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7D64BE2" w14:textId="164A6974" w:rsidR="3423E164" w:rsidRDefault="3423E164" w:rsidP="3423E164">
      <w:pPr>
        <w:rPr>
          <w:rFonts w:ascii="Arial" w:hAnsi="Arial" w:cs="Arial"/>
          <w:b/>
          <w:bCs/>
        </w:rPr>
      </w:pPr>
    </w:p>
    <w:tbl>
      <w:tblPr>
        <w:tblW w:w="5000" w:type="pct"/>
        <w:jc w:val="center"/>
        <w:tblLook w:val="04A0" w:firstRow="1" w:lastRow="0" w:firstColumn="1" w:lastColumn="0" w:noHBand="0" w:noVBand="1"/>
      </w:tblPr>
      <w:tblGrid>
        <w:gridCol w:w="10490"/>
      </w:tblGrid>
      <w:tr w:rsidR="000B469C" w:rsidRPr="00366F2E" w14:paraId="51CB4DD0" w14:textId="77777777" w:rsidTr="00880559">
        <w:trPr>
          <w:trHeight w:val="2880"/>
          <w:jc w:val="center"/>
        </w:trPr>
        <w:tc>
          <w:tcPr>
            <w:tcW w:w="5000" w:type="pct"/>
          </w:tcPr>
          <w:p w14:paraId="5115F0FF" w14:textId="6CFCF82B" w:rsidR="00071146" w:rsidRPr="00366F2E" w:rsidRDefault="00071146">
            <w:pPr>
              <w:pStyle w:val="Bezmezer"/>
              <w:jc w:val="center"/>
              <w:rPr>
                <w:rFonts w:ascii="Arial" w:eastAsiaTheme="majorEastAsia" w:hAnsi="Arial" w:cs="Arial"/>
                <w:caps/>
              </w:rPr>
            </w:pPr>
            <w:bookmarkStart w:id="0" w:name="_Toc240707097"/>
          </w:p>
        </w:tc>
      </w:tr>
      <w:tr w:rsidR="000B469C" w:rsidRPr="00366F2E" w14:paraId="46FFDF33" w14:textId="77777777" w:rsidTr="00880559">
        <w:trPr>
          <w:trHeight w:val="1440"/>
          <w:jc w:val="center"/>
        </w:trPr>
        <w:sdt>
          <w:sdtPr>
            <w:rPr>
              <w:rFonts w:ascii="Arial" w:eastAsiaTheme="majorEastAsia" w:hAnsi="Arial" w:cs="Arial"/>
              <w:sz w:val="80"/>
              <w:szCs w:val="80"/>
            </w:rPr>
            <w:alias w:val="Název"/>
            <w:id w:val="15524250"/>
            <w:dataBinding w:prefixMappings="xmlns:ns0='http://schemas.openxmlformats.org/package/2006/metadata/core-properties' xmlns:ns1='http://purl.org/dc/elements/1.1/'" w:xpath="/ns0:coreProperties[1]/ns1:title[1]" w:storeItemID="{6C3C8BC8-F283-45AE-878A-BAB7291924A1}"/>
            <w:text/>
          </w:sdtPr>
          <w:sdtEndPr/>
          <w:sdtContent>
            <w:tc>
              <w:tcPr>
                <w:tcW w:w="5000" w:type="pct"/>
                <w:vAlign w:val="center"/>
              </w:tcPr>
              <w:p w14:paraId="7F7502F8" w14:textId="77777777" w:rsidR="00071146" w:rsidRPr="00366F2E" w:rsidRDefault="003A533E" w:rsidP="00071146">
                <w:pPr>
                  <w:pStyle w:val="Bezmezer"/>
                  <w:jc w:val="center"/>
                  <w:rPr>
                    <w:rFonts w:ascii="Arial" w:eastAsiaTheme="majorEastAsia" w:hAnsi="Arial" w:cs="Arial"/>
                    <w:sz w:val="80"/>
                    <w:szCs w:val="80"/>
                  </w:rPr>
                </w:pPr>
                <w:r w:rsidRPr="00366F2E">
                  <w:rPr>
                    <w:rFonts w:ascii="Arial" w:eastAsiaTheme="majorEastAsia" w:hAnsi="Arial" w:cs="Arial"/>
                    <w:sz w:val="80"/>
                    <w:szCs w:val="80"/>
                  </w:rPr>
                  <w:t>Poštovní podmínky</w:t>
                </w:r>
              </w:p>
            </w:tc>
          </w:sdtContent>
        </w:sdt>
      </w:tr>
      <w:tr w:rsidR="000B469C" w:rsidRPr="00366F2E" w14:paraId="064DA7DB" w14:textId="77777777" w:rsidTr="00880559">
        <w:trPr>
          <w:trHeight w:val="720"/>
          <w:jc w:val="center"/>
        </w:trPr>
        <w:sdt>
          <w:sdtPr>
            <w:rPr>
              <w:rFonts w:ascii="Arial" w:eastAsiaTheme="majorEastAsia" w:hAnsi="Arial" w:cs="Arial"/>
              <w:sz w:val="44"/>
              <w:szCs w:val="44"/>
            </w:rPr>
            <w:alias w:val="Podtitul"/>
            <w:id w:val="15524255"/>
            <w:dataBinding w:prefixMappings="xmlns:ns0='http://schemas.openxmlformats.org/package/2006/metadata/core-properties' xmlns:ns1='http://purl.org/dc/elements/1.1/'" w:xpath="/ns0:coreProperties[1]/ns1:subject[1]" w:storeItemID="{6C3C8BC8-F283-45AE-878A-BAB7291924A1}"/>
            <w:text/>
          </w:sdtPr>
          <w:sdtEndPr/>
          <w:sdtContent>
            <w:tc>
              <w:tcPr>
                <w:tcW w:w="5000" w:type="pct"/>
                <w:vAlign w:val="center"/>
              </w:tcPr>
              <w:p w14:paraId="61229226" w14:textId="77777777" w:rsidR="00071146" w:rsidRPr="00366F2E" w:rsidRDefault="003A533E" w:rsidP="00071146">
                <w:pPr>
                  <w:pStyle w:val="Bezmezer"/>
                  <w:jc w:val="center"/>
                  <w:rPr>
                    <w:rFonts w:ascii="Arial" w:eastAsiaTheme="majorEastAsia" w:hAnsi="Arial" w:cs="Arial"/>
                    <w:sz w:val="44"/>
                    <w:szCs w:val="44"/>
                  </w:rPr>
                </w:pPr>
                <w:r w:rsidRPr="00366F2E">
                  <w:rPr>
                    <w:rFonts w:ascii="Arial" w:eastAsiaTheme="majorEastAsia" w:hAnsi="Arial" w:cs="Arial"/>
                    <w:sz w:val="44"/>
                    <w:szCs w:val="44"/>
                  </w:rPr>
                  <w:t xml:space="preserve">České pošty, </w:t>
                </w:r>
                <w:proofErr w:type="spellStart"/>
                <w:r w:rsidRPr="00366F2E">
                  <w:rPr>
                    <w:rFonts w:ascii="Arial" w:eastAsiaTheme="majorEastAsia" w:hAnsi="Arial" w:cs="Arial"/>
                    <w:sz w:val="44"/>
                    <w:szCs w:val="44"/>
                  </w:rPr>
                  <w:t>s.p</w:t>
                </w:r>
                <w:proofErr w:type="spellEnd"/>
                <w:r w:rsidRPr="00366F2E">
                  <w:rPr>
                    <w:rFonts w:ascii="Arial" w:eastAsiaTheme="majorEastAsia" w:hAnsi="Arial" w:cs="Arial"/>
                    <w:sz w:val="44"/>
                    <w:szCs w:val="44"/>
                  </w:rPr>
                  <w:t>.</w:t>
                </w:r>
              </w:p>
            </w:tc>
          </w:sdtContent>
        </w:sdt>
      </w:tr>
      <w:tr w:rsidR="000B469C" w:rsidRPr="00366F2E" w14:paraId="1C2B5FDC" w14:textId="77777777" w:rsidTr="00880559">
        <w:trPr>
          <w:trHeight w:val="720"/>
          <w:jc w:val="center"/>
        </w:trPr>
        <w:tc>
          <w:tcPr>
            <w:tcW w:w="5000" w:type="pct"/>
            <w:vAlign w:val="center"/>
          </w:tcPr>
          <w:p w14:paraId="6C2D2D2F" w14:textId="77777777" w:rsidR="00071146" w:rsidRPr="00366F2E" w:rsidRDefault="00071146" w:rsidP="00071146">
            <w:pPr>
              <w:pStyle w:val="Bezmezer"/>
              <w:jc w:val="center"/>
              <w:rPr>
                <w:rFonts w:ascii="Arial" w:eastAsiaTheme="majorEastAsia" w:hAnsi="Arial" w:cs="Arial"/>
                <w:sz w:val="44"/>
                <w:szCs w:val="44"/>
              </w:rPr>
            </w:pPr>
          </w:p>
        </w:tc>
      </w:tr>
      <w:tr w:rsidR="000B469C" w:rsidRPr="00366F2E" w14:paraId="46AD4C12" w14:textId="77777777" w:rsidTr="00880559">
        <w:trPr>
          <w:trHeight w:val="720"/>
          <w:jc w:val="center"/>
        </w:trPr>
        <w:tc>
          <w:tcPr>
            <w:tcW w:w="5000" w:type="pct"/>
            <w:vAlign w:val="center"/>
          </w:tcPr>
          <w:p w14:paraId="47093118" w14:textId="77777777" w:rsidR="00071146" w:rsidRPr="00366F2E" w:rsidRDefault="00071146" w:rsidP="00071146">
            <w:pPr>
              <w:pStyle w:val="Bezmezer"/>
              <w:jc w:val="center"/>
              <w:rPr>
                <w:rFonts w:ascii="Arial" w:eastAsiaTheme="majorEastAsia" w:hAnsi="Arial" w:cs="Arial"/>
                <w:sz w:val="44"/>
                <w:szCs w:val="44"/>
              </w:rPr>
            </w:pPr>
            <w:r w:rsidRPr="00366F2E">
              <w:rPr>
                <w:rFonts w:ascii="Arial" w:eastAsiaTheme="majorEastAsia" w:hAnsi="Arial" w:cs="Arial"/>
                <w:sz w:val="80"/>
                <w:szCs w:val="80"/>
              </w:rPr>
              <w:t>Ceník</w:t>
            </w:r>
          </w:p>
        </w:tc>
      </w:tr>
      <w:tr w:rsidR="000B469C" w:rsidRPr="00366F2E" w14:paraId="62681AE4" w14:textId="77777777" w:rsidTr="00880559">
        <w:trPr>
          <w:trHeight w:val="720"/>
          <w:jc w:val="center"/>
        </w:trPr>
        <w:tc>
          <w:tcPr>
            <w:tcW w:w="5000" w:type="pct"/>
            <w:vAlign w:val="center"/>
          </w:tcPr>
          <w:p w14:paraId="014C2D07" w14:textId="77777777" w:rsidR="002925FD" w:rsidRPr="00366F2E" w:rsidRDefault="002925FD" w:rsidP="006C133E">
            <w:pPr>
              <w:pStyle w:val="Bezmezer"/>
              <w:jc w:val="center"/>
              <w:rPr>
                <w:rFonts w:ascii="Arial" w:eastAsiaTheme="majorEastAsia" w:hAnsi="Arial" w:cs="Arial"/>
                <w:sz w:val="40"/>
                <w:szCs w:val="40"/>
              </w:rPr>
            </w:pPr>
          </w:p>
        </w:tc>
      </w:tr>
      <w:tr w:rsidR="009B691D" w:rsidRPr="00366F2E" w14:paraId="7CA44587" w14:textId="77777777" w:rsidTr="00880559">
        <w:trPr>
          <w:trHeight w:val="360"/>
          <w:jc w:val="center"/>
        </w:trPr>
        <w:tc>
          <w:tcPr>
            <w:tcW w:w="5000" w:type="pct"/>
            <w:vAlign w:val="center"/>
          </w:tcPr>
          <w:p w14:paraId="4EDC8341" w14:textId="77777777" w:rsidR="00071146" w:rsidRPr="00366F2E" w:rsidRDefault="00071146">
            <w:pPr>
              <w:pStyle w:val="Bezmezer"/>
              <w:jc w:val="center"/>
              <w:rPr>
                <w:rFonts w:ascii="Arial" w:hAnsi="Arial" w:cs="Arial"/>
              </w:rPr>
            </w:pPr>
            <w:r w:rsidRPr="00366F2E">
              <w:rPr>
                <w:rFonts w:ascii="Arial" w:eastAsiaTheme="majorEastAsia" w:hAnsi="Arial" w:cs="Arial"/>
                <w:sz w:val="44"/>
                <w:szCs w:val="44"/>
              </w:rPr>
              <w:t xml:space="preserve">poštovních služeb a ostatních služeb poskytovaných Českou poštou, </w:t>
            </w:r>
            <w:proofErr w:type="spellStart"/>
            <w:r w:rsidRPr="00366F2E">
              <w:rPr>
                <w:rFonts w:ascii="Arial" w:eastAsiaTheme="majorEastAsia" w:hAnsi="Arial" w:cs="Arial"/>
                <w:sz w:val="44"/>
                <w:szCs w:val="44"/>
              </w:rPr>
              <w:t>s.p</w:t>
            </w:r>
            <w:proofErr w:type="spellEnd"/>
            <w:r w:rsidRPr="00366F2E">
              <w:rPr>
                <w:rFonts w:ascii="Arial" w:eastAsiaTheme="majorEastAsia" w:hAnsi="Arial" w:cs="Arial"/>
                <w:sz w:val="44"/>
                <w:szCs w:val="44"/>
              </w:rPr>
              <w:t>.</w:t>
            </w:r>
          </w:p>
        </w:tc>
      </w:tr>
    </w:tbl>
    <w:p w14:paraId="450C41FB" w14:textId="77777777" w:rsidR="00071146" w:rsidRPr="00366F2E" w:rsidRDefault="00071146">
      <w:pPr>
        <w:rPr>
          <w:rFonts w:ascii="Arial" w:hAnsi="Arial" w:cs="Arial"/>
        </w:rPr>
      </w:pPr>
    </w:p>
    <w:tbl>
      <w:tblPr>
        <w:tblpPr w:leftFromText="187" w:rightFromText="187" w:horzAnchor="margin" w:tblpXSpec="center" w:tblpYSpec="bottom"/>
        <w:tblW w:w="5000" w:type="pct"/>
        <w:tblLook w:val="04A0" w:firstRow="1" w:lastRow="0" w:firstColumn="1" w:lastColumn="0" w:noHBand="0" w:noVBand="1"/>
      </w:tblPr>
      <w:tblGrid>
        <w:gridCol w:w="10490"/>
      </w:tblGrid>
      <w:tr w:rsidR="000B469C" w:rsidRPr="00366F2E" w14:paraId="3B1F020F" w14:textId="77777777" w:rsidTr="2A37792C">
        <w:tc>
          <w:tcPr>
            <w:tcW w:w="5000" w:type="pct"/>
          </w:tcPr>
          <w:p w14:paraId="024C106E" w14:textId="5DCE5F97" w:rsidR="00071146" w:rsidRPr="00366F2E" w:rsidRDefault="00895248" w:rsidP="000A0F79">
            <w:pPr>
              <w:pStyle w:val="Bezmezer"/>
              <w:jc w:val="center"/>
              <w:rPr>
                <w:rFonts w:ascii="Arial" w:hAnsi="Arial" w:cs="Arial"/>
              </w:rPr>
            </w:pPr>
            <w:sdt>
              <w:sdtPr>
                <w:rPr>
                  <w:rFonts w:ascii="Arial" w:eastAsiaTheme="majorEastAsia" w:hAnsi="Arial" w:cs="Arial"/>
                  <w:sz w:val="44"/>
                  <w:szCs w:val="44"/>
                </w:rPr>
                <w:alias w:val="Shrnutí"/>
                <w:id w:val="634683584"/>
                <w:placeholder>
                  <w:docPart w:val="DefaultPlaceholder_1081868574"/>
                </w:placeholder>
                <w:dataBinding w:prefixMappings="xmlns:ns0='http://schemas.microsoft.com/office/2006/coverPageProps'" w:xpath="/ns0:CoverPageProperties[1]/ns0:Abstract[1]" w:storeItemID="{55AF091B-3C7A-41E3-B477-F2FDAA23CFDA}"/>
                <w:text/>
              </w:sdtPr>
              <w:sdtEndPr/>
              <w:sdtContent>
                <w:del w:id="1" w:author="Borůvková Ivana Bc." w:date="2025-06-03T23:12:00Z">
                  <w:r w:rsidR="00033A46" w:rsidRPr="00366F2E" w:rsidDel="00033A46">
                    <w:rPr>
                      <w:rFonts w:ascii="Arial" w:eastAsiaTheme="majorEastAsia" w:hAnsi="Arial" w:cs="Arial"/>
                      <w:sz w:val="44"/>
                      <w:szCs w:val="44"/>
                    </w:rPr>
                    <w:delText xml:space="preserve">Platí od 1. </w:delText>
                  </w:r>
                  <w:r w:rsidR="00033A46" w:rsidDel="00033A46">
                    <w:rPr>
                      <w:rFonts w:ascii="Arial" w:eastAsiaTheme="majorEastAsia" w:hAnsi="Arial" w:cs="Arial"/>
                      <w:sz w:val="44"/>
                      <w:szCs w:val="44"/>
                    </w:rPr>
                    <w:delText>7</w:delText>
                  </w:r>
                  <w:r w:rsidR="00033A46" w:rsidRPr="00366F2E" w:rsidDel="00033A46">
                    <w:rPr>
                      <w:rFonts w:ascii="Arial" w:eastAsiaTheme="majorEastAsia" w:hAnsi="Arial" w:cs="Arial"/>
                      <w:sz w:val="44"/>
                      <w:szCs w:val="44"/>
                    </w:rPr>
                    <w:delText>. 2025</w:delText>
                  </w:r>
                </w:del>
                <w:ins w:id="2" w:author="Borůvková Ivana Bc." w:date="2025-06-03T23:12:00Z">
                  <w:r w:rsidR="00033A46" w:rsidRPr="00366F2E">
                    <w:rPr>
                      <w:rFonts w:ascii="Arial" w:eastAsiaTheme="majorEastAsia" w:hAnsi="Arial" w:cs="Arial"/>
                      <w:sz w:val="44"/>
                      <w:szCs w:val="44"/>
                    </w:rPr>
                    <w:t xml:space="preserve">Platí od 1. </w:t>
                  </w:r>
                  <w:r w:rsidR="00033A46">
                    <w:rPr>
                      <w:rFonts w:ascii="Arial" w:eastAsiaTheme="majorEastAsia" w:hAnsi="Arial" w:cs="Arial"/>
                      <w:sz w:val="44"/>
                      <w:szCs w:val="44"/>
                    </w:rPr>
                    <w:t>8</w:t>
                  </w:r>
                  <w:r w:rsidR="00033A46" w:rsidRPr="00366F2E">
                    <w:rPr>
                      <w:rFonts w:ascii="Arial" w:eastAsiaTheme="majorEastAsia" w:hAnsi="Arial" w:cs="Arial"/>
                      <w:sz w:val="44"/>
                      <w:szCs w:val="44"/>
                    </w:rPr>
                    <w:t>. 2025</w:t>
                  </w:r>
                </w:ins>
              </w:sdtContent>
            </w:sdt>
          </w:p>
        </w:tc>
      </w:tr>
    </w:tbl>
    <w:p w14:paraId="2F9ED8D6" w14:textId="77777777" w:rsidR="00071146" w:rsidRPr="00366F2E" w:rsidRDefault="00071146">
      <w:pPr>
        <w:rPr>
          <w:rFonts w:ascii="Arial" w:hAnsi="Arial" w:cs="Arial"/>
        </w:rPr>
      </w:pPr>
    </w:p>
    <w:p w14:paraId="7BF15CFC" w14:textId="77777777" w:rsidR="00C72B4F" w:rsidRPr="00366F2E" w:rsidRDefault="00C72B4F" w:rsidP="00C72B4F">
      <w:pPr>
        <w:spacing w:line="240" w:lineRule="auto"/>
        <w:jc w:val="center"/>
        <w:rPr>
          <w:rFonts w:ascii="Arial" w:hAnsi="Arial" w:cs="Arial"/>
          <w:b/>
          <w:bCs/>
        </w:rPr>
      </w:pPr>
    </w:p>
    <w:p w14:paraId="7589282E" w14:textId="77777777" w:rsidR="00C72B4F" w:rsidRPr="00366F2E" w:rsidRDefault="00C72B4F" w:rsidP="00C72B4F">
      <w:pPr>
        <w:spacing w:line="240" w:lineRule="auto"/>
        <w:jc w:val="center"/>
        <w:rPr>
          <w:rFonts w:ascii="Arial" w:hAnsi="Arial" w:cs="Arial"/>
          <w:b/>
          <w:bCs/>
        </w:rPr>
      </w:pPr>
    </w:p>
    <w:p w14:paraId="29D757A3" w14:textId="77777777" w:rsidR="00C72B4F" w:rsidRPr="00366F2E" w:rsidRDefault="00C72B4F" w:rsidP="00C72B4F">
      <w:pPr>
        <w:spacing w:line="240" w:lineRule="auto"/>
        <w:jc w:val="center"/>
        <w:rPr>
          <w:rFonts w:ascii="Arial" w:hAnsi="Arial" w:cs="Arial"/>
          <w:b/>
          <w:bCs/>
        </w:rPr>
      </w:pPr>
    </w:p>
    <w:p w14:paraId="4549C37C" w14:textId="77777777" w:rsidR="00C72B4F" w:rsidRPr="00366F2E" w:rsidRDefault="00C72B4F" w:rsidP="00C72B4F">
      <w:pPr>
        <w:spacing w:line="240" w:lineRule="auto"/>
        <w:jc w:val="center"/>
        <w:rPr>
          <w:rFonts w:ascii="Arial" w:hAnsi="Arial" w:cs="Arial"/>
          <w:b/>
          <w:bCs/>
        </w:rPr>
      </w:pPr>
    </w:p>
    <w:p w14:paraId="39DD3986" w14:textId="5F9C4E22" w:rsidR="00071146" w:rsidRPr="00366F2E" w:rsidRDefault="00071146" w:rsidP="00C72B4F">
      <w:pPr>
        <w:spacing w:line="240" w:lineRule="auto"/>
        <w:jc w:val="center"/>
        <w:rPr>
          <w:rFonts w:ascii="Arial" w:hAnsi="Arial" w:cs="Arial"/>
        </w:rPr>
      </w:pPr>
      <w:r w:rsidRPr="00366F2E">
        <w:rPr>
          <w:rFonts w:ascii="Arial" w:hAnsi="Arial" w:cs="Arial"/>
          <w:b/>
          <w:bCs/>
        </w:rPr>
        <w:br w:type="page"/>
      </w:r>
    </w:p>
    <w:p w14:paraId="76F49C79" w14:textId="77777777" w:rsidR="005360AC" w:rsidRPr="00366F2E" w:rsidRDefault="00FD5C76" w:rsidP="00FD5C76">
      <w:pPr>
        <w:pStyle w:val="Nadpis1"/>
        <w:tabs>
          <w:tab w:val="center" w:pos="5301"/>
          <w:tab w:val="left" w:pos="7260"/>
        </w:tabs>
        <w:spacing w:before="0"/>
        <w:jc w:val="left"/>
        <w:rPr>
          <w:rFonts w:cs="Arial"/>
        </w:rPr>
      </w:pPr>
      <w:r w:rsidRPr="00366F2E">
        <w:rPr>
          <w:rFonts w:cs="Arial"/>
        </w:rPr>
        <w:lastRenderedPageBreak/>
        <w:tab/>
      </w:r>
      <w:bookmarkStart w:id="3" w:name="_Toc22742855"/>
      <w:bookmarkStart w:id="4" w:name="_Toc87870618"/>
      <w:bookmarkStart w:id="5" w:name="_Toc151387949"/>
      <w:bookmarkStart w:id="6" w:name="_Toc189039398"/>
      <w:r w:rsidR="005360AC" w:rsidRPr="00366F2E">
        <w:rPr>
          <w:rFonts w:cs="Arial"/>
        </w:rPr>
        <w:t>OBSAH</w:t>
      </w:r>
      <w:bookmarkEnd w:id="3"/>
      <w:bookmarkEnd w:id="4"/>
      <w:bookmarkEnd w:id="5"/>
      <w:bookmarkEnd w:id="6"/>
      <w:r w:rsidRPr="00366F2E">
        <w:rPr>
          <w:rFonts w:cs="Arial"/>
        </w:rPr>
        <w:tab/>
      </w:r>
    </w:p>
    <w:p w14:paraId="2123C326" w14:textId="77777777" w:rsidR="005360AC" w:rsidRPr="00366F2E" w:rsidRDefault="005360AC" w:rsidP="009B1FC1">
      <w:pPr>
        <w:pStyle w:val="Obsah1"/>
        <w:tabs>
          <w:tab w:val="right" w:leader="dot" w:pos="9912"/>
        </w:tabs>
        <w:jc w:val="both"/>
        <w:rPr>
          <w:rFonts w:ascii="Arial" w:hAnsi="Arial" w:cs="Arial"/>
        </w:rPr>
      </w:pPr>
    </w:p>
    <w:p w14:paraId="17B4968E" w14:textId="416082ED" w:rsidR="00DC2F9D" w:rsidRPr="00976BD7" w:rsidRDefault="000C4E14">
      <w:pPr>
        <w:pStyle w:val="Obsah1"/>
        <w:tabs>
          <w:tab w:val="right" w:leader="dot" w:pos="10480"/>
        </w:tabs>
        <w:rPr>
          <w:rFonts w:ascii="Arial" w:eastAsiaTheme="minorEastAsia" w:hAnsi="Arial" w:cs="Arial"/>
          <w:noProof/>
          <w:kern w:val="2"/>
          <w:lang w:eastAsia="cs-CZ"/>
          <w14:ligatures w14:val="standardContextual"/>
        </w:rPr>
      </w:pPr>
      <w:r w:rsidRPr="00366F2E">
        <w:rPr>
          <w:rFonts w:ascii="Arial" w:hAnsi="Arial" w:cs="Arial"/>
        </w:rPr>
        <w:fldChar w:fldCharType="begin"/>
      </w:r>
      <w:r w:rsidR="007366E6" w:rsidRPr="00366F2E">
        <w:rPr>
          <w:rFonts w:ascii="Arial" w:hAnsi="Arial" w:cs="Arial"/>
        </w:rPr>
        <w:instrText xml:space="preserve"> TOC \o "1-4" \h \z \u </w:instrText>
      </w:r>
      <w:r w:rsidRPr="00366F2E">
        <w:rPr>
          <w:rFonts w:ascii="Arial" w:hAnsi="Arial" w:cs="Arial"/>
        </w:rPr>
        <w:fldChar w:fldCharType="separate"/>
      </w:r>
      <w:hyperlink w:anchor="_Toc189039398" w:history="1">
        <w:r w:rsidR="00DC2F9D" w:rsidRPr="00976BD7">
          <w:rPr>
            <w:rStyle w:val="Hypertextovodkaz"/>
            <w:rFonts w:ascii="Arial" w:hAnsi="Arial" w:cs="Arial"/>
            <w:noProof/>
          </w:rPr>
          <w:t>OBSAH</w:t>
        </w:r>
        <w:r w:rsidR="00DC2F9D" w:rsidRPr="00976BD7">
          <w:rPr>
            <w:rFonts w:ascii="Arial" w:hAnsi="Arial" w:cs="Arial"/>
            <w:noProof/>
            <w:webHidden/>
          </w:rPr>
          <w:tab/>
        </w:r>
        <w:r w:rsidR="00DC2F9D" w:rsidRPr="00976BD7">
          <w:rPr>
            <w:rFonts w:ascii="Arial" w:hAnsi="Arial" w:cs="Arial"/>
            <w:noProof/>
            <w:webHidden/>
          </w:rPr>
          <w:fldChar w:fldCharType="begin"/>
        </w:r>
        <w:r w:rsidR="00DC2F9D" w:rsidRPr="00976BD7">
          <w:rPr>
            <w:rFonts w:ascii="Arial" w:hAnsi="Arial" w:cs="Arial"/>
            <w:noProof/>
            <w:webHidden/>
          </w:rPr>
          <w:instrText xml:space="preserve"> PAGEREF _Toc189039398 \h </w:instrText>
        </w:r>
        <w:r w:rsidR="00DC2F9D" w:rsidRPr="00976BD7">
          <w:rPr>
            <w:rFonts w:ascii="Arial" w:hAnsi="Arial" w:cs="Arial"/>
            <w:noProof/>
            <w:webHidden/>
          </w:rPr>
        </w:r>
        <w:r w:rsidR="00DC2F9D" w:rsidRPr="00976BD7">
          <w:rPr>
            <w:rFonts w:ascii="Arial" w:hAnsi="Arial" w:cs="Arial"/>
            <w:noProof/>
            <w:webHidden/>
          </w:rPr>
          <w:fldChar w:fldCharType="separate"/>
        </w:r>
        <w:r w:rsidR="005806D4">
          <w:rPr>
            <w:rFonts w:ascii="Arial" w:hAnsi="Arial" w:cs="Arial"/>
            <w:noProof/>
            <w:webHidden/>
          </w:rPr>
          <w:t>2</w:t>
        </w:r>
        <w:r w:rsidR="00DC2F9D" w:rsidRPr="00976BD7">
          <w:rPr>
            <w:rFonts w:ascii="Arial" w:hAnsi="Arial" w:cs="Arial"/>
            <w:noProof/>
            <w:webHidden/>
          </w:rPr>
          <w:fldChar w:fldCharType="end"/>
        </w:r>
      </w:hyperlink>
    </w:p>
    <w:p w14:paraId="06007A57" w14:textId="568CA8EE" w:rsidR="00DC2F9D" w:rsidRPr="00976BD7" w:rsidRDefault="00895248">
      <w:pPr>
        <w:pStyle w:val="Obsah1"/>
        <w:tabs>
          <w:tab w:val="right" w:leader="dot" w:pos="10480"/>
        </w:tabs>
        <w:rPr>
          <w:rFonts w:ascii="Arial" w:eastAsiaTheme="minorEastAsia" w:hAnsi="Arial" w:cs="Arial"/>
          <w:noProof/>
          <w:kern w:val="2"/>
          <w:lang w:eastAsia="cs-CZ"/>
          <w14:ligatures w14:val="standardContextual"/>
        </w:rPr>
      </w:pPr>
      <w:hyperlink w:anchor="_Toc189039399" w:history="1">
        <w:r w:rsidR="00DC2F9D" w:rsidRPr="00976BD7">
          <w:rPr>
            <w:rStyle w:val="Hypertextovodkaz"/>
            <w:rFonts w:ascii="Arial" w:hAnsi="Arial" w:cs="Arial"/>
            <w:noProof/>
          </w:rPr>
          <w:t>CENY VNITROSTÁTNÍCH POŠTOVNÍCH A NEPOŠTOVNÍCH SLUŽEB</w:t>
        </w:r>
        <w:r w:rsidR="00DC2F9D" w:rsidRPr="00976BD7">
          <w:rPr>
            <w:rFonts w:ascii="Arial" w:hAnsi="Arial" w:cs="Arial"/>
            <w:noProof/>
            <w:webHidden/>
          </w:rPr>
          <w:tab/>
        </w:r>
        <w:r w:rsidR="00DC2F9D" w:rsidRPr="00976BD7">
          <w:rPr>
            <w:rFonts w:ascii="Arial" w:hAnsi="Arial" w:cs="Arial"/>
            <w:noProof/>
            <w:webHidden/>
          </w:rPr>
          <w:fldChar w:fldCharType="begin"/>
        </w:r>
        <w:r w:rsidR="00DC2F9D" w:rsidRPr="00976BD7">
          <w:rPr>
            <w:rFonts w:ascii="Arial" w:hAnsi="Arial" w:cs="Arial"/>
            <w:noProof/>
            <w:webHidden/>
          </w:rPr>
          <w:instrText xml:space="preserve"> PAGEREF _Toc189039399 \h </w:instrText>
        </w:r>
        <w:r w:rsidR="00DC2F9D" w:rsidRPr="00976BD7">
          <w:rPr>
            <w:rFonts w:ascii="Arial" w:hAnsi="Arial" w:cs="Arial"/>
            <w:noProof/>
            <w:webHidden/>
          </w:rPr>
        </w:r>
        <w:r w:rsidR="00DC2F9D" w:rsidRPr="00976BD7">
          <w:rPr>
            <w:rFonts w:ascii="Arial" w:hAnsi="Arial" w:cs="Arial"/>
            <w:noProof/>
            <w:webHidden/>
          </w:rPr>
          <w:fldChar w:fldCharType="separate"/>
        </w:r>
        <w:r w:rsidR="005806D4">
          <w:rPr>
            <w:rFonts w:ascii="Arial" w:hAnsi="Arial" w:cs="Arial"/>
            <w:noProof/>
            <w:webHidden/>
          </w:rPr>
          <w:t>5</w:t>
        </w:r>
        <w:r w:rsidR="00DC2F9D" w:rsidRPr="00976BD7">
          <w:rPr>
            <w:rFonts w:ascii="Arial" w:hAnsi="Arial" w:cs="Arial"/>
            <w:noProof/>
            <w:webHidden/>
          </w:rPr>
          <w:fldChar w:fldCharType="end"/>
        </w:r>
      </w:hyperlink>
    </w:p>
    <w:p w14:paraId="5B620A49" w14:textId="57CA6979" w:rsidR="00DC2F9D" w:rsidRPr="00976BD7" w:rsidRDefault="00895248">
      <w:pPr>
        <w:pStyle w:val="Obsah2"/>
        <w:tabs>
          <w:tab w:val="left" w:pos="964"/>
          <w:tab w:val="right" w:leader="dot" w:pos="10480"/>
        </w:tabs>
        <w:rPr>
          <w:rFonts w:ascii="Arial" w:eastAsiaTheme="minorEastAsia" w:hAnsi="Arial" w:cs="Arial"/>
          <w:noProof/>
          <w:kern w:val="2"/>
          <w:lang w:eastAsia="cs-CZ"/>
          <w14:ligatures w14:val="standardContextual"/>
        </w:rPr>
      </w:pPr>
      <w:hyperlink w:anchor="_Toc189039400" w:history="1">
        <w:r w:rsidR="00DC2F9D" w:rsidRPr="00976BD7">
          <w:rPr>
            <w:rStyle w:val="Hypertextovodkaz"/>
            <w:rFonts w:ascii="Arial" w:hAnsi="Arial" w:cs="Arial"/>
            <w:noProof/>
          </w:rPr>
          <w:t>I.</w:t>
        </w:r>
        <w:r w:rsidR="00DC2F9D" w:rsidRPr="00976BD7">
          <w:rPr>
            <w:rFonts w:ascii="Arial" w:eastAsiaTheme="minorEastAsia" w:hAnsi="Arial" w:cs="Arial"/>
            <w:noProof/>
            <w:kern w:val="2"/>
            <w:lang w:eastAsia="cs-CZ"/>
            <w14:ligatures w14:val="standardContextual"/>
          </w:rPr>
          <w:tab/>
        </w:r>
        <w:r w:rsidR="00DC2F9D" w:rsidRPr="00976BD7">
          <w:rPr>
            <w:rStyle w:val="Hypertextovodkaz"/>
            <w:rFonts w:ascii="Arial" w:hAnsi="Arial" w:cs="Arial"/>
            <w:noProof/>
          </w:rPr>
          <w:t>LISTOVNÍ ZÁSILKY</w:t>
        </w:r>
        <w:r w:rsidR="00DC2F9D" w:rsidRPr="00976BD7">
          <w:rPr>
            <w:rFonts w:ascii="Arial" w:hAnsi="Arial" w:cs="Arial"/>
            <w:noProof/>
            <w:webHidden/>
          </w:rPr>
          <w:tab/>
        </w:r>
        <w:r w:rsidR="00DC2F9D" w:rsidRPr="00976BD7">
          <w:rPr>
            <w:rFonts w:ascii="Arial" w:hAnsi="Arial" w:cs="Arial"/>
            <w:noProof/>
            <w:webHidden/>
          </w:rPr>
          <w:fldChar w:fldCharType="begin"/>
        </w:r>
        <w:r w:rsidR="00DC2F9D" w:rsidRPr="00976BD7">
          <w:rPr>
            <w:rFonts w:ascii="Arial" w:hAnsi="Arial" w:cs="Arial"/>
            <w:noProof/>
            <w:webHidden/>
          </w:rPr>
          <w:instrText xml:space="preserve"> PAGEREF _Toc189039400 \h </w:instrText>
        </w:r>
        <w:r w:rsidR="00DC2F9D" w:rsidRPr="00976BD7">
          <w:rPr>
            <w:rFonts w:ascii="Arial" w:hAnsi="Arial" w:cs="Arial"/>
            <w:noProof/>
            <w:webHidden/>
          </w:rPr>
        </w:r>
        <w:r w:rsidR="00DC2F9D" w:rsidRPr="00976BD7">
          <w:rPr>
            <w:rFonts w:ascii="Arial" w:hAnsi="Arial" w:cs="Arial"/>
            <w:noProof/>
            <w:webHidden/>
          </w:rPr>
          <w:fldChar w:fldCharType="separate"/>
        </w:r>
        <w:r w:rsidR="005806D4">
          <w:rPr>
            <w:rFonts w:ascii="Arial" w:hAnsi="Arial" w:cs="Arial"/>
            <w:noProof/>
            <w:webHidden/>
          </w:rPr>
          <w:t>5</w:t>
        </w:r>
        <w:r w:rsidR="00DC2F9D" w:rsidRPr="00976BD7">
          <w:rPr>
            <w:rFonts w:ascii="Arial" w:hAnsi="Arial" w:cs="Arial"/>
            <w:noProof/>
            <w:webHidden/>
          </w:rPr>
          <w:fldChar w:fldCharType="end"/>
        </w:r>
      </w:hyperlink>
    </w:p>
    <w:p w14:paraId="5B317294" w14:textId="46CED95D" w:rsidR="00DC2F9D" w:rsidRPr="00976BD7" w:rsidRDefault="00895248">
      <w:pPr>
        <w:pStyle w:val="Obsah4"/>
        <w:rPr>
          <w:rFonts w:eastAsiaTheme="minorEastAsia"/>
          <w:kern w:val="2"/>
          <w:sz w:val="22"/>
          <w:szCs w:val="22"/>
          <w:lang w:eastAsia="cs-CZ"/>
          <w14:ligatures w14:val="standardContextual"/>
        </w:rPr>
      </w:pPr>
      <w:hyperlink w:anchor="_Toc189039401" w:history="1">
        <w:r w:rsidR="00DC2F9D" w:rsidRPr="00366F2E">
          <w:rPr>
            <w:rStyle w:val="Hypertextovodkaz"/>
          </w:rPr>
          <w:t>1.</w:t>
        </w:r>
        <w:r w:rsidR="00DC2F9D" w:rsidRPr="00976BD7">
          <w:rPr>
            <w:rFonts w:eastAsiaTheme="minorEastAsia"/>
            <w:kern w:val="2"/>
            <w:sz w:val="22"/>
            <w:szCs w:val="22"/>
            <w:lang w:eastAsia="cs-CZ"/>
            <w14:ligatures w14:val="standardContextual"/>
          </w:rPr>
          <w:tab/>
        </w:r>
        <w:r w:rsidR="00DC2F9D" w:rsidRPr="00366F2E">
          <w:rPr>
            <w:rStyle w:val="Hypertextovodkaz"/>
          </w:rPr>
          <w:t>Obyčejné psaní</w:t>
        </w:r>
        <w:r w:rsidR="00DC2F9D" w:rsidRPr="00366F2E">
          <w:rPr>
            <w:webHidden/>
          </w:rPr>
          <w:tab/>
        </w:r>
        <w:r w:rsidR="00DC2F9D" w:rsidRPr="00366F2E">
          <w:rPr>
            <w:webHidden/>
          </w:rPr>
          <w:fldChar w:fldCharType="begin"/>
        </w:r>
        <w:r w:rsidR="00DC2F9D" w:rsidRPr="00366F2E">
          <w:rPr>
            <w:webHidden/>
          </w:rPr>
          <w:instrText xml:space="preserve"> PAGEREF _Toc189039401 \h </w:instrText>
        </w:r>
        <w:r w:rsidR="00DC2F9D" w:rsidRPr="00366F2E">
          <w:rPr>
            <w:webHidden/>
          </w:rPr>
        </w:r>
        <w:r w:rsidR="00DC2F9D" w:rsidRPr="00366F2E">
          <w:rPr>
            <w:webHidden/>
          </w:rPr>
          <w:fldChar w:fldCharType="separate"/>
        </w:r>
        <w:r w:rsidR="005806D4">
          <w:rPr>
            <w:webHidden/>
          </w:rPr>
          <w:t>5</w:t>
        </w:r>
        <w:r w:rsidR="00DC2F9D" w:rsidRPr="00366F2E">
          <w:rPr>
            <w:webHidden/>
          </w:rPr>
          <w:fldChar w:fldCharType="end"/>
        </w:r>
      </w:hyperlink>
    </w:p>
    <w:p w14:paraId="13056C5D" w14:textId="21E90218" w:rsidR="00DC2F9D" w:rsidRPr="00976BD7" w:rsidRDefault="00895248">
      <w:pPr>
        <w:pStyle w:val="Obsah4"/>
        <w:rPr>
          <w:rFonts w:eastAsiaTheme="minorEastAsia"/>
          <w:kern w:val="2"/>
          <w:sz w:val="22"/>
          <w:szCs w:val="22"/>
          <w:lang w:eastAsia="cs-CZ"/>
          <w14:ligatures w14:val="standardContextual"/>
        </w:rPr>
      </w:pPr>
      <w:hyperlink w:anchor="_Toc189039402" w:history="1">
        <w:r w:rsidR="00DC2F9D" w:rsidRPr="00366F2E">
          <w:rPr>
            <w:rStyle w:val="Hypertextovodkaz"/>
          </w:rPr>
          <w:t>2.</w:t>
        </w:r>
        <w:r w:rsidR="00DC2F9D" w:rsidRPr="00976BD7">
          <w:rPr>
            <w:rFonts w:eastAsiaTheme="minorEastAsia"/>
            <w:kern w:val="2"/>
            <w:sz w:val="22"/>
            <w:szCs w:val="22"/>
            <w:lang w:eastAsia="cs-CZ"/>
            <w14:ligatures w14:val="standardContextual"/>
          </w:rPr>
          <w:tab/>
        </w:r>
        <w:r w:rsidR="00DC2F9D" w:rsidRPr="00366F2E">
          <w:rPr>
            <w:rStyle w:val="Hypertextovodkaz"/>
          </w:rPr>
          <w:t>Obyčejná slepecká zásilka</w:t>
        </w:r>
        <w:r w:rsidR="00DC2F9D" w:rsidRPr="00366F2E">
          <w:rPr>
            <w:webHidden/>
          </w:rPr>
          <w:tab/>
        </w:r>
        <w:r w:rsidR="00DC2F9D" w:rsidRPr="00366F2E">
          <w:rPr>
            <w:webHidden/>
          </w:rPr>
          <w:fldChar w:fldCharType="begin"/>
        </w:r>
        <w:r w:rsidR="00DC2F9D" w:rsidRPr="00366F2E">
          <w:rPr>
            <w:webHidden/>
          </w:rPr>
          <w:instrText xml:space="preserve"> PAGEREF _Toc189039402 \h </w:instrText>
        </w:r>
        <w:r w:rsidR="00DC2F9D" w:rsidRPr="00366F2E">
          <w:rPr>
            <w:webHidden/>
          </w:rPr>
        </w:r>
        <w:r w:rsidR="00DC2F9D" w:rsidRPr="00366F2E">
          <w:rPr>
            <w:webHidden/>
          </w:rPr>
          <w:fldChar w:fldCharType="separate"/>
        </w:r>
        <w:r w:rsidR="005806D4">
          <w:rPr>
            <w:webHidden/>
          </w:rPr>
          <w:t>5</w:t>
        </w:r>
        <w:r w:rsidR="00DC2F9D" w:rsidRPr="00366F2E">
          <w:rPr>
            <w:webHidden/>
          </w:rPr>
          <w:fldChar w:fldCharType="end"/>
        </w:r>
      </w:hyperlink>
    </w:p>
    <w:p w14:paraId="521AE208" w14:textId="02B6DB2E" w:rsidR="00DC2F9D" w:rsidRPr="00976BD7" w:rsidRDefault="00895248">
      <w:pPr>
        <w:pStyle w:val="Obsah4"/>
        <w:rPr>
          <w:rFonts w:eastAsiaTheme="minorEastAsia"/>
          <w:kern w:val="2"/>
          <w:sz w:val="22"/>
          <w:szCs w:val="22"/>
          <w:lang w:eastAsia="cs-CZ"/>
          <w14:ligatures w14:val="standardContextual"/>
        </w:rPr>
      </w:pPr>
      <w:hyperlink w:anchor="_Toc189039403" w:history="1">
        <w:r w:rsidR="00DC2F9D" w:rsidRPr="00366F2E">
          <w:rPr>
            <w:rStyle w:val="Hypertextovodkaz"/>
          </w:rPr>
          <w:t>3.</w:t>
        </w:r>
        <w:r w:rsidR="00DC2F9D" w:rsidRPr="00976BD7">
          <w:rPr>
            <w:rFonts w:eastAsiaTheme="minorEastAsia"/>
            <w:kern w:val="2"/>
            <w:sz w:val="22"/>
            <w:szCs w:val="22"/>
            <w:lang w:eastAsia="cs-CZ"/>
            <w14:ligatures w14:val="standardContextual"/>
          </w:rPr>
          <w:tab/>
        </w:r>
        <w:r w:rsidR="00DC2F9D" w:rsidRPr="00366F2E">
          <w:rPr>
            <w:rStyle w:val="Hypertextovodkaz"/>
          </w:rPr>
          <w:t>Doporučené psaní</w:t>
        </w:r>
        <w:r w:rsidR="00DC2F9D" w:rsidRPr="00366F2E">
          <w:rPr>
            <w:webHidden/>
          </w:rPr>
          <w:tab/>
        </w:r>
        <w:r w:rsidR="00DC2F9D" w:rsidRPr="00366F2E">
          <w:rPr>
            <w:webHidden/>
          </w:rPr>
          <w:fldChar w:fldCharType="begin"/>
        </w:r>
        <w:r w:rsidR="00DC2F9D" w:rsidRPr="00366F2E">
          <w:rPr>
            <w:webHidden/>
          </w:rPr>
          <w:instrText xml:space="preserve"> PAGEREF _Toc189039403 \h </w:instrText>
        </w:r>
        <w:r w:rsidR="00DC2F9D" w:rsidRPr="00366F2E">
          <w:rPr>
            <w:webHidden/>
          </w:rPr>
        </w:r>
        <w:r w:rsidR="00DC2F9D" w:rsidRPr="00366F2E">
          <w:rPr>
            <w:webHidden/>
          </w:rPr>
          <w:fldChar w:fldCharType="separate"/>
        </w:r>
        <w:r w:rsidR="005806D4">
          <w:rPr>
            <w:webHidden/>
          </w:rPr>
          <w:t>6</w:t>
        </w:r>
        <w:r w:rsidR="00DC2F9D" w:rsidRPr="00366F2E">
          <w:rPr>
            <w:webHidden/>
          </w:rPr>
          <w:fldChar w:fldCharType="end"/>
        </w:r>
      </w:hyperlink>
    </w:p>
    <w:p w14:paraId="6C5E3A39" w14:textId="612877EA" w:rsidR="00DC2F9D" w:rsidRPr="00976BD7" w:rsidRDefault="00895248">
      <w:pPr>
        <w:pStyle w:val="Obsah4"/>
        <w:rPr>
          <w:rFonts w:eastAsiaTheme="minorEastAsia"/>
          <w:kern w:val="2"/>
          <w:sz w:val="22"/>
          <w:szCs w:val="22"/>
          <w:lang w:eastAsia="cs-CZ"/>
          <w14:ligatures w14:val="standardContextual"/>
        </w:rPr>
      </w:pPr>
      <w:hyperlink w:anchor="_Toc189039404" w:history="1">
        <w:r w:rsidR="00DC2F9D" w:rsidRPr="00366F2E">
          <w:rPr>
            <w:rStyle w:val="Hypertextovodkaz"/>
          </w:rPr>
          <w:t>4.</w:t>
        </w:r>
        <w:r w:rsidR="00DC2F9D" w:rsidRPr="00976BD7">
          <w:rPr>
            <w:rFonts w:eastAsiaTheme="minorEastAsia"/>
            <w:kern w:val="2"/>
            <w:sz w:val="22"/>
            <w:szCs w:val="22"/>
            <w:lang w:eastAsia="cs-CZ"/>
            <w14:ligatures w14:val="standardContextual"/>
          </w:rPr>
          <w:tab/>
        </w:r>
        <w:r w:rsidR="00DC2F9D" w:rsidRPr="00366F2E">
          <w:rPr>
            <w:rStyle w:val="Hypertextovodkaz"/>
          </w:rPr>
          <w:t>Doporučená slepecká zásilka</w:t>
        </w:r>
        <w:r w:rsidR="00DC2F9D" w:rsidRPr="00366F2E">
          <w:rPr>
            <w:webHidden/>
          </w:rPr>
          <w:tab/>
        </w:r>
        <w:r w:rsidR="00DC2F9D" w:rsidRPr="00366F2E">
          <w:rPr>
            <w:webHidden/>
          </w:rPr>
          <w:fldChar w:fldCharType="begin"/>
        </w:r>
        <w:r w:rsidR="00DC2F9D" w:rsidRPr="00366F2E">
          <w:rPr>
            <w:webHidden/>
          </w:rPr>
          <w:instrText xml:space="preserve"> PAGEREF _Toc189039404 \h </w:instrText>
        </w:r>
        <w:r w:rsidR="00DC2F9D" w:rsidRPr="00366F2E">
          <w:rPr>
            <w:webHidden/>
          </w:rPr>
        </w:r>
        <w:r w:rsidR="00DC2F9D" w:rsidRPr="00366F2E">
          <w:rPr>
            <w:webHidden/>
          </w:rPr>
          <w:fldChar w:fldCharType="separate"/>
        </w:r>
        <w:r w:rsidR="005806D4">
          <w:rPr>
            <w:webHidden/>
          </w:rPr>
          <w:t>6</w:t>
        </w:r>
        <w:r w:rsidR="00DC2F9D" w:rsidRPr="00366F2E">
          <w:rPr>
            <w:webHidden/>
          </w:rPr>
          <w:fldChar w:fldCharType="end"/>
        </w:r>
      </w:hyperlink>
    </w:p>
    <w:p w14:paraId="75EC9D6E" w14:textId="0D5E8010" w:rsidR="00DC2F9D" w:rsidRPr="00976BD7" w:rsidRDefault="00895248">
      <w:pPr>
        <w:pStyle w:val="Obsah4"/>
        <w:rPr>
          <w:rFonts w:eastAsiaTheme="minorEastAsia"/>
          <w:kern w:val="2"/>
          <w:sz w:val="22"/>
          <w:szCs w:val="22"/>
          <w:lang w:eastAsia="cs-CZ"/>
          <w14:ligatures w14:val="standardContextual"/>
        </w:rPr>
      </w:pPr>
      <w:hyperlink w:anchor="_Toc189039405" w:history="1">
        <w:r w:rsidR="00DC2F9D" w:rsidRPr="00366F2E">
          <w:rPr>
            <w:rStyle w:val="Hypertextovodkaz"/>
          </w:rPr>
          <w:t>5.</w:t>
        </w:r>
        <w:r w:rsidR="00DC2F9D" w:rsidRPr="00976BD7">
          <w:rPr>
            <w:rFonts w:eastAsiaTheme="minorEastAsia"/>
            <w:kern w:val="2"/>
            <w:sz w:val="22"/>
            <w:szCs w:val="22"/>
            <w:lang w:eastAsia="cs-CZ"/>
            <w14:ligatures w14:val="standardContextual"/>
          </w:rPr>
          <w:tab/>
        </w:r>
        <w:r w:rsidR="00DC2F9D" w:rsidRPr="00366F2E">
          <w:rPr>
            <w:rStyle w:val="Hypertextovodkaz"/>
          </w:rPr>
          <w:t>Cenné psaní</w:t>
        </w:r>
        <w:r w:rsidR="00DC2F9D" w:rsidRPr="00366F2E">
          <w:rPr>
            <w:webHidden/>
          </w:rPr>
          <w:tab/>
        </w:r>
        <w:r w:rsidR="00DC2F9D" w:rsidRPr="00366F2E">
          <w:rPr>
            <w:webHidden/>
          </w:rPr>
          <w:fldChar w:fldCharType="begin"/>
        </w:r>
        <w:r w:rsidR="00DC2F9D" w:rsidRPr="00366F2E">
          <w:rPr>
            <w:webHidden/>
          </w:rPr>
          <w:instrText xml:space="preserve"> PAGEREF _Toc189039405 \h </w:instrText>
        </w:r>
        <w:r w:rsidR="00DC2F9D" w:rsidRPr="00366F2E">
          <w:rPr>
            <w:webHidden/>
          </w:rPr>
        </w:r>
        <w:r w:rsidR="00DC2F9D" w:rsidRPr="00366F2E">
          <w:rPr>
            <w:webHidden/>
          </w:rPr>
          <w:fldChar w:fldCharType="separate"/>
        </w:r>
        <w:r w:rsidR="005806D4">
          <w:rPr>
            <w:webHidden/>
          </w:rPr>
          <w:t>7</w:t>
        </w:r>
        <w:r w:rsidR="00DC2F9D" w:rsidRPr="00366F2E">
          <w:rPr>
            <w:webHidden/>
          </w:rPr>
          <w:fldChar w:fldCharType="end"/>
        </w:r>
      </w:hyperlink>
    </w:p>
    <w:p w14:paraId="11608790" w14:textId="72470EAE" w:rsidR="00DC2F9D" w:rsidRPr="00976BD7" w:rsidRDefault="00895248">
      <w:pPr>
        <w:pStyle w:val="Obsah4"/>
        <w:rPr>
          <w:rFonts w:eastAsiaTheme="minorEastAsia"/>
          <w:kern w:val="2"/>
          <w:sz w:val="22"/>
          <w:szCs w:val="22"/>
          <w:lang w:eastAsia="cs-CZ"/>
          <w14:ligatures w14:val="standardContextual"/>
        </w:rPr>
      </w:pPr>
      <w:hyperlink w:anchor="_Toc189039406" w:history="1">
        <w:r w:rsidR="00DC2F9D" w:rsidRPr="00366F2E">
          <w:rPr>
            <w:rStyle w:val="Hypertextovodkaz"/>
          </w:rPr>
          <w:t>6.</w:t>
        </w:r>
        <w:r w:rsidR="00DC2F9D" w:rsidRPr="00976BD7">
          <w:rPr>
            <w:rFonts w:eastAsiaTheme="minorEastAsia"/>
            <w:kern w:val="2"/>
            <w:sz w:val="22"/>
            <w:szCs w:val="22"/>
            <w:lang w:eastAsia="cs-CZ"/>
            <w14:ligatures w14:val="standardContextual"/>
          </w:rPr>
          <w:tab/>
        </w:r>
        <w:r w:rsidR="00DC2F9D" w:rsidRPr="00366F2E">
          <w:rPr>
            <w:rStyle w:val="Hypertextovodkaz"/>
          </w:rPr>
          <w:t>Firemní psaní</w:t>
        </w:r>
        <w:r w:rsidR="00DC2F9D" w:rsidRPr="00366F2E">
          <w:rPr>
            <w:webHidden/>
          </w:rPr>
          <w:tab/>
        </w:r>
        <w:r w:rsidR="00DC2F9D" w:rsidRPr="00366F2E">
          <w:rPr>
            <w:webHidden/>
          </w:rPr>
          <w:fldChar w:fldCharType="begin"/>
        </w:r>
        <w:r w:rsidR="00DC2F9D" w:rsidRPr="00366F2E">
          <w:rPr>
            <w:webHidden/>
          </w:rPr>
          <w:instrText xml:space="preserve"> PAGEREF _Toc189039406 \h </w:instrText>
        </w:r>
        <w:r w:rsidR="00DC2F9D" w:rsidRPr="00366F2E">
          <w:rPr>
            <w:webHidden/>
          </w:rPr>
        </w:r>
        <w:r w:rsidR="00DC2F9D" w:rsidRPr="00366F2E">
          <w:rPr>
            <w:webHidden/>
          </w:rPr>
          <w:fldChar w:fldCharType="separate"/>
        </w:r>
        <w:r w:rsidR="005806D4">
          <w:rPr>
            <w:webHidden/>
          </w:rPr>
          <w:t>7</w:t>
        </w:r>
        <w:r w:rsidR="00DC2F9D" w:rsidRPr="00366F2E">
          <w:rPr>
            <w:webHidden/>
          </w:rPr>
          <w:fldChar w:fldCharType="end"/>
        </w:r>
      </w:hyperlink>
    </w:p>
    <w:p w14:paraId="3F3D69DE" w14:textId="6429F14F" w:rsidR="00DC2F9D" w:rsidRPr="00976BD7" w:rsidRDefault="00895248">
      <w:pPr>
        <w:pStyle w:val="Obsah4"/>
        <w:rPr>
          <w:rFonts w:eastAsiaTheme="minorEastAsia"/>
          <w:kern w:val="2"/>
          <w:sz w:val="22"/>
          <w:szCs w:val="22"/>
          <w:lang w:eastAsia="cs-CZ"/>
          <w14:ligatures w14:val="standardContextual"/>
        </w:rPr>
      </w:pPr>
      <w:hyperlink w:anchor="_Toc189039407" w:history="1">
        <w:r w:rsidR="00DC2F9D" w:rsidRPr="00366F2E">
          <w:rPr>
            <w:rStyle w:val="Hypertextovodkaz"/>
          </w:rPr>
          <w:t>7.</w:t>
        </w:r>
        <w:r w:rsidR="00DC2F9D" w:rsidRPr="00976BD7">
          <w:rPr>
            <w:rFonts w:eastAsiaTheme="minorEastAsia"/>
            <w:kern w:val="2"/>
            <w:sz w:val="22"/>
            <w:szCs w:val="22"/>
            <w:lang w:eastAsia="cs-CZ"/>
            <w14:ligatures w14:val="standardContextual"/>
          </w:rPr>
          <w:tab/>
        </w:r>
        <w:r w:rsidR="00DC2F9D" w:rsidRPr="00366F2E">
          <w:rPr>
            <w:rStyle w:val="Hypertextovodkaz"/>
          </w:rPr>
          <w:t>Firemní psaní – doporučeně</w:t>
        </w:r>
        <w:r w:rsidR="00DC2F9D" w:rsidRPr="00366F2E">
          <w:rPr>
            <w:webHidden/>
          </w:rPr>
          <w:tab/>
        </w:r>
        <w:r w:rsidR="00DC2F9D" w:rsidRPr="00366F2E">
          <w:rPr>
            <w:webHidden/>
          </w:rPr>
          <w:fldChar w:fldCharType="begin"/>
        </w:r>
        <w:r w:rsidR="00DC2F9D" w:rsidRPr="00366F2E">
          <w:rPr>
            <w:webHidden/>
          </w:rPr>
          <w:instrText xml:space="preserve"> PAGEREF _Toc189039407 \h </w:instrText>
        </w:r>
        <w:r w:rsidR="00DC2F9D" w:rsidRPr="00366F2E">
          <w:rPr>
            <w:webHidden/>
          </w:rPr>
        </w:r>
        <w:r w:rsidR="00DC2F9D" w:rsidRPr="00366F2E">
          <w:rPr>
            <w:webHidden/>
          </w:rPr>
          <w:fldChar w:fldCharType="separate"/>
        </w:r>
        <w:r w:rsidR="005806D4">
          <w:rPr>
            <w:webHidden/>
          </w:rPr>
          <w:t>8</w:t>
        </w:r>
        <w:r w:rsidR="00DC2F9D" w:rsidRPr="00366F2E">
          <w:rPr>
            <w:webHidden/>
          </w:rPr>
          <w:fldChar w:fldCharType="end"/>
        </w:r>
      </w:hyperlink>
    </w:p>
    <w:p w14:paraId="32133939" w14:textId="08F1FEDA" w:rsidR="00DC2F9D" w:rsidRPr="00976BD7" w:rsidRDefault="00895248">
      <w:pPr>
        <w:pStyle w:val="Obsah4"/>
        <w:rPr>
          <w:rFonts w:eastAsiaTheme="minorEastAsia"/>
          <w:kern w:val="2"/>
          <w:sz w:val="22"/>
          <w:szCs w:val="22"/>
          <w:lang w:eastAsia="cs-CZ"/>
          <w14:ligatures w14:val="standardContextual"/>
        </w:rPr>
      </w:pPr>
      <w:hyperlink w:anchor="_Toc189039408" w:history="1">
        <w:r w:rsidR="00DC2F9D" w:rsidRPr="00366F2E">
          <w:rPr>
            <w:rStyle w:val="Hypertextovodkaz"/>
          </w:rPr>
          <w:t>8.</w:t>
        </w:r>
        <w:r w:rsidR="00DC2F9D" w:rsidRPr="00976BD7">
          <w:rPr>
            <w:rFonts w:eastAsiaTheme="minorEastAsia"/>
            <w:kern w:val="2"/>
            <w:sz w:val="22"/>
            <w:szCs w:val="22"/>
            <w:lang w:eastAsia="cs-CZ"/>
            <w14:ligatures w14:val="standardContextual"/>
          </w:rPr>
          <w:tab/>
        </w:r>
        <w:r w:rsidR="00DC2F9D" w:rsidRPr="00366F2E">
          <w:rPr>
            <w:rStyle w:val="Hypertextovodkaz"/>
          </w:rPr>
          <w:t>Zásilky s obsahem hlasovacích lístků</w:t>
        </w:r>
        <w:r w:rsidR="00DC2F9D" w:rsidRPr="00366F2E">
          <w:rPr>
            <w:webHidden/>
          </w:rPr>
          <w:tab/>
        </w:r>
        <w:r w:rsidR="00DC2F9D" w:rsidRPr="00366F2E">
          <w:rPr>
            <w:webHidden/>
          </w:rPr>
          <w:fldChar w:fldCharType="begin"/>
        </w:r>
        <w:r w:rsidR="00DC2F9D" w:rsidRPr="00366F2E">
          <w:rPr>
            <w:webHidden/>
          </w:rPr>
          <w:instrText xml:space="preserve"> PAGEREF _Toc189039408 \h </w:instrText>
        </w:r>
        <w:r w:rsidR="00DC2F9D" w:rsidRPr="00366F2E">
          <w:rPr>
            <w:webHidden/>
          </w:rPr>
        </w:r>
        <w:r w:rsidR="00DC2F9D" w:rsidRPr="00366F2E">
          <w:rPr>
            <w:webHidden/>
          </w:rPr>
          <w:fldChar w:fldCharType="separate"/>
        </w:r>
        <w:r w:rsidR="005806D4">
          <w:rPr>
            <w:webHidden/>
          </w:rPr>
          <w:t>8</w:t>
        </w:r>
        <w:r w:rsidR="00DC2F9D" w:rsidRPr="00366F2E">
          <w:rPr>
            <w:webHidden/>
          </w:rPr>
          <w:fldChar w:fldCharType="end"/>
        </w:r>
      </w:hyperlink>
    </w:p>
    <w:p w14:paraId="268715CD" w14:textId="657B5EE8" w:rsidR="00DC2F9D" w:rsidRPr="00976BD7" w:rsidRDefault="00895248">
      <w:pPr>
        <w:pStyle w:val="Obsah4"/>
        <w:rPr>
          <w:rFonts w:eastAsiaTheme="minorEastAsia"/>
          <w:kern w:val="2"/>
          <w:sz w:val="22"/>
          <w:szCs w:val="22"/>
          <w:lang w:eastAsia="cs-CZ"/>
          <w14:ligatures w14:val="standardContextual"/>
        </w:rPr>
      </w:pPr>
      <w:hyperlink w:anchor="_Toc189039409" w:history="1">
        <w:r w:rsidR="00DC2F9D" w:rsidRPr="00366F2E">
          <w:rPr>
            <w:rStyle w:val="Hypertextovodkaz"/>
          </w:rPr>
          <w:t>9.</w:t>
        </w:r>
        <w:r w:rsidR="00DC2F9D" w:rsidRPr="00976BD7">
          <w:rPr>
            <w:rFonts w:eastAsiaTheme="minorEastAsia"/>
            <w:kern w:val="2"/>
            <w:sz w:val="22"/>
            <w:szCs w:val="22"/>
            <w:lang w:eastAsia="cs-CZ"/>
            <w14:ligatures w14:val="standardContextual"/>
          </w:rPr>
          <w:tab/>
        </w:r>
        <w:r w:rsidR="00DC2F9D" w:rsidRPr="00366F2E">
          <w:rPr>
            <w:rStyle w:val="Hypertextovodkaz"/>
          </w:rPr>
          <w:t>Cenná zásilka</w:t>
        </w:r>
        <w:r w:rsidR="00DC2F9D" w:rsidRPr="00366F2E">
          <w:rPr>
            <w:webHidden/>
          </w:rPr>
          <w:tab/>
        </w:r>
        <w:r w:rsidR="00DC2F9D" w:rsidRPr="00366F2E">
          <w:rPr>
            <w:webHidden/>
          </w:rPr>
          <w:fldChar w:fldCharType="begin"/>
        </w:r>
        <w:r w:rsidR="00DC2F9D" w:rsidRPr="00366F2E">
          <w:rPr>
            <w:webHidden/>
          </w:rPr>
          <w:instrText xml:space="preserve"> PAGEREF _Toc189039409 \h </w:instrText>
        </w:r>
        <w:r w:rsidR="00DC2F9D" w:rsidRPr="00366F2E">
          <w:rPr>
            <w:webHidden/>
          </w:rPr>
        </w:r>
        <w:r w:rsidR="00DC2F9D" w:rsidRPr="00366F2E">
          <w:rPr>
            <w:webHidden/>
          </w:rPr>
          <w:fldChar w:fldCharType="separate"/>
        </w:r>
        <w:r w:rsidR="005806D4">
          <w:rPr>
            <w:webHidden/>
          </w:rPr>
          <w:t>8</w:t>
        </w:r>
        <w:r w:rsidR="00DC2F9D" w:rsidRPr="00366F2E">
          <w:rPr>
            <w:webHidden/>
          </w:rPr>
          <w:fldChar w:fldCharType="end"/>
        </w:r>
      </w:hyperlink>
    </w:p>
    <w:p w14:paraId="275C2800" w14:textId="7453658E" w:rsidR="00DC2F9D" w:rsidRPr="00976BD7" w:rsidRDefault="00895248">
      <w:pPr>
        <w:pStyle w:val="Obsah4"/>
        <w:rPr>
          <w:rFonts w:eastAsiaTheme="minorEastAsia"/>
          <w:kern w:val="2"/>
          <w:sz w:val="22"/>
          <w:szCs w:val="22"/>
          <w:lang w:eastAsia="cs-CZ"/>
          <w14:ligatures w14:val="standardContextual"/>
        </w:rPr>
      </w:pPr>
      <w:hyperlink w:anchor="_Toc189039410" w:history="1">
        <w:r w:rsidR="00DC2F9D" w:rsidRPr="00366F2E">
          <w:rPr>
            <w:rStyle w:val="Hypertextovodkaz"/>
          </w:rPr>
          <w:t>10.</w:t>
        </w:r>
        <w:r w:rsidR="00DC2F9D" w:rsidRPr="00976BD7">
          <w:rPr>
            <w:rFonts w:eastAsiaTheme="minorEastAsia"/>
            <w:kern w:val="2"/>
            <w:sz w:val="22"/>
            <w:szCs w:val="22"/>
            <w:lang w:eastAsia="cs-CZ"/>
            <w14:ligatures w14:val="standardContextual"/>
          </w:rPr>
          <w:tab/>
        </w:r>
        <w:r w:rsidR="00DC2F9D" w:rsidRPr="00366F2E">
          <w:rPr>
            <w:rStyle w:val="Hypertextovodkaz"/>
          </w:rPr>
          <w:t>Doporučená zásilka</w:t>
        </w:r>
        <w:r w:rsidR="00DC2F9D" w:rsidRPr="00366F2E">
          <w:rPr>
            <w:webHidden/>
          </w:rPr>
          <w:tab/>
        </w:r>
        <w:r w:rsidR="00DC2F9D" w:rsidRPr="00366F2E">
          <w:rPr>
            <w:webHidden/>
          </w:rPr>
          <w:fldChar w:fldCharType="begin"/>
        </w:r>
        <w:r w:rsidR="00DC2F9D" w:rsidRPr="00366F2E">
          <w:rPr>
            <w:webHidden/>
          </w:rPr>
          <w:instrText xml:space="preserve"> PAGEREF _Toc189039410 \h </w:instrText>
        </w:r>
        <w:r w:rsidR="00DC2F9D" w:rsidRPr="00366F2E">
          <w:rPr>
            <w:webHidden/>
          </w:rPr>
        </w:r>
        <w:r w:rsidR="00DC2F9D" w:rsidRPr="00366F2E">
          <w:rPr>
            <w:webHidden/>
          </w:rPr>
          <w:fldChar w:fldCharType="separate"/>
        </w:r>
        <w:r w:rsidR="005806D4">
          <w:rPr>
            <w:webHidden/>
          </w:rPr>
          <w:t>9</w:t>
        </w:r>
        <w:r w:rsidR="00DC2F9D" w:rsidRPr="00366F2E">
          <w:rPr>
            <w:webHidden/>
          </w:rPr>
          <w:fldChar w:fldCharType="end"/>
        </w:r>
      </w:hyperlink>
    </w:p>
    <w:p w14:paraId="15774944" w14:textId="4EE0D2F4" w:rsidR="00DC2F9D" w:rsidRPr="00976BD7" w:rsidRDefault="00895248">
      <w:pPr>
        <w:pStyle w:val="Obsah4"/>
        <w:rPr>
          <w:rFonts w:eastAsiaTheme="minorEastAsia"/>
          <w:kern w:val="2"/>
          <w:sz w:val="22"/>
          <w:szCs w:val="22"/>
          <w:lang w:eastAsia="cs-CZ"/>
          <w14:ligatures w14:val="standardContextual"/>
        </w:rPr>
      </w:pPr>
      <w:hyperlink w:anchor="_Toc189039411" w:history="1">
        <w:r w:rsidR="00DC2F9D" w:rsidRPr="00366F2E">
          <w:rPr>
            <w:rStyle w:val="Hypertextovodkaz"/>
          </w:rPr>
          <w:t>11.</w:t>
        </w:r>
        <w:r w:rsidR="00DC2F9D" w:rsidRPr="00976BD7">
          <w:rPr>
            <w:rFonts w:eastAsiaTheme="minorEastAsia"/>
            <w:kern w:val="2"/>
            <w:sz w:val="22"/>
            <w:szCs w:val="22"/>
            <w:lang w:eastAsia="cs-CZ"/>
            <w14:ligatures w14:val="standardContextual"/>
          </w:rPr>
          <w:tab/>
        </w:r>
        <w:r w:rsidR="00DC2F9D" w:rsidRPr="00366F2E">
          <w:rPr>
            <w:rStyle w:val="Hypertextovodkaz"/>
          </w:rPr>
          <w:t>Doplňující informace k listovním zásilkám</w:t>
        </w:r>
        <w:r w:rsidR="00DC2F9D" w:rsidRPr="00366F2E">
          <w:rPr>
            <w:webHidden/>
          </w:rPr>
          <w:tab/>
        </w:r>
        <w:r w:rsidR="00DC2F9D" w:rsidRPr="00366F2E">
          <w:rPr>
            <w:webHidden/>
          </w:rPr>
          <w:fldChar w:fldCharType="begin"/>
        </w:r>
        <w:r w:rsidR="00DC2F9D" w:rsidRPr="00366F2E">
          <w:rPr>
            <w:webHidden/>
          </w:rPr>
          <w:instrText xml:space="preserve"> PAGEREF _Toc189039411 \h </w:instrText>
        </w:r>
        <w:r w:rsidR="00DC2F9D" w:rsidRPr="00366F2E">
          <w:rPr>
            <w:webHidden/>
          </w:rPr>
        </w:r>
        <w:r w:rsidR="00DC2F9D" w:rsidRPr="00366F2E">
          <w:rPr>
            <w:webHidden/>
          </w:rPr>
          <w:fldChar w:fldCharType="separate"/>
        </w:r>
        <w:r w:rsidR="005806D4">
          <w:rPr>
            <w:webHidden/>
          </w:rPr>
          <w:t>9</w:t>
        </w:r>
        <w:r w:rsidR="00DC2F9D" w:rsidRPr="00366F2E">
          <w:rPr>
            <w:webHidden/>
          </w:rPr>
          <w:fldChar w:fldCharType="end"/>
        </w:r>
      </w:hyperlink>
    </w:p>
    <w:p w14:paraId="1C427133" w14:textId="6C0CA572" w:rsidR="00DC2F9D" w:rsidRPr="00976BD7" w:rsidRDefault="00895248">
      <w:pPr>
        <w:pStyle w:val="Obsah4"/>
        <w:rPr>
          <w:rFonts w:eastAsiaTheme="minorEastAsia"/>
          <w:kern w:val="2"/>
          <w:sz w:val="22"/>
          <w:szCs w:val="22"/>
          <w:lang w:eastAsia="cs-CZ"/>
          <w14:ligatures w14:val="standardContextual"/>
        </w:rPr>
      </w:pPr>
      <w:hyperlink w:anchor="_Toc189039412" w:history="1">
        <w:r w:rsidR="00DC2F9D" w:rsidRPr="00366F2E">
          <w:rPr>
            <w:rStyle w:val="Hypertextovodkaz"/>
          </w:rPr>
          <w:t>12.</w:t>
        </w:r>
        <w:r w:rsidR="00DC2F9D" w:rsidRPr="00976BD7">
          <w:rPr>
            <w:rFonts w:eastAsiaTheme="minorEastAsia"/>
            <w:kern w:val="2"/>
            <w:sz w:val="22"/>
            <w:szCs w:val="22"/>
            <w:lang w:eastAsia="cs-CZ"/>
            <w14:ligatures w14:val="standardContextual"/>
          </w:rPr>
          <w:tab/>
        </w:r>
        <w:r w:rsidR="00DC2F9D" w:rsidRPr="00366F2E">
          <w:rPr>
            <w:rStyle w:val="Hypertextovodkaz"/>
          </w:rPr>
          <w:t>Přehled a ceník doplňkových služeb, příplatků a vrácení cen</w:t>
        </w:r>
        <w:r w:rsidR="00DC2F9D" w:rsidRPr="00366F2E">
          <w:rPr>
            <w:webHidden/>
          </w:rPr>
          <w:tab/>
        </w:r>
        <w:r w:rsidR="00DC2F9D" w:rsidRPr="00366F2E">
          <w:rPr>
            <w:webHidden/>
          </w:rPr>
          <w:fldChar w:fldCharType="begin"/>
        </w:r>
        <w:r w:rsidR="00DC2F9D" w:rsidRPr="00366F2E">
          <w:rPr>
            <w:webHidden/>
          </w:rPr>
          <w:instrText xml:space="preserve"> PAGEREF _Toc189039412 \h </w:instrText>
        </w:r>
        <w:r w:rsidR="00DC2F9D" w:rsidRPr="00366F2E">
          <w:rPr>
            <w:webHidden/>
          </w:rPr>
        </w:r>
        <w:r w:rsidR="00DC2F9D" w:rsidRPr="00366F2E">
          <w:rPr>
            <w:webHidden/>
          </w:rPr>
          <w:fldChar w:fldCharType="separate"/>
        </w:r>
        <w:r w:rsidR="005806D4">
          <w:rPr>
            <w:webHidden/>
          </w:rPr>
          <w:t>10</w:t>
        </w:r>
        <w:r w:rsidR="00DC2F9D" w:rsidRPr="00366F2E">
          <w:rPr>
            <w:webHidden/>
          </w:rPr>
          <w:fldChar w:fldCharType="end"/>
        </w:r>
      </w:hyperlink>
    </w:p>
    <w:p w14:paraId="3BFD6D8C" w14:textId="2EFDBA77" w:rsidR="00DC2F9D" w:rsidRPr="00976BD7" w:rsidRDefault="00895248">
      <w:pPr>
        <w:pStyle w:val="Obsah4"/>
        <w:rPr>
          <w:rFonts w:eastAsiaTheme="minorEastAsia"/>
          <w:kern w:val="2"/>
          <w:sz w:val="22"/>
          <w:szCs w:val="22"/>
          <w:lang w:eastAsia="cs-CZ"/>
          <w14:ligatures w14:val="standardContextual"/>
        </w:rPr>
      </w:pPr>
      <w:hyperlink w:anchor="_Toc189039413" w:history="1">
        <w:r w:rsidR="00DC2F9D" w:rsidRPr="00366F2E">
          <w:rPr>
            <w:rStyle w:val="Hypertextovodkaz"/>
          </w:rPr>
          <w:t>13.</w:t>
        </w:r>
        <w:r w:rsidR="00DC2F9D" w:rsidRPr="00976BD7">
          <w:rPr>
            <w:rFonts w:eastAsiaTheme="minorEastAsia"/>
            <w:kern w:val="2"/>
            <w:sz w:val="22"/>
            <w:szCs w:val="22"/>
            <w:lang w:eastAsia="cs-CZ"/>
            <w14:ligatures w14:val="standardContextual"/>
          </w:rPr>
          <w:tab/>
        </w:r>
        <w:r w:rsidR="00DC2F9D" w:rsidRPr="00366F2E">
          <w:rPr>
            <w:rStyle w:val="Hypertextovodkaz"/>
          </w:rPr>
          <w:t>Slevy</w:t>
        </w:r>
        <w:r w:rsidR="00DC2F9D" w:rsidRPr="00366F2E">
          <w:rPr>
            <w:webHidden/>
          </w:rPr>
          <w:tab/>
        </w:r>
        <w:r w:rsidR="00DC2F9D" w:rsidRPr="00366F2E">
          <w:rPr>
            <w:webHidden/>
          </w:rPr>
          <w:fldChar w:fldCharType="begin"/>
        </w:r>
        <w:r w:rsidR="00DC2F9D" w:rsidRPr="00366F2E">
          <w:rPr>
            <w:webHidden/>
          </w:rPr>
          <w:instrText xml:space="preserve"> PAGEREF _Toc189039413 \h </w:instrText>
        </w:r>
        <w:r w:rsidR="00DC2F9D" w:rsidRPr="00366F2E">
          <w:rPr>
            <w:webHidden/>
          </w:rPr>
        </w:r>
        <w:r w:rsidR="00DC2F9D" w:rsidRPr="00366F2E">
          <w:rPr>
            <w:webHidden/>
          </w:rPr>
          <w:fldChar w:fldCharType="separate"/>
        </w:r>
        <w:r w:rsidR="005806D4">
          <w:rPr>
            <w:webHidden/>
          </w:rPr>
          <w:t>14</w:t>
        </w:r>
        <w:r w:rsidR="00DC2F9D" w:rsidRPr="00366F2E">
          <w:rPr>
            <w:webHidden/>
          </w:rPr>
          <w:fldChar w:fldCharType="end"/>
        </w:r>
      </w:hyperlink>
    </w:p>
    <w:p w14:paraId="04605A4C" w14:textId="7EF4D583" w:rsidR="00DC2F9D" w:rsidRPr="00976BD7" w:rsidRDefault="00895248">
      <w:pPr>
        <w:pStyle w:val="Obsah2"/>
        <w:tabs>
          <w:tab w:val="left" w:pos="964"/>
          <w:tab w:val="right" w:leader="dot" w:pos="10480"/>
        </w:tabs>
        <w:rPr>
          <w:rFonts w:ascii="Arial" w:eastAsiaTheme="minorEastAsia" w:hAnsi="Arial" w:cs="Arial"/>
          <w:noProof/>
          <w:kern w:val="2"/>
          <w:lang w:eastAsia="cs-CZ"/>
          <w14:ligatures w14:val="standardContextual"/>
        </w:rPr>
      </w:pPr>
      <w:hyperlink w:anchor="_Toc189039414" w:history="1">
        <w:r w:rsidR="00DC2F9D" w:rsidRPr="00976BD7">
          <w:rPr>
            <w:rStyle w:val="Hypertextovodkaz"/>
            <w:rFonts w:ascii="Arial" w:hAnsi="Arial" w:cs="Arial"/>
            <w:noProof/>
          </w:rPr>
          <w:t>II.</w:t>
        </w:r>
        <w:r w:rsidR="00DC2F9D" w:rsidRPr="00976BD7">
          <w:rPr>
            <w:rFonts w:ascii="Arial" w:eastAsiaTheme="minorEastAsia" w:hAnsi="Arial" w:cs="Arial"/>
            <w:noProof/>
            <w:kern w:val="2"/>
            <w:lang w:eastAsia="cs-CZ"/>
            <w14:ligatures w14:val="standardContextual"/>
          </w:rPr>
          <w:tab/>
        </w:r>
        <w:r w:rsidR="00DC2F9D" w:rsidRPr="00976BD7">
          <w:rPr>
            <w:rStyle w:val="Hypertextovodkaz"/>
            <w:rFonts w:ascii="Arial" w:hAnsi="Arial" w:cs="Arial"/>
            <w:noProof/>
          </w:rPr>
          <w:t>BALÍKOVÉ ZÁSILKY</w:t>
        </w:r>
        <w:r w:rsidR="00DC2F9D" w:rsidRPr="00976BD7">
          <w:rPr>
            <w:rFonts w:ascii="Arial" w:hAnsi="Arial" w:cs="Arial"/>
            <w:noProof/>
            <w:webHidden/>
          </w:rPr>
          <w:tab/>
        </w:r>
        <w:r w:rsidR="00DC2F9D" w:rsidRPr="00976BD7">
          <w:rPr>
            <w:rFonts w:ascii="Arial" w:hAnsi="Arial" w:cs="Arial"/>
            <w:noProof/>
            <w:webHidden/>
          </w:rPr>
          <w:fldChar w:fldCharType="begin"/>
        </w:r>
        <w:r w:rsidR="00DC2F9D" w:rsidRPr="00976BD7">
          <w:rPr>
            <w:rFonts w:ascii="Arial" w:hAnsi="Arial" w:cs="Arial"/>
            <w:noProof/>
            <w:webHidden/>
          </w:rPr>
          <w:instrText xml:space="preserve"> PAGEREF _Toc189039414 \h </w:instrText>
        </w:r>
        <w:r w:rsidR="00DC2F9D" w:rsidRPr="00976BD7">
          <w:rPr>
            <w:rFonts w:ascii="Arial" w:hAnsi="Arial" w:cs="Arial"/>
            <w:noProof/>
            <w:webHidden/>
          </w:rPr>
        </w:r>
        <w:r w:rsidR="00DC2F9D" w:rsidRPr="00976BD7">
          <w:rPr>
            <w:rFonts w:ascii="Arial" w:hAnsi="Arial" w:cs="Arial"/>
            <w:noProof/>
            <w:webHidden/>
          </w:rPr>
          <w:fldChar w:fldCharType="separate"/>
        </w:r>
        <w:r w:rsidR="005806D4">
          <w:rPr>
            <w:rFonts w:ascii="Arial" w:hAnsi="Arial" w:cs="Arial"/>
            <w:noProof/>
            <w:webHidden/>
          </w:rPr>
          <w:t>16</w:t>
        </w:r>
        <w:r w:rsidR="00DC2F9D" w:rsidRPr="00976BD7">
          <w:rPr>
            <w:rFonts w:ascii="Arial" w:hAnsi="Arial" w:cs="Arial"/>
            <w:noProof/>
            <w:webHidden/>
          </w:rPr>
          <w:fldChar w:fldCharType="end"/>
        </w:r>
      </w:hyperlink>
    </w:p>
    <w:p w14:paraId="7F74BF31" w14:textId="2790611F" w:rsidR="00DC2F9D" w:rsidRPr="00976BD7" w:rsidRDefault="00895248">
      <w:pPr>
        <w:pStyle w:val="Obsah4"/>
        <w:rPr>
          <w:rFonts w:eastAsiaTheme="minorEastAsia"/>
          <w:kern w:val="2"/>
          <w:sz w:val="22"/>
          <w:szCs w:val="22"/>
          <w:lang w:eastAsia="cs-CZ"/>
          <w14:ligatures w14:val="standardContextual"/>
        </w:rPr>
      </w:pPr>
      <w:hyperlink w:anchor="_Toc189039415" w:history="1">
        <w:r w:rsidR="00DC2F9D" w:rsidRPr="00366F2E">
          <w:rPr>
            <w:rStyle w:val="Hypertextovodkaz"/>
          </w:rPr>
          <w:t>1.</w:t>
        </w:r>
        <w:r w:rsidR="00DC2F9D" w:rsidRPr="00976BD7">
          <w:rPr>
            <w:rFonts w:eastAsiaTheme="minorEastAsia"/>
            <w:kern w:val="2"/>
            <w:sz w:val="22"/>
            <w:szCs w:val="22"/>
            <w:lang w:eastAsia="cs-CZ"/>
            <w14:ligatures w14:val="standardContextual"/>
          </w:rPr>
          <w:tab/>
        </w:r>
        <w:r w:rsidR="00DC2F9D" w:rsidRPr="00366F2E">
          <w:rPr>
            <w:rStyle w:val="Hypertextovodkaz"/>
          </w:rPr>
          <w:t>Balík Do ruky</w:t>
        </w:r>
        <w:r w:rsidR="00DC2F9D" w:rsidRPr="00366F2E">
          <w:rPr>
            <w:webHidden/>
          </w:rPr>
          <w:tab/>
        </w:r>
        <w:r w:rsidR="00DC2F9D" w:rsidRPr="00366F2E">
          <w:rPr>
            <w:webHidden/>
          </w:rPr>
          <w:fldChar w:fldCharType="begin"/>
        </w:r>
        <w:r w:rsidR="00DC2F9D" w:rsidRPr="00366F2E">
          <w:rPr>
            <w:webHidden/>
          </w:rPr>
          <w:instrText xml:space="preserve"> PAGEREF _Toc189039415 \h </w:instrText>
        </w:r>
        <w:r w:rsidR="00DC2F9D" w:rsidRPr="00366F2E">
          <w:rPr>
            <w:webHidden/>
          </w:rPr>
        </w:r>
        <w:r w:rsidR="00DC2F9D" w:rsidRPr="00366F2E">
          <w:rPr>
            <w:webHidden/>
          </w:rPr>
          <w:fldChar w:fldCharType="separate"/>
        </w:r>
        <w:r w:rsidR="005806D4">
          <w:rPr>
            <w:webHidden/>
          </w:rPr>
          <w:t>16</w:t>
        </w:r>
        <w:r w:rsidR="00DC2F9D" w:rsidRPr="00366F2E">
          <w:rPr>
            <w:webHidden/>
          </w:rPr>
          <w:fldChar w:fldCharType="end"/>
        </w:r>
      </w:hyperlink>
    </w:p>
    <w:p w14:paraId="3CD7B3BC" w14:textId="0AC1625C" w:rsidR="00DC2F9D" w:rsidRPr="00976BD7" w:rsidRDefault="00895248">
      <w:pPr>
        <w:pStyle w:val="Obsah4"/>
        <w:rPr>
          <w:rFonts w:eastAsiaTheme="minorEastAsia"/>
          <w:kern w:val="2"/>
          <w:sz w:val="22"/>
          <w:szCs w:val="22"/>
          <w:lang w:eastAsia="cs-CZ"/>
          <w14:ligatures w14:val="standardContextual"/>
        </w:rPr>
      </w:pPr>
      <w:hyperlink w:anchor="_Toc189039416" w:history="1">
        <w:r w:rsidR="00DC2F9D" w:rsidRPr="00366F2E">
          <w:rPr>
            <w:rStyle w:val="Hypertextovodkaz"/>
          </w:rPr>
          <w:t>2.</w:t>
        </w:r>
        <w:r w:rsidR="00DC2F9D" w:rsidRPr="00976BD7">
          <w:rPr>
            <w:rFonts w:eastAsiaTheme="minorEastAsia"/>
            <w:kern w:val="2"/>
            <w:sz w:val="22"/>
            <w:szCs w:val="22"/>
            <w:lang w:eastAsia="cs-CZ"/>
            <w14:ligatures w14:val="standardContextual"/>
          </w:rPr>
          <w:tab/>
        </w:r>
        <w:r w:rsidR="00DC2F9D" w:rsidRPr="00366F2E">
          <w:rPr>
            <w:rStyle w:val="Hypertextovodkaz"/>
          </w:rPr>
          <w:t>EMS – EXPRESS MAIL SERVICE</w:t>
        </w:r>
        <w:r w:rsidR="00DC2F9D" w:rsidRPr="00366F2E">
          <w:rPr>
            <w:webHidden/>
          </w:rPr>
          <w:tab/>
        </w:r>
        <w:r w:rsidR="00DC2F9D" w:rsidRPr="00366F2E">
          <w:rPr>
            <w:webHidden/>
          </w:rPr>
          <w:fldChar w:fldCharType="begin"/>
        </w:r>
        <w:r w:rsidR="00DC2F9D" w:rsidRPr="00366F2E">
          <w:rPr>
            <w:webHidden/>
          </w:rPr>
          <w:instrText xml:space="preserve"> PAGEREF _Toc189039416 \h </w:instrText>
        </w:r>
        <w:r w:rsidR="00DC2F9D" w:rsidRPr="00366F2E">
          <w:rPr>
            <w:webHidden/>
          </w:rPr>
        </w:r>
        <w:r w:rsidR="00DC2F9D" w:rsidRPr="00366F2E">
          <w:rPr>
            <w:webHidden/>
          </w:rPr>
          <w:fldChar w:fldCharType="separate"/>
        </w:r>
        <w:r w:rsidR="005806D4">
          <w:rPr>
            <w:webHidden/>
          </w:rPr>
          <w:t>16</w:t>
        </w:r>
        <w:r w:rsidR="00DC2F9D" w:rsidRPr="00366F2E">
          <w:rPr>
            <w:webHidden/>
          </w:rPr>
          <w:fldChar w:fldCharType="end"/>
        </w:r>
      </w:hyperlink>
    </w:p>
    <w:p w14:paraId="3A1713BB" w14:textId="3A6004F5" w:rsidR="00DC2F9D" w:rsidRPr="00976BD7" w:rsidRDefault="00895248">
      <w:pPr>
        <w:pStyle w:val="Obsah4"/>
        <w:rPr>
          <w:rFonts w:eastAsiaTheme="minorEastAsia"/>
          <w:kern w:val="2"/>
          <w:sz w:val="22"/>
          <w:szCs w:val="22"/>
          <w:lang w:eastAsia="cs-CZ"/>
          <w14:ligatures w14:val="standardContextual"/>
        </w:rPr>
      </w:pPr>
      <w:hyperlink w:anchor="_Toc189039812" w:history="1">
        <w:r w:rsidR="00DC2F9D" w:rsidRPr="00366F2E">
          <w:rPr>
            <w:rStyle w:val="Hypertextovodkaz"/>
          </w:rPr>
          <w:t>3.</w:t>
        </w:r>
        <w:r w:rsidR="00DC2F9D" w:rsidRPr="00976BD7">
          <w:rPr>
            <w:rFonts w:eastAsiaTheme="minorEastAsia"/>
            <w:kern w:val="2"/>
            <w:sz w:val="22"/>
            <w:szCs w:val="22"/>
            <w:lang w:eastAsia="cs-CZ"/>
            <w14:ligatures w14:val="standardContextual"/>
          </w:rPr>
          <w:tab/>
        </w:r>
        <w:r w:rsidR="00DC2F9D" w:rsidRPr="00366F2E">
          <w:rPr>
            <w:rStyle w:val="Hypertextovodkaz"/>
          </w:rPr>
          <w:t>Doplňující informace k balíkovým zásilkám</w:t>
        </w:r>
        <w:r w:rsidR="00DC2F9D" w:rsidRPr="00366F2E">
          <w:rPr>
            <w:webHidden/>
          </w:rPr>
          <w:tab/>
        </w:r>
        <w:r w:rsidR="00DC2F9D" w:rsidRPr="00366F2E">
          <w:rPr>
            <w:webHidden/>
          </w:rPr>
          <w:fldChar w:fldCharType="begin"/>
        </w:r>
        <w:r w:rsidR="00DC2F9D" w:rsidRPr="00366F2E">
          <w:rPr>
            <w:webHidden/>
          </w:rPr>
          <w:instrText xml:space="preserve"> PAGEREF _Toc189039812 \h </w:instrText>
        </w:r>
        <w:r w:rsidR="00DC2F9D" w:rsidRPr="00366F2E">
          <w:rPr>
            <w:webHidden/>
          </w:rPr>
        </w:r>
        <w:r w:rsidR="00DC2F9D" w:rsidRPr="00366F2E">
          <w:rPr>
            <w:webHidden/>
          </w:rPr>
          <w:fldChar w:fldCharType="separate"/>
        </w:r>
        <w:r w:rsidR="005806D4">
          <w:rPr>
            <w:webHidden/>
          </w:rPr>
          <w:t>16</w:t>
        </w:r>
        <w:r w:rsidR="00DC2F9D" w:rsidRPr="00366F2E">
          <w:rPr>
            <w:webHidden/>
          </w:rPr>
          <w:fldChar w:fldCharType="end"/>
        </w:r>
      </w:hyperlink>
    </w:p>
    <w:p w14:paraId="225CBE02" w14:textId="092563D4" w:rsidR="00DC2F9D" w:rsidRPr="00976BD7" w:rsidRDefault="00895248">
      <w:pPr>
        <w:pStyle w:val="Obsah4"/>
        <w:rPr>
          <w:rFonts w:eastAsiaTheme="minorEastAsia"/>
          <w:kern w:val="2"/>
          <w:sz w:val="22"/>
          <w:szCs w:val="22"/>
          <w:lang w:eastAsia="cs-CZ"/>
          <w14:ligatures w14:val="standardContextual"/>
        </w:rPr>
      </w:pPr>
      <w:hyperlink w:anchor="_Toc189039813" w:history="1">
        <w:r w:rsidR="00DC2F9D" w:rsidRPr="00366F2E">
          <w:rPr>
            <w:rStyle w:val="Hypertextovodkaz"/>
          </w:rPr>
          <w:t>4.</w:t>
        </w:r>
        <w:r w:rsidR="00DC2F9D" w:rsidRPr="00976BD7">
          <w:rPr>
            <w:rFonts w:eastAsiaTheme="minorEastAsia"/>
            <w:kern w:val="2"/>
            <w:sz w:val="22"/>
            <w:szCs w:val="22"/>
            <w:lang w:eastAsia="cs-CZ"/>
            <w14:ligatures w14:val="standardContextual"/>
          </w:rPr>
          <w:tab/>
        </w:r>
        <w:r w:rsidR="00DC2F9D" w:rsidRPr="00366F2E">
          <w:rPr>
            <w:rStyle w:val="Hypertextovodkaz"/>
          </w:rPr>
          <w:t>Přehled a ceník doplňkových služeb, příplatků a vrácení cen</w:t>
        </w:r>
        <w:r w:rsidR="00DC2F9D" w:rsidRPr="00366F2E">
          <w:rPr>
            <w:webHidden/>
          </w:rPr>
          <w:tab/>
        </w:r>
        <w:r w:rsidR="00DC2F9D" w:rsidRPr="00366F2E">
          <w:rPr>
            <w:webHidden/>
          </w:rPr>
          <w:fldChar w:fldCharType="begin"/>
        </w:r>
        <w:r w:rsidR="00DC2F9D" w:rsidRPr="00366F2E">
          <w:rPr>
            <w:webHidden/>
          </w:rPr>
          <w:instrText xml:space="preserve"> PAGEREF _Toc189039813 \h </w:instrText>
        </w:r>
        <w:r w:rsidR="00DC2F9D" w:rsidRPr="00366F2E">
          <w:rPr>
            <w:webHidden/>
          </w:rPr>
        </w:r>
        <w:r w:rsidR="00DC2F9D" w:rsidRPr="00366F2E">
          <w:rPr>
            <w:webHidden/>
          </w:rPr>
          <w:fldChar w:fldCharType="separate"/>
        </w:r>
        <w:r w:rsidR="005806D4">
          <w:rPr>
            <w:webHidden/>
          </w:rPr>
          <w:t>17</w:t>
        </w:r>
        <w:r w:rsidR="00DC2F9D" w:rsidRPr="00366F2E">
          <w:rPr>
            <w:webHidden/>
          </w:rPr>
          <w:fldChar w:fldCharType="end"/>
        </w:r>
      </w:hyperlink>
    </w:p>
    <w:p w14:paraId="5AF21ABB" w14:textId="3B4C5224" w:rsidR="00DC2F9D" w:rsidRPr="00976BD7" w:rsidRDefault="00895248">
      <w:pPr>
        <w:pStyle w:val="Obsah4"/>
        <w:rPr>
          <w:rFonts w:eastAsiaTheme="minorEastAsia"/>
          <w:kern w:val="2"/>
          <w:sz w:val="22"/>
          <w:szCs w:val="22"/>
          <w:lang w:eastAsia="cs-CZ"/>
          <w14:ligatures w14:val="standardContextual"/>
        </w:rPr>
      </w:pPr>
      <w:hyperlink w:anchor="_Toc189039814" w:history="1">
        <w:r w:rsidR="00DC2F9D" w:rsidRPr="00366F2E">
          <w:rPr>
            <w:rStyle w:val="Hypertextovodkaz"/>
          </w:rPr>
          <w:t>5.</w:t>
        </w:r>
        <w:r w:rsidR="00DC2F9D" w:rsidRPr="00976BD7">
          <w:rPr>
            <w:rFonts w:eastAsiaTheme="minorEastAsia"/>
            <w:kern w:val="2"/>
            <w:sz w:val="22"/>
            <w:szCs w:val="22"/>
            <w:lang w:eastAsia="cs-CZ"/>
            <w14:ligatures w14:val="standardContextual"/>
          </w:rPr>
          <w:tab/>
        </w:r>
        <w:r w:rsidR="00DC2F9D" w:rsidRPr="00366F2E">
          <w:rPr>
            <w:rStyle w:val="Hypertextovodkaz"/>
          </w:rPr>
          <w:t>Slevy</w:t>
        </w:r>
        <w:r w:rsidR="00DC2F9D" w:rsidRPr="00366F2E">
          <w:rPr>
            <w:webHidden/>
          </w:rPr>
          <w:tab/>
        </w:r>
        <w:r w:rsidR="00DC2F9D" w:rsidRPr="00366F2E">
          <w:rPr>
            <w:webHidden/>
          </w:rPr>
          <w:fldChar w:fldCharType="begin"/>
        </w:r>
        <w:r w:rsidR="00DC2F9D" w:rsidRPr="00366F2E">
          <w:rPr>
            <w:webHidden/>
          </w:rPr>
          <w:instrText xml:space="preserve"> PAGEREF _Toc189039814 \h </w:instrText>
        </w:r>
        <w:r w:rsidR="00DC2F9D" w:rsidRPr="00366F2E">
          <w:rPr>
            <w:webHidden/>
          </w:rPr>
        </w:r>
        <w:r w:rsidR="00DC2F9D" w:rsidRPr="00366F2E">
          <w:rPr>
            <w:webHidden/>
          </w:rPr>
          <w:fldChar w:fldCharType="separate"/>
        </w:r>
        <w:r w:rsidR="005806D4">
          <w:rPr>
            <w:webHidden/>
          </w:rPr>
          <w:t>18</w:t>
        </w:r>
        <w:r w:rsidR="00DC2F9D" w:rsidRPr="00366F2E">
          <w:rPr>
            <w:webHidden/>
          </w:rPr>
          <w:fldChar w:fldCharType="end"/>
        </w:r>
      </w:hyperlink>
    </w:p>
    <w:p w14:paraId="14F86721" w14:textId="3C32E8C4" w:rsidR="00DC2F9D" w:rsidRPr="00976BD7" w:rsidRDefault="00895248">
      <w:pPr>
        <w:pStyle w:val="Obsah2"/>
        <w:tabs>
          <w:tab w:val="left" w:pos="964"/>
          <w:tab w:val="right" w:leader="dot" w:pos="10480"/>
        </w:tabs>
        <w:rPr>
          <w:rFonts w:ascii="Arial" w:eastAsiaTheme="minorEastAsia" w:hAnsi="Arial" w:cs="Arial"/>
          <w:noProof/>
          <w:kern w:val="2"/>
          <w:lang w:eastAsia="cs-CZ"/>
          <w14:ligatures w14:val="standardContextual"/>
        </w:rPr>
      </w:pPr>
      <w:hyperlink w:anchor="_Toc189039818" w:history="1">
        <w:r w:rsidR="00DC2F9D" w:rsidRPr="00976BD7">
          <w:rPr>
            <w:rStyle w:val="Hypertextovodkaz"/>
            <w:rFonts w:ascii="Arial" w:hAnsi="Arial" w:cs="Arial"/>
            <w:noProof/>
          </w:rPr>
          <w:t>III.</w:t>
        </w:r>
        <w:r w:rsidR="00DC2F9D" w:rsidRPr="00976BD7">
          <w:rPr>
            <w:rFonts w:ascii="Arial" w:eastAsiaTheme="minorEastAsia" w:hAnsi="Arial" w:cs="Arial"/>
            <w:noProof/>
            <w:kern w:val="2"/>
            <w:lang w:eastAsia="cs-CZ"/>
            <w14:ligatures w14:val="standardContextual"/>
          </w:rPr>
          <w:tab/>
        </w:r>
        <w:r w:rsidR="00DC2F9D" w:rsidRPr="00976BD7">
          <w:rPr>
            <w:rStyle w:val="Hypertextovodkaz"/>
            <w:rFonts w:ascii="Arial" w:hAnsi="Arial" w:cs="Arial"/>
            <w:noProof/>
          </w:rPr>
          <w:t>BALÍKOVNA</w:t>
        </w:r>
        <w:r w:rsidR="00DC2F9D" w:rsidRPr="00976BD7">
          <w:rPr>
            <w:rFonts w:ascii="Arial" w:hAnsi="Arial" w:cs="Arial"/>
            <w:noProof/>
            <w:webHidden/>
          </w:rPr>
          <w:tab/>
        </w:r>
        <w:r w:rsidR="00DC2F9D" w:rsidRPr="00976BD7">
          <w:rPr>
            <w:rFonts w:ascii="Arial" w:hAnsi="Arial" w:cs="Arial"/>
            <w:noProof/>
            <w:webHidden/>
          </w:rPr>
          <w:fldChar w:fldCharType="begin"/>
        </w:r>
        <w:r w:rsidR="00DC2F9D" w:rsidRPr="00976BD7">
          <w:rPr>
            <w:rFonts w:ascii="Arial" w:hAnsi="Arial" w:cs="Arial"/>
            <w:noProof/>
            <w:webHidden/>
          </w:rPr>
          <w:instrText xml:space="preserve"> PAGEREF _Toc189039818 \h </w:instrText>
        </w:r>
        <w:r w:rsidR="00DC2F9D" w:rsidRPr="00976BD7">
          <w:rPr>
            <w:rFonts w:ascii="Arial" w:hAnsi="Arial" w:cs="Arial"/>
            <w:noProof/>
            <w:webHidden/>
          </w:rPr>
        </w:r>
        <w:r w:rsidR="00DC2F9D" w:rsidRPr="00976BD7">
          <w:rPr>
            <w:rFonts w:ascii="Arial" w:hAnsi="Arial" w:cs="Arial"/>
            <w:noProof/>
            <w:webHidden/>
          </w:rPr>
          <w:fldChar w:fldCharType="separate"/>
        </w:r>
        <w:r w:rsidR="005806D4">
          <w:rPr>
            <w:rFonts w:ascii="Arial" w:hAnsi="Arial" w:cs="Arial"/>
            <w:noProof/>
            <w:webHidden/>
          </w:rPr>
          <w:t>19</w:t>
        </w:r>
        <w:r w:rsidR="00DC2F9D" w:rsidRPr="00976BD7">
          <w:rPr>
            <w:rFonts w:ascii="Arial" w:hAnsi="Arial" w:cs="Arial"/>
            <w:noProof/>
            <w:webHidden/>
          </w:rPr>
          <w:fldChar w:fldCharType="end"/>
        </w:r>
      </w:hyperlink>
    </w:p>
    <w:p w14:paraId="189925BF" w14:textId="2FC7CCE9" w:rsidR="00DC2F9D" w:rsidRPr="00976BD7" w:rsidRDefault="00895248">
      <w:pPr>
        <w:pStyle w:val="Obsah4"/>
        <w:rPr>
          <w:rFonts w:eastAsiaTheme="minorEastAsia"/>
          <w:kern w:val="2"/>
          <w:sz w:val="22"/>
          <w:szCs w:val="22"/>
          <w:lang w:eastAsia="cs-CZ"/>
          <w14:ligatures w14:val="standardContextual"/>
        </w:rPr>
      </w:pPr>
      <w:hyperlink w:anchor="_Toc189039819" w:history="1">
        <w:r w:rsidR="00DC2F9D" w:rsidRPr="00366F2E">
          <w:rPr>
            <w:rStyle w:val="Hypertextovodkaz"/>
          </w:rPr>
          <w:t>1.</w:t>
        </w:r>
        <w:r w:rsidR="00DC2F9D" w:rsidRPr="00976BD7">
          <w:rPr>
            <w:rFonts w:eastAsiaTheme="minorEastAsia"/>
            <w:kern w:val="2"/>
            <w:sz w:val="22"/>
            <w:szCs w:val="22"/>
            <w:lang w:eastAsia="cs-CZ"/>
            <w14:ligatures w14:val="standardContextual"/>
          </w:rPr>
          <w:tab/>
        </w:r>
        <w:r w:rsidR="00DC2F9D" w:rsidRPr="00366F2E">
          <w:rPr>
            <w:rStyle w:val="Hypertextovodkaz"/>
          </w:rPr>
          <w:t>Balíkovna</w:t>
        </w:r>
        <w:r w:rsidR="00DC2F9D" w:rsidRPr="00366F2E">
          <w:rPr>
            <w:webHidden/>
          </w:rPr>
          <w:tab/>
        </w:r>
        <w:r w:rsidR="00DC2F9D" w:rsidRPr="00366F2E">
          <w:rPr>
            <w:webHidden/>
          </w:rPr>
          <w:fldChar w:fldCharType="begin"/>
        </w:r>
        <w:r w:rsidR="00DC2F9D" w:rsidRPr="00366F2E">
          <w:rPr>
            <w:webHidden/>
          </w:rPr>
          <w:instrText xml:space="preserve"> PAGEREF _Toc189039819 \h </w:instrText>
        </w:r>
        <w:r w:rsidR="00DC2F9D" w:rsidRPr="00366F2E">
          <w:rPr>
            <w:webHidden/>
          </w:rPr>
        </w:r>
        <w:r w:rsidR="00DC2F9D" w:rsidRPr="00366F2E">
          <w:rPr>
            <w:webHidden/>
          </w:rPr>
          <w:fldChar w:fldCharType="separate"/>
        </w:r>
        <w:r w:rsidR="005806D4">
          <w:rPr>
            <w:webHidden/>
          </w:rPr>
          <w:t>19</w:t>
        </w:r>
        <w:r w:rsidR="00DC2F9D" w:rsidRPr="00366F2E">
          <w:rPr>
            <w:webHidden/>
          </w:rPr>
          <w:fldChar w:fldCharType="end"/>
        </w:r>
      </w:hyperlink>
    </w:p>
    <w:p w14:paraId="4649D22C" w14:textId="496C24FB" w:rsidR="00DC2F9D" w:rsidRPr="00976BD7" w:rsidRDefault="00895248">
      <w:pPr>
        <w:pStyle w:val="Obsah4"/>
        <w:rPr>
          <w:rFonts w:eastAsiaTheme="minorEastAsia"/>
          <w:kern w:val="2"/>
          <w:sz w:val="22"/>
          <w:szCs w:val="22"/>
          <w:lang w:eastAsia="cs-CZ"/>
          <w14:ligatures w14:val="standardContextual"/>
        </w:rPr>
      </w:pPr>
      <w:hyperlink w:anchor="_Toc189039820" w:history="1">
        <w:r w:rsidR="00DC2F9D" w:rsidRPr="00366F2E">
          <w:rPr>
            <w:rStyle w:val="Hypertextovodkaz"/>
          </w:rPr>
          <w:t>2.</w:t>
        </w:r>
        <w:r w:rsidR="00DC2F9D" w:rsidRPr="00976BD7">
          <w:rPr>
            <w:rFonts w:eastAsiaTheme="minorEastAsia"/>
            <w:kern w:val="2"/>
            <w:sz w:val="22"/>
            <w:szCs w:val="22"/>
            <w:lang w:eastAsia="cs-CZ"/>
            <w14:ligatures w14:val="standardContextual"/>
          </w:rPr>
          <w:tab/>
        </w:r>
        <w:r w:rsidR="00DC2F9D" w:rsidRPr="00366F2E">
          <w:rPr>
            <w:rStyle w:val="Hypertextovodkaz"/>
          </w:rPr>
          <w:t>Balíkovna na adresu</w:t>
        </w:r>
        <w:r w:rsidR="00DC2F9D" w:rsidRPr="00366F2E">
          <w:rPr>
            <w:webHidden/>
          </w:rPr>
          <w:tab/>
        </w:r>
        <w:r w:rsidR="00DC2F9D" w:rsidRPr="00366F2E">
          <w:rPr>
            <w:webHidden/>
          </w:rPr>
          <w:fldChar w:fldCharType="begin"/>
        </w:r>
        <w:r w:rsidR="00DC2F9D" w:rsidRPr="00366F2E">
          <w:rPr>
            <w:webHidden/>
          </w:rPr>
          <w:instrText xml:space="preserve"> PAGEREF _Toc189039820 \h </w:instrText>
        </w:r>
        <w:r w:rsidR="00DC2F9D" w:rsidRPr="00366F2E">
          <w:rPr>
            <w:webHidden/>
          </w:rPr>
        </w:r>
        <w:r w:rsidR="00DC2F9D" w:rsidRPr="00366F2E">
          <w:rPr>
            <w:webHidden/>
          </w:rPr>
          <w:fldChar w:fldCharType="separate"/>
        </w:r>
        <w:r w:rsidR="005806D4">
          <w:rPr>
            <w:webHidden/>
          </w:rPr>
          <w:t>19</w:t>
        </w:r>
        <w:r w:rsidR="00DC2F9D" w:rsidRPr="00366F2E">
          <w:rPr>
            <w:webHidden/>
          </w:rPr>
          <w:fldChar w:fldCharType="end"/>
        </w:r>
      </w:hyperlink>
    </w:p>
    <w:p w14:paraId="1910CE42" w14:textId="53412E93" w:rsidR="00DC2F9D" w:rsidRPr="00976BD7" w:rsidRDefault="00895248">
      <w:pPr>
        <w:pStyle w:val="Obsah4"/>
        <w:rPr>
          <w:rFonts w:eastAsiaTheme="minorEastAsia"/>
          <w:kern w:val="2"/>
          <w:sz w:val="22"/>
          <w:szCs w:val="22"/>
          <w:lang w:eastAsia="cs-CZ"/>
          <w14:ligatures w14:val="standardContextual"/>
        </w:rPr>
      </w:pPr>
      <w:hyperlink w:anchor="_Toc189039821" w:history="1">
        <w:r w:rsidR="00DC2F9D" w:rsidRPr="00366F2E">
          <w:rPr>
            <w:rStyle w:val="Hypertextovodkaz"/>
          </w:rPr>
          <w:t>3.</w:t>
        </w:r>
        <w:r w:rsidR="00DC2F9D" w:rsidRPr="00976BD7">
          <w:rPr>
            <w:rFonts w:eastAsiaTheme="minorEastAsia"/>
            <w:kern w:val="2"/>
            <w:sz w:val="22"/>
            <w:szCs w:val="22"/>
            <w:lang w:eastAsia="cs-CZ"/>
            <w14:ligatures w14:val="standardContextual"/>
          </w:rPr>
          <w:tab/>
        </w:r>
        <w:r w:rsidR="00DC2F9D" w:rsidRPr="00366F2E">
          <w:rPr>
            <w:rStyle w:val="Hypertextovodkaz"/>
          </w:rPr>
          <w:t>Balíkovna plus</w:t>
        </w:r>
        <w:r w:rsidR="00DC2F9D" w:rsidRPr="00366F2E">
          <w:rPr>
            <w:webHidden/>
          </w:rPr>
          <w:tab/>
        </w:r>
        <w:r w:rsidR="00DC2F9D" w:rsidRPr="00366F2E">
          <w:rPr>
            <w:webHidden/>
          </w:rPr>
          <w:fldChar w:fldCharType="begin"/>
        </w:r>
        <w:r w:rsidR="00DC2F9D" w:rsidRPr="00366F2E">
          <w:rPr>
            <w:webHidden/>
          </w:rPr>
          <w:instrText xml:space="preserve"> PAGEREF _Toc189039821 \h </w:instrText>
        </w:r>
        <w:r w:rsidR="00DC2F9D" w:rsidRPr="00366F2E">
          <w:rPr>
            <w:webHidden/>
          </w:rPr>
        </w:r>
        <w:r w:rsidR="00DC2F9D" w:rsidRPr="00366F2E">
          <w:rPr>
            <w:webHidden/>
          </w:rPr>
          <w:fldChar w:fldCharType="separate"/>
        </w:r>
        <w:r w:rsidR="005806D4">
          <w:rPr>
            <w:webHidden/>
          </w:rPr>
          <w:t>19</w:t>
        </w:r>
        <w:r w:rsidR="00DC2F9D" w:rsidRPr="00366F2E">
          <w:rPr>
            <w:webHidden/>
          </w:rPr>
          <w:fldChar w:fldCharType="end"/>
        </w:r>
      </w:hyperlink>
    </w:p>
    <w:p w14:paraId="34C57F83" w14:textId="73F1AFB1" w:rsidR="00DC2F9D" w:rsidRPr="00976BD7" w:rsidRDefault="00895248">
      <w:pPr>
        <w:pStyle w:val="Obsah4"/>
        <w:rPr>
          <w:rFonts w:eastAsiaTheme="minorEastAsia"/>
          <w:kern w:val="2"/>
          <w:sz w:val="22"/>
          <w:szCs w:val="22"/>
          <w:lang w:eastAsia="cs-CZ"/>
          <w14:ligatures w14:val="standardContextual"/>
        </w:rPr>
      </w:pPr>
      <w:hyperlink w:anchor="_Toc189039822" w:history="1">
        <w:r w:rsidR="00DC2F9D" w:rsidRPr="00366F2E">
          <w:rPr>
            <w:rStyle w:val="Hypertextovodkaz"/>
          </w:rPr>
          <w:t>4.</w:t>
        </w:r>
        <w:r w:rsidR="00DC2F9D" w:rsidRPr="00976BD7">
          <w:rPr>
            <w:rFonts w:eastAsiaTheme="minorEastAsia"/>
            <w:kern w:val="2"/>
            <w:sz w:val="22"/>
            <w:szCs w:val="22"/>
            <w:lang w:eastAsia="cs-CZ"/>
            <w14:ligatures w14:val="standardContextual"/>
          </w:rPr>
          <w:tab/>
        </w:r>
        <w:r w:rsidR="00DC2F9D" w:rsidRPr="00366F2E">
          <w:rPr>
            <w:rStyle w:val="Hypertextovodkaz"/>
          </w:rPr>
          <w:t>Přehled a ceník doplňkových služeb, příplatků a vrácení cen pro službu Balíkovna plus</w:t>
        </w:r>
        <w:r w:rsidR="00DC2F9D" w:rsidRPr="00366F2E">
          <w:rPr>
            <w:webHidden/>
          </w:rPr>
          <w:tab/>
        </w:r>
        <w:r w:rsidR="00DC2F9D" w:rsidRPr="00366F2E">
          <w:rPr>
            <w:webHidden/>
          </w:rPr>
          <w:fldChar w:fldCharType="begin"/>
        </w:r>
        <w:r w:rsidR="00DC2F9D" w:rsidRPr="00366F2E">
          <w:rPr>
            <w:webHidden/>
          </w:rPr>
          <w:instrText xml:space="preserve"> PAGEREF _Toc189039822 \h </w:instrText>
        </w:r>
        <w:r w:rsidR="00DC2F9D" w:rsidRPr="00366F2E">
          <w:rPr>
            <w:webHidden/>
          </w:rPr>
        </w:r>
        <w:r w:rsidR="00DC2F9D" w:rsidRPr="00366F2E">
          <w:rPr>
            <w:webHidden/>
          </w:rPr>
          <w:fldChar w:fldCharType="separate"/>
        </w:r>
        <w:r w:rsidR="005806D4">
          <w:rPr>
            <w:webHidden/>
          </w:rPr>
          <w:t>19</w:t>
        </w:r>
        <w:r w:rsidR="00DC2F9D" w:rsidRPr="00366F2E">
          <w:rPr>
            <w:webHidden/>
          </w:rPr>
          <w:fldChar w:fldCharType="end"/>
        </w:r>
      </w:hyperlink>
    </w:p>
    <w:p w14:paraId="17B98DA6" w14:textId="5CF0CBA5" w:rsidR="00DC2F9D" w:rsidRPr="00976BD7" w:rsidRDefault="00895248">
      <w:pPr>
        <w:pStyle w:val="Obsah2"/>
        <w:tabs>
          <w:tab w:val="left" w:pos="964"/>
          <w:tab w:val="right" w:leader="dot" w:pos="10480"/>
        </w:tabs>
        <w:rPr>
          <w:rFonts w:ascii="Arial" w:eastAsiaTheme="minorEastAsia" w:hAnsi="Arial" w:cs="Arial"/>
          <w:noProof/>
          <w:kern w:val="2"/>
          <w:lang w:eastAsia="cs-CZ"/>
          <w14:ligatures w14:val="standardContextual"/>
        </w:rPr>
      </w:pPr>
      <w:hyperlink w:anchor="_Toc189039823" w:history="1">
        <w:r w:rsidR="00DC2F9D" w:rsidRPr="00976BD7">
          <w:rPr>
            <w:rStyle w:val="Hypertextovodkaz"/>
            <w:rFonts w:ascii="Arial" w:hAnsi="Arial" w:cs="Arial"/>
            <w:noProof/>
          </w:rPr>
          <w:t>IV.</w:t>
        </w:r>
        <w:r w:rsidR="00DC2F9D" w:rsidRPr="00976BD7">
          <w:rPr>
            <w:rFonts w:ascii="Arial" w:eastAsiaTheme="minorEastAsia" w:hAnsi="Arial" w:cs="Arial"/>
            <w:noProof/>
            <w:kern w:val="2"/>
            <w:lang w:eastAsia="cs-CZ"/>
            <w14:ligatures w14:val="standardContextual"/>
          </w:rPr>
          <w:tab/>
        </w:r>
        <w:r w:rsidR="00DC2F9D" w:rsidRPr="00976BD7">
          <w:rPr>
            <w:rStyle w:val="Hypertextovodkaz"/>
            <w:rFonts w:ascii="Arial" w:hAnsi="Arial" w:cs="Arial"/>
            <w:noProof/>
          </w:rPr>
          <w:t>REKLAMNÍ A TISKOVÉ ZÁSILKY</w:t>
        </w:r>
        <w:r w:rsidR="00DC2F9D" w:rsidRPr="00976BD7">
          <w:rPr>
            <w:rFonts w:ascii="Arial" w:hAnsi="Arial" w:cs="Arial"/>
            <w:noProof/>
            <w:webHidden/>
          </w:rPr>
          <w:tab/>
        </w:r>
        <w:r w:rsidR="00DC2F9D" w:rsidRPr="00976BD7">
          <w:rPr>
            <w:rFonts w:ascii="Arial" w:hAnsi="Arial" w:cs="Arial"/>
            <w:noProof/>
            <w:webHidden/>
          </w:rPr>
          <w:fldChar w:fldCharType="begin"/>
        </w:r>
        <w:r w:rsidR="00DC2F9D" w:rsidRPr="00976BD7">
          <w:rPr>
            <w:rFonts w:ascii="Arial" w:hAnsi="Arial" w:cs="Arial"/>
            <w:noProof/>
            <w:webHidden/>
          </w:rPr>
          <w:instrText xml:space="preserve"> PAGEREF _Toc189039823 \h </w:instrText>
        </w:r>
        <w:r w:rsidR="00DC2F9D" w:rsidRPr="00976BD7">
          <w:rPr>
            <w:rFonts w:ascii="Arial" w:hAnsi="Arial" w:cs="Arial"/>
            <w:noProof/>
            <w:webHidden/>
          </w:rPr>
        </w:r>
        <w:r w:rsidR="00DC2F9D" w:rsidRPr="00976BD7">
          <w:rPr>
            <w:rFonts w:ascii="Arial" w:hAnsi="Arial" w:cs="Arial"/>
            <w:noProof/>
            <w:webHidden/>
          </w:rPr>
          <w:fldChar w:fldCharType="separate"/>
        </w:r>
        <w:r w:rsidR="005806D4">
          <w:rPr>
            <w:rFonts w:ascii="Arial" w:hAnsi="Arial" w:cs="Arial"/>
            <w:noProof/>
            <w:webHidden/>
          </w:rPr>
          <w:t>21</w:t>
        </w:r>
        <w:r w:rsidR="00DC2F9D" w:rsidRPr="00976BD7">
          <w:rPr>
            <w:rFonts w:ascii="Arial" w:hAnsi="Arial" w:cs="Arial"/>
            <w:noProof/>
            <w:webHidden/>
          </w:rPr>
          <w:fldChar w:fldCharType="end"/>
        </w:r>
      </w:hyperlink>
    </w:p>
    <w:p w14:paraId="447BD09A" w14:textId="426313DE" w:rsidR="00DC2F9D" w:rsidRPr="00976BD7" w:rsidRDefault="00895248">
      <w:pPr>
        <w:pStyle w:val="Obsah4"/>
        <w:rPr>
          <w:rFonts w:eastAsiaTheme="minorEastAsia"/>
          <w:kern w:val="2"/>
          <w:sz w:val="22"/>
          <w:szCs w:val="22"/>
          <w:lang w:eastAsia="cs-CZ"/>
          <w14:ligatures w14:val="standardContextual"/>
        </w:rPr>
      </w:pPr>
      <w:hyperlink w:anchor="_Toc189039824" w:history="1">
        <w:r w:rsidR="00DC2F9D" w:rsidRPr="00366F2E">
          <w:rPr>
            <w:rStyle w:val="Hypertextovodkaz"/>
          </w:rPr>
          <w:t>1.</w:t>
        </w:r>
        <w:r w:rsidR="00DC2F9D" w:rsidRPr="00976BD7">
          <w:rPr>
            <w:rFonts w:eastAsiaTheme="minorEastAsia"/>
            <w:kern w:val="2"/>
            <w:sz w:val="22"/>
            <w:szCs w:val="22"/>
            <w:lang w:eastAsia="cs-CZ"/>
            <w14:ligatures w14:val="standardContextual"/>
          </w:rPr>
          <w:tab/>
        </w:r>
        <w:r w:rsidR="00DC2F9D" w:rsidRPr="00366F2E">
          <w:rPr>
            <w:rStyle w:val="Hypertextovodkaz"/>
          </w:rPr>
          <w:t>Obchodní psaní</w:t>
        </w:r>
        <w:r w:rsidR="00DC2F9D" w:rsidRPr="00366F2E">
          <w:rPr>
            <w:webHidden/>
          </w:rPr>
          <w:tab/>
        </w:r>
        <w:r w:rsidR="00DC2F9D" w:rsidRPr="00366F2E">
          <w:rPr>
            <w:webHidden/>
          </w:rPr>
          <w:fldChar w:fldCharType="begin"/>
        </w:r>
        <w:r w:rsidR="00DC2F9D" w:rsidRPr="00366F2E">
          <w:rPr>
            <w:webHidden/>
          </w:rPr>
          <w:instrText xml:space="preserve"> PAGEREF _Toc189039824 \h </w:instrText>
        </w:r>
        <w:r w:rsidR="00DC2F9D" w:rsidRPr="00366F2E">
          <w:rPr>
            <w:webHidden/>
          </w:rPr>
        </w:r>
        <w:r w:rsidR="00DC2F9D" w:rsidRPr="00366F2E">
          <w:rPr>
            <w:webHidden/>
          </w:rPr>
          <w:fldChar w:fldCharType="separate"/>
        </w:r>
        <w:r w:rsidR="005806D4">
          <w:rPr>
            <w:webHidden/>
          </w:rPr>
          <w:t>21</w:t>
        </w:r>
        <w:r w:rsidR="00DC2F9D" w:rsidRPr="00366F2E">
          <w:rPr>
            <w:webHidden/>
          </w:rPr>
          <w:fldChar w:fldCharType="end"/>
        </w:r>
      </w:hyperlink>
    </w:p>
    <w:p w14:paraId="5CFE7FBB" w14:textId="454ABC67" w:rsidR="00DC2F9D" w:rsidRPr="00976BD7" w:rsidRDefault="00895248">
      <w:pPr>
        <w:pStyle w:val="Obsah4"/>
        <w:rPr>
          <w:rFonts w:eastAsiaTheme="minorEastAsia"/>
          <w:kern w:val="2"/>
          <w:sz w:val="22"/>
          <w:szCs w:val="22"/>
          <w:lang w:eastAsia="cs-CZ"/>
          <w14:ligatures w14:val="standardContextual"/>
        </w:rPr>
      </w:pPr>
      <w:hyperlink w:anchor="_Toc189039825" w:history="1">
        <w:r w:rsidR="00DC2F9D" w:rsidRPr="00366F2E">
          <w:rPr>
            <w:rStyle w:val="Hypertextovodkaz"/>
          </w:rPr>
          <w:t>2.</w:t>
        </w:r>
        <w:r w:rsidR="00DC2F9D" w:rsidRPr="00976BD7">
          <w:rPr>
            <w:rFonts w:eastAsiaTheme="minorEastAsia"/>
            <w:kern w:val="2"/>
            <w:sz w:val="22"/>
            <w:szCs w:val="22"/>
            <w:lang w:eastAsia="cs-CZ"/>
            <w14:ligatures w14:val="standardContextual"/>
          </w:rPr>
          <w:tab/>
        </w:r>
        <w:r w:rsidR="00DC2F9D" w:rsidRPr="00366F2E">
          <w:rPr>
            <w:rStyle w:val="Hypertextovodkaz"/>
          </w:rPr>
          <w:t>Roznáška informačních materiálů (RIM)</w:t>
        </w:r>
        <w:r w:rsidR="00DC2F9D" w:rsidRPr="00366F2E">
          <w:rPr>
            <w:webHidden/>
          </w:rPr>
          <w:tab/>
        </w:r>
        <w:r w:rsidR="00DC2F9D" w:rsidRPr="00366F2E">
          <w:rPr>
            <w:webHidden/>
          </w:rPr>
          <w:fldChar w:fldCharType="begin"/>
        </w:r>
        <w:r w:rsidR="00DC2F9D" w:rsidRPr="00366F2E">
          <w:rPr>
            <w:webHidden/>
          </w:rPr>
          <w:instrText xml:space="preserve"> PAGEREF _Toc189039825 \h </w:instrText>
        </w:r>
        <w:r w:rsidR="00DC2F9D" w:rsidRPr="00366F2E">
          <w:rPr>
            <w:webHidden/>
          </w:rPr>
        </w:r>
        <w:r w:rsidR="00DC2F9D" w:rsidRPr="00366F2E">
          <w:rPr>
            <w:webHidden/>
          </w:rPr>
          <w:fldChar w:fldCharType="separate"/>
        </w:r>
        <w:r w:rsidR="005806D4">
          <w:rPr>
            <w:webHidden/>
          </w:rPr>
          <w:t>23</w:t>
        </w:r>
        <w:r w:rsidR="00DC2F9D" w:rsidRPr="00366F2E">
          <w:rPr>
            <w:webHidden/>
          </w:rPr>
          <w:fldChar w:fldCharType="end"/>
        </w:r>
      </w:hyperlink>
    </w:p>
    <w:p w14:paraId="2A771655" w14:textId="7D56F18B" w:rsidR="00DC2F9D" w:rsidRPr="00976BD7" w:rsidRDefault="00895248">
      <w:pPr>
        <w:pStyle w:val="Obsah4"/>
        <w:rPr>
          <w:rFonts w:eastAsiaTheme="minorEastAsia"/>
          <w:kern w:val="2"/>
          <w:sz w:val="22"/>
          <w:szCs w:val="22"/>
          <w:lang w:eastAsia="cs-CZ"/>
          <w14:ligatures w14:val="standardContextual"/>
        </w:rPr>
      </w:pPr>
      <w:hyperlink w:anchor="_Toc189039826" w:history="1">
        <w:r w:rsidR="00DC2F9D" w:rsidRPr="00366F2E">
          <w:rPr>
            <w:rStyle w:val="Hypertextovodkaz"/>
          </w:rPr>
          <w:t>3.</w:t>
        </w:r>
        <w:r w:rsidR="00DC2F9D" w:rsidRPr="00976BD7">
          <w:rPr>
            <w:rFonts w:eastAsiaTheme="minorEastAsia"/>
            <w:kern w:val="2"/>
            <w:sz w:val="22"/>
            <w:szCs w:val="22"/>
            <w:lang w:eastAsia="cs-CZ"/>
            <w14:ligatures w14:val="standardContextual"/>
          </w:rPr>
          <w:tab/>
        </w:r>
        <w:r w:rsidR="00DC2F9D" w:rsidRPr="00366F2E">
          <w:rPr>
            <w:rStyle w:val="Hypertextovodkaz"/>
          </w:rPr>
          <w:t>Tisková zásilka</w:t>
        </w:r>
        <w:r w:rsidR="00DC2F9D" w:rsidRPr="00366F2E">
          <w:rPr>
            <w:webHidden/>
          </w:rPr>
          <w:tab/>
        </w:r>
        <w:r w:rsidR="00DC2F9D" w:rsidRPr="00366F2E">
          <w:rPr>
            <w:webHidden/>
          </w:rPr>
          <w:fldChar w:fldCharType="begin"/>
        </w:r>
        <w:r w:rsidR="00DC2F9D" w:rsidRPr="00366F2E">
          <w:rPr>
            <w:webHidden/>
          </w:rPr>
          <w:instrText xml:space="preserve"> PAGEREF _Toc189039826 \h </w:instrText>
        </w:r>
        <w:r w:rsidR="00DC2F9D" w:rsidRPr="00366F2E">
          <w:rPr>
            <w:webHidden/>
          </w:rPr>
        </w:r>
        <w:r w:rsidR="00DC2F9D" w:rsidRPr="00366F2E">
          <w:rPr>
            <w:webHidden/>
          </w:rPr>
          <w:fldChar w:fldCharType="separate"/>
        </w:r>
        <w:r w:rsidR="005806D4">
          <w:rPr>
            <w:webHidden/>
          </w:rPr>
          <w:t>24</w:t>
        </w:r>
        <w:r w:rsidR="00DC2F9D" w:rsidRPr="00366F2E">
          <w:rPr>
            <w:webHidden/>
          </w:rPr>
          <w:fldChar w:fldCharType="end"/>
        </w:r>
      </w:hyperlink>
    </w:p>
    <w:p w14:paraId="35A075D9" w14:textId="66028BC9" w:rsidR="00DC2F9D" w:rsidRPr="00976BD7" w:rsidRDefault="00895248">
      <w:pPr>
        <w:pStyle w:val="Obsah4"/>
        <w:rPr>
          <w:rFonts w:eastAsiaTheme="minorEastAsia"/>
          <w:kern w:val="2"/>
          <w:sz w:val="22"/>
          <w:szCs w:val="22"/>
          <w:lang w:eastAsia="cs-CZ"/>
          <w14:ligatures w14:val="standardContextual"/>
        </w:rPr>
      </w:pPr>
      <w:hyperlink w:anchor="_Toc189039827" w:history="1">
        <w:r w:rsidR="00DC2F9D" w:rsidRPr="00366F2E">
          <w:rPr>
            <w:rStyle w:val="Hypertextovodkaz"/>
          </w:rPr>
          <w:t>4.</w:t>
        </w:r>
        <w:r w:rsidR="00DC2F9D" w:rsidRPr="00976BD7">
          <w:rPr>
            <w:rFonts w:eastAsiaTheme="minorEastAsia"/>
            <w:kern w:val="2"/>
            <w:sz w:val="22"/>
            <w:szCs w:val="22"/>
            <w:lang w:eastAsia="cs-CZ"/>
            <w14:ligatures w14:val="standardContextual"/>
          </w:rPr>
          <w:tab/>
        </w:r>
        <w:r w:rsidR="00DC2F9D" w:rsidRPr="00366F2E">
          <w:rPr>
            <w:rStyle w:val="Hypertextovodkaz"/>
          </w:rPr>
          <w:t>Doplňující informace k reklamním a tiskovým zásilkám</w:t>
        </w:r>
        <w:r w:rsidR="00DC2F9D" w:rsidRPr="00366F2E">
          <w:rPr>
            <w:webHidden/>
          </w:rPr>
          <w:tab/>
        </w:r>
        <w:r w:rsidR="00DC2F9D" w:rsidRPr="00366F2E">
          <w:rPr>
            <w:webHidden/>
          </w:rPr>
          <w:fldChar w:fldCharType="begin"/>
        </w:r>
        <w:r w:rsidR="00DC2F9D" w:rsidRPr="00366F2E">
          <w:rPr>
            <w:webHidden/>
          </w:rPr>
          <w:instrText xml:space="preserve"> PAGEREF _Toc189039827 \h </w:instrText>
        </w:r>
        <w:r w:rsidR="00DC2F9D" w:rsidRPr="00366F2E">
          <w:rPr>
            <w:webHidden/>
          </w:rPr>
        </w:r>
        <w:r w:rsidR="00DC2F9D" w:rsidRPr="00366F2E">
          <w:rPr>
            <w:webHidden/>
          </w:rPr>
          <w:fldChar w:fldCharType="separate"/>
        </w:r>
        <w:r w:rsidR="005806D4">
          <w:rPr>
            <w:webHidden/>
          </w:rPr>
          <w:t>24</w:t>
        </w:r>
        <w:r w:rsidR="00DC2F9D" w:rsidRPr="00366F2E">
          <w:rPr>
            <w:webHidden/>
          </w:rPr>
          <w:fldChar w:fldCharType="end"/>
        </w:r>
      </w:hyperlink>
    </w:p>
    <w:p w14:paraId="67D5DDCC" w14:textId="0D70A876" w:rsidR="00DC2F9D" w:rsidRPr="00976BD7" w:rsidRDefault="00895248">
      <w:pPr>
        <w:pStyle w:val="Obsah2"/>
        <w:tabs>
          <w:tab w:val="left" w:pos="964"/>
          <w:tab w:val="right" w:leader="dot" w:pos="10480"/>
        </w:tabs>
        <w:rPr>
          <w:rFonts w:ascii="Arial" w:eastAsiaTheme="minorEastAsia" w:hAnsi="Arial" w:cs="Arial"/>
          <w:noProof/>
          <w:kern w:val="2"/>
          <w:lang w:eastAsia="cs-CZ"/>
          <w14:ligatures w14:val="standardContextual"/>
        </w:rPr>
      </w:pPr>
      <w:hyperlink w:anchor="_Toc189039828" w:history="1">
        <w:r w:rsidR="00DC2F9D" w:rsidRPr="00976BD7">
          <w:rPr>
            <w:rStyle w:val="Hypertextovodkaz"/>
            <w:rFonts w:ascii="Arial" w:hAnsi="Arial" w:cs="Arial"/>
            <w:noProof/>
          </w:rPr>
          <w:t>V.</w:t>
        </w:r>
        <w:r w:rsidR="00DC2F9D" w:rsidRPr="00976BD7">
          <w:rPr>
            <w:rFonts w:ascii="Arial" w:eastAsiaTheme="minorEastAsia" w:hAnsi="Arial" w:cs="Arial"/>
            <w:noProof/>
            <w:kern w:val="2"/>
            <w:lang w:eastAsia="cs-CZ"/>
            <w14:ligatures w14:val="standardContextual"/>
          </w:rPr>
          <w:tab/>
        </w:r>
        <w:r w:rsidR="00DC2F9D" w:rsidRPr="00976BD7">
          <w:rPr>
            <w:rStyle w:val="Hypertextovodkaz"/>
            <w:rFonts w:ascii="Arial" w:hAnsi="Arial" w:cs="Arial"/>
            <w:noProof/>
          </w:rPr>
          <w:t>POŠTOVNÍ POUKÁZKY</w:t>
        </w:r>
        <w:r w:rsidR="00DC2F9D" w:rsidRPr="00976BD7">
          <w:rPr>
            <w:rFonts w:ascii="Arial" w:hAnsi="Arial" w:cs="Arial"/>
            <w:noProof/>
            <w:webHidden/>
          </w:rPr>
          <w:tab/>
        </w:r>
        <w:r w:rsidR="00DC2F9D" w:rsidRPr="00976BD7">
          <w:rPr>
            <w:rFonts w:ascii="Arial" w:hAnsi="Arial" w:cs="Arial"/>
            <w:noProof/>
            <w:webHidden/>
          </w:rPr>
          <w:fldChar w:fldCharType="begin"/>
        </w:r>
        <w:r w:rsidR="00DC2F9D" w:rsidRPr="00976BD7">
          <w:rPr>
            <w:rFonts w:ascii="Arial" w:hAnsi="Arial" w:cs="Arial"/>
            <w:noProof/>
            <w:webHidden/>
          </w:rPr>
          <w:instrText xml:space="preserve"> PAGEREF _Toc189039828 \h </w:instrText>
        </w:r>
        <w:r w:rsidR="00DC2F9D" w:rsidRPr="00976BD7">
          <w:rPr>
            <w:rFonts w:ascii="Arial" w:hAnsi="Arial" w:cs="Arial"/>
            <w:noProof/>
            <w:webHidden/>
          </w:rPr>
        </w:r>
        <w:r w:rsidR="00DC2F9D" w:rsidRPr="00976BD7">
          <w:rPr>
            <w:rFonts w:ascii="Arial" w:hAnsi="Arial" w:cs="Arial"/>
            <w:noProof/>
            <w:webHidden/>
          </w:rPr>
          <w:fldChar w:fldCharType="separate"/>
        </w:r>
        <w:r w:rsidR="005806D4">
          <w:rPr>
            <w:rFonts w:ascii="Arial" w:hAnsi="Arial" w:cs="Arial"/>
            <w:noProof/>
            <w:webHidden/>
          </w:rPr>
          <w:t>25</w:t>
        </w:r>
        <w:r w:rsidR="00DC2F9D" w:rsidRPr="00976BD7">
          <w:rPr>
            <w:rFonts w:ascii="Arial" w:hAnsi="Arial" w:cs="Arial"/>
            <w:noProof/>
            <w:webHidden/>
          </w:rPr>
          <w:fldChar w:fldCharType="end"/>
        </w:r>
      </w:hyperlink>
    </w:p>
    <w:p w14:paraId="12AABE64" w14:textId="09622130" w:rsidR="00DC2F9D" w:rsidRPr="00976BD7" w:rsidRDefault="00895248">
      <w:pPr>
        <w:pStyle w:val="Obsah3"/>
        <w:rPr>
          <w:rFonts w:eastAsiaTheme="minorEastAsia"/>
          <w:kern w:val="2"/>
          <w:sz w:val="22"/>
          <w:szCs w:val="22"/>
          <w:lang w:eastAsia="cs-CZ"/>
          <w14:ligatures w14:val="standardContextual"/>
        </w:rPr>
      </w:pPr>
      <w:hyperlink w:anchor="_Toc189039829" w:history="1">
        <w:r w:rsidR="00DC2F9D" w:rsidRPr="00366F2E">
          <w:rPr>
            <w:rStyle w:val="Hypertextovodkaz"/>
          </w:rPr>
          <w:t>1.</w:t>
        </w:r>
        <w:r w:rsidR="00DC2F9D" w:rsidRPr="00976BD7">
          <w:rPr>
            <w:rFonts w:eastAsiaTheme="minorEastAsia"/>
            <w:kern w:val="2"/>
            <w:sz w:val="22"/>
            <w:szCs w:val="22"/>
            <w:lang w:eastAsia="cs-CZ"/>
            <w14:ligatures w14:val="standardContextual"/>
          </w:rPr>
          <w:tab/>
        </w:r>
        <w:r w:rsidR="00DC2F9D" w:rsidRPr="00366F2E">
          <w:rPr>
            <w:rStyle w:val="Hypertextovodkaz"/>
          </w:rPr>
          <w:t>Základní ceny</w:t>
        </w:r>
        <w:r w:rsidR="00DC2F9D" w:rsidRPr="00366F2E">
          <w:rPr>
            <w:webHidden/>
          </w:rPr>
          <w:tab/>
        </w:r>
        <w:r w:rsidR="00DC2F9D" w:rsidRPr="00366F2E">
          <w:rPr>
            <w:webHidden/>
          </w:rPr>
          <w:fldChar w:fldCharType="begin"/>
        </w:r>
        <w:r w:rsidR="00DC2F9D" w:rsidRPr="00366F2E">
          <w:rPr>
            <w:webHidden/>
          </w:rPr>
          <w:instrText xml:space="preserve"> PAGEREF _Toc189039829 \h </w:instrText>
        </w:r>
        <w:r w:rsidR="00DC2F9D" w:rsidRPr="00366F2E">
          <w:rPr>
            <w:webHidden/>
          </w:rPr>
        </w:r>
        <w:r w:rsidR="00DC2F9D" w:rsidRPr="00366F2E">
          <w:rPr>
            <w:webHidden/>
          </w:rPr>
          <w:fldChar w:fldCharType="separate"/>
        </w:r>
        <w:r w:rsidR="005806D4">
          <w:rPr>
            <w:webHidden/>
          </w:rPr>
          <w:t>25</w:t>
        </w:r>
        <w:r w:rsidR="00DC2F9D" w:rsidRPr="00366F2E">
          <w:rPr>
            <w:webHidden/>
          </w:rPr>
          <w:fldChar w:fldCharType="end"/>
        </w:r>
      </w:hyperlink>
    </w:p>
    <w:p w14:paraId="3B56CFA8" w14:textId="545D032C" w:rsidR="00DC2F9D" w:rsidRPr="00976BD7" w:rsidRDefault="00895248">
      <w:pPr>
        <w:pStyle w:val="Obsah3"/>
        <w:rPr>
          <w:rFonts w:eastAsiaTheme="minorEastAsia"/>
          <w:kern w:val="2"/>
          <w:sz w:val="22"/>
          <w:szCs w:val="22"/>
          <w:lang w:eastAsia="cs-CZ"/>
          <w14:ligatures w14:val="standardContextual"/>
        </w:rPr>
      </w:pPr>
      <w:hyperlink w:anchor="_Toc189039830" w:history="1">
        <w:r w:rsidR="00DC2F9D" w:rsidRPr="00366F2E">
          <w:rPr>
            <w:rStyle w:val="Hypertextovodkaz"/>
          </w:rPr>
          <w:t>2.</w:t>
        </w:r>
        <w:r w:rsidR="00DC2F9D" w:rsidRPr="00976BD7">
          <w:rPr>
            <w:rFonts w:eastAsiaTheme="minorEastAsia"/>
            <w:kern w:val="2"/>
            <w:sz w:val="22"/>
            <w:szCs w:val="22"/>
            <w:lang w:eastAsia="cs-CZ"/>
            <w14:ligatures w14:val="standardContextual"/>
          </w:rPr>
          <w:tab/>
        </w:r>
        <w:r w:rsidR="00DC2F9D" w:rsidRPr="00366F2E">
          <w:rPr>
            <w:rStyle w:val="Hypertextovodkaz"/>
          </w:rPr>
          <w:t>Doplňkové služby, příplatky a vrácení cen</w:t>
        </w:r>
        <w:r w:rsidR="00DC2F9D" w:rsidRPr="00366F2E">
          <w:rPr>
            <w:webHidden/>
          </w:rPr>
          <w:tab/>
        </w:r>
        <w:r w:rsidR="00DC2F9D" w:rsidRPr="00366F2E">
          <w:rPr>
            <w:webHidden/>
          </w:rPr>
          <w:fldChar w:fldCharType="begin"/>
        </w:r>
        <w:r w:rsidR="00DC2F9D" w:rsidRPr="00366F2E">
          <w:rPr>
            <w:webHidden/>
          </w:rPr>
          <w:instrText xml:space="preserve"> PAGEREF _Toc189039830 \h </w:instrText>
        </w:r>
        <w:r w:rsidR="00DC2F9D" w:rsidRPr="00366F2E">
          <w:rPr>
            <w:webHidden/>
          </w:rPr>
        </w:r>
        <w:r w:rsidR="00DC2F9D" w:rsidRPr="00366F2E">
          <w:rPr>
            <w:webHidden/>
          </w:rPr>
          <w:fldChar w:fldCharType="separate"/>
        </w:r>
        <w:r w:rsidR="005806D4">
          <w:rPr>
            <w:webHidden/>
          </w:rPr>
          <w:t>25</w:t>
        </w:r>
        <w:r w:rsidR="00DC2F9D" w:rsidRPr="00366F2E">
          <w:rPr>
            <w:webHidden/>
          </w:rPr>
          <w:fldChar w:fldCharType="end"/>
        </w:r>
      </w:hyperlink>
    </w:p>
    <w:p w14:paraId="0C6924E5" w14:textId="789CFFB1" w:rsidR="00DC2F9D" w:rsidRPr="00976BD7" w:rsidRDefault="00895248">
      <w:pPr>
        <w:pStyle w:val="Obsah2"/>
        <w:tabs>
          <w:tab w:val="left" w:pos="964"/>
          <w:tab w:val="right" w:leader="dot" w:pos="10480"/>
        </w:tabs>
        <w:rPr>
          <w:rFonts w:ascii="Arial" w:eastAsiaTheme="minorEastAsia" w:hAnsi="Arial" w:cs="Arial"/>
          <w:noProof/>
          <w:kern w:val="2"/>
          <w:lang w:eastAsia="cs-CZ"/>
          <w14:ligatures w14:val="standardContextual"/>
        </w:rPr>
      </w:pPr>
      <w:hyperlink w:anchor="_Toc189039831" w:history="1">
        <w:r w:rsidR="00DC2F9D" w:rsidRPr="00976BD7">
          <w:rPr>
            <w:rStyle w:val="Hypertextovodkaz"/>
            <w:rFonts w:ascii="Arial" w:hAnsi="Arial" w:cs="Arial"/>
            <w:noProof/>
          </w:rPr>
          <w:t>VI.</w:t>
        </w:r>
        <w:r w:rsidR="00DC2F9D" w:rsidRPr="00976BD7">
          <w:rPr>
            <w:rFonts w:ascii="Arial" w:eastAsiaTheme="minorEastAsia" w:hAnsi="Arial" w:cs="Arial"/>
            <w:noProof/>
            <w:kern w:val="2"/>
            <w:lang w:eastAsia="cs-CZ"/>
            <w14:ligatures w14:val="standardContextual"/>
          </w:rPr>
          <w:tab/>
        </w:r>
        <w:r w:rsidR="00DC2F9D" w:rsidRPr="00976BD7">
          <w:rPr>
            <w:rStyle w:val="Hypertextovodkaz"/>
            <w:rFonts w:ascii="Arial" w:hAnsi="Arial" w:cs="Arial"/>
            <w:noProof/>
          </w:rPr>
          <w:t>SIPO</w:t>
        </w:r>
        <w:r w:rsidR="00DC2F9D" w:rsidRPr="00976BD7">
          <w:rPr>
            <w:rFonts w:ascii="Arial" w:hAnsi="Arial" w:cs="Arial"/>
            <w:noProof/>
            <w:webHidden/>
          </w:rPr>
          <w:tab/>
        </w:r>
        <w:r w:rsidR="00DC2F9D" w:rsidRPr="00976BD7">
          <w:rPr>
            <w:rFonts w:ascii="Arial" w:hAnsi="Arial" w:cs="Arial"/>
            <w:noProof/>
            <w:webHidden/>
          </w:rPr>
          <w:fldChar w:fldCharType="begin"/>
        </w:r>
        <w:r w:rsidR="00DC2F9D" w:rsidRPr="00976BD7">
          <w:rPr>
            <w:rFonts w:ascii="Arial" w:hAnsi="Arial" w:cs="Arial"/>
            <w:noProof/>
            <w:webHidden/>
          </w:rPr>
          <w:instrText xml:space="preserve"> PAGEREF _Toc189039831 \h </w:instrText>
        </w:r>
        <w:r w:rsidR="00DC2F9D" w:rsidRPr="00976BD7">
          <w:rPr>
            <w:rFonts w:ascii="Arial" w:hAnsi="Arial" w:cs="Arial"/>
            <w:noProof/>
            <w:webHidden/>
          </w:rPr>
        </w:r>
        <w:r w:rsidR="00DC2F9D" w:rsidRPr="00976BD7">
          <w:rPr>
            <w:rFonts w:ascii="Arial" w:hAnsi="Arial" w:cs="Arial"/>
            <w:noProof/>
            <w:webHidden/>
          </w:rPr>
          <w:fldChar w:fldCharType="separate"/>
        </w:r>
        <w:r w:rsidR="005806D4">
          <w:rPr>
            <w:rFonts w:ascii="Arial" w:hAnsi="Arial" w:cs="Arial"/>
            <w:noProof/>
            <w:webHidden/>
          </w:rPr>
          <w:t>26</w:t>
        </w:r>
        <w:r w:rsidR="00DC2F9D" w:rsidRPr="00976BD7">
          <w:rPr>
            <w:rFonts w:ascii="Arial" w:hAnsi="Arial" w:cs="Arial"/>
            <w:noProof/>
            <w:webHidden/>
          </w:rPr>
          <w:fldChar w:fldCharType="end"/>
        </w:r>
      </w:hyperlink>
    </w:p>
    <w:p w14:paraId="38B915E5" w14:textId="338AE42A" w:rsidR="00DC2F9D" w:rsidRPr="00976BD7" w:rsidRDefault="00895248">
      <w:pPr>
        <w:pStyle w:val="Obsah3"/>
        <w:rPr>
          <w:rFonts w:eastAsiaTheme="minorEastAsia"/>
          <w:kern w:val="2"/>
          <w:sz w:val="22"/>
          <w:szCs w:val="22"/>
          <w:lang w:eastAsia="cs-CZ"/>
          <w14:ligatures w14:val="standardContextual"/>
        </w:rPr>
      </w:pPr>
      <w:hyperlink w:anchor="_Toc189039832" w:history="1">
        <w:r w:rsidR="00DC2F9D" w:rsidRPr="00366F2E">
          <w:rPr>
            <w:rStyle w:val="Hypertextovodkaz"/>
          </w:rPr>
          <w:t>1.</w:t>
        </w:r>
        <w:r w:rsidR="00DC2F9D" w:rsidRPr="00976BD7">
          <w:rPr>
            <w:rFonts w:eastAsiaTheme="minorEastAsia"/>
            <w:kern w:val="2"/>
            <w:sz w:val="22"/>
            <w:szCs w:val="22"/>
            <w:lang w:eastAsia="cs-CZ"/>
            <w14:ligatures w14:val="standardContextual"/>
          </w:rPr>
          <w:tab/>
        </w:r>
        <w:r w:rsidR="00DC2F9D" w:rsidRPr="00366F2E">
          <w:rPr>
            <w:rStyle w:val="Hypertextovodkaz"/>
          </w:rPr>
          <w:t>SIPO pro Plátce</w:t>
        </w:r>
        <w:r w:rsidR="00DC2F9D" w:rsidRPr="00366F2E">
          <w:rPr>
            <w:webHidden/>
          </w:rPr>
          <w:tab/>
        </w:r>
        <w:r w:rsidR="00DC2F9D" w:rsidRPr="00366F2E">
          <w:rPr>
            <w:webHidden/>
          </w:rPr>
          <w:fldChar w:fldCharType="begin"/>
        </w:r>
        <w:r w:rsidR="00DC2F9D" w:rsidRPr="00366F2E">
          <w:rPr>
            <w:webHidden/>
          </w:rPr>
          <w:instrText xml:space="preserve"> PAGEREF _Toc189039832 \h </w:instrText>
        </w:r>
        <w:r w:rsidR="00DC2F9D" w:rsidRPr="00366F2E">
          <w:rPr>
            <w:webHidden/>
          </w:rPr>
        </w:r>
        <w:r w:rsidR="00DC2F9D" w:rsidRPr="00366F2E">
          <w:rPr>
            <w:webHidden/>
          </w:rPr>
          <w:fldChar w:fldCharType="separate"/>
        </w:r>
        <w:r w:rsidR="005806D4">
          <w:rPr>
            <w:webHidden/>
          </w:rPr>
          <w:t>26</w:t>
        </w:r>
        <w:r w:rsidR="00DC2F9D" w:rsidRPr="00366F2E">
          <w:rPr>
            <w:webHidden/>
          </w:rPr>
          <w:fldChar w:fldCharType="end"/>
        </w:r>
      </w:hyperlink>
    </w:p>
    <w:p w14:paraId="2F89CE94" w14:textId="661DAEAD" w:rsidR="00DC2F9D" w:rsidRPr="00976BD7" w:rsidRDefault="00895248">
      <w:pPr>
        <w:pStyle w:val="Obsah3"/>
        <w:rPr>
          <w:rFonts w:eastAsiaTheme="minorEastAsia"/>
          <w:kern w:val="2"/>
          <w:sz w:val="22"/>
          <w:szCs w:val="22"/>
          <w:lang w:eastAsia="cs-CZ"/>
          <w14:ligatures w14:val="standardContextual"/>
        </w:rPr>
      </w:pPr>
      <w:hyperlink w:anchor="_Toc189039833" w:history="1">
        <w:r w:rsidR="00DC2F9D" w:rsidRPr="00366F2E">
          <w:rPr>
            <w:rStyle w:val="Hypertextovodkaz"/>
          </w:rPr>
          <w:t>2.</w:t>
        </w:r>
        <w:r w:rsidR="00DC2F9D" w:rsidRPr="00976BD7">
          <w:rPr>
            <w:rFonts w:eastAsiaTheme="minorEastAsia"/>
            <w:kern w:val="2"/>
            <w:sz w:val="22"/>
            <w:szCs w:val="22"/>
            <w:lang w:eastAsia="cs-CZ"/>
            <w14:ligatures w14:val="standardContextual"/>
          </w:rPr>
          <w:tab/>
        </w:r>
        <w:r w:rsidR="00DC2F9D" w:rsidRPr="00366F2E">
          <w:rPr>
            <w:rStyle w:val="Hypertextovodkaz"/>
          </w:rPr>
          <w:t>SIPO pro Příjemce plateb</w:t>
        </w:r>
        <w:r w:rsidR="00DC2F9D" w:rsidRPr="00366F2E">
          <w:rPr>
            <w:webHidden/>
          </w:rPr>
          <w:tab/>
        </w:r>
        <w:r w:rsidR="00DC2F9D" w:rsidRPr="00366F2E">
          <w:rPr>
            <w:webHidden/>
          </w:rPr>
          <w:fldChar w:fldCharType="begin"/>
        </w:r>
        <w:r w:rsidR="00DC2F9D" w:rsidRPr="00366F2E">
          <w:rPr>
            <w:webHidden/>
          </w:rPr>
          <w:instrText xml:space="preserve"> PAGEREF _Toc189039833 \h </w:instrText>
        </w:r>
        <w:r w:rsidR="00DC2F9D" w:rsidRPr="00366F2E">
          <w:rPr>
            <w:webHidden/>
          </w:rPr>
        </w:r>
        <w:r w:rsidR="00DC2F9D" w:rsidRPr="00366F2E">
          <w:rPr>
            <w:webHidden/>
          </w:rPr>
          <w:fldChar w:fldCharType="separate"/>
        </w:r>
        <w:r w:rsidR="005806D4">
          <w:rPr>
            <w:webHidden/>
          </w:rPr>
          <w:t>26</w:t>
        </w:r>
        <w:r w:rsidR="00DC2F9D" w:rsidRPr="00366F2E">
          <w:rPr>
            <w:webHidden/>
          </w:rPr>
          <w:fldChar w:fldCharType="end"/>
        </w:r>
      </w:hyperlink>
    </w:p>
    <w:p w14:paraId="54C6DC2E" w14:textId="24B4E2F8" w:rsidR="00DC2F9D" w:rsidRPr="00976BD7" w:rsidRDefault="00895248">
      <w:pPr>
        <w:pStyle w:val="Obsah2"/>
        <w:tabs>
          <w:tab w:val="left" w:pos="993"/>
          <w:tab w:val="right" w:leader="dot" w:pos="10480"/>
        </w:tabs>
        <w:rPr>
          <w:rFonts w:ascii="Arial" w:eastAsiaTheme="minorEastAsia" w:hAnsi="Arial" w:cs="Arial"/>
          <w:noProof/>
          <w:kern w:val="2"/>
          <w:lang w:eastAsia="cs-CZ"/>
          <w14:ligatures w14:val="standardContextual"/>
        </w:rPr>
      </w:pPr>
      <w:hyperlink w:anchor="_Toc189039834" w:history="1">
        <w:r w:rsidR="00DC2F9D" w:rsidRPr="00976BD7">
          <w:rPr>
            <w:rStyle w:val="Hypertextovodkaz"/>
            <w:rFonts w:ascii="Arial" w:hAnsi="Arial" w:cs="Arial"/>
            <w:noProof/>
          </w:rPr>
          <w:t>VII.</w:t>
        </w:r>
        <w:r w:rsidR="00DC2F9D" w:rsidRPr="00976BD7">
          <w:rPr>
            <w:rFonts w:ascii="Arial" w:eastAsiaTheme="minorEastAsia" w:hAnsi="Arial" w:cs="Arial"/>
            <w:noProof/>
            <w:kern w:val="2"/>
            <w:lang w:eastAsia="cs-CZ"/>
            <w14:ligatures w14:val="standardContextual"/>
          </w:rPr>
          <w:tab/>
        </w:r>
        <w:r w:rsidR="00DC2F9D" w:rsidRPr="00976BD7">
          <w:rPr>
            <w:rStyle w:val="Hypertextovodkaz"/>
            <w:rFonts w:ascii="Arial" w:hAnsi="Arial" w:cs="Arial"/>
            <w:noProof/>
          </w:rPr>
          <w:t>SLUŽBY VEŘEJNÉ SPRÁVY NA POŠTÁCH</w:t>
        </w:r>
        <w:r w:rsidR="00DC2F9D" w:rsidRPr="00976BD7">
          <w:rPr>
            <w:rFonts w:ascii="Arial" w:hAnsi="Arial" w:cs="Arial"/>
            <w:noProof/>
            <w:webHidden/>
          </w:rPr>
          <w:tab/>
        </w:r>
        <w:r w:rsidR="00DC2F9D" w:rsidRPr="00976BD7">
          <w:rPr>
            <w:rFonts w:ascii="Arial" w:hAnsi="Arial" w:cs="Arial"/>
            <w:noProof/>
            <w:webHidden/>
          </w:rPr>
          <w:fldChar w:fldCharType="begin"/>
        </w:r>
        <w:r w:rsidR="00DC2F9D" w:rsidRPr="00976BD7">
          <w:rPr>
            <w:rFonts w:ascii="Arial" w:hAnsi="Arial" w:cs="Arial"/>
            <w:noProof/>
            <w:webHidden/>
          </w:rPr>
          <w:instrText xml:space="preserve"> PAGEREF _Toc189039834 \h </w:instrText>
        </w:r>
        <w:r w:rsidR="00DC2F9D" w:rsidRPr="00976BD7">
          <w:rPr>
            <w:rFonts w:ascii="Arial" w:hAnsi="Arial" w:cs="Arial"/>
            <w:noProof/>
            <w:webHidden/>
          </w:rPr>
        </w:r>
        <w:r w:rsidR="00DC2F9D" w:rsidRPr="00976BD7">
          <w:rPr>
            <w:rFonts w:ascii="Arial" w:hAnsi="Arial" w:cs="Arial"/>
            <w:noProof/>
            <w:webHidden/>
          </w:rPr>
          <w:fldChar w:fldCharType="separate"/>
        </w:r>
        <w:r w:rsidR="005806D4">
          <w:rPr>
            <w:rFonts w:ascii="Arial" w:hAnsi="Arial" w:cs="Arial"/>
            <w:noProof/>
            <w:webHidden/>
          </w:rPr>
          <w:t>28</w:t>
        </w:r>
        <w:r w:rsidR="00DC2F9D" w:rsidRPr="00976BD7">
          <w:rPr>
            <w:rFonts w:ascii="Arial" w:hAnsi="Arial" w:cs="Arial"/>
            <w:noProof/>
            <w:webHidden/>
          </w:rPr>
          <w:fldChar w:fldCharType="end"/>
        </w:r>
      </w:hyperlink>
    </w:p>
    <w:p w14:paraId="6BF9B76F" w14:textId="62DE34CE" w:rsidR="00DC2F9D" w:rsidRPr="00976BD7" w:rsidRDefault="00895248">
      <w:pPr>
        <w:pStyle w:val="Obsah3"/>
        <w:rPr>
          <w:rFonts w:eastAsiaTheme="minorEastAsia"/>
          <w:kern w:val="2"/>
          <w:sz w:val="22"/>
          <w:szCs w:val="22"/>
          <w:lang w:eastAsia="cs-CZ"/>
          <w14:ligatures w14:val="standardContextual"/>
        </w:rPr>
      </w:pPr>
      <w:hyperlink w:anchor="_Toc189039835" w:history="1">
        <w:r w:rsidR="00DC2F9D" w:rsidRPr="00366F2E">
          <w:rPr>
            <w:rStyle w:val="Hypertextovodkaz"/>
          </w:rPr>
          <w:t>1.</w:t>
        </w:r>
        <w:r w:rsidR="00DC2F9D" w:rsidRPr="00976BD7">
          <w:rPr>
            <w:rFonts w:eastAsiaTheme="minorEastAsia"/>
            <w:kern w:val="2"/>
            <w:sz w:val="22"/>
            <w:szCs w:val="22"/>
            <w:lang w:eastAsia="cs-CZ"/>
            <w14:ligatures w14:val="standardContextual"/>
          </w:rPr>
          <w:tab/>
        </w:r>
        <w:r w:rsidR="00DC2F9D" w:rsidRPr="00366F2E">
          <w:rPr>
            <w:rStyle w:val="Hypertextovodkaz"/>
          </w:rPr>
          <w:t>Služby kontaktního místa veřejné správy Czech POINT</w:t>
        </w:r>
        <w:r w:rsidR="00DC2F9D" w:rsidRPr="00366F2E">
          <w:rPr>
            <w:webHidden/>
          </w:rPr>
          <w:tab/>
        </w:r>
        <w:r w:rsidR="00DC2F9D" w:rsidRPr="00366F2E">
          <w:rPr>
            <w:webHidden/>
          </w:rPr>
          <w:fldChar w:fldCharType="begin"/>
        </w:r>
        <w:r w:rsidR="00DC2F9D" w:rsidRPr="00366F2E">
          <w:rPr>
            <w:webHidden/>
          </w:rPr>
          <w:instrText xml:space="preserve"> PAGEREF _Toc189039835 \h </w:instrText>
        </w:r>
        <w:r w:rsidR="00DC2F9D" w:rsidRPr="00366F2E">
          <w:rPr>
            <w:webHidden/>
          </w:rPr>
        </w:r>
        <w:r w:rsidR="00DC2F9D" w:rsidRPr="00366F2E">
          <w:rPr>
            <w:webHidden/>
          </w:rPr>
          <w:fldChar w:fldCharType="separate"/>
        </w:r>
        <w:r w:rsidR="005806D4">
          <w:rPr>
            <w:webHidden/>
          </w:rPr>
          <w:t>28</w:t>
        </w:r>
        <w:r w:rsidR="00DC2F9D" w:rsidRPr="00366F2E">
          <w:rPr>
            <w:webHidden/>
          </w:rPr>
          <w:fldChar w:fldCharType="end"/>
        </w:r>
      </w:hyperlink>
    </w:p>
    <w:p w14:paraId="65FF1EA6" w14:textId="745AFAAB" w:rsidR="00DC2F9D" w:rsidRPr="00976BD7" w:rsidRDefault="00895248">
      <w:pPr>
        <w:pStyle w:val="Obsah3"/>
        <w:rPr>
          <w:rFonts w:eastAsiaTheme="minorEastAsia"/>
          <w:kern w:val="2"/>
          <w:sz w:val="22"/>
          <w:szCs w:val="22"/>
          <w:lang w:eastAsia="cs-CZ"/>
          <w14:ligatures w14:val="standardContextual"/>
        </w:rPr>
      </w:pPr>
      <w:hyperlink w:anchor="_Toc189039836" w:history="1">
        <w:r w:rsidR="00DC2F9D" w:rsidRPr="00366F2E">
          <w:rPr>
            <w:rStyle w:val="Hypertextovodkaz"/>
          </w:rPr>
          <w:t>2.</w:t>
        </w:r>
        <w:r w:rsidR="00DC2F9D" w:rsidRPr="00976BD7">
          <w:rPr>
            <w:rFonts w:eastAsiaTheme="minorEastAsia"/>
            <w:kern w:val="2"/>
            <w:sz w:val="22"/>
            <w:szCs w:val="22"/>
            <w:lang w:eastAsia="cs-CZ"/>
            <w14:ligatures w14:val="standardContextual"/>
          </w:rPr>
          <w:tab/>
        </w:r>
        <w:r w:rsidR="00DC2F9D" w:rsidRPr="00366F2E">
          <w:rPr>
            <w:rStyle w:val="Hypertextovodkaz"/>
          </w:rPr>
          <w:t>Ceník certifikačních služeb</w:t>
        </w:r>
        <w:r w:rsidR="00DC2F9D" w:rsidRPr="00366F2E">
          <w:rPr>
            <w:webHidden/>
          </w:rPr>
          <w:tab/>
        </w:r>
        <w:r w:rsidR="00DC2F9D" w:rsidRPr="00366F2E">
          <w:rPr>
            <w:webHidden/>
          </w:rPr>
          <w:fldChar w:fldCharType="begin"/>
        </w:r>
        <w:r w:rsidR="00DC2F9D" w:rsidRPr="00366F2E">
          <w:rPr>
            <w:webHidden/>
          </w:rPr>
          <w:instrText xml:space="preserve"> PAGEREF _Toc189039836 \h </w:instrText>
        </w:r>
        <w:r w:rsidR="00DC2F9D" w:rsidRPr="00366F2E">
          <w:rPr>
            <w:webHidden/>
          </w:rPr>
        </w:r>
        <w:r w:rsidR="00DC2F9D" w:rsidRPr="00366F2E">
          <w:rPr>
            <w:webHidden/>
          </w:rPr>
          <w:fldChar w:fldCharType="separate"/>
        </w:r>
        <w:r w:rsidR="005806D4">
          <w:rPr>
            <w:webHidden/>
          </w:rPr>
          <w:t>28</w:t>
        </w:r>
        <w:r w:rsidR="00DC2F9D" w:rsidRPr="00366F2E">
          <w:rPr>
            <w:webHidden/>
          </w:rPr>
          <w:fldChar w:fldCharType="end"/>
        </w:r>
      </w:hyperlink>
    </w:p>
    <w:p w14:paraId="0747B3EE" w14:textId="3B86699E" w:rsidR="00DC2F9D" w:rsidRPr="00976BD7" w:rsidRDefault="00895248">
      <w:pPr>
        <w:pStyle w:val="Obsah3"/>
        <w:rPr>
          <w:rFonts w:eastAsiaTheme="minorEastAsia"/>
          <w:kern w:val="2"/>
          <w:sz w:val="22"/>
          <w:szCs w:val="22"/>
          <w:lang w:eastAsia="cs-CZ"/>
          <w14:ligatures w14:val="standardContextual"/>
        </w:rPr>
      </w:pPr>
      <w:hyperlink w:anchor="_Toc189039837" w:history="1">
        <w:r w:rsidR="00DC2F9D" w:rsidRPr="00366F2E">
          <w:rPr>
            <w:rStyle w:val="Hypertextovodkaz"/>
          </w:rPr>
          <w:t>3.</w:t>
        </w:r>
        <w:r w:rsidR="00DC2F9D" w:rsidRPr="00976BD7">
          <w:rPr>
            <w:rFonts w:eastAsiaTheme="minorEastAsia"/>
            <w:kern w:val="2"/>
            <w:sz w:val="22"/>
            <w:szCs w:val="22"/>
            <w:lang w:eastAsia="cs-CZ"/>
            <w14:ligatures w14:val="standardContextual"/>
          </w:rPr>
          <w:tab/>
        </w:r>
        <w:r w:rsidR="00DC2F9D" w:rsidRPr="00366F2E">
          <w:rPr>
            <w:rStyle w:val="Hypertextovodkaz"/>
          </w:rPr>
          <w:t>Doplňkové služby k datovým schránkám</w:t>
        </w:r>
        <w:r w:rsidR="00DC2F9D" w:rsidRPr="00366F2E">
          <w:rPr>
            <w:webHidden/>
          </w:rPr>
          <w:tab/>
        </w:r>
        <w:r w:rsidR="00DC2F9D" w:rsidRPr="00366F2E">
          <w:rPr>
            <w:webHidden/>
          </w:rPr>
          <w:fldChar w:fldCharType="begin"/>
        </w:r>
        <w:r w:rsidR="00DC2F9D" w:rsidRPr="00366F2E">
          <w:rPr>
            <w:webHidden/>
          </w:rPr>
          <w:instrText xml:space="preserve"> PAGEREF _Toc189039837 \h </w:instrText>
        </w:r>
        <w:r w:rsidR="00DC2F9D" w:rsidRPr="00366F2E">
          <w:rPr>
            <w:webHidden/>
          </w:rPr>
        </w:r>
        <w:r w:rsidR="00DC2F9D" w:rsidRPr="00366F2E">
          <w:rPr>
            <w:webHidden/>
          </w:rPr>
          <w:fldChar w:fldCharType="separate"/>
        </w:r>
        <w:r w:rsidR="005806D4">
          <w:rPr>
            <w:webHidden/>
          </w:rPr>
          <w:t>30</w:t>
        </w:r>
        <w:r w:rsidR="00DC2F9D" w:rsidRPr="00366F2E">
          <w:rPr>
            <w:webHidden/>
          </w:rPr>
          <w:fldChar w:fldCharType="end"/>
        </w:r>
      </w:hyperlink>
    </w:p>
    <w:p w14:paraId="64CE5AF8" w14:textId="65AE9DC3" w:rsidR="00DC2F9D" w:rsidRPr="00976BD7" w:rsidRDefault="00422DB9" w:rsidP="00422DB9">
      <w:pPr>
        <w:pStyle w:val="Obsah2"/>
        <w:tabs>
          <w:tab w:val="left" w:pos="993"/>
          <w:tab w:val="right" w:leader="dot" w:pos="10480"/>
        </w:tabs>
        <w:rPr>
          <w:rFonts w:ascii="Arial" w:eastAsiaTheme="minorEastAsia" w:hAnsi="Arial" w:cs="Arial"/>
          <w:noProof/>
          <w:kern w:val="2"/>
          <w:lang w:eastAsia="cs-CZ"/>
          <w14:ligatures w14:val="standardContextual"/>
        </w:rPr>
      </w:pPr>
      <w:r>
        <w:fldChar w:fldCharType="begin"/>
      </w:r>
      <w:r>
        <w:instrText>HYPERLINK \l "_Toc189039838"</w:instrText>
      </w:r>
      <w:r>
        <w:fldChar w:fldCharType="separate"/>
      </w:r>
      <w:r w:rsidR="00DC2F9D" w:rsidRPr="00976BD7">
        <w:rPr>
          <w:rStyle w:val="Hypertextovodkaz"/>
          <w:rFonts w:ascii="Arial" w:hAnsi="Arial" w:cs="Arial"/>
          <w:noProof/>
        </w:rPr>
        <w:t>VIII.</w:t>
      </w:r>
      <w:ins w:id="7" w:author="Borůvková Ivana Bc." w:date="2025-07-09T08:35:00Z">
        <w:r w:rsidR="00434F78">
          <w:rPr>
            <w:rStyle w:val="Hypertextovodkaz"/>
            <w:rFonts w:ascii="Arial" w:hAnsi="Arial" w:cs="Arial"/>
            <w:noProof/>
          </w:rPr>
          <w:tab/>
        </w:r>
      </w:ins>
      <w:del w:id="8" w:author="Borůvková Ivana Bc." w:date="2025-07-09T08:35:00Z">
        <w:r w:rsidR="00DC2F9D" w:rsidRPr="00976BD7" w:rsidDel="00434F78">
          <w:rPr>
            <w:rFonts w:ascii="Arial" w:eastAsiaTheme="minorEastAsia" w:hAnsi="Arial" w:cs="Arial"/>
            <w:noProof/>
            <w:kern w:val="2"/>
            <w:lang w:eastAsia="cs-CZ"/>
            <w14:ligatures w14:val="standardContextual"/>
          </w:rPr>
          <w:tab/>
        </w:r>
      </w:del>
      <w:r w:rsidR="00DC2F9D" w:rsidRPr="00976BD7">
        <w:rPr>
          <w:rStyle w:val="Hypertextovodkaz"/>
          <w:rFonts w:ascii="Arial" w:hAnsi="Arial" w:cs="Arial"/>
          <w:noProof/>
        </w:rPr>
        <w:t>ZVLÁŠTNÍ SLUŽBY</w:t>
      </w:r>
      <w:r w:rsidR="00DC2F9D" w:rsidRPr="00976BD7">
        <w:rPr>
          <w:rFonts w:ascii="Arial" w:hAnsi="Arial" w:cs="Arial"/>
          <w:noProof/>
          <w:webHidden/>
        </w:rPr>
        <w:tab/>
      </w:r>
      <w:r w:rsidR="00DC2F9D" w:rsidRPr="00976BD7">
        <w:rPr>
          <w:rFonts w:ascii="Arial" w:hAnsi="Arial" w:cs="Arial"/>
          <w:noProof/>
          <w:webHidden/>
        </w:rPr>
        <w:fldChar w:fldCharType="begin"/>
      </w:r>
      <w:r w:rsidR="00DC2F9D" w:rsidRPr="00976BD7">
        <w:rPr>
          <w:rFonts w:ascii="Arial" w:hAnsi="Arial" w:cs="Arial"/>
          <w:noProof/>
          <w:webHidden/>
        </w:rPr>
        <w:instrText xml:space="preserve"> PAGEREF _Toc189039838 \h </w:instrText>
      </w:r>
      <w:r w:rsidR="00DC2F9D" w:rsidRPr="00976BD7">
        <w:rPr>
          <w:rFonts w:ascii="Arial" w:hAnsi="Arial" w:cs="Arial"/>
          <w:noProof/>
          <w:webHidden/>
        </w:rPr>
      </w:r>
      <w:r w:rsidR="00DC2F9D" w:rsidRPr="00976BD7">
        <w:rPr>
          <w:rFonts w:ascii="Arial" w:hAnsi="Arial" w:cs="Arial"/>
          <w:noProof/>
          <w:webHidden/>
        </w:rPr>
        <w:fldChar w:fldCharType="separate"/>
      </w:r>
      <w:r w:rsidR="005806D4">
        <w:rPr>
          <w:rFonts w:ascii="Arial" w:hAnsi="Arial" w:cs="Arial"/>
          <w:noProof/>
          <w:webHidden/>
        </w:rPr>
        <w:t>31</w:t>
      </w:r>
      <w:r w:rsidR="00DC2F9D" w:rsidRPr="00976BD7">
        <w:rPr>
          <w:rFonts w:ascii="Arial" w:hAnsi="Arial" w:cs="Arial"/>
          <w:noProof/>
          <w:webHidden/>
        </w:rPr>
        <w:fldChar w:fldCharType="end"/>
      </w:r>
      <w:r>
        <w:rPr>
          <w:rFonts w:ascii="Arial" w:hAnsi="Arial" w:cs="Arial"/>
          <w:noProof/>
        </w:rPr>
        <w:fldChar w:fldCharType="end"/>
      </w:r>
    </w:p>
    <w:p w14:paraId="5B84CE0F" w14:textId="5BACBE57" w:rsidR="00DC2F9D" w:rsidRPr="00976BD7" w:rsidRDefault="00895248">
      <w:pPr>
        <w:pStyle w:val="Obsah2"/>
        <w:tabs>
          <w:tab w:val="left" w:pos="964"/>
          <w:tab w:val="right" w:leader="dot" w:pos="10480"/>
        </w:tabs>
        <w:rPr>
          <w:rFonts w:ascii="Arial" w:eastAsiaTheme="minorEastAsia" w:hAnsi="Arial" w:cs="Arial"/>
          <w:noProof/>
          <w:kern w:val="2"/>
          <w:lang w:eastAsia="cs-CZ"/>
          <w14:ligatures w14:val="standardContextual"/>
        </w:rPr>
      </w:pPr>
      <w:hyperlink w:anchor="_Toc189039839" w:history="1">
        <w:r w:rsidR="00DC2F9D" w:rsidRPr="00976BD7">
          <w:rPr>
            <w:rStyle w:val="Hypertextovodkaz"/>
            <w:rFonts w:ascii="Arial" w:hAnsi="Arial" w:cs="Arial"/>
            <w:noProof/>
          </w:rPr>
          <w:t>IX.</w:t>
        </w:r>
        <w:r w:rsidR="00DC2F9D" w:rsidRPr="00976BD7">
          <w:rPr>
            <w:rFonts w:ascii="Arial" w:eastAsiaTheme="minorEastAsia" w:hAnsi="Arial" w:cs="Arial"/>
            <w:noProof/>
            <w:kern w:val="2"/>
            <w:lang w:eastAsia="cs-CZ"/>
            <w14:ligatures w14:val="standardContextual"/>
          </w:rPr>
          <w:tab/>
        </w:r>
        <w:r w:rsidR="00DC2F9D" w:rsidRPr="00976BD7">
          <w:rPr>
            <w:rStyle w:val="Hypertextovodkaz"/>
            <w:rFonts w:ascii="Arial" w:hAnsi="Arial" w:cs="Arial"/>
            <w:noProof/>
          </w:rPr>
          <w:t>ZÁKAZNICKÁ KARTA ČESKÉ POŠTY</w:t>
        </w:r>
        <w:r w:rsidR="00DC2F9D" w:rsidRPr="00976BD7">
          <w:rPr>
            <w:rFonts w:ascii="Arial" w:hAnsi="Arial" w:cs="Arial"/>
            <w:noProof/>
            <w:webHidden/>
          </w:rPr>
          <w:tab/>
        </w:r>
        <w:r w:rsidR="00DC2F9D" w:rsidRPr="00976BD7">
          <w:rPr>
            <w:rFonts w:ascii="Arial" w:hAnsi="Arial" w:cs="Arial"/>
            <w:noProof/>
            <w:webHidden/>
          </w:rPr>
          <w:fldChar w:fldCharType="begin"/>
        </w:r>
        <w:r w:rsidR="00DC2F9D" w:rsidRPr="00976BD7">
          <w:rPr>
            <w:rFonts w:ascii="Arial" w:hAnsi="Arial" w:cs="Arial"/>
            <w:noProof/>
            <w:webHidden/>
          </w:rPr>
          <w:instrText xml:space="preserve"> PAGEREF _Toc189039839 \h </w:instrText>
        </w:r>
        <w:r w:rsidR="00DC2F9D" w:rsidRPr="00976BD7">
          <w:rPr>
            <w:rFonts w:ascii="Arial" w:hAnsi="Arial" w:cs="Arial"/>
            <w:noProof/>
            <w:webHidden/>
          </w:rPr>
        </w:r>
        <w:r w:rsidR="00DC2F9D" w:rsidRPr="00976BD7">
          <w:rPr>
            <w:rFonts w:ascii="Arial" w:hAnsi="Arial" w:cs="Arial"/>
            <w:noProof/>
            <w:webHidden/>
          </w:rPr>
          <w:fldChar w:fldCharType="separate"/>
        </w:r>
        <w:r w:rsidR="005806D4">
          <w:rPr>
            <w:rFonts w:ascii="Arial" w:hAnsi="Arial" w:cs="Arial"/>
            <w:noProof/>
            <w:webHidden/>
          </w:rPr>
          <w:t>35</w:t>
        </w:r>
        <w:r w:rsidR="00DC2F9D" w:rsidRPr="00976BD7">
          <w:rPr>
            <w:rFonts w:ascii="Arial" w:hAnsi="Arial" w:cs="Arial"/>
            <w:noProof/>
            <w:webHidden/>
          </w:rPr>
          <w:fldChar w:fldCharType="end"/>
        </w:r>
      </w:hyperlink>
    </w:p>
    <w:p w14:paraId="10E1F9DB" w14:textId="100A6CFF" w:rsidR="00DC2F9D" w:rsidRPr="00976BD7" w:rsidRDefault="00895248">
      <w:pPr>
        <w:pStyle w:val="Obsah2"/>
        <w:tabs>
          <w:tab w:val="left" w:pos="964"/>
          <w:tab w:val="right" w:leader="dot" w:pos="10480"/>
        </w:tabs>
        <w:rPr>
          <w:rFonts w:ascii="Arial" w:eastAsiaTheme="minorEastAsia" w:hAnsi="Arial" w:cs="Arial"/>
          <w:noProof/>
          <w:kern w:val="2"/>
          <w:lang w:eastAsia="cs-CZ"/>
          <w14:ligatures w14:val="standardContextual"/>
        </w:rPr>
      </w:pPr>
      <w:hyperlink w:anchor="_Toc189039840" w:history="1">
        <w:r w:rsidR="00DC2F9D" w:rsidRPr="00976BD7">
          <w:rPr>
            <w:rStyle w:val="Hypertextovodkaz"/>
            <w:rFonts w:ascii="Arial" w:hAnsi="Arial" w:cs="Arial"/>
            <w:noProof/>
          </w:rPr>
          <w:t>X.</w:t>
        </w:r>
        <w:r w:rsidR="00DC2F9D" w:rsidRPr="00976BD7">
          <w:rPr>
            <w:rFonts w:ascii="Arial" w:eastAsiaTheme="minorEastAsia" w:hAnsi="Arial" w:cs="Arial"/>
            <w:noProof/>
            <w:kern w:val="2"/>
            <w:lang w:eastAsia="cs-CZ"/>
            <w14:ligatures w14:val="standardContextual"/>
          </w:rPr>
          <w:tab/>
        </w:r>
        <w:r w:rsidR="00DC2F9D" w:rsidRPr="00976BD7">
          <w:rPr>
            <w:rStyle w:val="Hypertextovodkaz"/>
            <w:rFonts w:ascii="Arial" w:hAnsi="Arial" w:cs="Arial"/>
            <w:noProof/>
          </w:rPr>
          <w:t>POHLEDNICE ONLINE</w:t>
        </w:r>
        <w:r w:rsidR="00DC2F9D" w:rsidRPr="00976BD7">
          <w:rPr>
            <w:rFonts w:ascii="Arial" w:hAnsi="Arial" w:cs="Arial"/>
            <w:noProof/>
            <w:webHidden/>
          </w:rPr>
          <w:tab/>
        </w:r>
        <w:r w:rsidR="00DC2F9D" w:rsidRPr="00976BD7">
          <w:rPr>
            <w:rFonts w:ascii="Arial" w:hAnsi="Arial" w:cs="Arial"/>
            <w:noProof/>
            <w:webHidden/>
          </w:rPr>
          <w:fldChar w:fldCharType="begin"/>
        </w:r>
        <w:r w:rsidR="00DC2F9D" w:rsidRPr="00976BD7">
          <w:rPr>
            <w:rFonts w:ascii="Arial" w:hAnsi="Arial" w:cs="Arial"/>
            <w:noProof/>
            <w:webHidden/>
          </w:rPr>
          <w:instrText xml:space="preserve"> PAGEREF _Toc189039840 \h </w:instrText>
        </w:r>
        <w:r w:rsidR="00DC2F9D" w:rsidRPr="00976BD7">
          <w:rPr>
            <w:rFonts w:ascii="Arial" w:hAnsi="Arial" w:cs="Arial"/>
            <w:noProof/>
            <w:webHidden/>
          </w:rPr>
        </w:r>
        <w:r w:rsidR="00DC2F9D" w:rsidRPr="00976BD7">
          <w:rPr>
            <w:rFonts w:ascii="Arial" w:hAnsi="Arial" w:cs="Arial"/>
            <w:noProof/>
            <w:webHidden/>
          </w:rPr>
          <w:fldChar w:fldCharType="separate"/>
        </w:r>
        <w:r w:rsidR="005806D4">
          <w:rPr>
            <w:rFonts w:ascii="Arial" w:hAnsi="Arial" w:cs="Arial"/>
            <w:noProof/>
            <w:webHidden/>
          </w:rPr>
          <w:t>37</w:t>
        </w:r>
        <w:r w:rsidR="00DC2F9D" w:rsidRPr="00976BD7">
          <w:rPr>
            <w:rFonts w:ascii="Arial" w:hAnsi="Arial" w:cs="Arial"/>
            <w:noProof/>
            <w:webHidden/>
          </w:rPr>
          <w:fldChar w:fldCharType="end"/>
        </w:r>
      </w:hyperlink>
    </w:p>
    <w:p w14:paraId="483B0952" w14:textId="67B8A968" w:rsidR="00DC2F9D" w:rsidRPr="00976BD7" w:rsidRDefault="00895248">
      <w:pPr>
        <w:pStyle w:val="Obsah2"/>
        <w:tabs>
          <w:tab w:val="left" w:pos="964"/>
          <w:tab w:val="right" w:leader="dot" w:pos="10480"/>
        </w:tabs>
        <w:rPr>
          <w:rFonts w:ascii="Arial" w:eastAsiaTheme="minorEastAsia" w:hAnsi="Arial" w:cs="Arial"/>
          <w:noProof/>
          <w:kern w:val="2"/>
          <w:lang w:eastAsia="cs-CZ"/>
          <w14:ligatures w14:val="standardContextual"/>
        </w:rPr>
      </w:pPr>
      <w:hyperlink w:anchor="_Toc189039841" w:history="1">
        <w:r w:rsidR="00DC2F9D" w:rsidRPr="00976BD7">
          <w:rPr>
            <w:rStyle w:val="Hypertextovodkaz"/>
            <w:rFonts w:ascii="Arial" w:hAnsi="Arial" w:cs="Arial"/>
            <w:noProof/>
          </w:rPr>
          <w:t>XI.</w:t>
        </w:r>
        <w:r w:rsidR="00DC2F9D" w:rsidRPr="00976BD7">
          <w:rPr>
            <w:rFonts w:ascii="Arial" w:eastAsiaTheme="minorEastAsia" w:hAnsi="Arial" w:cs="Arial"/>
            <w:noProof/>
            <w:kern w:val="2"/>
            <w:lang w:eastAsia="cs-CZ"/>
            <w14:ligatures w14:val="standardContextual"/>
          </w:rPr>
          <w:tab/>
        </w:r>
        <w:r w:rsidR="00DC2F9D" w:rsidRPr="00976BD7">
          <w:rPr>
            <w:rStyle w:val="Hypertextovodkaz"/>
            <w:rFonts w:ascii="Arial" w:hAnsi="Arial" w:cs="Arial"/>
            <w:noProof/>
          </w:rPr>
          <w:t>ODVOZ BALÍKŮ</w:t>
        </w:r>
        <w:r w:rsidR="00DC2F9D" w:rsidRPr="00976BD7">
          <w:rPr>
            <w:rFonts w:ascii="Arial" w:hAnsi="Arial" w:cs="Arial"/>
            <w:noProof/>
            <w:webHidden/>
          </w:rPr>
          <w:tab/>
        </w:r>
        <w:r w:rsidR="00DC2F9D" w:rsidRPr="00976BD7">
          <w:rPr>
            <w:rFonts w:ascii="Arial" w:hAnsi="Arial" w:cs="Arial"/>
            <w:noProof/>
            <w:webHidden/>
          </w:rPr>
          <w:fldChar w:fldCharType="begin"/>
        </w:r>
        <w:r w:rsidR="00DC2F9D" w:rsidRPr="00976BD7">
          <w:rPr>
            <w:rFonts w:ascii="Arial" w:hAnsi="Arial" w:cs="Arial"/>
            <w:noProof/>
            <w:webHidden/>
          </w:rPr>
          <w:instrText xml:space="preserve"> PAGEREF _Toc189039841 \h </w:instrText>
        </w:r>
        <w:r w:rsidR="00DC2F9D" w:rsidRPr="00976BD7">
          <w:rPr>
            <w:rFonts w:ascii="Arial" w:hAnsi="Arial" w:cs="Arial"/>
            <w:noProof/>
            <w:webHidden/>
          </w:rPr>
        </w:r>
        <w:r w:rsidR="00DC2F9D" w:rsidRPr="00976BD7">
          <w:rPr>
            <w:rFonts w:ascii="Arial" w:hAnsi="Arial" w:cs="Arial"/>
            <w:noProof/>
            <w:webHidden/>
          </w:rPr>
          <w:fldChar w:fldCharType="separate"/>
        </w:r>
        <w:r w:rsidR="005806D4">
          <w:rPr>
            <w:rFonts w:ascii="Arial" w:hAnsi="Arial" w:cs="Arial"/>
            <w:noProof/>
            <w:webHidden/>
          </w:rPr>
          <w:t>39</w:t>
        </w:r>
        <w:r w:rsidR="00DC2F9D" w:rsidRPr="00976BD7">
          <w:rPr>
            <w:rFonts w:ascii="Arial" w:hAnsi="Arial" w:cs="Arial"/>
            <w:noProof/>
            <w:webHidden/>
          </w:rPr>
          <w:fldChar w:fldCharType="end"/>
        </w:r>
      </w:hyperlink>
    </w:p>
    <w:p w14:paraId="1BE16290" w14:textId="0A4CD713" w:rsidR="00DC2F9D" w:rsidRPr="00976BD7" w:rsidRDefault="00895248">
      <w:pPr>
        <w:pStyle w:val="Obsah2"/>
        <w:tabs>
          <w:tab w:val="left" w:pos="993"/>
          <w:tab w:val="right" w:leader="dot" w:pos="10480"/>
        </w:tabs>
        <w:rPr>
          <w:rFonts w:ascii="Arial" w:eastAsiaTheme="minorEastAsia" w:hAnsi="Arial" w:cs="Arial"/>
          <w:noProof/>
          <w:kern w:val="2"/>
          <w:lang w:eastAsia="cs-CZ"/>
          <w14:ligatures w14:val="standardContextual"/>
        </w:rPr>
      </w:pPr>
      <w:hyperlink w:anchor="_Toc189039842" w:history="1">
        <w:r w:rsidR="00DC2F9D" w:rsidRPr="00976BD7">
          <w:rPr>
            <w:rStyle w:val="Hypertextovodkaz"/>
            <w:rFonts w:ascii="Arial" w:hAnsi="Arial" w:cs="Arial"/>
            <w:noProof/>
          </w:rPr>
          <w:t>XII.</w:t>
        </w:r>
        <w:r w:rsidR="00DC2F9D" w:rsidRPr="00976BD7">
          <w:rPr>
            <w:rFonts w:ascii="Arial" w:eastAsiaTheme="minorEastAsia" w:hAnsi="Arial" w:cs="Arial"/>
            <w:noProof/>
            <w:kern w:val="2"/>
            <w:lang w:eastAsia="cs-CZ"/>
            <w14:ligatures w14:val="standardContextual"/>
          </w:rPr>
          <w:tab/>
        </w:r>
        <w:r w:rsidR="00DC2F9D" w:rsidRPr="00976BD7">
          <w:rPr>
            <w:rStyle w:val="Hypertextovodkaz"/>
            <w:rFonts w:ascii="Arial" w:hAnsi="Arial" w:cs="Arial"/>
            <w:noProof/>
          </w:rPr>
          <w:t>KOPÍROVÁNÍ</w:t>
        </w:r>
        <w:r w:rsidR="00DC2F9D" w:rsidRPr="00976BD7">
          <w:rPr>
            <w:rFonts w:ascii="Arial" w:hAnsi="Arial" w:cs="Arial"/>
            <w:noProof/>
            <w:webHidden/>
          </w:rPr>
          <w:tab/>
        </w:r>
        <w:r w:rsidR="00DC2F9D" w:rsidRPr="00976BD7">
          <w:rPr>
            <w:rFonts w:ascii="Arial" w:hAnsi="Arial" w:cs="Arial"/>
            <w:noProof/>
            <w:webHidden/>
          </w:rPr>
          <w:fldChar w:fldCharType="begin"/>
        </w:r>
        <w:r w:rsidR="00DC2F9D" w:rsidRPr="00976BD7">
          <w:rPr>
            <w:rFonts w:ascii="Arial" w:hAnsi="Arial" w:cs="Arial"/>
            <w:noProof/>
            <w:webHidden/>
          </w:rPr>
          <w:instrText xml:space="preserve"> PAGEREF _Toc189039842 \h </w:instrText>
        </w:r>
        <w:r w:rsidR="00DC2F9D" w:rsidRPr="00976BD7">
          <w:rPr>
            <w:rFonts w:ascii="Arial" w:hAnsi="Arial" w:cs="Arial"/>
            <w:noProof/>
            <w:webHidden/>
          </w:rPr>
        </w:r>
        <w:r w:rsidR="00DC2F9D" w:rsidRPr="00976BD7">
          <w:rPr>
            <w:rFonts w:ascii="Arial" w:hAnsi="Arial" w:cs="Arial"/>
            <w:noProof/>
            <w:webHidden/>
          </w:rPr>
          <w:fldChar w:fldCharType="separate"/>
        </w:r>
        <w:r w:rsidR="005806D4">
          <w:rPr>
            <w:rFonts w:ascii="Arial" w:hAnsi="Arial" w:cs="Arial"/>
            <w:noProof/>
            <w:webHidden/>
          </w:rPr>
          <w:t>39</w:t>
        </w:r>
        <w:r w:rsidR="00DC2F9D" w:rsidRPr="00976BD7">
          <w:rPr>
            <w:rFonts w:ascii="Arial" w:hAnsi="Arial" w:cs="Arial"/>
            <w:noProof/>
            <w:webHidden/>
          </w:rPr>
          <w:fldChar w:fldCharType="end"/>
        </w:r>
      </w:hyperlink>
    </w:p>
    <w:p w14:paraId="308EE4A3" w14:textId="7712177F" w:rsidR="00DC2F9D" w:rsidRPr="00976BD7" w:rsidRDefault="00895248">
      <w:pPr>
        <w:pStyle w:val="Obsah1"/>
        <w:tabs>
          <w:tab w:val="right" w:leader="dot" w:pos="10480"/>
        </w:tabs>
        <w:rPr>
          <w:rFonts w:ascii="Arial" w:eastAsiaTheme="minorEastAsia" w:hAnsi="Arial" w:cs="Arial"/>
          <w:noProof/>
          <w:kern w:val="2"/>
          <w:lang w:eastAsia="cs-CZ"/>
          <w14:ligatures w14:val="standardContextual"/>
        </w:rPr>
      </w:pPr>
      <w:hyperlink w:anchor="_Toc189039843" w:history="1">
        <w:r w:rsidR="00DC2F9D" w:rsidRPr="00976BD7">
          <w:rPr>
            <w:rStyle w:val="Hypertextovodkaz"/>
            <w:rFonts w:ascii="Arial" w:hAnsi="Arial" w:cs="Arial"/>
            <w:noProof/>
          </w:rPr>
          <w:t>CENY MEZINÁRODNÍCH POŠTOVNÍCH A NEPOŠTOVNÍCH SLUŽEB</w:t>
        </w:r>
        <w:r w:rsidR="00DC2F9D" w:rsidRPr="00976BD7">
          <w:rPr>
            <w:rFonts w:ascii="Arial" w:hAnsi="Arial" w:cs="Arial"/>
            <w:noProof/>
            <w:webHidden/>
          </w:rPr>
          <w:tab/>
        </w:r>
        <w:r w:rsidR="00DC2F9D" w:rsidRPr="00976BD7">
          <w:rPr>
            <w:rFonts w:ascii="Arial" w:hAnsi="Arial" w:cs="Arial"/>
            <w:noProof/>
            <w:webHidden/>
          </w:rPr>
          <w:fldChar w:fldCharType="begin"/>
        </w:r>
        <w:r w:rsidR="00DC2F9D" w:rsidRPr="00976BD7">
          <w:rPr>
            <w:rFonts w:ascii="Arial" w:hAnsi="Arial" w:cs="Arial"/>
            <w:noProof/>
            <w:webHidden/>
          </w:rPr>
          <w:instrText xml:space="preserve"> PAGEREF _Toc189039843 \h </w:instrText>
        </w:r>
        <w:r w:rsidR="00DC2F9D" w:rsidRPr="00976BD7">
          <w:rPr>
            <w:rFonts w:ascii="Arial" w:hAnsi="Arial" w:cs="Arial"/>
            <w:noProof/>
            <w:webHidden/>
          </w:rPr>
        </w:r>
        <w:r w:rsidR="00DC2F9D" w:rsidRPr="00976BD7">
          <w:rPr>
            <w:rFonts w:ascii="Arial" w:hAnsi="Arial" w:cs="Arial"/>
            <w:noProof/>
            <w:webHidden/>
          </w:rPr>
          <w:fldChar w:fldCharType="separate"/>
        </w:r>
        <w:r w:rsidR="005806D4">
          <w:rPr>
            <w:rFonts w:ascii="Arial" w:hAnsi="Arial" w:cs="Arial"/>
            <w:noProof/>
            <w:webHidden/>
          </w:rPr>
          <w:t>40</w:t>
        </w:r>
        <w:r w:rsidR="00DC2F9D" w:rsidRPr="00976BD7">
          <w:rPr>
            <w:rFonts w:ascii="Arial" w:hAnsi="Arial" w:cs="Arial"/>
            <w:noProof/>
            <w:webHidden/>
          </w:rPr>
          <w:fldChar w:fldCharType="end"/>
        </w:r>
      </w:hyperlink>
    </w:p>
    <w:p w14:paraId="74E60F23" w14:textId="35CBACFF" w:rsidR="00DC2F9D" w:rsidRPr="00976BD7" w:rsidRDefault="00895248">
      <w:pPr>
        <w:pStyle w:val="Obsah2"/>
        <w:tabs>
          <w:tab w:val="left" w:pos="964"/>
          <w:tab w:val="right" w:leader="dot" w:pos="10480"/>
        </w:tabs>
        <w:rPr>
          <w:rFonts w:ascii="Arial" w:eastAsiaTheme="minorEastAsia" w:hAnsi="Arial" w:cs="Arial"/>
          <w:noProof/>
          <w:kern w:val="2"/>
          <w:lang w:eastAsia="cs-CZ"/>
          <w14:ligatures w14:val="standardContextual"/>
        </w:rPr>
      </w:pPr>
      <w:hyperlink w:anchor="_Toc189039844" w:history="1">
        <w:r w:rsidR="00DC2F9D" w:rsidRPr="00976BD7">
          <w:rPr>
            <w:rStyle w:val="Hypertextovodkaz"/>
            <w:rFonts w:ascii="Arial" w:hAnsi="Arial" w:cs="Arial"/>
            <w:noProof/>
          </w:rPr>
          <w:t>I.</w:t>
        </w:r>
        <w:r w:rsidR="00DC2F9D" w:rsidRPr="00976BD7">
          <w:rPr>
            <w:rFonts w:ascii="Arial" w:eastAsiaTheme="minorEastAsia" w:hAnsi="Arial" w:cs="Arial"/>
            <w:noProof/>
            <w:kern w:val="2"/>
            <w:lang w:eastAsia="cs-CZ"/>
            <w14:ligatures w14:val="standardContextual"/>
          </w:rPr>
          <w:tab/>
        </w:r>
        <w:r w:rsidR="00DC2F9D" w:rsidRPr="00976BD7">
          <w:rPr>
            <w:rStyle w:val="Hypertextovodkaz"/>
            <w:rFonts w:ascii="Arial" w:hAnsi="Arial" w:cs="Arial"/>
            <w:noProof/>
          </w:rPr>
          <w:t>LISTOVNÍ ZÁSILKY</w:t>
        </w:r>
        <w:r w:rsidR="00DC2F9D" w:rsidRPr="00976BD7">
          <w:rPr>
            <w:rFonts w:ascii="Arial" w:hAnsi="Arial" w:cs="Arial"/>
            <w:noProof/>
            <w:webHidden/>
          </w:rPr>
          <w:tab/>
        </w:r>
        <w:r w:rsidR="00DC2F9D" w:rsidRPr="00976BD7">
          <w:rPr>
            <w:rFonts w:ascii="Arial" w:hAnsi="Arial" w:cs="Arial"/>
            <w:noProof/>
            <w:webHidden/>
          </w:rPr>
          <w:fldChar w:fldCharType="begin"/>
        </w:r>
        <w:r w:rsidR="00DC2F9D" w:rsidRPr="00976BD7">
          <w:rPr>
            <w:rFonts w:ascii="Arial" w:hAnsi="Arial" w:cs="Arial"/>
            <w:noProof/>
            <w:webHidden/>
          </w:rPr>
          <w:instrText xml:space="preserve"> PAGEREF _Toc189039844 \h </w:instrText>
        </w:r>
        <w:r w:rsidR="00DC2F9D" w:rsidRPr="00976BD7">
          <w:rPr>
            <w:rFonts w:ascii="Arial" w:hAnsi="Arial" w:cs="Arial"/>
            <w:noProof/>
            <w:webHidden/>
          </w:rPr>
        </w:r>
        <w:r w:rsidR="00DC2F9D" w:rsidRPr="00976BD7">
          <w:rPr>
            <w:rFonts w:ascii="Arial" w:hAnsi="Arial" w:cs="Arial"/>
            <w:noProof/>
            <w:webHidden/>
          </w:rPr>
          <w:fldChar w:fldCharType="separate"/>
        </w:r>
        <w:r w:rsidR="005806D4">
          <w:rPr>
            <w:rFonts w:ascii="Arial" w:hAnsi="Arial" w:cs="Arial"/>
            <w:noProof/>
            <w:webHidden/>
          </w:rPr>
          <w:t>40</w:t>
        </w:r>
        <w:r w:rsidR="00DC2F9D" w:rsidRPr="00976BD7">
          <w:rPr>
            <w:rFonts w:ascii="Arial" w:hAnsi="Arial" w:cs="Arial"/>
            <w:noProof/>
            <w:webHidden/>
          </w:rPr>
          <w:fldChar w:fldCharType="end"/>
        </w:r>
      </w:hyperlink>
    </w:p>
    <w:p w14:paraId="38DFAE52" w14:textId="7BEA046B" w:rsidR="00DC2F9D" w:rsidRPr="00976BD7" w:rsidRDefault="00895248">
      <w:pPr>
        <w:pStyle w:val="Obsah4"/>
        <w:rPr>
          <w:rFonts w:eastAsiaTheme="minorEastAsia"/>
          <w:kern w:val="2"/>
          <w:sz w:val="22"/>
          <w:szCs w:val="22"/>
          <w:lang w:eastAsia="cs-CZ"/>
          <w14:ligatures w14:val="standardContextual"/>
        </w:rPr>
      </w:pPr>
      <w:hyperlink w:anchor="_Toc189039845" w:history="1">
        <w:r w:rsidR="00DC2F9D" w:rsidRPr="00366F2E">
          <w:rPr>
            <w:rStyle w:val="Hypertextovodkaz"/>
          </w:rPr>
          <w:t>1.</w:t>
        </w:r>
        <w:r w:rsidR="00DC2F9D" w:rsidRPr="00976BD7">
          <w:rPr>
            <w:rFonts w:eastAsiaTheme="minorEastAsia"/>
            <w:kern w:val="2"/>
            <w:sz w:val="22"/>
            <w:szCs w:val="22"/>
            <w:lang w:eastAsia="cs-CZ"/>
            <w14:ligatures w14:val="standardContextual"/>
          </w:rPr>
          <w:tab/>
        </w:r>
        <w:r w:rsidR="00DC2F9D" w:rsidRPr="00366F2E">
          <w:rPr>
            <w:rStyle w:val="Hypertextovodkaz"/>
          </w:rPr>
          <w:t>Obyčejná zásilka</w:t>
        </w:r>
        <w:r w:rsidR="00DC2F9D" w:rsidRPr="00366F2E">
          <w:rPr>
            <w:webHidden/>
          </w:rPr>
          <w:tab/>
        </w:r>
        <w:r w:rsidR="00DC2F9D" w:rsidRPr="00366F2E">
          <w:rPr>
            <w:webHidden/>
          </w:rPr>
          <w:fldChar w:fldCharType="begin"/>
        </w:r>
        <w:r w:rsidR="00DC2F9D" w:rsidRPr="00366F2E">
          <w:rPr>
            <w:webHidden/>
          </w:rPr>
          <w:instrText xml:space="preserve"> PAGEREF _Toc189039845 \h </w:instrText>
        </w:r>
        <w:r w:rsidR="00DC2F9D" w:rsidRPr="00366F2E">
          <w:rPr>
            <w:webHidden/>
          </w:rPr>
        </w:r>
        <w:r w:rsidR="00DC2F9D" w:rsidRPr="00366F2E">
          <w:rPr>
            <w:webHidden/>
          </w:rPr>
          <w:fldChar w:fldCharType="separate"/>
        </w:r>
        <w:r w:rsidR="005806D4">
          <w:rPr>
            <w:webHidden/>
          </w:rPr>
          <w:t>40</w:t>
        </w:r>
        <w:r w:rsidR="00DC2F9D" w:rsidRPr="00366F2E">
          <w:rPr>
            <w:webHidden/>
          </w:rPr>
          <w:fldChar w:fldCharType="end"/>
        </w:r>
      </w:hyperlink>
    </w:p>
    <w:p w14:paraId="782F5C53" w14:textId="4D10D157" w:rsidR="00DC2F9D" w:rsidRPr="00976BD7" w:rsidRDefault="00895248">
      <w:pPr>
        <w:pStyle w:val="Obsah4"/>
        <w:rPr>
          <w:rFonts w:eastAsiaTheme="minorEastAsia"/>
          <w:kern w:val="2"/>
          <w:sz w:val="22"/>
          <w:szCs w:val="22"/>
          <w:lang w:eastAsia="cs-CZ"/>
          <w14:ligatures w14:val="standardContextual"/>
        </w:rPr>
      </w:pPr>
      <w:hyperlink w:anchor="_Toc189039846" w:history="1">
        <w:r w:rsidR="00DC2F9D" w:rsidRPr="00366F2E">
          <w:rPr>
            <w:rStyle w:val="Hypertextovodkaz"/>
          </w:rPr>
          <w:t>2.</w:t>
        </w:r>
        <w:r w:rsidR="00DC2F9D" w:rsidRPr="00976BD7">
          <w:rPr>
            <w:rFonts w:eastAsiaTheme="minorEastAsia"/>
            <w:kern w:val="2"/>
            <w:sz w:val="22"/>
            <w:szCs w:val="22"/>
            <w:lang w:eastAsia="cs-CZ"/>
            <w14:ligatures w14:val="standardContextual"/>
          </w:rPr>
          <w:tab/>
        </w:r>
        <w:r w:rsidR="00DC2F9D" w:rsidRPr="00366F2E">
          <w:rPr>
            <w:rStyle w:val="Hypertextovodkaz"/>
          </w:rPr>
          <w:t>Obyčejná slepecká zásilka</w:t>
        </w:r>
        <w:r w:rsidR="00DC2F9D" w:rsidRPr="00366F2E">
          <w:rPr>
            <w:webHidden/>
          </w:rPr>
          <w:tab/>
        </w:r>
        <w:r w:rsidR="00DC2F9D" w:rsidRPr="00366F2E">
          <w:rPr>
            <w:webHidden/>
          </w:rPr>
          <w:fldChar w:fldCharType="begin"/>
        </w:r>
        <w:r w:rsidR="00DC2F9D" w:rsidRPr="00366F2E">
          <w:rPr>
            <w:webHidden/>
          </w:rPr>
          <w:instrText xml:space="preserve"> PAGEREF _Toc189039846 \h </w:instrText>
        </w:r>
        <w:r w:rsidR="00DC2F9D" w:rsidRPr="00366F2E">
          <w:rPr>
            <w:webHidden/>
          </w:rPr>
        </w:r>
        <w:r w:rsidR="00DC2F9D" w:rsidRPr="00366F2E">
          <w:rPr>
            <w:webHidden/>
          </w:rPr>
          <w:fldChar w:fldCharType="separate"/>
        </w:r>
        <w:r w:rsidR="005806D4">
          <w:rPr>
            <w:webHidden/>
          </w:rPr>
          <w:t>40</w:t>
        </w:r>
        <w:r w:rsidR="00DC2F9D" w:rsidRPr="00366F2E">
          <w:rPr>
            <w:webHidden/>
          </w:rPr>
          <w:fldChar w:fldCharType="end"/>
        </w:r>
      </w:hyperlink>
    </w:p>
    <w:p w14:paraId="4BF5C281" w14:textId="26709A52" w:rsidR="00DC2F9D" w:rsidRPr="00976BD7" w:rsidRDefault="00895248">
      <w:pPr>
        <w:pStyle w:val="Obsah4"/>
        <w:rPr>
          <w:rFonts w:eastAsiaTheme="minorEastAsia"/>
          <w:kern w:val="2"/>
          <w:sz w:val="22"/>
          <w:szCs w:val="22"/>
          <w:lang w:eastAsia="cs-CZ"/>
          <w14:ligatures w14:val="standardContextual"/>
        </w:rPr>
      </w:pPr>
      <w:hyperlink w:anchor="_Toc189039847" w:history="1">
        <w:r w:rsidR="00DC2F9D" w:rsidRPr="00366F2E">
          <w:rPr>
            <w:rStyle w:val="Hypertextovodkaz"/>
          </w:rPr>
          <w:t>3.</w:t>
        </w:r>
        <w:r w:rsidR="00DC2F9D" w:rsidRPr="00976BD7">
          <w:rPr>
            <w:rFonts w:eastAsiaTheme="minorEastAsia"/>
            <w:kern w:val="2"/>
            <w:sz w:val="22"/>
            <w:szCs w:val="22"/>
            <w:lang w:eastAsia="cs-CZ"/>
            <w14:ligatures w14:val="standardContextual"/>
          </w:rPr>
          <w:tab/>
        </w:r>
        <w:r w:rsidR="00DC2F9D" w:rsidRPr="00366F2E">
          <w:rPr>
            <w:rStyle w:val="Hypertextovodkaz"/>
          </w:rPr>
          <w:t>Doporučená zásilka</w:t>
        </w:r>
        <w:r w:rsidR="00DC2F9D" w:rsidRPr="00366F2E">
          <w:rPr>
            <w:webHidden/>
          </w:rPr>
          <w:tab/>
        </w:r>
        <w:r w:rsidR="00DC2F9D" w:rsidRPr="00366F2E">
          <w:rPr>
            <w:webHidden/>
          </w:rPr>
          <w:fldChar w:fldCharType="begin"/>
        </w:r>
        <w:r w:rsidR="00DC2F9D" w:rsidRPr="00366F2E">
          <w:rPr>
            <w:webHidden/>
          </w:rPr>
          <w:instrText xml:space="preserve"> PAGEREF _Toc189039847 \h </w:instrText>
        </w:r>
        <w:r w:rsidR="00DC2F9D" w:rsidRPr="00366F2E">
          <w:rPr>
            <w:webHidden/>
          </w:rPr>
        </w:r>
        <w:r w:rsidR="00DC2F9D" w:rsidRPr="00366F2E">
          <w:rPr>
            <w:webHidden/>
          </w:rPr>
          <w:fldChar w:fldCharType="separate"/>
        </w:r>
        <w:r w:rsidR="005806D4">
          <w:rPr>
            <w:webHidden/>
          </w:rPr>
          <w:t>41</w:t>
        </w:r>
        <w:r w:rsidR="00DC2F9D" w:rsidRPr="00366F2E">
          <w:rPr>
            <w:webHidden/>
          </w:rPr>
          <w:fldChar w:fldCharType="end"/>
        </w:r>
      </w:hyperlink>
    </w:p>
    <w:p w14:paraId="2E33AD80" w14:textId="62B388C1" w:rsidR="00DC2F9D" w:rsidRPr="00976BD7" w:rsidRDefault="00895248">
      <w:pPr>
        <w:pStyle w:val="Obsah4"/>
        <w:rPr>
          <w:rFonts w:eastAsiaTheme="minorEastAsia"/>
          <w:kern w:val="2"/>
          <w:sz w:val="22"/>
          <w:szCs w:val="22"/>
          <w:lang w:eastAsia="cs-CZ"/>
          <w14:ligatures w14:val="standardContextual"/>
        </w:rPr>
      </w:pPr>
      <w:hyperlink w:anchor="_Toc189039848" w:history="1">
        <w:r w:rsidR="00DC2F9D" w:rsidRPr="00366F2E">
          <w:rPr>
            <w:rStyle w:val="Hypertextovodkaz"/>
          </w:rPr>
          <w:t>4.</w:t>
        </w:r>
        <w:r w:rsidR="00DC2F9D" w:rsidRPr="00976BD7">
          <w:rPr>
            <w:rFonts w:eastAsiaTheme="minorEastAsia"/>
            <w:kern w:val="2"/>
            <w:sz w:val="22"/>
            <w:szCs w:val="22"/>
            <w:lang w:eastAsia="cs-CZ"/>
            <w14:ligatures w14:val="standardContextual"/>
          </w:rPr>
          <w:tab/>
        </w:r>
        <w:r w:rsidR="00DC2F9D" w:rsidRPr="00366F2E">
          <w:rPr>
            <w:rStyle w:val="Hypertextovodkaz"/>
          </w:rPr>
          <w:t>Doporučená slepecká zásilka</w:t>
        </w:r>
        <w:r w:rsidR="00DC2F9D" w:rsidRPr="00366F2E">
          <w:rPr>
            <w:webHidden/>
          </w:rPr>
          <w:tab/>
        </w:r>
        <w:r w:rsidR="00DC2F9D" w:rsidRPr="00366F2E">
          <w:rPr>
            <w:webHidden/>
          </w:rPr>
          <w:fldChar w:fldCharType="begin"/>
        </w:r>
        <w:r w:rsidR="00DC2F9D" w:rsidRPr="00366F2E">
          <w:rPr>
            <w:webHidden/>
          </w:rPr>
          <w:instrText xml:space="preserve"> PAGEREF _Toc189039848 \h </w:instrText>
        </w:r>
        <w:r w:rsidR="00DC2F9D" w:rsidRPr="00366F2E">
          <w:rPr>
            <w:webHidden/>
          </w:rPr>
        </w:r>
        <w:r w:rsidR="00DC2F9D" w:rsidRPr="00366F2E">
          <w:rPr>
            <w:webHidden/>
          </w:rPr>
          <w:fldChar w:fldCharType="separate"/>
        </w:r>
        <w:r w:rsidR="005806D4">
          <w:rPr>
            <w:webHidden/>
          </w:rPr>
          <w:t>41</w:t>
        </w:r>
        <w:r w:rsidR="00DC2F9D" w:rsidRPr="00366F2E">
          <w:rPr>
            <w:webHidden/>
          </w:rPr>
          <w:fldChar w:fldCharType="end"/>
        </w:r>
      </w:hyperlink>
    </w:p>
    <w:p w14:paraId="0F93CACA" w14:textId="344F1DE2" w:rsidR="00DC2F9D" w:rsidRPr="00976BD7" w:rsidRDefault="00895248">
      <w:pPr>
        <w:pStyle w:val="Obsah4"/>
        <w:rPr>
          <w:rFonts w:eastAsiaTheme="minorEastAsia"/>
          <w:kern w:val="2"/>
          <w:sz w:val="22"/>
          <w:szCs w:val="22"/>
          <w:lang w:eastAsia="cs-CZ"/>
          <w14:ligatures w14:val="standardContextual"/>
        </w:rPr>
      </w:pPr>
      <w:hyperlink w:anchor="_Toc189039849" w:history="1">
        <w:r w:rsidR="00DC2F9D" w:rsidRPr="00366F2E">
          <w:rPr>
            <w:rStyle w:val="Hypertextovodkaz"/>
          </w:rPr>
          <w:t>5.</w:t>
        </w:r>
        <w:r w:rsidR="00DC2F9D" w:rsidRPr="00976BD7">
          <w:rPr>
            <w:rFonts w:eastAsiaTheme="minorEastAsia"/>
            <w:kern w:val="2"/>
            <w:sz w:val="22"/>
            <w:szCs w:val="22"/>
            <w:lang w:eastAsia="cs-CZ"/>
            <w14:ligatures w14:val="standardContextual"/>
          </w:rPr>
          <w:tab/>
        </w:r>
        <w:r w:rsidR="00DC2F9D" w:rsidRPr="00366F2E">
          <w:rPr>
            <w:rStyle w:val="Hypertextovodkaz"/>
          </w:rPr>
          <w:t>Cenné psaní</w:t>
        </w:r>
        <w:r w:rsidR="00DC2F9D" w:rsidRPr="00366F2E">
          <w:rPr>
            <w:webHidden/>
          </w:rPr>
          <w:tab/>
        </w:r>
        <w:r w:rsidR="00DC2F9D" w:rsidRPr="00366F2E">
          <w:rPr>
            <w:webHidden/>
          </w:rPr>
          <w:fldChar w:fldCharType="begin"/>
        </w:r>
        <w:r w:rsidR="00DC2F9D" w:rsidRPr="00366F2E">
          <w:rPr>
            <w:webHidden/>
          </w:rPr>
          <w:instrText xml:space="preserve"> PAGEREF _Toc189039849 \h </w:instrText>
        </w:r>
        <w:r w:rsidR="00DC2F9D" w:rsidRPr="00366F2E">
          <w:rPr>
            <w:webHidden/>
          </w:rPr>
        </w:r>
        <w:r w:rsidR="00DC2F9D" w:rsidRPr="00366F2E">
          <w:rPr>
            <w:webHidden/>
          </w:rPr>
          <w:fldChar w:fldCharType="separate"/>
        </w:r>
        <w:r w:rsidR="005806D4">
          <w:rPr>
            <w:webHidden/>
          </w:rPr>
          <w:t>42</w:t>
        </w:r>
        <w:r w:rsidR="00DC2F9D" w:rsidRPr="00366F2E">
          <w:rPr>
            <w:webHidden/>
          </w:rPr>
          <w:fldChar w:fldCharType="end"/>
        </w:r>
      </w:hyperlink>
    </w:p>
    <w:p w14:paraId="33D75F35" w14:textId="07A391AF" w:rsidR="00DC2F9D" w:rsidRPr="00976BD7" w:rsidRDefault="00895248">
      <w:pPr>
        <w:pStyle w:val="Obsah4"/>
        <w:rPr>
          <w:rFonts w:eastAsiaTheme="minorEastAsia"/>
          <w:kern w:val="2"/>
          <w:sz w:val="22"/>
          <w:szCs w:val="22"/>
          <w:lang w:eastAsia="cs-CZ"/>
          <w14:ligatures w14:val="standardContextual"/>
        </w:rPr>
      </w:pPr>
      <w:hyperlink w:anchor="_Toc189039850" w:history="1">
        <w:r w:rsidR="00DC2F9D" w:rsidRPr="00366F2E">
          <w:rPr>
            <w:rStyle w:val="Hypertextovodkaz"/>
          </w:rPr>
          <w:t>6.</w:t>
        </w:r>
        <w:r w:rsidR="00DC2F9D" w:rsidRPr="00976BD7">
          <w:rPr>
            <w:rFonts w:eastAsiaTheme="minorEastAsia"/>
            <w:kern w:val="2"/>
            <w:sz w:val="22"/>
            <w:szCs w:val="22"/>
            <w:lang w:eastAsia="cs-CZ"/>
            <w14:ligatures w14:val="standardContextual"/>
          </w:rPr>
          <w:tab/>
        </w:r>
        <w:r w:rsidR="00DC2F9D" w:rsidRPr="00366F2E">
          <w:rPr>
            <w:rStyle w:val="Hypertextovodkaz"/>
          </w:rPr>
          <w:t>Obchodní psaní do zahraničí (Slovensko)</w:t>
        </w:r>
        <w:r w:rsidR="00DC2F9D" w:rsidRPr="00366F2E">
          <w:rPr>
            <w:webHidden/>
          </w:rPr>
          <w:tab/>
        </w:r>
        <w:r w:rsidR="00DC2F9D" w:rsidRPr="00366F2E">
          <w:rPr>
            <w:webHidden/>
          </w:rPr>
          <w:fldChar w:fldCharType="begin"/>
        </w:r>
        <w:r w:rsidR="00DC2F9D" w:rsidRPr="00366F2E">
          <w:rPr>
            <w:webHidden/>
          </w:rPr>
          <w:instrText xml:space="preserve"> PAGEREF _Toc189039850 \h </w:instrText>
        </w:r>
        <w:r w:rsidR="00DC2F9D" w:rsidRPr="00366F2E">
          <w:rPr>
            <w:webHidden/>
          </w:rPr>
        </w:r>
        <w:r w:rsidR="00DC2F9D" w:rsidRPr="00366F2E">
          <w:rPr>
            <w:webHidden/>
          </w:rPr>
          <w:fldChar w:fldCharType="separate"/>
        </w:r>
        <w:r w:rsidR="005806D4">
          <w:rPr>
            <w:webHidden/>
          </w:rPr>
          <w:t>43</w:t>
        </w:r>
        <w:r w:rsidR="00DC2F9D" w:rsidRPr="00366F2E">
          <w:rPr>
            <w:webHidden/>
          </w:rPr>
          <w:fldChar w:fldCharType="end"/>
        </w:r>
      </w:hyperlink>
    </w:p>
    <w:p w14:paraId="686C3417" w14:textId="3005D475" w:rsidR="00DC2F9D" w:rsidRPr="00976BD7" w:rsidRDefault="00895248">
      <w:pPr>
        <w:pStyle w:val="Obsah4"/>
        <w:rPr>
          <w:rFonts w:eastAsiaTheme="minorEastAsia"/>
          <w:kern w:val="2"/>
          <w:sz w:val="22"/>
          <w:szCs w:val="22"/>
          <w:lang w:eastAsia="cs-CZ"/>
          <w14:ligatures w14:val="standardContextual"/>
        </w:rPr>
      </w:pPr>
      <w:hyperlink w:anchor="_Toc189039851" w:history="1">
        <w:r w:rsidR="00DC2F9D" w:rsidRPr="00366F2E">
          <w:rPr>
            <w:rStyle w:val="Hypertextovodkaz"/>
          </w:rPr>
          <w:t>7.</w:t>
        </w:r>
        <w:r w:rsidR="00DC2F9D" w:rsidRPr="00976BD7">
          <w:rPr>
            <w:rFonts w:eastAsiaTheme="minorEastAsia"/>
            <w:kern w:val="2"/>
            <w:sz w:val="22"/>
            <w:szCs w:val="22"/>
            <w:lang w:eastAsia="cs-CZ"/>
            <w14:ligatures w14:val="standardContextual"/>
          </w:rPr>
          <w:tab/>
        </w:r>
        <w:r w:rsidR="00DC2F9D" w:rsidRPr="00366F2E">
          <w:rPr>
            <w:rStyle w:val="Hypertextovodkaz"/>
          </w:rPr>
          <w:t>Doplňující informace k mezinárodním listovním zásilkám</w:t>
        </w:r>
        <w:r w:rsidR="00DC2F9D" w:rsidRPr="00366F2E">
          <w:rPr>
            <w:webHidden/>
          </w:rPr>
          <w:tab/>
        </w:r>
        <w:r w:rsidR="00DC2F9D" w:rsidRPr="00366F2E">
          <w:rPr>
            <w:webHidden/>
          </w:rPr>
          <w:fldChar w:fldCharType="begin"/>
        </w:r>
        <w:r w:rsidR="00DC2F9D" w:rsidRPr="00366F2E">
          <w:rPr>
            <w:webHidden/>
          </w:rPr>
          <w:instrText xml:space="preserve"> PAGEREF _Toc189039851 \h </w:instrText>
        </w:r>
        <w:r w:rsidR="00DC2F9D" w:rsidRPr="00366F2E">
          <w:rPr>
            <w:webHidden/>
          </w:rPr>
        </w:r>
        <w:r w:rsidR="00DC2F9D" w:rsidRPr="00366F2E">
          <w:rPr>
            <w:webHidden/>
          </w:rPr>
          <w:fldChar w:fldCharType="separate"/>
        </w:r>
        <w:r w:rsidR="005806D4">
          <w:rPr>
            <w:webHidden/>
          </w:rPr>
          <w:t>43</w:t>
        </w:r>
        <w:r w:rsidR="00DC2F9D" w:rsidRPr="00366F2E">
          <w:rPr>
            <w:webHidden/>
          </w:rPr>
          <w:fldChar w:fldCharType="end"/>
        </w:r>
      </w:hyperlink>
    </w:p>
    <w:p w14:paraId="1A174D45" w14:textId="223218E6" w:rsidR="00DC2F9D" w:rsidRPr="00976BD7" w:rsidRDefault="00895248">
      <w:pPr>
        <w:pStyle w:val="Obsah4"/>
        <w:rPr>
          <w:rFonts w:eastAsiaTheme="minorEastAsia"/>
          <w:kern w:val="2"/>
          <w:sz w:val="22"/>
          <w:szCs w:val="22"/>
          <w:lang w:eastAsia="cs-CZ"/>
          <w14:ligatures w14:val="standardContextual"/>
        </w:rPr>
      </w:pPr>
      <w:hyperlink w:anchor="_Toc189039852" w:history="1">
        <w:r w:rsidR="00DC2F9D" w:rsidRPr="00366F2E">
          <w:rPr>
            <w:rStyle w:val="Hypertextovodkaz"/>
          </w:rPr>
          <w:t>8.</w:t>
        </w:r>
        <w:r w:rsidR="00DC2F9D" w:rsidRPr="00976BD7">
          <w:rPr>
            <w:rFonts w:eastAsiaTheme="minorEastAsia"/>
            <w:kern w:val="2"/>
            <w:sz w:val="22"/>
            <w:szCs w:val="22"/>
            <w:lang w:eastAsia="cs-CZ"/>
            <w14:ligatures w14:val="standardContextual"/>
          </w:rPr>
          <w:tab/>
        </w:r>
        <w:r w:rsidR="00DC2F9D" w:rsidRPr="00366F2E">
          <w:rPr>
            <w:rStyle w:val="Hypertextovodkaz"/>
          </w:rPr>
          <w:t>Přehled a ceník doplňkových služeb, příplatků a vrácení cen</w:t>
        </w:r>
        <w:r w:rsidR="00DC2F9D" w:rsidRPr="00366F2E">
          <w:rPr>
            <w:webHidden/>
          </w:rPr>
          <w:tab/>
        </w:r>
        <w:r w:rsidR="00DC2F9D" w:rsidRPr="00366F2E">
          <w:rPr>
            <w:webHidden/>
          </w:rPr>
          <w:fldChar w:fldCharType="begin"/>
        </w:r>
        <w:r w:rsidR="00DC2F9D" w:rsidRPr="00366F2E">
          <w:rPr>
            <w:webHidden/>
          </w:rPr>
          <w:instrText xml:space="preserve"> PAGEREF _Toc189039852 \h </w:instrText>
        </w:r>
        <w:r w:rsidR="00DC2F9D" w:rsidRPr="00366F2E">
          <w:rPr>
            <w:webHidden/>
          </w:rPr>
        </w:r>
        <w:r w:rsidR="00DC2F9D" w:rsidRPr="00366F2E">
          <w:rPr>
            <w:webHidden/>
          </w:rPr>
          <w:fldChar w:fldCharType="separate"/>
        </w:r>
        <w:r w:rsidR="005806D4">
          <w:rPr>
            <w:webHidden/>
          </w:rPr>
          <w:t>44</w:t>
        </w:r>
        <w:r w:rsidR="00DC2F9D" w:rsidRPr="00366F2E">
          <w:rPr>
            <w:webHidden/>
          </w:rPr>
          <w:fldChar w:fldCharType="end"/>
        </w:r>
      </w:hyperlink>
    </w:p>
    <w:p w14:paraId="0AFC0DA9" w14:textId="3A180AA3" w:rsidR="00DC2F9D" w:rsidRPr="00976BD7" w:rsidRDefault="00895248">
      <w:pPr>
        <w:pStyle w:val="Obsah4"/>
        <w:rPr>
          <w:rFonts w:eastAsiaTheme="minorEastAsia"/>
          <w:kern w:val="2"/>
          <w:sz w:val="22"/>
          <w:szCs w:val="22"/>
          <w:lang w:eastAsia="cs-CZ"/>
          <w14:ligatures w14:val="standardContextual"/>
        </w:rPr>
      </w:pPr>
      <w:hyperlink w:anchor="_Toc189039853" w:history="1">
        <w:r w:rsidR="00DC2F9D" w:rsidRPr="00366F2E">
          <w:rPr>
            <w:rStyle w:val="Hypertextovodkaz"/>
          </w:rPr>
          <w:t>9.</w:t>
        </w:r>
        <w:r w:rsidR="00DC2F9D" w:rsidRPr="00976BD7">
          <w:rPr>
            <w:rFonts w:eastAsiaTheme="minorEastAsia"/>
            <w:kern w:val="2"/>
            <w:sz w:val="22"/>
            <w:szCs w:val="22"/>
            <w:lang w:eastAsia="cs-CZ"/>
            <w14:ligatures w14:val="standardContextual"/>
          </w:rPr>
          <w:tab/>
        </w:r>
        <w:r w:rsidR="00DC2F9D" w:rsidRPr="00366F2E">
          <w:rPr>
            <w:rStyle w:val="Hypertextovodkaz"/>
          </w:rPr>
          <w:t>Slevy</w:t>
        </w:r>
        <w:r w:rsidR="00DC2F9D" w:rsidRPr="00366F2E">
          <w:rPr>
            <w:webHidden/>
          </w:rPr>
          <w:tab/>
        </w:r>
        <w:r w:rsidR="00DC2F9D" w:rsidRPr="00366F2E">
          <w:rPr>
            <w:webHidden/>
          </w:rPr>
          <w:fldChar w:fldCharType="begin"/>
        </w:r>
        <w:r w:rsidR="00DC2F9D" w:rsidRPr="00366F2E">
          <w:rPr>
            <w:webHidden/>
          </w:rPr>
          <w:instrText xml:space="preserve"> PAGEREF _Toc189039853 \h </w:instrText>
        </w:r>
        <w:r w:rsidR="00DC2F9D" w:rsidRPr="00366F2E">
          <w:rPr>
            <w:webHidden/>
          </w:rPr>
        </w:r>
        <w:r w:rsidR="00DC2F9D" w:rsidRPr="00366F2E">
          <w:rPr>
            <w:webHidden/>
          </w:rPr>
          <w:fldChar w:fldCharType="separate"/>
        </w:r>
        <w:r w:rsidR="005806D4">
          <w:rPr>
            <w:webHidden/>
          </w:rPr>
          <w:t>45</w:t>
        </w:r>
        <w:r w:rsidR="00DC2F9D" w:rsidRPr="00366F2E">
          <w:rPr>
            <w:webHidden/>
          </w:rPr>
          <w:fldChar w:fldCharType="end"/>
        </w:r>
      </w:hyperlink>
    </w:p>
    <w:p w14:paraId="02A4CBB7" w14:textId="51ECD530" w:rsidR="00DC2F9D" w:rsidRPr="00976BD7" w:rsidRDefault="00895248">
      <w:pPr>
        <w:pStyle w:val="Obsah4"/>
        <w:rPr>
          <w:rFonts w:eastAsiaTheme="minorEastAsia"/>
          <w:kern w:val="2"/>
          <w:sz w:val="22"/>
          <w:szCs w:val="22"/>
          <w:lang w:eastAsia="cs-CZ"/>
          <w14:ligatures w14:val="standardContextual"/>
        </w:rPr>
      </w:pPr>
      <w:hyperlink w:anchor="_Toc189039854" w:history="1">
        <w:r w:rsidR="00DC2F9D" w:rsidRPr="00366F2E">
          <w:rPr>
            <w:rStyle w:val="Hypertextovodkaz"/>
          </w:rPr>
          <w:t>10.</w:t>
        </w:r>
        <w:r w:rsidR="00DC2F9D" w:rsidRPr="00976BD7">
          <w:rPr>
            <w:rFonts w:eastAsiaTheme="minorEastAsia"/>
            <w:kern w:val="2"/>
            <w:sz w:val="22"/>
            <w:szCs w:val="22"/>
            <w:lang w:eastAsia="cs-CZ"/>
            <w14:ligatures w14:val="standardContextual"/>
          </w:rPr>
          <w:tab/>
        </w:r>
        <w:r w:rsidR="00DC2F9D" w:rsidRPr="00366F2E">
          <w:rPr>
            <w:rStyle w:val="Hypertextovodkaz"/>
          </w:rPr>
          <w:t>Zvláštní služby</w:t>
        </w:r>
        <w:r w:rsidR="00DC2F9D" w:rsidRPr="00366F2E">
          <w:rPr>
            <w:webHidden/>
          </w:rPr>
          <w:tab/>
        </w:r>
        <w:r w:rsidR="00DC2F9D" w:rsidRPr="00366F2E">
          <w:rPr>
            <w:webHidden/>
          </w:rPr>
          <w:fldChar w:fldCharType="begin"/>
        </w:r>
        <w:r w:rsidR="00DC2F9D" w:rsidRPr="00366F2E">
          <w:rPr>
            <w:webHidden/>
          </w:rPr>
          <w:instrText xml:space="preserve"> PAGEREF _Toc189039854 \h </w:instrText>
        </w:r>
        <w:r w:rsidR="00DC2F9D" w:rsidRPr="00366F2E">
          <w:rPr>
            <w:webHidden/>
          </w:rPr>
        </w:r>
        <w:r w:rsidR="00DC2F9D" w:rsidRPr="00366F2E">
          <w:rPr>
            <w:webHidden/>
          </w:rPr>
          <w:fldChar w:fldCharType="separate"/>
        </w:r>
        <w:r w:rsidR="005806D4">
          <w:rPr>
            <w:webHidden/>
          </w:rPr>
          <w:t>45</w:t>
        </w:r>
        <w:r w:rsidR="00DC2F9D" w:rsidRPr="00366F2E">
          <w:rPr>
            <w:webHidden/>
          </w:rPr>
          <w:fldChar w:fldCharType="end"/>
        </w:r>
      </w:hyperlink>
    </w:p>
    <w:p w14:paraId="0727CB41" w14:textId="0515905C" w:rsidR="00DC2F9D" w:rsidRPr="00976BD7" w:rsidRDefault="00895248">
      <w:pPr>
        <w:pStyle w:val="Obsah2"/>
        <w:tabs>
          <w:tab w:val="left" w:pos="964"/>
          <w:tab w:val="right" w:leader="dot" w:pos="10480"/>
        </w:tabs>
        <w:rPr>
          <w:rFonts w:ascii="Arial" w:eastAsiaTheme="minorEastAsia" w:hAnsi="Arial" w:cs="Arial"/>
          <w:noProof/>
          <w:kern w:val="2"/>
          <w:lang w:eastAsia="cs-CZ"/>
          <w14:ligatures w14:val="standardContextual"/>
        </w:rPr>
      </w:pPr>
      <w:hyperlink w:anchor="_Toc189039855" w:history="1">
        <w:r w:rsidR="00DC2F9D" w:rsidRPr="00976BD7">
          <w:rPr>
            <w:rStyle w:val="Hypertextovodkaz"/>
            <w:rFonts w:ascii="Arial" w:hAnsi="Arial" w:cs="Arial"/>
            <w:noProof/>
          </w:rPr>
          <w:t>II.</w:t>
        </w:r>
        <w:r w:rsidR="00DC2F9D" w:rsidRPr="00976BD7">
          <w:rPr>
            <w:rFonts w:ascii="Arial" w:eastAsiaTheme="minorEastAsia" w:hAnsi="Arial" w:cs="Arial"/>
            <w:noProof/>
            <w:kern w:val="2"/>
            <w:lang w:eastAsia="cs-CZ"/>
            <w14:ligatures w14:val="standardContextual"/>
          </w:rPr>
          <w:tab/>
        </w:r>
        <w:r w:rsidR="00DC2F9D" w:rsidRPr="00976BD7">
          <w:rPr>
            <w:rStyle w:val="Hypertextovodkaz"/>
            <w:rFonts w:ascii="Arial" w:hAnsi="Arial" w:cs="Arial"/>
            <w:noProof/>
          </w:rPr>
          <w:t>BALÍKOVÉ ZÁSILKY</w:t>
        </w:r>
        <w:r w:rsidR="00DC2F9D" w:rsidRPr="00976BD7">
          <w:rPr>
            <w:rFonts w:ascii="Arial" w:hAnsi="Arial" w:cs="Arial"/>
            <w:noProof/>
            <w:webHidden/>
          </w:rPr>
          <w:tab/>
        </w:r>
        <w:r w:rsidR="00DC2F9D" w:rsidRPr="00976BD7">
          <w:rPr>
            <w:rFonts w:ascii="Arial" w:hAnsi="Arial" w:cs="Arial"/>
            <w:noProof/>
            <w:webHidden/>
          </w:rPr>
          <w:fldChar w:fldCharType="begin"/>
        </w:r>
        <w:r w:rsidR="00DC2F9D" w:rsidRPr="00976BD7">
          <w:rPr>
            <w:rFonts w:ascii="Arial" w:hAnsi="Arial" w:cs="Arial"/>
            <w:noProof/>
            <w:webHidden/>
          </w:rPr>
          <w:instrText xml:space="preserve"> PAGEREF _Toc189039855 \h </w:instrText>
        </w:r>
        <w:r w:rsidR="00DC2F9D" w:rsidRPr="00976BD7">
          <w:rPr>
            <w:rFonts w:ascii="Arial" w:hAnsi="Arial" w:cs="Arial"/>
            <w:noProof/>
            <w:webHidden/>
          </w:rPr>
        </w:r>
        <w:r w:rsidR="00DC2F9D" w:rsidRPr="00976BD7">
          <w:rPr>
            <w:rFonts w:ascii="Arial" w:hAnsi="Arial" w:cs="Arial"/>
            <w:noProof/>
            <w:webHidden/>
          </w:rPr>
          <w:fldChar w:fldCharType="separate"/>
        </w:r>
        <w:r w:rsidR="005806D4">
          <w:rPr>
            <w:rFonts w:ascii="Arial" w:hAnsi="Arial" w:cs="Arial"/>
            <w:noProof/>
            <w:webHidden/>
          </w:rPr>
          <w:t>46</w:t>
        </w:r>
        <w:r w:rsidR="00DC2F9D" w:rsidRPr="00976BD7">
          <w:rPr>
            <w:rFonts w:ascii="Arial" w:hAnsi="Arial" w:cs="Arial"/>
            <w:noProof/>
            <w:webHidden/>
          </w:rPr>
          <w:fldChar w:fldCharType="end"/>
        </w:r>
      </w:hyperlink>
    </w:p>
    <w:p w14:paraId="1CAD30B1" w14:textId="3E4304E5" w:rsidR="00DC2F9D" w:rsidRPr="00976BD7" w:rsidRDefault="00895248">
      <w:pPr>
        <w:pStyle w:val="Obsah4"/>
        <w:rPr>
          <w:rFonts w:eastAsiaTheme="minorEastAsia"/>
          <w:kern w:val="2"/>
          <w:sz w:val="22"/>
          <w:szCs w:val="22"/>
          <w:lang w:eastAsia="cs-CZ"/>
          <w14:ligatures w14:val="standardContextual"/>
        </w:rPr>
      </w:pPr>
      <w:hyperlink w:anchor="_Toc189039856" w:history="1">
        <w:r w:rsidR="00DC2F9D" w:rsidRPr="00366F2E">
          <w:rPr>
            <w:rStyle w:val="Hypertextovodkaz"/>
          </w:rPr>
          <w:t>1.</w:t>
        </w:r>
        <w:r w:rsidR="00DC2F9D" w:rsidRPr="00976BD7">
          <w:rPr>
            <w:rFonts w:eastAsiaTheme="minorEastAsia"/>
            <w:kern w:val="2"/>
            <w:sz w:val="22"/>
            <w:szCs w:val="22"/>
            <w:lang w:eastAsia="cs-CZ"/>
            <w14:ligatures w14:val="standardContextual"/>
          </w:rPr>
          <w:tab/>
        </w:r>
        <w:r w:rsidR="00DC2F9D" w:rsidRPr="00366F2E">
          <w:rPr>
            <w:rStyle w:val="Hypertextovodkaz"/>
          </w:rPr>
          <w:t>Standardní balík</w:t>
        </w:r>
        <w:r w:rsidR="00DC2F9D" w:rsidRPr="00366F2E">
          <w:rPr>
            <w:webHidden/>
          </w:rPr>
          <w:tab/>
        </w:r>
        <w:r w:rsidR="00DC2F9D" w:rsidRPr="00366F2E">
          <w:rPr>
            <w:webHidden/>
          </w:rPr>
          <w:fldChar w:fldCharType="begin"/>
        </w:r>
        <w:r w:rsidR="00DC2F9D" w:rsidRPr="00366F2E">
          <w:rPr>
            <w:webHidden/>
          </w:rPr>
          <w:instrText xml:space="preserve"> PAGEREF _Toc189039856 \h </w:instrText>
        </w:r>
        <w:r w:rsidR="00DC2F9D" w:rsidRPr="00366F2E">
          <w:rPr>
            <w:webHidden/>
          </w:rPr>
        </w:r>
        <w:r w:rsidR="00DC2F9D" w:rsidRPr="00366F2E">
          <w:rPr>
            <w:webHidden/>
          </w:rPr>
          <w:fldChar w:fldCharType="separate"/>
        </w:r>
        <w:r w:rsidR="005806D4">
          <w:rPr>
            <w:webHidden/>
          </w:rPr>
          <w:t>46</w:t>
        </w:r>
        <w:r w:rsidR="00DC2F9D" w:rsidRPr="00366F2E">
          <w:rPr>
            <w:webHidden/>
          </w:rPr>
          <w:fldChar w:fldCharType="end"/>
        </w:r>
      </w:hyperlink>
    </w:p>
    <w:p w14:paraId="3B31C9FD" w14:textId="54E83EC8" w:rsidR="00DC2F9D" w:rsidRPr="00976BD7" w:rsidRDefault="00895248">
      <w:pPr>
        <w:pStyle w:val="Obsah4"/>
        <w:rPr>
          <w:rFonts w:eastAsiaTheme="minorEastAsia"/>
          <w:kern w:val="2"/>
          <w:sz w:val="22"/>
          <w:szCs w:val="22"/>
          <w:lang w:eastAsia="cs-CZ"/>
          <w14:ligatures w14:val="standardContextual"/>
        </w:rPr>
      </w:pPr>
      <w:hyperlink w:anchor="_Toc189039857" w:history="1">
        <w:r w:rsidR="00DC2F9D" w:rsidRPr="00366F2E">
          <w:rPr>
            <w:rStyle w:val="Hypertextovodkaz"/>
          </w:rPr>
          <w:t>2.</w:t>
        </w:r>
        <w:r w:rsidR="00DC2F9D" w:rsidRPr="00976BD7">
          <w:rPr>
            <w:rFonts w:eastAsiaTheme="minorEastAsia"/>
            <w:kern w:val="2"/>
            <w:sz w:val="22"/>
            <w:szCs w:val="22"/>
            <w:lang w:eastAsia="cs-CZ"/>
            <w14:ligatures w14:val="standardContextual"/>
          </w:rPr>
          <w:tab/>
        </w:r>
        <w:r w:rsidR="00DC2F9D" w:rsidRPr="00366F2E">
          <w:rPr>
            <w:rStyle w:val="Hypertextovodkaz"/>
          </w:rPr>
          <w:t>Cenný balík</w:t>
        </w:r>
        <w:r w:rsidR="00DC2F9D" w:rsidRPr="00366F2E">
          <w:rPr>
            <w:webHidden/>
          </w:rPr>
          <w:tab/>
        </w:r>
        <w:r w:rsidR="00DC2F9D" w:rsidRPr="00366F2E">
          <w:rPr>
            <w:webHidden/>
          </w:rPr>
          <w:fldChar w:fldCharType="begin"/>
        </w:r>
        <w:r w:rsidR="00DC2F9D" w:rsidRPr="00366F2E">
          <w:rPr>
            <w:webHidden/>
          </w:rPr>
          <w:instrText xml:space="preserve"> PAGEREF _Toc189039857 \h </w:instrText>
        </w:r>
        <w:r w:rsidR="00DC2F9D" w:rsidRPr="00366F2E">
          <w:rPr>
            <w:webHidden/>
          </w:rPr>
        </w:r>
        <w:r w:rsidR="00DC2F9D" w:rsidRPr="00366F2E">
          <w:rPr>
            <w:webHidden/>
          </w:rPr>
          <w:fldChar w:fldCharType="separate"/>
        </w:r>
        <w:r w:rsidR="005806D4">
          <w:rPr>
            <w:webHidden/>
          </w:rPr>
          <w:t>47</w:t>
        </w:r>
        <w:r w:rsidR="00DC2F9D" w:rsidRPr="00366F2E">
          <w:rPr>
            <w:webHidden/>
          </w:rPr>
          <w:fldChar w:fldCharType="end"/>
        </w:r>
      </w:hyperlink>
    </w:p>
    <w:p w14:paraId="001EB562" w14:textId="3AE6E48C" w:rsidR="00DC2F9D" w:rsidRPr="00976BD7" w:rsidRDefault="00895248">
      <w:pPr>
        <w:pStyle w:val="Obsah4"/>
        <w:rPr>
          <w:rFonts w:eastAsiaTheme="minorEastAsia"/>
          <w:kern w:val="2"/>
          <w:sz w:val="22"/>
          <w:szCs w:val="22"/>
          <w:lang w:eastAsia="cs-CZ"/>
          <w14:ligatures w14:val="standardContextual"/>
        </w:rPr>
      </w:pPr>
      <w:hyperlink w:anchor="_Toc189039858" w:history="1">
        <w:r w:rsidR="00DC2F9D" w:rsidRPr="00366F2E">
          <w:rPr>
            <w:rStyle w:val="Hypertextovodkaz"/>
          </w:rPr>
          <w:t>3.</w:t>
        </w:r>
        <w:r w:rsidR="00DC2F9D" w:rsidRPr="00976BD7">
          <w:rPr>
            <w:rFonts w:eastAsiaTheme="minorEastAsia"/>
            <w:kern w:val="2"/>
            <w:sz w:val="22"/>
            <w:szCs w:val="22"/>
            <w:lang w:eastAsia="cs-CZ"/>
            <w14:ligatures w14:val="standardContextual"/>
          </w:rPr>
          <w:tab/>
        </w:r>
        <w:r w:rsidR="00DC2F9D" w:rsidRPr="00366F2E">
          <w:rPr>
            <w:rStyle w:val="Hypertextovodkaz"/>
          </w:rPr>
          <w:t>Zásilky EMS (Express Mail Service)</w:t>
        </w:r>
        <w:r w:rsidR="00DC2F9D" w:rsidRPr="00366F2E">
          <w:rPr>
            <w:webHidden/>
          </w:rPr>
          <w:tab/>
        </w:r>
        <w:r w:rsidR="00DC2F9D" w:rsidRPr="00366F2E">
          <w:rPr>
            <w:webHidden/>
          </w:rPr>
          <w:fldChar w:fldCharType="begin"/>
        </w:r>
        <w:r w:rsidR="00DC2F9D" w:rsidRPr="00366F2E">
          <w:rPr>
            <w:webHidden/>
          </w:rPr>
          <w:instrText xml:space="preserve"> PAGEREF _Toc189039858 \h </w:instrText>
        </w:r>
        <w:r w:rsidR="00DC2F9D" w:rsidRPr="00366F2E">
          <w:rPr>
            <w:webHidden/>
          </w:rPr>
        </w:r>
        <w:r w:rsidR="00DC2F9D" w:rsidRPr="00366F2E">
          <w:rPr>
            <w:webHidden/>
          </w:rPr>
          <w:fldChar w:fldCharType="separate"/>
        </w:r>
        <w:r w:rsidR="005806D4">
          <w:rPr>
            <w:webHidden/>
          </w:rPr>
          <w:t>48</w:t>
        </w:r>
        <w:r w:rsidR="00DC2F9D" w:rsidRPr="00366F2E">
          <w:rPr>
            <w:webHidden/>
          </w:rPr>
          <w:fldChar w:fldCharType="end"/>
        </w:r>
      </w:hyperlink>
    </w:p>
    <w:p w14:paraId="352130E4" w14:textId="4A05D50C" w:rsidR="00DC2F9D" w:rsidRPr="00976BD7" w:rsidRDefault="00895248">
      <w:pPr>
        <w:pStyle w:val="Obsah4"/>
        <w:rPr>
          <w:rFonts w:eastAsiaTheme="minorEastAsia"/>
          <w:kern w:val="2"/>
          <w:sz w:val="22"/>
          <w:szCs w:val="22"/>
          <w:lang w:eastAsia="cs-CZ"/>
          <w14:ligatures w14:val="standardContextual"/>
        </w:rPr>
      </w:pPr>
      <w:hyperlink w:anchor="_Toc189039859" w:history="1">
        <w:r w:rsidR="00DC2F9D" w:rsidRPr="00366F2E">
          <w:rPr>
            <w:rStyle w:val="Hypertextovodkaz"/>
          </w:rPr>
          <w:t>4.</w:t>
        </w:r>
        <w:r w:rsidR="00DC2F9D" w:rsidRPr="00976BD7">
          <w:rPr>
            <w:rFonts w:eastAsiaTheme="minorEastAsia"/>
            <w:kern w:val="2"/>
            <w:sz w:val="22"/>
            <w:szCs w:val="22"/>
            <w:lang w:eastAsia="cs-CZ"/>
            <w14:ligatures w14:val="standardContextual"/>
          </w:rPr>
          <w:tab/>
        </w:r>
        <w:r w:rsidR="00DC2F9D" w:rsidRPr="00366F2E">
          <w:rPr>
            <w:rStyle w:val="Hypertextovodkaz"/>
          </w:rPr>
          <w:t>Obchodní balík do zahraničí</w:t>
        </w:r>
        <w:r w:rsidR="00DC2F9D" w:rsidRPr="00366F2E">
          <w:rPr>
            <w:webHidden/>
          </w:rPr>
          <w:tab/>
        </w:r>
        <w:r w:rsidR="00DC2F9D" w:rsidRPr="00366F2E">
          <w:rPr>
            <w:webHidden/>
          </w:rPr>
          <w:fldChar w:fldCharType="begin"/>
        </w:r>
        <w:r w:rsidR="00DC2F9D" w:rsidRPr="00366F2E">
          <w:rPr>
            <w:webHidden/>
          </w:rPr>
          <w:instrText xml:space="preserve"> PAGEREF _Toc189039859 \h </w:instrText>
        </w:r>
        <w:r w:rsidR="00DC2F9D" w:rsidRPr="00366F2E">
          <w:rPr>
            <w:webHidden/>
          </w:rPr>
        </w:r>
        <w:r w:rsidR="00DC2F9D" w:rsidRPr="00366F2E">
          <w:rPr>
            <w:webHidden/>
          </w:rPr>
          <w:fldChar w:fldCharType="separate"/>
        </w:r>
        <w:r w:rsidR="005806D4">
          <w:rPr>
            <w:webHidden/>
          </w:rPr>
          <w:t>49</w:t>
        </w:r>
        <w:r w:rsidR="00DC2F9D" w:rsidRPr="00366F2E">
          <w:rPr>
            <w:webHidden/>
          </w:rPr>
          <w:fldChar w:fldCharType="end"/>
        </w:r>
      </w:hyperlink>
    </w:p>
    <w:p w14:paraId="555D6ED3" w14:textId="76C59FD5" w:rsidR="00DC2F9D" w:rsidRPr="00976BD7" w:rsidRDefault="00895248">
      <w:pPr>
        <w:pStyle w:val="Obsah4"/>
        <w:rPr>
          <w:rFonts w:eastAsiaTheme="minorEastAsia"/>
          <w:kern w:val="2"/>
          <w:sz w:val="22"/>
          <w:szCs w:val="22"/>
          <w:lang w:eastAsia="cs-CZ"/>
          <w14:ligatures w14:val="standardContextual"/>
        </w:rPr>
      </w:pPr>
      <w:hyperlink w:anchor="_Toc189039860" w:history="1">
        <w:r w:rsidR="00DC2F9D" w:rsidRPr="00366F2E">
          <w:rPr>
            <w:rStyle w:val="Hypertextovodkaz"/>
          </w:rPr>
          <w:t>5.</w:t>
        </w:r>
        <w:r w:rsidR="00DC2F9D" w:rsidRPr="00976BD7">
          <w:rPr>
            <w:rFonts w:eastAsiaTheme="minorEastAsia"/>
            <w:kern w:val="2"/>
            <w:sz w:val="22"/>
            <w:szCs w:val="22"/>
            <w:lang w:eastAsia="cs-CZ"/>
            <w14:ligatures w14:val="standardContextual"/>
          </w:rPr>
          <w:tab/>
        </w:r>
        <w:r w:rsidR="00DC2F9D" w:rsidRPr="00366F2E">
          <w:rPr>
            <w:rStyle w:val="Hypertextovodkaz"/>
          </w:rPr>
          <w:t>Doplňující informace k mezinárodním balíkovým zásilkám</w:t>
        </w:r>
        <w:r w:rsidR="00DC2F9D" w:rsidRPr="00366F2E">
          <w:rPr>
            <w:webHidden/>
          </w:rPr>
          <w:tab/>
        </w:r>
        <w:r w:rsidR="00DC2F9D" w:rsidRPr="00366F2E">
          <w:rPr>
            <w:webHidden/>
          </w:rPr>
          <w:fldChar w:fldCharType="begin"/>
        </w:r>
        <w:r w:rsidR="00DC2F9D" w:rsidRPr="00366F2E">
          <w:rPr>
            <w:webHidden/>
          </w:rPr>
          <w:instrText xml:space="preserve"> PAGEREF _Toc189039860 \h </w:instrText>
        </w:r>
        <w:r w:rsidR="00DC2F9D" w:rsidRPr="00366F2E">
          <w:rPr>
            <w:webHidden/>
          </w:rPr>
        </w:r>
        <w:r w:rsidR="00DC2F9D" w:rsidRPr="00366F2E">
          <w:rPr>
            <w:webHidden/>
          </w:rPr>
          <w:fldChar w:fldCharType="separate"/>
        </w:r>
        <w:r w:rsidR="005806D4">
          <w:rPr>
            <w:webHidden/>
          </w:rPr>
          <w:t>49</w:t>
        </w:r>
        <w:r w:rsidR="00DC2F9D" w:rsidRPr="00366F2E">
          <w:rPr>
            <w:webHidden/>
          </w:rPr>
          <w:fldChar w:fldCharType="end"/>
        </w:r>
      </w:hyperlink>
    </w:p>
    <w:p w14:paraId="7C716E43" w14:textId="69B60BFC" w:rsidR="00DC2F9D" w:rsidRPr="00976BD7" w:rsidRDefault="00895248">
      <w:pPr>
        <w:pStyle w:val="Obsah4"/>
        <w:rPr>
          <w:rFonts w:eastAsiaTheme="minorEastAsia"/>
          <w:kern w:val="2"/>
          <w:sz w:val="22"/>
          <w:szCs w:val="22"/>
          <w:lang w:eastAsia="cs-CZ"/>
          <w14:ligatures w14:val="standardContextual"/>
        </w:rPr>
      </w:pPr>
      <w:hyperlink w:anchor="_Toc189039861" w:history="1">
        <w:r w:rsidR="00DC2F9D" w:rsidRPr="00366F2E">
          <w:rPr>
            <w:rStyle w:val="Hypertextovodkaz"/>
          </w:rPr>
          <w:t>6.</w:t>
        </w:r>
        <w:r w:rsidR="00DC2F9D" w:rsidRPr="00976BD7">
          <w:rPr>
            <w:rFonts w:eastAsiaTheme="minorEastAsia"/>
            <w:kern w:val="2"/>
            <w:sz w:val="22"/>
            <w:szCs w:val="22"/>
            <w:lang w:eastAsia="cs-CZ"/>
            <w14:ligatures w14:val="standardContextual"/>
          </w:rPr>
          <w:tab/>
        </w:r>
        <w:r w:rsidR="00DC2F9D" w:rsidRPr="00366F2E">
          <w:rPr>
            <w:rStyle w:val="Hypertextovodkaz"/>
          </w:rPr>
          <w:t>Přehled a ceník doplňkových služeb, příplatků a vrácení cen</w:t>
        </w:r>
        <w:r w:rsidR="00DC2F9D" w:rsidRPr="00366F2E">
          <w:rPr>
            <w:webHidden/>
          </w:rPr>
          <w:tab/>
        </w:r>
        <w:r w:rsidR="00DC2F9D" w:rsidRPr="00366F2E">
          <w:rPr>
            <w:webHidden/>
          </w:rPr>
          <w:fldChar w:fldCharType="begin"/>
        </w:r>
        <w:r w:rsidR="00DC2F9D" w:rsidRPr="00366F2E">
          <w:rPr>
            <w:webHidden/>
          </w:rPr>
          <w:instrText xml:space="preserve"> PAGEREF _Toc189039861 \h </w:instrText>
        </w:r>
        <w:r w:rsidR="00DC2F9D" w:rsidRPr="00366F2E">
          <w:rPr>
            <w:webHidden/>
          </w:rPr>
        </w:r>
        <w:r w:rsidR="00DC2F9D" w:rsidRPr="00366F2E">
          <w:rPr>
            <w:webHidden/>
          </w:rPr>
          <w:fldChar w:fldCharType="separate"/>
        </w:r>
        <w:r w:rsidR="005806D4">
          <w:rPr>
            <w:webHidden/>
          </w:rPr>
          <w:t>50</w:t>
        </w:r>
        <w:r w:rsidR="00DC2F9D" w:rsidRPr="00366F2E">
          <w:rPr>
            <w:webHidden/>
          </w:rPr>
          <w:fldChar w:fldCharType="end"/>
        </w:r>
      </w:hyperlink>
    </w:p>
    <w:p w14:paraId="26A009D6" w14:textId="1B9AEAF9" w:rsidR="00DC2F9D" w:rsidRPr="00976BD7" w:rsidRDefault="00895248">
      <w:pPr>
        <w:pStyle w:val="Obsah4"/>
        <w:rPr>
          <w:rFonts w:eastAsiaTheme="minorEastAsia"/>
          <w:kern w:val="2"/>
          <w:sz w:val="22"/>
          <w:szCs w:val="22"/>
          <w:lang w:eastAsia="cs-CZ"/>
          <w14:ligatures w14:val="standardContextual"/>
        </w:rPr>
      </w:pPr>
      <w:hyperlink w:anchor="_Toc189039862" w:history="1">
        <w:r w:rsidR="00DC2F9D" w:rsidRPr="00366F2E">
          <w:rPr>
            <w:rStyle w:val="Hypertextovodkaz"/>
          </w:rPr>
          <w:t>7.</w:t>
        </w:r>
        <w:r w:rsidR="00DC2F9D" w:rsidRPr="00976BD7">
          <w:rPr>
            <w:rFonts w:eastAsiaTheme="minorEastAsia"/>
            <w:kern w:val="2"/>
            <w:sz w:val="22"/>
            <w:szCs w:val="22"/>
            <w:lang w:eastAsia="cs-CZ"/>
            <w14:ligatures w14:val="standardContextual"/>
          </w:rPr>
          <w:tab/>
        </w:r>
        <w:r w:rsidR="00DC2F9D" w:rsidRPr="00366F2E">
          <w:rPr>
            <w:rStyle w:val="Hypertextovodkaz"/>
          </w:rPr>
          <w:t>Slevy</w:t>
        </w:r>
        <w:r w:rsidR="00DC2F9D" w:rsidRPr="00366F2E">
          <w:rPr>
            <w:webHidden/>
          </w:rPr>
          <w:tab/>
        </w:r>
        <w:r w:rsidR="00DC2F9D" w:rsidRPr="00366F2E">
          <w:rPr>
            <w:webHidden/>
          </w:rPr>
          <w:fldChar w:fldCharType="begin"/>
        </w:r>
        <w:r w:rsidR="00DC2F9D" w:rsidRPr="00366F2E">
          <w:rPr>
            <w:webHidden/>
          </w:rPr>
          <w:instrText xml:space="preserve"> PAGEREF _Toc189039862 \h </w:instrText>
        </w:r>
        <w:r w:rsidR="00DC2F9D" w:rsidRPr="00366F2E">
          <w:rPr>
            <w:webHidden/>
          </w:rPr>
        </w:r>
        <w:r w:rsidR="00DC2F9D" w:rsidRPr="00366F2E">
          <w:rPr>
            <w:webHidden/>
          </w:rPr>
          <w:fldChar w:fldCharType="separate"/>
        </w:r>
        <w:r w:rsidR="005806D4">
          <w:rPr>
            <w:webHidden/>
          </w:rPr>
          <w:t>51</w:t>
        </w:r>
        <w:r w:rsidR="00DC2F9D" w:rsidRPr="00366F2E">
          <w:rPr>
            <w:webHidden/>
          </w:rPr>
          <w:fldChar w:fldCharType="end"/>
        </w:r>
      </w:hyperlink>
    </w:p>
    <w:p w14:paraId="64A61634" w14:textId="0EBD9F1F" w:rsidR="00DC2F9D" w:rsidRPr="00976BD7" w:rsidRDefault="00895248">
      <w:pPr>
        <w:pStyle w:val="Obsah4"/>
        <w:rPr>
          <w:rFonts w:eastAsiaTheme="minorEastAsia"/>
          <w:kern w:val="2"/>
          <w:sz w:val="22"/>
          <w:szCs w:val="22"/>
          <w:lang w:eastAsia="cs-CZ"/>
          <w14:ligatures w14:val="standardContextual"/>
        </w:rPr>
      </w:pPr>
      <w:hyperlink w:anchor="_Toc189039863" w:history="1">
        <w:r w:rsidR="00DC2F9D" w:rsidRPr="00366F2E">
          <w:rPr>
            <w:rStyle w:val="Hypertextovodkaz"/>
          </w:rPr>
          <w:t>8.</w:t>
        </w:r>
        <w:r w:rsidR="00DC2F9D" w:rsidRPr="00976BD7">
          <w:rPr>
            <w:rFonts w:eastAsiaTheme="minorEastAsia"/>
            <w:kern w:val="2"/>
            <w:sz w:val="22"/>
            <w:szCs w:val="22"/>
            <w:lang w:eastAsia="cs-CZ"/>
            <w14:ligatures w14:val="standardContextual"/>
          </w:rPr>
          <w:tab/>
        </w:r>
        <w:r w:rsidR="00DC2F9D" w:rsidRPr="00366F2E">
          <w:rPr>
            <w:rStyle w:val="Hypertextovodkaz"/>
          </w:rPr>
          <w:t>Zvláštní služby</w:t>
        </w:r>
        <w:r w:rsidR="00DC2F9D" w:rsidRPr="00366F2E">
          <w:rPr>
            <w:webHidden/>
          </w:rPr>
          <w:tab/>
        </w:r>
        <w:r w:rsidR="00DC2F9D" w:rsidRPr="00366F2E">
          <w:rPr>
            <w:webHidden/>
          </w:rPr>
          <w:fldChar w:fldCharType="begin"/>
        </w:r>
        <w:r w:rsidR="00DC2F9D" w:rsidRPr="00366F2E">
          <w:rPr>
            <w:webHidden/>
          </w:rPr>
          <w:instrText xml:space="preserve"> PAGEREF _Toc189039863 \h </w:instrText>
        </w:r>
        <w:r w:rsidR="00DC2F9D" w:rsidRPr="00366F2E">
          <w:rPr>
            <w:webHidden/>
          </w:rPr>
        </w:r>
        <w:r w:rsidR="00DC2F9D" w:rsidRPr="00366F2E">
          <w:rPr>
            <w:webHidden/>
          </w:rPr>
          <w:fldChar w:fldCharType="separate"/>
        </w:r>
        <w:r w:rsidR="005806D4">
          <w:rPr>
            <w:webHidden/>
          </w:rPr>
          <w:t>52</w:t>
        </w:r>
        <w:r w:rsidR="00DC2F9D" w:rsidRPr="00366F2E">
          <w:rPr>
            <w:webHidden/>
          </w:rPr>
          <w:fldChar w:fldCharType="end"/>
        </w:r>
      </w:hyperlink>
    </w:p>
    <w:p w14:paraId="52AEC353" w14:textId="3890F364" w:rsidR="00DC2F9D" w:rsidRPr="00976BD7" w:rsidRDefault="00895248">
      <w:pPr>
        <w:pStyle w:val="Obsah2"/>
        <w:tabs>
          <w:tab w:val="left" w:pos="964"/>
          <w:tab w:val="right" w:leader="dot" w:pos="10480"/>
        </w:tabs>
        <w:rPr>
          <w:rFonts w:ascii="Arial" w:eastAsiaTheme="minorEastAsia" w:hAnsi="Arial" w:cs="Arial"/>
          <w:noProof/>
          <w:kern w:val="2"/>
          <w:lang w:eastAsia="cs-CZ"/>
          <w14:ligatures w14:val="standardContextual"/>
        </w:rPr>
      </w:pPr>
      <w:hyperlink w:anchor="_Toc189039864" w:history="1">
        <w:r w:rsidR="00DC2F9D" w:rsidRPr="00976BD7">
          <w:rPr>
            <w:rStyle w:val="Hypertextovodkaz"/>
            <w:rFonts w:ascii="Arial" w:hAnsi="Arial" w:cs="Arial"/>
            <w:noProof/>
          </w:rPr>
          <w:t>III.</w:t>
        </w:r>
        <w:r w:rsidR="00DC2F9D" w:rsidRPr="00976BD7">
          <w:rPr>
            <w:rFonts w:ascii="Arial" w:eastAsiaTheme="minorEastAsia" w:hAnsi="Arial" w:cs="Arial"/>
            <w:noProof/>
            <w:kern w:val="2"/>
            <w:lang w:eastAsia="cs-CZ"/>
            <w14:ligatures w14:val="standardContextual"/>
          </w:rPr>
          <w:tab/>
        </w:r>
        <w:r w:rsidR="00DC2F9D" w:rsidRPr="00976BD7">
          <w:rPr>
            <w:rStyle w:val="Hypertextovodkaz"/>
            <w:rFonts w:ascii="Arial" w:hAnsi="Arial" w:cs="Arial"/>
            <w:noProof/>
          </w:rPr>
          <w:t>POŠTOVNÍ POUKÁZKY</w:t>
        </w:r>
        <w:r w:rsidR="00DC2F9D" w:rsidRPr="00976BD7">
          <w:rPr>
            <w:rFonts w:ascii="Arial" w:hAnsi="Arial" w:cs="Arial"/>
            <w:noProof/>
            <w:webHidden/>
          </w:rPr>
          <w:tab/>
        </w:r>
        <w:r w:rsidR="00DC2F9D" w:rsidRPr="00976BD7">
          <w:rPr>
            <w:rFonts w:ascii="Arial" w:hAnsi="Arial" w:cs="Arial"/>
            <w:noProof/>
            <w:webHidden/>
          </w:rPr>
          <w:fldChar w:fldCharType="begin"/>
        </w:r>
        <w:r w:rsidR="00DC2F9D" w:rsidRPr="00976BD7">
          <w:rPr>
            <w:rFonts w:ascii="Arial" w:hAnsi="Arial" w:cs="Arial"/>
            <w:noProof/>
            <w:webHidden/>
          </w:rPr>
          <w:instrText xml:space="preserve"> PAGEREF _Toc189039864 \h </w:instrText>
        </w:r>
        <w:r w:rsidR="00DC2F9D" w:rsidRPr="00976BD7">
          <w:rPr>
            <w:rFonts w:ascii="Arial" w:hAnsi="Arial" w:cs="Arial"/>
            <w:noProof/>
            <w:webHidden/>
          </w:rPr>
        </w:r>
        <w:r w:rsidR="00DC2F9D" w:rsidRPr="00976BD7">
          <w:rPr>
            <w:rFonts w:ascii="Arial" w:hAnsi="Arial" w:cs="Arial"/>
            <w:noProof/>
            <w:webHidden/>
          </w:rPr>
          <w:fldChar w:fldCharType="separate"/>
        </w:r>
        <w:r w:rsidR="005806D4">
          <w:rPr>
            <w:rFonts w:ascii="Arial" w:hAnsi="Arial" w:cs="Arial"/>
            <w:noProof/>
            <w:webHidden/>
          </w:rPr>
          <w:t>53</w:t>
        </w:r>
        <w:r w:rsidR="00DC2F9D" w:rsidRPr="00976BD7">
          <w:rPr>
            <w:rFonts w:ascii="Arial" w:hAnsi="Arial" w:cs="Arial"/>
            <w:noProof/>
            <w:webHidden/>
          </w:rPr>
          <w:fldChar w:fldCharType="end"/>
        </w:r>
      </w:hyperlink>
    </w:p>
    <w:p w14:paraId="1588195A" w14:textId="4D07D060" w:rsidR="00DC2F9D" w:rsidRPr="00976BD7" w:rsidRDefault="00895248">
      <w:pPr>
        <w:pStyle w:val="Obsah3"/>
        <w:rPr>
          <w:rFonts w:eastAsiaTheme="minorEastAsia"/>
          <w:kern w:val="2"/>
          <w:sz w:val="22"/>
          <w:szCs w:val="22"/>
          <w:lang w:eastAsia="cs-CZ"/>
          <w14:ligatures w14:val="standardContextual"/>
        </w:rPr>
      </w:pPr>
      <w:hyperlink w:anchor="_Toc189039865" w:history="1">
        <w:r w:rsidR="00DC2F9D" w:rsidRPr="00366F2E">
          <w:rPr>
            <w:rStyle w:val="Hypertextovodkaz"/>
          </w:rPr>
          <w:t>1.</w:t>
        </w:r>
        <w:r w:rsidR="00DC2F9D" w:rsidRPr="00976BD7">
          <w:rPr>
            <w:rFonts w:eastAsiaTheme="minorEastAsia"/>
            <w:kern w:val="2"/>
            <w:sz w:val="22"/>
            <w:szCs w:val="22"/>
            <w:lang w:eastAsia="cs-CZ"/>
            <w14:ligatures w14:val="standardContextual"/>
          </w:rPr>
          <w:tab/>
        </w:r>
        <w:r w:rsidR="00DC2F9D" w:rsidRPr="00366F2E">
          <w:rPr>
            <w:rStyle w:val="Hypertextovodkaz"/>
          </w:rPr>
          <w:t>Ceny</w:t>
        </w:r>
        <w:r w:rsidR="00DC2F9D" w:rsidRPr="00366F2E">
          <w:rPr>
            <w:webHidden/>
          </w:rPr>
          <w:tab/>
        </w:r>
        <w:r w:rsidR="00DC2F9D" w:rsidRPr="00366F2E">
          <w:rPr>
            <w:webHidden/>
          </w:rPr>
          <w:fldChar w:fldCharType="begin"/>
        </w:r>
        <w:r w:rsidR="00DC2F9D" w:rsidRPr="00366F2E">
          <w:rPr>
            <w:webHidden/>
          </w:rPr>
          <w:instrText xml:space="preserve"> PAGEREF _Toc189039865 \h </w:instrText>
        </w:r>
        <w:r w:rsidR="00DC2F9D" w:rsidRPr="00366F2E">
          <w:rPr>
            <w:webHidden/>
          </w:rPr>
        </w:r>
        <w:r w:rsidR="00DC2F9D" w:rsidRPr="00366F2E">
          <w:rPr>
            <w:webHidden/>
          </w:rPr>
          <w:fldChar w:fldCharType="separate"/>
        </w:r>
        <w:r w:rsidR="005806D4">
          <w:rPr>
            <w:webHidden/>
          </w:rPr>
          <w:t>53</w:t>
        </w:r>
        <w:r w:rsidR="00DC2F9D" w:rsidRPr="00366F2E">
          <w:rPr>
            <w:webHidden/>
          </w:rPr>
          <w:fldChar w:fldCharType="end"/>
        </w:r>
      </w:hyperlink>
    </w:p>
    <w:p w14:paraId="21414F24" w14:textId="6E6AFCDE" w:rsidR="00DC2F9D" w:rsidRPr="00976BD7" w:rsidRDefault="00895248">
      <w:pPr>
        <w:pStyle w:val="Obsah3"/>
        <w:rPr>
          <w:rFonts w:eastAsiaTheme="minorEastAsia"/>
          <w:kern w:val="2"/>
          <w:sz w:val="22"/>
          <w:szCs w:val="22"/>
          <w:lang w:eastAsia="cs-CZ"/>
          <w14:ligatures w14:val="standardContextual"/>
        </w:rPr>
      </w:pPr>
      <w:hyperlink w:anchor="_Toc189039866" w:history="1">
        <w:r w:rsidR="00DC2F9D" w:rsidRPr="00366F2E">
          <w:rPr>
            <w:rStyle w:val="Hypertextovodkaz"/>
          </w:rPr>
          <w:t>2.</w:t>
        </w:r>
        <w:r w:rsidR="00DC2F9D" w:rsidRPr="00976BD7">
          <w:rPr>
            <w:rFonts w:eastAsiaTheme="minorEastAsia"/>
            <w:kern w:val="2"/>
            <w:sz w:val="22"/>
            <w:szCs w:val="22"/>
            <w:lang w:eastAsia="cs-CZ"/>
            <w14:ligatures w14:val="standardContextual"/>
          </w:rPr>
          <w:tab/>
        </w:r>
        <w:r w:rsidR="00DC2F9D" w:rsidRPr="00366F2E">
          <w:rPr>
            <w:rStyle w:val="Hypertextovodkaz"/>
          </w:rPr>
          <w:t>Doplňkové služby</w:t>
        </w:r>
        <w:r w:rsidR="00DC2F9D" w:rsidRPr="00366F2E">
          <w:rPr>
            <w:webHidden/>
          </w:rPr>
          <w:tab/>
        </w:r>
        <w:r w:rsidR="00DC2F9D" w:rsidRPr="00366F2E">
          <w:rPr>
            <w:webHidden/>
          </w:rPr>
          <w:fldChar w:fldCharType="begin"/>
        </w:r>
        <w:r w:rsidR="00DC2F9D" w:rsidRPr="00366F2E">
          <w:rPr>
            <w:webHidden/>
          </w:rPr>
          <w:instrText xml:space="preserve"> PAGEREF _Toc189039866 \h </w:instrText>
        </w:r>
        <w:r w:rsidR="00DC2F9D" w:rsidRPr="00366F2E">
          <w:rPr>
            <w:webHidden/>
          </w:rPr>
        </w:r>
        <w:r w:rsidR="00DC2F9D" w:rsidRPr="00366F2E">
          <w:rPr>
            <w:webHidden/>
          </w:rPr>
          <w:fldChar w:fldCharType="separate"/>
        </w:r>
        <w:r w:rsidR="005806D4">
          <w:rPr>
            <w:webHidden/>
          </w:rPr>
          <w:t>53</w:t>
        </w:r>
        <w:r w:rsidR="00DC2F9D" w:rsidRPr="00366F2E">
          <w:rPr>
            <w:webHidden/>
          </w:rPr>
          <w:fldChar w:fldCharType="end"/>
        </w:r>
      </w:hyperlink>
    </w:p>
    <w:p w14:paraId="6185C974" w14:textId="06C79EEC" w:rsidR="00DC2F9D" w:rsidRPr="00976BD7" w:rsidRDefault="00895248">
      <w:pPr>
        <w:pStyle w:val="Obsah3"/>
        <w:rPr>
          <w:rFonts w:eastAsiaTheme="minorEastAsia"/>
          <w:kern w:val="2"/>
          <w:sz w:val="22"/>
          <w:szCs w:val="22"/>
          <w:lang w:eastAsia="cs-CZ"/>
          <w14:ligatures w14:val="standardContextual"/>
        </w:rPr>
      </w:pPr>
      <w:hyperlink w:anchor="_Toc189039867" w:history="1">
        <w:r w:rsidR="00DC2F9D" w:rsidRPr="00366F2E">
          <w:rPr>
            <w:rStyle w:val="Hypertextovodkaz"/>
          </w:rPr>
          <w:t>3.</w:t>
        </w:r>
        <w:r w:rsidR="00DC2F9D" w:rsidRPr="00976BD7">
          <w:rPr>
            <w:rFonts w:eastAsiaTheme="minorEastAsia"/>
            <w:kern w:val="2"/>
            <w:sz w:val="22"/>
            <w:szCs w:val="22"/>
            <w:lang w:eastAsia="cs-CZ"/>
            <w14:ligatures w14:val="standardContextual"/>
          </w:rPr>
          <w:tab/>
        </w:r>
        <w:r w:rsidR="00DC2F9D" w:rsidRPr="00366F2E">
          <w:rPr>
            <w:rStyle w:val="Hypertextovodkaz"/>
          </w:rPr>
          <w:t>Příplatky</w:t>
        </w:r>
        <w:r w:rsidR="00DC2F9D" w:rsidRPr="00366F2E">
          <w:rPr>
            <w:webHidden/>
          </w:rPr>
          <w:tab/>
        </w:r>
        <w:r w:rsidR="00DC2F9D" w:rsidRPr="00366F2E">
          <w:rPr>
            <w:webHidden/>
          </w:rPr>
          <w:fldChar w:fldCharType="begin"/>
        </w:r>
        <w:r w:rsidR="00DC2F9D" w:rsidRPr="00366F2E">
          <w:rPr>
            <w:webHidden/>
          </w:rPr>
          <w:instrText xml:space="preserve"> PAGEREF _Toc189039867 \h </w:instrText>
        </w:r>
        <w:r w:rsidR="00DC2F9D" w:rsidRPr="00366F2E">
          <w:rPr>
            <w:webHidden/>
          </w:rPr>
        </w:r>
        <w:r w:rsidR="00DC2F9D" w:rsidRPr="00366F2E">
          <w:rPr>
            <w:webHidden/>
          </w:rPr>
          <w:fldChar w:fldCharType="separate"/>
        </w:r>
        <w:r w:rsidR="005806D4">
          <w:rPr>
            <w:webHidden/>
          </w:rPr>
          <w:t>53</w:t>
        </w:r>
        <w:r w:rsidR="00DC2F9D" w:rsidRPr="00366F2E">
          <w:rPr>
            <w:webHidden/>
          </w:rPr>
          <w:fldChar w:fldCharType="end"/>
        </w:r>
      </w:hyperlink>
    </w:p>
    <w:p w14:paraId="648E5BE1" w14:textId="2FEB6163" w:rsidR="00DC2F9D" w:rsidRPr="00976BD7" w:rsidRDefault="00895248">
      <w:pPr>
        <w:pStyle w:val="Obsah3"/>
        <w:rPr>
          <w:rFonts w:eastAsiaTheme="minorEastAsia"/>
          <w:kern w:val="2"/>
          <w:sz w:val="22"/>
          <w:szCs w:val="22"/>
          <w:lang w:eastAsia="cs-CZ"/>
          <w14:ligatures w14:val="standardContextual"/>
        </w:rPr>
      </w:pPr>
      <w:hyperlink w:anchor="_Toc189039868" w:history="1">
        <w:r w:rsidR="00DC2F9D" w:rsidRPr="00366F2E">
          <w:rPr>
            <w:rStyle w:val="Hypertextovodkaz"/>
          </w:rPr>
          <w:t>4.</w:t>
        </w:r>
        <w:r w:rsidR="00DC2F9D" w:rsidRPr="00976BD7">
          <w:rPr>
            <w:rFonts w:eastAsiaTheme="minorEastAsia"/>
            <w:kern w:val="2"/>
            <w:sz w:val="22"/>
            <w:szCs w:val="22"/>
            <w:lang w:eastAsia="cs-CZ"/>
            <w14:ligatures w14:val="standardContextual"/>
          </w:rPr>
          <w:tab/>
        </w:r>
        <w:r w:rsidR="00DC2F9D" w:rsidRPr="00366F2E">
          <w:rPr>
            <w:rStyle w:val="Hypertextovodkaz"/>
          </w:rPr>
          <w:t>Zvláštní služby</w:t>
        </w:r>
        <w:r w:rsidR="00DC2F9D" w:rsidRPr="00366F2E">
          <w:rPr>
            <w:webHidden/>
          </w:rPr>
          <w:tab/>
        </w:r>
        <w:r w:rsidR="00DC2F9D" w:rsidRPr="00366F2E">
          <w:rPr>
            <w:webHidden/>
          </w:rPr>
          <w:fldChar w:fldCharType="begin"/>
        </w:r>
        <w:r w:rsidR="00DC2F9D" w:rsidRPr="00366F2E">
          <w:rPr>
            <w:webHidden/>
          </w:rPr>
          <w:instrText xml:space="preserve"> PAGEREF _Toc189039868 \h </w:instrText>
        </w:r>
        <w:r w:rsidR="00DC2F9D" w:rsidRPr="00366F2E">
          <w:rPr>
            <w:webHidden/>
          </w:rPr>
        </w:r>
        <w:r w:rsidR="00DC2F9D" w:rsidRPr="00366F2E">
          <w:rPr>
            <w:webHidden/>
          </w:rPr>
          <w:fldChar w:fldCharType="separate"/>
        </w:r>
        <w:r w:rsidR="005806D4">
          <w:rPr>
            <w:webHidden/>
          </w:rPr>
          <w:t>53</w:t>
        </w:r>
        <w:r w:rsidR="00DC2F9D" w:rsidRPr="00366F2E">
          <w:rPr>
            <w:webHidden/>
          </w:rPr>
          <w:fldChar w:fldCharType="end"/>
        </w:r>
      </w:hyperlink>
    </w:p>
    <w:p w14:paraId="4467A06D" w14:textId="56894208" w:rsidR="00DC2F9D" w:rsidRPr="00976BD7" w:rsidRDefault="00895248">
      <w:pPr>
        <w:pStyle w:val="Obsah2"/>
        <w:tabs>
          <w:tab w:val="left" w:pos="964"/>
          <w:tab w:val="right" w:leader="dot" w:pos="10480"/>
        </w:tabs>
        <w:rPr>
          <w:rFonts w:ascii="Arial" w:eastAsiaTheme="minorEastAsia" w:hAnsi="Arial" w:cs="Arial"/>
          <w:noProof/>
          <w:kern w:val="2"/>
          <w:lang w:eastAsia="cs-CZ"/>
          <w14:ligatures w14:val="standardContextual"/>
        </w:rPr>
      </w:pPr>
      <w:hyperlink w:anchor="_Toc189039869" w:history="1">
        <w:r w:rsidR="00DC2F9D" w:rsidRPr="00976BD7">
          <w:rPr>
            <w:rStyle w:val="Hypertextovodkaz"/>
            <w:rFonts w:ascii="Arial" w:hAnsi="Arial" w:cs="Arial"/>
            <w:noProof/>
          </w:rPr>
          <w:t>IV.</w:t>
        </w:r>
        <w:r w:rsidR="00DC2F9D" w:rsidRPr="00976BD7">
          <w:rPr>
            <w:rFonts w:ascii="Arial" w:eastAsiaTheme="minorEastAsia" w:hAnsi="Arial" w:cs="Arial"/>
            <w:noProof/>
            <w:kern w:val="2"/>
            <w:lang w:eastAsia="cs-CZ"/>
            <w14:ligatures w14:val="standardContextual"/>
          </w:rPr>
          <w:tab/>
        </w:r>
        <w:r w:rsidR="00DC2F9D" w:rsidRPr="00976BD7">
          <w:rPr>
            <w:rStyle w:val="Hypertextovodkaz"/>
            <w:rFonts w:ascii="Arial" w:hAnsi="Arial" w:cs="Arial"/>
            <w:noProof/>
          </w:rPr>
          <w:t>CELNÍ DEKLARACE</w:t>
        </w:r>
        <w:r w:rsidR="00DC2F9D" w:rsidRPr="00976BD7">
          <w:rPr>
            <w:rFonts w:ascii="Arial" w:hAnsi="Arial" w:cs="Arial"/>
            <w:noProof/>
            <w:webHidden/>
          </w:rPr>
          <w:tab/>
        </w:r>
        <w:r w:rsidR="00DC2F9D" w:rsidRPr="00976BD7">
          <w:rPr>
            <w:rFonts w:ascii="Arial" w:hAnsi="Arial" w:cs="Arial"/>
            <w:noProof/>
            <w:webHidden/>
          </w:rPr>
          <w:fldChar w:fldCharType="begin"/>
        </w:r>
        <w:r w:rsidR="00DC2F9D" w:rsidRPr="00976BD7">
          <w:rPr>
            <w:rFonts w:ascii="Arial" w:hAnsi="Arial" w:cs="Arial"/>
            <w:noProof/>
            <w:webHidden/>
          </w:rPr>
          <w:instrText xml:space="preserve"> PAGEREF _Toc189039869 \h </w:instrText>
        </w:r>
        <w:r w:rsidR="00DC2F9D" w:rsidRPr="00976BD7">
          <w:rPr>
            <w:rFonts w:ascii="Arial" w:hAnsi="Arial" w:cs="Arial"/>
            <w:noProof/>
            <w:webHidden/>
          </w:rPr>
        </w:r>
        <w:r w:rsidR="00DC2F9D" w:rsidRPr="00976BD7">
          <w:rPr>
            <w:rFonts w:ascii="Arial" w:hAnsi="Arial" w:cs="Arial"/>
            <w:noProof/>
            <w:webHidden/>
          </w:rPr>
          <w:fldChar w:fldCharType="separate"/>
        </w:r>
        <w:r w:rsidR="005806D4">
          <w:rPr>
            <w:rFonts w:ascii="Arial" w:hAnsi="Arial" w:cs="Arial"/>
            <w:noProof/>
            <w:webHidden/>
          </w:rPr>
          <w:t>54</w:t>
        </w:r>
        <w:r w:rsidR="00DC2F9D" w:rsidRPr="00976BD7">
          <w:rPr>
            <w:rFonts w:ascii="Arial" w:hAnsi="Arial" w:cs="Arial"/>
            <w:noProof/>
            <w:webHidden/>
          </w:rPr>
          <w:fldChar w:fldCharType="end"/>
        </w:r>
      </w:hyperlink>
    </w:p>
    <w:p w14:paraId="56825FB2" w14:textId="0C340BEC" w:rsidR="00DC2F9D" w:rsidRPr="00976BD7" w:rsidRDefault="00895248">
      <w:pPr>
        <w:pStyle w:val="Obsah4"/>
        <w:rPr>
          <w:rFonts w:eastAsiaTheme="minorEastAsia"/>
          <w:kern w:val="2"/>
          <w:sz w:val="22"/>
          <w:szCs w:val="22"/>
          <w:lang w:eastAsia="cs-CZ"/>
          <w14:ligatures w14:val="standardContextual"/>
        </w:rPr>
      </w:pPr>
      <w:hyperlink w:anchor="_Toc189039870" w:history="1">
        <w:r w:rsidR="00DC2F9D" w:rsidRPr="00366F2E">
          <w:rPr>
            <w:rStyle w:val="Hypertextovodkaz"/>
          </w:rPr>
          <w:t>1.</w:t>
        </w:r>
        <w:r w:rsidR="00DC2F9D" w:rsidRPr="00976BD7">
          <w:rPr>
            <w:rFonts w:eastAsiaTheme="minorEastAsia"/>
            <w:kern w:val="2"/>
            <w:sz w:val="22"/>
            <w:szCs w:val="22"/>
            <w:lang w:eastAsia="cs-CZ"/>
            <w14:ligatures w14:val="standardContextual"/>
          </w:rPr>
          <w:tab/>
        </w:r>
        <w:r w:rsidR="00DC2F9D" w:rsidRPr="00366F2E">
          <w:rPr>
            <w:rStyle w:val="Hypertextovodkaz"/>
          </w:rPr>
          <w:t>DOVOZ - Zboží pro soukromou potřebu fyzické osoby a zboží neobchodní povahy</w:t>
        </w:r>
        <w:r w:rsidR="00DC2F9D" w:rsidRPr="00366F2E">
          <w:rPr>
            <w:webHidden/>
          </w:rPr>
          <w:tab/>
        </w:r>
        <w:r w:rsidR="00DC2F9D" w:rsidRPr="00366F2E">
          <w:rPr>
            <w:webHidden/>
          </w:rPr>
          <w:fldChar w:fldCharType="begin"/>
        </w:r>
        <w:r w:rsidR="00DC2F9D" w:rsidRPr="00366F2E">
          <w:rPr>
            <w:webHidden/>
          </w:rPr>
          <w:instrText xml:space="preserve"> PAGEREF _Toc189039870 \h </w:instrText>
        </w:r>
        <w:r w:rsidR="00DC2F9D" w:rsidRPr="00366F2E">
          <w:rPr>
            <w:webHidden/>
          </w:rPr>
        </w:r>
        <w:r w:rsidR="00DC2F9D" w:rsidRPr="00366F2E">
          <w:rPr>
            <w:webHidden/>
          </w:rPr>
          <w:fldChar w:fldCharType="separate"/>
        </w:r>
        <w:r w:rsidR="005806D4">
          <w:rPr>
            <w:webHidden/>
          </w:rPr>
          <w:t>54</w:t>
        </w:r>
        <w:r w:rsidR="00DC2F9D" w:rsidRPr="00366F2E">
          <w:rPr>
            <w:webHidden/>
          </w:rPr>
          <w:fldChar w:fldCharType="end"/>
        </w:r>
      </w:hyperlink>
    </w:p>
    <w:p w14:paraId="629E114B" w14:textId="5490F357" w:rsidR="00DC2F9D" w:rsidRPr="00976BD7" w:rsidRDefault="00895248">
      <w:pPr>
        <w:pStyle w:val="Obsah4"/>
        <w:rPr>
          <w:rFonts w:eastAsiaTheme="minorEastAsia"/>
          <w:kern w:val="2"/>
          <w:sz w:val="22"/>
          <w:szCs w:val="22"/>
          <w:lang w:eastAsia="cs-CZ"/>
          <w14:ligatures w14:val="standardContextual"/>
        </w:rPr>
      </w:pPr>
      <w:hyperlink w:anchor="_Toc189039871" w:history="1">
        <w:r w:rsidR="00DC2F9D" w:rsidRPr="00366F2E">
          <w:rPr>
            <w:rStyle w:val="Hypertextovodkaz"/>
          </w:rPr>
          <w:t>2.</w:t>
        </w:r>
        <w:r w:rsidR="00DC2F9D" w:rsidRPr="00976BD7">
          <w:rPr>
            <w:rFonts w:eastAsiaTheme="minorEastAsia"/>
            <w:kern w:val="2"/>
            <w:sz w:val="22"/>
            <w:szCs w:val="22"/>
            <w:lang w:eastAsia="cs-CZ"/>
            <w14:ligatures w14:val="standardContextual"/>
          </w:rPr>
          <w:tab/>
        </w:r>
        <w:r w:rsidR="00DC2F9D" w:rsidRPr="00366F2E">
          <w:rPr>
            <w:rStyle w:val="Hypertextovodkaz"/>
          </w:rPr>
          <w:t>DOVOZ - Zboží pro hospodářský subjekt (právnické osoby, fyzické osoby/OSVČ)</w:t>
        </w:r>
        <w:r w:rsidR="00DC2F9D" w:rsidRPr="00366F2E">
          <w:rPr>
            <w:webHidden/>
          </w:rPr>
          <w:tab/>
        </w:r>
        <w:r w:rsidR="00DC2F9D" w:rsidRPr="00366F2E">
          <w:rPr>
            <w:webHidden/>
          </w:rPr>
          <w:fldChar w:fldCharType="begin"/>
        </w:r>
        <w:r w:rsidR="00DC2F9D" w:rsidRPr="00366F2E">
          <w:rPr>
            <w:webHidden/>
          </w:rPr>
          <w:instrText xml:space="preserve"> PAGEREF _Toc189039871 \h </w:instrText>
        </w:r>
        <w:r w:rsidR="00DC2F9D" w:rsidRPr="00366F2E">
          <w:rPr>
            <w:webHidden/>
          </w:rPr>
        </w:r>
        <w:r w:rsidR="00DC2F9D" w:rsidRPr="00366F2E">
          <w:rPr>
            <w:webHidden/>
          </w:rPr>
          <w:fldChar w:fldCharType="separate"/>
        </w:r>
        <w:r w:rsidR="005806D4">
          <w:rPr>
            <w:webHidden/>
          </w:rPr>
          <w:t>54</w:t>
        </w:r>
        <w:r w:rsidR="00DC2F9D" w:rsidRPr="00366F2E">
          <w:rPr>
            <w:webHidden/>
          </w:rPr>
          <w:fldChar w:fldCharType="end"/>
        </w:r>
      </w:hyperlink>
    </w:p>
    <w:p w14:paraId="650A5E15" w14:textId="01B225FC" w:rsidR="00DC2F9D" w:rsidRPr="00976BD7" w:rsidRDefault="00895248">
      <w:pPr>
        <w:pStyle w:val="Obsah4"/>
        <w:rPr>
          <w:rFonts w:eastAsiaTheme="minorEastAsia"/>
          <w:kern w:val="2"/>
          <w:sz w:val="22"/>
          <w:szCs w:val="22"/>
          <w:lang w:eastAsia="cs-CZ"/>
          <w14:ligatures w14:val="standardContextual"/>
        </w:rPr>
      </w:pPr>
      <w:hyperlink w:anchor="_Toc189039872" w:history="1">
        <w:r w:rsidR="00DC2F9D" w:rsidRPr="00366F2E">
          <w:rPr>
            <w:rStyle w:val="Hypertextovodkaz"/>
          </w:rPr>
          <w:t>3.</w:t>
        </w:r>
        <w:r w:rsidR="00DC2F9D" w:rsidRPr="00976BD7">
          <w:rPr>
            <w:rFonts w:eastAsiaTheme="minorEastAsia"/>
            <w:kern w:val="2"/>
            <w:sz w:val="22"/>
            <w:szCs w:val="22"/>
            <w:lang w:eastAsia="cs-CZ"/>
            <w14:ligatures w14:val="standardContextual"/>
          </w:rPr>
          <w:tab/>
        </w:r>
        <w:r w:rsidR="00DC2F9D" w:rsidRPr="00366F2E">
          <w:rPr>
            <w:rStyle w:val="Hypertextovodkaz"/>
          </w:rPr>
          <w:t>VÝVOZ - Zboží pro hospodářský subjekt (právnické osoby, fyzické osoby/OSVČ)</w:t>
        </w:r>
        <w:r w:rsidR="00DC2F9D" w:rsidRPr="00366F2E">
          <w:rPr>
            <w:webHidden/>
          </w:rPr>
          <w:tab/>
        </w:r>
        <w:r w:rsidR="00DC2F9D" w:rsidRPr="00366F2E">
          <w:rPr>
            <w:webHidden/>
          </w:rPr>
          <w:fldChar w:fldCharType="begin"/>
        </w:r>
        <w:r w:rsidR="00DC2F9D" w:rsidRPr="00366F2E">
          <w:rPr>
            <w:webHidden/>
          </w:rPr>
          <w:instrText xml:space="preserve"> PAGEREF _Toc189039872 \h </w:instrText>
        </w:r>
        <w:r w:rsidR="00DC2F9D" w:rsidRPr="00366F2E">
          <w:rPr>
            <w:webHidden/>
          </w:rPr>
        </w:r>
        <w:r w:rsidR="00DC2F9D" w:rsidRPr="00366F2E">
          <w:rPr>
            <w:webHidden/>
          </w:rPr>
          <w:fldChar w:fldCharType="separate"/>
        </w:r>
        <w:r w:rsidR="005806D4">
          <w:rPr>
            <w:webHidden/>
          </w:rPr>
          <w:t>55</w:t>
        </w:r>
        <w:r w:rsidR="00DC2F9D" w:rsidRPr="00366F2E">
          <w:rPr>
            <w:webHidden/>
          </w:rPr>
          <w:fldChar w:fldCharType="end"/>
        </w:r>
      </w:hyperlink>
    </w:p>
    <w:p w14:paraId="59C844C9" w14:textId="7198A4B1" w:rsidR="00DC2F9D" w:rsidRPr="00976BD7" w:rsidRDefault="00895248">
      <w:pPr>
        <w:pStyle w:val="Obsah4"/>
        <w:rPr>
          <w:rFonts w:eastAsiaTheme="minorEastAsia"/>
          <w:kern w:val="2"/>
          <w:sz w:val="22"/>
          <w:szCs w:val="22"/>
          <w:lang w:eastAsia="cs-CZ"/>
          <w14:ligatures w14:val="standardContextual"/>
        </w:rPr>
      </w:pPr>
      <w:hyperlink w:anchor="_Toc189039873" w:history="1">
        <w:r w:rsidR="00DC2F9D" w:rsidRPr="00366F2E">
          <w:rPr>
            <w:rStyle w:val="Hypertextovodkaz"/>
          </w:rPr>
          <w:t>4.</w:t>
        </w:r>
        <w:r w:rsidR="00DC2F9D" w:rsidRPr="00976BD7">
          <w:rPr>
            <w:rFonts w:eastAsiaTheme="minorEastAsia"/>
            <w:kern w:val="2"/>
            <w:sz w:val="22"/>
            <w:szCs w:val="22"/>
            <w:lang w:eastAsia="cs-CZ"/>
            <w14:ligatures w14:val="standardContextual"/>
          </w:rPr>
          <w:tab/>
        </w:r>
        <w:r w:rsidR="00DC2F9D" w:rsidRPr="00366F2E">
          <w:rPr>
            <w:rStyle w:val="Hypertextovodkaz"/>
          </w:rPr>
          <w:t>DALŠÍ SLUŽBY CELNÍ DEKLARACE</w:t>
        </w:r>
        <w:r w:rsidR="00DC2F9D" w:rsidRPr="00366F2E">
          <w:rPr>
            <w:webHidden/>
          </w:rPr>
          <w:tab/>
        </w:r>
        <w:r w:rsidR="00DC2F9D" w:rsidRPr="00366F2E">
          <w:rPr>
            <w:webHidden/>
          </w:rPr>
          <w:fldChar w:fldCharType="begin"/>
        </w:r>
        <w:r w:rsidR="00DC2F9D" w:rsidRPr="00366F2E">
          <w:rPr>
            <w:webHidden/>
          </w:rPr>
          <w:instrText xml:space="preserve"> PAGEREF _Toc189039873 \h </w:instrText>
        </w:r>
        <w:r w:rsidR="00DC2F9D" w:rsidRPr="00366F2E">
          <w:rPr>
            <w:webHidden/>
          </w:rPr>
        </w:r>
        <w:r w:rsidR="00DC2F9D" w:rsidRPr="00366F2E">
          <w:rPr>
            <w:webHidden/>
          </w:rPr>
          <w:fldChar w:fldCharType="separate"/>
        </w:r>
        <w:r w:rsidR="005806D4">
          <w:rPr>
            <w:webHidden/>
          </w:rPr>
          <w:t>55</w:t>
        </w:r>
        <w:r w:rsidR="00DC2F9D" w:rsidRPr="00366F2E">
          <w:rPr>
            <w:webHidden/>
          </w:rPr>
          <w:fldChar w:fldCharType="end"/>
        </w:r>
      </w:hyperlink>
    </w:p>
    <w:p w14:paraId="7303C834" w14:textId="1477B6C0" w:rsidR="00DC2F9D" w:rsidRPr="00976BD7" w:rsidRDefault="00895248">
      <w:pPr>
        <w:pStyle w:val="Obsah1"/>
        <w:tabs>
          <w:tab w:val="right" w:leader="dot" w:pos="10480"/>
        </w:tabs>
        <w:rPr>
          <w:rFonts w:ascii="Arial" w:eastAsiaTheme="minorEastAsia" w:hAnsi="Arial" w:cs="Arial"/>
          <w:noProof/>
          <w:kern w:val="2"/>
          <w:lang w:eastAsia="cs-CZ"/>
          <w14:ligatures w14:val="standardContextual"/>
        </w:rPr>
      </w:pPr>
      <w:hyperlink w:anchor="_Toc189039874" w:history="1">
        <w:r w:rsidR="00DC2F9D" w:rsidRPr="00976BD7">
          <w:rPr>
            <w:rStyle w:val="Hypertextovodkaz"/>
            <w:rFonts w:ascii="Arial" w:hAnsi="Arial" w:cs="Arial"/>
            <w:noProof/>
          </w:rPr>
          <w:t>POŠTOVNÍ CENINY A CELINY</w:t>
        </w:r>
        <w:r w:rsidR="00DC2F9D" w:rsidRPr="00976BD7">
          <w:rPr>
            <w:rFonts w:ascii="Arial" w:hAnsi="Arial" w:cs="Arial"/>
            <w:noProof/>
            <w:webHidden/>
          </w:rPr>
          <w:tab/>
        </w:r>
        <w:r w:rsidR="00DC2F9D" w:rsidRPr="00976BD7">
          <w:rPr>
            <w:rFonts w:ascii="Arial" w:hAnsi="Arial" w:cs="Arial"/>
            <w:noProof/>
            <w:webHidden/>
          </w:rPr>
          <w:fldChar w:fldCharType="begin"/>
        </w:r>
        <w:r w:rsidR="00DC2F9D" w:rsidRPr="00976BD7">
          <w:rPr>
            <w:rFonts w:ascii="Arial" w:hAnsi="Arial" w:cs="Arial"/>
            <w:noProof/>
            <w:webHidden/>
          </w:rPr>
          <w:instrText xml:space="preserve"> PAGEREF _Toc189039874 \h </w:instrText>
        </w:r>
        <w:r w:rsidR="00DC2F9D" w:rsidRPr="00976BD7">
          <w:rPr>
            <w:rFonts w:ascii="Arial" w:hAnsi="Arial" w:cs="Arial"/>
            <w:noProof/>
            <w:webHidden/>
          </w:rPr>
        </w:r>
        <w:r w:rsidR="00DC2F9D" w:rsidRPr="00976BD7">
          <w:rPr>
            <w:rFonts w:ascii="Arial" w:hAnsi="Arial" w:cs="Arial"/>
            <w:noProof/>
            <w:webHidden/>
          </w:rPr>
          <w:fldChar w:fldCharType="separate"/>
        </w:r>
        <w:r w:rsidR="005806D4">
          <w:rPr>
            <w:rFonts w:ascii="Arial" w:hAnsi="Arial" w:cs="Arial"/>
            <w:noProof/>
            <w:webHidden/>
          </w:rPr>
          <w:t>56</w:t>
        </w:r>
        <w:r w:rsidR="00DC2F9D" w:rsidRPr="00976BD7">
          <w:rPr>
            <w:rFonts w:ascii="Arial" w:hAnsi="Arial" w:cs="Arial"/>
            <w:noProof/>
            <w:webHidden/>
          </w:rPr>
          <w:fldChar w:fldCharType="end"/>
        </w:r>
      </w:hyperlink>
    </w:p>
    <w:p w14:paraId="73247663" w14:textId="5CFA0EF1" w:rsidR="00DC2F9D" w:rsidRPr="00976BD7" w:rsidRDefault="00895248">
      <w:pPr>
        <w:pStyle w:val="Obsah1"/>
        <w:tabs>
          <w:tab w:val="right" w:leader="dot" w:pos="10480"/>
        </w:tabs>
        <w:rPr>
          <w:rFonts w:ascii="Arial" w:eastAsiaTheme="minorEastAsia" w:hAnsi="Arial" w:cs="Arial"/>
          <w:noProof/>
          <w:kern w:val="2"/>
          <w:lang w:eastAsia="cs-CZ"/>
          <w14:ligatures w14:val="standardContextual"/>
        </w:rPr>
      </w:pPr>
      <w:hyperlink w:anchor="_Toc189039875" w:history="1">
        <w:r w:rsidR="00DC2F9D" w:rsidRPr="00976BD7">
          <w:rPr>
            <w:rStyle w:val="Hypertextovodkaz"/>
            <w:rFonts w:ascii="Arial" w:hAnsi="Arial" w:cs="Arial"/>
            <w:noProof/>
          </w:rPr>
          <w:t>PŮSOBNOST</w:t>
        </w:r>
        <w:r w:rsidR="00DC2F9D" w:rsidRPr="00976BD7">
          <w:rPr>
            <w:rFonts w:ascii="Arial" w:hAnsi="Arial" w:cs="Arial"/>
            <w:noProof/>
            <w:webHidden/>
          </w:rPr>
          <w:tab/>
        </w:r>
        <w:r w:rsidR="00DC2F9D" w:rsidRPr="00976BD7">
          <w:rPr>
            <w:rFonts w:ascii="Arial" w:hAnsi="Arial" w:cs="Arial"/>
            <w:noProof/>
            <w:webHidden/>
          </w:rPr>
          <w:fldChar w:fldCharType="begin"/>
        </w:r>
        <w:r w:rsidR="00DC2F9D" w:rsidRPr="00976BD7">
          <w:rPr>
            <w:rFonts w:ascii="Arial" w:hAnsi="Arial" w:cs="Arial"/>
            <w:noProof/>
            <w:webHidden/>
          </w:rPr>
          <w:instrText xml:space="preserve"> PAGEREF _Toc189039875 \h </w:instrText>
        </w:r>
        <w:r w:rsidR="00DC2F9D" w:rsidRPr="00976BD7">
          <w:rPr>
            <w:rFonts w:ascii="Arial" w:hAnsi="Arial" w:cs="Arial"/>
            <w:noProof/>
            <w:webHidden/>
          </w:rPr>
        </w:r>
        <w:r w:rsidR="00DC2F9D" w:rsidRPr="00976BD7">
          <w:rPr>
            <w:rFonts w:ascii="Arial" w:hAnsi="Arial" w:cs="Arial"/>
            <w:noProof/>
            <w:webHidden/>
          </w:rPr>
          <w:fldChar w:fldCharType="separate"/>
        </w:r>
        <w:r w:rsidR="005806D4">
          <w:rPr>
            <w:rFonts w:ascii="Arial" w:hAnsi="Arial" w:cs="Arial"/>
            <w:noProof/>
            <w:webHidden/>
          </w:rPr>
          <w:t>58</w:t>
        </w:r>
        <w:r w:rsidR="00DC2F9D" w:rsidRPr="00976BD7">
          <w:rPr>
            <w:rFonts w:ascii="Arial" w:hAnsi="Arial" w:cs="Arial"/>
            <w:noProof/>
            <w:webHidden/>
          </w:rPr>
          <w:fldChar w:fldCharType="end"/>
        </w:r>
      </w:hyperlink>
    </w:p>
    <w:p w14:paraId="58DEABC6" w14:textId="50CFD4C4" w:rsidR="00DC2F9D" w:rsidRPr="00976BD7" w:rsidRDefault="00895248">
      <w:pPr>
        <w:pStyle w:val="Obsah1"/>
        <w:tabs>
          <w:tab w:val="right" w:leader="dot" w:pos="10480"/>
        </w:tabs>
        <w:rPr>
          <w:rFonts w:ascii="Arial" w:eastAsiaTheme="minorEastAsia" w:hAnsi="Arial" w:cs="Arial"/>
          <w:noProof/>
          <w:kern w:val="2"/>
          <w:lang w:eastAsia="cs-CZ"/>
          <w14:ligatures w14:val="standardContextual"/>
        </w:rPr>
      </w:pPr>
      <w:hyperlink w:anchor="_Toc189039876" w:history="1">
        <w:r w:rsidR="00DC2F9D" w:rsidRPr="00976BD7">
          <w:rPr>
            <w:rStyle w:val="Hypertextovodkaz"/>
            <w:rFonts w:ascii="Arial" w:hAnsi="Arial" w:cs="Arial"/>
            <w:noProof/>
          </w:rPr>
          <w:t>PŘÍLOHY</w:t>
        </w:r>
        <w:r w:rsidR="00DC2F9D" w:rsidRPr="00976BD7">
          <w:rPr>
            <w:rFonts w:ascii="Arial" w:hAnsi="Arial" w:cs="Arial"/>
            <w:noProof/>
            <w:webHidden/>
          </w:rPr>
          <w:tab/>
        </w:r>
        <w:r w:rsidR="00DC2F9D" w:rsidRPr="00976BD7">
          <w:rPr>
            <w:rFonts w:ascii="Arial" w:hAnsi="Arial" w:cs="Arial"/>
            <w:noProof/>
            <w:webHidden/>
          </w:rPr>
          <w:fldChar w:fldCharType="begin"/>
        </w:r>
        <w:r w:rsidR="00DC2F9D" w:rsidRPr="00976BD7">
          <w:rPr>
            <w:rFonts w:ascii="Arial" w:hAnsi="Arial" w:cs="Arial"/>
            <w:noProof/>
            <w:webHidden/>
          </w:rPr>
          <w:instrText xml:space="preserve"> PAGEREF _Toc189039876 \h </w:instrText>
        </w:r>
        <w:r w:rsidR="00DC2F9D" w:rsidRPr="00976BD7">
          <w:rPr>
            <w:rFonts w:ascii="Arial" w:hAnsi="Arial" w:cs="Arial"/>
            <w:noProof/>
            <w:webHidden/>
          </w:rPr>
        </w:r>
        <w:r w:rsidR="00DC2F9D" w:rsidRPr="00976BD7">
          <w:rPr>
            <w:rFonts w:ascii="Arial" w:hAnsi="Arial" w:cs="Arial"/>
            <w:noProof/>
            <w:webHidden/>
          </w:rPr>
          <w:fldChar w:fldCharType="separate"/>
        </w:r>
        <w:r w:rsidR="005806D4">
          <w:rPr>
            <w:rFonts w:ascii="Arial" w:hAnsi="Arial" w:cs="Arial"/>
            <w:noProof/>
            <w:webHidden/>
          </w:rPr>
          <w:t>59</w:t>
        </w:r>
        <w:r w:rsidR="00DC2F9D" w:rsidRPr="00976BD7">
          <w:rPr>
            <w:rFonts w:ascii="Arial" w:hAnsi="Arial" w:cs="Arial"/>
            <w:noProof/>
            <w:webHidden/>
          </w:rPr>
          <w:fldChar w:fldCharType="end"/>
        </w:r>
      </w:hyperlink>
    </w:p>
    <w:p w14:paraId="7170B5DA" w14:textId="4BA3D987" w:rsidR="00DC2F9D" w:rsidRPr="00976BD7" w:rsidRDefault="00895248">
      <w:pPr>
        <w:pStyle w:val="Obsah2"/>
        <w:tabs>
          <w:tab w:val="left" w:pos="964"/>
          <w:tab w:val="right" w:leader="dot" w:pos="10480"/>
        </w:tabs>
        <w:rPr>
          <w:rFonts w:ascii="Arial" w:eastAsiaTheme="minorEastAsia" w:hAnsi="Arial" w:cs="Arial"/>
          <w:noProof/>
          <w:kern w:val="2"/>
          <w:lang w:eastAsia="cs-CZ"/>
          <w14:ligatures w14:val="standardContextual"/>
        </w:rPr>
      </w:pPr>
      <w:hyperlink w:anchor="_Toc189039877" w:history="1">
        <w:r w:rsidR="00DC2F9D" w:rsidRPr="00976BD7">
          <w:rPr>
            <w:rStyle w:val="Hypertextovodkaz"/>
            <w:rFonts w:ascii="Arial" w:hAnsi="Arial" w:cs="Arial"/>
            <w:noProof/>
          </w:rPr>
          <w:t>I.</w:t>
        </w:r>
        <w:r w:rsidR="00DC2F9D" w:rsidRPr="00976BD7">
          <w:rPr>
            <w:rFonts w:ascii="Arial" w:eastAsiaTheme="minorEastAsia" w:hAnsi="Arial" w:cs="Arial"/>
            <w:noProof/>
            <w:kern w:val="2"/>
            <w:lang w:eastAsia="cs-CZ"/>
            <w14:ligatures w14:val="standardContextual"/>
          </w:rPr>
          <w:tab/>
        </w:r>
        <w:r w:rsidR="00DC2F9D" w:rsidRPr="00976BD7">
          <w:rPr>
            <w:rStyle w:val="Hypertextovodkaz"/>
            <w:rFonts w:ascii="Arial" w:hAnsi="Arial" w:cs="Arial"/>
            <w:noProof/>
          </w:rPr>
          <w:t>ZAŘAZENÍ ZEMÍ DO CENOVÝCH SKUPIN</w:t>
        </w:r>
        <w:r w:rsidR="00DC2F9D" w:rsidRPr="00976BD7">
          <w:rPr>
            <w:rFonts w:ascii="Arial" w:hAnsi="Arial" w:cs="Arial"/>
            <w:noProof/>
            <w:webHidden/>
          </w:rPr>
          <w:tab/>
        </w:r>
        <w:r w:rsidR="00DC2F9D" w:rsidRPr="00976BD7">
          <w:rPr>
            <w:rFonts w:ascii="Arial" w:hAnsi="Arial" w:cs="Arial"/>
            <w:noProof/>
            <w:webHidden/>
          </w:rPr>
          <w:fldChar w:fldCharType="begin"/>
        </w:r>
        <w:r w:rsidR="00DC2F9D" w:rsidRPr="00976BD7">
          <w:rPr>
            <w:rFonts w:ascii="Arial" w:hAnsi="Arial" w:cs="Arial"/>
            <w:noProof/>
            <w:webHidden/>
          </w:rPr>
          <w:instrText xml:space="preserve"> PAGEREF _Toc189039877 \h </w:instrText>
        </w:r>
        <w:r w:rsidR="00DC2F9D" w:rsidRPr="00976BD7">
          <w:rPr>
            <w:rFonts w:ascii="Arial" w:hAnsi="Arial" w:cs="Arial"/>
            <w:noProof/>
            <w:webHidden/>
          </w:rPr>
        </w:r>
        <w:r w:rsidR="00DC2F9D" w:rsidRPr="00976BD7">
          <w:rPr>
            <w:rFonts w:ascii="Arial" w:hAnsi="Arial" w:cs="Arial"/>
            <w:noProof/>
            <w:webHidden/>
          </w:rPr>
          <w:fldChar w:fldCharType="separate"/>
        </w:r>
        <w:r w:rsidR="005806D4">
          <w:rPr>
            <w:rFonts w:ascii="Arial" w:hAnsi="Arial" w:cs="Arial"/>
            <w:noProof/>
            <w:webHidden/>
          </w:rPr>
          <w:t>59</w:t>
        </w:r>
        <w:r w:rsidR="00DC2F9D" w:rsidRPr="00976BD7">
          <w:rPr>
            <w:rFonts w:ascii="Arial" w:hAnsi="Arial" w:cs="Arial"/>
            <w:noProof/>
            <w:webHidden/>
          </w:rPr>
          <w:fldChar w:fldCharType="end"/>
        </w:r>
      </w:hyperlink>
    </w:p>
    <w:p w14:paraId="0BFD4DC1" w14:textId="24440F66" w:rsidR="00DC2F9D" w:rsidRPr="00976BD7" w:rsidRDefault="00895248">
      <w:pPr>
        <w:pStyle w:val="Obsah2"/>
        <w:tabs>
          <w:tab w:val="left" w:pos="964"/>
          <w:tab w:val="right" w:leader="dot" w:pos="10480"/>
        </w:tabs>
        <w:rPr>
          <w:rFonts w:ascii="Arial" w:eastAsiaTheme="minorEastAsia" w:hAnsi="Arial" w:cs="Arial"/>
          <w:noProof/>
          <w:kern w:val="2"/>
          <w:lang w:eastAsia="cs-CZ"/>
          <w14:ligatures w14:val="standardContextual"/>
        </w:rPr>
      </w:pPr>
      <w:hyperlink w:anchor="_Toc189039878" w:history="1">
        <w:r w:rsidR="00DC2F9D" w:rsidRPr="00976BD7">
          <w:rPr>
            <w:rStyle w:val="Hypertextovodkaz"/>
            <w:rFonts w:ascii="Arial" w:hAnsi="Arial" w:cs="Arial"/>
            <w:noProof/>
          </w:rPr>
          <w:t>II.</w:t>
        </w:r>
        <w:r w:rsidR="00DC2F9D" w:rsidRPr="00976BD7">
          <w:rPr>
            <w:rFonts w:ascii="Arial" w:eastAsiaTheme="minorEastAsia" w:hAnsi="Arial" w:cs="Arial"/>
            <w:noProof/>
            <w:kern w:val="2"/>
            <w:lang w:eastAsia="cs-CZ"/>
            <w14:ligatures w14:val="standardContextual"/>
          </w:rPr>
          <w:tab/>
        </w:r>
        <w:r w:rsidR="00DC2F9D" w:rsidRPr="00976BD7">
          <w:rPr>
            <w:rStyle w:val="Hypertextovodkaz"/>
            <w:rFonts w:ascii="Arial" w:hAnsi="Arial" w:cs="Arial"/>
            <w:noProof/>
          </w:rPr>
          <w:t>ABECEDNÍ SEZNAM EVROPSKÝCH ZEMÍ</w:t>
        </w:r>
        <w:r w:rsidR="00DC2F9D" w:rsidRPr="00976BD7">
          <w:rPr>
            <w:rFonts w:ascii="Arial" w:hAnsi="Arial" w:cs="Arial"/>
            <w:noProof/>
            <w:webHidden/>
          </w:rPr>
          <w:tab/>
        </w:r>
        <w:r w:rsidR="00DC2F9D" w:rsidRPr="00976BD7">
          <w:rPr>
            <w:rFonts w:ascii="Arial" w:hAnsi="Arial" w:cs="Arial"/>
            <w:noProof/>
            <w:webHidden/>
          </w:rPr>
          <w:fldChar w:fldCharType="begin"/>
        </w:r>
        <w:r w:rsidR="00DC2F9D" w:rsidRPr="00976BD7">
          <w:rPr>
            <w:rFonts w:ascii="Arial" w:hAnsi="Arial" w:cs="Arial"/>
            <w:noProof/>
            <w:webHidden/>
          </w:rPr>
          <w:instrText xml:space="preserve"> PAGEREF _Toc189039878 \h </w:instrText>
        </w:r>
        <w:r w:rsidR="00DC2F9D" w:rsidRPr="00976BD7">
          <w:rPr>
            <w:rFonts w:ascii="Arial" w:hAnsi="Arial" w:cs="Arial"/>
            <w:noProof/>
            <w:webHidden/>
          </w:rPr>
        </w:r>
        <w:r w:rsidR="00DC2F9D" w:rsidRPr="00976BD7">
          <w:rPr>
            <w:rFonts w:ascii="Arial" w:hAnsi="Arial" w:cs="Arial"/>
            <w:noProof/>
            <w:webHidden/>
          </w:rPr>
          <w:fldChar w:fldCharType="separate"/>
        </w:r>
        <w:r w:rsidR="005806D4">
          <w:rPr>
            <w:rFonts w:ascii="Arial" w:hAnsi="Arial" w:cs="Arial"/>
            <w:noProof/>
            <w:webHidden/>
          </w:rPr>
          <w:t>64</w:t>
        </w:r>
        <w:r w:rsidR="00DC2F9D" w:rsidRPr="00976BD7">
          <w:rPr>
            <w:rFonts w:ascii="Arial" w:hAnsi="Arial" w:cs="Arial"/>
            <w:noProof/>
            <w:webHidden/>
          </w:rPr>
          <w:fldChar w:fldCharType="end"/>
        </w:r>
      </w:hyperlink>
    </w:p>
    <w:p w14:paraId="0F9CABC6" w14:textId="0AA2E79E" w:rsidR="00DC2F9D" w:rsidRPr="00976BD7" w:rsidRDefault="00895248">
      <w:pPr>
        <w:pStyle w:val="Obsah2"/>
        <w:tabs>
          <w:tab w:val="left" w:pos="964"/>
          <w:tab w:val="right" w:leader="dot" w:pos="10480"/>
        </w:tabs>
        <w:rPr>
          <w:rFonts w:ascii="Arial" w:eastAsiaTheme="minorEastAsia" w:hAnsi="Arial" w:cs="Arial"/>
          <w:noProof/>
          <w:kern w:val="2"/>
          <w:lang w:eastAsia="cs-CZ"/>
          <w14:ligatures w14:val="standardContextual"/>
        </w:rPr>
      </w:pPr>
      <w:hyperlink w:anchor="_Toc189039879" w:history="1">
        <w:r w:rsidR="00DC2F9D" w:rsidRPr="00976BD7">
          <w:rPr>
            <w:rStyle w:val="Hypertextovodkaz"/>
            <w:rFonts w:ascii="Arial" w:hAnsi="Arial" w:cs="Arial"/>
            <w:noProof/>
          </w:rPr>
          <w:t>III.</w:t>
        </w:r>
        <w:r w:rsidR="00DC2F9D" w:rsidRPr="00976BD7">
          <w:rPr>
            <w:rFonts w:ascii="Arial" w:eastAsiaTheme="minorEastAsia" w:hAnsi="Arial" w:cs="Arial"/>
            <w:noProof/>
            <w:kern w:val="2"/>
            <w:lang w:eastAsia="cs-CZ"/>
            <w14:ligatures w14:val="standardContextual"/>
          </w:rPr>
          <w:tab/>
        </w:r>
        <w:r w:rsidR="00DC2F9D" w:rsidRPr="00976BD7">
          <w:rPr>
            <w:rStyle w:val="Hypertextovodkaz"/>
            <w:rFonts w:ascii="Arial" w:hAnsi="Arial" w:cs="Arial"/>
            <w:noProof/>
          </w:rPr>
          <w:t>Podrobné informace k doplňkovým službám, příplatkům a vrácení cen</w:t>
        </w:r>
        <w:r w:rsidR="00DC2F9D" w:rsidRPr="00976BD7">
          <w:rPr>
            <w:rFonts w:ascii="Arial" w:hAnsi="Arial" w:cs="Arial"/>
            <w:noProof/>
            <w:webHidden/>
          </w:rPr>
          <w:tab/>
        </w:r>
        <w:r w:rsidR="00DC2F9D" w:rsidRPr="00976BD7">
          <w:rPr>
            <w:rFonts w:ascii="Arial" w:hAnsi="Arial" w:cs="Arial"/>
            <w:noProof/>
            <w:webHidden/>
          </w:rPr>
          <w:fldChar w:fldCharType="begin"/>
        </w:r>
        <w:r w:rsidR="00DC2F9D" w:rsidRPr="00976BD7">
          <w:rPr>
            <w:rFonts w:ascii="Arial" w:hAnsi="Arial" w:cs="Arial"/>
            <w:noProof/>
            <w:webHidden/>
          </w:rPr>
          <w:instrText xml:space="preserve"> PAGEREF _Toc189039879 \h </w:instrText>
        </w:r>
        <w:r w:rsidR="00DC2F9D" w:rsidRPr="00976BD7">
          <w:rPr>
            <w:rFonts w:ascii="Arial" w:hAnsi="Arial" w:cs="Arial"/>
            <w:noProof/>
            <w:webHidden/>
          </w:rPr>
        </w:r>
        <w:r w:rsidR="00DC2F9D" w:rsidRPr="00976BD7">
          <w:rPr>
            <w:rFonts w:ascii="Arial" w:hAnsi="Arial" w:cs="Arial"/>
            <w:noProof/>
            <w:webHidden/>
          </w:rPr>
          <w:fldChar w:fldCharType="separate"/>
        </w:r>
        <w:r w:rsidR="005806D4">
          <w:rPr>
            <w:rFonts w:ascii="Arial" w:hAnsi="Arial" w:cs="Arial"/>
            <w:noProof/>
            <w:webHidden/>
          </w:rPr>
          <w:t>65</w:t>
        </w:r>
        <w:r w:rsidR="00DC2F9D" w:rsidRPr="00976BD7">
          <w:rPr>
            <w:rFonts w:ascii="Arial" w:hAnsi="Arial" w:cs="Arial"/>
            <w:noProof/>
            <w:webHidden/>
          </w:rPr>
          <w:fldChar w:fldCharType="end"/>
        </w:r>
      </w:hyperlink>
    </w:p>
    <w:p w14:paraId="0A596C2F" w14:textId="69257E2B" w:rsidR="00382A9B" w:rsidRPr="00366F2E" w:rsidRDefault="000C4E14" w:rsidP="003A7034">
      <w:pPr>
        <w:pStyle w:val="Nadpis1"/>
        <w:spacing w:before="360"/>
        <w:rPr>
          <w:rFonts w:cs="Arial"/>
        </w:rPr>
      </w:pPr>
      <w:r w:rsidRPr="00366F2E">
        <w:rPr>
          <w:rFonts w:cs="Arial"/>
          <w:sz w:val="22"/>
          <w:szCs w:val="22"/>
        </w:rPr>
        <w:lastRenderedPageBreak/>
        <w:fldChar w:fldCharType="end"/>
      </w:r>
      <w:bookmarkStart w:id="9" w:name="_Toc22742856"/>
      <w:bookmarkStart w:id="10" w:name="_Toc87870619"/>
      <w:bookmarkStart w:id="11" w:name="_Toc151387950"/>
      <w:bookmarkStart w:id="12" w:name="_Toc189039399"/>
      <w:r w:rsidR="00382A9B" w:rsidRPr="00366F2E">
        <w:rPr>
          <w:rFonts w:cs="Arial"/>
        </w:rPr>
        <w:t xml:space="preserve">CENY VNITROSTÁTNÍCH POŠTOVNÍCH </w:t>
      </w:r>
      <w:r w:rsidR="00BE2195" w:rsidRPr="00366F2E">
        <w:rPr>
          <w:rFonts w:cs="Arial"/>
        </w:rPr>
        <w:t xml:space="preserve">A NEPOŠTOVNÍCH </w:t>
      </w:r>
      <w:r w:rsidR="00382A9B" w:rsidRPr="00366F2E">
        <w:rPr>
          <w:rFonts w:cs="Arial"/>
        </w:rPr>
        <w:t>SLUŽEB</w:t>
      </w:r>
      <w:bookmarkEnd w:id="9"/>
      <w:bookmarkEnd w:id="10"/>
      <w:bookmarkEnd w:id="11"/>
      <w:bookmarkEnd w:id="12"/>
    </w:p>
    <w:bookmarkStart w:id="13" w:name="_Toc189039400" w:displacedByCustomXml="next"/>
    <w:bookmarkStart w:id="14" w:name="_Toc151387951" w:displacedByCustomXml="next"/>
    <w:bookmarkStart w:id="15" w:name="_Toc87870620" w:displacedByCustomXml="next"/>
    <w:bookmarkStart w:id="16" w:name="_Toc22742857" w:displacedByCustomXml="next"/>
    <w:sdt>
      <w:sdtPr>
        <w:rPr>
          <w:rFonts w:cs="Arial"/>
        </w:rPr>
        <w:id w:val="6824477"/>
        <w:placeholder>
          <w:docPart w:val="DefaultPlaceholder_1081868574"/>
        </w:placeholder>
      </w:sdtPr>
      <w:sdtEndPr/>
      <w:sdtContent>
        <w:p w14:paraId="2397EE90" w14:textId="7990ACB3" w:rsidR="00E64783" w:rsidRPr="00366F2E" w:rsidRDefault="00984A1E" w:rsidP="00E64783">
          <w:pPr>
            <w:pStyle w:val="Nadpis2"/>
            <w:numPr>
              <w:ilvl w:val="0"/>
              <w:numId w:val="11"/>
            </w:numPr>
            <w:spacing w:after="120"/>
            <w:ind w:left="0" w:firstLine="567"/>
            <w:rPr>
              <w:rFonts w:cs="Arial"/>
            </w:rPr>
          </w:pPr>
          <w:r w:rsidRPr="00366F2E">
            <w:rPr>
              <w:rFonts w:cs="Arial"/>
            </w:rPr>
            <w:t>LISTOVNÍ ZÁSILKY</w:t>
          </w:r>
        </w:p>
      </w:sdtContent>
    </w:sdt>
    <w:bookmarkEnd w:id="13" w:displacedByCustomXml="prev"/>
    <w:bookmarkEnd w:id="14" w:displacedByCustomXml="prev"/>
    <w:bookmarkEnd w:id="15" w:displacedByCustomXml="prev"/>
    <w:bookmarkEnd w:id="16" w:displacedByCustomXml="prev"/>
    <w:p w14:paraId="16A7D997" w14:textId="09FD1F1F" w:rsidR="00503EE0" w:rsidRPr="00366F2E" w:rsidRDefault="002249BA" w:rsidP="007B7AE1">
      <w:pPr>
        <w:pStyle w:val="Nadpis4"/>
        <w:numPr>
          <w:ilvl w:val="0"/>
          <w:numId w:val="12"/>
        </w:numPr>
        <w:ind w:left="567" w:hanging="567"/>
        <w:rPr>
          <w:rFonts w:cs="Arial"/>
          <w:b w:val="0"/>
        </w:rPr>
      </w:pPr>
      <w:bookmarkStart w:id="17" w:name="_Toc22742858"/>
      <w:bookmarkStart w:id="18" w:name="_Toc87870621"/>
      <w:bookmarkStart w:id="19" w:name="_Toc151387952"/>
      <w:bookmarkStart w:id="20" w:name="_Toc189039401"/>
      <w:r w:rsidRPr="00366F2E">
        <w:rPr>
          <w:rFonts w:cs="Arial"/>
        </w:rPr>
        <w:t>Obyčejné psaní</w:t>
      </w:r>
      <w:bookmarkEnd w:id="0"/>
      <w:bookmarkEnd w:id="17"/>
      <w:bookmarkEnd w:id="18"/>
      <w:bookmarkEnd w:id="19"/>
      <w:bookmarkEnd w:id="20"/>
      <w:r w:rsidR="00A42EAB" w:rsidRPr="00366F2E">
        <w:rPr>
          <w:rFonts w:cs="Arial"/>
        </w:rPr>
        <w:t xml:space="preserve"> </w:t>
      </w:r>
    </w:p>
    <w:p w14:paraId="40533013" w14:textId="77777777" w:rsidR="00A42EAB" w:rsidRPr="00366F2E" w:rsidRDefault="00A42EAB" w:rsidP="002256A6">
      <w:pPr>
        <w:pStyle w:val="cpNormal3"/>
        <w:spacing w:after="0"/>
        <w:ind w:right="-1" w:firstLine="0"/>
        <w:rPr>
          <w:rFonts w:ascii="Arial" w:hAnsi="Arial" w:cs="Arial"/>
        </w:rPr>
      </w:pPr>
      <w:r w:rsidRPr="00366F2E">
        <w:rPr>
          <w:rFonts w:ascii="Arial" w:hAnsi="Arial" w:cs="Arial"/>
        </w:rPr>
        <w:t>(čl. 11 poštovních podmínek)</w:t>
      </w:r>
    </w:p>
    <w:p w14:paraId="526827E9" w14:textId="67ABAA99" w:rsidR="002249BA" w:rsidRPr="00366F2E" w:rsidRDefault="00AA546A" w:rsidP="001E6BE7">
      <w:pPr>
        <w:pStyle w:val="cpNormal3"/>
        <w:spacing w:after="0" w:line="240" w:lineRule="auto"/>
        <w:ind w:firstLine="0"/>
        <w:rPr>
          <w:rFonts w:ascii="Arial" w:hAnsi="Arial" w:cs="Arial"/>
        </w:rPr>
      </w:pPr>
      <w:r w:rsidRPr="00366F2E">
        <w:rPr>
          <w:rFonts w:ascii="Arial" w:hAnsi="Arial" w:cs="Arial"/>
          <w:b/>
        </w:rPr>
        <w:t xml:space="preserve">Ceny </w:t>
      </w:r>
      <w:r w:rsidR="00874884" w:rsidRPr="00366F2E">
        <w:rPr>
          <w:rFonts w:ascii="Arial" w:hAnsi="Arial" w:cs="Arial"/>
          <w:b/>
        </w:rPr>
        <w:t xml:space="preserve">této </w:t>
      </w:r>
      <w:r w:rsidRPr="00366F2E">
        <w:rPr>
          <w:rFonts w:ascii="Arial" w:hAnsi="Arial" w:cs="Arial"/>
          <w:b/>
        </w:rPr>
        <w:t>základní poštovní služby a s ní souvisejících doplňkových služeb a příplatků jsou osvobozeny od</w:t>
      </w:r>
      <w:r w:rsidR="008A149B" w:rsidRPr="00366F2E">
        <w:rPr>
          <w:rFonts w:ascii="Arial" w:hAnsi="Arial" w:cs="Arial"/>
          <w:b/>
        </w:rPr>
        <w:t> </w:t>
      </w:r>
      <w:r w:rsidRPr="00366F2E">
        <w:rPr>
          <w:rFonts w:ascii="Arial" w:hAnsi="Arial" w:cs="Arial"/>
          <w:b/>
        </w:rPr>
        <w:t>DPH.</w:t>
      </w:r>
      <w:r w:rsidR="005F49CB" w:rsidRPr="00366F2E">
        <w:rPr>
          <w:rFonts w:ascii="Arial" w:hAnsi="Arial" w:cs="Arial"/>
          <w:b/>
        </w:rPr>
        <w:t xml:space="preserve"> </w:t>
      </w:r>
      <w:r w:rsidR="00BC6D7D" w:rsidRPr="00366F2E">
        <w:rPr>
          <w:rFonts w:ascii="Arial" w:hAnsi="Arial" w:cs="Arial"/>
        </w:rPr>
        <w:t xml:space="preserve">  </w:t>
      </w:r>
    </w:p>
    <w:p w14:paraId="7F4C3532" w14:textId="77777777" w:rsidR="000D3462" w:rsidRPr="00366F2E" w:rsidRDefault="000D3462" w:rsidP="001E6BE7">
      <w:pPr>
        <w:pStyle w:val="cpNormal3"/>
        <w:spacing w:after="0" w:line="240" w:lineRule="auto"/>
        <w:ind w:firstLine="0"/>
        <w:rPr>
          <w:rFonts w:ascii="Arial" w:hAnsi="Arial" w:cs="Arial"/>
        </w:rPr>
      </w:pPr>
    </w:p>
    <w:tbl>
      <w:tblPr>
        <w:tblW w:w="9924"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186"/>
        <w:gridCol w:w="2059"/>
        <w:gridCol w:w="1169"/>
        <w:gridCol w:w="1170"/>
        <w:gridCol w:w="1170"/>
        <w:gridCol w:w="1170"/>
      </w:tblGrid>
      <w:tr w:rsidR="00547C55" w:rsidRPr="00366F2E" w14:paraId="506F29D5" w14:textId="77777777" w:rsidTr="001923CA">
        <w:trPr>
          <w:cantSplit/>
          <w:trHeight w:val="200"/>
        </w:trPr>
        <w:tc>
          <w:tcPr>
            <w:tcW w:w="5245" w:type="dxa"/>
            <w:gridSpan w:val="2"/>
            <w:vMerge w:val="restart"/>
            <w:shd w:val="clear" w:color="auto" w:fill="F2F2F2" w:themeFill="background1" w:themeFillShade="F2"/>
            <w:vAlign w:val="center"/>
          </w:tcPr>
          <w:p w14:paraId="15B6C841" w14:textId="77777777" w:rsidR="004876C2" w:rsidRPr="00366F2E" w:rsidRDefault="004876C2" w:rsidP="001923CA">
            <w:pPr>
              <w:ind w:left="1978" w:hanging="1978"/>
              <w:rPr>
                <w:rFonts w:ascii="Arial" w:hAnsi="Arial" w:cs="Arial"/>
                <w:b/>
                <w:sz w:val="20"/>
                <w:szCs w:val="20"/>
              </w:rPr>
            </w:pPr>
            <w:r w:rsidRPr="00366F2E">
              <w:rPr>
                <w:rFonts w:ascii="Arial" w:hAnsi="Arial" w:cs="Arial"/>
                <w:b/>
                <w:sz w:val="20"/>
                <w:szCs w:val="20"/>
              </w:rPr>
              <w:t>OBYČEJNÉ PSANÍ</w:t>
            </w:r>
          </w:p>
          <w:p w14:paraId="18A73E81" w14:textId="30980585" w:rsidR="001923CA" w:rsidRPr="00366F2E" w:rsidRDefault="004876C2" w:rsidP="001923CA">
            <w:pPr>
              <w:ind w:left="1978" w:hanging="1978"/>
              <w:rPr>
                <w:rFonts w:ascii="Arial" w:hAnsi="Arial" w:cs="Arial"/>
                <w:b/>
                <w:sz w:val="20"/>
                <w:szCs w:val="20"/>
              </w:rPr>
            </w:pPr>
            <w:r w:rsidRPr="00366F2E">
              <w:rPr>
                <w:rFonts w:ascii="Arial" w:hAnsi="Arial" w:cs="Arial"/>
                <w:b/>
                <w:sz w:val="20"/>
                <w:szCs w:val="20"/>
              </w:rPr>
              <w:t>EKONOMICKÉ</w:t>
            </w:r>
          </w:p>
        </w:tc>
        <w:tc>
          <w:tcPr>
            <w:tcW w:w="4679" w:type="dxa"/>
            <w:gridSpan w:val="4"/>
            <w:shd w:val="clear" w:color="auto" w:fill="F2F2F2" w:themeFill="background1" w:themeFillShade="F2"/>
          </w:tcPr>
          <w:p w14:paraId="6315A531" w14:textId="77777777" w:rsidR="001923CA" w:rsidRPr="00366F2E" w:rsidRDefault="001923CA" w:rsidP="001923CA">
            <w:pPr>
              <w:jc w:val="center"/>
              <w:rPr>
                <w:rFonts w:ascii="Arial" w:hAnsi="Arial" w:cs="Arial"/>
                <w:b/>
                <w:sz w:val="20"/>
                <w:szCs w:val="20"/>
              </w:rPr>
            </w:pPr>
            <w:r w:rsidRPr="00366F2E">
              <w:rPr>
                <w:rFonts w:ascii="Arial" w:hAnsi="Arial" w:cs="Arial"/>
                <w:b/>
                <w:sz w:val="20"/>
                <w:szCs w:val="20"/>
              </w:rPr>
              <w:t>Do hmotnosti / cena v Kč</w:t>
            </w:r>
          </w:p>
        </w:tc>
      </w:tr>
      <w:tr w:rsidR="00547C55" w:rsidRPr="00366F2E" w14:paraId="29CEB917" w14:textId="77777777" w:rsidTr="001923CA">
        <w:trPr>
          <w:cantSplit/>
          <w:trHeight w:val="347"/>
        </w:trPr>
        <w:tc>
          <w:tcPr>
            <w:tcW w:w="5245" w:type="dxa"/>
            <w:gridSpan w:val="2"/>
            <w:vMerge/>
            <w:shd w:val="clear" w:color="auto" w:fill="F2F2F2" w:themeFill="background1" w:themeFillShade="F2"/>
          </w:tcPr>
          <w:p w14:paraId="53A4B2D5" w14:textId="77777777" w:rsidR="001923CA" w:rsidRPr="00366F2E" w:rsidRDefault="001923CA" w:rsidP="001923CA">
            <w:pPr>
              <w:rPr>
                <w:rFonts w:ascii="Arial" w:hAnsi="Arial" w:cs="Arial"/>
                <w:b/>
                <w:sz w:val="20"/>
                <w:szCs w:val="20"/>
              </w:rPr>
            </w:pPr>
          </w:p>
        </w:tc>
        <w:tc>
          <w:tcPr>
            <w:tcW w:w="1169" w:type="dxa"/>
            <w:shd w:val="clear" w:color="auto" w:fill="F2F2F2" w:themeFill="background1" w:themeFillShade="F2"/>
            <w:vAlign w:val="center"/>
          </w:tcPr>
          <w:p w14:paraId="706D8924" w14:textId="1F90587E" w:rsidR="001923CA" w:rsidRPr="00366F2E" w:rsidRDefault="001923CA" w:rsidP="001923CA">
            <w:pPr>
              <w:jc w:val="center"/>
              <w:rPr>
                <w:rFonts w:ascii="Arial" w:hAnsi="Arial" w:cs="Arial"/>
                <w:b/>
                <w:sz w:val="20"/>
                <w:szCs w:val="20"/>
              </w:rPr>
            </w:pPr>
            <w:r w:rsidRPr="00366F2E">
              <w:rPr>
                <w:rFonts w:ascii="Arial" w:hAnsi="Arial" w:cs="Arial"/>
                <w:b/>
                <w:sz w:val="20"/>
                <w:szCs w:val="20"/>
              </w:rPr>
              <w:t xml:space="preserve">50 </w:t>
            </w:r>
            <w:r w:rsidR="00D74D0B" w:rsidRPr="00366F2E">
              <w:rPr>
                <w:rFonts w:ascii="Arial" w:hAnsi="Arial" w:cs="Arial"/>
                <w:b/>
                <w:sz w:val="20"/>
                <w:szCs w:val="20"/>
              </w:rPr>
              <w:t>g – standard</w:t>
            </w:r>
            <w:r w:rsidR="00D74D0B" w:rsidRPr="00366F2E">
              <w:rPr>
                <w:rFonts w:ascii="Arial" w:hAnsi="Arial" w:cs="Arial"/>
                <w:b/>
                <w:sz w:val="20"/>
                <w:szCs w:val="20"/>
                <w:vertAlign w:val="superscript"/>
              </w:rPr>
              <w:t>1</w:t>
            </w:r>
            <w:r w:rsidRPr="00366F2E">
              <w:rPr>
                <w:rFonts w:ascii="Arial" w:hAnsi="Arial" w:cs="Arial"/>
                <w:b/>
                <w:sz w:val="20"/>
                <w:szCs w:val="20"/>
                <w:vertAlign w:val="superscript"/>
              </w:rPr>
              <w:t>)</w:t>
            </w:r>
          </w:p>
        </w:tc>
        <w:tc>
          <w:tcPr>
            <w:tcW w:w="1170" w:type="dxa"/>
            <w:shd w:val="clear" w:color="auto" w:fill="F2F2F2" w:themeFill="background1" w:themeFillShade="F2"/>
            <w:vAlign w:val="center"/>
          </w:tcPr>
          <w:p w14:paraId="35331C45" w14:textId="77777777" w:rsidR="001923CA" w:rsidRPr="00366F2E" w:rsidRDefault="001923CA" w:rsidP="001923CA">
            <w:pPr>
              <w:jc w:val="center"/>
              <w:rPr>
                <w:rFonts w:ascii="Arial" w:hAnsi="Arial" w:cs="Arial"/>
                <w:b/>
                <w:sz w:val="20"/>
                <w:szCs w:val="20"/>
              </w:rPr>
            </w:pPr>
            <w:r w:rsidRPr="00366F2E">
              <w:rPr>
                <w:rFonts w:ascii="Arial" w:hAnsi="Arial" w:cs="Arial"/>
                <w:b/>
                <w:sz w:val="20"/>
                <w:szCs w:val="20"/>
              </w:rPr>
              <w:t>100 g</w:t>
            </w:r>
            <w:r w:rsidRPr="00366F2E">
              <w:rPr>
                <w:rFonts w:ascii="Arial" w:hAnsi="Arial" w:cs="Arial"/>
                <w:b/>
                <w:sz w:val="20"/>
                <w:szCs w:val="20"/>
                <w:vertAlign w:val="superscript"/>
              </w:rPr>
              <w:t>2)</w:t>
            </w:r>
          </w:p>
        </w:tc>
        <w:tc>
          <w:tcPr>
            <w:tcW w:w="1170" w:type="dxa"/>
            <w:shd w:val="clear" w:color="auto" w:fill="F2F2F2" w:themeFill="background1" w:themeFillShade="F2"/>
            <w:vAlign w:val="center"/>
          </w:tcPr>
          <w:p w14:paraId="04D05604" w14:textId="77777777" w:rsidR="001923CA" w:rsidRPr="00366F2E" w:rsidRDefault="001923CA" w:rsidP="001923CA">
            <w:pPr>
              <w:jc w:val="center"/>
              <w:rPr>
                <w:rFonts w:ascii="Arial" w:hAnsi="Arial" w:cs="Arial"/>
                <w:b/>
                <w:sz w:val="20"/>
                <w:szCs w:val="20"/>
              </w:rPr>
            </w:pPr>
            <w:r w:rsidRPr="00366F2E">
              <w:rPr>
                <w:rFonts w:ascii="Arial" w:hAnsi="Arial" w:cs="Arial"/>
                <w:b/>
                <w:sz w:val="20"/>
                <w:szCs w:val="20"/>
              </w:rPr>
              <w:t>500 g</w:t>
            </w:r>
            <w:r w:rsidRPr="00366F2E">
              <w:rPr>
                <w:rFonts w:ascii="Arial" w:hAnsi="Arial" w:cs="Arial"/>
                <w:b/>
                <w:sz w:val="20"/>
                <w:szCs w:val="20"/>
                <w:vertAlign w:val="superscript"/>
              </w:rPr>
              <w:t>2)</w:t>
            </w:r>
          </w:p>
        </w:tc>
        <w:tc>
          <w:tcPr>
            <w:tcW w:w="1170" w:type="dxa"/>
            <w:shd w:val="clear" w:color="auto" w:fill="F2F2F2" w:themeFill="background1" w:themeFillShade="F2"/>
            <w:vAlign w:val="center"/>
          </w:tcPr>
          <w:p w14:paraId="47808DDA" w14:textId="77777777" w:rsidR="001923CA" w:rsidRPr="00366F2E" w:rsidRDefault="001923CA" w:rsidP="001923CA">
            <w:pPr>
              <w:jc w:val="center"/>
              <w:rPr>
                <w:rFonts w:ascii="Arial" w:hAnsi="Arial" w:cs="Arial"/>
                <w:b/>
                <w:sz w:val="20"/>
                <w:szCs w:val="20"/>
              </w:rPr>
            </w:pPr>
            <w:r w:rsidRPr="00366F2E">
              <w:rPr>
                <w:rFonts w:ascii="Arial" w:hAnsi="Arial" w:cs="Arial"/>
                <w:b/>
                <w:sz w:val="20"/>
                <w:szCs w:val="20"/>
              </w:rPr>
              <w:t>1 kg</w:t>
            </w:r>
            <w:r w:rsidRPr="00366F2E">
              <w:rPr>
                <w:rFonts w:ascii="Arial" w:hAnsi="Arial" w:cs="Arial"/>
                <w:b/>
                <w:sz w:val="20"/>
                <w:szCs w:val="20"/>
                <w:vertAlign w:val="superscript"/>
              </w:rPr>
              <w:t>2)</w:t>
            </w:r>
          </w:p>
        </w:tc>
      </w:tr>
      <w:tr w:rsidR="00547C55" w:rsidRPr="00366F2E" w14:paraId="6A0AAD21" w14:textId="77777777" w:rsidTr="001923CA">
        <w:trPr>
          <w:cantSplit/>
          <w:trHeight w:val="567"/>
        </w:trPr>
        <w:tc>
          <w:tcPr>
            <w:tcW w:w="5245" w:type="dxa"/>
            <w:gridSpan w:val="2"/>
            <w:vAlign w:val="center"/>
          </w:tcPr>
          <w:p w14:paraId="7A9F7979" w14:textId="77777777" w:rsidR="0008622F" w:rsidRPr="00366F2E" w:rsidRDefault="0008622F" w:rsidP="0008622F">
            <w:pPr>
              <w:rPr>
                <w:rFonts w:ascii="Arial" w:hAnsi="Arial" w:cs="Arial"/>
                <w:sz w:val="20"/>
                <w:szCs w:val="20"/>
              </w:rPr>
            </w:pPr>
            <w:r w:rsidRPr="00366F2E">
              <w:rPr>
                <w:rFonts w:ascii="Arial" w:hAnsi="Arial" w:cs="Arial"/>
                <w:b/>
                <w:sz w:val="20"/>
                <w:szCs w:val="20"/>
              </w:rPr>
              <w:t>Základní cena</w:t>
            </w:r>
          </w:p>
        </w:tc>
        <w:tc>
          <w:tcPr>
            <w:tcW w:w="1169" w:type="dxa"/>
            <w:vAlign w:val="center"/>
          </w:tcPr>
          <w:p w14:paraId="53041A28" w14:textId="783232BE" w:rsidR="0008622F" w:rsidRPr="00366F2E" w:rsidRDefault="005062F9" w:rsidP="0008622F">
            <w:pPr>
              <w:jc w:val="center"/>
              <w:rPr>
                <w:rFonts w:ascii="Arial" w:hAnsi="Arial" w:cs="Arial"/>
                <w:sz w:val="20"/>
                <w:szCs w:val="20"/>
              </w:rPr>
            </w:pPr>
            <w:r w:rsidRPr="00366F2E">
              <w:rPr>
                <w:rFonts w:ascii="Arial" w:hAnsi="Arial" w:cs="Arial"/>
                <w:sz w:val="20"/>
                <w:szCs w:val="20"/>
              </w:rPr>
              <w:t>31</w:t>
            </w:r>
            <w:r w:rsidR="0008622F" w:rsidRPr="00366F2E">
              <w:rPr>
                <w:rFonts w:ascii="Arial" w:hAnsi="Arial" w:cs="Arial"/>
                <w:sz w:val="20"/>
                <w:szCs w:val="20"/>
              </w:rPr>
              <w:t xml:space="preserve">,00 </w:t>
            </w:r>
          </w:p>
        </w:tc>
        <w:tc>
          <w:tcPr>
            <w:tcW w:w="1170" w:type="dxa"/>
            <w:vAlign w:val="center"/>
          </w:tcPr>
          <w:p w14:paraId="5F6C4C77" w14:textId="38D19DC2" w:rsidR="0008622F" w:rsidRPr="00366F2E" w:rsidRDefault="005062F9" w:rsidP="0008622F">
            <w:pPr>
              <w:jc w:val="center"/>
              <w:rPr>
                <w:rFonts w:ascii="Arial" w:hAnsi="Arial" w:cs="Arial"/>
                <w:sz w:val="20"/>
                <w:szCs w:val="20"/>
              </w:rPr>
            </w:pPr>
            <w:r w:rsidRPr="00366F2E">
              <w:rPr>
                <w:rFonts w:ascii="Arial" w:hAnsi="Arial" w:cs="Arial"/>
                <w:sz w:val="20"/>
                <w:szCs w:val="20"/>
              </w:rPr>
              <w:t>35</w:t>
            </w:r>
            <w:r w:rsidR="0008622F" w:rsidRPr="00366F2E">
              <w:rPr>
                <w:rFonts w:ascii="Arial" w:hAnsi="Arial" w:cs="Arial"/>
                <w:sz w:val="20"/>
                <w:szCs w:val="20"/>
              </w:rPr>
              <w:t xml:space="preserve">,00 </w:t>
            </w:r>
          </w:p>
        </w:tc>
        <w:tc>
          <w:tcPr>
            <w:tcW w:w="1170" w:type="dxa"/>
            <w:vAlign w:val="center"/>
          </w:tcPr>
          <w:p w14:paraId="58BE6C90" w14:textId="30271523" w:rsidR="0008622F" w:rsidRPr="00366F2E" w:rsidRDefault="005062F9" w:rsidP="0008622F">
            <w:pPr>
              <w:jc w:val="center"/>
              <w:rPr>
                <w:rFonts w:ascii="Arial" w:hAnsi="Arial" w:cs="Arial"/>
                <w:sz w:val="20"/>
                <w:szCs w:val="20"/>
              </w:rPr>
            </w:pPr>
            <w:r w:rsidRPr="00366F2E">
              <w:rPr>
                <w:rFonts w:ascii="Arial" w:hAnsi="Arial" w:cs="Arial"/>
                <w:sz w:val="20"/>
                <w:szCs w:val="20"/>
              </w:rPr>
              <w:t>39</w:t>
            </w:r>
            <w:r w:rsidR="0008622F" w:rsidRPr="00366F2E">
              <w:rPr>
                <w:rFonts w:ascii="Arial" w:hAnsi="Arial" w:cs="Arial"/>
                <w:sz w:val="20"/>
                <w:szCs w:val="20"/>
              </w:rPr>
              <w:t xml:space="preserve">,00 </w:t>
            </w:r>
          </w:p>
        </w:tc>
        <w:tc>
          <w:tcPr>
            <w:tcW w:w="1170" w:type="dxa"/>
            <w:vAlign w:val="center"/>
          </w:tcPr>
          <w:p w14:paraId="1C57A968" w14:textId="73221D84" w:rsidR="0008622F" w:rsidRPr="00366F2E" w:rsidRDefault="005062F9" w:rsidP="0008622F">
            <w:pPr>
              <w:jc w:val="center"/>
              <w:rPr>
                <w:rFonts w:ascii="Arial" w:hAnsi="Arial" w:cs="Arial"/>
                <w:sz w:val="20"/>
                <w:szCs w:val="20"/>
              </w:rPr>
            </w:pPr>
            <w:r w:rsidRPr="00366F2E">
              <w:rPr>
                <w:rFonts w:ascii="Arial" w:hAnsi="Arial" w:cs="Arial"/>
                <w:sz w:val="20"/>
                <w:szCs w:val="20"/>
              </w:rPr>
              <w:t>45</w:t>
            </w:r>
            <w:r w:rsidR="0008622F" w:rsidRPr="00366F2E">
              <w:rPr>
                <w:rFonts w:ascii="Arial" w:hAnsi="Arial" w:cs="Arial"/>
                <w:sz w:val="20"/>
                <w:szCs w:val="20"/>
              </w:rPr>
              <w:t xml:space="preserve">,00 </w:t>
            </w:r>
          </w:p>
        </w:tc>
      </w:tr>
      <w:tr w:rsidR="00547C55" w:rsidRPr="00366F2E" w14:paraId="1E866A60" w14:textId="77777777" w:rsidTr="001560A1">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567"/>
        </w:trPr>
        <w:tc>
          <w:tcPr>
            <w:tcW w:w="3186" w:type="dxa"/>
            <w:vMerge w:val="restart"/>
            <w:tcBorders>
              <w:top w:val="single" w:sz="4" w:space="0" w:color="auto"/>
              <w:left w:val="single" w:sz="4" w:space="0" w:color="auto"/>
              <w:right w:val="single" w:sz="4" w:space="0" w:color="auto"/>
            </w:tcBorders>
            <w:shd w:val="clear" w:color="auto" w:fill="auto"/>
            <w:vAlign w:val="center"/>
          </w:tcPr>
          <w:p w14:paraId="1E235947" w14:textId="7DBA27B4" w:rsidR="00C2667E" w:rsidRPr="00366F2E" w:rsidRDefault="00C2667E" w:rsidP="00C2667E">
            <w:pPr>
              <w:rPr>
                <w:rFonts w:ascii="Arial" w:hAnsi="Arial" w:cs="Arial"/>
                <w:b/>
                <w:sz w:val="20"/>
                <w:szCs w:val="20"/>
              </w:rPr>
            </w:pPr>
            <w:r w:rsidRPr="00366F2E">
              <w:rPr>
                <w:rFonts w:ascii="Arial" w:hAnsi="Arial" w:cs="Arial"/>
                <w:b/>
                <w:sz w:val="20"/>
                <w:szCs w:val="20"/>
              </w:rPr>
              <w:t xml:space="preserve">Cena se Zákaznickou kartou ČP </w:t>
            </w:r>
            <w:r w:rsidRPr="00366F2E">
              <w:rPr>
                <w:rFonts w:ascii="Arial" w:hAnsi="Arial" w:cs="Arial"/>
                <w:sz w:val="20"/>
                <w:szCs w:val="20"/>
              </w:rPr>
              <w:t>při jednorázovém podání</w:t>
            </w:r>
          </w:p>
        </w:tc>
        <w:tc>
          <w:tcPr>
            <w:tcW w:w="2059" w:type="dxa"/>
            <w:tcBorders>
              <w:top w:val="single" w:sz="4" w:space="0" w:color="auto"/>
              <w:left w:val="single" w:sz="4" w:space="0" w:color="auto"/>
              <w:bottom w:val="single" w:sz="4" w:space="0" w:color="auto"/>
              <w:right w:val="single" w:sz="4" w:space="0" w:color="auto"/>
            </w:tcBorders>
            <w:shd w:val="clear" w:color="auto" w:fill="auto"/>
            <w:vAlign w:val="center"/>
          </w:tcPr>
          <w:p w14:paraId="36A0CD97" w14:textId="7F9F8A53" w:rsidR="00C2667E" w:rsidRPr="00366F2E" w:rsidRDefault="00C2667E" w:rsidP="00C2667E">
            <w:pPr>
              <w:rPr>
                <w:rFonts w:ascii="Arial" w:hAnsi="Arial" w:cs="Arial"/>
                <w:b/>
                <w:sz w:val="20"/>
                <w:szCs w:val="20"/>
              </w:rPr>
            </w:pPr>
            <w:r w:rsidRPr="00366F2E">
              <w:rPr>
                <w:rFonts w:ascii="Arial" w:hAnsi="Arial" w:cs="Arial"/>
                <w:sz w:val="20"/>
                <w:szCs w:val="20"/>
              </w:rPr>
              <w:t>1–9 ks zásilek</w:t>
            </w:r>
            <w:r w:rsidRPr="00366F2E">
              <w:rPr>
                <w:rFonts w:ascii="Arial" w:hAnsi="Arial" w:cs="Arial"/>
                <w:sz w:val="20"/>
                <w:szCs w:val="20"/>
                <w:vertAlign w:val="superscript"/>
              </w:rPr>
              <w:t>3)</w:t>
            </w:r>
          </w:p>
        </w:tc>
        <w:tc>
          <w:tcPr>
            <w:tcW w:w="1169" w:type="dxa"/>
            <w:tcBorders>
              <w:top w:val="single" w:sz="4" w:space="0" w:color="auto"/>
              <w:left w:val="single" w:sz="4" w:space="0" w:color="auto"/>
              <w:bottom w:val="single" w:sz="4" w:space="0" w:color="auto"/>
              <w:right w:val="single" w:sz="4" w:space="0" w:color="auto"/>
            </w:tcBorders>
            <w:vAlign w:val="center"/>
          </w:tcPr>
          <w:p w14:paraId="51FBE455" w14:textId="09EED387" w:rsidR="00C2667E" w:rsidRPr="00366F2E" w:rsidRDefault="005062F9" w:rsidP="00C2667E">
            <w:pPr>
              <w:jc w:val="center"/>
              <w:rPr>
                <w:rFonts w:ascii="Arial" w:hAnsi="Arial" w:cs="Arial"/>
                <w:b/>
                <w:sz w:val="20"/>
                <w:szCs w:val="20"/>
              </w:rPr>
            </w:pPr>
            <w:r w:rsidRPr="00366F2E">
              <w:rPr>
                <w:rFonts w:ascii="Arial" w:hAnsi="Arial" w:cs="Arial"/>
                <w:sz w:val="20"/>
                <w:szCs w:val="20"/>
              </w:rPr>
              <w:t>30</w:t>
            </w:r>
            <w:r w:rsidR="00C2667E" w:rsidRPr="00366F2E">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47737FD9" w14:textId="2A358809" w:rsidR="00C2667E" w:rsidRPr="00366F2E" w:rsidRDefault="005062F9" w:rsidP="00C2667E">
            <w:pPr>
              <w:spacing w:line="240" w:lineRule="auto"/>
              <w:jc w:val="center"/>
              <w:rPr>
                <w:rFonts w:ascii="Arial" w:hAnsi="Arial" w:cs="Arial"/>
              </w:rPr>
            </w:pPr>
            <w:r w:rsidRPr="00366F2E">
              <w:rPr>
                <w:rFonts w:ascii="Arial" w:hAnsi="Arial" w:cs="Arial"/>
                <w:sz w:val="20"/>
                <w:szCs w:val="20"/>
              </w:rPr>
              <w:t>34</w:t>
            </w:r>
            <w:r w:rsidR="00C2667E" w:rsidRPr="00366F2E">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34FC820C" w14:textId="2702AEFB" w:rsidR="00C2667E" w:rsidRPr="00366F2E" w:rsidRDefault="005062F9" w:rsidP="00C2667E">
            <w:pPr>
              <w:spacing w:line="240" w:lineRule="auto"/>
              <w:jc w:val="center"/>
              <w:rPr>
                <w:rFonts w:ascii="Arial" w:hAnsi="Arial" w:cs="Arial"/>
              </w:rPr>
            </w:pPr>
            <w:r w:rsidRPr="00366F2E">
              <w:rPr>
                <w:rFonts w:ascii="Arial" w:hAnsi="Arial" w:cs="Arial"/>
                <w:sz w:val="20"/>
                <w:szCs w:val="20"/>
              </w:rPr>
              <w:t>38</w:t>
            </w:r>
            <w:r w:rsidR="00C2667E" w:rsidRPr="00366F2E">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5615D482" w14:textId="2CFFAAB4" w:rsidR="00C2667E" w:rsidRPr="00366F2E" w:rsidRDefault="005062F9" w:rsidP="00C2667E">
            <w:pPr>
              <w:spacing w:line="240" w:lineRule="auto"/>
              <w:jc w:val="center"/>
              <w:rPr>
                <w:rFonts w:ascii="Arial" w:hAnsi="Arial" w:cs="Arial"/>
              </w:rPr>
            </w:pPr>
            <w:r w:rsidRPr="00366F2E">
              <w:rPr>
                <w:rFonts w:ascii="Arial" w:hAnsi="Arial" w:cs="Arial"/>
                <w:sz w:val="20"/>
                <w:szCs w:val="20"/>
              </w:rPr>
              <w:t>44</w:t>
            </w:r>
            <w:r w:rsidR="00C2667E" w:rsidRPr="00366F2E">
              <w:rPr>
                <w:rFonts w:ascii="Arial" w:hAnsi="Arial" w:cs="Arial"/>
                <w:sz w:val="20"/>
                <w:szCs w:val="20"/>
              </w:rPr>
              <w:t>,00</w:t>
            </w:r>
          </w:p>
        </w:tc>
      </w:tr>
      <w:tr w:rsidR="00547C55" w:rsidRPr="00366F2E" w14:paraId="30DDEE96" w14:textId="77777777" w:rsidTr="001560A1">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567"/>
        </w:trPr>
        <w:tc>
          <w:tcPr>
            <w:tcW w:w="3186" w:type="dxa"/>
            <w:vMerge/>
            <w:tcBorders>
              <w:left w:val="single" w:sz="4" w:space="0" w:color="auto"/>
              <w:bottom w:val="single" w:sz="4" w:space="0" w:color="auto"/>
              <w:right w:val="single" w:sz="4" w:space="0" w:color="auto"/>
            </w:tcBorders>
            <w:shd w:val="clear" w:color="auto" w:fill="auto"/>
            <w:vAlign w:val="center"/>
          </w:tcPr>
          <w:p w14:paraId="02088392" w14:textId="1070C66A" w:rsidR="00A63467" w:rsidRPr="00366F2E" w:rsidRDefault="00A63467" w:rsidP="00A63467">
            <w:pPr>
              <w:rPr>
                <w:rFonts w:ascii="Arial" w:hAnsi="Arial" w:cs="Arial"/>
                <w:b/>
                <w:sz w:val="20"/>
                <w:szCs w:val="20"/>
              </w:rPr>
            </w:pPr>
          </w:p>
        </w:tc>
        <w:tc>
          <w:tcPr>
            <w:tcW w:w="2059" w:type="dxa"/>
            <w:tcBorders>
              <w:top w:val="single" w:sz="4" w:space="0" w:color="auto"/>
              <w:left w:val="single" w:sz="4" w:space="0" w:color="auto"/>
              <w:bottom w:val="single" w:sz="4" w:space="0" w:color="auto"/>
              <w:right w:val="single" w:sz="4" w:space="0" w:color="auto"/>
            </w:tcBorders>
            <w:shd w:val="clear" w:color="auto" w:fill="auto"/>
            <w:vAlign w:val="center"/>
          </w:tcPr>
          <w:p w14:paraId="25ABB4FA" w14:textId="26C479F2" w:rsidR="00A63467" w:rsidRPr="00366F2E" w:rsidRDefault="00A63467" w:rsidP="00A63467">
            <w:pPr>
              <w:rPr>
                <w:rFonts w:ascii="Arial" w:hAnsi="Arial" w:cs="Arial"/>
                <w:b/>
                <w:sz w:val="20"/>
                <w:szCs w:val="20"/>
              </w:rPr>
            </w:pPr>
            <w:r w:rsidRPr="00366F2E">
              <w:rPr>
                <w:rFonts w:ascii="Arial" w:hAnsi="Arial" w:cs="Arial"/>
                <w:sz w:val="20"/>
                <w:szCs w:val="20"/>
              </w:rPr>
              <w:t>10 a více ks zásilek</w:t>
            </w:r>
            <w:r w:rsidRPr="00366F2E">
              <w:rPr>
                <w:rFonts w:ascii="Arial" w:hAnsi="Arial" w:cs="Arial"/>
                <w:sz w:val="20"/>
                <w:szCs w:val="20"/>
                <w:vertAlign w:val="superscript"/>
              </w:rPr>
              <w:t>3)</w:t>
            </w:r>
          </w:p>
        </w:tc>
        <w:tc>
          <w:tcPr>
            <w:tcW w:w="1169" w:type="dxa"/>
            <w:tcBorders>
              <w:top w:val="single" w:sz="4" w:space="0" w:color="auto"/>
              <w:left w:val="single" w:sz="4" w:space="0" w:color="auto"/>
              <w:bottom w:val="single" w:sz="4" w:space="0" w:color="auto"/>
              <w:right w:val="single" w:sz="4" w:space="0" w:color="auto"/>
            </w:tcBorders>
            <w:vAlign w:val="center"/>
          </w:tcPr>
          <w:p w14:paraId="474A94F7" w14:textId="484401F9" w:rsidR="00A63467" w:rsidRPr="00366F2E" w:rsidRDefault="005062F9" w:rsidP="00A63467">
            <w:pPr>
              <w:jc w:val="center"/>
              <w:rPr>
                <w:rFonts w:ascii="Arial" w:hAnsi="Arial" w:cs="Arial"/>
                <w:b/>
                <w:sz w:val="20"/>
                <w:szCs w:val="20"/>
              </w:rPr>
            </w:pPr>
            <w:r w:rsidRPr="00366F2E">
              <w:rPr>
                <w:rFonts w:ascii="Arial" w:hAnsi="Arial" w:cs="Arial"/>
                <w:sz w:val="20"/>
                <w:szCs w:val="20"/>
              </w:rPr>
              <w:t>29</w:t>
            </w:r>
            <w:r w:rsidR="00A63467" w:rsidRPr="00366F2E">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13419FC6" w14:textId="21F3E629" w:rsidR="00A63467" w:rsidRPr="00366F2E" w:rsidRDefault="005062F9" w:rsidP="00A63467">
            <w:pPr>
              <w:jc w:val="center"/>
              <w:rPr>
                <w:rFonts w:ascii="Arial" w:hAnsi="Arial" w:cs="Arial"/>
                <w:b/>
                <w:sz w:val="20"/>
                <w:szCs w:val="20"/>
              </w:rPr>
            </w:pPr>
            <w:r w:rsidRPr="00366F2E">
              <w:rPr>
                <w:rFonts w:ascii="Arial" w:hAnsi="Arial" w:cs="Arial"/>
                <w:sz w:val="20"/>
                <w:szCs w:val="20"/>
              </w:rPr>
              <w:t>33</w:t>
            </w:r>
            <w:r w:rsidR="00A63467" w:rsidRPr="00366F2E">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579B32D0" w14:textId="24D17176" w:rsidR="00A63467" w:rsidRPr="00366F2E" w:rsidRDefault="005062F9" w:rsidP="00A63467">
            <w:pPr>
              <w:jc w:val="center"/>
              <w:rPr>
                <w:rFonts w:ascii="Arial" w:hAnsi="Arial" w:cs="Arial"/>
                <w:b/>
                <w:sz w:val="20"/>
                <w:szCs w:val="20"/>
              </w:rPr>
            </w:pPr>
            <w:r w:rsidRPr="00366F2E">
              <w:rPr>
                <w:rFonts w:ascii="Arial" w:hAnsi="Arial" w:cs="Arial"/>
                <w:sz w:val="20"/>
                <w:szCs w:val="20"/>
              </w:rPr>
              <w:t>37</w:t>
            </w:r>
            <w:r w:rsidR="00A63467" w:rsidRPr="00366F2E">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77F94521" w14:textId="53684848" w:rsidR="00A63467" w:rsidRPr="00366F2E" w:rsidRDefault="005062F9" w:rsidP="00A63467">
            <w:pPr>
              <w:jc w:val="center"/>
              <w:rPr>
                <w:rFonts w:ascii="Arial" w:hAnsi="Arial" w:cs="Arial"/>
                <w:b/>
                <w:sz w:val="20"/>
                <w:szCs w:val="20"/>
              </w:rPr>
            </w:pPr>
            <w:r w:rsidRPr="00366F2E">
              <w:rPr>
                <w:rFonts w:ascii="Arial" w:hAnsi="Arial" w:cs="Arial"/>
                <w:sz w:val="20"/>
                <w:szCs w:val="20"/>
              </w:rPr>
              <w:t>43</w:t>
            </w:r>
            <w:r w:rsidR="00A63467" w:rsidRPr="00366F2E">
              <w:rPr>
                <w:rFonts w:ascii="Arial" w:hAnsi="Arial" w:cs="Arial"/>
                <w:sz w:val="20"/>
                <w:szCs w:val="20"/>
              </w:rPr>
              <w:t>,00</w:t>
            </w:r>
          </w:p>
        </w:tc>
      </w:tr>
      <w:tr w:rsidR="00547C55" w:rsidRPr="00366F2E" w14:paraId="3F8A2772" w14:textId="77777777" w:rsidTr="001923CA">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567"/>
        </w:trPr>
        <w:tc>
          <w:tcPr>
            <w:tcW w:w="5245" w:type="dxa"/>
            <w:gridSpan w:val="2"/>
            <w:tcBorders>
              <w:top w:val="single" w:sz="4" w:space="0" w:color="auto"/>
              <w:left w:val="single" w:sz="4" w:space="0" w:color="auto"/>
              <w:bottom w:val="single" w:sz="4" w:space="0" w:color="auto"/>
              <w:right w:val="single" w:sz="4" w:space="0" w:color="auto"/>
            </w:tcBorders>
            <w:shd w:val="clear" w:color="auto" w:fill="auto"/>
            <w:vAlign w:val="center"/>
          </w:tcPr>
          <w:p w14:paraId="4D16C409" w14:textId="77777777" w:rsidR="000E0412" w:rsidRPr="00366F2E" w:rsidRDefault="000E0412" w:rsidP="000E0412">
            <w:pPr>
              <w:rPr>
                <w:rFonts w:ascii="Arial" w:hAnsi="Arial" w:cs="Arial"/>
                <w:b/>
                <w:sz w:val="20"/>
                <w:szCs w:val="20"/>
              </w:rPr>
            </w:pPr>
            <w:r w:rsidRPr="00366F2E">
              <w:rPr>
                <w:rFonts w:ascii="Arial" w:hAnsi="Arial" w:cs="Arial"/>
                <w:b/>
                <w:sz w:val="20"/>
                <w:szCs w:val="20"/>
              </w:rPr>
              <w:t>Cena pro uživatele výplatních strojů, při úhradě cen Kreditem</w:t>
            </w:r>
            <w:r w:rsidRPr="00366F2E">
              <w:rPr>
                <w:rFonts w:ascii="Arial" w:hAnsi="Arial" w:cs="Arial"/>
                <w:vertAlign w:val="superscript"/>
              </w:rPr>
              <w:t xml:space="preserve">4) </w:t>
            </w:r>
            <w:r w:rsidRPr="00366F2E">
              <w:rPr>
                <w:rFonts w:ascii="Arial" w:hAnsi="Arial" w:cs="Arial"/>
                <w:b/>
                <w:sz w:val="20"/>
                <w:szCs w:val="20"/>
              </w:rPr>
              <w:t>nebo pro zákazníky Hybridní pošty</w:t>
            </w:r>
          </w:p>
        </w:tc>
        <w:tc>
          <w:tcPr>
            <w:tcW w:w="1169" w:type="dxa"/>
            <w:tcBorders>
              <w:top w:val="single" w:sz="4" w:space="0" w:color="auto"/>
              <w:left w:val="single" w:sz="4" w:space="0" w:color="auto"/>
              <w:bottom w:val="single" w:sz="4" w:space="0" w:color="auto"/>
              <w:right w:val="single" w:sz="4" w:space="0" w:color="auto"/>
            </w:tcBorders>
            <w:vAlign w:val="center"/>
          </w:tcPr>
          <w:p w14:paraId="7D6B7B69" w14:textId="62A9D177" w:rsidR="000E0412" w:rsidRPr="00366F2E" w:rsidRDefault="00D55B9F" w:rsidP="000E0412">
            <w:pPr>
              <w:jc w:val="center"/>
              <w:rPr>
                <w:rFonts w:ascii="Arial" w:hAnsi="Arial" w:cs="Arial"/>
                <w:sz w:val="20"/>
                <w:szCs w:val="20"/>
              </w:rPr>
            </w:pPr>
            <w:r w:rsidRPr="00366F2E">
              <w:rPr>
                <w:rFonts w:ascii="Arial" w:hAnsi="Arial" w:cs="Arial"/>
                <w:sz w:val="20"/>
                <w:szCs w:val="20"/>
              </w:rPr>
              <w:t>26</w:t>
            </w:r>
            <w:r w:rsidR="000E0412" w:rsidRPr="00366F2E">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1F6A6BCC" w14:textId="72CD4E61" w:rsidR="000E0412" w:rsidRPr="00366F2E" w:rsidRDefault="00D55B9F" w:rsidP="000E0412">
            <w:pPr>
              <w:jc w:val="center"/>
              <w:rPr>
                <w:rFonts w:ascii="Arial" w:hAnsi="Arial" w:cs="Arial"/>
                <w:sz w:val="20"/>
                <w:szCs w:val="20"/>
              </w:rPr>
            </w:pPr>
            <w:r w:rsidRPr="00366F2E">
              <w:rPr>
                <w:rFonts w:ascii="Arial" w:hAnsi="Arial" w:cs="Arial"/>
                <w:sz w:val="20"/>
                <w:szCs w:val="20"/>
              </w:rPr>
              <w:t>30,00</w:t>
            </w:r>
          </w:p>
        </w:tc>
        <w:tc>
          <w:tcPr>
            <w:tcW w:w="1170" w:type="dxa"/>
            <w:tcBorders>
              <w:top w:val="single" w:sz="4" w:space="0" w:color="auto"/>
              <w:left w:val="single" w:sz="4" w:space="0" w:color="auto"/>
              <w:bottom w:val="single" w:sz="4" w:space="0" w:color="auto"/>
              <w:right w:val="single" w:sz="4" w:space="0" w:color="auto"/>
            </w:tcBorders>
            <w:vAlign w:val="center"/>
          </w:tcPr>
          <w:p w14:paraId="50B6464D" w14:textId="0C8CEF6D" w:rsidR="000E0412" w:rsidRPr="00366F2E" w:rsidRDefault="00D55B9F" w:rsidP="000E0412">
            <w:pPr>
              <w:jc w:val="center"/>
              <w:rPr>
                <w:rFonts w:ascii="Arial" w:hAnsi="Arial" w:cs="Arial"/>
                <w:sz w:val="20"/>
                <w:szCs w:val="20"/>
              </w:rPr>
            </w:pPr>
            <w:r w:rsidRPr="00366F2E">
              <w:rPr>
                <w:rFonts w:ascii="Arial" w:hAnsi="Arial" w:cs="Arial"/>
                <w:sz w:val="20"/>
                <w:szCs w:val="20"/>
              </w:rPr>
              <w:t>34,00</w:t>
            </w:r>
          </w:p>
        </w:tc>
        <w:tc>
          <w:tcPr>
            <w:tcW w:w="1170" w:type="dxa"/>
            <w:tcBorders>
              <w:top w:val="single" w:sz="4" w:space="0" w:color="auto"/>
              <w:left w:val="single" w:sz="4" w:space="0" w:color="auto"/>
              <w:bottom w:val="single" w:sz="4" w:space="0" w:color="auto"/>
              <w:right w:val="single" w:sz="4" w:space="0" w:color="auto"/>
            </w:tcBorders>
            <w:vAlign w:val="center"/>
          </w:tcPr>
          <w:p w14:paraId="7BB3E5F7" w14:textId="4C957AAC" w:rsidR="000E0412" w:rsidRPr="00366F2E" w:rsidRDefault="00D55B9F" w:rsidP="000E0412">
            <w:pPr>
              <w:jc w:val="center"/>
              <w:rPr>
                <w:rFonts w:ascii="Arial" w:hAnsi="Arial" w:cs="Arial"/>
                <w:sz w:val="20"/>
                <w:szCs w:val="20"/>
              </w:rPr>
            </w:pPr>
            <w:r w:rsidRPr="00366F2E">
              <w:rPr>
                <w:rFonts w:ascii="Arial" w:hAnsi="Arial" w:cs="Arial"/>
                <w:sz w:val="20"/>
                <w:szCs w:val="20"/>
              </w:rPr>
              <w:t>40,00</w:t>
            </w:r>
          </w:p>
        </w:tc>
      </w:tr>
    </w:tbl>
    <w:p w14:paraId="6E845DDD" w14:textId="4B4AFE91" w:rsidR="004876C2" w:rsidRPr="00366F2E" w:rsidRDefault="004876C2" w:rsidP="004876C2">
      <w:pPr>
        <w:rPr>
          <w:rFonts w:ascii="Arial" w:hAnsi="Arial" w:cs="Arial"/>
          <w:sz w:val="20"/>
          <w:szCs w:val="20"/>
        </w:rPr>
      </w:pPr>
      <w:bookmarkStart w:id="21" w:name="_Toc22742859"/>
      <w:r w:rsidRPr="00366F2E">
        <w:rPr>
          <w:rFonts w:ascii="Arial" w:hAnsi="Arial" w:cs="Arial"/>
          <w:sz w:val="20"/>
          <w:szCs w:val="20"/>
        </w:rPr>
        <w:t>Ceny uvedené v této tabulce zahrnují slevu za ekonomické dodání.</w:t>
      </w:r>
    </w:p>
    <w:p w14:paraId="1714E16A" w14:textId="6B47369B" w:rsidR="000A0E91" w:rsidRPr="00366F2E" w:rsidRDefault="000A0E91" w:rsidP="004876C2">
      <w:pPr>
        <w:rPr>
          <w:rFonts w:ascii="Arial" w:hAnsi="Arial" w:cs="Arial"/>
          <w:sz w:val="20"/>
          <w:szCs w:val="20"/>
        </w:rPr>
      </w:pPr>
    </w:p>
    <w:tbl>
      <w:tblPr>
        <w:tblW w:w="9924"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186"/>
        <w:gridCol w:w="2059"/>
        <w:gridCol w:w="1169"/>
        <w:gridCol w:w="1170"/>
        <w:gridCol w:w="1170"/>
        <w:gridCol w:w="1170"/>
      </w:tblGrid>
      <w:tr w:rsidR="00547C55" w:rsidRPr="00366F2E" w14:paraId="19AAC207" w14:textId="77777777" w:rsidTr="000A0E91">
        <w:trPr>
          <w:cantSplit/>
          <w:trHeight w:val="200"/>
        </w:trPr>
        <w:tc>
          <w:tcPr>
            <w:tcW w:w="5245" w:type="dxa"/>
            <w:gridSpan w:val="2"/>
            <w:vMerge w:val="restart"/>
            <w:shd w:val="clear" w:color="auto" w:fill="F2F2F2" w:themeFill="background1" w:themeFillShade="F2"/>
            <w:vAlign w:val="center"/>
          </w:tcPr>
          <w:p w14:paraId="31B141D4" w14:textId="77777777" w:rsidR="000A0E91" w:rsidRPr="00366F2E" w:rsidRDefault="000A0E91" w:rsidP="000A0E91">
            <w:pPr>
              <w:rPr>
                <w:rFonts w:ascii="Arial" w:hAnsi="Arial" w:cs="Arial"/>
                <w:b/>
                <w:sz w:val="20"/>
                <w:szCs w:val="20"/>
              </w:rPr>
            </w:pPr>
            <w:r w:rsidRPr="00366F2E">
              <w:rPr>
                <w:rFonts w:ascii="Arial" w:hAnsi="Arial" w:cs="Arial"/>
                <w:b/>
                <w:sz w:val="20"/>
                <w:szCs w:val="20"/>
              </w:rPr>
              <w:t>OBYČEJNÉ PSANÍ</w:t>
            </w:r>
          </w:p>
          <w:p w14:paraId="78372692" w14:textId="77777777" w:rsidR="000A0E91" w:rsidRPr="00366F2E" w:rsidRDefault="000A0E91" w:rsidP="000A0E91">
            <w:pPr>
              <w:rPr>
                <w:rFonts w:ascii="Arial" w:hAnsi="Arial" w:cs="Arial"/>
                <w:b/>
                <w:sz w:val="20"/>
                <w:szCs w:val="20"/>
              </w:rPr>
            </w:pPr>
            <w:r w:rsidRPr="00366F2E">
              <w:rPr>
                <w:rFonts w:ascii="Arial" w:hAnsi="Arial" w:cs="Arial"/>
                <w:b/>
                <w:sz w:val="20"/>
                <w:szCs w:val="20"/>
              </w:rPr>
              <w:t>PRIORITNÍ</w:t>
            </w:r>
          </w:p>
        </w:tc>
        <w:tc>
          <w:tcPr>
            <w:tcW w:w="4679" w:type="dxa"/>
            <w:gridSpan w:val="4"/>
            <w:shd w:val="clear" w:color="auto" w:fill="F2F2F2" w:themeFill="background1" w:themeFillShade="F2"/>
          </w:tcPr>
          <w:p w14:paraId="76CFB6F5" w14:textId="77777777" w:rsidR="000A0E91" w:rsidRPr="00366F2E" w:rsidRDefault="000A0E91" w:rsidP="000A0E91">
            <w:pPr>
              <w:jc w:val="center"/>
              <w:rPr>
                <w:rFonts w:ascii="Arial" w:hAnsi="Arial" w:cs="Arial"/>
                <w:b/>
                <w:sz w:val="20"/>
                <w:szCs w:val="20"/>
              </w:rPr>
            </w:pPr>
            <w:r w:rsidRPr="00366F2E">
              <w:rPr>
                <w:rFonts w:ascii="Arial" w:hAnsi="Arial" w:cs="Arial"/>
                <w:b/>
                <w:sz w:val="20"/>
                <w:szCs w:val="20"/>
              </w:rPr>
              <w:t>Do hmotnosti / cena v Kč</w:t>
            </w:r>
          </w:p>
        </w:tc>
      </w:tr>
      <w:tr w:rsidR="00547C55" w:rsidRPr="00366F2E" w14:paraId="1D326FAE" w14:textId="77777777" w:rsidTr="000A0E91">
        <w:trPr>
          <w:cantSplit/>
          <w:trHeight w:val="347"/>
        </w:trPr>
        <w:tc>
          <w:tcPr>
            <w:tcW w:w="5245" w:type="dxa"/>
            <w:gridSpan w:val="2"/>
            <w:vMerge/>
            <w:shd w:val="clear" w:color="auto" w:fill="F2F2F2" w:themeFill="background1" w:themeFillShade="F2"/>
          </w:tcPr>
          <w:p w14:paraId="46E2451C" w14:textId="77777777" w:rsidR="000A0E91" w:rsidRPr="00366F2E" w:rsidRDefault="000A0E91" w:rsidP="000A0E91">
            <w:pPr>
              <w:rPr>
                <w:rFonts w:ascii="Arial" w:hAnsi="Arial" w:cs="Arial"/>
                <w:b/>
                <w:sz w:val="20"/>
                <w:szCs w:val="20"/>
              </w:rPr>
            </w:pPr>
          </w:p>
        </w:tc>
        <w:tc>
          <w:tcPr>
            <w:tcW w:w="1169" w:type="dxa"/>
            <w:shd w:val="clear" w:color="auto" w:fill="F2F2F2" w:themeFill="background1" w:themeFillShade="F2"/>
            <w:vAlign w:val="center"/>
          </w:tcPr>
          <w:p w14:paraId="71821058" w14:textId="2B689277" w:rsidR="000A0E91" w:rsidRPr="00366F2E" w:rsidRDefault="000A0E91" w:rsidP="000A0E91">
            <w:pPr>
              <w:jc w:val="center"/>
              <w:rPr>
                <w:rFonts w:ascii="Arial" w:hAnsi="Arial" w:cs="Arial"/>
                <w:b/>
                <w:sz w:val="20"/>
                <w:szCs w:val="20"/>
              </w:rPr>
            </w:pPr>
            <w:r w:rsidRPr="00366F2E">
              <w:rPr>
                <w:rFonts w:ascii="Arial" w:hAnsi="Arial" w:cs="Arial"/>
                <w:b/>
                <w:sz w:val="20"/>
                <w:szCs w:val="20"/>
              </w:rPr>
              <w:t xml:space="preserve">50 </w:t>
            </w:r>
            <w:r w:rsidR="00D74D0B" w:rsidRPr="00366F2E">
              <w:rPr>
                <w:rFonts w:ascii="Arial" w:hAnsi="Arial" w:cs="Arial"/>
                <w:b/>
                <w:sz w:val="20"/>
                <w:szCs w:val="20"/>
              </w:rPr>
              <w:t>g – standard</w:t>
            </w:r>
            <w:r w:rsidR="00D74D0B" w:rsidRPr="00366F2E">
              <w:rPr>
                <w:rFonts w:ascii="Arial" w:hAnsi="Arial" w:cs="Arial"/>
                <w:b/>
                <w:sz w:val="20"/>
                <w:szCs w:val="20"/>
                <w:vertAlign w:val="superscript"/>
              </w:rPr>
              <w:t>1</w:t>
            </w:r>
            <w:r w:rsidRPr="00366F2E">
              <w:rPr>
                <w:rFonts w:ascii="Arial" w:hAnsi="Arial" w:cs="Arial"/>
                <w:b/>
                <w:sz w:val="20"/>
                <w:szCs w:val="20"/>
                <w:vertAlign w:val="superscript"/>
              </w:rPr>
              <w:t>)</w:t>
            </w:r>
          </w:p>
        </w:tc>
        <w:tc>
          <w:tcPr>
            <w:tcW w:w="1170" w:type="dxa"/>
            <w:shd w:val="clear" w:color="auto" w:fill="F2F2F2" w:themeFill="background1" w:themeFillShade="F2"/>
            <w:vAlign w:val="center"/>
          </w:tcPr>
          <w:p w14:paraId="25BA039F" w14:textId="77777777" w:rsidR="000A0E91" w:rsidRPr="00366F2E" w:rsidRDefault="000A0E91" w:rsidP="000A0E91">
            <w:pPr>
              <w:jc w:val="center"/>
              <w:rPr>
                <w:rFonts w:ascii="Arial" w:hAnsi="Arial" w:cs="Arial"/>
                <w:b/>
                <w:sz w:val="20"/>
                <w:szCs w:val="20"/>
              </w:rPr>
            </w:pPr>
            <w:r w:rsidRPr="00366F2E">
              <w:rPr>
                <w:rFonts w:ascii="Arial" w:hAnsi="Arial" w:cs="Arial"/>
                <w:b/>
                <w:sz w:val="20"/>
                <w:szCs w:val="20"/>
              </w:rPr>
              <w:t>100 g</w:t>
            </w:r>
            <w:r w:rsidRPr="00366F2E">
              <w:rPr>
                <w:rFonts w:ascii="Arial" w:hAnsi="Arial" w:cs="Arial"/>
                <w:b/>
                <w:sz w:val="20"/>
                <w:szCs w:val="20"/>
                <w:vertAlign w:val="superscript"/>
              </w:rPr>
              <w:t>2)</w:t>
            </w:r>
          </w:p>
        </w:tc>
        <w:tc>
          <w:tcPr>
            <w:tcW w:w="1170" w:type="dxa"/>
            <w:shd w:val="clear" w:color="auto" w:fill="F2F2F2" w:themeFill="background1" w:themeFillShade="F2"/>
            <w:vAlign w:val="center"/>
          </w:tcPr>
          <w:p w14:paraId="6C29A3C8" w14:textId="77777777" w:rsidR="000A0E91" w:rsidRPr="00366F2E" w:rsidRDefault="000A0E91" w:rsidP="000A0E91">
            <w:pPr>
              <w:jc w:val="center"/>
              <w:rPr>
                <w:rFonts w:ascii="Arial" w:hAnsi="Arial" w:cs="Arial"/>
                <w:b/>
                <w:sz w:val="20"/>
                <w:szCs w:val="20"/>
              </w:rPr>
            </w:pPr>
            <w:r w:rsidRPr="00366F2E">
              <w:rPr>
                <w:rFonts w:ascii="Arial" w:hAnsi="Arial" w:cs="Arial"/>
                <w:b/>
                <w:sz w:val="20"/>
                <w:szCs w:val="20"/>
              </w:rPr>
              <w:t>500 g</w:t>
            </w:r>
            <w:r w:rsidRPr="00366F2E">
              <w:rPr>
                <w:rFonts w:ascii="Arial" w:hAnsi="Arial" w:cs="Arial"/>
                <w:b/>
                <w:sz w:val="20"/>
                <w:szCs w:val="20"/>
                <w:vertAlign w:val="superscript"/>
              </w:rPr>
              <w:t>2)</w:t>
            </w:r>
          </w:p>
        </w:tc>
        <w:tc>
          <w:tcPr>
            <w:tcW w:w="1170" w:type="dxa"/>
            <w:shd w:val="clear" w:color="auto" w:fill="F2F2F2" w:themeFill="background1" w:themeFillShade="F2"/>
            <w:vAlign w:val="center"/>
          </w:tcPr>
          <w:p w14:paraId="147D1244" w14:textId="77777777" w:rsidR="000A0E91" w:rsidRPr="00366F2E" w:rsidRDefault="000A0E91" w:rsidP="000A0E91">
            <w:pPr>
              <w:jc w:val="center"/>
              <w:rPr>
                <w:rFonts w:ascii="Arial" w:hAnsi="Arial" w:cs="Arial"/>
                <w:b/>
                <w:sz w:val="20"/>
                <w:szCs w:val="20"/>
              </w:rPr>
            </w:pPr>
            <w:r w:rsidRPr="00366F2E">
              <w:rPr>
                <w:rFonts w:ascii="Arial" w:hAnsi="Arial" w:cs="Arial"/>
                <w:b/>
                <w:sz w:val="20"/>
                <w:szCs w:val="20"/>
              </w:rPr>
              <w:t>1 kg</w:t>
            </w:r>
            <w:r w:rsidRPr="00366F2E">
              <w:rPr>
                <w:rFonts w:ascii="Arial" w:hAnsi="Arial" w:cs="Arial"/>
                <w:b/>
                <w:sz w:val="20"/>
                <w:szCs w:val="20"/>
                <w:vertAlign w:val="superscript"/>
              </w:rPr>
              <w:t>2)</w:t>
            </w:r>
          </w:p>
        </w:tc>
      </w:tr>
      <w:tr w:rsidR="00547C55" w:rsidRPr="00366F2E" w14:paraId="02CA2DFB" w14:textId="77777777" w:rsidTr="000A0E91">
        <w:trPr>
          <w:cantSplit/>
          <w:trHeight w:val="567"/>
        </w:trPr>
        <w:tc>
          <w:tcPr>
            <w:tcW w:w="5245" w:type="dxa"/>
            <w:gridSpan w:val="2"/>
            <w:vAlign w:val="center"/>
          </w:tcPr>
          <w:p w14:paraId="32F329CC" w14:textId="77777777" w:rsidR="003C7521" w:rsidRPr="00366F2E" w:rsidRDefault="003C7521" w:rsidP="003C7521">
            <w:pPr>
              <w:rPr>
                <w:rFonts w:ascii="Arial" w:hAnsi="Arial" w:cs="Arial"/>
                <w:sz w:val="20"/>
                <w:szCs w:val="20"/>
              </w:rPr>
            </w:pPr>
            <w:r w:rsidRPr="00366F2E">
              <w:rPr>
                <w:rFonts w:ascii="Arial" w:hAnsi="Arial" w:cs="Arial"/>
                <w:b/>
                <w:sz w:val="20"/>
                <w:szCs w:val="20"/>
              </w:rPr>
              <w:t>Základní cena</w:t>
            </w:r>
          </w:p>
        </w:tc>
        <w:tc>
          <w:tcPr>
            <w:tcW w:w="1169" w:type="dxa"/>
            <w:vAlign w:val="center"/>
          </w:tcPr>
          <w:p w14:paraId="35974ACE" w14:textId="392A4AFA" w:rsidR="003C7521" w:rsidRPr="00366F2E" w:rsidRDefault="00D55B9F" w:rsidP="003C7521">
            <w:pPr>
              <w:jc w:val="center"/>
              <w:rPr>
                <w:rFonts w:ascii="Arial" w:hAnsi="Arial" w:cs="Arial"/>
                <w:sz w:val="20"/>
                <w:szCs w:val="20"/>
              </w:rPr>
            </w:pPr>
            <w:r w:rsidRPr="00366F2E">
              <w:rPr>
                <w:rFonts w:ascii="Arial" w:hAnsi="Arial" w:cs="Arial"/>
                <w:sz w:val="20"/>
                <w:szCs w:val="20"/>
              </w:rPr>
              <w:t>36</w:t>
            </w:r>
            <w:r w:rsidR="003C7521" w:rsidRPr="00366F2E">
              <w:rPr>
                <w:rFonts w:ascii="Arial" w:hAnsi="Arial" w:cs="Arial"/>
                <w:sz w:val="20"/>
                <w:szCs w:val="20"/>
              </w:rPr>
              <w:t xml:space="preserve">,00 </w:t>
            </w:r>
          </w:p>
        </w:tc>
        <w:tc>
          <w:tcPr>
            <w:tcW w:w="1170" w:type="dxa"/>
            <w:vAlign w:val="center"/>
          </w:tcPr>
          <w:p w14:paraId="081D968F" w14:textId="436E62B9" w:rsidR="003C7521" w:rsidRPr="00366F2E" w:rsidRDefault="00D55B9F" w:rsidP="003C7521">
            <w:pPr>
              <w:jc w:val="center"/>
              <w:rPr>
                <w:rFonts w:ascii="Arial" w:hAnsi="Arial" w:cs="Arial"/>
                <w:sz w:val="20"/>
                <w:szCs w:val="20"/>
              </w:rPr>
            </w:pPr>
            <w:r w:rsidRPr="00366F2E">
              <w:rPr>
                <w:rFonts w:ascii="Arial" w:hAnsi="Arial" w:cs="Arial"/>
                <w:sz w:val="20"/>
                <w:szCs w:val="20"/>
              </w:rPr>
              <w:t>40</w:t>
            </w:r>
            <w:r w:rsidR="003C7521" w:rsidRPr="00366F2E">
              <w:rPr>
                <w:rFonts w:ascii="Arial" w:hAnsi="Arial" w:cs="Arial"/>
                <w:sz w:val="20"/>
                <w:szCs w:val="20"/>
              </w:rPr>
              <w:t xml:space="preserve">,00 </w:t>
            </w:r>
          </w:p>
        </w:tc>
        <w:tc>
          <w:tcPr>
            <w:tcW w:w="1170" w:type="dxa"/>
            <w:vAlign w:val="center"/>
          </w:tcPr>
          <w:p w14:paraId="722597A1" w14:textId="7CCE392E" w:rsidR="003C7521" w:rsidRPr="00366F2E" w:rsidRDefault="00D55B9F" w:rsidP="003C7521">
            <w:pPr>
              <w:jc w:val="center"/>
              <w:rPr>
                <w:rFonts w:ascii="Arial" w:hAnsi="Arial" w:cs="Arial"/>
                <w:sz w:val="20"/>
                <w:szCs w:val="20"/>
              </w:rPr>
            </w:pPr>
            <w:r w:rsidRPr="00366F2E">
              <w:rPr>
                <w:rFonts w:ascii="Arial" w:hAnsi="Arial" w:cs="Arial"/>
                <w:sz w:val="20"/>
                <w:szCs w:val="20"/>
              </w:rPr>
              <w:t>44</w:t>
            </w:r>
            <w:r w:rsidR="003C7521" w:rsidRPr="00366F2E">
              <w:rPr>
                <w:rFonts w:ascii="Arial" w:hAnsi="Arial" w:cs="Arial"/>
                <w:sz w:val="20"/>
                <w:szCs w:val="20"/>
              </w:rPr>
              <w:t xml:space="preserve">,00 </w:t>
            </w:r>
          </w:p>
        </w:tc>
        <w:tc>
          <w:tcPr>
            <w:tcW w:w="1170" w:type="dxa"/>
            <w:vAlign w:val="center"/>
          </w:tcPr>
          <w:p w14:paraId="2736F7B9" w14:textId="2B7AC996" w:rsidR="003C7521" w:rsidRPr="00366F2E" w:rsidRDefault="00D55B9F" w:rsidP="003C7521">
            <w:pPr>
              <w:jc w:val="center"/>
              <w:rPr>
                <w:rFonts w:ascii="Arial" w:hAnsi="Arial" w:cs="Arial"/>
                <w:sz w:val="20"/>
                <w:szCs w:val="20"/>
              </w:rPr>
            </w:pPr>
            <w:r w:rsidRPr="00366F2E">
              <w:rPr>
                <w:rFonts w:ascii="Arial" w:hAnsi="Arial" w:cs="Arial"/>
                <w:sz w:val="20"/>
                <w:szCs w:val="20"/>
              </w:rPr>
              <w:t>50</w:t>
            </w:r>
            <w:r w:rsidR="003C7521" w:rsidRPr="00366F2E">
              <w:rPr>
                <w:rFonts w:ascii="Arial" w:hAnsi="Arial" w:cs="Arial"/>
                <w:sz w:val="20"/>
                <w:szCs w:val="20"/>
              </w:rPr>
              <w:t xml:space="preserve">,00 </w:t>
            </w:r>
          </w:p>
        </w:tc>
      </w:tr>
      <w:tr w:rsidR="00547C55" w:rsidRPr="00366F2E" w14:paraId="153EDC26" w14:textId="77777777" w:rsidTr="000A0E91">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567"/>
        </w:trPr>
        <w:tc>
          <w:tcPr>
            <w:tcW w:w="3186" w:type="dxa"/>
            <w:vMerge w:val="restart"/>
            <w:tcBorders>
              <w:top w:val="single" w:sz="4" w:space="0" w:color="auto"/>
              <w:left w:val="single" w:sz="4" w:space="0" w:color="auto"/>
              <w:right w:val="single" w:sz="4" w:space="0" w:color="auto"/>
            </w:tcBorders>
            <w:shd w:val="clear" w:color="auto" w:fill="auto"/>
            <w:vAlign w:val="center"/>
          </w:tcPr>
          <w:p w14:paraId="7B85A717" w14:textId="57EBF65E" w:rsidR="0029583E" w:rsidRPr="00366F2E" w:rsidRDefault="0029583E" w:rsidP="0029583E">
            <w:pPr>
              <w:rPr>
                <w:rFonts w:ascii="Arial" w:hAnsi="Arial" w:cs="Arial"/>
                <w:b/>
                <w:sz w:val="20"/>
                <w:szCs w:val="20"/>
              </w:rPr>
            </w:pPr>
            <w:r w:rsidRPr="00366F2E">
              <w:rPr>
                <w:rFonts w:ascii="Arial" w:hAnsi="Arial" w:cs="Arial"/>
                <w:b/>
                <w:sz w:val="20"/>
                <w:szCs w:val="20"/>
              </w:rPr>
              <w:t xml:space="preserve">Cena se Zákaznickou kartou ČP </w:t>
            </w:r>
            <w:r w:rsidRPr="00366F2E">
              <w:rPr>
                <w:rFonts w:ascii="Arial" w:hAnsi="Arial" w:cs="Arial"/>
                <w:sz w:val="20"/>
                <w:szCs w:val="20"/>
              </w:rPr>
              <w:t>při jednorázovém podání</w:t>
            </w:r>
          </w:p>
        </w:tc>
        <w:tc>
          <w:tcPr>
            <w:tcW w:w="2059" w:type="dxa"/>
            <w:tcBorders>
              <w:top w:val="single" w:sz="4" w:space="0" w:color="auto"/>
              <w:left w:val="single" w:sz="4" w:space="0" w:color="auto"/>
              <w:bottom w:val="single" w:sz="4" w:space="0" w:color="auto"/>
              <w:right w:val="single" w:sz="4" w:space="0" w:color="auto"/>
            </w:tcBorders>
            <w:shd w:val="clear" w:color="auto" w:fill="auto"/>
            <w:vAlign w:val="center"/>
          </w:tcPr>
          <w:p w14:paraId="5168220E" w14:textId="65C7A5D0" w:rsidR="0029583E" w:rsidRPr="00366F2E" w:rsidRDefault="0029583E" w:rsidP="0029583E">
            <w:pPr>
              <w:rPr>
                <w:rFonts w:ascii="Arial" w:hAnsi="Arial" w:cs="Arial"/>
                <w:b/>
                <w:sz w:val="20"/>
                <w:szCs w:val="20"/>
              </w:rPr>
            </w:pPr>
            <w:r w:rsidRPr="00366F2E">
              <w:rPr>
                <w:rFonts w:ascii="Arial" w:hAnsi="Arial" w:cs="Arial"/>
                <w:sz w:val="20"/>
                <w:szCs w:val="20"/>
              </w:rPr>
              <w:t>1–9 ks zásilek</w:t>
            </w:r>
            <w:r w:rsidRPr="00366F2E">
              <w:rPr>
                <w:rFonts w:ascii="Arial" w:hAnsi="Arial" w:cs="Arial"/>
                <w:sz w:val="20"/>
                <w:szCs w:val="20"/>
                <w:vertAlign w:val="superscript"/>
              </w:rPr>
              <w:t>3)</w:t>
            </w:r>
          </w:p>
        </w:tc>
        <w:tc>
          <w:tcPr>
            <w:tcW w:w="1169" w:type="dxa"/>
            <w:tcBorders>
              <w:top w:val="single" w:sz="4" w:space="0" w:color="auto"/>
              <w:left w:val="single" w:sz="4" w:space="0" w:color="auto"/>
              <w:bottom w:val="single" w:sz="4" w:space="0" w:color="auto"/>
              <w:right w:val="single" w:sz="4" w:space="0" w:color="auto"/>
            </w:tcBorders>
            <w:vAlign w:val="center"/>
          </w:tcPr>
          <w:p w14:paraId="22EF40F0" w14:textId="20943DAF" w:rsidR="0029583E" w:rsidRPr="00366F2E" w:rsidRDefault="00D55B9F" w:rsidP="0029583E">
            <w:pPr>
              <w:jc w:val="center"/>
              <w:rPr>
                <w:rFonts w:ascii="Arial" w:hAnsi="Arial" w:cs="Arial"/>
                <w:b/>
                <w:sz w:val="20"/>
                <w:szCs w:val="20"/>
              </w:rPr>
            </w:pPr>
            <w:r w:rsidRPr="00366F2E">
              <w:rPr>
                <w:rFonts w:ascii="Arial" w:hAnsi="Arial" w:cs="Arial"/>
                <w:sz w:val="20"/>
                <w:szCs w:val="20"/>
              </w:rPr>
              <w:t>35</w:t>
            </w:r>
            <w:r w:rsidR="0029583E" w:rsidRPr="00366F2E">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4F9B0676" w14:textId="4C2ECFF5" w:rsidR="0029583E" w:rsidRPr="00366F2E" w:rsidRDefault="00D55B9F" w:rsidP="0029583E">
            <w:pPr>
              <w:spacing w:line="240" w:lineRule="auto"/>
              <w:jc w:val="center"/>
              <w:rPr>
                <w:rFonts w:ascii="Arial" w:hAnsi="Arial" w:cs="Arial"/>
              </w:rPr>
            </w:pPr>
            <w:r w:rsidRPr="00366F2E">
              <w:rPr>
                <w:rFonts w:ascii="Arial" w:hAnsi="Arial" w:cs="Arial"/>
                <w:sz w:val="20"/>
                <w:szCs w:val="20"/>
              </w:rPr>
              <w:t>39</w:t>
            </w:r>
            <w:r w:rsidR="0029583E" w:rsidRPr="00366F2E">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0953BD74" w14:textId="3AECC771" w:rsidR="0029583E" w:rsidRPr="00366F2E" w:rsidRDefault="00D55B9F" w:rsidP="0029583E">
            <w:pPr>
              <w:spacing w:line="240" w:lineRule="auto"/>
              <w:jc w:val="center"/>
              <w:rPr>
                <w:rFonts w:ascii="Arial" w:hAnsi="Arial" w:cs="Arial"/>
              </w:rPr>
            </w:pPr>
            <w:r w:rsidRPr="00366F2E">
              <w:rPr>
                <w:rFonts w:ascii="Arial" w:hAnsi="Arial" w:cs="Arial"/>
                <w:sz w:val="20"/>
                <w:szCs w:val="20"/>
              </w:rPr>
              <w:t>43</w:t>
            </w:r>
            <w:r w:rsidR="0029583E" w:rsidRPr="00366F2E">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6C97C3C9" w14:textId="69ACA438" w:rsidR="0029583E" w:rsidRPr="00366F2E" w:rsidRDefault="00D55B9F" w:rsidP="0029583E">
            <w:pPr>
              <w:spacing w:line="240" w:lineRule="auto"/>
              <w:jc w:val="center"/>
              <w:rPr>
                <w:rFonts w:ascii="Arial" w:hAnsi="Arial" w:cs="Arial"/>
              </w:rPr>
            </w:pPr>
            <w:r w:rsidRPr="00366F2E">
              <w:rPr>
                <w:rFonts w:ascii="Arial" w:hAnsi="Arial" w:cs="Arial"/>
                <w:sz w:val="20"/>
                <w:szCs w:val="20"/>
              </w:rPr>
              <w:t>49</w:t>
            </w:r>
            <w:r w:rsidR="0029583E" w:rsidRPr="00366F2E">
              <w:rPr>
                <w:rFonts w:ascii="Arial" w:hAnsi="Arial" w:cs="Arial"/>
                <w:sz w:val="20"/>
                <w:szCs w:val="20"/>
              </w:rPr>
              <w:t>,00</w:t>
            </w:r>
          </w:p>
        </w:tc>
      </w:tr>
      <w:tr w:rsidR="00547C55" w:rsidRPr="00366F2E" w14:paraId="37833131" w14:textId="77777777" w:rsidTr="000A0E91">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567"/>
        </w:trPr>
        <w:tc>
          <w:tcPr>
            <w:tcW w:w="3186" w:type="dxa"/>
            <w:vMerge/>
            <w:tcBorders>
              <w:left w:val="single" w:sz="4" w:space="0" w:color="auto"/>
              <w:bottom w:val="single" w:sz="4" w:space="0" w:color="auto"/>
              <w:right w:val="single" w:sz="4" w:space="0" w:color="auto"/>
            </w:tcBorders>
            <w:shd w:val="clear" w:color="auto" w:fill="auto"/>
            <w:vAlign w:val="center"/>
          </w:tcPr>
          <w:p w14:paraId="27906776" w14:textId="77777777" w:rsidR="00C812F3" w:rsidRPr="00366F2E" w:rsidRDefault="00C812F3" w:rsidP="00C812F3">
            <w:pPr>
              <w:rPr>
                <w:rFonts w:ascii="Arial" w:hAnsi="Arial" w:cs="Arial"/>
                <w:b/>
                <w:sz w:val="20"/>
                <w:szCs w:val="20"/>
              </w:rPr>
            </w:pPr>
          </w:p>
        </w:tc>
        <w:tc>
          <w:tcPr>
            <w:tcW w:w="2059" w:type="dxa"/>
            <w:tcBorders>
              <w:top w:val="single" w:sz="4" w:space="0" w:color="auto"/>
              <w:left w:val="single" w:sz="4" w:space="0" w:color="auto"/>
              <w:bottom w:val="single" w:sz="4" w:space="0" w:color="auto"/>
              <w:right w:val="single" w:sz="4" w:space="0" w:color="auto"/>
            </w:tcBorders>
            <w:shd w:val="clear" w:color="auto" w:fill="auto"/>
            <w:vAlign w:val="center"/>
          </w:tcPr>
          <w:p w14:paraId="69DDE28C" w14:textId="77777777" w:rsidR="00C812F3" w:rsidRPr="00366F2E" w:rsidRDefault="00C812F3" w:rsidP="00C812F3">
            <w:pPr>
              <w:rPr>
                <w:rFonts w:ascii="Arial" w:hAnsi="Arial" w:cs="Arial"/>
                <w:b/>
                <w:sz w:val="20"/>
                <w:szCs w:val="20"/>
              </w:rPr>
            </w:pPr>
            <w:r w:rsidRPr="00366F2E">
              <w:rPr>
                <w:rFonts w:ascii="Arial" w:hAnsi="Arial" w:cs="Arial"/>
                <w:sz w:val="20"/>
                <w:szCs w:val="20"/>
              </w:rPr>
              <w:t>10 a více ks zásilek</w:t>
            </w:r>
            <w:r w:rsidRPr="00366F2E">
              <w:rPr>
                <w:rFonts w:ascii="Arial" w:hAnsi="Arial" w:cs="Arial"/>
                <w:sz w:val="20"/>
                <w:szCs w:val="20"/>
                <w:vertAlign w:val="superscript"/>
              </w:rPr>
              <w:t>3)</w:t>
            </w:r>
          </w:p>
        </w:tc>
        <w:tc>
          <w:tcPr>
            <w:tcW w:w="1169" w:type="dxa"/>
            <w:tcBorders>
              <w:top w:val="single" w:sz="4" w:space="0" w:color="auto"/>
              <w:left w:val="single" w:sz="4" w:space="0" w:color="auto"/>
              <w:bottom w:val="single" w:sz="4" w:space="0" w:color="auto"/>
              <w:right w:val="single" w:sz="4" w:space="0" w:color="auto"/>
            </w:tcBorders>
            <w:vAlign w:val="center"/>
          </w:tcPr>
          <w:p w14:paraId="0048F60C" w14:textId="1F24D88E" w:rsidR="00C812F3" w:rsidRPr="00366F2E" w:rsidRDefault="00D55B9F" w:rsidP="00C812F3">
            <w:pPr>
              <w:jc w:val="center"/>
              <w:rPr>
                <w:rFonts w:ascii="Arial" w:hAnsi="Arial" w:cs="Arial"/>
                <w:b/>
                <w:sz w:val="20"/>
                <w:szCs w:val="20"/>
              </w:rPr>
            </w:pPr>
            <w:r w:rsidRPr="00366F2E">
              <w:rPr>
                <w:rFonts w:ascii="Arial" w:hAnsi="Arial" w:cs="Arial"/>
                <w:sz w:val="20"/>
                <w:szCs w:val="20"/>
              </w:rPr>
              <w:t>34</w:t>
            </w:r>
            <w:r w:rsidR="00C812F3" w:rsidRPr="00366F2E">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0A13CE07" w14:textId="525C6F7B" w:rsidR="00C812F3" w:rsidRPr="00366F2E" w:rsidRDefault="00D55B9F" w:rsidP="00C812F3">
            <w:pPr>
              <w:jc w:val="center"/>
              <w:rPr>
                <w:rFonts w:ascii="Arial" w:hAnsi="Arial" w:cs="Arial"/>
                <w:b/>
                <w:sz w:val="20"/>
                <w:szCs w:val="20"/>
              </w:rPr>
            </w:pPr>
            <w:r w:rsidRPr="00366F2E">
              <w:rPr>
                <w:rFonts w:ascii="Arial" w:hAnsi="Arial" w:cs="Arial"/>
                <w:sz w:val="20"/>
                <w:szCs w:val="20"/>
              </w:rPr>
              <w:t>38</w:t>
            </w:r>
            <w:r w:rsidR="00C812F3" w:rsidRPr="00366F2E">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34D3A7B4" w14:textId="3F2DAFC1" w:rsidR="00C812F3" w:rsidRPr="00366F2E" w:rsidRDefault="00D55B9F" w:rsidP="00C812F3">
            <w:pPr>
              <w:jc w:val="center"/>
              <w:rPr>
                <w:rFonts w:ascii="Arial" w:hAnsi="Arial" w:cs="Arial"/>
                <w:b/>
                <w:sz w:val="20"/>
                <w:szCs w:val="20"/>
              </w:rPr>
            </w:pPr>
            <w:r w:rsidRPr="00366F2E">
              <w:rPr>
                <w:rFonts w:ascii="Arial" w:hAnsi="Arial" w:cs="Arial"/>
                <w:sz w:val="20"/>
                <w:szCs w:val="20"/>
              </w:rPr>
              <w:t>42</w:t>
            </w:r>
            <w:r w:rsidR="00C812F3" w:rsidRPr="00366F2E">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36D57F58" w14:textId="11B34591" w:rsidR="00C812F3" w:rsidRPr="00366F2E" w:rsidRDefault="00D55B9F" w:rsidP="00C812F3">
            <w:pPr>
              <w:jc w:val="center"/>
              <w:rPr>
                <w:rFonts w:ascii="Arial" w:hAnsi="Arial" w:cs="Arial"/>
                <w:b/>
                <w:sz w:val="20"/>
                <w:szCs w:val="20"/>
              </w:rPr>
            </w:pPr>
            <w:r w:rsidRPr="00366F2E">
              <w:rPr>
                <w:rFonts w:ascii="Arial" w:hAnsi="Arial" w:cs="Arial"/>
                <w:sz w:val="20"/>
                <w:szCs w:val="20"/>
              </w:rPr>
              <w:t>48</w:t>
            </w:r>
            <w:r w:rsidR="00C812F3" w:rsidRPr="00366F2E">
              <w:rPr>
                <w:rFonts w:ascii="Arial" w:hAnsi="Arial" w:cs="Arial"/>
                <w:sz w:val="20"/>
                <w:szCs w:val="20"/>
              </w:rPr>
              <w:t>,00</w:t>
            </w:r>
          </w:p>
        </w:tc>
      </w:tr>
      <w:tr w:rsidR="00FB5313" w:rsidRPr="00366F2E" w14:paraId="63A0600B" w14:textId="77777777" w:rsidTr="000A0E91">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567"/>
        </w:trPr>
        <w:tc>
          <w:tcPr>
            <w:tcW w:w="5245" w:type="dxa"/>
            <w:gridSpan w:val="2"/>
            <w:tcBorders>
              <w:top w:val="single" w:sz="4" w:space="0" w:color="auto"/>
              <w:left w:val="single" w:sz="4" w:space="0" w:color="auto"/>
              <w:bottom w:val="single" w:sz="4" w:space="0" w:color="auto"/>
              <w:right w:val="single" w:sz="4" w:space="0" w:color="auto"/>
            </w:tcBorders>
            <w:shd w:val="clear" w:color="auto" w:fill="auto"/>
            <w:vAlign w:val="center"/>
          </w:tcPr>
          <w:p w14:paraId="3F02FB45" w14:textId="77777777" w:rsidR="00FB5313" w:rsidRPr="00366F2E" w:rsidRDefault="00FB5313" w:rsidP="00FB5313">
            <w:pPr>
              <w:rPr>
                <w:rFonts w:ascii="Arial" w:hAnsi="Arial" w:cs="Arial"/>
                <w:b/>
                <w:sz w:val="20"/>
                <w:szCs w:val="20"/>
              </w:rPr>
            </w:pPr>
            <w:r w:rsidRPr="00366F2E">
              <w:rPr>
                <w:rFonts w:ascii="Arial" w:hAnsi="Arial" w:cs="Arial"/>
                <w:b/>
                <w:sz w:val="20"/>
                <w:szCs w:val="20"/>
              </w:rPr>
              <w:t>Cena pro uživatele výplatních strojů, při úhradě cen Kreditem</w:t>
            </w:r>
            <w:r w:rsidRPr="00366F2E">
              <w:rPr>
                <w:rFonts w:ascii="Arial" w:hAnsi="Arial" w:cs="Arial"/>
                <w:vertAlign w:val="superscript"/>
              </w:rPr>
              <w:t xml:space="preserve">4) </w:t>
            </w:r>
            <w:r w:rsidRPr="00366F2E">
              <w:rPr>
                <w:rFonts w:ascii="Arial" w:hAnsi="Arial" w:cs="Arial"/>
                <w:b/>
                <w:sz w:val="20"/>
                <w:szCs w:val="20"/>
              </w:rPr>
              <w:t>nebo pro zákazníky Hybridní pošty</w:t>
            </w:r>
          </w:p>
        </w:tc>
        <w:tc>
          <w:tcPr>
            <w:tcW w:w="1169" w:type="dxa"/>
            <w:tcBorders>
              <w:top w:val="single" w:sz="4" w:space="0" w:color="auto"/>
              <w:left w:val="single" w:sz="4" w:space="0" w:color="auto"/>
              <w:bottom w:val="single" w:sz="4" w:space="0" w:color="auto"/>
              <w:right w:val="single" w:sz="4" w:space="0" w:color="auto"/>
            </w:tcBorders>
            <w:vAlign w:val="center"/>
          </w:tcPr>
          <w:p w14:paraId="706E5111" w14:textId="4F8656B9" w:rsidR="00FB5313" w:rsidRPr="00366F2E" w:rsidRDefault="00D55B9F" w:rsidP="00FB5313">
            <w:pPr>
              <w:jc w:val="center"/>
              <w:rPr>
                <w:rFonts w:ascii="Arial" w:hAnsi="Arial" w:cs="Arial"/>
                <w:sz w:val="20"/>
                <w:szCs w:val="20"/>
              </w:rPr>
            </w:pPr>
            <w:r w:rsidRPr="00366F2E">
              <w:rPr>
                <w:rFonts w:ascii="Arial" w:hAnsi="Arial" w:cs="Arial"/>
                <w:sz w:val="20"/>
                <w:szCs w:val="20"/>
              </w:rPr>
              <w:t>31</w:t>
            </w:r>
            <w:r w:rsidR="00FB5313" w:rsidRPr="00366F2E">
              <w:rPr>
                <w:rFonts w:ascii="Arial" w:hAnsi="Arial" w:cs="Arial"/>
                <w:sz w:val="20"/>
                <w:szCs w:val="20"/>
              </w:rPr>
              <w:t>,00</w:t>
            </w:r>
          </w:p>
        </w:tc>
        <w:tc>
          <w:tcPr>
            <w:tcW w:w="1170" w:type="dxa"/>
            <w:tcBorders>
              <w:top w:val="single" w:sz="4" w:space="0" w:color="auto"/>
              <w:left w:val="single" w:sz="4" w:space="0" w:color="auto"/>
              <w:bottom w:val="single" w:sz="4" w:space="0" w:color="auto"/>
              <w:right w:val="single" w:sz="4" w:space="0" w:color="auto"/>
            </w:tcBorders>
            <w:vAlign w:val="center"/>
          </w:tcPr>
          <w:p w14:paraId="5328F28F" w14:textId="4A24C209" w:rsidR="00FB5313" w:rsidRPr="00366F2E" w:rsidRDefault="00D55B9F" w:rsidP="00FB5313">
            <w:pPr>
              <w:jc w:val="center"/>
              <w:rPr>
                <w:rFonts w:ascii="Arial" w:hAnsi="Arial" w:cs="Arial"/>
                <w:sz w:val="20"/>
                <w:szCs w:val="20"/>
              </w:rPr>
            </w:pPr>
            <w:r w:rsidRPr="00366F2E">
              <w:rPr>
                <w:rFonts w:ascii="Arial" w:hAnsi="Arial" w:cs="Arial"/>
                <w:sz w:val="20"/>
                <w:szCs w:val="20"/>
              </w:rPr>
              <w:t>35,00</w:t>
            </w:r>
          </w:p>
        </w:tc>
        <w:tc>
          <w:tcPr>
            <w:tcW w:w="1170" w:type="dxa"/>
            <w:tcBorders>
              <w:top w:val="single" w:sz="4" w:space="0" w:color="auto"/>
              <w:left w:val="single" w:sz="4" w:space="0" w:color="auto"/>
              <w:bottom w:val="single" w:sz="4" w:space="0" w:color="auto"/>
              <w:right w:val="single" w:sz="4" w:space="0" w:color="auto"/>
            </w:tcBorders>
            <w:vAlign w:val="center"/>
          </w:tcPr>
          <w:p w14:paraId="64EE3BAD" w14:textId="0514E783" w:rsidR="00FB5313" w:rsidRPr="00366F2E" w:rsidRDefault="00D55B9F" w:rsidP="00FB5313">
            <w:pPr>
              <w:jc w:val="center"/>
              <w:rPr>
                <w:rFonts w:ascii="Arial" w:hAnsi="Arial" w:cs="Arial"/>
                <w:sz w:val="20"/>
                <w:szCs w:val="20"/>
              </w:rPr>
            </w:pPr>
            <w:r w:rsidRPr="00366F2E">
              <w:rPr>
                <w:rFonts w:ascii="Arial" w:hAnsi="Arial" w:cs="Arial"/>
                <w:sz w:val="20"/>
                <w:szCs w:val="20"/>
              </w:rPr>
              <w:t>39,00</w:t>
            </w:r>
          </w:p>
        </w:tc>
        <w:tc>
          <w:tcPr>
            <w:tcW w:w="1170" w:type="dxa"/>
            <w:tcBorders>
              <w:top w:val="single" w:sz="4" w:space="0" w:color="auto"/>
              <w:left w:val="single" w:sz="4" w:space="0" w:color="auto"/>
              <w:bottom w:val="single" w:sz="4" w:space="0" w:color="auto"/>
              <w:right w:val="single" w:sz="4" w:space="0" w:color="auto"/>
            </w:tcBorders>
            <w:vAlign w:val="center"/>
          </w:tcPr>
          <w:p w14:paraId="227452FC" w14:textId="05EDCE89" w:rsidR="00FB5313" w:rsidRPr="00366F2E" w:rsidRDefault="00D55B9F" w:rsidP="00FB5313">
            <w:pPr>
              <w:jc w:val="center"/>
              <w:rPr>
                <w:rFonts w:ascii="Arial" w:hAnsi="Arial" w:cs="Arial"/>
                <w:sz w:val="20"/>
                <w:szCs w:val="20"/>
              </w:rPr>
            </w:pPr>
            <w:r w:rsidRPr="00366F2E">
              <w:rPr>
                <w:rFonts w:ascii="Arial" w:hAnsi="Arial" w:cs="Arial"/>
                <w:sz w:val="20"/>
                <w:szCs w:val="20"/>
              </w:rPr>
              <w:t>45,00</w:t>
            </w:r>
          </w:p>
        </w:tc>
      </w:tr>
    </w:tbl>
    <w:p w14:paraId="56024751" w14:textId="77777777" w:rsidR="000A0E91" w:rsidRPr="00366F2E" w:rsidRDefault="000A0E91" w:rsidP="000A0E91">
      <w:pPr>
        <w:rPr>
          <w:rFonts w:ascii="Arial" w:hAnsi="Arial" w:cs="Arial"/>
          <w:sz w:val="20"/>
          <w:szCs w:val="20"/>
        </w:rPr>
      </w:pPr>
    </w:p>
    <w:p w14:paraId="4C29578F" w14:textId="3923F408" w:rsidR="00FC3B8B" w:rsidRPr="00366F2E" w:rsidRDefault="00FC3B8B" w:rsidP="00FC3B8B">
      <w:pPr>
        <w:pStyle w:val="Nadpis4"/>
        <w:numPr>
          <w:ilvl w:val="0"/>
          <w:numId w:val="12"/>
        </w:numPr>
        <w:spacing w:before="240"/>
        <w:ind w:left="567" w:hanging="578"/>
        <w:rPr>
          <w:rFonts w:cs="Arial"/>
        </w:rPr>
      </w:pPr>
      <w:bookmarkStart w:id="22" w:name="_Toc87870622"/>
      <w:bookmarkStart w:id="23" w:name="_Toc151387953"/>
      <w:bookmarkStart w:id="24" w:name="_Toc189039402"/>
      <w:r w:rsidRPr="00366F2E">
        <w:rPr>
          <w:rFonts w:cs="Arial"/>
        </w:rPr>
        <w:t>Obyčejná slepecká zásilka</w:t>
      </w:r>
      <w:bookmarkEnd w:id="21"/>
      <w:bookmarkEnd w:id="22"/>
      <w:bookmarkEnd w:id="23"/>
      <w:bookmarkEnd w:id="24"/>
    </w:p>
    <w:p w14:paraId="6910E1E3" w14:textId="77777777" w:rsidR="00FC3B8B" w:rsidRPr="00366F2E" w:rsidRDefault="00FC3B8B" w:rsidP="00FC3B8B">
      <w:pPr>
        <w:pStyle w:val="cpNormal4"/>
        <w:spacing w:after="0" w:line="240" w:lineRule="atLeast"/>
        <w:ind w:firstLine="0"/>
        <w:rPr>
          <w:rFonts w:ascii="Arial" w:hAnsi="Arial" w:cs="Arial"/>
          <w:szCs w:val="20"/>
        </w:rPr>
      </w:pPr>
      <w:r w:rsidRPr="00366F2E">
        <w:rPr>
          <w:rFonts w:ascii="Arial" w:hAnsi="Arial" w:cs="Arial"/>
          <w:szCs w:val="20"/>
        </w:rPr>
        <w:t>čl. 12 poštovních podmínek</w:t>
      </w:r>
    </w:p>
    <w:p w14:paraId="47B6B29B" w14:textId="3F35C2CE" w:rsidR="00FC3B8B" w:rsidRPr="00366F2E" w:rsidRDefault="00FC3B8B" w:rsidP="00FC3B8B">
      <w:pPr>
        <w:pStyle w:val="cpNormal4"/>
        <w:spacing w:after="0" w:line="240" w:lineRule="atLeast"/>
        <w:ind w:firstLine="0"/>
        <w:rPr>
          <w:rFonts w:ascii="Arial" w:hAnsi="Arial" w:cs="Arial"/>
          <w:b/>
        </w:rPr>
      </w:pPr>
      <w:r w:rsidRPr="00366F2E">
        <w:rPr>
          <w:rFonts w:ascii="Arial" w:hAnsi="Arial" w:cs="Arial"/>
          <w:b/>
        </w:rPr>
        <w:t>Ceny této základní poštovní služby a s ní souvisejících doplňkových služeb a příplatků jsou osvobozeny od</w:t>
      </w:r>
      <w:r w:rsidR="008A149B" w:rsidRPr="00366F2E">
        <w:rPr>
          <w:rFonts w:ascii="Arial" w:hAnsi="Arial" w:cs="Arial"/>
          <w:b/>
        </w:rPr>
        <w:t> </w:t>
      </w:r>
      <w:r w:rsidRPr="00366F2E">
        <w:rPr>
          <w:rFonts w:ascii="Arial" w:hAnsi="Arial" w:cs="Arial"/>
          <w:b/>
        </w:rPr>
        <w:t>DPH.</w:t>
      </w:r>
    </w:p>
    <w:p w14:paraId="40DD1C5C" w14:textId="77777777" w:rsidR="000D3462" w:rsidRPr="00366F2E" w:rsidRDefault="000D3462" w:rsidP="00FC3B8B">
      <w:pPr>
        <w:pStyle w:val="cpNormal4"/>
        <w:spacing w:after="0" w:line="240" w:lineRule="atLeast"/>
        <w:ind w:firstLine="0"/>
        <w:rPr>
          <w:rFonts w:ascii="Arial" w:hAnsi="Arial" w:cs="Arial"/>
          <w:b/>
        </w:rPr>
      </w:pPr>
    </w:p>
    <w:tbl>
      <w:tblPr>
        <w:tblW w:w="9923" w:type="dxa"/>
        <w:tblInd w:w="70" w:type="dxa"/>
        <w:tblBorders>
          <w:top w:val="single" w:sz="6" w:space="0" w:color="auto"/>
          <w:left w:val="single" w:sz="6" w:space="0" w:color="auto"/>
          <w:bottom w:val="single" w:sz="6" w:space="0" w:color="auto"/>
          <w:right w:val="single" w:sz="6" w:space="0" w:color="auto"/>
        </w:tblBorders>
        <w:tblLayout w:type="fixed"/>
        <w:tblCellMar>
          <w:left w:w="70" w:type="dxa"/>
          <w:right w:w="70" w:type="dxa"/>
        </w:tblCellMar>
        <w:tblLook w:val="0000" w:firstRow="0" w:lastRow="0" w:firstColumn="0" w:lastColumn="0" w:noHBand="0" w:noVBand="0"/>
      </w:tblPr>
      <w:tblGrid>
        <w:gridCol w:w="5245"/>
        <w:gridCol w:w="4678"/>
      </w:tblGrid>
      <w:tr w:rsidR="00547C55" w:rsidRPr="00366F2E" w14:paraId="1112A330" w14:textId="77777777" w:rsidTr="00AD05FC">
        <w:trPr>
          <w:cantSplit/>
          <w:trHeight w:val="297"/>
        </w:trPr>
        <w:tc>
          <w:tcPr>
            <w:tcW w:w="5245" w:type="dxa"/>
            <w:vMerge w:val="restart"/>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6EEC8CA" w14:textId="77777777" w:rsidR="00FC3B8B" w:rsidRPr="00366F2E" w:rsidRDefault="00FC3B8B" w:rsidP="00D20974">
            <w:pPr>
              <w:rPr>
                <w:rFonts w:ascii="Arial" w:hAnsi="Arial" w:cs="Arial"/>
                <w:b/>
                <w:sz w:val="20"/>
                <w:szCs w:val="20"/>
              </w:rPr>
            </w:pPr>
          </w:p>
        </w:tc>
        <w:tc>
          <w:tcPr>
            <w:tcW w:w="4678"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5199B71D" w14:textId="77777777" w:rsidR="00FC3B8B" w:rsidRPr="00366F2E" w:rsidRDefault="00FC3B8B" w:rsidP="00D20974">
            <w:pPr>
              <w:jc w:val="center"/>
              <w:rPr>
                <w:rFonts w:ascii="Arial" w:hAnsi="Arial" w:cs="Arial"/>
                <w:b/>
                <w:sz w:val="20"/>
                <w:szCs w:val="20"/>
              </w:rPr>
            </w:pPr>
            <w:r w:rsidRPr="00366F2E">
              <w:rPr>
                <w:rFonts w:ascii="Arial" w:hAnsi="Arial" w:cs="Arial"/>
                <w:b/>
                <w:sz w:val="20"/>
                <w:szCs w:val="20"/>
              </w:rPr>
              <w:t xml:space="preserve">Do hmotnosti / cena </w:t>
            </w:r>
            <w:r w:rsidR="007B7AE1" w:rsidRPr="00366F2E">
              <w:rPr>
                <w:rFonts w:ascii="Arial" w:hAnsi="Arial" w:cs="Arial"/>
                <w:b/>
                <w:sz w:val="20"/>
                <w:szCs w:val="20"/>
              </w:rPr>
              <w:t>v Kč</w:t>
            </w:r>
          </w:p>
        </w:tc>
      </w:tr>
      <w:tr w:rsidR="00547C55" w:rsidRPr="00366F2E" w14:paraId="689302E6" w14:textId="77777777" w:rsidTr="00AD05FC">
        <w:trPr>
          <w:cantSplit/>
          <w:trHeight w:val="260"/>
        </w:trPr>
        <w:tc>
          <w:tcPr>
            <w:tcW w:w="5245" w:type="dxa"/>
            <w:vMerge/>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130B1F23" w14:textId="77777777" w:rsidR="00FC3B8B" w:rsidRPr="00366F2E" w:rsidRDefault="00FC3B8B" w:rsidP="00D20974">
            <w:pPr>
              <w:rPr>
                <w:rFonts w:ascii="Arial" w:hAnsi="Arial" w:cs="Arial"/>
                <w:b/>
                <w:sz w:val="20"/>
                <w:szCs w:val="20"/>
              </w:rPr>
            </w:pPr>
          </w:p>
        </w:tc>
        <w:tc>
          <w:tcPr>
            <w:tcW w:w="4678"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2CB64C1F" w14:textId="77777777" w:rsidR="00FC3B8B" w:rsidRPr="00366F2E" w:rsidRDefault="00FC3B8B" w:rsidP="00D20974">
            <w:pPr>
              <w:jc w:val="center"/>
              <w:rPr>
                <w:rFonts w:ascii="Arial" w:hAnsi="Arial" w:cs="Arial"/>
                <w:b/>
                <w:sz w:val="20"/>
                <w:szCs w:val="20"/>
              </w:rPr>
            </w:pPr>
            <w:r w:rsidRPr="00366F2E">
              <w:rPr>
                <w:rFonts w:ascii="Arial" w:hAnsi="Arial" w:cs="Arial"/>
                <w:b/>
                <w:sz w:val="20"/>
                <w:szCs w:val="20"/>
              </w:rPr>
              <w:t>7 kg</w:t>
            </w:r>
          </w:p>
        </w:tc>
      </w:tr>
      <w:tr w:rsidR="00FC3B8B" w:rsidRPr="00366F2E" w14:paraId="335DE1C4" w14:textId="77777777" w:rsidTr="00AD05FC">
        <w:trPr>
          <w:cantSplit/>
          <w:trHeight w:val="567"/>
        </w:trPr>
        <w:tc>
          <w:tcPr>
            <w:tcW w:w="5245" w:type="dxa"/>
            <w:tcBorders>
              <w:top w:val="single" w:sz="4" w:space="0" w:color="auto"/>
              <w:left w:val="single" w:sz="4" w:space="0" w:color="auto"/>
              <w:bottom w:val="single" w:sz="4" w:space="0" w:color="auto"/>
              <w:right w:val="single" w:sz="4" w:space="0" w:color="auto"/>
            </w:tcBorders>
            <w:vAlign w:val="center"/>
          </w:tcPr>
          <w:p w14:paraId="6AE30FE3" w14:textId="17298192" w:rsidR="00FC3B8B" w:rsidRPr="00366F2E" w:rsidRDefault="00FC3B8B" w:rsidP="006D4103">
            <w:pPr>
              <w:rPr>
                <w:rFonts w:ascii="Arial" w:hAnsi="Arial" w:cs="Arial"/>
                <w:b/>
                <w:sz w:val="20"/>
                <w:szCs w:val="20"/>
                <w:vertAlign w:val="superscript"/>
              </w:rPr>
            </w:pPr>
            <w:r w:rsidRPr="00366F2E">
              <w:rPr>
                <w:rFonts w:ascii="Arial" w:hAnsi="Arial" w:cs="Arial"/>
                <w:b/>
                <w:sz w:val="20"/>
                <w:szCs w:val="20"/>
              </w:rPr>
              <w:t xml:space="preserve">Obyčejná slepecká </w:t>
            </w:r>
            <w:r w:rsidR="006D4103" w:rsidRPr="00366F2E">
              <w:rPr>
                <w:rFonts w:ascii="Arial" w:hAnsi="Arial" w:cs="Arial"/>
                <w:b/>
                <w:sz w:val="20"/>
                <w:szCs w:val="20"/>
              </w:rPr>
              <w:t>zásilka</w:t>
            </w:r>
            <w:r w:rsidR="00541C81" w:rsidRPr="00366F2E">
              <w:rPr>
                <w:rFonts w:ascii="Arial" w:hAnsi="Arial" w:cs="Arial"/>
                <w:sz w:val="20"/>
                <w:szCs w:val="20"/>
                <w:vertAlign w:val="superscript"/>
              </w:rPr>
              <w:t>7</w:t>
            </w:r>
            <w:r w:rsidRPr="00366F2E">
              <w:rPr>
                <w:rFonts w:ascii="Arial" w:hAnsi="Arial" w:cs="Arial"/>
                <w:sz w:val="20"/>
                <w:szCs w:val="20"/>
                <w:vertAlign w:val="superscript"/>
              </w:rPr>
              <w:t>)</w:t>
            </w:r>
          </w:p>
        </w:tc>
        <w:tc>
          <w:tcPr>
            <w:tcW w:w="4678" w:type="dxa"/>
            <w:tcBorders>
              <w:top w:val="single" w:sz="4" w:space="0" w:color="auto"/>
              <w:left w:val="single" w:sz="4" w:space="0" w:color="auto"/>
              <w:bottom w:val="single" w:sz="4" w:space="0" w:color="auto"/>
              <w:right w:val="single" w:sz="4" w:space="0" w:color="auto"/>
            </w:tcBorders>
            <w:vAlign w:val="center"/>
          </w:tcPr>
          <w:p w14:paraId="23E56B9B" w14:textId="77777777" w:rsidR="00FC3B8B" w:rsidRPr="00366F2E" w:rsidRDefault="00FC3B8B" w:rsidP="00F62694">
            <w:pPr>
              <w:jc w:val="center"/>
              <w:rPr>
                <w:rFonts w:ascii="Arial" w:hAnsi="Arial" w:cs="Arial"/>
                <w:sz w:val="20"/>
                <w:szCs w:val="20"/>
              </w:rPr>
            </w:pPr>
            <w:r w:rsidRPr="00366F2E">
              <w:rPr>
                <w:rFonts w:ascii="Arial" w:hAnsi="Arial" w:cs="Arial"/>
                <w:sz w:val="20"/>
                <w:szCs w:val="20"/>
              </w:rPr>
              <w:t xml:space="preserve">Osvobozeny od cen za základní </w:t>
            </w:r>
            <w:r w:rsidR="006D4103" w:rsidRPr="00366F2E">
              <w:rPr>
                <w:rFonts w:ascii="Arial" w:hAnsi="Arial" w:cs="Arial"/>
                <w:sz w:val="20"/>
                <w:szCs w:val="20"/>
              </w:rPr>
              <w:t>služby</w:t>
            </w:r>
          </w:p>
        </w:tc>
      </w:tr>
    </w:tbl>
    <w:p w14:paraId="3EA58D14" w14:textId="77777777" w:rsidR="00E63E1D" w:rsidRPr="00366F2E" w:rsidRDefault="00E63E1D">
      <w:pPr>
        <w:rPr>
          <w:rFonts w:ascii="Arial" w:hAnsi="Arial" w:cs="Arial"/>
        </w:rPr>
      </w:pPr>
    </w:p>
    <w:p w14:paraId="7021FC4C" w14:textId="3D4B321E" w:rsidR="00E63E1D" w:rsidRPr="00366F2E" w:rsidRDefault="00E64783">
      <w:pPr>
        <w:rPr>
          <w:rFonts w:ascii="Arial" w:hAnsi="Arial" w:cs="Arial"/>
        </w:rPr>
      </w:pPr>
      <w:r w:rsidRPr="00366F2E">
        <w:rPr>
          <w:rFonts w:ascii="Arial" w:hAnsi="Arial" w:cs="Arial"/>
          <w:noProof/>
          <w:lang w:eastAsia="cs-CZ"/>
        </w:rPr>
        <mc:AlternateContent>
          <mc:Choice Requires="wps">
            <w:drawing>
              <wp:anchor distT="0" distB="0" distL="114300" distR="114300" simplePos="0" relativeHeight="251658248" behindDoc="0" locked="0" layoutInCell="1" allowOverlap="1" wp14:anchorId="35745DBA" wp14:editId="49BB2138">
                <wp:simplePos x="0" y="0"/>
                <wp:positionH relativeFrom="margin">
                  <wp:posOffset>720827</wp:posOffset>
                </wp:positionH>
                <wp:positionV relativeFrom="bottomMargin">
                  <wp:posOffset>180264</wp:posOffset>
                </wp:positionV>
                <wp:extent cx="5011948" cy="258792"/>
                <wp:effectExtent l="0" t="0" r="0" b="8255"/>
                <wp:wrapNone/>
                <wp:docPr id="93" name="Textové pole 9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948" cy="258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DFBFBCA" w14:textId="77777777" w:rsidR="004F26E4" w:rsidRPr="006E1087" w:rsidRDefault="004F26E4" w:rsidP="00E64783">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1409A0A2">
              <v:shapetype id="_x0000_t202" coordsize="21600,21600" o:spt="202" path="m,l,21600r21600,l21600,xe" w14:anchorId="35745DBA">
                <v:stroke joinstyle="miter"/>
                <v:path gradientshapeok="t" o:connecttype="rect"/>
              </v:shapetype>
              <v:shape id="Textové pole 93" style="position:absolute;margin-left:56.75pt;margin-top:14.2pt;width:394.65pt;height:20.4pt;z-index:251658248;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c4jV4AEAAKEDAAAOAAAAZHJzL2Uyb0RvYy54bWysU8tu2zAQvBfoPxC817IEu4kFy0GaIEWB&#10;9AGk/QCKIiWiEpdd0pbcr++Schy3vRW9ECSXmp2ZHW1vpqFnB4XegK14vlhypqyExti24t++Pry5&#10;5swHYRvRg1UVPyrPb3avX21HV6oCOugbhYxArC9HV/EuBFdmmZedGoRfgFOWihpwEIGO2GYNipHQ&#10;hz4rlsu32QjYOASpvKfb+7nIdwlfayXDZ629CqyvOHELacW01nHNdltRtihcZ+SJhvgHFoMwlpqe&#10;oe5FEGyP5i+owUgEDzosJAwZaG2kShpITb78Q81TJ5xKWsgc7842+f8HKz8dntwXZGF6BxMNMInw&#10;7hHkd88s3HXCtuoWEcZOiYYa59GybHS+PH0arfaljyD1+BEaGrLYB0hAk8YhukI6GaHTAI5n09UU&#10;mKTL9TLPNyuKiaRasb6+2hSphSifv3bow3sFA4ubiiMNNaGLw6MPkY0on5/EZhYeTN+nwfb2twt6&#10;GG8S+0h4ph6meqLXUUUNzZF0IMw5oVzTpgP8ydlIGam4/7EXqDjrP1jyYpOvVjFU6bBaXxV0wMtK&#10;fVkRVhJUxQNn8/YuzEHcOzRtR51m9y3ckn/aJGkvrE68KQdJ8SmzMWiX5/Tq5c/a/QIAAP//AwBQ&#10;SwMEFAAGAAgAAAAhAMYyHvjdAAAACQEAAA8AAABkcnMvZG93bnJldi54bWxMj0FPwkAQhe8m/ofN&#10;kHiTXSoQWrolRuNVIwoJt6U7tA3d2aa70PrvHU9yfJkvb76Xb0bXiiv2ofGkYTZVIJBKbxuqNHx/&#10;vT2uQIRoyJrWE2r4wQCb4v4uN5n1A33idRsrwSUUMqOhjrHLpAxljc6Eqe+Q+HbyvTORY19J25uB&#10;y10rE6WW0pmG+ENtOnypsTxvL07D7v102M/VR/XqFt3gRyXJpVLrh8n4vAYRcYz/MPzpszoU7HT0&#10;F7JBtJxnTwtGNSSrOQgGUpXwlqOGZZqALHJ5u6D4BQAA//8DAFBLAQItABQABgAIAAAAIQC2gziS&#10;/gAAAOEBAAATAAAAAAAAAAAAAAAAAAAAAABbQ29udGVudF9UeXBlc10ueG1sUEsBAi0AFAAGAAgA&#10;AAAhADj9If/WAAAAlAEAAAsAAAAAAAAAAAAAAAAALwEAAF9yZWxzLy5yZWxzUEsBAi0AFAAGAAgA&#10;AAAhAE1ziNXgAQAAoQMAAA4AAAAAAAAAAAAAAAAALgIAAGRycy9lMm9Eb2MueG1sUEsBAi0AFAAG&#10;AAgAAAAhAMYyHvjdAAAACQEAAA8AAAAAAAAAAAAAAAAAOgQAAGRycy9kb3ducmV2LnhtbFBLBQYA&#10;AAAABAAEAPMAAABEBQAAAAA=&#10;">
                <v:textbox>
                  <w:txbxContent>
                    <w:p w:rsidRPr="006E1087" w:rsidR="004F26E4" w:rsidP="00E64783" w:rsidRDefault="004F26E4" w14:paraId="63E4ADAA" w14:textId="77777777">
                      <w:pPr>
                        <w:ind w:left="113"/>
                        <w:jc w:val="center"/>
                      </w:pPr>
                      <w:r>
                        <w:rPr>
                          <w:b/>
                          <w:i/>
                        </w:rPr>
                        <w:t>Listovní zásilky</w:t>
                      </w:r>
                    </w:p>
                  </w:txbxContent>
                </v:textbox>
                <w10:wrap anchorx="margin" anchory="margin"/>
              </v:shape>
            </w:pict>
          </mc:Fallback>
        </mc:AlternateContent>
      </w:r>
      <w:r w:rsidR="00E63E1D" w:rsidRPr="00366F2E">
        <w:rPr>
          <w:rFonts w:ascii="Arial" w:hAnsi="Arial" w:cs="Arial"/>
        </w:rPr>
        <w:br w:type="page"/>
      </w:r>
    </w:p>
    <w:p w14:paraId="62D8ED1D" w14:textId="42FD54A5" w:rsidR="00C14A65" w:rsidRPr="00366F2E" w:rsidRDefault="00C14A65" w:rsidP="003460D7">
      <w:pPr>
        <w:pStyle w:val="Nadpis4"/>
        <w:numPr>
          <w:ilvl w:val="0"/>
          <w:numId w:val="12"/>
        </w:numPr>
        <w:spacing w:before="240"/>
        <w:ind w:left="567" w:hanging="578"/>
        <w:rPr>
          <w:rFonts w:cs="Arial"/>
        </w:rPr>
      </w:pPr>
      <w:bookmarkStart w:id="25" w:name="_Toc447207120"/>
      <w:bookmarkStart w:id="26" w:name="_Toc22742860"/>
      <w:bookmarkStart w:id="27" w:name="_Toc87870623"/>
      <w:bookmarkStart w:id="28" w:name="_Toc151387954"/>
      <w:bookmarkStart w:id="29" w:name="_Toc189039403"/>
      <w:r w:rsidRPr="00366F2E">
        <w:rPr>
          <w:rFonts w:cs="Arial"/>
        </w:rPr>
        <w:lastRenderedPageBreak/>
        <w:t>Doporučené psaní</w:t>
      </w:r>
      <w:bookmarkEnd w:id="25"/>
      <w:bookmarkEnd w:id="26"/>
      <w:bookmarkEnd w:id="27"/>
      <w:bookmarkEnd w:id="28"/>
      <w:bookmarkEnd w:id="29"/>
    </w:p>
    <w:p w14:paraId="370D54F7" w14:textId="77777777" w:rsidR="00957619" w:rsidRPr="00366F2E" w:rsidRDefault="00957619" w:rsidP="00FC3B8B">
      <w:pPr>
        <w:pStyle w:val="cpNormal3"/>
        <w:spacing w:after="0"/>
        <w:ind w:firstLine="0"/>
        <w:rPr>
          <w:rFonts w:ascii="Arial" w:hAnsi="Arial" w:cs="Arial"/>
        </w:rPr>
      </w:pPr>
      <w:r w:rsidRPr="00366F2E">
        <w:rPr>
          <w:rFonts w:ascii="Arial" w:hAnsi="Arial" w:cs="Arial"/>
        </w:rPr>
        <w:t>čl. 13 poštovních podmínek</w:t>
      </w:r>
    </w:p>
    <w:p w14:paraId="158162FF" w14:textId="39E89302" w:rsidR="00C14A65" w:rsidRPr="00366F2E" w:rsidRDefault="00C14A65" w:rsidP="00992965">
      <w:pPr>
        <w:pStyle w:val="cpNormal3"/>
        <w:spacing w:after="0" w:line="240" w:lineRule="auto"/>
        <w:ind w:firstLine="0"/>
        <w:rPr>
          <w:rFonts w:ascii="Arial" w:hAnsi="Arial" w:cs="Arial"/>
        </w:rPr>
      </w:pPr>
      <w:r w:rsidRPr="00366F2E">
        <w:rPr>
          <w:rFonts w:ascii="Arial" w:hAnsi="Arial" w:cs="Arial"/>
          <w:b/>
        </w:rPr>
        <w:t>Ceny této základní poštovní služby a s ní souvisejících doplňkových služeb a příplatků jsou osvobozeny od</w:t>
      </w:r>
      <w:r w:rsidR="008A149B" w:rsidRPr="00366F2E">
        <w:rPr>
          <w:rFonts w:ascii="Arial" w:hAnsi="Arial" w:cs="Arial"/>
          <w:b/>
        </w:rPr>
        <w:t> </w:t>
      </w:r>
      <w:r w:rsidRPr="00366F2E">
        <w:rPr>
          <w:rFonts w:ascii="Arial" w:hAnsi="Arial" w:cs="Arial"/>
          <w:b/>
        </w:rPr>
        <w:t>DPH</w:t>
      </w:r>
      <w:r w:rsidRPr="00366F2E">
        <w:rPr>
          <w:rFonts w:ascii="Arial" w:hAnsi="Arial" w:cs="Arial"/>
        </w:rPr>
        <w:t>.</w:t>
      </w:r>
      <w:r w:rsidR="00BC6D7D" w:rsidRPr="00366F2E">
        <w:rPr>
          <w:rFonts w:ascii="Arial" w:hAnsi="Arial" w:cs="Arial"/>
        </w:rPr>
        <w:t xml:space="preserve"> </w:t>
      </w:r>
    </w:p>
    <w:p w14:paraId="2143E41F" w14:textId="5477F192" w:rsidR="005D6C54" w:rsidRPr="00366F2E" w:rsidRDefault="005D6C54" w:rsidP="00992965">
      <w:pPr>
        <w:pStyle w:val="cpNormal3"/>
        <w:spacing w:after="0" w:line="240" w:lineRule="auto"/>
        <w:ind w:firstLine="0"/>
        <w:rPr>
          <w:rFonts w:ascii="Arial" w:hAnsi="Arial" w:cs="Arial"/>
        </w:rPr>
      </w:pPr>
    </w:p>
    <w:tbl>
      <w:tblPr>
        <w:tblW w:w="10131"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327"/>
        <w:gridCol w:w="1985"/>
        <w:gridCol w:w="1134"/>
        <w:gridCol w:w="850"/>
        <w:gridCol w:w="993"/>
        <w:gridCol w:w="850"/>
        <w:gridCol w:w="992"/>
      </w:tblGrid>
      <w:tr w:rsidR="00547C55" w:rsidRPr="00366F2E" w14:paraId="401DA16F" w14:textId="77777777" w:rsidTr="00483E51">
        <w:trPr>
          <w:cantSplit/>
          <w:trHeight w:val="200"/>
        </w:trPr>
        <w:tc>
          <w:tcPr>
            <w:tcW w:w="5312" w:type="dxa"/>
            <w:gridSpan w:val="2"/>
            <w:vMerge w:val="restart"/>
            <w:shd w:val="clear" w:color="auto" w:fill="F2F2F2" w:themeFill="background1" w:themeFillShade="F2"/>
            <w:vAlign w:val="center"/>
          </w:tcPr>
          <w:p w14:paraId="314B4D8D" w14:textId="77777777" w:rsidR="004363AE" w:rsidRPr="00366F2E" w:rsidRDefault="004363AE" w:rsidP="00D5589C">
            <w:pPr>
              <w:ind w:left="2314" w:hanging="2314"/>
              <w:rPr>
                <w:rFonts w:ascii="Arial" w:hAnsi="Arial" w:cs="Arial"/>
                <w:b/>
                <w:sz w:val="20"/>
                <w:szCs w:val="20"/>
              </w:rPr>
            </w:pPr>
            <w:r w:rsidRPr="00366F2E">
              <w:rPr>
                <w:rFonts w:ascii="Arial" w:hAnsi="Arial" w:cs="Arial"/>
                <w:b/>
                <w:sz w:val="20"/>
                <w:szCs w:val="20"/>
              </w:rPr>
              <w:t>DOPORUČENÉ PSANÍ EKONOMICKÉ</w:t>
            </w:r>
          </w:p>
        </w:tc>
        <w:tc>
          <w:tcPr>
            <w:tcW w:w="4819" w:type="dxa"/>
            <w:gridSpan w:val="5"/>
            <w:shd w:val="clear" w:color="auto" w:fill="F2F2F2" w:themeFill="background1" w:themeFillShade="F2"/>
          </w:tcPr>
          <w:p w14:paraId="30EAF09E" w14:textId="77777777" w:rsidR="004363AE" w:rsidRPr="00366F2E" w:rsidRDefault="004363AE" w:rsidP="00D5589C">
            <w:pPr>
              <w:jc w:val="center"/>
              <w:rPr>
                <w:rFonts w:ascii="Arial" w:hAnsi="Arial" w:cs="Arial"/>
                <w:b/>
                <w:sz w:val="20"/>
                <w:szCs w:val="20"/>
              </w:rPr>
            </w:pPr>
            <w:r w:rsidRPr="00366F2E">
              <w:rPr>
                <w:rFonts w:ascii="Arial" w:hAnsi="Arial" w:cs="Arial"/>
                <w:b/>
                <w:sz w:val="20"/>
                <w:szCs w:val="20"/>
              </w:rPr>
              <w:t>Do hmotnosti / cena v Kč</w:t>
            </w:r>
          </w:p>
        </w:tc>
      </w:tr>
      <w:tr w:rsidR="00547C55" w:rsidRPr="00366F2E" w14:paraId="589A77C9" w14:textId="77777777" w:rsidTr="00A81A5B">
        <w:trPr>
          <w:cantSplit/>
          <w:trHeight w:val="347"/>
        </w:trPr>
        <w:tc>
          <w:tcPr>
            <w:tcW w:w="5312" w:type="dxa"/>
            <w:gridSpan w:val="2"/>
            <w:vMerge/>
            <w:shd w:val="clear" w:color="auto" w:fill="F2F2F2" w:themeFill="background1" w:themeFillShade="F2"/>
          </w:tcPr>
          <w:p w14:paraId="4BC6F677" w14:textId="77777777" w:rsidR="004363AE" w:rsidRPr="00366F2E" w:rsidRDefault="004363AE" w:rsidP="00D5589C">
            <w:pPr>
              <w:jc w:val="center"/>
              <w:rPr>
                <w:rFonts w:ascii="Arial" w:hAnsi="Arial" w:cs="Arial"/>
                <w:b/>
                <w:sz w:val="20"/>
                <w:szCs w:val="20"/>
              </w:rPr>
            </w:pPr>
          </w:p>
        </w:tc>
        <w:tc>
          <w:tcPr>
            <w:tcW w:w="1134" w:type="dxa"/>
            <w:shd w:val="clear" w:color="auto" w:fill="F2F2F2" w:themeFill="background1" w:themeFillShade="F2"/>
            <w:vAlign w:val="center"/>
          </w:tcPr>
          <w:p w14:paraId="2AEA1696" w14:textId="0EBF8E05" w:rsidR="004363AE" w:rsidRPr="00366F2E" w:rsidRDefault="004363AE" w:rsidP="00D5589C">
            <w:pPr>
              <w:jc w:val="center"/>
              <w:rPr>
                <w:rFonts w:ascii="Arial" w:hAnsi="Arial" w:cs="Arial"/>
                <w:b/>
                <w:sz w:val="20"/>
                <w:szCs w:val="20"/>
              </w:rPr>
            </w:pPr>
            <w:r w:rsidRPr="00366F2E">
              <w:rPr>
                <w:rFonts w:ascii="Arial" w:hAnsi="Arial" w:cs="Arial"/>
                <w:b/>
                <w:sz w:val="20"/>
                <w:szCs w:val="20"/>
              </w:rPr>
              <w:t xml:space="preserve">50 </w:t>
            </w:r>
            <w:r w:rsidR="00D74D0B" w:rsidRPr="00366F2E">
              <w:rPr>
                <w:rFonts w:ascii="Arial" w:hAnsi="Arial" w:cs="Arial"/>
                <w:b/>
                <w:sz w:val="20"/>
                <w:szCs w:val="20"/>
              </w:rPr>
              <w:t>g – standard</w:t>
            </w:r>
            <w:r w:rsidR="00D74D0B" w:rsidRPr="00366F2E">
              <w:rPr>
                <w:rFonts w:ascii="Arial" w:hAnsi="Arial" w:cs="Arial"/>
                <w:b/>
                <w:sz w:val="20"/>
                <w:szCs w:val="20"/>
                <w:vertAlign w:val="superscript"/>
              </w:rPr>
              <w:t>1</w:t>
            </w:r>
            <w:r w:rsidRPr="00366F2E">
              <w:rPr>
                <w:rFonts w:ascii="Arial" w:hAnsi="Arial" w:cs="Arial"/>
                <w:b/>
                <w:sz w:val="20"/>
                <w:szCs w:val="20"/>
                <w:vertAlign w:val="superscript"/>
              </w:rPr>
              <w:t>)</w:t>
            </w:r>
          </w:p>
        </w:tc>
        <w:tc>
          <w:tcPr>
            <w:tcW w:w="850" w:type="dxa"/>
            <w:shd w:val="clear" w:color="auto" w:fill="F2F2F2" w:themeFill="background1" w:themeFillShade="F2"/>
            <w:vAlign w:val="center"/>
          </w:tcPr>
          <w:p w14:paraId="71714CC9" w14:textId="77777777" w:rsidR="004363AE" w:rsidRPr="00366F2E" w:rsidRDefault="004363AE" w:rsidP="00D5589C">
            <w:pPr>
              <w:jc w:val="center"/>
              <w:rPr>
                <w:rFonts w:ascii="Arial" w:hAnsi="Arial" w:cs="Arial"/>
                <w:b/>
                <w:sz w:val="20"/>
                <w:szCs w:val="20"/>
              </w:rPr>
            </w:pPr>
            <w:r w:rsidRPr="00366F2E">
              <w:rPr>
                <w:rFonts w:ascii="Arial" w:hAnsi="Arial" w:cs="Arial"/>
                <w:b/>
                <w:sz w:val="20"/>
                <w:szCs w:val="20"/>
              </w:rPr>
              <w:t>100 g</w:t>
            </w:r>
            <w:r w:rsidRPr="00366F2E">
              <w:rPr>
                <w:rFonts w:ascii="Arial" w:hAnsi="Arial" w:cs="Arial"/>
                <w:b/>
                <w:sz w:val="20"/>
                <w:szCs w:val="20"/>
                <w:vertAlign w:val="superscript"/>
              </w:rPr>
              <w:t>6)</w:t>
            </w:r>
          </w:p>
        </w:tc>
        <w:tc>
          <w:tcPr>
            <w:tcW w:w="993" w:type="dxa"/>
            <w:shd w:val="clear" w:color="auto" w:fill="F2F2F2" w:themeFill="background1" w:themeFillShade="F2"/>
            <w:vAlign w:val="center"/>
          </w:tcPr>
          <w:p w14:paraId="229BA21F" w14:textId="77777777" w:rsidR="004363AE" w:rsidRPr="00366F2E" w:rsidRDefault="004363AE" w:rsidP="00D5589C">
            <w:pPr>
              <w:jc w:val="center"/>
              <w:rPr>
                <w:rFonts w:ascii="Arial" w:hAnsi="Arial" w:cs="Arial"/>
                <w:b/>
                <w:sz w:val="20"/>
                <w:szCs w:val="20"/>
              </w:rPr>
            </w:pPr>
            <w:r w:rsidRPr="00366F2E">
              <w:rPr>
                <w:rFonts w:ascii="Arial" w:hAnsi="Arial" w:cs="Arial"/>
                <w:b/>
                <w:sz w:val="20"/>
                <w:szCs w:val="20"/>
              </w:rPr>
              <w:t>500 g</w:t>
            </w:r>
            <w:r w:rsidRPr="00366F2E">
              <w:rPr>
                <w:rFonts w:ascii="Arial" w:hAnsi="Arial" w:cs="Arial"/>
                <w:b/>
                <w:sz w:val="20"/>
                <w:szCs w:val="20"/>
                <w:vertAlign w:val="superscript"/>
              </w:rPr>
              <w:t>6)</w:t>
            </w:r>
          </w:p>
        </w:tc>
        <w:tc>
          <w:tcPr>
            <w:tcW w:w="850" w:type="dxa"/>
            <w:shd w:val="clear" w:color="auto" w:fill="F2F2F2" w:themeFill="background1" w:themeFillShade="F2"/>
            <w:vAlign w:val="center"/>
          </w:tcPr>
          <w:p w14:paraId="47A756B4" w14:textId="77777777" w:rsidR="004363AE" w:rsidRPr="00366F2E" w:rsidRDefault="004363AE" w:rsidP="00D5589C">
            <w:pPr>
              <w:jc w:val="center"/>
              <w:rPr>
                <w:rFonts w:ascii="Arial" w:hAnsi="Arial" w:cs="Arial"/>
                <w:b/>
                <w:sz w:val="20"/>
                <w:szCs w:val="20"/>
              </w:rPr>
            </w:pPr>
            <w:r w:rsidRPr="00366F2E">
              <w:rPr>
                <w:rFonts w:ascii="Arial" w:hAnsi="Arial" w:cs="Arial"/>
                <w:b/>
                <w:sz w:val="20"/>
                <w:szCs w:val="20"/>
              </w:rPr>
              <w:t>1 kg</w:t>
            </w:r>
            <w:r w:rsidRPr="00366F2E">
              <w:rPr>
                <w:rFonts w:ascii="Arial" w:hAnsi="Arial" w:cs="Arial"/>
                <w:b/>
                <w:sz w:val="20"/>
                <w:szCs w:val="20"/>
                <w:vertAlign w:val="superscript"/>
              </w:rPr>
              <w:t>6)</w:t>
            </w:r>
          </w:p>
        </w:tc>
        <w:tc>
          <w:tcPr>
            <w:tcW w:w="992" w:type="dxa"/>
            <w:shd w:val="clear" w:color="auto" w:fill="F2F2F2" w:themeFill="background1" w:themeFillShade="F2"/>
            <w:vAlign w:val="center"/>
          </w:tcPr>
          <w:p w14:paraId="79B61041" w14:textId="77777777" w:rsidR="004363AE" w:rsidRPr="00366F2E" w:rsidRDefault="004363AE" w:rsidP="00D5589C">
            <w:pPr>
              <w:jc w:val="center"/>
              <w:rPr>
                <w:rFonts w:ascii="Arial" w:hAnsi="Arial" w:cs="Arial"/>
                <w:b/>
                <w:sz w:val="20"/>
                <w:szCs w:val="20"/>
              </w:rPr>
            </w:pPr>
            <w:r w:rsidRPr="00366F2E">
              <w:rPr>
                <w:rFonts w:ascii="Arial" w:hAnsi="Arial" w:cs="Arial"/>
                <w:b/>
                <w:sz w:val="20"/>
                <w:szCs w:val="20"/>
              </w:rPr>
              <w:t>2 kg</w:t>
            </w:r>
            <w:r w:rsidRPr="00366F2E">
              <w:rPr>
                <w:rFonts w:ascii="Arial" w:hAnsi="Arial" w:cs="Arial"/>
                <w:b/>
                <w:sz w:val="20"/>
                <w:szCs w:val="20"/>
                <w:vertAlign w:val="superscript"/>
              </w:rPr>
              <w:t>6)</w:t>
            </w:r>
          </w:p>
        </w:tc>
      </w:tr>
      <w:tr w:rsidR="00547C55" w:rsidRPr="00366F2E" w14:paraId="78F5774F" w14:textId="77777777" w:rsidTr="000A4213">
        <w:trPr>
          <w:cantSplit/>
          <w:trHeight w:val="567"/>
        </w:trPr>
        <w:tc>
          <w:tcPr>
            <w:tcW w:w="5312" w:type="dxa"/>
            <w:gridSpan w:val="2"/>
            <w:vAlign w:val="center"/>
          </w:tcPr>
          <w:p w14:paraId="38F242B2" w14:textId="77777777" w:rsidR="00D73F30" w:rsidRPr="00366F2E" w:rsidRDefault="00D73F30" w:rsidP="00D73F30">
            <w:pPr>
              <w:ind w:left="-61" w:right="-97"/>
              <w:rPr>
                <w:rFonts w:ascii="Arial" w:hAnsi="Arial" w:cs="Arial"/>
                <w:sz w:val="20"/>
                <w:szCs w:val="20"/>
              </w:rPr>
            </w:pPr>
            <w:r w:rsidRPr="00366F2E">
              <w:rPr>
                <w:rFonts w:ascii="Arial" w:hAnsi="Arial" w:cs="Arial"/>
                <w:b/>
                <w:sz w:val="20"/>
                <w:szCs w:val="20"/>
              </w:rPr>
              <w:t xml:space="preserve"> Základní cena</w:t>
            </w:r>
          </w:p>
        </w:tc>
        <w:tc>
          <w:tcPr>
            <w:tcW w:w="1134" w:type="dxa"/>
            <w:vAlign w:val="center"/>
          </w:tcPr>
          <w:p w14:paraId="40F576FD" w14:textId="207E8AB9" w:rsidR="00D73F30" w:rsidRPr="00366F2E" w:rsidRDefault="00D55B9F" w:rsidP="001560A1">
            <w:pPr>
              <w:ind w:left="-61" w:right="-97"/>
              <w:jc w:val="center"/>
              <w:rPr>
                <w:rFonts w:ascii="Arial" w:hAnsi="Arial" w:cs="Arial"/>
                <w:sz w:val="20"/>
                <w:szCs w:val="20"/>
              </w:rPr>
            </w:pPr>
            <w:r w:rsidRPr="00366F2E">
              <w:rPr>
                <w:rFonts w:ascii="Arial" w:hAnsi="Arial" w:cs="Arial"/>
                <w:sz w:val="20"/>
                <w:szCs w:val="20"/>
              </w:rPr>
              <w:t>77</w:t>
            </w:r>
            <w:r w:rsidR="00D73F30" w:rsidRPr="00366F2E">
              <w:rPr>
                <w:rFonts w:ascii="Arial" w:hAnsi="Arial" w:cs="Arial"/>
                <w:sz w:val="20"/>
                <w:szCs w:val="20"/>
              </w:rPr>
              <w:t xml:space="preserve">,00   </w:t>
            </w:r>
          </w:p>
        </w:tc>
        <w:tc>
          <w:tcPr>
            <w:tcW w:w="850" w:type="dxa"/>
            <w:vAlign w:val="center"/>
          </w:tcPr>
          <w:p w14:paraId="23E296F6" w14:textId="5FFAABA6" w:rsidR="00D73F30" w:rsidRPr="00366F2E" w:rsidRDefault="00D55B9F" w:rsidP="001560A1">
            <w:pPr>
              <w:ind w:left="-37"/>
              <w:jc w:val="center"/>
              <w:rPr>
                <w:rFonts w:ascii="Arial" w:hAnsi="Arial" w:cs="Arial"/>
                <w:sz w:val="20"/>
                <w:szCs w:val="20"/>
              </w:rPr>
            </w:pPr>
            <w:r w:rsidRPr="00366F2E">
              <w:rPr>
                <w:rFonts w:ascii="Arial" w:hAnsi="Arial" w:cs="Arial"/>
                <w:sz w:val="20"/>
                <w:szCs w:val="20"/>
              </w:rPr>
              <w:t>85</w:t>
            </w:r>
            <w:r w:rsidR="00D73F30" w:rsidRPr="00366F2E">
              <w:rPr>
                <w:rFonts w:ascii="Arial" w:hAnsi="Arial" w:cs="Arial"/>
                <w:sz w:val="20"/>
                <w:szCs w:val="20"/>
              </w:rPr>
              <w:t xml:space="preserve">,00   </w:t>
            </w:r>
          </w:p>
        </w:tc>
        <w:tc>
          <w:tcPr>
            <w:tcW w:w="993" w:type="dxa"/>
            <w:vAlign w:val="center"/>
          </w:tcPr>
          <w:p w14:paraId="46C6270B" w14:textId="12BA0EE2" w:rsidR="00D73F30" w:rsidRPr="00366F2E" w:rsidRDefault="00D55B9F" w:rsidP="001560A1">
            <w:pPr>
              <w:ind w:left="-13" w:right="-18"/>
              <w:jc w:val="center"/>
              <w:rPr>
                <w:rFonts w:ascii="Arial" w:hAnsi="Arial" w:cs="Arial"/>
                <w:sz w:val="20"/>
                <w:szCs w:val="20"/>
              </w:rPr>
            </w:pPr>
            <w:r w:rsidRPr="00366F2E">
              <w:rPr>
                <w:rFonts w:ascii="Arial" w:hAnsi="Arial" w:cs="Arial"/>
                <w:sz w:val="20"/>
                <w:szCs w:val="20"/>
              </w:rPr>
              <w:t>87</w:t>
            </w:r>
            <w:r w:rsidR="00D73F30" w:rsidRPr="00366F2E">
              <w:rPr>
                <w:rFonts w:ascii="Arial" w:hAnsi="Arial" w:cs="Arial"/>
                <w:sz w:val="20"/>
                <w:szCs w:val="20"/>
              </w:rPr>
              <w:t xml:space="preserve">,00   </w:t>
            </w:r>
          </w:p>
        </w:tc>
        <w:tc>
          <w:tcPr>
            <w:tcW w:w="850" w:type="dxa"/>
            <w:vAlign w:val="center"/>
          </w:tcPr>
          <w:p w14:paraId="3AD4BC5E" w14:textId="68BC3664" w:rsidR="00D73F30" w:rsidRPr="00366F2E" w:rsidRDefault="00D55B9F">
            <w:pPr>
              <w:ind w:left="-131" w:right="-42"/>
              <w:jc w:val="center"/>
              <w:rPr>
                <w:rFonts w:ascii="Arial" w:hAnsi="Arial" w:cs="Arial"/>
                <w:sz w:val="20"/>
                <w:szCs w:val="20"/>
              </w:rPr>
            </w:pPr>
            <w:r w:rsidRPr="00366F2E">
              <w:rPr>
                <w:rFonts w:ascii="Arial" w:hAnsi="Arial" w:cs="Arial"/>
                <w:sz w:val="20"/>
                <w:szCs w:val="20"/>
              </w:rPr>
              <w:t>93</w:t>
            </w:r>
            <w:r w:rsidR="00D73F30" w:rsidRPr="00366F2E">
              <w:rPr>
                <w:rFonts w:ascii="Arial" w:hAnsi="Arial" w:cs="Arial"/>
                <w:sz w:val="20"/>
                <w:szCs w:val="20"/>
              </w:rPr>
              <w:t xml:space="preserve">,00   </w:t>
            </w:r>
          </w:p>
        </w:tc>
        <w:tc>
          <w:tcPr>
            <w:tcW w:w="992" w:type="dxa"/>
            <w:vAlign w:val="center"/>
          </w:tcPr>
          <w:p w14:paraId="0E4B4728" w14:textId="1189B0EC" w:rsidR="00D73F30" w:rsidRPr="00366F2E" w:rsidRDefault="00D55B9F">
            <w:pPr>
              <w:ind w:left="-92" w:right="-65"/>
              <w:jc w:val="center"/>
              <w:rPr>
                <w:rFonts w:ascii="Arial" w:hAnsi="Arial" w:cs="Arial"/>
                <w:sz w:val="20"/>
                <w:szCs w:val="20"/>
              </w:rPr>
            </w:pPr>
            <w:r w:rsidRPr="00366F2E">
              <w:rPr>
                <w:rFonts w:ascii="Arial" w:hAnsi="Arial" w:cs="Arial"/>
                <w:sz w:val="20"/>
                <w:szCs w:val="20"/>
              </w:rPr>
              <w:t>99</w:t>
            </w:r>
            <w:r w:rsidR="00D73F30" w:rsidRPr="00366F2E">
              <w:rPr>
                <w:rFonts w:ascii="Arial" w:hAnsi="Arial" w:cs="Arial"/>
                <w:sz w:val="20"/>
                <w:szCs w:val="20"/>
              </w:rPr>
              <w:t xml:space="preserve">,00   </w:t>
            </w:r>
          </w:p>
        </w:tc>
      </w:tr>
      <w:tr w:rsidR="00547C55" w:rsidRPr="00366F2E" w14:paraId="7EBF0B85" w14:textId="77777777" w:rsidTr="000A4213">
        <w:trPr>
          <w:cantSplit/>
          <w:trHeight w:val="567"/>
        </w:trPr>
        <w:tc>
          <w:tcPr>
            <w:tcW w:w="3327" w:type="dxa"/>
            <w:vMerge w:val="restart"/>
            <w:shd w:val="clear" w:color="auto" w:fill="auto"/>
          </w:tcPr>
          <w:p w14:paraId="7BEF1139" w14:textId="77777777" w:rsidR="00413991" w:rsidRPr="00366F2E" w:rsidRDefault="00413991" w:rsidP="00413991">
            <w:pPr>
              <w:rPr>
                <w:rFonts w:ascii="Arial" w:hAnsi="Arial" w:cs="Arial"/>
                <w:b/>
                <w:sz w:val="20"/>
                <w:szCs w:val="20"/>
              </w:rPr>
            </w:pPr>
          </w:p>
          <w:p w14:paraId="1D74BDE8" w14:textId="77777777" w:rsidR="00413991" w:rsidRPr="00366F2E" w:rsidRDefault="00413991" w:rsidP="00413991">
            <w:pPr>
              <w:rPr>
                <w:rFonts w:ascii="Arial" w:hAnsi="Arial" w:cs="Arial"/>
                <w:sz w:val="20"/>
                <w:szCs w:val="20"/>
              </w:rPr>
            </w:pPr>
            <w:r w:rsidRPr="00366F2E">
              <w:rPr>
                <w:rFonts w:ascii="Arial" w:hAnsi="Arial" w:cs="Arial"/>
                <w:b/>
                <w:sz w:val="20"/>
                <w:szCs w:val="20"/>
              </w:rPr>
              <w:t>Cena se Zákaznickou kartou ČP</w:t>
            </w:r>
            <w:r w:rsidRPr="00366F2E">
              <w:rPr>
                <w:rFonts w:ascii="Arial" w:hAnsi="Arial" w:cs="Arial"/>
                <w:sz w:val="20"/>
                <w:szCs w:val="20"/>
              </w:rPr>
              <w:t xml:space="preserve"> při jednorázovém podání </w:t>
            </w:r>
          </w:p>
        </w:tc>
        <w:tc>
          <w:tcPr>
            <w:tcW w:w="1985" w:type="dxa"/>
            <w:vAlign w:val="center"/>
          </w:tcPr>
          <w:p w14:paraId="22A62D0C" w14:textId="65B80A57" w:rsidR="00413991" w:rsidRPr="00366F2E" w:rsidRDefault="00D74D0B" w:rsidP="00413991">
            <w:pPr>
              <w:ind w:left="-61" w:right="-97"/>
              <w:jc w:val="center"/>
              <w:rPr>
                <w:rFonts w:ascii="Arial" w:hAnsi="Arial" w:cs="Arial"/>
                <w:sz w:val="20"/>
                <w:szCs w:val="20"/>
              </w:rPr>
            </w:pPr>
            <w:r w:rsidRPr="00366F2E">
              <w:rPr>
                <w:rFonts w:ascii="Arial" w:hAnsi="Arial" w:cs="Arial"/>
                <w:sz w:val="20"/>
                <w:szCs w:val="20"/>
              </w:rPr>
              <w:t>1–9</w:t>
            </w:r>
            <w:r w:rsidR="00413991" w:rsidRPr="00366F2E">
              <w:rPr>
                <w:rFonts w:ascii="Arial" w:hAnsi="Arial" w:cs="Arial"/>
                <w:sz w:val="20"/>
                <w:szCs w:val="20"/>
              </w:rPr>
              <w:t xml:space="preserve"> ks zásilek</w:t>
            </w:r>
            <w:r w:rsidR="00413991" w:rsidRPr="00366F2E">
              <w:rPr>
                <w:rFonts w:ascii="Arial" w:hAnsi="Arial" w:cs="Arial"/>
                <w:sz w:val="20"/>
                <w:szCs w:val="20"/>
                <w:vertAlign w:val="superscript"/>
              </w:rPr>
              <w:t>3)</w:t>
            </w:r>
          </w:p>
        </w:tc>
        <w:tc>
          <w:tcPr>
            <w:tcW w:w="1134" w:type="dxa"/>
            <w:vAlign w:val="center"/>
          </w:tcPr>
          <w:p w14:paraId="5C1AEEF0" w14:textId="5C6F4B84" w:rsidR="00413991" w:rsidRPr="00366F2E" w:rsidRDefault="00D55B9F" w:rsidP="001560A1">
            <w:pPr>
              <w:ind w:left="-61" w:right="-97"/>
              <w:jc w:val="center"/>
              <w:rPr>
                <w:rFonts w:ascii="Arial" w:hAnsi="Arial" w:cs="Arial"/>
                <w:sz w:val="20"/>
                <w:szCs w:val="20"/>
              </w:rPr>
            </w:pPr>
            <w:r w:rsidRPr="00366F2E">
              <w:rPr>
                <w:rFonts w:ascii="Arial" w:hAnsi="Arial" w:cs="Arial"/>
                <w:sz w:val="20"/>
                <w:szCs w:val="20"/>
              </w:rPr>
              <w:t>76</w:t>
            </w:r>
            <w:r w:rsidR="00413991" w:rsidRPr="00366F2E">
              <w:rPr>
                <w:rFonts w:ascii="Arial" w:hAnsi="Arial" w:cs="Arial"/>
                <w:sz w:val="20"/>
                <w:szCs w:val="20"/>
              </w:rPr>
              <w:t xml:space="preserve">,00   </w:t>
            </w:r>
          </w:p>
        </w:tc>
        <w:tc>
          <w:tcPr>
            <w:tcW w:w="850" w:type="dxa"/>
            <w:vAlign w:val="center"/>
          </w:tcPr>
          <w:p w14:paraId="104D5544" w14:textId="04FF4BA2" w:rsidR="00413991" w:rsidRPr="00366F2E" w:rsidRDefault="00D55B9F" w:rsidP="001560A1">
            <w:pPr>
              <w:ind w:left="-37"/>
              <w:jc w:val="center"/>
              <w:rPr>
                <w:rFonts w:ascii="Arial" w:hAnsi="Arial" w:cs="Arial"/>
                <w:sz w:val="20"/>
                <w:szCs w:val="20"/>
              </w:rPr>
            </w:pPr>
            <w:r w:rsidRPr="00366F2E">
              <w:rPr>
                <w:rFonts w:ascii="Arial" w:hAnsi="Arial" w:cs="Arial"/>
                <w:sz w:val="20"/>
                <w:szCs w:val="20"/>
              </w:rPr>
              <w:t>84</w:t>
            </w:r>
            <w:r w:rsidR="00413991" w:rsidRPr="00366F2E">
              <w:rPr>
                <w:rFonts w:ascii="Arial" w:hAnsi="Arial" w:cs="Arial"/>
                <w:sz w:val="20"/>
                <w:szCs w:val="20"/>
              </w:rPr>
              <w:t xml:space="preserve">,00   </w:t>
            </w:r>
          </w:p>
        </w:tc>
        <w:tc>
          <w:tcPr>
            <w:tcW w:w="993" w:type="dxa"/>
            <w:vAlign w:val="center"/>
          </w:tcPr>
          <w:p w14:paraId="01CCD0A6" w14:textId="4E55D5A1" w:rsidR="00413991" w:rsidRPr="00366F2E" w:rsidRDefault="00D55B9F" w:rsidP="001560A1">
            <w:pPr>
              <w:ind w:left="-13" w:right="-18"/>
              <w:jc w:val="center"/>
              <w:rPr>
                <w:rFonts w:ascii="Arial" w:hAnsi="Arial" w:cs="Arial"/>
                <w:sz w:val="20"/>
                <w:szCs w:val="20"/>
              </w:rPr>
            </w:pPr>
            <w:r w:rsidRPr="00366F2E">
              <w:rPr>
                <w:rFonts w:ascii="Arial" w:hAnsi="Arial" w:cs="Arial"/>
                <w:sz w:val="20"/>
                <w:szCs w:val="20"/>
              </w:rPr>
              <w:t>86</w:t>
            </w:r>
            <w:r w:rsidR="00413991" w:rsidRPr="00366F2E">
              <w:rPr>
                <w:rFonts w:ascii="Arial" w:hAnsi="Arial" w:cs="Arial"/>
                <w:sz w:val="20"/>
                <w:szCs w:val="20"/>
              </w:rPr>
              <w:t xml:space="preserve">,00   </w:t>
            </w:r>
          </w:p>
        </w:tc>
        <w:tc>
          <w:tcPr>
            <w:tcW w:w="850" w:type="dxa"/>
            <w:vAlign w:val="center"/>
          </w:tcPr>
          <w:p w14:paraId="296D1399" w14:textId="40F5C3EB" w:rsidR="00413991" w:rsidRPr="00366F2E" w:rsidRDefault="00D55B9F">
            <w:pPr>
              <w:ind w:left="-131" w:right="-42"/>
              <w:jc w:val="center"/>
              <w:rPr>
                <w:rFonts w:ascii="Arial" w:hAnsi="Arial" w:cs="Arial"/>
                <w:sz w:val="20"/>
                <w:szCs w:val="20"/>
              </w:rPr>
            </w:pPr>
            <w:r w:rsidRPr="00366F2E">
              <w:rPr>
                <w:rFonts w:ascii="Arial" w:hAnsi="Arial" w:cs="Arial"/>
                <w:sz w:val="20"/>
                <w:szCs w:val="20"/>
              </w:rPr>
              <w:t>92</w:t>
            </w:r>
            <w:r w:rsidR="00413991" w:rsidRPr="00366F2E">
              <w:rPr>
                <w:rFonts w:ascii="Arial" w:hAnsi="Arial" w:cs="Arial"/>
                <w:sz w:val="20"/>
                <w:szCs w:val="20"/>
              </w:rPr>
              <w:t xml:space="preserve">,00   </w:t>
            </w:r>
          </w:p>
        </w:tc>
        <w:tc>
          <w:tcPr>
            <w:tcW w:w="992" w:type="dxa"/>
            <w:vAlign w:val="center"/>
          </w:tcPr>
          <w:p w14:paraId="58959D43" w14:textId="0CE45275" w:rsidR="00413991" w:rsidRPr="00366F2E" w:rsidRDefault="00D55B9F">
            <w:pPr>
              <w:ind w:left="-92" w:right="-65"/>
              <w:jc w:val="center"/>
              <w:rPr>
                <w:rFonts w:ascii="Arial" w:hAnsi="Arial" w:cs="Arial"/>
                <w:sz w:val="20"/>
                <w:szCs w:val="20"/>
              </w:rPr>
            </w:pPr>
            <w:r w:rsidRPr="00366F2E">
              <w:rPr>
                <w:rFonts w:ascii="Arial" w:hAnsi="Arial" w:cs="Arial"/>
                <w:sz w:val="20"/>
                <w:szCs w:val="20"/>
              </w:rPr>
              <w:t>98</w:t>
            </w:r>
            <w:r w:rsidR="00413991" w:rsidRPr="00366F2E">
              <w:rPr>
                <w:rFonts w:ascii="Arial" w:hAnsi="Arial" w:cs="Arial"/>
                <w:sz w:val="20"/>
                <w:szCs w:val="20"/>
              </w:rPr>
              <w:t xml:space="preserve">,00   </w:t>
            </w:r>
          </w:p>
        </w:tc>
      </w:tr>
      <w:tr w:rsidR="00547C55" w:rsidRPr="00366F2E" w14:paraId="3C2950E9" w14:textId="77777777" w:rsidTr="000A4213">
        <w:trPr>
          <w:cantSplit/>
          <w:trHeight w:val="567"/>
        </w:trPr>
        <w:tc>
          <w:tcPr>
            <w:tcW w:w="3327" w:type="dxa"/>
            <w:vMerge/>
            <w:shd w:val="clear" w:color="auto" w:fill="auto"/>
          </w:tcPr>
          <w:p w14:paraId="0229FB03" w14:textId="77777777" w:rsidR="00413991" w:rsidRPr="00366F2E" w:rsidRDefault="00413991" w:rsidP="00413991">
            <w:pPr>
              <w:rPr>
                <w:rFonts w:ascii="Arial" w:hAnsi="Arial" w:cs="Arial"/>
                <w:b/>
                <w:sz w:val="20"/>
                <w:szCs w:val="20"/>
              </w:rPr>
            </w:pPr>
          </w:p>
        </w:tc>
        <w:tc>
          <w:tcPr>
            <w:tcW w:w="1985" w:type="dxa"/>
            <w:vAlign w:val="center"/>
          </w:tcPr>
          <w:p w14:paraId="1F8F41C9" w14:textId="0D70983B" w:rsidR="00413991" w:rsidRPr="00366F2E" w:rsidRDefault="00413991" w:rsidP="00413991">
            <w:pPr>
              <w:ind w:left="-61" w:right="-97"/>
              <w:jc w:val="center"/>
              <w:rPr>
                <w:rFonts w:ascii="Arial" w:hAnsi="Arial" w:cs="Arial"/>
                <w:sz w:val="20"/>
                <w:szCs w:val="20"/>
              </w:rPr>
            </w:pPr>
            <w:r w:rsidRPr="00366F2E">
              <w:rPr>
                <w:rFonts w:ascii="Arial" w:hAnsi="Arial" w:cs="Arial"/>
                <w:sz w:val="20"/>
                <w:szCs w:val="20"/>
              </w:rPr>
              <w:t>10 a více ks zásilek</w:t>
            </w:r>
            <w:r w:rsidRPr="00366F2E">
              <w:rPr>
                <w:rFonts w:ascii="Arial" w:hAnsi="Arial" w:cs="Arial"/>
                <w:sz w:val="20"/>
                <w:szCs w:val="20"/>
                <w:vertAlign w:val="superscript"/>
              </w:rPr>
              <w:t>3)</w:t>
            </w:r>
          </w:p>
        </w:tc>
        <w:tc>
          <w:tcPr>
            <w:tcW w:w="1134" w:type="dxa"/>
            <w:vAlign w:val="center"/>
          </w:tcPr>
          <w:p w14:paraId="55DB8F7E" w14:textId="4F7C22D4" w:rsidR="00413991" w:rsidRPr="00366F2E" w:rsidRDefault="00D55B9F" w:rsidP="001560A1">
            <w:pPr>
              <w:ind w:left="-61" w:right="-97"/>
              <w:jc w:val="center"/>
              <w:rPr>
                <w:rFonts w:ascii="Arial" w:hAnsi="Arial" w:cs="Arial"/>
                <w:sz w:val="20"/>
                <w:szCs w:val="20"/>
              </w:rPr>
            </w:pPr>
            <w:r w:rsidRPr="00366F2E">
              <w:rPr>
                <w:rFonts w:ascii="Arial" w:hAnsi="Arial" w:cs="Arial"/>
                <w:sz w:val="20"/>
                <w:szCs w:val="20"/>
              </w:rPr>
              <w:t>75</w:t>
            </w:r>
            <w:r w:rsidR="00737B73" w:rsidRPr="00366F2E">
              <w:rPr>
                <w:rFonts w:ascii="Arial" w:hAnsi="Arial" w:cs="Arial"/>
                <w:sz w:val="20"/>
                <w:szCs w:val="20"/>
              </w:rPr>
              <w:t xml:space="preserve">,00   </w:t>
            </w:r>
          </w:p>
        </w:tc>
        <w:tc>
          <w:tcPr>
            <w:tcW w:w="850" w:type="dxa"/>
            <w:vAlign w:val="center"/>
          </w:tcPr>
          <w:p w14:paraId="631CAC96" w14:textId="080B3CD8" w:rsidR="00413991" w:rsidRPr="00366F2E" w:rsidRDefault="00D55B9F" w:rsidP="001560A1">
            <w:pPr>
              <w:ind w:left="-37"/>
              <w:jc w:val="center"/>
              <w:rPr>
                <w:rFonts w:ascii="Arial" w:hAnsi="Arial" w:cs="Arial"/>
                <w:sz w:val="20"/>
                <w:szCs w:val="20"/>
              </w:rPr>
            </w:pPr>
            <w:r w:rsidRPr="00366F2E">
              <w:rPr>
                <w:rFonts w:ascii="Arial" w:hAnsi="Arial" w:cs="Arial"/>
                <w:sz w:val="20"/>
                <w:szCs w:val="20"/>
              </w:rPr>
              <w:t>83</w:t>
            </w:r>
            <w:r w:rsidR="00737B73" w:rsidRPr="00366F2E">
              <w:rPr>
                <w:rFonts w:ascii="Arial" w:hAnsi="Arial" w:cs="Arial"/>
                <w:sz w:val="20"/>
                <w:szCs w:val="20"/>
              </w:rPr>
              <w:t xml:space="preserve">,00   </w:t>
            </w:r>
          </w:p>
        </w:tc>
        <w:tc>
          <w:tcPr>
            <w:tcW w:w="993" w:type="dxa"/>
            <w:vAlign w:val="center"/>
          </w:tcPr>
          <w:p w14:paraId="5E15F233" w14:textId="09BBCF88" w:rsidR="00413991" w:rsidRPr="00366F2E" w:rsidRDefault="00D55B9F" w:rsidP="001560A1">
            <w:pPr>
              <w:ind w:left="-13" w:right="-18"/>
              <w:jc w:val="center"/>
              <w:rPr>
                <w:rFonts w:ascii="Arial" w:hAnsi="Arial" w:cs="Arial"/>
                <w:sz w:val="20"/>
                <w:szCs w:val="20"/>
              </w:rPr>
            </w:pPr>
            <w:r w:rsidRPr="00366F2E">
              <w:rPr>
                <w:rFonts w:ascii="Arial" w:hAnsi="Arial" w:cs="Arial"/>
                <w:sz w:val="20"/>
                <w:szCs w:val="20"/>
              </w:rPr>
              <w:t>85</w:t>
            </w:r>
            <w:r w:rsidR="00737B73" w:rsidRPr="00366F2E">
              <w:rPr>
                <w:rFonts w:ascii="Arial" w:hAnsi="Arial" w:cs="Arial"/>
                <w:sz w:val="20"/>
                <w:szCs w:val="20"/>
              </w:rPr>
              <w:t xml:space="preserve">,00   </w:t>
            </w:r>
          </w:p>
        </w:tc>
        <w:tc>
          <w:tcPr>
            <w:tcW w:w="850" w:type="dxa"/>
            <w:vAlign w:val="center"/>
          </w:tcPr>
          <w:p w14:paraId="0AF96419" w14:textId="1CCC96C4" w:rsidR="00413991" w:rsidRPr="00366F2E" w:rsidRDefault="00D55B9F">
            <w:pPr>
              <w:ind w:left="-131" w:right="-42"/>
              <w:jc w:val="center"/>
              <w:rPr>
                <w:rFonts w:ascii="Arial" w:hAnsi="Arial" w:cs="Arial"/>
                <w:sz w:val="20"/>
                <w:szCs w:val="20"/>
              </w:rPr>
            </w:pPr>
            <w:r w:rsidRPr="00366F2E">
              <w:rPr>
                <w:rFonts w:ascii="Arial" w:hAnsi="Arial" w:cs="Arial"/>
                <w:sz w:val="20"/>
                <w:szCs w:val="20"/>
              </w:rPr>
              <w:t>91</w:t>
            </w:r>
            <w:r w:rsidR="00737B73" w:rsidRPr="00366F2E">
              <w:rPr>
                <w:rFonts w:ascii="Arial" w:hAnsi="Arial" w:cs="Arial"/>
                <w:sz w:val="20"/>
                <w:szCs w:val="20"/>
              </w:rPr>
              <w:t xml:space="preserve">,00   </w:t>
            </w:r>
          </w:p>
        </w:tc>
        <w:tc>
          <w:tcPr>
            <w:tcW w:w="992" w:type="dxa"/>
            <w:vAlign w:val="center"/>
          </w:tcPr>
          <w:p w14:paraId="1C81D732" w14:textId="4D43E94D" w:rsidR="00413991" w:rsidRPr="00366F2E" w:rsidRDefault="00D55B9F">
            <w:pPr>
              <w:ind w:left="-92" w:right="-65"/>
              <w:jc w:val="center"/>
              <w:rPr>
                <w:rFonts w:ascii="Arial" w:hAnsi="Arial" w:cs="Arial"/>
                <w:sz w:val="20"/>
                <w:szCs w:val="20"/>
              </w:rPr>
            </w:pPr>
            <w:r w:rsidRPr="00366F2E">
              <w:rPr>
                <w:rFonts w:ascii="Arial" w:hAnsi="Arial" w:cs="Arial"/>
                <w:sz w:val="20"/>
                <w:szCs w:val="20"/>
              </w:rPr>
              <w:t>97</w:t>
            </w:r>
            <w:r w:rsidR="00737B73" w:rsidRPr="00366F2E">
              <w:rPr>
                <w:rFonts w:ascii="Arial" w:hAnsi="Arial" w:cs="Arial"/>
                <w:sz w:val="20"/>
                <w:szCs w:val="20"/>
              </w:rPr>
              <w:t xml:space="preserve">,00   </w:t>
            </w:r>
          </w:p>
        </w:tc>
      </w:tr>
      <w:tr w:rsidR="00547C55" w:rsidRPr="00366F2E" w14:paraId="4AE1C180" w14:textId="77777777" w:rsidTr="000A4213">
        <w:trPr>
          <w:cantSplit/>
          <w:trHeight w:val="567"/>
        </w:trPr>
        <w:tc>
          <w:tcPr>
            <w:tcW w:w="5312" w:type="dxa"/>
            <w:gridSpan w:val="2"/>
            <w:shd w:val="clear" w:color="auto" w:fill="auto"/>
            <w:vAlign w:val="center"/>
          </w:tcPr>
          <w:p w14:paraId="66D025EB" w14:textId="77777777" w:rsidR="004363AE" w:rsidRPr="00366F2E" w:rsidRDefault="004363AE" w:rsidP="00D5589C">
            <w:pPr>
              <w:ind w:left="-61" w:right="-97"/>
              <w:rPr>
                <w:rFonts w:ascii="Arial" w:hAnsi="Arial" w:cs="Arial"/>
                <w:b/>
                <w:sz w:val="20"/>
                <w:szCs w:val="20"/>
              </w:rPr>
            </w:pPr>
            <w:r w:rsidRPr="00366F2E">
              <w:rPr>
                <w:rFonts w:ascii="Arial" w:hAnsi="Arial" w:cs="Arial"/>
                <w:b/>
                <w:sz w:val="20"/>
                <w:szCs w:val="20"/>
              </w:rPr>
              <w:t xml:space="preserve"> Cena pro uživatele výplatních strojů, při úhradě cen </w:t>
            </w:r>
          </w:p>
          <w:p w14:paraId="5A4B92B1" w14:textId="77777777" w:rsidR="004363AE" w:rsidRPr="00366F2E" w:rsidRDefault="004363AE" w:rsidP="00D5589C">
            <w:pPr>
              <w:ind w:left="-61" w:right="-97"/>
              <w:rPr>
                <w:rFonts w:ascii="Arial" w:hAnsi="Arial" w:cs="Arial"/>
                <w:sz w:val="20"/>
                <w:szCs w:val="20"/>
              </w:rPr>
            </w:pPr>
            <w:r w:rsidRPr="00366F2E">
              <w:rPr>
                <w:rFonts w:ascii="Arial" w:hAnsi="Arial" w:cs="Arial"/>
                <w:b/>
                <w:sz w:val="20"/>
                <w:szCs w:val="20"/>
              </w:rPr>
              <w:t xml:space="preserve"> Kreditem</w:t>
            </w:r>
            <w:r w:rsidRPr="00366F2E">
              <w:rPr>
                <w:rFonts w:ascii="Arial" w:hAnsi="Arial" w:cs="Arial"/>
                <w:vertAlign w:val="superscript"/>
              </w:rPr>
              <w:t xml:space="preserve">4) </w:t>
            </w:r>
            <w:r w:rsidRPr="00366F2E">
              <w:rPr>
                <w:rFonts w:ascii="Arial" w:hAnsi="Arial" w:cs="Arial"/>
                <w:b/>
                <w:sz w:val="20"/>
                <w:szCs w:val="20"/>
              </w:rPr>
              <w:t>nebo pro zákazníky Hybridní pošty</w:t>
            </w:r>
          </w:p>
        </w:tc>
        <w:tc>
          <w:tcPr>
            <w:tcW w:w="1134" w:type="dxa"/>
            <w:vAlign w:val="center"/>
          </w:tcPr>
          <w:p w14:paraId="204786D7" w14:textId="34DA7334" w:rsidR="004363AE" w:rsidRPr="00366F2E" w:rsidRDefault="00D55B9F" w:rsidP="001560A1">
            <w:pPr>
              <w:ind w:left="-61" w:right="-97"/>
              <w:jc w:val="center"/>
              <w:rPr>
                <w:rFonts w:ascii="Arial" w:hAnsi="Arial" w:cs="Arial"/>
                <w:sz w:val="20"/>
                <w:szCs w:val="20"/>
              </w:rPr>
            </w:pPr>
            <w:r w:rsidRPr="00366F2E">
              <w:rPr>
                <w:rFonts w:ascii="Arial" w:hAnsi="Arial" w:cs="Arial"/>
                <w:sz w:val="20"/>
                <w:szCs w:val="20"/>
              </w:rPr>
              <w:t>73,00</w:t>
            </w:r>
          </w:p>
        </w:tc>
        <w:tc>
          <w:tcPr>
            <w:tcW w:w="850" w:type="dxa"/>
            <w:vAlign w:val="center"/>
          </w:tcPr>
          <w:p w14:paraId="730CA737" w14:textId="131011C4" w:rsidR="004363AE" w:rsidRPr="00366F2E" w:rsidRDefault="00D55B9F" w:rsidP="001560A1">
            <w:pPr>
              <w:ind w:left="-37"/>
              <w:jc w:val="center"/>
              <w:rPr>
                <w:rFonts w:ascii="Arial" w:hAnsi="Arial" w:cs="Arial"/>
                <w:sz w:val="20"/>
                <w:szCs w:val="20"/>
              </w:rPr>
            </w:pPr>
            <w:r w:rsidRPr="00366F2E">
              <w:rPr>
                <w:rFonts w:ascii="Arial" w:hAnsi="Arial" w:cs="Arial"/>
                <w:sz w:val="20"/>
                <w:szCs w:val="20"/>
              </w:rPr>
              <w:t>81</w:t>
            </w:r>
            <w:r w:rsidR="008E6EBF" w:rsidRPr="00366F2E">
              <w:rPr>
                <w:rFonts w:ascii="Arial" w:hAnsi="Arial" w:cs="Arial"/>
                <w:sz w:val="20"/>
                <w:szCs w:val="20"/>
              </w:rPr>
              <w:t>,00</w:t>
            </w:r>
          </w:p>
        </w:tc>
        <w:tc>
          <w:tcPr>
            <w:tcW w:w="993" w:type="dxa"/>
            <w:vAlign w:val="center"/>
          </w:tcPr>
          <w:p w14:paraId="4777E343" w14:textId="2DEDB0C3" w:rsidR="004363AE" w:rsidRPr="00366F2E" w:rsidRDefault="00D55B9F" w:rsidP="00D55B9F">
            <w:pPr>
              <w:ind w:left="-13" w:right="-18"/>
              <w:jc w:val="center"/>
              <w:rPr>
                <w:rFonts w:ascii="Arial" w:hAnsi="Arial" w:cs="Arial"/>
                <w:sz w:val="20"/>
                <w:szCs w:val="20"/>
              </w:rPr>
            </w:pPr>
            <w:r w:rsidRPr="00366F2E">
              <w:rPr>
                <w:rFonts w:ascii="Arial" w:hAnsi="Arial" w:cs="Arial"/>
                <w:sz w:val="20"/>
                <w:szCs w:val="20"/>
              </w:rPr>
              <w:t>83,00</w:t>
            </w:r>
          </w:p>
        </w:tc>
        <w:tc>
          <w:tcPr>
            <w:tcW w:w="850" w:type="dxa"/>
            <w:vAlign w:val="center"/>
          </w:tcPr>
          <w:p w14:paraId="5D566BF6" w14:textId="421EC978" w:rsidR="004363AE" w:rsidRPr="00366F2E" w:rsidRDefault="00D55B9F" w:rsidP="00D55B9F">
            <w:pPr>
              <w:ind w:left="-131" w:right="-42"/>
              <w:jc w:val="center"/>
              <w:rPr>
                <w:rFonts w:ascii="Arial" w:hAnsi="Arial" w:cs="Arial"/>
                <w:sz w:val="20"/>
                <w:szCs w:val="20"/>
              </w:rPr>
            </w:pPr>
            <w:r w:rsidRPr="00366F2E">
              <w:rPr>
                <w:rFonts w:ascii="Arial" w:hAnsi="Arial" w:cs="Arial"/>
                <w:sz w:val="20"/>
                <w:szCs w:val="20"/>
              </w:rPr>
              <w:t>89,00</w:t>
            </w:r>
          </w:p>
        </w:tc>
        <w:tc>
          <w:tcPr>
            <w:tcW w:w="992" w:type="dxa"/>
            <w:vAlign w:val="center"/>
          </w:tcPr>
          <w:p w14:paraId="5778A86A" w14:textId="3885DEE5" w:rsidR="004363AE" w:rsidRPr="00366F2E" w:rsidRDefault="00D55B9F">
            <w:pPr>
              <w:ind w:left="-92" w:right="-65"/>
              <w:jc w:val="center"/>
              <w:rPr>
                <w:rFonts w:ascii="Arial" w:hAnsi="Arial" w:cs="Arial"/>
                <w:sz w:val="20"/>
                <w:szCs w:val="20"/>
              </w:rPr>
            </w:pPr>
            <w:r w:rsidRPr="00366F2E">
              <w:rPr>
                <w:rFonts w:ascii="Arial" w:hAnsi="Arial" w:cs="Arial"/>
                <w:sz w:val="20"/>
                <w:szCs w:val="20"/>
              </w:rPr>
              <w:t>95,00</w:t>
            </w:r>
          </w:p>
        </w:tc>
      </w:tr>
    </w:tbl>
    <w:p w14:paraId="5AAC9900" w14:textId="77777777" w:rsidR="004363AE" w:rsidRPr="00366F2E" w:rsidRDefault="004363AE">
      <w:pPr>
        <w:spacing w:line="240" w:lineRule="auto"/>
        <w:rPr>
          <w:rFonts w:ascii="Arial" w:hAnsi="Arial" w:cs="Arial"/>
          <w:sz w:val="20"/>
          <w:szCs w:val="20"/>
        </w:rPr>
      </w:pPr>
      <w:r w:rsidRPr="00366F2E">
        <w:rPr>
          <w:rFonts w:ascii="Arial" w:hAnsi="Arial" w:cs="Arial"/>
          <w:sz w:val="20"/>
          <w:szCs w:val="20"/>
        </w:rPr>
        <w:t xml:space="preserve">Ceny uvedené v této tabulce zahrnují slevu za ekonomické dodání. </w:t>
      </w:r>
    </w:p>
    <w:p w14:paraId="7D5BCA28" w14:textId="77777777" w:rsidR="004363AE" w:rsidRPr="00366F2E" w:rsidRDefault="004363AE">
      <w:pPr>
        <w:spacing w:line="240" w:lineRule="auto"/>
        <w:rPr>
          <w:rFonts w:ascii="Arial" w:hAnsi="Arial" w:cs="Arial"/>
          <w:sz w:val="20"/>
          <w:szCs w:val="20"/>
        </w:rPr>
      </w:pPr>
    </w:p>
    <w:tbl>
      <w:tblPr>
        <w:tblW w:w="10131"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186"/>
        <w:gridCol w:w="2116"/>
        <w:gridCol w:w="1144"/>
        <w:gridCol w:w="850"/>
        <w:gridCol w:w="993"/>
        <w:gridCol w:w="850"/>
        <w:gridCol w:w="992"/>
      </w:tblGrid>
      <w:tr w:rsidR="00547C55" w:rsidRPr="00366F2E" w14:paraId="7EAD3AB9" w14:textId="77777777" w:rsidTr="00483E51">
        <w:trPr>
          <w:cantSplit/>
          <w:trHeight w:val="200"/>
        </w:trPr>
        <w:tc>
          <w:tcPr>
            <w:tcW w:w="5302" w:type="dxa"/>
            <w:gridSpan w:val="2"/>
            <w:vMerge w:val="restart"/>
            <w:shd w:val="clear" w:color="auto" w:fill="F2F2F2" w:themeFill="background1" w:themeFillShade="F2"/>
            <w:vAlign w:val="center"/>
          </w:tcPr>
          <w:p w14:paraId="40A7E51A" w14:textId="77777777" w:rsidR="008D030C" w:rsidRPr="00366F2E" w:rsidRDefault="008D030C" w:rsidP="00D5589C">
            <w:pPr>
              <w:ind w:left="2314" w:hanging="2314"/>
              <w:rPr>
                <w:rFonts w:ascii="Arial" w:hAnsi="Arial" w:cs="Arial"/>
                <w:b/>
                <w:sz w:val="20"/>
                <w:szCs w:val="20"/>
              </w:rPr>
            </w:pPr>
            <w:r w:rsidRPr="00366F2E">
              <w:rPr>
                <w:rFonts w:ascii="Arial" w:hAnsi="Arial" w:cs="Arial"/>
                <w:b/>
                <w:sz w:val="20"/>
                <w:szCs w:val="20"/>
              </w:rPr>
              <w:t>DOPORUČENÉ PSANÍ PRIORITNÍ</w:t>
            </w:r>
          </w:p>
        </w:tc>
        <w:tc>
          <w:tcPr>
            <w:tcW w:w="4829" w:type="dxa"/>
            <w:gridSpan w:val="5"/>
            <w:shd w:val="clear" w:color="auto" w:fill="F2F2F2" w:themeFill="background1" w:themeFillShade="F2"/>
          </w:tcPr>
          <w:p w14:paraId="040CEB58" w14:textId="77777777" w:rsidR="008D030C" w:rsidRPr="00366F2E" w:rsidRDefault="008D030C" w:rsidP="00D5589C">
            <w:pPr>
              <w:jc w:val="center"/>
              <w:rPr>
                <w:rFonts w:ascii="Arial" w:hAnsi="Arial" w:cs="Arial"/>
                <w:b/>
                <w:sz w:val="20"/>
                <w:szCs w:val="20"/>
              </w:rPr>
            </w:pPr>
            <w:r w:rsidRPr="00366F2E">
              <w:rPr>
                <w:rFonts w:ascii="Arial" w:hAnsi="Arial" w:cs="Arial"/>
                <w:b/>
                <w:sz w:val="20"/>
                <w:szCs w:val="20"/>
              </w:rPr>
              <w:t>Do hmotnosti / cena v Kč</w:t>
            </w:r>
          </w:p>
        </w:tc>
      </w:tr>
      <w:tr w:rsidR="00547C55" w:rsidRPr="00366F2E" w14:paraId="3405E87A" w14:textId="77777777" w:rsidTr="00A81A5B">
        <w:trPr>
          <w:cantSplit/>
          <w:trHeight w:val="347"/>
        </w:trPr>
        <w:tc>
          <w:tcPr>
            <w:tcW w:w="5302" w:type="dxa"/>
            <w:gridSpan w:val="2"/>
            <w:vMerge/>
            <w:shd w:val="clear" w:color="auto" w:fill="F2F2F2" w:themeFill="background1" w:themeFillShade="F2"/>
          </w:tcPr>
          <w:p w14:paraId="56B2CE68" w14:textId="77777777" w:rsidR="008D030C" w:rsidRPr="00366F2E" w:rsidRDefault="008D030C" w:rsidP="00D5589C">
            <w:pPr>
              <w:jc w:val="center"/>
              <w:rPr>
                <w:rFonts w:ascii="Arial" w:hAnsi="Arial" w:cs="Arial"/>
                <w:b/>
                <w:sz w:val="20"/>
                <w:szCs w:val="20"/>
              </w:rPr>
            </w:pPr>
          </w:p>
        </w:tc>
        <w:tc>
          <w:tcPr>
            <w:tcW w:w="1144" w:type="dxa"/>
            <w:shd w:val="clear" w:color="auto" w:fill="F2F2F2" w:themeFill="background1" w:themeFillShade="F2"/>
            <w:vAlign w:val="center"/>
          </w:tcPr>
          <w:p w14:paraId="24A547B8" w14:textId="7FFF023A" w:rsidR="008D030C" w:rsidRPr="00366F2E" w:rsidRDefault="008D030C" w:rsidP="00D5589C">
            <w:pPr>
              <w:jc w:val="center"/>
              <w:rPr>
                <w:rFonts w:ascii="Arial" w:hAnsi="Arial" w:cs="Arial"/>
                <w:b/>
                <w:sz w:val="20"/>
                <w:szCs w:val="20"/>
              </w:rPr>
            </w:pPr>
            <w:r w:rsidRPr="00366F2E">
              <w:rPr>
                <w:rFonts w:ascii="Arial" w:hAnsi="Arial" w:cs="Arial"/>
                <w:b/>
                <w:sz w:val="20"/>
                <w:szCs w:val="20"/>
              </w:rPr>
              <w:t xml:space="preserve">50 </w:t>
            </w:r>
            <w:r w:rsidR="00D74D0B" w:rsidRPr="00366F2E">
              <w:rPr>
                <w:rFonts w:ascii="Arial" w:hAnsi="Arial" w:cs="Arial"/>
                <w:b/>
                <w:sz w:val="20"/>
                <w:szCs w:val="20"/>
              </w:rPr>
              <w:t>g – standard</w:t>
            </w:r>
            <w:r w:rsidR="00D74D0B" w:rsidRPr="00366F2E">
              <w:rPr>
                <w:rFonts w:ascii="Arial" w:hAnsi="Arial" w:cs="Arial"/>
                <w:b/>
                <w:sz w:val="20"/>
                <w:szCs w:val="20"/>
                <w:vertAlign w:val="superscript"/>
              </w:rPr>
              <w:t>1</w:t>
            </w:r>
            <w:r w:rsidRPr="00366F2E">
              <w:rPr>
                <w:rFonts w:ascii="Arial" w:hAnsi="Arial" w:cs="Arial"/>
                <w:b/>
                <w:sz w:val="20"/>
                <w:szCs w:val="20"/>
                <w:vertAlign w:val="superscript"/>
              </w:rPr>
              <w:t>)</w:t>
            </w:r>
          </w:p>
        </w:tc>
        <w:tc>
          <w:tcPr>
            <w:tcW w:w="850" w:type="dxa"/>
            <w:shd w:val="clear" w:color="auto" w:fill="F2F2F2" w:themeFill="background1" w:themeFillShade="F2"/>
            <w:vAlign w:val="center"/>
          </w:tcPr>
          <w:p w14:paraId="73BD32CF" w14:textId="77777777" w:rsidR="008D030C" w:rsidRPr="00366F2E" w:rsidRDefault="008D030C" w:rsidP="00D5589C">
            <w:pPr>
              <w:jc w:val="center"/>
              <w:rPr>
                <w:rFonts w:ascii="Arial" w:hAnsi="Arial" w:cs="Arial"/>
                <w:b/>
                <w:sz w:val="20"/>
                <w:szCs w:val="20"/>
              </w:rPr>
            </w:pPr>
            <w:r w:rsidRPr="00366F2E">
              <w:rPr>
                <w:rFonts w:ascii="Arial" w:hAnsi="Arial" w:cs="Arial"/>
                <w:b/>
                <w:sz w:val="20"/>
                <w:szCs w:val="20"/>
              </w:rPr>
              <w:t>100 g</w:t>
            </w:r>
            <w:r w:rsidRPr="00366F2E">
              <w:rPr>
                <w:rFonts w:ascii="Arial" w:hAnsi="Arial" w:cs="Arial"/>
                <w:b/>
                <w:sz w:val="20"/>
                <w:szCs w:val="20"/>
                <w:vertAlign w:val="superscript"/>
              </w:rPr>
              <w:t>6)</w:t>
            </w:r>
          </w:p>
        </w:tc>
        <w:tc>
          <w:tcPr>
            <w:tcW w:w="993" w:type="dxa"/>
            <w:shd w:val="clear" w:color="auto" w:fill="F2F2F2" w:themeFill="background1" w:themeFillShade="F2"/>
            <w:vAlign w:val="center"/>
          </w:tcPr>
          <w:p w14:paraId="3C532EA7" w14:textId="77777777" w:rsidR="008D030C" w:rsidRPr="00366F2E" w:rsidRDefault="008D030C" w:rsidP="00D5589C">
            <w:pPr>
              <w:jc w:val="center"/>
              <w:rPr>
                <w:rFonts w:ascii="Arial" w:hAnsi="Arial" w:cs="Arial"/>
                <w:b/>
                <w:sz w:val="20"/>
                <w:szCs w:val="20"/>
              </w:rPr>
            </w:pPr>
            <w:r w:rsidRPr="00366F2E">
              <w:rPr>
                <w:rFonts w:ascii="Arial" w:hAnsi="Arial" w:cs="Arial"/>
                <w:b/>
                <w:sz w:val="20"/>
                <w:szCs w:val="20"/>
              </w:rPr>
              <w:t>500 g</w:t>
            </w:r>
            <w:r w:rsidRPr="00366F2E">
              <w:rPr>
                <w:rFonts w:ascii="Arial" w:hAnsi="Arial" w:cs="Arial"/>
                <w:b/>
                <w:sz w:val="20"/>
                <w:szCs w:val="20"/>
                <w:vertAlign w:val="superscript"/>
              </w:rPr>
              <w:t>6)</w:t>
            </w:r>
          </w:p>
        </w:tc>
        <w:tc>
          <w:tcPr>
            <w:tcW w:w="850" w:type="dxa"/>
            <w:shd w:val="clear" w:color="auto" w:fill="F2F2F2" w:themeFill="background1" w:themeFillShade="F2"/>
            <w:vAlign w:val="center"/>
          </w:tcPr>
          <w:p w14:paraId="5E319575" w14:textId="77777777" w:rsidR="008D030C" w:rsidRPr="00366F2E" w:rsidRDefault="008D030C" w:rsidP="00D5589C">
            <w:pPr>
              <w:jc w:val="center"/>
              <w:rPr>
                <w:rFonts w:ascii="Arial" w:hAnsi="Arial" w:cs="Arial"/>
                <w:b/>
                <w:sz w:val="20"/>
                <w:szCs w:val="20"/>
              </w:rPr>
            </w:pPr>
            <w:r w:rsidRPr="00366F2E">
              <w:rPr>
                <w:rFonts w:ascii="Arial" w:hAnsi="Arial" w:cs="Arial"/>
                <w:b/>
                <w:sz w:val="20"/>
                <w:szCs w:val="20"/>
              </w:rPr>
              <w:t>1 kg</w:t>
            </w:r>
            <w:r w:rsidRPr="00366F2E">
              <w:rPr>
                <w:rFonts w:ascii="Arial" w:hAnsi="Arial" w:cs="Arial"/>
                <w:b/>
                <w:sz w:val="20"/>
                <w:szCs w:val="20"/>
                <w:vertAlign w:val="superscript"/>
              </w:rPr>
              <w:t>6)</w:t>
            </w:r>
          </w:p>
        </w:tc>
        <w:tc>
          <w:tcPr>
            <w:tcW w:w="992" w:type="dxa"/>
            <w:shd w:val="clear" w:color="auto" w:fill="F2F2F2" w:themeFill="background1" w:themeFillShade="F2"/>
            <w:vAlign w:val="center"/>
          </w:tcPr>
          <w:p w14:paraId="2F3F8CB6" w14:textId="77777777" w:rsidR="008D030C" w:rsidRPr="00366F2E" w:rsidRDefault="008D030C" w:rsidP="00D5589C">
            <w:pPr>
              <w:jc w:val="center"/>
              <w:rPr>
                <w:rFonts w:ascii="Arial" w:hAnsi="Arial" w:cs="Arial"/>
                <w:b/>
                <w:sz w:val="20"/>
                <w:szCs w:val="20"/>
              </w:rPr>
            </w:pPr>
            <w:r w:rsidRPr="00366F2E">
              <w:rPr>
                <w:rFonts w:ascii="Arial" w:hAnsi="Arial" w:cs="Arial"/>
                <w:b/>
                <w:sz w:val="20"/>
                <w:szCs w:val="20"/>
              </w:rPr>
              <w:t>2 kg</w:t>
            </w:r>
            <w:r w:rsidRPr="00366F2E">
              <w:rPr>
                <w:rFonts w:ascii="Arial" w:hAnsi="Arial" w:cs="Arial"/>
                <w:b/>
                <w:sz w:val="20"/>
                <w:szCs w:val="20"/>
                <w:vertAlign w:val="superscript"/>
              </w:rPr>
              <w:t>6)</w:t>
            </w:r>
          </w:p>
        </w:tc>
      </w:tr>
      <w:tr w:rsidR="00547C55" w:rsidRPr="00366F2E" w14:paraId="72C2D37E" w14:textId="77777777" w:rsidTr="000A4213">
        <w:trPr>
          <w:cantSplit/>
          <w:trHeight w:val="567"/>
        </w:trPr>
        <w:tc>
          <w:tcPr>
            <w:tcW w:w="5302" w:type="dxa"/>
            <w:gridSpan w:val="2"/>
            <w:vAlign w:val="center"/>
          </w:tcPr>
          <w:p w14:paraId="61B4594C" w14:textId="77777777" w:rsidR="009D073A" w:rsidRPr="00366F2E" w:rsidRDefault="009D073A" w:rsidP="009D073A">
            <w:pPr>
              <w:ind w:left="-61" w:right="-97"/>
              <w:rPr>
                <w:rFonts w:ascii="Arial" w:hAnsi="Arial" w:cs="Arial"/>
                <w:sz w:val="20"/>
                <w:szCs w:val="20"/>
              </w:rPr>
            </w:pPr>
            <w:r w:rsidRPr="00366F2E">
              <w:rPr>
                <w:rFonts w:ascii="Arial" w:hAnsi="Arial" w:cs="Arial"/>
                <w:b/>
                <w:sz w:val="20"/>
                <w:szCs w:val="20"/>
              </w:rPr>
              <w:t xml:space="preserve"> Základní cena</w:t>
            </w:r>
          </w:p>
        </w:tc>
        <w:tc>
          <w:tcPr>
            <w:tcW w:w="1144" w:type="dxa"/>
            <w:vAlign w:val="center"/>
          </w:tcPr>
          <w:p w14:paraId="5ED2B5AA" w14:textId="52C4FAE4" w:rsidR="009D073A" w:rsidRPr="00366F2E" w:rsidRDefault="00D55B9F" w:rsidP="001560A1">
            <w:pPr>
              <w:ind w:left="-61" w:right="-97"/>
              <w:jc w:val="center"/>
              <w:rPr>
                <w:rFonts w:ascii="Arial" w:hAnsi="Arial" w:cs="Arial"/>
                <w:sz w:val="20"/>
                <w:szCs w:val="20"/>
              </w:rPr>
            </w:pPr>
            <w:r w:rsidRPr="00366F2E">
              <w:rPr>
                <w:rFonts w:ascii="Arial" w:hAnsi="Arial" w:cs="Arial"/>
                <w:sz w:val="20"/>
                <w:szCs w:val="20"/>
              </w:rPr>
              <w:t>82</w:t>
            </w:r>
            <w:r w:rsidR="009D073A" w:rsidRPr="00366F2E">
              <w:rPr>
                <w:rFonts w:ascii="Arial" w:hAnsi="Arial" w:cs="Arial"/>
                <w:sz w:val="20"/>
                <w:szCs w:val="20"/>
              </w:rPr>
              <w:t xml:space="preserve">,00   </w:t>
            </w:r>
          </w:p>
        </w:tc>
        <w:tc>
          <w:tcPr>
            <w:tcW w:w="850" w:type="dxa"/>
            <w:vAlign w:val="center"/>
          </w:tcPr>
          <w:p w14:paraId="54901AAA" w14:textId="63751929" w:rsidR="009D073A" w:rsidRPr="00366F2E" w:rsidRDefault="00D55B9F" w:rsidP="001560A1">
            <w:pPr>
              <w:ind w:left="-37"/>
              <w:jc w:val="center"/>
              <w:rPr>
                <w:rFonts w:ascii="Arial" w:hAnsi="Arial" w:cs="Arial"/>
                <w:sz w:val="20"/>
                <w:szCs w:val="20"/>
              </w:rPr>
            </w:pPr>
            <w:r w:rsidRPr="00366F2E">
              <w:rPr>
                <w:rFonts w:ascii="Arial" w:hAnsi="Arial" w:cs="Arial"/>
                <w:sz w:val="20"/>
                <w:szCs w:val="20"/>
              </w:rPr>
              <w:t>90</w:t>
            </w:r>
            <w:r w:rsidR="009D073A" w:rsidRPr="00366F2E">
              <w:rPr>
                <w:rFonts w:ascii="Arial" w:hAnsi="Arial" w:cs="Arial"/>
                <w:sz w:val="20"/>
                <w:szCs w:val="20"/>
              </w:rPr>
              <w:t xml:space="preserve">,00   </w:t>
            </w:r>
          </w:p>
        </w:tc>
        <w:tc>
          <w:tcPr>
            <w:tcW w:w="993" w:type="dxa"/>
            <w:vAlign w:val="center"/>
          </w:tcPr>
          <w:p w14:paraId="375BD8C8" w14:textId="74318494" w:rsidR="009D073A" w:rsidRPr="00366F2E" w:rsidRDefault="00D55B9F" w:rsidP="001560A1">
            <w:pPr>
              <w:ind w:left="-13" w:right="-18"/>
              <w:jc w:val="center"/>
              <w:rPr>
                <w:rFonts w:ascii="Arial" w:hAnsi="Arial" w:cs="Arial"/>
                <w:sz w:val="20"/>
                <w:szCs w:val="20"/>
              </w:rPr>
            </w:pPr>
            <w:r w:rsidRPr="00366F2E">
              <w:rPr>
                <w:rFonts w:ascii="Arial" w:hAnsi="Arial" w:cs="Arial"/>
                <w:sz w:val="20"/>
                <w:szCs w:val="20"/>
              </w:rPr>
              <w:t>92</w:t>
            </w:r>
            <w:r w:rsidR="009D073A" w:rsidRPr="00366F2E">
              <w:rPr>
                <w:rFonts w:ascii="Arial" w:hAnsi="Arial" w:cs="Arial"/>
                <w:sz w:val="20"/>
                <w:szCs w:val="20"/>
              </w:rPr>
              <w:t xml:space="preserve">,00   </w:t>
            </w:r>
          </w:p>
        </w:tc>
        <w:tc>
          <w:tcPr>
            <w:tcW w:w="850" w:type="dxa"/>
            <w:vAlign w:val="center"/>
          </w:tcPr>
          <w:p w14:paraId="59982F25" w14:textId="73106EE1" w:rsidR="009D073A" w:rsidRPr="00366F2E" w:rsidRDefault="00D55B9F">
            <w:pPr>
              <w:ind w:left="-131" w:right="-42"/>
              <w:jc w:val="center"/>
              <w:rPr>
                <w:rFonts w:ascii="Arial" w:hAnsi="Arial" w:cs="Arial"/>
                <w:sz w:val="20"/>
                <w:szCs w:val="20"/>
              </w:rPr>
            </w:pPr>
            <w:r w:rsidRPr="00366F2E">
              <w:rPr>
                <w:rFonts w:ascii="Arial" w:hAnsi="Arial" w:cs="Arial"/>
                <w:sz w:val="20"/>
                <w:szCs w:val="20"/>
              </w:rPr>
              <w:t>98</w:t>
            </w:r>
            <w:r w:rsidR="009D073A" w:rsidRPr="00366F2E">
              <w:rPr>
                <w:rFonts w:ascii="Arial" w:hAnsi="Arial" w:cs="Arial"/>
                <w:sz w:val="20"/>
                <w:szCs w:val="20"/>
              </w:rPr>
              <w:t xml:space="preserve">,00   </w:t>
            </w:r>
          </w:p>
        </w:tc>
        <w:tc>
          <w:tcPr>
            <w:tcW w:w="992" w:type="dxa"/>
            <w:vAlign w:val="center"/>
          </w:tcPr>
          <w:p w14:paraId="3E558B03" w14:textId="71BE12EB" w:rsidR="009D073A" w:rsidRPr="00366F2E" w:rsidRDefault="00D55B9F">
            <w:pPr>
              <w:ind w:left="-92" w:right="-65"/>
              <w:jc w:val="center"/>
              <w:rPr>
                <w:rFonts w:ascii="Arial" w:hAnsi="Arial" w:cs="Arial"/>
                <w:sz w:val="20"/>
                <w:szCs w:val="20"/>
              </w:rPr>
            </w:pPr>
            <w:r w:rsidRPr="00366F2E">
              <w:rPr>
                <w:rFonts w:ascii="Arial" w:hAnsi="Arial" w:cs="Arial"/>
                <w:sz w:val="20"/>
                <w:szCs w:val="20"/>
              </w:rPr>
              <w:t>104</w:t>
            </w:r>
            <w:r w:rsidR="009D073A" w:rsidRPr="00366F2E">
              <w:rPr>
                <w:rFonts w:ascii="Arial" w:hAnsi="Arial" w:cs="Arial"/>
                <w:sz w:val="20"/>
                <w:szCs w:val="20"/>
              </w:rPr>
              <w:t xml:space="preserve">,00   </w:t>
            </w:r>
          </w:p>
        </w:tc>
      </w:tr>
      <w:tr w:rsidR="00547C55" w:rsidRPr="00366F2E" w14:paraId="43438D43" w14:textId="77777777" w:rsidTr="000A4213">
        <w:trPr>
          <w:cantSplit/>
          <w:trHeight w:val="567"/>
        </w:trPr>
        <w:tc>
          <w:tcPr>
            <w:tcW w:w="3186" w:type="dxa"/>
            <w:vMerge w:val="restart"/>
            <w:shd w:val="clear" w:color="auto" w:fill="auto"/>
          </w:tcPr>
          <w:p w14:paraId="37388E12" w14:textId="77777777" w:rsidR="009D073A" w:rsidRPr="00366F2E" w:rsidRDefault="009D073A" w:rsidP="009D073A">
            <w:pPr>
              <w:rPr>
                <w:rFonts w:ascii="Arial" w:hAnsi="Arial" w:cs="Arial"/>
                <w:b/>
                <w:sz w:val="20"/>
                <w:szCs w:val="20"/>
              </w:rPr>
            </w:pPr>
          </w:p>
          <w:p w14:paraId="0FAF27C7" w14:textId="77777777" w:rsidR="009D073A" w:rsidRPr="00366F2E" w:rsidRDefault="009D073A" w:rsidP="009D073A">
            <w:pPr>
              <w:rPr>
                <w:rFonts w:ascii="Arial" w:hAnsi="Arial" w:cs="Arial"/>
                <w:b/>
                <w:sz w:val="20"/>
                <w:szCs w:val="20"/>
              </w:rPr>
            </w:pPr>
            <w:r w:rsidRPr="00366F2E">
              <w:rPr>
                <w:rFonts w:ascii="Arial" w:hAnsi="Arial" w:cs="Arial"/>
                <w:b/>
                <w:sz w:val="20"/>
                <w:szCs w:val="20"/>
              </w:rPr>
              <w:t xml:space="preserve">Cena se Zákaznickou kartou ČP </w:t>
            </w:r>
            <w:r w:rsidRPr="00366F2E">
              <w:rPr>
                <w:rFonts w:ascii="Arial" w:hAnsi="Arial" w:cs="Arial"/>
                <w:sz w:val="20"/>
                <w:szCs w:val="20"/>
              </w:rPr>
              <w:t>při jednorázovém podání</w:t>
            </w:r>
          </w:p>
        </w:tc>
        <w:tc>
          <w:tcPr>
            <w:tcW w:w="2116" w:type="dxa"/>
            <w:vAlign w:val="center"/>
          </w:tcPr>
          <w:p w14:paraId="4D95AB99" w14:textId="750564E7" w:rsidR="009D073A" w:rsidRPr="00366F2E" w:rsidRDefault="00D74D0B" w:rsidP="009D073A">
            <w:pPr>
              <w:ind w:left="-61" w:right="-97"/>
              <w:jc w:val="center"/>
              <w:rPr>
                <w:rFonts w:ascii="Arial" w:hAnsi="Arial" w:cs="Arial"/>
                <w:sz w:val="20"/>
                <w:szCs w:val="20"/>
              </w:rPr>
            </w:pPr>
            <w:r w:rsidRPr="00366F2E">
              <w:rPr>
                <w:rFonts w:ascii="Arial" w:hAnsi="Arial" w:cs="Arial"/>
                <w:sz w:val="20"/>
                <w:szCs w:val="20"/>
              </w:rPr>
              <w:t>1–9</w:t>
            </w:r>
            <w:r w:rsidR="009D073A" w:rsidRPr="00366F2E">
              <w:rPr>
                <w:rFonts w:ascii="Arial" w:hAnsi="Arial" w:cs="Arial"/>
                <w:sz w:val="20"/>
                <w:szCs w:val="20"/>
              </w:rPr>
              <w:t xml:space="preserve"> ks zásilek</w:t>
            </w:r>
            <w:r w:rsidR="009D073A" w:rsidRPr="00366F2E">
              <w:rPr>
                <w:rFonts w:ascii="Arial" w:hAnsi="Arial" w:cs="Arial"/>
                <w:sz w:val="20"/>
                <w:szCs w:val="20"/>
                <w:vertAlign w:val="superscript"/>
              </w:rPr>
              <w:t>3)</w:t>
            </w:r>
          </w:p>
        </w:tc>
        <w:tc>
          <w:tcPr>
            <w:tcW w:w="1144" w:type="dxa"/>
            <w:vAlign w:val="center"/>
          </w:tcPr>
          <w:p w14:paraId="01E4F02A" w14:textId="3193AA88" w:rsidR="009D073A" w:rsidRPr="00366F2E" w:rsidRDefault="00D55B9F" w:rsidP="001560A1">
            <w:pPr>
              <w:ind w:left="-61" w:right="-97"/>
              <w:jc w:val="center"/>
              <w:rPr>
                <w:rFonts w:ascii="Arial" w:hAnsi="Arial" w:cs="Arial"/>
                <w:sz w:val="20"/>
                <w:szCs w:val="20"/>
              </w:rPr>
            </w:pPr>
            <w:r w:rsidRPr="00366F2E">
              <w:rPr>
                <w:rFonts w:ascii="Arial" w:hAnsi="Arial" w:cs="Arial"/>
                <w:sz w:val="20"/>
                <w:szCs w:val="20"/>
              </w:rPr>
              <w:t>81</w:t>
            </w:r>
            <w:r w:rsidR="009D073A" w:rsidRPr="00366F2E">
              <w:rPr>
                <w:rFonts w:ascii="Arial" w:hAnsi="Arial" w:cs="Arial"/>
                <w:sz w:val="20"/>
                <w:szCs w:val="20"/>
              </w:rPr>
              <w:t xml:space="preserve">,00   </w:t>
            </w:r>
          </w:p>
        </w:tc>
        <w:tc>
          <w:tcPr>
            <w:tcW w:w="850" w:type="dxa"/>
            <w:vAlign w:val="center"/>
          </w:tcPr>
          <w:p w14:paraId="46DE3E18" w14:textId="27DC7F6C" w:rsidR="009D073A" w:rsidRPr="00366F2E" w:rsidRDefault="00D55B9F" w:rsidP="001560A1">
            <w:pPr>
              <w:ind w:left="-37"/>
              <w:jc w:val="center"/>
              <w:rPr>
                <w:rFonts w:ascii="Arial" w:hAnsi="Arial" w:cs="Arial"/>
                <w:sz w:val="20"/>
                <w:szCs w:val="20"/>
              </w:rPr>
            </w:pPr>
            <w:r w:rsidRPr="00366F2E">
              <w:rPr>
                <w:rFonts w:ascii="Arial" w:hAnsi="Arial" w:cs="Arial"/>
                <w:sz w:val="20"/>
                <w:szCs w:val="20"/>
              </w:rPr>
              <w:t>89</w:t>
            </w:r>
            <w:r w:rsidR="009D073A" w:rsidRPr="00366F2E">
              <w:rPr>
                <w:rFonts w:ascii="Arial" w:hAnsi="Arial" w:cs="Arial"/>
                <w:sz w:val="20"/>
                <w:szCs w:val="20"/>
              </w:rPr>
              <w:t xml:space="preserve">,00   </w:t>
            </w:r>
          </w:p>
        </w:tc>
        <w:tc>
          <w:tcPr>
            <w:tcW w:w="993" w:type="dxa"/>
            <w:vAlign w:val="center"/>
          </w:tcPr>
          <w:p w14:paraId="5700F975" w14:textId="1573C486" w:rsidR="009D073A" w:rsidRPr="00366F2E" w:rsidRDefault="00D55B9F" w:rsidP="001560A1">
            <w:pPr>
              <w:ind w:left="-13" w:right="-18"/>
              <w:jc w:val="center"/>
              <w:rPr>
                <w:rFonts w:ascii="Arial" w:hAnsi="Arial" w:cs="Arial"/>
                <w:sz w:val="20"/>
                <w:szCs w:val="20"/>
              </w:rPr>
            </w:pPr>
            <w:r w:rsidRPr="00366F2E">
              <w:rPr>
                <w:rFonts w:ascii="Arial" w:hAnsi="Arial" w:cs="Arial"/>
                <w:sz w:val="20"/>
                <w:szCs w:val="20"/>
              </w:rPr>
              <w:t>91</w:t>
            </w:r>
            <w:r w:rsidR="009D073A" w:rsidRPr="00366F2E">
              <w:rPr>
                <w:rFonts w:ascii="Arial" w:hAnsi="Arial" w:cs="Arial"/>
                <w:sz w:val="20"/>
                <w:szCs w:val="20"/>
              </w:rPr>
              <w:t xml:space="preserve">,00   </w:t>
            </w:r>
          </w:p>
        </w:tc>
        <w:tc>
          <w:tcPr>
            <w:tcW w:w="850" w:type="dxa"/>
            <w:vAlign w:val="center"/>
          </w:tcPr>
          <w:p w14:paraId="5B6EED12" w14:textId="61D0DED8" w:rsidR="009D073A" w:rsidRPr="00366F2E" w:rsidRDefault="00D55B9F">
            <w:pPr>
              <w:ind w:left="-131" w:right="-42"/>
              <w:jc w:val="center"/>
              <w:rPr>
                <w:rFonts w:ascii="Arial" w:hAnsi="Arial" w:cs="Arial"/>
                <w:sz w:val="20"/>
                <w:szCs w:val="20"/>
              </w:rPr>
            </w:pPr>
            <w:r w:rsidRPr="00366F2E">
              <w:rPr>
                <w:rFonts w:ascii="Arial" w:hAnsi="Arial" w:cs="Arial"/>
                <w:sz w:val="20"/>
                <w:szCs w:val="20"/>
              </w:rPr>
              <w:t>97</w:t>
            </w:r>
            <w:r w:rsidR="009D073A" w:rsidRPr="00366F2E">
              <w:rPr>
                <w:rFonts w:ascii="Arial" w:hAnsi="Arial" w:cs="Arial"/>
                <w:sz w:val="20"/>
                <w:szCs w:val="20"/>
              </w:rPr>
              <w:t xml:space="preserve">,00   </w:t>
            </w:r>
          </w:p>
        </w:tc>
        <w:tc>
          <w:tcPr>
            <w:tcW w:w="992" w:type="dxa"/>
            <w:vAlign w:val="center"/>
          </w:tcPr>
          <w:p w14:paraId="4989B723" w14:textId="57328669" w:rsidR="009D073A" w:rsidRPr="00366F2E" w:rsidRDefault="00D55B9F">
            <w:pPr>
              <w:ind w:left="-92" w:right="-65"/>
              <w:jc w:val="center"/>
              <w:rPr>
                <w:rFonts w:ascii="Arial" w:hAnsi="Arial" w:cs="Arial"/>
                <w:sz w:val="20"/>
                <w:szCs w:val="20"/>
              </w:rPr>
            </w:pPr>
            <w:r w:rsidRPr="00366F2E">
              <w:rPr>
                <w:rFonts w:ascii="Arial" w:hAnsi="Arial" w:cs="Arial"/>
                <w:sz w:val="20"/>
                <w:szCs w:val="20"/>
              </w:rPr>
              <w:t>103</w:t>
            </w:r>
            <w:r w:rsidR="009D073A" w:rsidRPr="00366F2E">
              <w:rPr>
                <w:rFonts w:ascii="Arial" w:hAnsi="Arial" w:cs="Arial"/>
                <w:sz w:val="20"/>
                <w:szCs w:val="20"/>
              </w:rPr>
              <w:t xml:space="preserve">,00   </w:t>
            </w:r>
          </w:p>
        </w:tc>
      </w:tr>
      <w:tr w:rsidR="00547C55" w:rsidRPr="00366F2E" w14:paraId="3FECF9B6" w14:textId="77777777" w:rsidTr="000A4213">
        <w:trPr>
          <w:cantSplit/>
          <w:trHeight w:val="567"/>
        </w:trPr>
        <w:tc>
          <w:tcPr>
            <w:tcW w:w="3186" w:type="dxa"/>
            <w:vMerge/>
            <w:shd w:val="clear" w:color="auto" w:fill="auto"/>
          </w:tcPr>
          <w:p w14:paraId="118F0B20" w14:textId="77777777" w:rsidR="009D073A" w:rsidRPr="00366F2E" w:rsidRDefault="009D073A" w:rsidP="009D073A">
            <w:pPr>
              <w:rPr>
                <w:rFonts w:ascii="Arial" w:hAnsi="Arial" w:cs="Arial"/>
                <w:b/>
                <w:sz w:val="20"/>
                <w:szCs w:val="20"/>
              </w:rPr>
            </w:pPr>
          </w:p>
        </w:tc>
        <w:tc>
          <w:tcPr>
            <w:tcW w:w="2116" w:type="dxa"/>
            <w:vAlign w:val="center"/>
          </w:tcPr>
          <w:p w14:paraId="37AA7E8D" w14:textId="77777777" w:rsidR="009D073A" w:rsidRPr="00366F2E" w:rsidRDefault="009D073A" w:rsidP="009D073A">
            <w:pPr>
              <w:ind w:left="-61" w:right="-97"/>
              <w:jc w:val="center"/>
              <w:rPr>
                <w:rFonts w:ascii="Arial" w:hAnsi="Arial" w:cs="Arial"/>
                <w:sz w:val="20"/>
                <w:szCs w:val="20"/>
              </w:rPr>
            </w:pPr>
            <w:r w:rsidRPr="00366F2E">
              <w:rPr>
                <w:rFonts w:ascii="Arial" w:hAnsi="Arial" w:cs="Arial"/>
                <w:sz w:val="20"/>
                <w:szCs w:val="20"/>
              </w:rPr>
              <w:t>10 a více ks zásilek</w:t>
            </w:r>
            <w:r w:rsidRPr="00366F2E">
              <w:rPr>
                <w:rFonts w:ascii="Arial" w:hAnsi="Arial" w:cs="Arial"/>
                <w:sz w:val="20"/>
                <w:szCs w:val="20"/>
                <w:vertAlign w:val="superscript"/>
              </w:rPr>
              <w:t>3)</w:t>
            </w:r>
          </w:p>
        </w:tc>
        <w:tc>
          <w:tcPr>
            <w:tcW w:w="1144" w:type="dxa"/>
            <w:vAlign w:val="center"/>
          </w:tcPr>
          <w:p w14:paraId="22C5BC58" w14:textId="6F1E19CC" w:rsidR="009D073A" w:rsidRPr="00366F2E" w:rsidRDefault="00D55B9F" w:rsidP="001560A1">
            <w:pPr>
              <w:ind w:left="-61" w:right="-97"/>
              <w:jc w:val="center"/>
              <w:rPr>
                <w:rFonts w:ascii="Arial" w:hAnsi="Arial" w:cs="Arial"/>
                <w:sz w:val="20"/>
                <w:szCs w:val="20"/>
              </w:rPr>
            </w:pPr>
            <w:r w:rsidRPr="00366F2E">
              <w:rPr>
                <w:rFonts w:ascii="Arial" w:hAnsi="Arial" w:cs="Arial"/>
                <w:sz w:val="20"/>
                <w:szCs w:val="20"/>
              </w:rPr>
              <w:t>80</w:t>
            </w:r>
            <w:r w:rsidR="00737B73" w:rsidRPr="00366F2E">
              <w:rPr>
                <w:rFonts w:ascii="Arial" w:hAnsi="Arial" w:cs="Arial"/>
                <w:sz w:val="20"/>
                <w:szCs w:val="20"/>
              </w:rPr>
              <w:t xml:space="preserve">,00   </w:t>
            </w:r>
          </w:p>
        </w:tc>
        <w:tc>
          <w:tcPr>
            <w:tcW w:w="850" w:type="dxa"/>
            <w:vAlign w:val="center"/>
          </w:tcPr>
          <w:p w14:paraId="16D73CA2" w14:textId="0B798A3C" w:rsidR="009D073A" w:rsidRPr="00366F2E" w:rsidRDefault="00D55B9F" w:rsidP="001560A1">
            <w:pPr>
              <w:ind w:left="-37"/>
              <w:jc w:val="center"/>
              <w:rPr>
                <w:rFonts w:ascii="Arial" w:hAnsi="Arial" w:cs="Arial"/>
                <w:sz w:val="20"/>
                <w:szCs w:val="20"/>
              </w:rPr>
            </w:pPr>
            <w:r w:rsidRPr="00366F2E">
              <w:rPr>
                <w:rFonts w:ascii="Arial" w:hAnsi="Arial" w:cs="Arial"/>
                <w:sz w:val="20"/>
                <w:szCs w:val="20"/>
              </w:rPr>
              <w:t>88</w:t>
            </w:r>
            <w:r w:rsidR="00737B73" w:rsidRPr="00366F2E">
              <w:rPr>
                <w:rFonts w:ascii="Arial" w:hAnsi="Arial" w:cs="Arial"/>
                <w:sz w:val="20"/>
                <w:szCs w:val="20"/>
              </w:rPr>
              <w:t xml:space="preserve">,00   </w:t>
            </w:r>
          </w:p>
        </w:tc>
        <w:tc>
          <w:tcPr>
            <w:tcW w:w="993" w:type="dxa"/>
            <w:vAlign w:val="center"/>
          </w:tcPr>
          <w:p w14:paraId="5A3DE353" w14:textId="5F2063FF" w:rsidR="009D073A" w:rsidRPr="00366F2E" w:rsidRDefault="00D55B9F" w:rsidP="001560A1">
            <w:pPr>
              <w:ind w:left="-13" w:right="-18"/>
              <w:jc w:val="center"/>
              <w:rPr>
                <w:rFonts w:ascii="Arial" w:hAnsi="Arial" w:cs="Arial"/>
                <w:sz w:val="20"/>
                <w:szCs w:val="20"/>
              </w:rPr>
            </w:pPr>
            <w:r w:rsidRPr="00366F2E">
              <w:rPr>
                <w:rFonts w:ascii="Arial" w:hAnsi="Arial" w:cs="Arial"/>
                <w:sz w:val="20"/>
                <w:szCs w:val="20"/>
              </w:rPr>
              <w:t>90</w:t>
            </w:r>
            <w:r w:rsidR="00737B73" w:rsidRPr="00366F2E">
              <w:rPr>
                <w:rFonts w:ascii="Arial" w:hAnsi="Arial" w:cs="Arial"/>
                <w:sz w:val="20"/>
                <w:szCs w:val="20"/>
              </w:rPr>
              <w:t xml:space="preserve">,00   </w:t>
            </w:r>
          </w:p>
        </w:tc>
        <w:tc>
          <w:tcPr>
            <w:tcW w:w="850" w:type="dxa"/>
            <w:vAlign w:val="center"/>
          </w:tcPr>
          <w:p w14:paraId="1346C424" w14:textId="0745E85C" w:rsidR="009D073A" w:rsidRPr="00366F2E" w:rsidRDefault="00D55B9F">
            <w:pPr>
              <w:ind w:left="-131" w:right="-42"/>
              <w:jc w:val="center"/>
              <w:rPr>
                <w:rFonts w:ascii="Arial" w:hAnsi="Arial" w:cs="Arial"/>
                <w:sz w:val="20"/>
                <w:szCs w:val="20"/>
              </w:rPr>
            </w:pPr>
            <w:r w:rsidRPr="00366F2E">
              <w:rPr>
                <w:rFonts w:ascii="Arial" w:hAnsi="Arial" w:cs="Arial"/>
                <w:sz w:val="20"/>
                <w:szCs w:val="20"/>
              </w:rPr>
              <w:t>96</w:t>
            </w:r>
            <w:r w:rsidR="00737B73" w:rsidRPr="00366F2E">
              <w:rPr>
                <w:rFonts w:ascii="Arial" w:hAnsi="Arial" w:cs="Arial"/>
                <w:sz w:val="20"/>
                <w:szCs w:val="20"/>
              </w:rPr>
              <w:t xml:space="preserve">,00   </w:t>
            </w:r>
          </w:p>
        </w:tc>
        <w:tc>
          <w:tcPr>
            <w:tcW w:w="992" w:type="dxa"/>
            <w:vAlign w:val="center"/>
          </w:tcPr>
          <w:p w14:paraId="1CDF5C84" w14:textId="4B1F8BB6" w:rsidR="009D073A" w:rsidRPr="00366F2E" w:rsidRDefault="00D55B9F">
            <w:pPr>
              <w:ind w:left="-92" w:right="-65"/>
              <w:jc w:val="center"/>
              <w:rPr>
                <w:rFonts w:ascii="Arial" w:hAnsi="Arial" w:cs="Arial"/>
                <w:sz w:val="20"/>
                <w:szCs w:val="20"/>
              </w:rPr>
            </w:pPr>
            <w:r w:rsidRPr="00366F2E">
              <w:rPr>
                <w:rFonts w:ascii="Arial" w:hAnsi="Arial" w:cs="Arial"/>
                <w:sz w:val="20"/>
                <w:szCs w:val="20"/>
              </w:rPr>
              <w:t>102</w:t>
            </w:r>
            <w:r w:rsidR="00737B73" w:rsidRPr="00366F2E">
              <w:rPr>
                <w:rFonts w:ascii="Arial" w:hAnsi="Arial" w:cs="Arial"/>
                <w:sz w:val="20"/>
                <w:szCs w:val="20"/>
              </w:rPr>
              <w:t xml:space="preserve">,00   </w:t>
            </w:r>
          </w:p>
        </w:tc>
      </w:tr>
      <w:tr w:rsidR="00547C55" w:rsidRPr="00366F2E" w14:paraId="07EA42A8" w14:textId="77777777" w:rsidTr="000A4213">
        <w:trPr>
          <w:cantSplit/>
          <w:trHeight w:val="567"/>
        </w:trPr>
        <w:tc>
          <w:tcPr>
            <w:tcW w:w="5302" w:type="dxa"/>
            <w:gridSpan w:val="2"/>
            <w:shd w:val="clear" w:color="auto" w:fill="auto"/>
            <w:vAlign w:val="center"/>
          </w:tcPr>
          <w:p w14:paraId="1C26141E" w14:textId="77777777" w:rsidR="008D030C" w:rsidRPr="00366F2E" w:rsidRDefault="008D030C" w:rsidP="00D5589C">
            <w:pPr>
              <w:ind w:left="-61" w:right="-97"/>
              <w:rPr>
                <w:rFonts w:ascii="Arial" w:hAnsi="Arial" w:cs="Arial"/>
                <w:b/>
                <w:sz w:val="20"/>
                <w:szCs w:val="20"/>
              </w:rPr>
            </w:pPr>
            <w:r w:rsidRPr="00366F2E">
              <w:rPr>
                <w:rFonts w:ascii="Arial" w:hAnsi="Arial" w:cs="Arial"/>
                <w:b/>
                <w:sz w:val="20"/>
                <w:szCs w:val="20"/>
              </w:rPr>
              <w:t xml:space="preserve"> Cena pro uživatele výplatních strojů, při úhradě </w:t>
            </w:r>
          </w:p>
          <w:p w14:paraId="7BDE7493" w14:textId="56364457" w:rsidR="008D030C" w:rsidRPr="00366F2E" w:rsidRDefault="008D030C" w:rsidP="00D5589C">
            <w:pPr>
              <w:ind w:left="-61" w:right="-97"/>
              <w:rPr>
                <w:rFonts w:ascii="Arial" w:hAnsi="Arial" w:cs="Arial"/>
                <w:sz w:val="20"/>
                <w:szCs w:val="20"/>
              </w:rPr>
            </w:pPr>
            <w:r w:rsidRPr="00366F2E">
              <w:rPr>
                <w:rFonts w:ascii="Arial" w:hAnsi="Arial" w:cs="Arial"/>
                <w:b/>
                <w:sz w:val="20"/>
                <w:szCs w:val="20"/>
              </w:rPr>
              <w:t xml:space="preserve"> cen Kreditem</w:t>
            </w:r>
            <w:r w:rsidRPr="00366F2E">
              <w:rPr>
                <w:rFonts w:ascii="Arial" w:hAnsi="Arial" w:cs="Arial"/>
                <w:vertAlign w:val="superscript"/>
              </w:rPr>
              <w:t xml:space="preserve">4) </w:t>
            </w:r>
            <w:r w:rsidRPr="00366F2E">
              <w:rPr>
                <w:rFonts w:ascii="Arial" w:hAnsi="Arial" w:cs="Arial"/>
                <w:b/>
                <w:sz w:val="20"/>
                <w:szCs w:val="20"/>
              </w:rPr>
              <w:t>nebo pro zákazníky Hybridní pošty</w:t>
            </w:r>
          </w:p>
        </w:tc>
        <w:tc>
          <w:tcPr>
            <w:tcW w:w="1144" w:type="dxa"/>
            <w:vAlign w:val="center"/>
          </w:tcPr>
          <w:p w14:paraId="202B15A7" w14:textId="67DEAD61" w:rsidR="008D030C" w:rsidRPr="00366F2E" w:rsidRDefault="00D55B9F" w:rsidP="001560A1">
            <w:pPr>
              <w:ind w:left="-61" w:right="-97"/>
              <w:jc w:val="center"/>
              <w:rPr>
                <w:rFonts w:ascii="Arial" w:hAnsi="Arial" w:cs="Arial"/>
                <w:sz w:val="20"/>
                <w:szCs w:val="20"/>
              </w:rPr>
            </w:pPr>
            <w:r w:rsidRPr="00366F2E">
              <w:rPr>
                <w:rFonts w:ascii="Arial" w:hAnsi="Arial" w:cs="Arial"/>
                <w:sz w:val="20"/>
                <w:szCs w:val="20"/>
              </w:rPr>
              <w:t>78,00</w:t>
            </w:r>
          </w:p>
        </w:tc>
        <w:tc>
          <w:tcPr>
            <w:tcW w:w="850" w:type="dxa"/>
            <w:vAlign w:val="center"/>
          </w:tcPr>
          <w:p w14:paraId="2FEA7106" w14:textId="1084E06B" w:rsidR="008D030C" w:rsidRPr="00366F2E" w:rsidRDefault="00D55B9F" w:rsidP="001560A1">
            <w:pPr>
              <w:ind w:left="-37"/>
              <w:jc w:val="center"/>
              <w:rPr>
                <w:rFonts w:ascii="Arial" w:hAnsi="Arial" w:cs="Arial"/>
                <w:sz w:val="20"/>
                <w:szCs w:val="20"/>
              </w:rPr>
            </w:pPr>
            <w:r w:rsidRPr="00366F2E">
              <w:rPr>
                <w:rFonts w:ascii="Arial" w:hAnsi="Arial" w:cs="Arial"/>
                <w:sz w:val="20"/>
                <w:szCs w:val="20"/>
              </w:rPr>
              <w:t>86</w:t>
            </w:r>
            <w:r w:rsidR="008E6EBF" w:rsidRPr="00366F2E">
              <w:rPr>
                <w:rFonts w:ascii="Arial" w:hAnsi="Arial" w:cs="Arial"/>
                <w:sz w:val="20"/>
                <w:szCs w:val="20"/>
              </w:rPr>
              <w:t>,00</w:t>
            </w:r>
          </w:p>
        </w:tc>
        <w:tc>
          <w:tcPr>
            <w:tcW w:w="993" w:type="dxa"/>
            <w:vAlign w:val="center"/>
          </w:tcPr>
          <w:p w14:paraId="4FFEC659" w14:textId="46D58F24" w:rsidR="008D030C" w:rsidRPr="00366F2E" w:rsidRDefault="00D55B9F" w:rsidP="001560A1">
            <w:pPr>
              <w:ind w:left="-13" w:right="-18"/>
              <w:jc w:val="center"/>
              <w:rPr>
                <w:rFonts w:ascii="Arial" w:hAnsi="Arial" w:cs="Arial"/>
                <w:sz w:val="20"/>
                <w:szCs w:val="20"/>
              </w:rPr>
            </w:pPr>
            <w:r w:rsidRPr="00366F2E">
              <w:rPr>
                <w:rFonts w:ascii="Arial" w:hAnsi="Arial" w:cs="Arial"/>
                <w:sz w:val="20"/>
                <w:szCs w:val="20"/>
              </w:rPr>
              <w:t>88,00</w:t>
            </w:r>
          </w:p>
        </w:tc>
        <w:tc>
          <w:tcPr>
            <w:tcW w:w="850" w:type="dxa"/>
            <w:vAlign w:val="center"/>
          </w:tcPr>
          <w:p w14:paraId="7C0C35FF" w14:textId="0FF908E1" w:rsidR="008D030C" w:rsidRPr="00366F2E" w:rsidRDefault="00D55B9F">
            <w:pPr>
              <w:ind w:left="-131" w:right="-42"/>
              <w:jc w:val="center"/>
              <w:rPr>
                <w:rFonts w:ascii="Arial" w:hAnsi="Arial" w:cs="Arial"/>
                <w:sz w:val="20"/>
                <w:szCs w:val="20"/>
              </w:rPr>
            </w:pPr>
            <w:r w:rsidRPr="00366F2E">
              <w:rPr>
                <w:rFonts w:ascii="Arial" w:hAnsi="Arial" w:cs="Arial"/>
                <w:sz w:val="20"/>
                <w:szCs w:val="20"/>
              </w:rPr>
              <w:t>94,00</w:t>
            </w:r>
          </w:p>
        </w:tc>
        <w:tc>
          <w:tcPr>
            <w:tcW w:w="992" w:type="dxa"/>
            <w:vAlign w:val="center"/>
          </w:tcPr>
          <w:p w14:paraId="7B806687" w14:textId="2F776D09" w:rsidR="008D030C" w:rsidRPr="00366F2E" w:rsidRDefault="00D55B9F">
            <w:pPr>
              <w:ind w:left="-92" w:right="-65"/>
              <w:jc w:val="center"/>
              <w:rPr>
                <w:rFonts w:ascii="Arial" w:hAnsi="Arial" w:cs="Arial"/>
                <w:sz w:val="20"/>
                <w:szCs w:val="20"/>
              </w:rPr>
            </w:pPr>
            <w:r w:rsidRPr="00366F2E">
              <w:rPr>
                <w:rFonts w:ascii="Arial" w:hAnsi="Arial" w:cs="Arial"/>
                <w:sz w:val="20"/>
                <w:szCs w:val="20"/>
              </w:rPr>
              <w:t>100,00</w:t>
            </w:r>
          </w:p>
        </w:tc>
      </w:tr>
    </w:tbl>
    <w:p w14:paraId="4B254E0F" w14:textId="17CBAAE0" w:rsidR="00FC3B8B" w:rsidRPr="00366F2E" w:rsidRDefault="00FC3B8B" w:rsidP="00FC3B8B">
      <w:pPr>
        <w:pStyle w:val="Nadpis4"/>
        <w:numPr>
          <w:ilvl w:val="0"/>
          <w:numId w:val="12"/>
        </w:numPr>
        <w:spacing w:before="240"/>
        <w:ind w:left="567" w:hanging="578"/>
        <w:rPr>
          <w:rFonts w:cs="Arial"/>
        </w:rPr>
      </w:pPr>
      <w:bookmarkStart w:id="30" w:name="_Toc22742861"/>
      <w:bookmarkStart w:id="31" w:name="_Toc87870624"/>
      <w:bookmarkStart w:id="32" w:name="_Toc151387955"/>
      <w:bookmarkStart w:id="33" w:name="_Toc189039404"/>
      <w:r w:rsidRPr="00366F2E">
        <w:rPr>
          <w:rFonts w:cs="Arial"/>
        </w:rPr>
        <w:t>Doporučená slepecká zásilka</w:t>
      </w:r>
      <w:bookmarkEnd w:id="30"/>
      <w:bookmarkEnd w:id="31"/>
      <w:bookmarkEnd w:id="32"/>
      <w:bookmarkEnd w:id="33"/>
    </w:p>
    <w:p w14:paraId="713063D2" w14:textId="77777777" w:rsidR="00FC3B8B" w:rsidRPr="00366F2E" w:rsidRDefault="00FC3B8B" w:rsidP="00FC3B8B">
      <w:pPr>
        <w:pStyle w:val="cpNormal4"/>
        <w:spacing w:after="0"/>
        <w:ind w:firstLine="0"/>
        <w:rPr>
          <w:rFonts w:ascii="Arial" w:hAnsi="Arial" w:cs="Arial"/>
        </w:rPr>
      </w:pPr>
      <w:r w:rsidRPr="00366F2E">
        <w:rPr>
          <w:rFonts w:ascii="Arial" w:hAnsi="Arial" w:cs="Arial"/>
          <w:szCs w:val="20"/>
        </w:rPr>
        <w:t>čl. 14 poštovních podmínek</w:t>
      </w:r>
    </w:p>
    <w:p w14:paraId="68726F57" w14:textId="3B50E99E" w:rsidR="00FC3B8B" w:rsidRPr="00366F2E" w:rsidRDefault="00FC3B8B" w:rsidP="00992965">
      <w:pPr>
        <w:pStyle w:val="cpNormal3"/>
        <w:spacing w:after="0" w:line="240" w:lineRule="auto"/>
        <w:ind w:firstLine="0"/>
        <w:rPr>
          <w:rFonts w:ascii="Arial" w:hAnsi="Arial" w:cs="Arial"/>
          <w:b/>
        </w:rPr>
      </w:pPr>
      <w:r w:rsidRPr="00366F2E">
        <w:rPr>
          <w:rFonts w:ascii="Arial" w:hAnsi="Arial" w:cs="Arial"/>
          <w:b/>
        </w:rPr>
        <w:t>Ceny této základní poštovní služby a s ní souvisejících doplňkových služeb a příplatků jsou osvobozeny</w:t>
      </w:r>
      <w:r w:rsidR="00257D75" w:rsidRPr="00366F2E">
        <w:rPr>
          <w:rFonts w:ascii="Arial" w:hAnsi="Arial" w:cs="Arial"/>
          <w:b/>
        </w:rPr>
        <w:t xml:space="preserve"> </w:t>
      </w:r>
      <w:r w:rsidRPr="00366F2E">
        <w:rPr>
          <w:rFonts w:ascii="Arial" w:hAnsi="Arial" w:cs="Arial"/>
          <w:b/>
        </w:rPr>
        <w:t>od</w:t>
      </w:r>
      <w:r w:rsidR="008A149B" w:rsidRPr="00366F2E">
        <w:rPr>
          <w:rFonts w:ascii="Arial" w:hAnsi="Arial" w:cs="Arial"/>
          <w:b/>
        </w:rPr>
        <w:t> </w:t>
      </w:r>
      <w:r w:rsidRPr="00366F2E">
        <w:rPr>
          <w:rFonts w:ascii="Arial" w:hAnsi="Arial" w:cs="Arial"/>
          <w:b/>
        </w:rPr>
        <w:t>DPH.</w:t>
      </w:r>
    </w:p>
    <w:p w14:paraId="467A0113" w14:textId="77777777" w:rsidR="00AC77A6" w:rsidRPr="00366F2E" w:rsidRDefault="00AC77A6" w:rsidP="00992965">
      <w:pPr>
        <w:pStyle w:val="cpNormal3"/>
        <w:spacing w:after="0" w:line="240" w:lineRule="auto"/>
        <w:ind w:firstLine="0"/>
        <w:rPr>
          <w:rFonts w:ascii="Arial" w:hAnsi="Arial" w:cs="Arial"/>
          <w:b/>
        </w:rPr>
      </w:pPr>
    </w:p>
    <w:tbl>
      <w:tblPr>
        <w:tblW w:w="10206" w:type="dxa"/>
        <w:tblInd w:w="70" w:type="dxa"/>
        <w:tblBorders>
          <w:top w:val="single" w:sz="6" w:space="0" w:color="auto"/>
          <w:left w:val="single" w:sz="6" w:space="0" w:color="auto"/>
          <w:bottom w:val="single" w:sz="6" w:space="0" w:color="auto"/>
          <w:right w:val="single" w:sz="6" w:space="0" w:color="auto"/>
        </w:tblBorders>
        <w:tblLayout w:type="fixed"/>
        <w:tblCellMar>
          <w:left w:w="70" w:type="dxa"/>
          <w:right w:w="70" w:type="dxa"/>
        </w:tblCellMar>
        <w:tblLook w:val="0000" w:firstRow="0" w:lastRow="0" w:firstColumn="0" w:lastColumn="0" w:noHBand="0" w:noVBand="0"/>
      </w:tblPr>
      <w:tblGrid>
        <w:gridCol w:w="5312"/>
        <w:gridCol w:w="4894"/>
      </w:tblGrid>
      <w:tr w:rsidR="00547C55" w:rsidRPr="00366F2E" w14:paraId="7C0BA28B" w14:textId="77777777" w:rsidTr="000A4213">
        <w:trPr>
          <w:cantSplit/>
          <w:trHeight w:val="200"/>
        </w:trPr>
        <w:tc>
          <w:tcPr>
            <w:tcW w:w="5312" w:type="dxa"/>
            <w:vMerge w:val="restart"/>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92646C8" w14:textId="77777777" w:rsidR="00FC3B8B" w:rsidRPr="00366F2E" w:rsidRDefault="00FC3B8B" w:rsidP="00D20974">
            <w:pPr>
              <w:rPr>
                <w:rFonts w:ascii="Arial" w:hAnsi="Arial" w:cs="Arial"/>
                <w:b/>
                <w:sz w:val="20"/>
                <w:szCs w:val="20"/>
              </w:rPr>
            </w:pPr>
          </w:p>
        </w:tc>
        <w:tc>
          <w:tcPr>
            <w:tcW w:w="4894"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1C7628E5" w14:textId="77777777" w:rsidR="00FC3B8B" w:rsidRPr="00366F2E" w:rsidRDefault="00FC3B8B" w:rsidP="00D20974">
            <w:pPr>
              <w:jc w:val="center"/>
              <w:rPr>
                <w:rFonts w:ascii="Arial" w:hAnsi="Arial" w:cs="Arial"/>
                <w:b/>
                <w:sz w:val="20"/>
                <w:szCs w:val="20"/>
              </w:rPr>
            </w:pPr>
            <w:r w:rsidRPr="00366F2E">
              <w:rPr>
                <w:rFonts w:ascii="Arial" w:hAnsi="Arial" w:cs="Arial"/>
                <w:b/>
                <w:sz w:val="20"/>
                <w:szCs w:val="20"/>
              </w:rPr>
              <w:t xml:space="preserve">Do hmotnosti / cena </w:t>
            </w:r>
            <w:r w:rsidR="007B7AE1" w:rsidRPr="00366F2E">
              <w:rPr>
                <w:rFonts w:ascii="Arial" w:hAnsi="Arial" w:cs="Arial"/>
                <w:b/>
                <w:sz w:val="20"/>
                <w:szCs w:val="20"/>
              </w:rPr>
              <w:t>v Kč</w:t>
            </w:r>
          </w:p>
        </w:tc>
      </w:tr>
      <w:tr w:rsidR="00547C55" w:rsidRPr="00366F2E" w14:paraId="004ECDE5" w14:textId="77777777" w:rsidTr="000A4213">
        <w:trPr>
          <w:cantSplit/>
          <w:trHeight w:val="347"/>
        </w:trPr>
        <w:tc>
          <w:tcPr>
            <w:tcW w:w="5312" w:type="dxa"/>
            <w:vMerge/>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6567A807" w14:textId="77777777" w:rsidR="00FC3B8B" w:rsidRPr="00366F2E" w:rsidRDefault="00FC3B8B" w:rsidP="00D20974">
            <w:pPr>
              <w:rPr>
                <w:rFonts w:ascii="Arial" w:hAnsi="Arial" w:cs="Arial"/>
                <w:b/>
                <w:sz w:val="20"/>
                <w:szCs w:val="20"/>
              </w:rPr>
            </w:pPr>
          </w:p>
        </w:tc>
        <w:tc>
          <w:tcPr>
            <w:tcW w:w="489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54A6065C" w14:textId="77777777" w:rsidR="00FC3B8B" w:rsidRPr="00366F2E" w:rsidRDefault="00FC3B8B" w:rsidP="00D20974">
            <w:pPr>
              <w:jc w:val="center"/>
              <w:rPr>
                <w:rFonts w:ascii="Arial" w:hAnsi="Arial" w:cs="Arial"/>
                <w:b/>
                <w:sz w:val="20"/>
                <w:szCs w:val="20"/>
              </w:rPr>
            </w:pPr>
            <w:r w:rsidRPr="00366F2E">
              <w:rPr>
                <w:rFonts w:ascii="Arial" w:hAnsi="Arial" w:cs="Arial"/>
                <w:b/>
                <w:sz w:val="20"/>
                <w:szCs w:val="20"/>
              </w:rPr>
              <w:t>7 kg</w:t>
            </w:r>
          </w:p>
        </w:tc>
      </w:tr>
      <w:tr w:rsidR="00FC3B8B" w:rsidRPr="00366F2E" w14:paraId="75029F2B" w14:textId="77777777" w:rsidTr="000A4213">
        <w:trPr>
          <w:cantSplit/>
          <w:trHeight w:val="567"/>
        </w:trPr>
        <w:tc>
          <w:tcPr>
            <w:tcW w:w="5312" w:type="dxa"/>
            <w:tcBorders>
              <w:top w:val="single" w:sz="4" w:space="0" w:color="auto"/>
              <w:left w:val="single" w:sz="4" w:space="0" w:color="auto"/>
              <w:bottom w:val="single" w:sz="4" w:space="0" w:color="auto"/>
              <w:right w:val="single" w:sz="4" w:space="0" w:color="auto"/>
            </w:tcBorders>
            <w:vAlign w:val="center"/>
          </w:tcPr>
          <w:p w14:paraId="6A3D6ED4" w14:textId="433937BE" w:rsidR="00FC3B8B" w:rsidRPr="00366F2E" w:rsidRDefault="00FC3B8B" w:rsidP="00541C81">
            <w:pPr>
              <w:rPr>
                <w:rFonts w:ascii="Arial" w:hAnsi="Arial" w:cs="Arial"/>
                <w:sz w:val="20"/>
                <w:szCs w:val="20"/>
              </w:rPr>
            </w:pPr>
            <w:r w:rsidRPr="00366F2E">
              <w:rPr>
                <w:rFonts w:ascii="Arial" w:hAnsi="Arial" w:cs="Arial"/>
                <w:b/>
                <w:sz w:val="20"/>
                <w:szCs w:val="20"/>
              </w:rPr>
              <w:t xml:space="preserve">Doporučená slepecká </w:t>
            </w:r>
            <w:r w:rsidR="006D4103" w:rsidRPr="00366F2E">
              <w:rPr>
                <w:rFonts w:ascii="Arial" w:hAnsi="Arial" w:cs="Arial"/>
                <w:b/>
                <w:sz w:val="20"/>
                <w:szCs w:val="20"/>
              </w:rPr>
              <w:t>zásilka</w:t>
            </w:r>
            <w:r w:rsidR="00541C81" w:rsidRPr="00366F2E">
              <w:rPr>
                <w:rFonts w:ascii="Arial" w:hAnsi="Arial" w:cs="Arial"/>
                <w:b/>
                <w:sz w:val="20"/>
                <w:szCs w:val="20"/>
                <w:vertAlign w:val="superscript"/>
              </w:rPr>
              <w:t>7</w:t>
            </w:r>
            <w:r w:rsidRPr="00366F2E">
              <w:rPr>
                <w:rFonts w:ascii="Arial" w:hAnsi="Arial" w:cs="Arial"/>
                <w:b/>
                <w:sz w:val="20"/>
                <w:szCs w:val="20"/>
                <w:vertAlign w:val="superscript"/>
              </w:rPr>
              <w:t>)</w:t>
            </w:r>
          </w:p>
        </w:tc>
        <w:tc>
          <w:tcPr>
            <w:tcW w:w="4894" w:type="dxa"/>
            <w:tcBorders>
              <w:top w:val="single" w:sz="4" w:space="0" w:color="auto"/>
              <w:left w:val="single" w:sz="4" w:space="0" w:color="auto"/>
              <w:bottom w:val="single" w:sz="4" w:space="0" w:color="auto"/>
              <w:right w:val="single" w:sz="4" w:space="0" w:color="auto"/>
            </w:tcBorders>
            <w:vAlign w:val="center"/>
          </w:tcPr>
          <w:p w14:paraId="51D1B466" w14:textId="77777777" w:rsidR="00FC3B8B" w:rsidRPr="00366F2E" w:rsidRDefault="00FC3B8B" w:rsidP="00F62694">
            <w:pPr>
              <w:jc w:val="center"/>
              <w:rPr>
                <w:rFonts w:ascii="Arial" w:hAnsi="Arial" w:cs="Arial"/>
                <w:sz w:val="20"/>
                <w:szCs w:val="20"/>
              </w:rPr>
            </w:pPr>
            <w:r w:rsidRPr="00366F2E">
              <w:rPr>
                <w:rFonts w:ascii="Arial" w:hAnsi="Arial" w:cs="Arial"/>
                <w:sz w:val="20"/>
                <w:szCs w:val="20"/>
              </w:rPr>
              <w:t xml:space="preserve">Osvobozeny od cen za základní </w:t>
            </w:r>
            <w:r w:rsidR="006D4103" w:rsidRPr="00366F2E">
              <w:rPr>
                <w:rFonts w:ascii="Arial" w:hAnsi="Arial" w:cs="Arial"/>
                <w:sz w:val="20"/>
                <w:szCs w:val="20"/>
              </w:rPr>
              <w:t>služby</w:t>
            </w:r>
          </w:p>
        </w:tc>
      </w:tr>
    </w:tbl>
    <w:p w14:paraId="00A126F7" w14:textId="7D8453E7" w:rsidR="00AC7060" w:rsidRPr="00366F2E" w:rsidRDefault="00AC7060" w:rsidP="00FC3B8B">
      <w:pPr>
        <w:spacing w:line="240" w:lineRule="auto"/>
        <w:rPr>
          <w:rFonts w:ascii="Arial" w:hAnsi="Arial" w:cs="Arial"/>
          <w:sz w:val="18"/>
          <w:szCs w:val="18"/>
        </w:rPr>
      </w:pPr>
    </w:p>
    <w:p w14:paraId="5893CF89" w14:textId="7877E319" w:rsidR="00AC7060" w:rsidRPr="00366F2E" w:rsidRDefault="002C5556">
      <w:pPr>
        <w:spacing w:line="240" w:lineRule="auto"/>
        <w:rPr>
          <w:rFonts w:ascii="Arial" w:hAnsi="Arial" w:cs="Arial"/>
          <w:sz w:val="18"/>
          <w:szCs w:val="18"/>
        </w:rPr>
      </w:pPr>
      <w:r w:rsidRPr="00366F2E">
        <w:rPr>
          <w:rFonts w:ascii="Arial" w:hAnsi="Arial" w:cs="Arial"/>
          <w:noProof/>
          <w:lang w:eastAsia="cs-CZ"/>
        </w:rPr>
        <mc:AlternateContent>
          <mc:Choice Requires="wps">
            <w:drawing>
              <wp:anchor distT="0" distB="0" distL="114300" distR="114300" simplePos="0" relativeHeight="251658277" behindDoc="0" locked="0" layoutInCell="1" allowOverlap="1" wp14:anchorId="3CD809C0" wp14:editId="312BDA76">
                <wp:simplePos x="0" y="0"/>
                <wp:positionH relativeFrom="margin">
                  <wp:posOffset>723900</wp:posOffset>
                </wp:positionH>
                <wp:positionV relativeFrom="bottomMargin">
                  <wp:posOffset>203200</wp:posOffset>
                </wp:positionV>
                <wp:extent cx="5011948" cy="258792"/>
                <wp:effectExtent l="0" t="0" r="0" b="8255"/>
                <wp:wrapNone/>
                <wp:docPr id="16" name="Textové pole 1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948" cy="258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E92DDF0" w14:textId="77777777" w:rsidR="004F26E4" w:rsidRPr="006E1087" w:rsidRDefault="004F26E4" w:rsidP="002C5556">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50315783">
              <v:shape id="Textové pole 16" style="position:absolute;margin-left:57pt;margin-top:16pt;width:394.65pt;height:20.4pt;z-index:251658277;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BonX4wEAAKgDAAAOAAAAZHJzL2Uyb0RvYy54bWysU9tu2zAMfR+wfxD0vviCZG2MOEXXosOA&#10;7gJ0+wBZlm1htqhRSuzs60fJbpptb8NeBJGUD88hj3c309Czo0KnwZQ8W6WcKSOh1qYt+bevD2+u&#10;OXNemFr0YFTJT8rxm/3rV7vRFiqHDvpaISMQ44rRlrzz3hZJ4mSnBuFWYJWhYgM4CE8htkmNYiT0&#10;oU/yNH2bjIC1RZDKOcrez0W+j/hNo6T/3DROedaXnLj5eGI8q3Am+50oWhS203KhIf6BxSC0oaZn&#10;qHvhBTug/gtq0BLBQeNXEoYEmkZLFTWQmiz9Q81TJ6yKWmg4zp7H5P4frPx0fLJfkPnpHUy0wCjC&#10;2UeQ3x0zcNcJ06pbRBg7JWpqnIWRJaN1xfJpGLUrXACpxo9Q05LFwUMEmhocwlRIJyN0WsDpPHQ1&#10;eSYpuUmzbLsmm0iq5Zvrq20eW4ji+WuLzr9XMLBwKTnSUiO6OD46H9iI4vlJaGbgQfd9XGxvfkvQ&#10;w5CJ7APhmbqfqonpepEWxFRQn0gOwmwXsjddOsCfnI1klZK7HweBirP+g6GRbLP1OngrBuvNVU4B&#10;Xlaqy4owkqBK7jmbr3d+9uPBom476jQvwcAtjbHRUeELq4U+2SEKX6wb/HYZx1cvP9j+FwAAAP//&#10;AwBQSwMEFAAGAAgAAAAhAPgbZ7XeAAAACQEAAA8AAABkcnMvZG93bnJldi54bWxMj8FOwzAQRO9I&#10;/IO1lbhRu0mhbRqnQiCuRS0UiZsbb5OIeB3FbhP+vssJTqvRjmbe5JvRteKCfWg8aZhNFQik0tuG&#10;Kg0f76/3SxAhGrKm9YQafjDApri9yU1m/UA7vOxjJTiEQmY01DF2mZShrNGZMPUdEv9Ovncmsuwr&#10;aXszcLhrZaLUo3SmIW6oTYfPNZbf+7PTcNievj7n6q16cQ/d4Eclya2k1neT8WkNIuIY/8zwi8/o&#10;UDDT0Z/JBtGyns15S9SQJnzZsFJpCuKoYZEsQRa5/L+guAIAAP//AwBQSwECLQAUAAYACAAAACEA&#10;toM4kv4AAADhAQAAEwAAAAAAAAAAAAAAAAAAAAAAW0NvbnRlbnRfVHlwZXNdLnhtbFBLAQItABQA&#10;BgAIAAAAIQA4/SH/1gAAAJQBAAALAAAAAAAAAAAAAAAAAC8BAABfcmVscy8ucmVsc1BLAQItABQA&#10;BgAIAAAAIQATBonX4wEAAKgDAAAOAAAAAAAAAAAAAAAAAC4CAABkcnMvZTJvRG9jLnhtbFBLAQIt&#10;ABQABgAIAAAAIQD4G2e13gAAAAkBAAAPAAAAAAAAAAAAAAAAAD0EAABkcnMvZG93bnJldi54bWxQ&#10;SwUGAAAAAAQABADzAAAASAUAAAAA&#10;" w14:anchorId="3CD809C0">
                <v:textbox>
                  <w:txbxContent>
                    <w:p w:rsidRPr="006E1087" w:rsidR="004F26E4" w:rsidP="002C5556" w:rsidRDefault="004F26E4" w14:paraId="6133C06A" w14:textId="77777777">
                      <w:pPr>
                        <w:ind w:left="113"/>
                        <w:jc w:val="center"/>
                      </w:pPr>
                      <w:r>
                        <w:rPr>
                          <w:b/>
                          <w:i/>
                        </w:rPr>
                        <w:t>Listovní zásilky</w:t>
                      </w:r>
                    </w:p>
                  </w:txbxContent>
                </v:textbox>
                <w10:wrap anchorx="margin" anchory="margin"/>
              </v:shape>
            </w:pict>
          </mc:Fallback>
        </mc:AlternateContent>
      </w:r>
      <w:r w:rsidR="00AC7060" w:rsidRPr="00366F2E">
        <w:rPr>
          <w:rFonts w:ascii="Arial" w:hAnsi="Arial" w:cs="Arial"/>
          <w:sz w:val="18"/>
          <w:szCs w:val="18"/>
        </w:rPr>
        <w:br w:type="page"/>
      </w:r>
    </w:p>
    <w:p w14:paraId="6385391C" w14:textId="1A198009" w:rsidR="00960B35" w:rsidRPr="00366F2E" w:rsidRDefault="00960B35" w:rsidP="006A6EC0">
      <w:pPr>
        <w:pStyle w:val="Nadpis4"/>
        <w:numPr>
          <w:ilvl w:val="0"/>
          <w:numId w:val="12"/>
        </w:numPr>
        <w:spacing w:before="0"/>
        <w:ind w:left="567" w:hanging="578"/>
        <w:rPr>
          <w:rFonts w:cs="Arial"/>
        </w:rPr>
      </w:pPr>
      <w:bookmarkStart w:id="34" w:name="_Toc447207121"/>
      <w:bookmarkStart w:id="35" w:name="_Toc22742862"/>
      <w:bookmarkStart w:id="36" w:name="_Toc87870625"/>
      <w:bookmarkStart w:id="37" w:name="_Toc151387956"/>
      <w:bookmarkStart w:id="38" w:name="_Toc189039405"/>
      <w:r w:rsidRPr="00366F2E">
        <w:rPr>
          <w:rFonts w:cs="Arial"/>
        </w:rPr>
        <w:lastRenderedPageBreak/>
        <w:t>Cenné psaní</w:t>
      </w:r>
      <w:bookmarkEnd w:id="34"/>
      <w:bookmarkEnd w:id="35"/>
      <w:bookmarkEnd w:id="36"/>
      <w:bookmarkEnd w:id="37"/>
      <w:bookmarkEnd w:id="38"/>
    </w:p>
    <w:p w14:paraId="08ECE0C9" w14:textId="77777777" w:rsidR="005B7FE6" w:rsidRPr="00366F2E" w:rsidRDefault="005B7FE6" w:rsidP="00283B01">
      <w:pPr>
        <w:pStyle w:val="cpNormal4"/>
        <w:spacing w:after="0" w:line="240" w:lineRule="exact"/>
        <w:ind w:firstLine="0"/>
        <w:rPr>
          <w:rFonts w:ascii="Arial" w:hAnsi="Arial" w:cs="Arial"/>
        </w:rPr>
      </w:pPr>
      <w:r w:rsidRPr="00366F2E">
        <w:rPr>
          <w:rFonts w:ascii="Arial" w:hAnsi="Arial" w:cs="Arial"/>
        </w:rPr>
        <w:t>čl. 15 poštovních podmínek</w:t>
      </w:r>
    </w:p>
    <w:p w14:paraId="02782AEE" w14:textId="4FB11C52" w:rsidR="00960B35" w:rsidRPr="00366F2E" w:rsidRDefault="00960B35" w:rsidP="00283B01">
      <w:pPr>
        <w:pStyle w:val="cpNormal4"/>
        <w:spacing w:after="0" w:line="240" w:lineRule="exact"/>
        <w:ind w:firstLine="0"/>
        <w:rPr>
          <w:rFonts w:ascii="Arial" w:hAnsi="Arial" w:cs="Arial"/>
        </w:rPr>
      </w:pPr>
      <w:r w:rsidRPr="00366F2E">
        <w:rPr>
          <w:rFonts w:ascii="Arial" w:hAnsi="Arial" w:cs="Arial"/>
          <w:b/>
        </w:rPr>
        <w:t>Ceny této základní poštovní služby a s ní souvisejících doplňkových služeb a příplatků jsou osvobozeny od</w:t>
      </w:r>
      <w:r w:rsidR="00797701" w:rsidRPr="00366F2E">
        <w:rPr>
          <w:rFonts w:ascii="Arial" w:hAnsi="Arial" w:cs="Arial"/>
          <w:b/>
        </w:rPr>
        <w:t> </w:t>
      </w:r>
      <w:r w:rsidRPr="00366F2E">
        <w:rPr>
          <w:rFonts w:ascii="Arial" w:hAnsi="Arial" w:cs="Arial"/>
          <w:b/>
        </w:rPr>
        <w:t>DPH</w:t>
      </w:r>
      <w:r w:rsidRPr="00366F2E">
        <w:rPr>
          <w:rFonts w:ascii="Arial" w:hAnsi="Arial" w:cs="Arial"/>
        </w:rPr>
        <w:t>.</w:t>
      </w:r>
    </w:p>
    <w:p w14:paraId="28D3643F" w14:textId="72BAC36B" w:rsidR="002F3CC8" w:rsidRPr="00366F2E" w:rsidRDefault="002F3CC8" w:rsidP="002F3CC8">
      <w:pPr>
        <w:spacing w:line="180" w:lineRule="exact"/>
        <w:rPr>
          <w:rFonts w:ascii="Arial" w:hAnsi="Arial" w:cs="Arial"/>
          <w:sz w:val="8"/>
          <w:szCs w:val="8"/>
        </w:rPr>
      </w:pPr>
    </w:p>
    <w:tbl>
      <w:tblPr>
        <w:tblW w:w="10131"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186"/>
        <w:gridCol w:w="2116"/>
        <w:gridCol w:w="1002"/>
        <w:gridCol w:w="992"/>
        <w:gridCol w:w="993"/>
        <w:gridCol w:w="850"/>
        <w:gridCol w:w="992"/>
      </w:tblGrid>
      <w:tr w:rsidR="00547C55" w:rsidRPr="00366F2E" w14:paraId="1284B411" w14:textId="77777777" w:rsidTr="00483E51">
        <w:trPr>
          <w:cantSplit/>
          <w:trHeight w:val="200"/>
        </w:trPr>
        <w:tc>
          <w:tcPr>
            <w:tcW w:w="5302" w:type="dxa"/>
            <w:gridSpan w:val="2"/>
            <w:vMerge w:val="restart"/>
            <w:shd w:val="clear" w:color="auto" w:fill="F2F2F2" w:themeFill="background1" w:themeFillShade="F2"/>
            <w:vAlign w:val="center"/>
          </w:tcPr>
          <w:p w14:paraId="314F90D8" w14:textId="00BEEBA7" w:rsidR="00165667" w:rsidRPr="00366F2E" w:rsidRDefault="00B96822" w:rsidP="00D5589C">
            <w:pPr>
              <w:ind w:left="2314" w:hanging="2314"/>
              <w:rPr>
                <w:rFonts w:ascii="Arial" w:hAnsi="Arial" w:cs="Arial"/>
                <w:b/>
                <w:sz w:val="20"/>
                <w:szCs w:val="20"/>
              </w:rPr>
            </w:pPr>
            <w:r w:rsidRPr="00366F2E">
              <w:rPr>
                <w:rFonts w:ascii="Arial" w:hAnsi="Arial" w:cs="Arial"/>
                <w:b/>
                <w:sz w:val="20"/>
                <w:szCs w:val="20"/>
              </w:rPr>
              <w:t>CENNÉ PSANÍ</w:t>
            </w:r>
          </w:p>
        </w:tc>
        <w:tc>
          <w:tcPr>
            <w:tcW w:w="4829" w:type="dxa"/>
            <w:gridSpan w:val="5"/>
            <w:shd w:val="clear" w:color="auto" w:fill="F2F2F2" w:themeFill="background1" w:themeFillShade="F2"/>
          </w:tcPr>
          <w:p w14:paraId="547473A0" w14:textId="6B5A23DF" w:rsidR="00165667" w:rsidRPr="00366F2E" w:rsidRDefault="00165667" w:rsidP="00D5589C">
            <w:pPr>
              <w:jc w:val="center"/>
              <w:rPr>
                <w:rFonts w:ascii="Arial" w:hAnsi="Arial" w:cs="Arial"/>
                <w:b/>
                <w:sz w:val="20"/>
                <w:szCs w:val="20"/>
              </w:rPr>
            </w:pPr>
            <w:r w:rsidRPr="00366F2E">
              <w:rPr>
                <w:rFonts w:ascii="Arial" w:hAnsi="Arial" w:cs="Arial"/>
                <w:b/>
                <w:sz w:val="20"/>
                <w:szCs w:val="20"/>
              </w:rPr>
              <w:t>Do hmotnosti / cena v</w:t>
            </w:r>
            <w:r w:rsidR="00966CD1" w:rsidRPr="00366F2E">
              <w:rPr>
                <w:rFonts w:ascii="Arial" w:hAnsi="Arial" w:cs="Arial"/>
                <w:b/>
                <w:sz w:val="20"/>
                <w:szCs w:val="20"/>
              </w:rPr>
              <w:t> </w:t>
            </w:r>
            <w:r w:rsidRPr="00366F2E">
              <w:rPr>
                <w:rFonts w:ascii="Arial" w:hAnsi="Arial" w:cs="Arial"/>
                <w:b/>
                <w:sz w:val="20"/>
                <w:szCs w:val="20"/>
              </w:rPr>
              <w:t>Kč</w:t>
            </w:r>
            <w:r w:rsidR="00966CD1" w:rsidRPr="00366F2E">
              <w:rPr>
                <w:rFonts w:ascii="Arial" w:hAnsi="Arial" w:cs="Arial"/>
                <w:b/>
                <w:sz w:val="20"/>
                <w:szCs w:val="20"/>
                <w:vertAlign w:val="superscript"/>
              </w:rPr>
              <w:t>5)</w:t>
            </w:r>
          </w:p>
        </w:tc>
      </w:tr>
      <w:tr w:rsidR="00547C55" w:rsidRPr="00366F2E" w14:paraId="0EA665E9" w14:textId="77777777" w:rsidTr="00483E51">
        <w:trPr>
          <w:cantSplit/>
          <w:trHeight w:val="347"/>
        </w:trPr>
        <w:tc>
          <w:tcPr>
            <w:tcW w:w="5302" w:type="dxa"/>
            <w:gridSpan w:val="2"/>
            <w:vMerge/>
            <w:shd w:val="clear" w:color="auto" w:fill="F2F2F2" w:themeFill="background1" w:themeFillShade="F2"/>
          </w:tcPr>
          <w:p w14:paraId="07FCBC15" w14:textId="77777777" w:rsidR="00165667" w:rsidRPr="00366F2E" w:rsidRDefault="00165667" w:rsidP="00D5589C">
            <w:pPr>
              <w:jc w:val="center"/>
              <w:rPr>
                <w:rFonts w:ascii="Arial" w:hAnsi="Arial" w:cs="Arial"/>
                <w:b/>
                <w:sz w:val="20"/>
                <w:szCs w:val="20"/>
              </w:rPr>
            </w:pPr>
          </w:p>
        </w:tc>
        <w:tc>
          <w:tcPr>
            <w:tcW w:w="1002" w:type="dxa"/>
            <w:shd w:val="clear" w:color="auto" w:fill="F2F2F2" w:themeFill="background1" w:themeFillShade="F2"/>
            <w:vAlign w:val="center"/>
          </w:tcPr>
          <w:p w14:paraId="05C8252F" w14:textId="0F682EB8" w:rsidR="00165667" w:rsidRPr="00366F2E" w:rsidRDefault="00165667" w:rsidP="007940FE">
            <w:pPr>
              <w:jc w:val="center"/>
              <w:rPr>
                <w:rFonts w:ascii="Arial" w:hAnsi="Arial" w:cs="Arial"/>
                <w:b/>
                <w:sz w:val="20"/>
                <w:szCs w:val="20"/>
              </w:rPr>
            </w:pPr>
            <w:r w:rsidRPr="00366F2E">
              <w:rPr>
                <w:rFonts w:ascii="Arial" w:hAnsi="Arial" w:cs="Arial"/>
                <w:b/>
                <w:sz w:val="20"/>
                <w:szCs w:val="20"/>
              </w:rPr>
              <w:t xml:space="preserve">50 g </w:t>
            </w:r>
          </w:p>
        </w:tc>
        <w:tc>
          <w:tcPr>
            <w:tcW w:w="992" w:type="dxa"/>
            <w:shd w:val="clear" w:color="auto" w:fill="F2F2F2" w:themeFill="background1" w:themeFillShade="F2"/>
            <w:vAlign w:val="center"/>
          </w:tcPr>
          <w:p w14:paraId="6A472E59" w14:textId="4F95E1CD" w:rsidR="00165667" w:rsidRPr="00366F2E" w:rsidRDefault="00165667" w:rsidP="00D5589C">
            <w:pPr>
              <w:jc w:val="center"/>
              <w:rPr>
                <w:rFonts w:ascii="Arial" w:hAnsi="Arial" w:cs="Arial"/>
                <w:b/>
                <w:sz w:val="20"/>
                <w:szCs w:val="20"/>
              </w:rPr>
            </w:pPr>
            <w:r w:rsidRPr="00366F2E">
              <w:rPr>
                <w:rFonts w:ascii="Arial" w:hAnsi="Arial" w:cs="Arial"/>
                <w:b/>
                <w:sz w:val="20"/>
                <w:szCs w:val="20"/>
              </w:rPr>
              <w:t>100 g</w:t>
            </w:r>
          </w:p>
        </w:tc>
        <w:tc>
          <w:tcPr>
            <w:tcW w:w="993" w:type="dxa"/>
            <w:shd w:val="clear" w:color="auto" w:fill="F2F2F2" w:themeFill="background1" w:themeFillShade="F2"/>
            <w:vAlign w:val="center"/>
          </w:tcPr>
          <w:p w14:paraId="47CA07F7" w14:textId="58534D43" w:rsidR="00165667" w:rsidRPr="00366F2E" w:rsidRDefault="00165667" w:rsidP="00D5589C">
            <w:pPr>
              <w:jc w:val="center"/>
              <w:rPr>
                <w:rFonts w:ascii="Arial" w:hAnsi="Arial" w:cs="Arial"/>
                <w:b/>
                <w:sz w:val="20"/>
                <w:szCs w:val="20"/>
              </w:rPr>
            </w:pPr>
            <w:r w:rsidRPr="00366F2E">
              <w:rPr>
                <w:rFonts w:ascii="Arial" w:hAnsi="Arial" w:cs="Arial"/>
                <w:b/>
                <w:sz w:val="20"/>
                <w:szCs w:val="20"/>
              </w:rPr>
              <w:t>500 g</w:t>
            </w:r>
          </w:p>
        </w:tc>
        <w:tc>
          <w:tcPr>
            <w:tcW w:w="850" w:type="dxa"/>
            <w:shd w:val="clear" w:color="auto" w:fill="F2F2F2" w:themeFill="background1" w:themeFillShade="F2"/>
            <w:vAlign w:val="center"/>
          </w:tcPr>
          <w:p w14:paraId="2CA05D55" w14:textId="143E5BD2" w:rsidR="00165667" w:rsidRPr="00366F2E" w:rsidRDefault="00165667" w:rsidP="007940FE">
            <w:pPr>
              <w:jc w:val="center"/>
              <w:rPr>
                <w:rFonts w:ascii="Arial" w:hAnsi="Arial" w:cs="Arial"/>
                <w:b/>
                <w:sz w:val="20"/>
                <w:szCs w:val="20"/>
              </w:rPr>
            </w:pPr>
            <w:r w:rsidRPr="00366F2E">
              <w:rPr>
                <w:rFonts w:ascii="Arial" w:hAnsi="Arial" w:cs="Arial"/>
                <w:b/>
                <w:sz w:val="20"/>
                <w:szCs w:val="20"/>
              </w:rPr>
              <w:t>1 kg</w:t>
            </w:r>
          </w:p>
        </w:tc>
        <w:tc>
          <w:tcPr>
            <w:tcW w:w="992" w:type="dxa"/>
            <w:shd w:val="clear" w:color="auto" w:fill="F2F2F2" w:themeFill="background1" w:themeFillShade="F2"/>
            <w:vAlign w:val="center"/>
          </w:tcPr>
          <w:p w14:paraId="1F294E1D" w14:textId="267037E6" w:rsidR="00165667" w:rsidRPr="00366F2E" w:rsidRDefault="00165667" w:rsidP="00D5589C">
            <w:pPr>
              <w:jc w:val="center"/>
              <w:rPr>
                <w:rFonts w:ascii="Arial" w:hAnsi="Arial" w:cs="Arial"/>
                <w:b/>
                <w:sz w:val="20"/>
                <w:szCs w:val="20"/>
              </w:rPr>
            </w:pPr>
            <w:r w:rsidRPr="00366F2E">
              <w:rPr>
                <w:rFonts w:ascii="Arial" w:hAnsi="Arial" w:cs="Arial"/>
                <w:b/>
                <w:sz w:val="20"/>
                <w:szCs w:val="20"/>
              </w:rPr>
              <w:t>2 kg</w:t>
            </w:r>
          </w:p>
        </w:tc>
      </w:tr>
      <w:tr w:rsidR="00547C55" w:rsidRPr="00366F2E" w14:paraId="218444A8" w14:textId="77777777" w:rsidTr="00483E51">
        <w:trPr>
          <w:cantSplit/>
          <w:trHeight w:val="567"/>
        </w:trPr>
        <w:tc>
          <w:tcPr>
            <w:tcW w:w="5302" w:type="dxa"/>
            <w:gridSpan w:val="2"/>
            <w:vAlign w:val="center"/>
          </w:tcPr>
          <w:p w14:paraId="20A0580A" w14:textId="77777777" w:rsidR="00F52043" w:rsidRPr="00366F2E" w:rsidRDefault="00F52043" w:rsidP="00F52043">
            <w:pPr>
              <w:ind w:left="-61" w:right="-97"/>
              <w:rPr>
                <w:rFonts w:ascii="Arial" w:hAnsi="Arial" w:cs="Arial"/>
                <w:sz w:val="20"/>
                <w:szCs w:val="20"/>
              </w:rPr>
            </w:pPr>
            <w:r w:rsidRPr="00366F2E">
              <w:rPr>
                <w:rFonts w:ascii="Arial" w:hAnsi="Arial" w:cs="Arial"/>
                <w:b/>
                <w:sz w:val="20"/>
                <w:szCs w:val="20"/>
              </w:rPr>
              <w:t xml:space="preserve"> Základní cena</w:t>
            </w:r>
          </w:p>
        </w:tc>
        <w:tc>
          <w:tcPr>
            <w:tcW w:w="1002" w:type="dxa"/>
            <w:vAlign w:val="center"/>
          </w:tcPr>
          <w:p w14:paraId="425E3A8B" w14:textId="7723F956" w:rsidR="00F52043" w:rsidRPr="00366F2E" w:rsidRDefault="00D55B9F" w:rsidP="001560A1">
            <w:pPr>
              <w:ind w:left="-61" w:right="-97"/>
              <w:jc w:val="center"/>
              <w:rPr>
                <w:rFonts w:ascii="Arial" w:hAnsi="Arial" w:cs="Arial"/>
                <w:sz w:val="20"/>
                <w:szCs w:val="20"/>
              </w:rPr>
            </w:pPr>
            <w:r w:rsidRPr="00366F2E">
              <w:rPr>
                <w:rFonts w:ascii="Arial" w:hAnsi="Arial" w:cs="Arial"/>
                <w:sz w:val="20"/>
                <w:szCs w:val="20"/>
              </w:rPr>
              <w:t>82</w:t>
            </w:r>
            <w:r w:rsidR="00F52043" w:rsidRPr="00366F2E">
              <w:rPr>
                <w:rFonts w:ascii="Arial" w:hAnsi="Arial" w:cs="Arial"/>
                <w:sz w:val="20"/>
                <w:szCs w:val="20"/>
              </w:rPr>
              <w:t xml:space="preserve">,00 </w:t>
            </w:r>
          </w:p>
        </w:tc>
        <w:tc>
          <w:tcPr>
            <w:tcW w:w="992" w:type="dxa"/>
            <w:vAlign w:val="center"/>
          </w:tcPr>
          <w:p w14:paraId="33F8C834" w14:textId="2B1FEC9D" w:rsidR="00F52043" w:rsidRPr="00366F2E" w:rsidRDefault="00D55B9F" w:rsidP="001560A1">
            <w:pPr>
              <w:ind w:left="-37"/>
              <w:jc w:val="center"/>
              <w:rPr>
                <w:rFonts w:ascii="Arial" w:hAnsi="Arial" w:cs="Arial"/>
                <w:sz w:val="20"/>
                <w:szCs w:val="20"/>
              </w:rPr>
            </w:pPr>
            <w:r w:rsidRPr="00366F2E">
              <w:rPr>
                <w:rFonts w:ascii="Arial" w:hAnsi="Arial" w:cs="Arial"/>
                <w:sz w:val="20"/>
                <w:szCs w:val="20"/>
              </w:rPr>
              <w:t>86</w:t>
            </w:r>
            <w:r w:rsidR="00F52043" w:rsidRPr="00366F2E">
              <w:rPr>
                <w:rFonts w:ascii="Arial" w:hAnsi="Arial" w:cs="Arial"/>
                <w:sz w:val="20"/>
                <w:szCs w:val="20"/>
              </w:rPr>
              <w:t>,00</w:t>
            </w:r>
          </w:p>
        </w:tc>
        <w:tc>
          <w:tcPr>
            <w:tcW w:w="993" w:type="dxa"/>
            <w:vAlign w:val="center"/>
          </w:tcPr>
          <w:p w14:paraId="6A254755" w14:textId="5B28DAA1" w:rsidR="00F52043" w:rsidRPr="00366F2E" w:rsidRDefault="00D55B9F" w:rsidP="001560A1">
            <w:pPr>
              <w:ind w:left="-13" w:right="-18"/>
              <w:jc w:val="center"/>
              <w:rPr>
                <w:rFonts w:ascii="Arial" w:hAnsi="Arial" w:cs="Arial"/>
                <w:sz w:val="20"/>
                <w:szCs w:val="20"/>
              </w:rPr>
            </w:pPr>
            <w:r w:rsidRPr="00366F2E">
              <w:rPr>
                <w:rFonts w:ascii="Arial" w:hAnsi="Arial" w:cs="Arial"/>
                <w:sz w:val="20"/>
                <w:szCs w:val="20"/>
              </w:rPr>
              <w:t>88</w:t>
            </w:r>
            <w:r w:rsidR="00F52043" w:rsidRPr="00366F2E">
              <w:rPr>
                <w:rFonts w:ascii="Arial" w:hAnsi="Arial" w:cs="Arial"/>
                <w:sz w:val="20"/>
                <w:szCs w:val="20"/>
              </w:rPr>
              <w:t xml:space="preserve">,00 </w:t>
            </w:r>
          </w:p>
        </w:tc>
        <w:tc>
          <w:tcPr>
            <w:tcW w:w="850" w:type="dxa"/>
            <w:vAlign w:val="center"/>
          </w:tcPr>
          <w:p w14:paraId="332E7CEB" w14:textId="57C04EA5" w:rsidR="00F52043" w:rsidRPr="00366F2E" w:rsidRDefault="00D55B9F">
            <w:pPr>
              <w:ind w:left="-131" w:right="-42"/>
              <w:jc w:val="center"/>
              <w:rPr>
                <w:rFonts w:ascii="Arial" w:hAnsi="Arial" w:cs="Arial"/>
                <w:sz w:val="20"/>
                <w:szCs w:val="20"/>
              </w:rPr>
            </w:pPr>
            <w:r w:rsidRPr="00366F2E">
              <w:rPr>
                <w:rFonts w:ascii="Arial" w:hAnsi="Arial" w:cs="Arial"/>
                <w:sz w:val="20"/>
                <w:szCs w:val="20"/>
              </w:rPr>
              <w:t>94</w:t>
            </w:r>
            <w:r w:rsidR="00F52043" w:rsidRPr="00366F2E">
              <w:rPr>
                <w:rFonts w:ascii="Arial" w:hAnsi="Arial" w:cs="Arial"/>
                <w:sz w:val="20"/>
                <w:szCs w:val="20"/>
              </w:rPr>
              <w:t xml:space="preserve">,00 </w:t>
            </w:r>
          </w:p>
        </w:tc>
        <w:tc>
          <w:tcPr>
            <w:tcW w:w="992" w:type="dxa"/>
            <w:vAlign w:val="center"/>
          </w:tcPr>
          <w:p w14:paraId="197B1293" w14:textId="1F1F1958" w:rsidR="00F52043" w:rsidRPr="00366F2E" w:rsidRDefault="00D55B9F">
            <w:pPr>
              <w:ind w:left="-92" w:right="-65"/>
              <w:jc w:val="center"/>
              <w:rPr>
                <w:rFonts w:ascii="Arial" w:hAnsi="Arial" w:cs="Arial"/>
                <w:sz w:val="20"/>
                <w:szCs w:val="20"/>
              </w:rPr>
            </w:pPr>
            <w:r w:rsidRPr="00366F2E">
              <w:rPr>
                <w:rFonts w:ascii="Arial" w:hAnsi="Arial" w:cs="Arial"/>
                <w:sz w:val="20"/>
                <w:szCs w:val="20"/>
              </w:rPr>
              <w:t>100</w:t>
            </w:r>
            <w:r w:rsidR="00F52043" w:rsidRPr="00366F2E">
              <w:rPr>
                <w:rFonts w:ascii="Arial" w:hAnsi="Arial" w:cs="Arial"/>
                <w:sz w:val="20"/>
                <w:szCs w:val="20"/>
              </w:rPr>
              <w:t xml:space="preserve">,00 </w:t>
            </w:r>
          </w:p>
        </w:tc>
      </w:tr>
      <w:tr w:rsidR="00547C55" w:rsidRPr="00366F2E" w14:paraId="6071291C" w14:textId="77777777" w:rsidTr="00DB560C">
        <w:trPr>
          <w:cantSplit/>
          <w:trHeight w:val="567"/>
        </w:trPr>
        <w:tc>
          <w:tcPr>
            <w:tcW w:w="3186" w:type="dxa"/>
            <w:vMerge w:val="restart"/>
            <w:shd w:val="clear" w:color="auto" w:fill="auto"/>
          </w:tcPr>
          <w:p w14:paraId="6A4A9DCC" w14:textId="77777777" w:rsidR="00F52043" w:rsidRPr="00366F2E" w:rsidRDefault="00F52043" w:rsidP="00F52043">
            <w:pPr>
              <w:rPr>
                <w:rFonts w:ascii="Arial" w:hAnsi="Arial" w:cs="Arial"/>
                <w:b/>
                <w:sz w:val="20"/>
                <w:szCs w:val="20"/>
              </w:rPr>
            </w:pPr>
          </w:p>
          <w:p w14:paraId="4B9480DD" w14:textId="77777777" w:rsidR="00F52043" w:rsidRPr="00366F2E" w:rsidRDefault="00F52043" w:rsidP="00F52043">
            <w:pPr>
              <w:rPr>
                <w:rFonts w:ascii="Arial" w:hAnsi="Arial" w:cs="Arial"/>
                <w:b/>
                <w:sz w:val="20"/>
                <w:szCs w:val="20"/>
              </w:rPr>
            </w:pPr>
            <w:r w:rsidRPr="00366F2E">
              <w:rPr>
                <w:rFonts w:ascii="Arial" w:hAnsi="Arial" w:cs="Arial"/>
                <w:b/>
                <w:sz w:val="20"/>
                <w:szCs w:val="20"/>
              </w:rPr>
              <w:t xml:space="preserve">Cena se Zákaznickou kartou ČP </w:t>
            </w:r>
            <w:r w:rsidRPr="00366F2E">
              <w:rPr>
                <w:rFonts w:ascii="Arial" w:hAnsi="Arial" w:cs="Arial"/>
                <w:sz w:val="20"/>
                <w:szCs w:val="20"/>
              </w:rPr>
              <w:t>při jednorázovém podání</w:t>
            </w:r>
          </w:p>
        </w:tc>
        <w:tc>
          <w:tcPr>
            <w:tcW w:w="2116" w:type="dxa"/>
            <w:vAlign w:val="center"/>
          </w:tcPr>
          <w:p w14:paraId="1B206B64" w14:textId="6AFCD93E" w:rsidR="00F52043" w:rsidRPr="00366F2E" w:rsidRDefault="00D74D0B" w:rsidP="00F52043">
            <w:pPr>
              <w:ind w:left="-61" w:right="-97"/>
              <w:jc w:val="center"/>
              <w:rPr>
                <w:rFonts w:ascii="Arial" w:hAnsi="Arial" w:cs="Arial"/>
                <w:sz w:val="20"/>
                <w:szCs w:val="20"/>
              </w:rPr>
            </w:pPr>
            <w:r w:rsidRPr="00366F2E">
              <w:rPr>
                <w:rFonts w:ascii="Arial" w:hAnsi="Arial" w:cs="Arial"/>
                <w:sz w:val="20"/>
                <w:szCs w:val="20"/>
              </w:rPr>
              <w:t>1–9</w:t>
            </w:r>
            <w:r w:rsidR="00F52043" w:rsidRPr="00366F2E">
              <w:rPr>
                <w:rFonts w:ascii="Arial" w:hAnsi="Arial" w:cs="Arial"/>
                <w:sz w:val="20"/>
                <w:szCs w:val="20"/>
              </w:rPr>
              <w:t xml:space="preserve"> ks zásilek</w:t>
            </w:r>
            <w:r w:rsidR="00F52043" w:rsidRPr="00366F2E">
              <w:rPr>
                <w:rFonts w:ascii="Arial" w:hAnsi="Arial" w:cs="Arial"/>
                <w:sz w:val="20"/>
                <w:szCs w:val="20"/>
                <w:vertAlign w:val="superscript"/>
              </w:rPr>
              <w:t>3)</w:t>
            </w:r>
          </w:p>
        </w:tc>
        <w:tc>
          <w:tcPr>
            <w:tcW w:w="1002" w:type="dxa"/>
            <w:vAlign w:val="center"/>
          </w:tcPr>
          <w:p w14:paraId="45C48B48" w14:textId="5B444EFA" w:rsidR="00F52043" w:rsidRPr="00366F2E" w:rsidRDefault="00D55B9F" w:rsidP="001560A1">
            <w:pPr>
              <w:ind w:left="-61" w:right="-97"/>
              <w:jc w:val="center"/>
              <w:rPr>
                <w:rFonts w:ascii="Arial" w:hAnsi="Arial" w:cs="Arial"/>
                <w:sz w:val="20"/>
                <w:szCs w:val="20"/>
              </w:rPr>
            </w:pPr>
            <w:r w:rsidRPr="00366F2E">
              <w:rPr>
                <w:rFonts w:ascii="Arial" w:hAnsi="Arial" w:cs="Arial"/>
                <w:sz w:val="20"/>
                <w:szCs w:val="20"/>
              </w:rPr>
              <w:t>81</w:t>
            </w:r>
            <w:r w:rsidR="00F52043" w:rsidRPr="00366F2E">
              <w:rPr>
                <w:rFonts w:ascii="Arial" w:hAnsi="Arial" w:cs="Arial"/>
                <w:sz w:val="20"/>
                <w:szCs w:val="20"/>
              </w:rPr>
              <w:t>,00</w:t>
            </w:r>
          </w:p>
        </w:tc>
        <w:tc>
          <w:tcPr>
            <w:tcW w:w="992" w:type="dxa"/>
            <w:vAlign w:val="center"/>
          </w:tcPr>
          <w:p w14:paraId="20202C97" w14:textId="3CACB142" w:rsidR="00F52043" w:rsidRPr="00366F2E" w:rsidRDefault="00D55B9F" w:rsidP="001560A1">
            <w:pPr>
              <w:ind w:left="-37"/>
              <w:jc w:val="center"/>
              <w:rPr>
                <w:rFonts w:ascii="Arial" w:hAnsi="Arial" w:cs="Arial"/>
                <w:sz w:val="20"/>
                <w:szCs w:val="20"/>
              </w:rPr>
            </w:pPr>
            <w:r w:rsidRPr="00366F2E">
              <w:rPr>
                <w:rFonts w:ascii="Arial" w:hAnsi="Arial" w:cs="Arial"/>
                <w:sz w:val="20"/>
                <w:szCs w:val="20"/>
              </w:rPr>
              <w:t>85</w:t>
            </w:r>
            <w:r w:rsidR="00F52043" w:rsidRPr="00366F2E">
              <w:rPr>
                <w:rFonts w:ascii="Arial" w:hAnsi="Arial" w:cs="Arial"/>
                <w:sz w:val="20"/>
                <w:szCs w:val="20"/>
              </w:rPr>
              <w:t>,00</w:t>
            </w:r>
          </w:p>
        </w:tc>
        <w:tc>
          <w:tcPr>
            <w:tcW w:w="993" w:type="dxa"/>
            <w:vAlign w:val="center"/>
          </w:tcPr>
          <w:p w14:paraId="0D5B51C2" w14:textId="00C9E7BE" w:rsidR="00F52043" w:rsidRPr="00366F2E" w:rsidRDefault="00D55B9F" w:rsidP="001560A1">
            <w:pPr>
              <w:ind w:left="-13" w:right="-18"/>
              <w:jc w:val="center"/>
              <w:rPr>
                <w:rFonts w:ascii="Arial" w:hAnsi="Arial" w:cs="Arial"/>
                <w:sz w:val="20"/>
                <w:szCs w:val="20"/>
              </w:rPr>
            </w:pPr>
            <w:r w:rsidRPr="00366F2E">
              <w:rPr>
                <w:rFonts w:ascii="Arial" w:hAnsi="Arial" w:cs="Arial"/>
                <w:sz w:val="20"/>
                <w:szCs w:val="20"/>
              </w:rPr>
              <w:t>87</w:t>
            </w:r>
            <w:r w:rsidR="00F52043" w:rsidRPr="00366F2E">
              <w:rPr>
                <w:rFonts w:ascii="Arial" w:hAnsi="Arial" w:cs="Arial"/>
                <w:sz w:val="20"/>
                <w:szCs w:val="20"/>
              </w:rPr>
              <w:t>,00</w:t>
            </w:r>
          </w:p>
        </w:tc>
        <w:tc>
          <w:tcPr>
            <w:tcW w:w="850" w:type="dxa"/>
            <w:vAlign w:val="center"/>
          </w:tcPr>
          <w:p w14:paraId="035C3C19" w14:textId="1EAE0428" w:rsidR="00F52043" w:rsidRPr="00366F2E" w:rsidRDefault="00D55B9F" w:rsidP="000B7693">
            <w:pPr>
              <w:ind w:left="-131" w:right="-42"/>
              <w:jc w:val="center"/>
              <w:rPr>
                <w:rFonts w:ascii="Arial" w:hAnsi="Arial" w:cs="Arial"/>
                <w:sz w:val="20"/>
                <w:szCs w:val="20"/>
              </w:rPr>
            </w:pPr>
            <w:r w:rsidRPr="00366F2E">
              <w:rPr>
                <w:rFonts w:ascii="Arial" w:hAnsi="Arial" w:cs="Arial"/>
                <w:sz w:val="20"/>
                <w:szCs w:val="20"/>
              </w:rPr>
              <w:t>93</w:t>
            </w:r>
            <w:r w:rsidR="00F52043" w:rsidRPr="00366F2E">
              <w:rPr>
                <w:rFonts w:ascii="Arial" w:hAnsi="Arial" w:cs="Arial"/>
                <w:sz w:val="20"/>
                <w:szCs w:val="20"/>
              </w:rPr>
              <w:t>,00</w:t>
            </w:r>
          </w:p>
        </w:tc>
        <w:tc>
          <w:tcPr>
            <w:tcW w:w="992" w:type="dxa"/>
            <w:vAlign w:val="center"/>
          </w:tcPr>
          <w:p w14:paraId="047A3C8A" w14:textId="43CD4168" w:rsidR="00F52043" w:rsidRPr="00366F2E" w:rsidRDefault="00D55B9F">
            <w:pPr>
              <w:ind w:left="-92" w:right="-65"/>
              <w:jc w:val="center"/>
              <w:rPr>
                <w:rFonts w:ascii="Arial" w:hAnsi="Arial" w:cs="Arial"/>
                <w:sz w:val="20"/>
                <w:szCs w:val="20"/>
              </w:rPr>
            </w:pPr>
            <w:r w:rsidRPr="00366F2E">
              <w:rPr>
                <w:rFonts w:ascii="Arial" w:hAnsi="Arial" w:cs="Arial"/>
                <w:sz w:val="20"/>
                <w:szCs w:val="20"/>
              </w:rPr>
              <w:t>99</w:t>
            </w:r>
            <w:r w:rsidR="00F52043" w:rsidRPr="00366F2E">
              <w:rPr>
                <w:rFonts w:ascii="Arial" w:hAnsi="Arial" w:cs="Arial"/>
                <w:sz w:val="20"/>
                <w:szCs w:val="20"/>
              </w:rPr>
              <w:t>,00</w:t>
            </w:r>
          </w:p>
        </w:tc>
      </w:tr>
      <w:tr w:rsidR="00547C55" w:rsidRPr="00366F2E" w14:paraId="53D6E476" w14:textId="77777777" w:rsidTr="00483E51">
        <w:trPr>
          <w:cantSplit/>
          <w:trHeight w:val="567"/>
        </w:trPr>
        <w:tc>
          <w:tcPr>
            <w:tcW w:w="3186" w:type="dxa"/>
            <w:vMerge/>
            <w:shd w:val="clear" w:color="auto" w:fill="auto"/>
          </w:tcPr>
          <w:p w14:paraId="7043131A" w14:textId="77777777" w:rsidR="00F52043" w:rsidRPr="00366F2E" w:rsidRDefault="00F52043" w:rsidP="00F52043">
            <w:pPr>
              <w:rPr>
                <w:rFonts w:ascii="Arial" w:hAnsi="Arial" w:cs="Arial"/>
                <w:b/>
                <w:sz w:val="20"/>
                <w:szCs w:val="20"/>
              </w:rPr>
            </w:pPr>
          </w:p>
        </w:tc>
        <w:tc>
          <w:tcPr>
            <w:tcW w:w="2116" w:type="dxa"/>
            <w:vAlign w:val="center"/>
          </w:tcPr>
          <w:p w14:paraId="5840B6EB" w14:textId="77777777" w:rsidR="00F52043" w:rsidRPr="00366F2E" w:rsidRDefault="00F52043" w:rsidP="00F52043">
            <w:pPr>
              <w:ind w:left="-61" w:right="-97"/>
              <w:jc w:val="center"/>
              <w:rPr>
                <w:rFonts w:ascii="Arial" w:hAnsi="Arial" w:cs="Arial"/>
                <w:sz w:val="20"/>
                <w:szCs w:val="20"/>
              </w:rPr>
            </w:pPr>
            <w:r w:rsidRPr="00366F2E">
              <w:rPr>
                <w:rFonts w:ascii="Arial" w:hAnsi="Arial" w:cs="Arial"/>
                <w:sz w:val="20"/>
                <w:szCs w:val="20"/>
              </w:rPr>
              <w:t>10 a více ks zásilek</w:t>
            </w:r>
            <w:r w:rsidRPr="00366F2E">
              <w:rPr>
                <w:rFonts w:ascii="Arial" w:hAnsi="Arial" w:cs="Arial"/>
                <w:sz w:val="20"/>
                <w:szCs w:val="20"/>
                <w:vertAlign w:val="superscript"/>
              </w:rPr>
              <w:t>3)</w:t>
            </w:r>
          </w:p>
        </w:tc>
        <w:tc>
          <w:tcPr>
            <w:tcW w:w="1002" w:type="dxa"/>
            <w:vAlign w:val="center"/>
          </w:tcPr>
          <w:p w14:paraId="45B6338E" w14:textId="70462ADF" w:rsidR="00F52043" w:rsidRPr="00366F2E" w:rsidRDefault="00D55B9F" w:rsidP="000B7693">
            <w:pPr>
              <w:ind w:left="-61" w:right="-97"/>
              <w:jc w:val="center"/>
              <w:rPr>
                <w:rFonts w:ascii="Arial" w:hAnsi="Arial" w:cs="Arial"/>
                <w:sz w:val="20"/>
                <w:szCs w:val="20"/>
              </w:rPr>
            </w:pPr>
            <w:r w:rsidRPr="00366F2E">
              <w:rPr>
                <w:rFonts w:ascii="Arial" w:hAnsi="Arial" w:cs="Arial"/>
                <w:sz w:val="20"/>
                <w:szCs w:val="20"/>
              </w:rPr>
              <w:t>80</w:t>
            </w:r>
            <w:r w:rsidR="00F52043" w:rsidRPr="00366F2E">
              <w:rPr>
                <w:rFonts w:ascii="Arial" w:hAnsi="Arial" w:cs="Arial"/>
                <w:sz w:val="20"/>
                <w:szCs w:val="20"/>
              </w:rPr>
              <w:t>,00</w:t>
            </w:r>
          </w:p>
        </w:tc>
        <w:tc>
          <w:tcPr>
            <w:tcW w:w="992" w:type="dxa"/>
            <w:vAlign w:val="center"/>
          </w:tcPr>
          <w:p w14:paraId="79E4B4C9" w14:textId="27F2D3E8" w:rsidR="00F52043" w:rsidRPr="00366F2E" w:rsidRDefault="00D55B9F">
            <w:pPr>
              <w:ind w:left="-37"/>
              <w:jc w:val="center"/>
              <w:rPr>
                <w:rFonts w:ascii="Arial" w:hAnsi="Arial" w:cs="Arial"/>
                <w:sz w:val="20"/>
                <w:szCs w:val="20"/>
              </w:rPr>
            </w:pPr>
            <w:r w:rsidRPr="00366F2E">
              <w:rPr>
                <w:rFonts w:ascii="Arial" w:hAnsi="Arial" w:cs="Arial"/>
                <w:sz w:val="20"/>
                <w:szCs w:val="20"/>
              </w:rPr>
              <w:t>84</w:t>
            </w:r>
            <w:r w:rsidR="00F52043" w:rsidRPr="00366F2E">
              <w:rPr>
                <w:rFonts w:ascii="Arial" w:hAnsi="Arial" w:cs="Arial"/>
                <w:sz w:val="20"/>
                <w:szCs w:val="20"/>
              </w:rPr>
              <w:t>,00</w:t>
            </w:r>
          </w:p>
        </w:tc>
        <w:tc>
          <w:tcPr>
            <w:tcW w:w="993" w:type="dxa"/>
            <w:vAlign w:val="center"/>
          </w:tcPr>
          <w:p w14:paraId="55F879EE" w14:textId="196C5409" w:rsidR="00F52043" w:rsidRPr="00366F2E" w:rsidRDefault="00D55B9F">
            <w:pPr>
              <w:ind w:left="-13" w:right="-18"/>
              <w:jc w:val="center"/>
              <w:rPr>
                <w:rFonts w:ascii="Arial" w:hAnsi="Arial" w:cs="Arial"/>
                <w:sz w:val="20"/>
                <w:szCs w:val="20"/>
              </w:rPr>
            </w:pPr>
            <w:r w:rsidRPr="00366F2E">
              <w:rPr>
                <w:rFonts w:ascii="Arial" w:hAnsi="Arial" w:cs="Arial"/>
                <w:sz w:val="20"/>
                <w:szCs w:val="20"/>
              </w:rPr>
              <w:t>86</w:t>
            </w:r>
            <w:r w:rsidR="00F52043" w:rsidRPr="00366F2E">
              <w:rPr>
                <w:rFonts w:ascii="Arial" w:hAnsi="Arial" w:cs="Arial"/>
                <w:sz w:val="20"/>
                <w:szCs w:val="20"/>
              </w:rPr>
              <w:t>,00</w:t>
            </w:r>
          </w:p>
        </w:tc>
        <w:tc>
          <w:tcPr>
            <w:tcW w:w="850" w:type="dxa"/>
            <w:vAlign w:val="center"/>
          </w:tcPr>
          <w:p w14:paraId="386A837E" w14:textId="24ACF810" w:rsidR="00F52043" w:rsidRPr="00366F2E" w:rsidRDefault="00D55B9F">
            <w:pPr>
              <w:ind w:left="-131" w:right="-42"/>
              <w:jc w:val="center"/>
              <w:rPr>
                <w:rFonts w:ascii="Arial" w:hAnsi="Arial" w:cs="Arial"/>
                <w:sz w:val="20"/>
                <w:szCs w:val="20"/>
              </w:rPr>
            </w:pPr>
            <w:r w:rsidRPr="00366F2E">
              <w:rPr>
                <w:rFonts w:ascii="Arial" w:hAnsi="Arial" w:cs="Arial"/>
                <w:sz w:val="20"/>
                <w:szCs w:val="20"/>
              </w:rPr>
              <w:t>92</w:t>
            </w:r>
            <w:r w:rsidR="00F52043" w:rsidRPr="00366F2E">
              <w:rPr>
                <w:rFonts w:ascii="Arial" w:hAnsi="Arial" w:cs="Arial"/>
                <w:sz w:val="20"/>
                <w:szCs w:val="20"/>
              </w:rPr>
              <w:t>,00</w:t>
            </w:r>
          </w:p>
        </w:tc>
        <w:tc>
          <w:tcPr>
            <w:tcW w:w="992" w:type="dxa"/>
            <w:vAlign w:val="center"/>
          </w:tcPr>
          <w:p w14:paraId="69433F0E" w14:textId="3994777B" w:rsidR="00F52043" w:rsidRPr="00366F2E" w:rsidRDefault="00D55B9F">
            <w:pPr>
              <w:ind w:left="-92" w:right="-65"/>
              <w:jc w:val="center"/>
              <w:rPr>
                <w:rFonts w:ascii="Arial" w:hAnsi="Arial" w:cs="Arial"/>
                <w:sz w:val="20"/>
                <w:szCs w:val="20"/>
              </w:rPr>
            </w:pPr>
            <w:r w:rsidRPr="00366F2E">
              <w:rPr>
                <w:rFonts w:ascii="Arial" w:hAnsi="Arial" w:cs="Arial"/>
                <w:sz w:val="20"/>
                <w:szCs w:val="20"/>
              </w:rPr>
              <w:t>98</w:t>
            </w:r>
            <w:r w:rsidR="00F52043" w:rsidRPr="00366F2E">
              <w:rPr>
                <w:rFonts w:ascii="Arial" w:hAnsi="Arial" w:cs="Arial"/>
                <w:sz w:val="20"/>
                <w:szCs w:val="20"/>
              </w:rPr>
              <w:t>,00</w:t>
            </w:r>
          </w:p>
        </w:tc>
      </w:tr>
      <w:tr w:rsidR="00165667" w:rsidRPr="00366F2E" w14:paraId="351DB8E4" w14:textId="77777777" w:rsidTr="00483E51">
        <w:trPr>
          <w:cantSplit/>
          <w:trHeight w:val="567"/>
        </w:trPr>
        <w:tc>
          <w:tcPr>
            <w:tcW w:w="5302" w:type="dxa"/>
            <w:gridSpan w:val="2"/>
            <w:shd w:val="clear" w:color="auto" w:fill="auto"/>
            <w:vAlign w:val="center"/>
          </w:tcPr>
          <w:p w14:paraId="641D0B44" w14:textId="77777777" w:rsidR="00165667" w:rsidRPr="00366F2E" w:rsidRDefault="00165667" w:rsidP="00165667">
            <w:pPr>
              <w:ind w:left="-61" w:right="-97"/>
              <w:rPr>
                <w:rFonts w:ascii="Arial" w:hAnsi="Arial" w:cs="Arial"/>
                <w:b/>
                <w:sz w:val="20"/>
                <w:szCs w:val="20"/>
              </w:rPr>
            </w:pPr>
            <w:r w:rsidRPr="00366F2E">
              <w:rPr>
                <w:rFonts w:ascii="Arial" w:hAnsi="Arial" w:cs="Arial"/>
                <w:b/>
                <w:sz w:val="20"/>
                <w:szCs w:val="20"/>
              </w:rPr>
              <w:t xml:space="preserve"> Cena pro uživatele výplatních strojů, při úhradě </w:t>
            </w:r>
          </w:p>
          <w:p w14:paraId="4946124F" w14:textId="0A9AFF06" w:rsidR="00165667" w:rsidRPr="00366F2E" w:rsidRDefault="00165667" w:rsidP="00165667">
            <w:pPr>
              <w:ind w:left="-61" w:right="-97"/>
              <w:rPr>
                <w:rFonts w:ascii="Arial" w:hAnsi="Arial" w:cs="Arial"/>
                <w:sz w:val="20"/>
                <w:szCs w:val="20"/>
              </w:rPr>
            </w:pPr>
            <w:r w:rsidRPr="00366F2E">
              <w:rPr>
                <w:rFonts w:ascii="Arial" w:hAnsi="Arial" w:cs="Arial"/>
                <w:b/>
                <w:sz w:val="20"/>
                <w:szCs w:val="20"/>
              </w:rPr>
              <w:t xml:space="preserve"> cen Kreditem</w:t>
            </w:r>
            <w:r w:rsidRPr="00366F2E">
              <w:rPr>
                <w:rFonts w:ascii="Arial" w:hAnsi="Arial" w:cs="Arial"/>
                <w:vertAlign w:val="superscript"/>
              </w:rPr>
              <w:t xml:space="preserve">4) </w:t>
            </w:r>
            <w:r w:rsidRPr="00366F2E">
              <w:rPr>
                <w:rFonts w:ascii="Arial" w:hAnsi="Arial" w:cs="Arial"/>
                <w:b/>
                <w:sz w:val="20"/>
                <w:szCs w:val="20"/>
              </w:rPr>
              <w:t>nebo pro zákazníky Hybridní pošty</w:t>
            </w:r>
          </w:p>
        </w:tc>
        <w:tc>
          <w:tcPr>
            <w:tcW w:w="1002" w:type="dxa"/>
            <w:vAlign w:val="center"/>
          </w:tcPr>
          <w:p w14:paraId="20393C0A" w14:textId="0B885559" w:rsidR="00165667" w:rsidRPr="00366F2E" w:rsidRDefault="00D55B9F" w:rsidP="001560A1">
            <w:pPr>
              <w:ind w:left="-61" w:right="-97"/>
              <w:jc w:val="center"/>
              <w:rPr>
                <w:rFonts w:ascii="Arial" w:hAnsi="Arial" w:cs="Arial"/>
                <w:sz w:val="20"/>
                <w:szCs w:val="20"/>
              </w:rPr>
            </w:pPr>
            <w:r w:rsidRPr="00366F2E">
              <w:rPr>
                <w:rFonts w:ascii="Arial" w:hAnsi="Arial" w:cs="Arial"/>
                <w:sz w:val="20"/>
                <w:szCs w:val="20"/>
              </w:rPr>
              <w:t>78,00</w:t>
            </w:r>
          </w:p>
        </w:tc>
        <w:tc>
          <w:tcPr>
            <w:tcW w:w="992" w:type="dxa"/>
            <w:vAlign w:val="center"/>
          </w:tcPr>
          <w:p w14:paraId="4EC10F38" w14:textId="26407893" w:rsidR="00165667" w:rsidRPr="00366F2E" w:rsidRDefault="00D55B9F" w:rsidP="001560A1">
            <w:pPr>
              <w:ind w:left="-37"/>
              <w:jc w:val="center"/>
              <w:rPr>
                <w:rFonts w:ascii="Arial" w:hAnsi="Arial" w:cs="Arial"/>
                <w:sz w:val="20"/>
                <w:szCs w:val="20"/>
              </w:rPr>
            </w:pPr>
            <w:r w:rsidRPr="00366F2E">
              <w:rPr>
                <w:rFonts w:ascii="Arial" w:hAnsi="Arial" w:cs="Arial"/>
                <w:sz w:val="20"/>
                <w:szCs w:val="20"/>
              </w:rPr>
              <w:t>82,00</w:t>
            </w:r>
          </w:p>
        </w:tc>
        <w:tc>
          <w:tcPr>
            <w:tcW w:w="993" w:type="dxa"/>
            <w:vAlign w:val="center"/>
          </w:tcPr>
          <w:p w14:paraId="5F71AB09" w14:textId="1AFECEFF" w:rsidR="00165667" w:rsidRPr="00366F2E" w:rsidRDefault="00D55B9F" w:rsidP="001560A1">
            <w:pPr>
              <w:ind w:left="-13" w:right="-18"/>
              <w:jc w:val="center"/>
              <w:rPr>
                <w:rFonts w:ascii="Arial" w:hAnsi="Arial" w:cs="Arial"/>
                <w:sz w:val="20"/>
                <w:szCs w:val="20"/>
              </w:rPr>
            </w:pPr>
            <w:r w:rsidRPr="00366F2E">
              <w:rPr>
                <w:rFonts w:ascii="Arial" w:hAnsi="Arial" w:cs="Arial"/>
                <w:sz w:val="20"/>
                <w:szCs w:val="20"/>
              </w:rPr>
              <w:t>84,00</w:t>
            </w:r>
          </w:p>
        </w:tc>
        <w:tc>
          <w:tcPr>
            <w:tcW w:w="850" w:type="dxa"/>
            <w:vAlign w:val="center"/>
          </w:tcPr>
          <w:p w14:paraId="26BB745A" w14:textId="07A96FE8" w:rsidR="00165667" w:rsidRPr="00366F2E" w:rsidRDefault="00D55B9F">
            <w:pPr>
              <w:ind w:left="-131" w:right="-42"/>
              <w:jc w:val="center"/>
              <w:rPr>
                <w:rFonts w:ascii="Arial" w:hAnsi="Arial" w:cs="Arial"/>
                <w:sz w:val="20"/>
                <w:szCs w:val="20"/>
              </w:rPr>
            </w:pPr>
            <w:r w:rsidRPr="00366F2E">
              <w:rPr>
                <w:rFonts w:ascii="Arial" w:hAnsi="Arial" w:cs="Arial"/>
                <w:sz w:val="20"/>
                <w:szCs w:val="20"/>
              </w:rPr>
              <w:t>90,00</w:t>
            </w:r>
          </w:p>
        </w:tc>
        <w:tc>
          <w:tcPr>
            <w:tcW w:w="992" w:type="dxa"/>
            <w:vAlign w:val="center"/>
          </w:tcPr>
          <w:p w14:paraId="006B72BF" w14:textId="1164ABB3" w:rsidR="00165667" w:rsidRPr="00366F2E" w:rsidRDefault="00D55B9F">
            <w:pPr>
              <w:ind w:left="-92" w:right="-65"/>
              <w:jc w:val="center"/>
              <w:rPr>
                <w:rFonts w:ascii="Arial" w:hAnsi="Arial" w:cs="Arial"/>
                <w:sz w:val="20"/>
                <w:szCs w:val="20"/>
              </w:rPr>
            </w:pPr>
            <w:r w:rsidRPr="00366F2E">
              <w:rPr>
                <w:rFonts w:ascii="Arial" w:hAnsi="Arial" w:cs="Arial"/>
                <w:sz w:val="20"/>
                <w:szCs w:val="20"/>
              </w:rPr>
              <w:t>96,00</w:t>
            </w:r>
          </w:p>
        </w:tc>
      </w:tr>
    </w:tbl>
    <w:p w14:paraId="01E7E3F9" w14:textId="24AA7873" w:rsidR="00B96822" w:rsidRPr="00366F2E" w:rsidRDefault="00B96822" w:rsidP="002F3CC8">
      <w:pPr>
        <w:spacing w:line="180" w:lineRule="exact"/>
        <w:rPr>
          <w:rFonts w:ascii="Arial" w:hAnsi="Arial" w:cs="Arial"/>
          <w:sz w:val="8"/>
          <w:szCs w:val="8"/>
        </w:rPr>
      </w:pPr>
    </w:p>
    <w:p w14:paraId="3ADB895A" w14:textId="06139699" w:rsidR="000B7693" w:rsidRPr="00366F2E" w:rsidRDefault="00041D15" w:rsidP="00F14126">
      <w:pPr>
        <w:spacing w:line="240" w:lineRule="auto"/>
        <w:rPr>
          <w:rFonts w:ascii="Arial" w:hAnsi="Arial" w:cs="Arial"/>
          <w:sz w:val="8"/>
          <w:szCs w:val="8"/>
        </w:rPr>
      </w:pPr>
      <w:r w:rsidRPr="00366F2E">
        <w:rPr>
          <w:rFonts w:ascii="Arial" w:hAnsi="Arial" w:cs="Arial"/>
          <w:sz w:val="20"/>
          <w:szCs w:val="20"/>
        </w:rPr>
        <w:t xml:space="preserve">Cena </w:t>
      </w:r>
      <w:r w:rsidR="00D06022" w:rsidRPr="00366F2E">
        <w:rPr>
          <w:rFonts w:ascii="Arial" w:hAnsi="Arial" w:cs="Arial"/>
          <w:sz w:val="20"/>
          <w:szCs w:val="20"/>
        </w:rPr>
        <w:t xml:space="preserve">se </w:t>
      </w:r>
      <w:r w:rsidRPr="00366F2E">
        <w:rPr>
          <w:rFonts w:ascii="Arial" w:hAnsi="Arial" w:cs="Arial"/>
          <w:sz w:val="20"/>
          <w:szCs w:val="20"/>
        </w:rPr>
        <w:t>dle hmotnosti zvyšuje o příplatek dle Udané ceny</w:t>
      </w:r>
      <w:r w:rsidR="00F420E2" w:rsidRPr="00366F2E">
        <w:rPr>
          <w:rFonts w:ascii="Arial" w:hAnsi="Arial" w:cs="Arial"/>
          <w:sz w:val="20"/>
          <w:szCs w:val="20"/>
        </w:rPr>
        <w:t>.</w:t>
      </w:r>
    </w:p>
    <w:p w14:paraId="50B98DCB" w14:textId="0EC9B722" w:rsidR="00F21A40" w:rsidRPr="00366F2E" w:rsidRDefault="00F21A40" w:rsidP="006A6EC0">
      <w:pPr>
        <w:pStyle w:val="Nadpis4"/>
        <w:numPr>
          <w:ilvl w:val="0"/>
          <w:numId w:val="12"/>
        </w:numPr>
        <w:spacing w:before="120"/>
        <w:ind w:left="567" w:hanging="578"/>
        <w:rPr>
          <w:rFonts w:cs="Arial"/>
        </w:rPr>
      </w:pPr>
      <w:bookmarkStart w:id="39" w:name="_Toc22742863"/>
      <w:bookmarkStart w:id="40" w:name="_Toc87870626"/>
      <w:bookmarkStart w:id="41" w:name="_Toc151387957"/>
      <w:bookmarkStart w:id="42" w:name="_Toc189039406"/>
      <w:r w:rsidRPr="00366F2E">
        <w:rPr>
          <w:rFonts w:cs="Arial"/>
        </w:rPr>
        <w:t>Firemní psaní</w:t>
      </w:r>
      <w:bookmarkEnd w:id="39"/>
      <w:bookmarkEnd w:id="40"/>
      <w:bookmarkEnd w:id="41"/>
      <w:bookmarkEnd w:id="42"/>
    </w:p>
    <w:p w14:paraId="765E039F" w14:textId="64D1E716" w:rsidR="00F21A40" w:rsidRPr="00366F2E" w:rsidRDefault="00F21A40" w:rsidP="00283B01">
      <w:pPr>
        <w:pStyle w:val="cpNormal4"/>
        <w:spacing w:after="0" w:line="240" w:lineRule="exact"/>
        <w:ind w:firstLine="0"/>
        <w:jc w:val="both"/>
        <w:rPr>
          <w:rFonts w:ascii="Arial" w:hAnsi="Arial" w:cs="Arial"/>
          <w:b/>
        </w:rPr>
      </w:pPr>
      <w:r w:rsidRPr="00366F2E">
        <w:rPr>
          <w:rFonts w:ascii="Arial" w:hAnsi="Arial" w:cs="Arial"/>
        </w:rPr>
        <w:t>(Poštovní</w:t>
      </w:r>
      <w:r w:rsidR="003177B7" w:rsidRPr="00366F2E">
        <w:rPr>
          <w:rFonts w:ascii="Arial" w:hAnsi="Arial" w:cs="Arial"/>
        </w:rPr>
        <w:t xml:space="preserve"> podmínky služby Firemní psaní)</w:t>
      </w:r>
      <w:r w:rsidR="00BC6D7D" w:rsidRPr="00366F2E">
        <w:rPr>
          <w:rFonts w:ascii="Arial" w:hAnsi="Arial" w:cs="Arial"/>
          <w:b/>
        </w:rPr>
        <w:t xml:space="preserve"> </w:t>
      </w:r>
    </w:p>
    <w:p w14:paraId="639B1673" w14:textId="77777777" w:rsidR="000A0E91" w:rsidRPr="00366F2E" w:rsidRDefault="000A0E91" w:rsidP="00283B01">
      <w:pPr>
        <w:pStyle w:val="cpNormal4"/>
        <w:spacing w:after="0" w:line="240" w:lineRule="exact"/>
        <w:ind w:firstLine="0"/>
        <w:jc w:val="both"/>
        <w:rPr>
          <w:rFonts w:ascii="Arial" w:hAnsi="Arial" w:cs="Arial"/>
          <w:b/>
        </w:rPr>
      </w:pPr>
    </w:p>
    <w:tbl>
      <w:tblPr>
        <w:tblW w:w="10131"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626"/>
        <w:gridCol w:w="1134"/>
        <w:gridCol w:w="1134"/>
        <w:gridCol w:w="993"/>
        <w:gridCol w:w="1126"/>
        <w:gridCol w:w="8"/>
        <w:gridCol w:w="992"/>
        <w:gridCol w:w="992"/>
        <w:gridCol w:w="1134"/>
        <w:gridCol w:w="992"/>
      </w:tblGrid>
      <w:tr w:rsidR="00547C55" w:rsidRPr="00366F2E" w14:paraId="3AADB927" w14:textId="77777777" w:rsidTr="000C2F68">
        <w:trPr>
          <w:cantSplit/>
          <w:trHeight w:val="347"/>
        </w:trPr>
        <w:tc>
          <w:tcPr>
            <w:tcW w:w="1626" w:type="dxa"/>
            <w:vMerge w:val="restart"/>
            <w:shd w:val="clear" w:color="auto" w:fill="F2F2F2" w:themeFill="background1" w:themeFillShade="F2"/>
            <w:vAlign w:val="center"/>
          </w:tcPr>
          <w:p w14:paraId="4029E58B" w14:textId="77777777" w:rsidR="007B4CAE" w:rsidRPr="00366F2E" w:rsidRDefault="007B4CAE" w:rsidP="000C2F68">
            <w:pPr>
              <w:rPr>
                <w:rFonts w:ascii="Arial" w:hAnsi="Arial" w:cs="Arial"/>
                <w:b/>
                <w:sz w:val="19"/>
                <w:szCs w:val="19"/>
              </w:rPr>
            </w:pPr>
            <w:r w:rsidRPr="00366F2E">
              <w:rPr>
                <w:rFonts w:ascii="Arial" w:hAnsi="Arial" w:cs="Arial"/>
                <w:b/>
                <w:sz w:val="19"/>
                <w:szCs w:val="19"/>
              </w:rPr>
              <w:t>FIREMNÍ PSANÍ</w:t>
            </w:r>
          </w:p>
          <w:p w14:paraId="2257E7BB" w14:textId="77777777" w:rsidR="007B4CAE" w:rsidRPr="00366F2E" w:rsidRDefault="007B4CAE" w:rsidP="000C2F68">
            <w:pPr>
              <w:rPr>
                <w:rFonts w:ascii="Arial" w:hAnsi="Arial" w:cs="Arial"/>
                <w:b/>
                <w:sz w:val="19"/>
                <w:szCs w:val="19"/>
              </w:rPr>
            </w:pPr>
            <w:r w:rsidRPr="00366F2E">
              <w:rPr>
                <w:rFonts w:ascii="Arial" w:hAnsi="Arial" w:cs="Arial"/>
                <w:b/>
                <w:sz w:val="19"/>
                <w:szCs w:val="19"/>
              </w:rPr>
              <w:t>EKONOMICKÉ</w:t>
            </w:r>
          </w:p>
        </w:tc>
        <w:tc>
          <w:tcPr>
            <w:tcW w:w="8505" w:type="dxa"/>
            <w:gridSpan w:val="9"/>
            <w:shd w:val="clear" w:color="auto" w:fill="F2F2F2" w:themeFill="background1" w:themeFillShade="F2"/>
            <w:vAlign w:val="center"/>
          </w:tcPr>
          <w:p w14:paraId="2161A96F" w14:textId="77777777" w:rsidR="007B4CAE" w:rsidRPr="00366F2E" w:rsidRDefault="007B4CAE" w:rsidP="000C2F68">
            <w:pPr>
              <w:jc w:val="center"/>
              <w:rPr>
                <w:rFonts w:ascii="Arial" w:hAnsi="Arial" w:cs="Arial"/>
                <w:b/>
                <w:sz w:val="19"/>
                <w:szCs w:val="19"/>
              </w:rPr>
            </w:pPr>
            <w:r w:rsidRPr="00366F2E">
              <w:rPr>
                <w:rFonts w:ascii="Arial" w:hAnsi="Arial" w:cs="Arial"/>
                <w:b/>
                <w:sz w:val="19"/>
                <w:szCs w:val="19"/>
              </w:rPr>
              <w:t>Do hmotnosti / cena v Kč</w:t>
            </w:r>
          </w:p>
        </w:tc>
      </w:tr>
      <w:tr w:rsidR="00547C55" w:rsidRPr="00366F2E" w14:paraId="634C32BC" w14:textId="77777777" w:rsidTr="000C2F68">
        <w:trPr>
          <w:cantSplit/>
          <w:trHeight w:val="347"/>
        </w:trPr>
        <w:tc>
          <w:tcPr>
            <w:tcW w:w="1626" w:type="dxa"/>
            <w:vMerge/>
            <w:shd w:val="clear" w:color="auto" w:fill="F2F2F2" w:themeFill="background1" w:themeFillShade="F2"/>
            <w:vAlign w:val="center"/>
          </w:tcPr>
          <w:p w14:paraId="35A4DEFE" w14:textId="77777777" w:rsidR="007B4CAE" w:rsidRPr="00366F2E" w:rsidRDefault="007B4CAE" w:rsidP="000C2F68">
            <w:pPr>
              <w:rPr>
                <w:rFonts w:ascii="Arial" w:hAnsi="Arial" w:cs="Arial"/>
                <w:b/>
                <w:sz w:val="19"/>
                <w:szCs w:val="19"/>
              </w:rPr>
            </w:pPr>
          </w:p>
        </w:tc>
        <w:tc>
          <w:tcPr>
            <w:tcW w:w="2268" w:type="dxa"/>
            <w:gridSpan w:val="2"/>
            <w:shd w:val="clear" w:color="auto" w:fill="F2F2F2" w:themeFill="background1" w:themeFillShade="F2"/>
            <w:vAlign w:val="center"/>
          </w:tcPr>
          <w:p w14:paraId="110B773D" w14:textId="77777777" w:rsidR="007B4CAE" w:rsidRPr="00366F2E" w:rsidRDefault="007B4CAE" w:rsidP="000C2F68">
            <w:pPr>
              <w:jc w:val="center"/>
              <w:rPr>
                <w:rFonts w:ascii="Arial" w:hAnsi="Arial" w:cs="Arial"/>
                <w:b/>
                <w:sz w:val="19"/>
                <w:szCs w:val="19"/>
              </w:rPr>
            </w:pPr>
            <w:r w:rsidRPr="00366F2E">
              <w:rPr>
                <w:rFonts w:ascii="Arial" w:hAnsi="Arial" w:cs="Arial"/>
                <w:b/>
                <w:sz w:val="19"/>
                <w:szCs w:val="19"/>
              </w:rPr>
              <w:t xml:space="preserve">50 g </w:t>
            </w:r>
          </w:p>
        </w:tc>
        <w:tc>
          <w:tcPr>
            <w:tcW w:w="2127" w:type="dxa"/>
            <w:gridSpan w:val="3"/>
            <w:shd w:val="clear" w:color="auto" w:fill="F2F2F2" w:themeFill="background1" w:themeFillShade="F2"/>
            <w:vAlign w:val="center"/>
          </w:tcPr>
          <w:p w14:paraId="7FEA2524" w14:textId="77777777" w:rsidR="007B4CAE" w:rsidRPr="00366F2E" w:rsidRDefault="007B4CAE" w:rsidP="000C2F68">
            <w:pPr>
              <w:jc w:val="center"/>
              <w:rPr>
                <w:rFonts w:ascii="Arial" w:hAnsi="Arial" w:cs="Arial"/>
                <w:b/>
                <w:sz w:val="19"/>
                <w:szCs w:val="19"/>
              </w:rPr>
            </w:pPr>
            <w:r w:rsidRPr="00366F2E">
              <w:rPr>
                <w:rFonts w:ascii="Arial" w:hAnsi="Arial" w:cs="Arial"/>
                <w:b/>
                <w:sz w:val="19"/>
                <w:szCs w:val="19"/>
              </w:rPr>
              <w:t>100 g</w:t>
            </w:r>
          </w:p>
        </w:tc>
        <w:tc>
          <w:tcPr>
            <w:tcW w:w="1984" w:type="dxa"/>
            <w:gridSpan w:val="2"/>
            <w:shd w:val="clear" w:color="auto" w:fill="F2F2F2" w:themeFill="background1" w:themeFillShade="F2"/>
            <w:vAlign w:val="center"/>
          </w:tcPr>
          <w:p w14:paraId="549FC8F1" w14:textId="77777777" w:rsidR="007B4CAE" w:rsidRPr="00366F2E" w:rsidRDefault="007B4CAE" w:rsidP="000C2F68">
            <w:pPr>
              <w:jc w:val="center"/>
              <w:rPr>
                <w:rFonts w:ascii="Arial" w:hAnsi="Arial" w:cs="Arial"/>
                <w:b/>
                <w:sz w:val="19"/>
                <w:szCs w:val="19"/>
              </w:rPr>
            </w:pPr>
            <w:r w:rsidRPr="00366F2E">
              <w:rPr>
                <w:rFonts w:ascii="Arial" w:hAnsi="Arial" w:cs="Arial"/>
                <w:b/>
                <w:sz w:val="19"/>
                <w:szCs w:val="19"/>
              </w:rPr>
              <w:t>500 g</w:t>
            </w:r>
          </w:p>
        </w:tc>
        <w:tc>
          <w:tcPr>
            <w:tcW w:w="2126" w:type="dxa"/>
            <w:gridSpan w:val="2"/>
            <w:shd w:val="clear" w:color="auto" w:fill="F2F2F2" w:themeFill="background1" w:themeFillShade="F2"/>
            <w:vAlign w:val="center"/>
          </w:tcPr>
          <w:p w14:paraId="10ECB0ED" w14:textId="77777777" w:rsidR="007B4CAE" w:rsidRPr="00366F2E" w:rsidRDefault="007B4CAE" w:rsidP="000C2F68">
            <w:pPr>
              <w:jc w:val="center"/>
              <w:rPr>
                <w:rFonts w:ascii="Arial" w:hAnsi="Arial" w:cs="Arial"/>
                <w:b/>
                <w:sz w:val="19"/>
                <w:szCs w:val="19"/>
              </w:rPr>
            </w:pPr>
            <w:r w:rsidRPr="00366F2E">
              <w:rPr>
                <w:rFonts w:ascii="Arial" w:hAnsi="Arial" w:cs="Arial"/>
                <w:b/>
                <w:sz w:val="19"/>
                <w:szCs w:val="19"/>
              </w:rPr>
              <w:t>1 kg</w:t>
            </w:r>
          </w:p>
        </w:tc>
      </w:tr>
      <w:tr w:rsidR="00547C55" w:rsidRPr="00366F2E" w14:paraId="5BBA36F7" w14:textId="77777777" w:rsidTr="000C2F68">
        <w:trPr>
          <w:cantSplit/>
          <w:trHeight w:val="70"/>
        </w:trPr>
        <w:tc>
          <w:tcPr>
            <w:tcW w:w="1626" w:type="dxa"/>
            <w:vMerge w:val="restart"/>
            <w:vAlign w:val="center"/>
          </w:tcPr>
          <w:p w14:paraId="7D4350CD" w14:textId="77777777" w:rsidR="007B4CAE" w:rsidRPr="00366F2E" w:rsidRDefault="007B4CAE" w:rsidP="000C2F68">
            <w:pPr>
              <w:rPr>
                <w:rFonts w:ascii="Arial" w:hAnsi="Arial" w:cs="Arial"/>
                <w:b/>
                <w:sz w:val="19"/>
                <w:szCs w:val="19"/>
              </w:rPr>
            </w:pPr>
            <w:r w:rsidRPr="00366F2E">
              <w:rPr>
                <w:rFonts w:ascii="Arial" w:hAnsi="Arial" w:cs="Arial"/>
                <w:b/>
                <w:sz w:val="19"/>
                <w:szCs w:val="19"/>
              </w:rPr>
              <w:t>Cena v Kč</w:t>
            </w:r>
          </w:p>
        </w:tc>
        <w:tc>
          <w:tcPr>
            <w:tcW w:w="1134" w:type="dxa"/>
            <w:vAlign w:val="center"/>
          </w:tcPr>
          <w:p w14:paraId="1A7FC801" w14:textId="77777777" w:rsidR="007B4CAE" w:rsidRPr="00366F2E" w:rsidRDefault="007B4CAE" w:rsidP="000C2F68">
            <w:pPr>
              <w:jc w:val="center"/>
              <w:rPr>
                <w:rFonts w:ascii="Arial" w:hAnsi="Arial" w:cs="Arial"/>
                <w:b/>
                <w:sz w:val="19"/>
                <w:szCs w:val="19"/>
              </w:rPr>
            </w:pPr>
            <w:r w:rsidRPr="00366F2E">
              <w:rPr>
                <w:rFonts w:ascii="Arial" w:hAnsi="Arial" w:cs="Arial"/>
                <w:b/>
                <w:sz w:val="19"/>
                <w:szCs w:val="19"/>
              </w:rPr>
              <w:t>bez DPH</w:t>
            </w:r>
          </w:p>
        </w:tc>
        <w:tc>
          <w:tcPr>
            <w:tcW w:w="1134" w:type="dxa"/>
            <w:vAlign w:val="center"/>
          </w:tcPr>
          <w:p w14:paraId="332887D6" w14:textId="77777777" w:rsidR="007B4CAE" w:rsidRPr="00366F2E" w:rsidRDefault="007B4CAE" w:rsidP="000C2F68">
            <w:pPr>
              <w:jc w:val="center"/>
              <w:rPr>
                <w:rFonts w:ascii="Arial" w:hAnsi="Arial" w:cs="Arial"/>
                <w:b/>
                <w:sz w:val="19"/>
                <w:szCs w:val="19"/>
              </w:rPr>
            </w:pPr>
            <w:r w:rsidRPr="00366F2E">
              <w:rPr>
                <w:rFonts w:ascii="Arial" w:hAnsi="Arial" w:cs="Arial"/>
                <w:b/>
                <w:sz w:val="19"/>
                <w:szCs w:val="19"/>
              </w:rPr>
              <w:t>s DPH</w:t>
            </w:r>
          </w:p>
        </w:tc>
        <w:tc>
          <w:tcPr>
            <w:tcW w:w="993" w:type="dxa"/>
            <w:vAlign w:val="center"/>
          </w:tcPr>
          <w:p w14:paraId="34EFDC6F" w14:textId="77777777" w:rsidR="007B4CAE" w:rsidRPr="00366F2E" w:rsidRDefault="007B4CAE" w:rsidP="000C2F68">
            <w:pPr>
              <w:jc w:val="center"/>
              <w:rPr>
                <w:rFonts w:ascii="Arial" w:hAnsi="Arial" w:cs="Arial"/>
                <w:b/>
                <w:sz w:val="19"/>
                <w:szCs w:val="19"/>
              </w:rPr>
            </w:pPr>
            <w:r w:rsidRPr="00366F2E">
              <w:rPr>
                <w:rFonts w:ascii="Arial" w:hAnsi="Arial" w:cs="Arial"/>
                <w:b/>
                <w:sz w:val="19"/>
                <w:szCs w:val="19"/>
              </w:rPr>
              <w:t>bez DPH</w:t>
            </w:r>
          </w:p>
        </w:tc>
        <w:tc>
          <w:tcPr>
            <w:tcW w:w="1126" w:type="dxa"/>
            <w:vAlign w:val="center"/>
          </w:tcPr>
          <w:p w14:paraId="70E850EF" w14:textId="77777777" w:rsidR="007B4CAE" w:rsidRPr="00366F2E" w:rsidRDefault="007B4CAE" w:rsidP="000C2F68">
            <w:pPr>
              <w:jc w:val="center"/>
              <w:rPr>
                <w:rFonts w:ascii="Arial" w:hAnsi="Arial" w:cs="Arial"/>
                <w:b/>
                <w:sz w:val="19"/>
                <w:szCs w:val="19"/>
              </w:rPr>
            </w:pPr>
            <w:r w:rsidRPr="00366F2E">
              <w:rPr>
                <w:rFonts w:ascii="Arial" w:hAnsi="Arial" w:cs="Arial"/>
                <w:b/>
                <w:sz w:val="19"/>
                <w:szCs w:val="19"/>
              </w:rPr>
              <w:t>s DPH</w:t>
            </w:r>
          </w:p>
        </w:tc>
        <w:tc>
          <w:tcPr>
            <w:tcW w:w="1000" w:type="dxa"/>
            <w:gridSpan w:val="2"/>
            <w:vAlign w:val="center"/>
          </w:tcPr>
          <w:p w14:paraId="1B75CD06" w14:textId="77777777" w:rsidR="007B4CAE" w:rsidRPr="00366F2E" w:rsidRDefault="007B4CAE" w:rsidP="000C2F68">
            <w:pPr>
              <w:jc w:val="center"/>
              <w:rPr>
                <w:rFonts w:ascii="Arial" w:hAnsi="Arial" w:cs="Arial"/>
                <w:b/>
                <w:sz w:val="19"/>
                <w:szCs w:val="19"/>
              </w:rPr>
            </w:pPr>
            <w:r w:rsidRPr="00366F2E">
              <w:rPr>
                <w:rFonts w:ascii="Arial" w:hAnsi="Arial" w:cs="Arial"/>
                <w:b/>
                <w:sz w:val="19"/>
                <w:szCs w:val="19"/>
              </w:rPr>
              <w:t>bez DPH</w:t>
            </w:r>
          </w:p>
        </w:tc>
        <w:tc>
          <w:tcPr>
            <w:tcW w:w="992" w:type="dxa"/>
            <w:vAlign w:val="center"/>
          </w:tcPr>
          <w:p w14:paraId="11471DBF" w14:textId="77777777" w:rsidR="007B4CAE" w:rsidRPr="00366F2E" w:rsidRDefault="007B4CAE" w:rsidP="000C2F68">
            <w:pPr>
              <w:jc w:val="center"/>
              <w:rPr>
                <w:rFonts w:ascii="Arial" w:hAnsi="Arial" w:cs="Arial"/>
                <w:b/>
                <w:sz w:val="19"/>
                <w:szCs w:val="19"/>
              </w:rPr>
            </w:pPr>
            <w:r w:rsidRPr="00366F2E">
              <w:rPr>
                <w:rFonts w:ascii="Arial" w:hAnsi="Arial" w:cs="Arial"/>
                <w:b/>
                <w:sz w:val="19"/>
                <w:szCs w:val="19"/>
              </w:rPr>
              <w:t>s DPH</w:t>
            </w:r>
          </w:p>
        </w:tc>
        <w:tc>
          <w:tcPr>
            <w:tcW w:w="1134" w:type="dxa"/>
            <w:vAlign w:val="center"/>
          </w:tcPr>
          <w:p w14:paraId="704CF58F" w14:textId="77777777" w:rsidR="007B4CAE" w:rsidRPr="00366F2E" w:rsidRDefault="007B4CAE" w:rsidP="000C2F68">
            <w:pPr>
              <w:jc w:val="center"/>
              <w:rPr>
                <w:rFonts w:ascii="Arial" w:hAnsi="Arial" w:cs="Arial"/>
                <w:b/>
                <w:sz w:val="19"/>
                <w:szCs w:val="19"/>
              </w:rPr>
            </w:pPr>
            <w:r w:rsidRPr="00366F2E">
              <w:rPr>
                <w:rFonts w:ascii="Arial" w:hAnsi="Arial" w:cs="Arial"/>
                <w:b/>
                <w:sz w:val="19"/>
                <w:szCs w:val="19"/>
              </w:rPr>
              <w:t>bez DPH</w:t>
            </w:r>
          </w:p>
        </w:tc>
        <w:tc>
          <w:tcPr>
            <w:tcW w:w="992" w:type="dxa"/>
            <w:vAlign w:val="center"/>
          </w:tcPr>
          <w:p w14:paraId="53757299" w14:textId="77777777" w:rsidR="007B4CAE" w:rsidRPr="00366F2E" w:rsidRDefault="007B4CAE" w:rsidP="000C2F68">
            <w:pPr>
              <w:jc w:val="center"/>
              <w:rPr>
                <w:rFonts w:ascii="Arial" w:hAnsi="Arial" w:cs="Arial"/>
                <w:b/>
                <w:sz w:val="19"/>
                <w:szCs w:val="19"/>
              </w:rPr>
            </w:pPr>
            <w:r w:rsidRPr="00366F2E">
              <w:rPr>
                <w:rFonts w:ascii="Arial" w:hAnsi="Arial" w:cs="Arial"/>
                <w:b/>
                <w:sz w:val="19"/>
                <w:szCs w:val="19"/>
              </w:rPr>
              <w:t>s DPH</w:t>
            </w:r>
          </w:p>
        </w:tc>
      </w:tr>
      <w:tr w:rsidR="00547C55" w:rsidRPr="00366F2E" w14:paraId="1D2F1ECB" w14:textId="77777777" w:rsidTr="003D75AB">
        <w:trPr>
          <w:cantSplit/>
          <w:trHeight w:val="318"/>
        </w:trPr>
        <w:tc>
          <w:tcPr>
            <w:tcW w:w="1626" w:type="dxa"/>
            <w:vMerge/>
          </w:tcPr>
          <w:p w14:paraId="11DB8457" w14:textId="77777777" w:rsidR="00661720" w:rsidRPr="00366F2E" w:rsidRDefault="00661720" w:rsidP="00661720">
            <w:pPr>
              <w:rPr>
                <w:rFonts w:ascii="Arial" w:hAnsi="Arial" w:cs="Arial"/>
                <w:b/>
                <w:sz w:val="19"/>
                <w:szCs w:val="19"/>
              </w:rPr>
            </w:pPr>
          </w:p>
        </w:tc>
        <w:tc>
          <w:tcPr>
            <w:tcW w:w="1134" w:type="dxa"/>
          </w:tcPr>
          <w:p w14:paraId="2D70B295" w14:textId="36C1E986" w:rsidR="00661720" w:rsidRPr="00366F2E" w:rsidRDefault="00661720" w:rsidP="00661720">
            <w:pPr>
              <w:jc w:val="center"/>
              <w:rPr>
                <w:rFonts w:ascii="Arial" w:hAnsi="Arial" w:cs="Arial"/>
                <w:b/>
                <w:sz w:val="20"/>
                <w:szCs w:val="20"/>
              </w:rPr>
            </w:pPr>
            <w:r w:rsidRPr="00366F2E">
              <w:rPr>
                <w:rFonts w:ascii="Arial" w:hAnsi="Arial" w:cs="Arial"/>
                <w:sz w:val="20"/>
                <w:szCs w:val="20"/>
              </w:rPr>
              <w:t xml:space="preserve"> </w:t>
            </w:r>
            <w:r w:rsidR="00C42828" w:rsidRPr="00366F2E">
              <w:rPr>
                <w:rFonts w:ascii="Arial" w:hAnsi="Arial" w:cs="Arial"/>
                <w:sz w:val="20"/>
                <w:szCs w:val="20"/>
              </w:rPr>
              <w:t>2</w:t>
            </w:r>
            <w:r w:rsidR="0020429B" w:rsidRPr="00366F2E">
              <w:rPr>
                <w:rFonts w:ascii="Arial" w:hAnsi="Arial" w:cs="Arial"/>
                <w:sz w:val="20"/>
                <w:szCs w:val="20"/>
              </w:rPr>
              <w:t>7</w:t>
            </w:r>
            <w:r w:rsidRPr="00366F2E">
              <w:rPr>
                <w:rFonts w:ascii="Arial" w:hAnsi="Arial" w:cs="Arial"/>
                <w:sz w:val="20"/>
                <w:szCs w:val="20"/>
              </w:rPr>
              <w:t xml:space="preserve">,00 </w:t>
            </w:r>
          </w:p>
        </w:tc>
        <w:tc>
          <w:tcPr>
            <w:tcW w:w="1134" w:type="dxa"/>
          </w:tcPr>
          <w:p w14:paraId="577FC1B7" w14:textId="48287A91" w:rsidR="00661720" w:rsidRPr="00366F2E" w:rsidRDefault="00661720" w:rsidP="00661720">
            <w:pPr>
              <w:jc w:val="center"/>
              <w:rPr>
                <w:rFonts w:ascii="Arial" w:hAnsi="Arial" w:cs="Arial"/>
                <w:b/>
                <w:bCs/>
                <w:sz w:val="20"/>
                <w:szCs w:val="20"/>
              </w:rPr>
            </w:pPr>
            <w:r w:rsidRPr="00366F2E">
              <w:rPr>
                <w:rFonts w:ascii="Arial" w:hAnsi="Arial" w:cs="Arial"/>
                <w:b/>
                <w:bCs/>
                <w:sz w:val="20"/>
                <w:szCs w:val="20"/>
              </w:rPr>
              <w:t xml:space="preserve"> </w:t>
            </w:r>
            <w:r w:rsidR="00C42828" w:rsidRPr="00366F2E">
              <w:rPr>
                <w:rFonts w:ascii="Arial" w:hAnsi="Arial" w:cs="Arial"/>
                <w:b/>
                <w:bCs/>
                <w:sz w:val="20"/>
                <w:szCs w:val="20"/>
              </w:rPr>
              <w:t xml:space="preserve"> </w:t>
            </w:r>
            <w:r w:rsidR="0020429B" w:rsidRPr="00366F2E">
              <w:rPr>
                <w:rFonts w:ascii="Arial" w:hAnsi="Arial" w:cs="Arial"/>
                <w:b/>
                <w:bCs/>
                <w:sz w:val="20"/>
                <w:szCs w:val="20"/>
              </w:rPr>
              <w:t>32,67</w:t>
            </w:r>
            <w:r w:rsidRPr="00366F2E">
              <w:rPr>
                <w:rFonts w:ascii="Arial" w:hAnsi="Arial" w:cs="Arial"/>
                <w:b/>
                <w:bCs/>
                <w:sz w:val="20"/>
                <w:szCs w:val="20"/>
              </w:rPr>
              <w:t xml:space="preserve"> </w:t>
            </w:r>
          </w:p>
        </w:tc>
        <w:tc>
          <w:tcPr>
            <w:tcW w:w="993" w:type="dxa"/>
          </w:tcPr>
          <w:p w14:paraId="5B375D2D" w14:textId="53F2F20E" w:rsidR="00661720" w:rsidRPr="00366F2E" w:rsidRDefault="00661720" w:rsidP="00661720">
            <w:pPr>
              <w:jc w:val="center"/>
              <w:rPr>
                <w:rFonts w:ascii="Arial" w:hAnsi="Arial" w:cs="Arial"/>
                <w:b/>
                <w:sz w:val="20"/>
                <w:szCs w:val="20"/>
              </w:rPr>
            </w:pPr>
            <w:r w:rsidRPr="00366F2E">
              <w:rPr>
                <w:rFonts w:ascii="Arial" w:hAnsi="Arial" w:cs="Arial"/>
                <w:sz w:val="20"/>
                <w:szCs w:val="20"/>
              </w:rPr>
              <w:t xml:space="preserve"> </w:t>
            </w:r>
            <w:r w:rsidR="00C42828" w:rsidRPr="00366F2E">
              <w:rPr>
                <w:rFonts w:ascii="Arial" w:hAnsi="Arial" w:cs="Arial"/>
                <w:sz w:val="20"/>
                <w:szCs w:val="20"/>
              </w:rPr>
              <w:t>3</w:t>
            </w:r>
            <w:r w:rsidR="0020429B" w:rsidRPr="00366F2E">
              <w:rPr>
                <w:rFonts w:ascii="Arial" w:hAnsi="Arial" w:cs="Arial"/>
                <w:sz w:val="20"/>
                <w:szCs w:val="20"/>
              </w:rPr>
              <w:t>1</w:t>
            </w:r>
            <w:r w:rsidRPr="00366F2E">
              <w:rPr>
                <w:rFonts w:ascii="Arial" w:hAnsi="Arial" w:cs="Arial"/>
                <w:sz w:val="20"/>
                <w:szCs w:val="20"/>
              </w:rPr>
              <w:t xml:space="preserve">,00 </w:t>
            </w:r>
          </w:p>
        </w:tc>
        <w:tc>
          <w:tcPr>
            <w:tcW w:w="1126" w:type="dxa"/>
          </w:tcPr>
          <w:p w14:paraId="75FE5D10" w14:textId="2A3CD3B6" w:rsidR="00661720" w:rsidRPr="00366F2E" w:rsidRDefault="00661720" w:rsidP="00661720">
            <w:pPr>
              <w:jc w:val="center"/>
              <w:rPr>
                <w:rFonts w:ascii="Arial" w:hAnsi="Arial" w:cs="Arial"/>
                <w:b/>
                <w:bCs/>
                <w:sz w:val="20"/>
                <w:szCs w:val="20"/>
              </w:rPr>
            </w:pPr>
            <w:r w:rsidRPr="00366F2E">
              <w:rPr>
                <w:rFonts w:ascii="Arial" w:hAnsi="Arial" w:cs="Arial"/>
                <w:b/>
                <w:bCs/>
                <w:sz w:val="20"/>
                <w:szCs w:val="20"/>
              </w:rPr>
              <w:t xml:space="preserve"> </w:t>
            </w:r>
            <w:r w:rsidR="00944568" w:rsidRPr="00366F2E">
              <w:rPr>
                <w:rFonts w:ascii="Arial" w:hAnsi="Arial" w:cs="Arial"/>
                <w:b/>
                <w:bCs/>
                <w:sz w:val="20"/>
                <w:szCs w:val="20"/>
              </w:rPr>
              <w:t xml:space="preserve"> </w:t>
            </w:r>
            <w:r w:rsidR="0020429B" w:rsidRPr="00366F2E">
              <w:rPr>
                <w:rFonts w:ascii="Arial" w:hAnsi="Arial" w:cs="Arial"/>
                <w:b/>
                <w:bCs/>
                <w:sz w:val="20"/>
                <w:szCs w:val="20"/>
              </w:rPr>
              <w:t>37,51</w:t>
            </w:r>
            <w:r w:rsidRPr="00366F2E">
              <w:rPr>
                <w:rFonts w:ascii="Arial" w:hAnsi="Arial" w:cs="Arial"/>
                <w:b/>
                <w:bCs/>
                <w:sz w:val="20"/>
                <w:szCs w:val="20"/>
              </w:rPr>
              <w:t xml:space="preserve"> </w:t>
            </w:r>
          </w:p>
        </w:tc>
        <w:tc>
          <w:tcPr>
            <w:tcW w:w="1000" w:type="dxa"/>
            <w:gridSpan w:val="2"/>
          </w:tcPr>
          <w:p w14:paraId="3A452739" w14:textId="7A92B1AC" w:rsidR="00661720" w:rsidRPr="00366F2E" w:rsidRDefault="00661720" w:rsidP="00661720">
            <w:pPr>
              <w:jc w:val="center"/>
              <w:rPr>
                <w:rFonts w:ascii="Arial" w:hAnsi="Arial" w:cs="Arial"/>
                <w:b/>
                <w:sz w:val="20"/>
                <w:szCs w:val="20"/>
              </w:rPr>
            </w:pPr>
            <w:r w:rsidRPr="00366F2E">
              <w:rPr>
                <w:rFonts w:ascii="Arial" w:hAnsi="Arial" w:cs="Arial"/>
                <w:sz w:val="20"/>
                <w:szCs w:val="20"/>
              </w:rPr>
              <w:t xml:space="preserve"> </w:t>
            </w:r>
            <w:r w:rsidR="00C42828" w:rsidRPr="00366F2E">
              <w:rPr>
                <w:rFonts w:ascii="Arial" w:hAnsi="Arial" w:cs="Arial"/>
                <w:sz w:val="20"/>
                <w:szCs w:val="20"/>
              </w:rPr>
              <w:t>3</w:t>
            </w:r>
            <w:r w:rsidR="0020429B" w:rsidRPr="00366F2E">
              <w:rPr>
                <w:rFonts w:ascii="Arial" w:hAnsi="Arial" w:cs="Arial"/>
                <w:sz w:val="20"/>
                <w:szCs w:val="20"/>
              </w:rPr>
              <w:t>5</w:t>
            </w:r>
            <w:r w:rsidRPr="00366F2E">
              <w:rPr>
                <w:rFonts w:ascii="Arial" w:hAnsi="Arial" w:cs="Arial"/>
                <w:sz w:val="20"/>
                <w:szCs w:val="20"/>
              </w:rPr>
              <w:t xml:space="preserve">,00 </w:t>
            </w:r>
          </w:p>
        </w:tc>
        <w:tc>
          <w:tcPr>
            <w:tcW w:w="992" w:type="dxa"/>
          </w:tcPr>
          <w:p w14:paraId="09FE8BA7" w14:textId="68B71B67" w:rsidR="00661720" w:rsidRPr="00366F2E" w:rsidRDefault="00661720" w:rsidP="00661720">
            <w:pPr>
              <w:jc w:val="center"/>
              <w:rPr>
                <w:rFonts w:ascii="Arial" w:hAnsi="Arial" w:cs="Arial"/>
                <w:b/>
                <w:bCs/>
                <w:sz w:val="20"/>
                <w:szCs w:val="20"/>
              </w:rPr>
            </w:pPr>
            <w:r w:rsidRPr="00366F2E">
              <w:rPr>
                <w:rFonts w:ascii="Arial" w:hAnsi="Arial" w:cs="Arial"/>
                <w:b/>
                <w:bCs/>
                <w:sz w:val="20"/>
                <w:szCs w:val="20"/>
              </w:rPr>
              <w:t xml:space="preserve"> </w:t>
            </w:r>
            <w:r w:rsidR="00944568" w:rsidRPr="00366F2E">
              <w:rPr>
                <w:rFonts w:ascii="Arial" w:hAnsi="Arial" w:cs="Arial"/>
                <w:b/>
                <w:bCs/>
                <w:sz w:val="20"/>
                <w:szCs w:val="20"/>
              </w:rPr>
              <w:t xml:space="preserve"> </w:t>
            </w:r>
            <w:r w:rsidR="0020429B" w:rsidRPr="00366F2E">
              <w:rPr>
                <w:rFonts w:ascii="Arial" w:hAnsi="Arial" w:cs="Arial"/>
                <w:b/>
                <w:bCs/>
                <w:sz w:val="20"/>
                <w:szCs w:val="20"/>
              </w:rPr>
              <w:t>42,35</w:t>
            </w:r>
            <w:r w:rsidRPr="00366F2E">
              <w:rPr>
                <w:rFonts w:ascii="Arial" w:hAnsi="Arial" w:cs="Arial"/>
                <w:b/>
                <w:bCs/>
                <w:sz w:val="20"/>
                <w:szCs w:val="20"/>
              </w:rPr>
              <w:t xml:space="preserve"> </w:t>
            </w:r>
          </w:p>
        </w:tc>
        <w:tc>
          <w:tcPr>
            <w:tcW w:w="1134" w:type="dxa"/>
          </w:tcPr>
          <w:p w14:paraId="05404643" w14:textId="53A32B70" w:rsidR="00661720" w:rsidRPr="00366F2E" w:rsidRDefault="00661720" w:rsidP="00661720">
            <w:pPr>
              <w:jc w:val="center"/>
              <w:rPr>
                <w:rFonts w:ascii="Arial" w:hAnsi="Arial" w:cs="Arial"/>
                <w:b/>
                <w:sz w:val="20"/>
                <w:szCs w:val="20"/>
              </w:rPr>
            </w:pPr>
            <w:r w:rsidRPr="00366F2E">
              <w:rPr>
                <w:rFonts w:ascii="Arial" w:hAnsi="Arial" w:cs="Arial"/>
                <w:sz w:val="20"/>
                <w:szCs w:val="20"/>
              </w:rPr>
              <w:t xml:space="preserve"> </w:t>
            </w:r>
            <w:r w:rsidR="00C42828" w:rsidRPr="00366F2E">
              <w:rPr>
                <w:rFonts w:ascii="Arial" w:hAnsi="Arial" w:cs="Arial"/>
                <w:sz w:val="20"/>
                <w:szCs w:val="20"/>
              </w:rPr>
              <w:t>4</w:t>
            </w:r>
            <w:r w:rsidR="0020429B" w:rsidRPr="00366F2E">
              <w:rPr>
                <w:rFonts w:ascii="Arial" w:hAnsi="Arial" w:cs="Arial"/>
                <w:sz w:val="20"/>
                <w:szCs w:val="20"/>
              </w:rPr>
              <w:t>1</w:t>
            </w:r>
            <w:r w:rsidRPr="00366F2E">
              <w:rPr>
                <w:rFonts w:ascii="Arial" w:hAnsi="Arial" w:cs="Arial"/>
                <w:sz w:val="20"/>
                <w:szCs w:val="20"/>
              </w:rPr>
              <w:t xml:space="preserve">,00 </w:t>
            </w:r>
          </w:p>
        </w:tc>
        <w:tc>
          <w:tcPr>
            <w:tcW w:w="992" w:type="dxa"/>
          </w:tcPr>
          <w:p w14:paraId="0DD41B7C" w14:textId="35C64C8B" w:rsidR="00661720" w:rsidRPr="00366F2E" w:rsidRDefault="00661720" w:rsidP="00661720">
            <w:pPr>
              <w:jc w:val="center"/>
              <w:rPr>
                <w:rFonts w:ascii="Arial" w:hAnsi="Arial" w:cs="Arial"/>
                <w:b/>
                <w:bCs/>
                <w:sz w:val="20"/>
                <w:szCs w:val="20"/>
              </w:rPr>
            </w:pPr>
            <w:r w:rsidRPr="00366F2E">
              <w:rPr>
                <w:rFonts w:ascii="Arial" w:hAnsi="Arial" w:cs="Arial"/>
                <w:b/>
                <w:bCs/>
                <w:sz w:val="20"/>
                <w:szCs w:val="20"/>
              </w:rPr>
              <w:t xml:space="preserve"> </w:t>
            </w:r>
            <w:r w:rsidR="00944568" w:rsidRPr="00366F2E">
              <w:rPr>
                <w:rFonts w:ascii="Arial" w:hAnsi="Arial" w:cs="Arial"/>
                <w:b/>
                <w:bCs/>
                <w:sz w:val="20"/>
                <w:szCs w:val="20"/>
              </w:rPr>
              <w:t xml:space="preserve"> </w:t>
            </w:r>
            <w:r w:rsidR="00C42828" w:rsidRPr="00366F2E">
              <w:rPr>
                <w:rFonts w:ascii="Arial" w:hAnsi="Arial" w:cs="Arial"/>
                <w:b/>
                <w:bCs/>
                <w:sz w:val="20"/>
                <w:szCs w:val="20"/>
              </w:rPr>
              <w:t>4</w:t>
            </w:r>
            <w:r w:rsidR="0020429B" w:rsidRPr="00366F2E">
              <w:rPr>
                <w:rFonts w:ascii="Arial" w:hAnsi="Arial" w:cs="Arial"/>
                <w:b/>
                <w:bCs/>
                <w:sz w:val="20"/>
                <w:szCs w:val="20"/>
              </w:rPr>
              <w:t>9</w:t>
            </w:r>
            <w:r w:rsidR="00C42828" w:rsidRPr="00366F2E">
              <w:rPr>
                <w:rFonts w:ascii="Arial" w:hAnsi="Arial" w:cs="Arial"/>
                <w:b/>
                <w:bCs/>
                <w:sz w:val="20"/>
                <w:szCs w:val="20"/>
              </w:rPr>
              <w:t>,</w:t>
            </w:r>
            <w:r w:rsidR="0020429B" w:rsidRPr="00366F2E">
              <w:rPr>
                <w:rFonts w:ascii="Arial" w:hAnsi="Arial" w:cs="Arial"/>
                <w:b/>
                <w:bCs/>
                <w:sz w:val="20"/>
                <w:szCs w:val="20"/>
              </w:rPr>
              <w:t>61</w:t>
            </w:r>
            <w:r w:rsidRPr="00366F2E">
              <w:rPr>
                <w:rFonts w:ascii="Arial" w:hAnsi="Arial" w:cs="Arial"/>
                <w:b/>
                <w:bCs/>
                <w:sz w:val="20"/>
                <w:szCs w:val="20"/>
              </w:rPr>
              <w:t xml:space="preserve"> </w:t>
            </w:r>
          </w:p>
        </w:tc>
      </w:tr>
    </w:tbl>
    <w:p w14:paraId="33BD14CF" w14:textId="77777777" w:rsidR="007B4CAE" w:rsidRPr="00366F2E" w:rsidRDefault="007B4CAE" w:rsidP="007B4CAE">
      <w:pPr>
        <w:jc w:val="both"/>
        <w:rPr>
          <w:rFonts w:ascii="Arial" w:hAnsi="Arial" w:cs="Arial"/>
          <w:sz w:val="20"/>
          <w:szCs w:val="20"/>
        </w:rPr>
      </w:pPr>
      <w:r w:rsidRPr="00366F2E">
        <w:rPr>
          <w:rFonts w:ascii="Arial" w:hAnsi="Arial" w:cs="Arial"/>
          <w:sz w:val="20"/>
          <w:szCs w:val="20"/>
        </w:rPr>
        <w:t>Ceny uvedené v této tabulce zahrnují slevu za ekonomické dodání.</w:t>
      </w:r>
    </w:p>
    <w:p w14:paraId="77D4127A" w14:textId="77777777" w:rsidR="007B4CAE" w:rsidRPr="00366F2E" w:rsidRDefault="007B4CAE" w:rsidP="007B4CAE">
      <w:pPr>
        <w:pStyle w:val="cpNormal4"/>
        <w:spacing w:after="0" w:line="240" w:lineRule="exact"/>
        <w:ind w:firstLine="0"/>
        <w:jc w:val="both"/>
        <w:rPr>
          <w:rFonts w:ascii="Arial" w:hAnsi="Arial" w:cs="Arial"/>
          <w:b/>
        </w:rPr>
      </w:pPr>
    </w:p>
    <w:tbl>
      <w:tblPr>
        <w:tblW w:w="10206"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1626"/>
        <w:gridCol w:w="1134"/>
        <w:gridCol w:w="1134"/>
        <w:gridCol w:w="993"/>
        <w:gridCol w:w="1134"/>
        <w:gridCol w:w="992"/>
        <w:gridCol w:w="992"/>
        <w:gridCol w:w="1134"/>
        <w:gridCol w:w="1067"/>
      </w:tblGrid>
      <w:tr w:rsidR="000B469C" w:rsidRPr="00366F2E" w14:paraId="5A4A6D34" w14:textId="77777777" w:rsidTr="007B4CAE">
        <w:trPr>
          <w:cantSplit/>
          <w:trHeight w:val="347"/>
        </w:trPr>
        <w:tc>
          <w:tcPr>
            <w:tcW w:w="1626" w:type="dxa"/>
            <w:vMerge w:val="restart"/>
            <w:shd w:val="clear" w:color="auto" w:fill="F2F2F2" w:themeFill="background1" w:themeFillShade="F2"/>
            <w:vAlign w:val="center"/>
          </w:tcPr>
          <w:p w14:paraId="1DD5C4E3" w14:textId="77777777" w:rsidR="007B4CAE" w:rsidRPr="00366F2E" w:rsidRDefault="007B4CAE" w:rsidP="000C2F68">
            <w:pPr>
              <w:rPr>
                <w:rFonts w:ascii="Arial" w:hAnsi="Arial" w:cs="Arial"/>
                <w:b/>
                <w:sz w:val="19"/>
                <w:szCs w:val="19"/>
              </w:rPr>
            </w:pPr>
            <w:r w:rsidRPr="00366F2E">
              <w:rPr>
                <w:rFonts w:ascii="Arial" w:hAnsi="Arial" w:cs="Arial"/>
                <w:b/>
                <w:sz w:val="19"/>
                <w:szCs w:val="19"/>
              </w:rPr>
              <w:t>FIREMNÍ PSANÍ</w:t>
            </w:r>
          </w:p>
          <w:p w14:paraId="2CEF07F7" w14:textId="77777777" w:rsidR="007B4CAE" w:rsidRPr="00366F2E" w:rsidRDefault="007B4CAE" w:rsidP="000C2F68">
            <w:pPr>
              <w:rPr>
                <w:rFonts w:ascii="Arial" w:hAnsi="Arial" w:cs="Arial"/>
                <w:b/>
                <w:sz w:val="20"/>
                <w:szCs w:val="20"/>
              </w:rPr>
            </w:pPr>
            <w:r w:rsidRPr="00366F2E">
              <w:rPr>
                <w:rFonts w:ascii="Arial" w:hAnsi="Arial" w:cs="Arial"/>
                <w:b/>
                <w:sz w:val="19"/>
                <w:szCs w:val="19"/>
              </w:rPr>
              <w:t>PRIORITNÍ</w:t>
            </w:r>
          </w:p>
        </w:tc>
        <w:tc>
          <w:tcPr>
            <w:tcW w:w="8580" w:type="dxa"/>
            <w:gridSpan w:val="8"/>
            <w:shd w:val="clear" w:color="auto" w:fill="F2F2F2" w:themeFill="background1" w:themeFillShade="F2"/>
            <w:vAlign w:val="center"/>
          </w:tcPr>
          <w:p w14:paraId="69115DDA" w14:textId="77777777" w:rsidR="007B4CAE" w:rsidRPr="00366F2E" w:rsidRDefault="007B4CAE" w:rsidP="000C2F68">
            <w:pPr>
              <w:jc w:val="center"/>
              <w:rPr>
                <w:rFonts w:ascii="Arial" w:hAnsi="Arial" w:cs="Arial"/>
                <w:b/>
                <w:sz w:val="20"/>
                <w:szCs w:val="20"/>
              </w:rPr>
            </w:pPr>
            <w:r w:rsidRPr="00366F2E">
              <w:rPr>
                <w:rFonts w:ascii="Arial" w:hAnsi="Arial" w:cs="Arial"/>
                <w:b/>
                <w:sz w:val="20"/>
                <w:szCs w:val="20"/>
              </w:rPr>
              <w:t>Do hmotnosti / cena v Kč</w:t>
            </w:r>
          </w:p>
        </w:tc>
      </w:tr>
      <w:tr w:rsidR="000B469C" w:rsidRPr="00366F2E" w14:paraId="182D8796" w14:textId="77777777" w:rsidTr="007B4CAE">
        <w:trPr>
          <w:cantSplit/>
          <w:trHeight w:val="347"/>
        </w:trPr>
        <w:tc>
          <w:tcPr>
            <w:tcW w:w="1626" w:type="dxa"/>
            <w:vMerge/>
            <w:shd w:val="clear" w:color="auto" w:fill="F2F2F2" w:themeFill="background1" w:themeFillShade="F2"/>
            <w:vAlign w:val="center"/>
          </w:tcPr>
          <w:p w14:paraId="744C4B24" w14:textId="77777777" w:rsidR="007B4CAE" w:rsidRPr="00366F2E" w:rsidRDefault="007B4CAE" w:rsidP="000C2F68">
            <w:pPr>
              <w:rPr>
                <w:rFonts w:ascii="Arial" w:hAnsi="Arial" w:cs="Arial"/>
                <w:b/>
                <w:sz w:val="20"/>
                <w:szCs w:val="20"/>
              </w:rPr>
            </w:pPr>
          </w:p>
        </w:tc>
        <w:tc>
          <w:tcPr>
            <w:tcW w:w="2268" w:type="dxa"/>
            <w:gridSpan w:val="2"/>
            <w:shd w:val="clear" w:color="auto" w:fill="F2F2F2" w:themeFill="background1" w:themeFillShade="F2"/>
            <w:vAlign w:val="center"/>
          </w:tcPr>
          <w:p w14:paraId="2DEB8975" w14:textId="77777777" w:rsidR="007B4CAE" w:rsidRPr="00366F2E" w:rsidRDefault="007B4CAE" w:rsidP="000C2F68">
            <w:pPr>
              <w:jc w:val="center"/>
              <w:rPr>
                <w:rFonts w:ascii="Arial" w:hAnsi="Arial" w:cs="Arial"/>
                <w:b/>
                <w:sz w:val="20"/>
                <w:szCs w:val="20"/>
              </w:rPr>
            </w:pPr>
            <w:r w:rsidRPr="00366F2E">
              <w:rPr>
                <w:rFonts w:ascii="Arial" w:hAnsi="Arial" w:cs="Arial"/>
                <w:b/>
                <w:sz w:val="20"/>
                <w:szCs w:val="20"/>
              </w:rPr>
              <w:t xml:space="preserve">50 g </w:t>
            </w:r>
          </w:p>
        </w:tc>
        <w:tc>
          <w:tcPr>
            <w:tcW w:w="2127" w:type="dxa"/>
            <w:gridSpan w:val="2"/>
            <w:shd w:val="clear" w:color="auto" w:fill="F2F2F2" w:themeFill="background1" w:themeFillShade="F2"/>
            <w:vAlign w:val="center"/>
          </w:tcPr>
          <w:p w14:paraId="40051E34" w14:textId="77777777" w:rsidR="007B4CAE" w:rsidRPr="00366F2E" w:rsidRDefault="007B4CAE" w:rsidP="000C2F68">
            <w:pPr>
              <w:jc w:val="center"/>
              <w:rPr>
                <w:rFonts w:ascii="Arial" w:hAnsi="Arial" w:cs="Arial"/>
                <w:b/>
                <w:sz w:val="20"/>
                <w:szCs w:val="20"/>
              </w:rPr>
            </w:pPr>
            <w:r w:rsidRPr="00366F2E">
              <w:rPr>
                <w:rFonts w:ascii="Arial" w:hAnsi="Arial" w:cs="Arial"/>
                <w:b/>
                <w:sz w:val="20"/>
                <w:szCs w:val="20"/>
              </w:rPr>
              <w:t>100 g</w:t>
            </w:r>
          </w:p>
        </w:tc>
        <w:tc>
          <w:tcPr>
            <w:tcW w:w="1984" w:type="dxa"/>
            <w:gridSpan w:val="2"/>
            <w:shd w:val="clear" w:color="auto" w:fill="F2F2F2" w:themeFill="background1" w:themeFillShade="F2"/>
            <w:vAlign w:val="center"/>
          </w:tcPr>
          <w:p w14:paraId="1F647C6C" w14:textId="77777777" w:rsidR="007B4CAE" w:rsidRPr="00366F2E" w:rsidRDefault="007B4CAE" w:rsidP="000C2F68">
            <w:pPr>
              <w:jc w:val="center"/>
              <w:rPr>
                <w:rFonts w:ascii="Arial" w:hAnsi="Arial" w:cs="Arial"/>
                <w:b/>
                <w:sz w:val="20"/>
                <w:szCs w:val="20"/>
              </w:rPr>
            </w:pPr>
            <w:r w:rsidRPr="00366F2E">
              <w:rPr>
                <w:rFonts w:ascii="Arial" w:hAnsi="Arial" w:cs="Arial"/>
                <w:b/>
                <w:sz w:val="20"/>
                <w:szCs w:val="20"/>
              </w:rPr>
              <w:t>500 g</w:t>
            </w:r>
          </w:p>
        </w:tc>
        <w:tc>
          <w:tcPr>
            <w:tcW w:w="2201" w:type="dxa"/>
            <w:gridSpan w:val="2"/>
            <w:shd w:val="clear" w:color="auto" w:fill="F2F2F2" w:themeFill="background1" w:themeFillShade="F2"/>
            <w:vAlign w:val="center"/>
          </w:tcPr>
          <w:p w14:paraId="6D05F24E" w14:textId="77777777" w:rsidR="007B4CAE" w:rsidRPr="00366F2E" w:rsidRDefault="007B4CAE" w:rsidP="000C2F68">
            <w:pPr>
              <w:jc w:val="center"/>
              <w:rPr>
                <w:rFonts w:ascii="Arial" w:hAnsi="Arial" w:cs="Arial"/>
                <w:b/>
                <w:sz w:val="20"/>
                <w:szCs w:val="20"/>
              </w:rPr>
            </w:pPr>
            <w:r w:rsidRPr="00366F2E">
              <w:rPr>
                <w:rFonts w:ascii="Arial" w:hAnsi="Arial" w:cs="Arial"/>
                <w:b/>
                <w:sz w:val="20"/>
                <w:szCs w:val="20"/>
              </w:rPr>
              <w:t>1 kg</w:t>
            </w:r>
          </w:p>
        </w:tc>
      </w:tr>
      <w:tr w:rsidR="00944568" w:rsidRPr="00366F2E" w14:paraId="4FA37BDF" w14:textId="77777777" w:rsidTr="007B4CAE">
        <w:trPr>
          <w:cantSplit/>
          <w:trHeight w:val="318"/>
        </w:trPr>
        <w:tc>
          <w:tcPr>
            <w:tcW w:w="1626" w:type="dxa"/>
            <w:vMerge w:val="restart"/>
            <w:vAlign w:val="center"/>
          </w:tcPr>
          <w:p w14:paraId="25B732AD" w14:textId="77777777" w:rsidR="007B4CAE" w:rsidRPr="00366F2E" w:rsidRDefault="007B4CAE" w:rsidP="000C2F68">
            <w:pPr>
              <w:rPr>
                <w:rFonts w:ascii="Arial" w:hAnsi="Arial" w:cs="Arial"/>
                <w:b/>
                <w:sz w:val="20"/>
                <w:szCs w:val="20"/>
              </w:rPr>
            </w:pPr>
            <w:r w:rsidRPr="00366F2E">
              <w:rPr>
                <w:rFonts w:ascii="Arial" w:hAnsi="Arial" w:cs="Arial"/>
                <w:b/>
                <w:sz w:val="20"/>
                <w:szCs w:val="20"/>
              </w:rPr>
              <w:t>Cena v Kč</w:t>
            </w:r>
          </w:p>
        </w:tc>
        <w:tc>
          <w:tcPr>
            <w:tcW w:w="1134" w:type="dxa"/>
            <w:vAlign w:val="center"/>
          </w:tcPr>
          <w:p w14:paraId="001FDEA2" w14:textId="77777777" w:rsidR="007B4CAE" w:rsidRPr="00366F2E" w:rsidRDefault="007B4CAE" w:rsidP="000C2F68">
            <w:pPr>
              <w:jc w:val="center"/>
              <w:rPr>
                <w:rFonts w:ascii="Arial" w:hAnsi="Arial" w:cs="Arial"/>
                <w:sz w:val="20"/>
                <w:szCs w:val="20"/>
              </w:rPr>
            </w:pPr>
            <w:r w:rsidRPr="00366F2E">
              <w:rPr>
                <w:rFonts w:ascii="Arial" w:hAnsi="Arial" w:cs="Arial"/>
                <w:b/>
                <w:sz w:val="20"/>
                <w:szCs w:val="20"/>
              </w:rPr>
              <w:t>bez DPH</w:t>
            </w:r>
          </w:p>
        </w:tc>
        <w:tc>
          <w:tcPr>
            <w:tcW w:w="1134" w:type="dxa"/>
            <w:vAlign w:val="center"/>
          </w:tcPr>
          <w:p w14:paraId="61ACA0C6" w14:textId="77777777" w:rsidR="007B4CAE" w:rsidRPr="00366F2E" w:rsidRDefault="007B4CAE" w:rsidP="000C2F68">
            <w:pPr>
              <w:jc w:val="center"/>
              <w:rPr>
                <w:rFonts w:ascii="Arial" w:hAnsi="Arial" w:cs="Arial"/>
                <w:sz w:val="20"/>
                <w:szCs w:val="20"/>
              </w:rPr>
            </w:pPr>
            <w:r w:rsidRPr="00366F2E">
              <w:rPr>
                <w:rFonts w:ascii="Arial" w:hAnsi="Arial" w:cs="Arial"/>
                <w:b/>
                <w:sz w:val="20"/>
                <w:szCs w:val="20"/>
              </w:rPr>
              <w:t>s DPH</w:t>
            </w:r>
          </w:p>
        </w:tc>
        <w:tc>
          <w:tcPr>
            <w:tcW w:w="993" w:type="dxa"/>
            <w:vAlign w:val="center"/>
          </w:tcPr>
          <w:p w14:paraId="36A0C76A" w14:textId="77777777" w:rsidR="007B4CAE" w:rsidRPr="00366F2E" w:rsidRDefault="007B4CAE" w:rsidP="000C2F68">
            <w:pPr>
              <w:jc w:val="center"/>
              <w:rPr>
                <w:rFonts w:ascii="Arial" w:hAnsi="Arial" w:cs="Arial"/>
                <w:sz w:val="20"/>
                <w:szCs w:val="20"/>
              </w:rPr>
            </w:pPr>
            <w:r w:rsidRPr="00366F2E">
              <w:rPr>
                <w:rFonts w:ascii="Arial" w:hAnsi="Arial" w:cs="Arial"/>
                <w:b/>
                <w:sz w:val="20"/>
                <w:szCs w:val="20"/>
              </w:rPr>
              <w:t>bez DPH</w:t>
            </w:r>
          </w:p>
        </w:tc>
        <w:tc>
          <w:tcPr>
            <w:tcW w:w="1134" w:type="dxa"/>
            <w:vAlign w:val="center"/>
          </w:tcPr>
          <w:p w14:paraId="510EFC8E" w14:textId="77777777" w:rsidR="007B4CAE" w:rsidRPr="00366F2E" w:rsidRDefault="007B4CAE" w:rsidP="000C2F68">
            <w:pPr>
              <w:jc w:val="center"/>
              <w:rPr>
                <w:rFonts w:ascii="Arial" w:hAnsi="Arial" w:cs="Arial"/>
                <w:sz w:val="20"/>
                <w:szCs w:val="20"/>
              </w:rPr>
            </w:pPr>
            <w:r w:rsidRPr="00366F2E">
              <w:rPr>
                <w:rFonts w:ascii="Arial" w:hAnsi="Arial" w:cs="Arial"/>
                <w:b/>
                <w:sz w:val="20"/>
                <w:szCs w:val="20"/>
              </w:rPr>
              <w:t>s DPH</w:t>
            </w:r>
          </w:p>
        </w:tc>
        <w:tc>
          <w:tcPr>
            <w:tcW w:w="992" w:type="dxa"/>
            <w:vAlign w:val="center"/>
          </w:tcPr>
          <w:p w14:paraId="46FBC5A0" w14:textId="77777777" w:rsidR="007B4CAE" w:rsidRPr="00366F2E" w:rsidRDefault="007B4CAE" w:rsidP="000C2F68">
            <w:pPr>
              <w:jc w:val="center"/>
              <w:rPr>
                <w:rFonts w:ascii="Arial" w:hAnsi="Arial" w:cs="Arial"/>
                <w:sz w:val="20"/>
                <w:szCs w:val="20"/>
              </w:rPr>
            </w:pPr>
            <w:r w:rsidRPr="00366F2E">
              <w:rPr>
                <w:rFonts w:ascii="Arial" w:hAnsi="Arial" w:cs="Arial"/>
                <w:b/>
                <w:sz w:val="20"/>
                <w:szCs w:val="20"/>
              </w:rPr>
              <w:t>bez DPH</w:t>
            </w:r>
          </w:p>
        </w:tc>
        <w:tc>
          <w:tcPr>
            <w:tcW w:w="992" w:type="dxa"/>
            <w:vAlign w:val="center"/>
          </w:tcPr>
          <w:p w14:paraId="43D9767F" w14:textId="77777777" w:rsidR="007B4CAE" w:rsidRPr="00366F2E" w:rsidRDefault="007B4CAE" w:rsidP="000C2F68">
            <w:pPr>
              <w:jc w:val="center"/>
              <w:rPr>
                <w:rFonts w:ascii="Arial" w:hAnsi="Arial" w:cs="Arial"/>
                <w:sz w:val="20"/>
                <w:szCs w:val="20"/>
              </w:rPr>
            </w:pPr>
            <w:r w:rsidRPr="00366F2E">
              <w:rPr>
                <w:rFonts w:ascii="Arial" w:hAnsi="Arial" w:cs="Arial"/>
                <w:b/>
                <w:sz w:val="20"/>
                <w:szCs w:val="20"/>
              </w:rPr>
              <w:t>s DPH</w:t>
            </w:r>
          </w:p>
        </w:tc>
        <w:tc>
          <w:tcPr>
            <w:tcW w:w="1134" w:type="dxa"/>
            <w:vAlign w:val="center"/>
          </w:tcPr>
          <w:p w14:paraId="08A3CB25" w14:textId="77777777" w:rsidR="007B4CAE" w:rsidRPr="00366F2E" w:rsidRDefault="007B4CAE" w:rsidP="000C2F68">
            <w:pPr>
              <w:jc w:val="center"/>
              <w:rPr>
                <w:rFonts w:ascii="Arial" w:hAnsi="Arial" w:cs="Arial"/>
                <w:sz w:val="20"/>
                <w:szCs w:val="20"/>
              </w:rPr>
            </w:pPr>
            <w:r w:rsidRPr="00366F2E">
              <w:rPr>
                <w:rFonts w:ascii="Arial" w:hAnsi="Arial" w:cs="Arial"/>
                <w:b/>
                <w:sz w:val="20"/>
                <w:szCs w:val="20"/>
              </w:rPr>
              <w:t>bez DPH</w:t>
            </w:r>
          </w:p>
        </w:tc>
        <w:tc>
          <w:tcPr>
            <w:tcW w:w="1067" w:type="dxa"/>
            <w:vAlign w:val="center"/>
          </w:tcPr>
          <w:p w14:paraId="0EB4F83A" w14:textId="77777777" w:rsidR="007B4CAE" w:rsidRPr="00366F2E" w:rsidRDefault="007B4CAE" w:rsidP="000C2F68">
            <w:pPr>
              <w:jc w:val="center"/>
              <w:rPr>
                <w:rFonts w:ascii="Arial" w:hAnsi="Arial" w:cs="Arial"/>
                <w:sz w:val="20"/>
                <w:szCs w:val="20"/>
              </w:rPr>
            </w:pPr>
            <w:r w:rsidRPr="00366F2E">
              <w:rPr>
                <w:rFonts w:ascii="Arial" w:hAnsi="Arial" w:cs="Arial"/>
                <w:b/>
                <w:sz w:val="20"/>
                <w:szCs w:val="20"/>
              </w:rPr>
              <w:t>s DPH</w:t>
            </w:r>
          </w:p>
        </w:tc>
      </w:tr>
      <w:tr w:rsidR="00944568" w:rsidRPr="00366F2E" w14:paraId="67951E53" w14:textId="77777777" w:rsidTr="003D75AB">
        <w:trPr>
          <w:cantSplit/>
          <w:trHeight w:val="318"/>
        </w:trPr>
        <w:tc>
          <w:tcPr>
            <w:tcW w:w="1626" w:type="dxa"/>
            <w:vMerge/>
          </w:tcPr>
          <w:p w14:paraId="4DD3F9B2" w14:textId="77777777" w:rsidR="00DC4A77" w:rsidRPr="00366F2E" w:rsidRDefault="00DC4A77" w:rsidP="00DC4A77">
            <w:pPr>
              <w:rPr>
                <w:rFonts w:ascii="Arial" w:hAnsi="Arial" w:cs="Arial"/>
                <w:b/>
                <w:sz w:val="20"/>
                <w:szCs w:val="20"/>
              </w:rPr>
            </w:pPr>
          </w:p>
        </w:tc>
        <w:tc>
          <w:tcPr>
            <w:tcW w:w="1134" w:type="dxa"/>
          </w:tcPr>
          <w:p w14:paraId="581EF9C7" w14:textId="137336B5" w:rsidR="00DC4A77" w:rsidRPr="00366F2E" w:rsidRDefault="00DC4A77" w:rsidP="00DC4A77">
            <w:pPr>
              <w:jc w:val="center"/>
              <w:rPr>
                <w:rFonts w:ascii="Arial" w:hAnsi="Arial" w:cs="Arial"/>
                <w:sz w:val="20"/>
                <w:szCs w:val="20"/>
              </w:rPr>
            </w:pPr>
            <w:r w:rsidRPr="00366F2E">
              <w:rPr>
                <w:rFonts w:ascii="Arial" w:hAnsi="Arial" w:cs="Arial"/>
                <w:sz w:val="20"/>
                <w:szCs w:val="20"/>
              </w:rPr>
              <w:t xml:space="preserve"> </w:t>
            </w:r>
            <w:r w:rsidR="00C42828" w:rsidRPr="00366F2E">
              <w:rPr>
                <w:rFonts w:ascii="Arial" w:hAnsi="Arial" w:cs="Arial"/>
                <w:sz w:val="20"/>
                <w:szCs w:val="20"/>
              </w:rPr>
              <w:t>3</w:t>
            </w:r>
            <w:r w:rsidR="0020429B" w:rsidRPr="00366F2E">
              <w:rPr>
                <w:rFonts w:ascii="Arial" w:hAnsi="Arial" w:cs="Arial"/>
                <w:sz w:val="20"/>
                <w:szCs w:val="20"/>
              </w:rPr>
              <w:t>2</w:t>
            </w:r>
            <w:r w:rsidRPr="00366F2E">
              <w:rPr>
                <w:rFonts w:ascii="Arial" w:hAnsi="Arial" w:cs="Arial"/>
                <w:sz w:val="20"/>
                <w:szCs w:val="20"/>
              </w:rPr>
              <w:t xml:space="preserve">,00 </w:t>
            </w:r>
          </w:p>
        </w:tc>
        <w:tc>
          <w:tcPr>
            <w:tcW w:w="1134" w:type="dxa"/>
          </w:tcPr>
          <w:p w14:paraId="27C1BEAD" w14:textId="460678CC" w:rsidR="00DC4A77" w:rsidRPr="00366F2E" w:rsidRDefault="00DC4A77" w:rsidP="00DC4A77">
            <w:pPr>
              <w:spacing w:line="240" w:lineRule="auto"/>
              <w:jc w:val="center"/>
              <w:rPr>
                <w:rFonts w:ascii="Arial" w:hAnsi="Arial" w:cs="Arial"/>
                <w:b/>
                <w:bCs/>
                <w:sz w:val="20"/>
                <w:szCs w:val="20"/>
                <w:lang w:eastAsia="cs-CZ"/>
              </w:rPr>
            </w:pPr>
            <w:r w:rsidRPr="00366F2E">
              <w:rPr>
                <w:rFonts w:ascii="Arial" w:hAnsi="Arial" w:cs="Arial"/>
                <w:b/>
                <w:bCs/>
                <w:sz w:val="20"/>
                <w:szCs w:val="20"/>
              </w:rPr>
              <w:t xml:space="preserve"> </w:t>
            </w:r>
            <w:r w:rsidR="00944568" w:rsidRPr="00366F2E">
              <w:rPr>
                <w:rFonts w:ascii="Arial" w:hAnsi="Arial" w:cs="Arial"/>
                <w:b/>
                <w:bCs/>
                <w:sz w:val="20"/>
                <w:szCs w:val="20"/>
              </w:rPr>
              <w:t xml:space="preserve"> </w:t>
            </w:r>
            <w:r w:rsidR="00C42828" w:rsidRPr="00366F2E">
              <w:rPr>
                <w:rFonts w:ascii="Arial" w:hAnsi="Arial" w:cs="Arial"/>
                <w:b/>
                <w:bCs/>
                <w:sz w:val="20"/>
                <w:szCs w:val="20"/>
              </w:rPr>
              <w:t>3</w:t>
            </w:r>
            <w:r w:rsidR="0020429B" w:rsidRPr="00366F2E">
              <w:rPr>
                <w:rFonts w:ascii="Arial" w:hAnsi="Arial" w:cs="Arial"/>
                <w:b/>
                <w:bCs/>
                <w:sz w:val="20"/>
                <w:szCs w:val="20"/>
              </w:rPr>
              <w:t>8,72</w:t>
            </w:r>
            <w:r w:rsidRPr="00366F2E">
              <w:rPr>
                <w:rFonts w:ascii="Arial" w:hAnsi="Arial" w:cs="Arial"/>
                <w:b/>
                <w:bCs/>
                <w:sz w:val="20"/>
                <w:szCs w:val="20"/>
              </w:rPr>
              <w:t xml:space="preserve"> </w:t>
            </w:r>
          </w:p>
        </w:tc>
        <w:tc>
          <w:tcPr>
            <w:tcW w:w="993" w:type="dxa"/>
          </w:tcPr>
          <w:p w14:paraId="4EBCB875" w14:textId="0155090C" w:rsidR="00DC4A77" w:rsidRPr="00366F2E" w:rsidRDefault="00DC4A77" w:rsidP="00DC4A77">
            <w:pPr>
              <w:jc w:val="center"/>
              <w:rPr>
                <w:rFonts w:ascii="Arial" w:hAnsi="Arial" w:cs="Arial"/>
                <w:sz w:val="20"/>
                <w:szCs w:val="20"/>
              </w:rPr>
            </w:pPr>
            <w:r w:rsidRPr="00366F2E">
              <w:rPr>
                <w:rFonts w:ascii="Arial" w:hAnsi="Arial" w:cs="Arial"/>
                <w:sz w:val="20"/>
                <w:szCs w:val="20"/>
              </w:rPr>
              <w:t xml:space="preserve"> </w:t>
            </w:r>
            <w:r w:rsidR="00C42828" w:rsidRPr="00366F2E">
              <w:rPr>
                <w:rFonts w:ascii="Arial" w:hAnsi="Arial" w:cs="Arial"/>
                <w:sz w:val="20"/>
                <w:szCs w:val="20"/>
              </w:rPr>
              <w:t>3</w:t>
            </w:r>
            <w:r w:rsidR="0020429B" w:rsidRPr="00366F2E">
              <w:rPr>
                <w:rFonts w:ascii="Arial" w:hAnsi="Arial" w:cs="Arial"/>
                <w:sz w:val="20"/>
                <w:szCs w:val="20"/>
              </w:rPr>
              <w:t>6</w:t>
            </w:r>
            <w:r w:rsidRPr="00366F2E">
              <w:rPr>
                <w:rFonts w:ascii="Arial" w:hAnsi="Arial" w:cs="Arial"/>
                <w:sz w:val="20"/>
                <w:szCs w:val="20"/>
              </w:rPr>
              <w:t xml:space="preserve">,00 </w:t>
            </w:r>
          </w:p>
        </w:tc>
        <w:tc>
          <w:tcPr>
            <w:tcW w:w="1134" w:type="dxa"/>
          </w:tcPr>
          <w:p w14:paraId="643B8495" w14:textId="3648CA28" w:rsidR="00DC4A77" w:rsidRPr="00366F2E" w:rsidRDefault="00DC4A77" w:rsidP="00DC4A77">
            <w:pPr>
              <w:spacing w:line="240" w:lineRule="auto"/>
              <w:jc w:val="center"/>
              <w:rPr>
                <w:rFonts w:ascii="Arial" w:hAnsi="Arial" w:cs="Arial"/>
                <w:b/>
                <w:bCs/>
                <w:sz w:val="20"/>
                <w:szCs w:val="20"/>
                <w:lang w:eastAsia="cs-CZ"/>
              </w:rPr>
            </w:pPr>
            <w:r w:rsidRPr="00366F2E">
              <w:rPr>
                <w:rFonts w:ascii="Arial" w:hAnsi="Arial" w:cs="Arial"/>
                <w:b/>
                <w:bCs/>
                <w:sz w:val="20"/>
                <w:szCs w:val="20"/>
              </w:rPr>
              <w:t xml:space="preserve"> </w:t>
            </w:r>
            <w:r w:rsidR="00944568" w:rsidRPr="00366F2E">
              <w:rPr>
                <w:rFonts w:ascii="Arial" w:hAnsi="Arial" w:cs="Arial"/>
                <w:b/>
                <w:bCs/>
                <w:sz w:val="20"/>
                <w:szCs w:val="20"/>
              </w:rPr>
              <w:t xml:space="preserve"> </w:t>
            </w:r>
            <w:r w:rsidR="00C42828" w:rsidRPr="00366F2E">
              <w:rPr>
                <w:rFonts w:ascii="Arial" w:hAnsi="Arial" w:cs="Arial"/>
                <w:b/>
                <w:bCs/>
                <w:sz w:val="20"/>
                <w:szCs w:val="20"/>
              </w:rPr>
              <w:t>4</w:t>
            </w:r>
            <w:r w:rsidR="0020429B" w:rsidRPr="00366F2E">
              <w:rPr>
                <w:rFonts w:ascii="Arial" w:hAnsi="Arial" w:cs="Arial"/>
                <w:b/>
                <w:bCs/>
                <w:sz w:val="20"/>
                <w:szCs w:val="20"/>
              </w:rPr>
              <w:t>3</w:t>
            </w:r>
            <w:r w:rsidR="00C42828" w:rsidRPr="00366F2E">
              <w:rPr>
                <w:rFonts w:ascii="Arial" w:hAnsi="Arial" w:cs="Arial"/>
                <w:b/>
                <w:bCs/>
                <w:sz w:val="20"/>
                <w:szCs w:val="20"/>
              </w:rPr>
              <w:t>,</w:t>
            </w:r>
            <w:r w:rsidR="0020429B" w:rsidRPr="00366F2E">
              <w:rPr>
                <w:rFonts w:ascii="Arial" w:hAnsi="Arial" w:cs="Arial"/>
                <w:b/>
                <w:bCs/>
                <w:sz w:val="20"/>
                <w:szCs w:val="20"/>
              </w:rPr>
              <w:t>56</w:t>
            </w:r>
            <w:r w:rsidRPr="00366F2E">
              <w:rPr>
                <w:rFonts w:ascii="Arial" w:hAnsi="Arial" w:cs="Arial"/>
                <w:b/>
                <w:bCs/>
                <w:sz w:val="20"/>
                <w:szCs w:val="20"/>
              </w:rPr>
              <w:t xml:space="preserve"> </w:t>
            </w:r>
          </w:p>
        </w:tc>
        <w:tc>
          <w:tcPr>
            <w:tcW w:w="992" w:type="dxa"/>
          </w:tcPr>
          <w:p w14:paraId="5A5A244A" w14:textId="21802E3C" w:rsidR="00DC4A77" w:rsidRPr="00366F2E" w:rsidRDefault="00DC4A77" w:rsidP="00DC4A77">
            <w:pPr>
              <w:jc w:val="center"/>
              <w:rPr>
                <w:rFonts w:ascii="Arial" w:hAnsi="Arial" w:cs="Arial"/>
                <w:sz w:val="20"/>
                <w:szCs w:val="20"/>
              </w:rPr>
            </w:pPr>
            <w:r w:rsidRPr="00366F2E">
              <w:rPr>
                <w:rFonts w:ascii="Arial" w:hAnsi="Arial" w:cs="Arial"/>
                <w:sz w:val="20"/>
                <w:szCs w:val="20"/>
              </w:rPr>
              <w:t xml:space="preserve"> </w:t>
            </w:r>
            <w:r w:rsidR="00C42828" w:rsidRPr="00366F2E">
              <w:rPr>
                <w:rFonts w:ascii="Arial" w:hAnsi="Arial" w:cs="Arial"/>
                <w:sz w:val="20"/>
                <w:szCs w:val="20"/>
              </w:rPr>
              <w:t>4</w:t>
            </w:r>
            <w:r w:rsidR="0020429B" w:rsidRPr="00366F2E">
              <w:rPr>
                <w:rFonts w:ascii="Arial" w:hAnsi="Arial" w:cs="Arial"/>
                <w:sz w:val="20"/>
                <w:szCs w:val="20"/>
              </w:rPr>
              <w:t>0</w:t>
            </w:r>
            <w:r w:rsidRPr="00366F2E">
              <w:rPr>
                <w:rFonts w:ascii="Arial" w:hAnsi="Arial" w:cs="Arial"/>
                <w:sz w:val="20"/>
                <w:szCs w:val="20"/>
              </w:rPr>
              <w:t xml:space="preserve">,00 </w:t>
            </w:r>
          </w:p>
        </w:tc>
        <w:tc>
          <w:tcPr>
            <w:tcW w:w="992" w:type="dxa"/>
          </w:tcPr>
          <w:p w14:paraId="5C3C2334" w14:textId="4D7A8099" w:rsidR="00DC4A77" w:rsidRPr="00366F2E" w:rsidRDefault="00DC4A77" w:rsidP="00DC4A77">
            <w:pPr>
              <w:spacing w:line="240" w:lineRule="auto"/>
              <w:jc w:val="center"/>
              <w:rPr>
                <w:rFonts w:ascii="Arial" w:hAnsi="Arial" w:cs="Arial"/>
                <w:b/>
                <w:bCs/>
                <w:sz w:val="20"/>
                <w:szCs w:val="20"/>
                <w:lang w:eastAsia="cs-CZ"/>
              </w:rPr>
            </w:pPr>
            <w:r w:rsidRPr="00366F2E">
              <w:rPr>
                <w:rFonts w:ascii="Arial" w:hAnsi="Arial" w:cs="Arial"/>
                <w:b/>
                <w:bCs/>
                <w:sz w:val="20"/>
                <w:szCs w:val="20"/>
              </w:rPr>
              <w:t xml:space="preserve"> </w:t>
            </w:r>
            <w:r w:rsidR="00944568" w:rsidRPr="00366F2E">
              <w:rPr>
                <w:rFonts w:ascii="Arial" w:hAnsi="Arial" w:cs="Arial"/>
                <w:b/>
                <w:bCs/>
                <w:sz w:val="20"/>
                <w:szCs w:val="20"/>
              </w:rPr>
              <w:t xml:space="preserve"> 4</w:t>
            </w:r>
            <w:r w:rsidR="0020429B" w:rsidRPr="00366F2E">
              <w:rPr>
                <w:rFonts w:ascii="Arial" w:hAnsi="Arial" w:cs="Arial"/>
                <w:b/>
                <w:bCs/>
                <w:sz w:val="20"/>
                <w:szCs w:val="20"/>
              </w:rPr>
              <w:t>8</w:t>
            </w:r>
            <w:r w:rsidR="00944568" w:rsidRPr="00366F2E">
              <w:rPr>
                <w:rFonts w:ascii="Arial" w:hAnsi="Arial" w:cs="Arial"/>
                <w:b/>
                <w:bCs/>
                <w:sz w:val="20"/>
                <w:szCs w:val="20"/>
              </w:rPr>
              <w:t>,</w:t>
            </w:r>
            <w:r w:rsidR="0020429B" w:rsidRPr="00366F2E">
              <w:rPr>
                <w:rFonts w:ascii="Arial" w:hAnsi="Arial" w:cs="Arial"/>
                <w:b/>
                <w:bCs/>
                <w:sz w:val="20"/>
                <w:szCs w:val="20"/>
              </w:rPr>
              <w:t>40</w:t>
            </w:r>
            <w:r w:rsidRPr="00366F2E">
              <w:rPr>
                <w:rFonts w:ascii="Arial" w:hAnsi="Arial" w:cs="Arial"/>
                <w:b/>
                <w:bCs/>
                <w:sz w:val="20"/>
                <w:szCs w:val="20"/>
              </w:rPr>
              <w:t xml:space="preserve"> </w:t>
            </w:r>
          </w:p>
        </w:tc>
        <w:tc>
          <w:tcPr>
            <w:tcW w:w="1134" w:type="dxa"/>
          </w:tcPr>
          <w:p w14:paraId="0A1F5BBC" w14:textId="6FA44E63" w:rsidR="00DC4A77" w:rsidRPr="00366F2E" w:rsidRDefault="00DC4A77" w:rsidP="00DC4A77">
            <w:pPr>
              <w:jc w:val="center"/>
              <w:rPr>
                <w:rFonts w:ascii="Arial" w:hAnsi="Arial" w:cs="Arial"/>
                <w:sz w:val="20"/>
                <w:szCs w:val="20"/>
              </w:rPr>
            </w:pPr>
            <w:r w:rsidRPr="00366F2E">
              <w:rPr>
                <w:rFonts w:ascii="Arial" w:hAnsi="Arial" w:cs="Arial"/>
                <w:sz w:val="20"/>
                <w:szCs w:val="20"/>
              </w:rPr>
              <w:t xml:space="preserve"> </w:t>
            </w:r>
            <w:r w:rsidR="00C42828" w:rsidRPr="00366F2E">
              <w:rPr>
                <w:rFonts w:ascii="Arial" w:hAnsi="Arial" w:cs="Arial"/>
                <w:sz w:val="20"/>
                <w:szCs w:val="20"/>
              </w:rPr>
              <w:t>4</w:t>
            </w:r>
            <w:r w:rsidR="0020429B" w:rsidRPr="00366F2E">
              <w:rPr>
                <w:rFonts w:ascii="Arial" w:hAnsi="Arial" w:cs="Arial"/>
                <w:sz w:val="20"/>
                <w:szCs w:val="20"/>
              </w:rPr>
              <w:t>6</w:t>
            </w:r>
            <w:r w:rsidRPr="00366F2E">
              <w:rPr>
                <w:rFonts w:ascii="Arial" w:hAnsi="Arial" w:cs="Arial"/>
                <w:sz w:val="20"/>
                <w:szCs w:val="20"/>
              </w:rPr>
              <w:t xml:space="preserve">,00 </w:t>
            </w:r>
          </w:p>
        </w:tc>
        <w:tc>
          <w:tcPr>
            <w:tcW w:w="1067" w:type="dxa"/>
          </w:tcPr>
          <w:p w14:paraId="06B1A1B4" w14:textId="0D601FE2" w:rsidR="00DC4A77" w:rsidRPr="00366F2E" w:rsidRDefault="00DC4A77" w:rsidP="00DC4A77">
            <w:pPr>
              <w:spacing w:line="240" w:lineRule="auto"/>
              <w:jc w:val="center"/>
              <w:rPr>
                <w:rFonts w:ascii="Arial" w:hAnsi="Arial" w:cs="Arial"/>
                <w:b/>
                <w:bCs/>
                <w:sz w:val="20"/>
                <w:szCs w:val="20"/>
                <w:lang w:eastAsia="cs-CZ"/>
              </w:rPr>
            </w:pPr>
            <w:r w:rsidRPr="00366F2E">
              <w:rPr>
                <w:rFonts w:ascii="Arial" w:hAnsi="Arial" w:cs="Arial"/>
                <w:b/>
                <w:bCs/>
                <w:sz w:val="20"/>
                <w:szCs w:val="20"/>
              </w:rPr>
              <w:t xml:space="preserve"> </w:t>
            </w:r>
            <w:r w:rsidR="00944568" w:rsidRPr="00366F2E">
              <w:rPr>
                <w:rFonts w:ascii="Arial" w:hAnsi="Arial" w:cs="Arial"/>
                <w:b/>
                <w:bCs/>
                <w:sz w:val="20"/>
                <w:szCs w:val="20"/>
              </w:rPr>
              <w:t xml:space="preserve"> 5</w:t>
            </w:r>
            <w:r w:rsidR="0020429B" w:rsidRPr="00366F2E">
              <w:rPr>
                <w:rFonts w:ascii="Arial" w:hAnsi="Arial" w:cs="Arial"/>
                <w:b/>
                <w:bCs/>
                <w:sz w:val="20"/>
                <w:szCs w:val="20"/>
              </w:rPr>
              <w:t>5</w:t>
            </w:r>
            <w:r w:rsidR="00944568" w:rsidRPr="00366F2E">
              <w:rPr>
                <w:rFonts w:ascii="Arial" w:hAnsi="Arial" w:cs="Arial"/>
                <w:b/>
                <w:bCs/>
                <w:sz w:val="20"/>
                <w:szCs w:val="20"/>
              </w:rPr>
              <w:t>,</w:t>
            </w:r>
            <w:r w:rsidR="0020429B" w:rsidRPr="00366F2E">
              <w:rPr>
                <w:rFonts w:ascii="Arial" w:hAnsi="Arial" w:cs="Arial"/>
                <w:b/>
                <w:bCs/>
                <w:sz w:val="20"/>
                <w:szCs w:val="20"/>
              </w:rPr>
              <w:t>66</w:t>
            </w:r>
            <w:r w:rsidRPr="00366F2E">
              <w:rPr>
                <w:rFonts w:ascii="Arial" w:hAnsi="Arial" w:cs="Arial"/>
                <w:b/>
                <w:bCs/>
                <w:sz w:val="20"/>
                <w:szCs w:val="20"/>
              </w:rPr>
              <w:t xml:space="preserve"> </w:t>
            </w:r>
          </w:p>
        </w:tc>
      </w:tr>
    </w:tbl>
    <w:p w14:paraId="7525A4A3" w14:textId="77777777" w:rsidR="007B4CAE" w:rsidRPr="00366F2E" w:rsidRDefault="007B4CAE" w:rsidP="00283B01">
      <w:pPr>
        <w:pStyle w:val="cpNormal4"/>
        <w:spacing w:after="0" w:line="240" w:lineRule="exact"/>
        <w:ind w:firstLine="0"/>
        <w:jc w:val="both"/>
        <w:rPr>
          <w:rFonts w:ascii="Arial" w:hAnsi="Arial" w:cs="Arial"/>
          <w:b/>
        </w:rPr>
      </w:pPr>
    </w:p>
    <w:p w14:paraId="7451FA9B" w14:textId="00F71323" w:rsidR="004D048A" w:rsidRPr="00366F2E" w:rsidRDefault="004D048A" w:rsidP="002C33D3">
      <w:pPr>
        <w:pStyle w:val="cpNormal4"/>
        <w:spacing w:after="0" w:line="240" w:lineRule="auto"/>
        <w:ind w:firstLine="0"/>
        <w:jc w:val="both"/>
        <w:rPr>
          <w:rFonts w:ascii="Arial" w:hAnsi="Arial" w:cs="Arial"/>
          <w:szCs w:val="20"/>
        </w:rPr>
      </w:pPr>
      <w:r w:rsidRPr="00366F2E">
        <w:rPr>
          <w:rFonts w:ascii="Arial" w:hAnsi="Arial" w:cs="Arial"/>
          <w:szCs w:val="20"/>
        </w:rPr>
        <w:t>Adresní strana zásilky v prioritním režimu dodání musí být opatřena nálepkou D+1, případně výrazně označena poznámkou D+1.</w:t>
      </w:r>
    </w:p>
    <w:p w14:paraId="2E636AF7" w14:textId="77777777" w:rsidR="005568B3" w:rsidRPr="00366F2E" w:rsidRDefault="005568B3" w:rsidP="002C33D3">
      <w:pPr>
        <w:pStyle w:val="cpNormal4"/>
        <w:spacing w:after="0" w:line="240" w:lineRule="auto"/>
        <w:ind w:firstLine="0"/>
        <w:jc w:val="both"/>
        <w:rPr>
          <w:rFonts w:ascii="Arial" w:hAnsi="Arial" w:cs="Arial"/>
          <w:szCs w:val="20"/>
        </w:rPr>
      </w:pPr>
    </w:p>
    <w:p w14:paraId="41534986" w14:textId="7297A95C" w:rsidR="004F0774" w:rsidRPr="00366F2E" w:rsidRDefault="00F21A40" w:rsidP="002C5556">
      <w:pPr>
        <w:autoSpaceDE w:val="0"/>
        <w:autoSpaceDN w:val="0"/>
        <w:jc w:val="both"/>
        <w:rPr>
          <w:rFonts w:ascii="Arial" w:hAnsi="Arial" w:cs="Arial"/>
          <w:sz w:val="20"/>
          <w:szCs w:val="20"/>
        </w:rPr>
      </w:pPr>
      <w:r w:rsidRPr="00366F2E">
        <w:rPr>
          <w:rFonts w:ascii="Arial" w:hAnsi="Arial" w:cs="Arial"/>
          <w:sz w:val="20"/>
          <w:szCs w:val="20"/>
        </w:rPr>
        <w:t>Na základě konkrétních parametrů podání odesílatele</w:t>
      </w:r>
      <w:r w:rsidR="00107A3E" w:rsidRPr="00366F2E">
        <w:rPr>
          <w:rFonts w:ascii="Arial" w:hAnsi="Arial" w:cs="Arial"/>
          <w:sz w:val="20"/>
          <w:szCs w:val="20"/>
        </w:rPr>
        <w:t xml:space="preserve"> </w:t>
      </w:r>
      <w:r w:rsidRPr="00366F2E">
        <w:rPr>
          <w:rFonts w:ascii="Arial" w:hAnsi="Arial" w:cs="Arial"/>
          <w:sz w:val="20"/>
          <w:szCs w:val="20"/>
        </w:rPr>
        <w:t xml:space="preserve">lze </w:t>
      </w:r>
      <w:r w:rsidR="00107A3E" w:rsidRPr="00366F2E">
        <w:rPr>
          <w:rFonts w:ascii="Arial" w:hAnsi="Arial" w:cs="Arial"/>
          <w:sz w:val="20"/>
          <w:szCs w:val="20"/>
        </w:rPr>
        <w:t xml:space="preserve">za předpokladu podání více než 100.000 ks zásilek Firemní psaní a zásilek Firemní psaní doporučeně za kalendářní nebo běžný rok </w:t>
      </w:r>
      <w:r w:rsidRPr="00366F2E">
        <w:rPr>
          <w:rFonts w:ascii="Arial" w:hAnsi="Arial" w:cs="Arial"/>
          <w:sz w:val="20"/>
          <w:szCs w:val="20"/>
        </w:rPr>
        <w:t>dohodou sjednat individuální jednotnou cenu.</w:t>
      </w:r>
      <w:r w:rsidR="004F0774" w:rsidRPr="00366F2E">
        <w:rPr>
          <w:rFonts w:ascii="Arial" w:hAnsi="Arial" w:cs="Arial"/>
          <w:sz w:val="20"/>
          <w:szCs w:val="20"/>
        </w:rPr>
        <w:t xml:space="preserve"> Odesílatelem se rozumí osoba, která je původcem zásilky. Na žádost odesílatelů bude, při posouzení parametrů podání, na odesílatele, kteří jsou členy jednoho podnikatelského seskupení, pohlíženo jako na jeden celek.</w:t>
      </w:r>
    </w:p>
    <w:p w14:paraId="769C3CF0" w14:textId="7CE662CD" w:rsidR="00AC7060" w:rsidRPr="00366F2E" w:rsidRDefault="002C5556">
      <w:pPr>
        <w:spacing w:line="240" w:lineRule="auto"/>
        <w:rPr>
          <w:rFonts w:ascii="Arial" w:hAnsi="Arial" w:cs="Arial"/>
          <w:sz w:val="20"/>
          <w:szCs w:val="20"/>
        </w:rPr>
      </w:pPr>
      <w:r w:rsidRPr="00366F2E">
        <w:rPr>
          <w:rFonts w:ascii="Arial" w:hAnsi="Arial" w:cs="Arial"/>
          <w:noProof/>
          <w:lang w:eastAsia="cs-CZ"/>
        </w:rPr>
        <mc:AlternateContent>
          <mc:Choice Requires="wps">
            <w:drawing>
              <wp:anchor distT="0" distB="0" distL="114300" distR="114300" simplePos="0" relativeHeight="251658278" behindDoc="0" locked="0" layoutInCell="1" allowOverlap="1" wp14:anchorId="4B0B0774" wp14:editId="12DCAE69">
                <wp:simplePos x="0" y="0"/>
                <wp:positionH relativeFrom="margin">
                  <wp:posOffset>721995</wp:posOffset>
                </wp:positionH>
                <wp:positionV relativeFrom="bottomMargin">
                  <wp:posOffset>202565</wp:posOffset>
                </wp:positionV>
                <wp:extent cx="5011948" cy="258792"/>
                <wp:effectExtent l="0" t="0" r="0" b="8255"/>
                <wp:wrapNone/>
                <wp:docPr id="23" name="Textové pole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948" cy="258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CAB9473" w14:textId="77777777" w:rsidR="004F26E4" w:rsidRPr="006E1087" w:rsidRDefault="004F26E4" w:rsidP="002C5556">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0114AB69">
              <v:shape id="Textové pole 23" style="position:absolute;margin-left:56.85pt;margin-top:15.95pt;width:394.65pt;height:20.4pt;z-index:251658278;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0+c55AEAAKgDAAAOAAAAZHJzL2Uyb0RvYy54bWysU9tu2zAMfR+wfxD0vjg2krUx4hRdiw4D&#10;ugvQ7QNkWbKF2aJGKbGzrx8lp2m2vQ17EURSPjyHPN7eTEPPDgq9AVvxfLHkTFkJjbFtxb99fXhz&#10;zZkPwjaiB6sqflSe3+xev9qOrlQFdNA3ChmBWF+OruJdCK7MMi87NQi/AKcsFTXgIAKF2GYNipHQ&#10;hz4rlsu32QjYOASpvKfs/Vzku4SvtZLhs9ZeBdZXnLiFdGI663hmu60oWxSuM/JEQ/wDi0EYS03P&#10;UPciCLZH8xfUYCSCBx0WEoYMtDZSJQ2kJl/+oeapE04lLTQc785j8v8PVn46PLkvyML0DiZaYBLh&#10;3SPI755ZuOuEbdUtIoydEg01zuPIstH58vRpHLUvfQSpx4/Q0JLFPkACmjQOcSqkkxE6LeB4Hrqa&#10;ApOUXC/zfLMim0iqFevrq02RWojy+WuHPrxXMLB4qTjSUhO6ODz6ENmI8vlJbGbhwfR9Wmxvf0vQ&#10;w5hJ7CPhmXqY6omZhprHvlFMDc2R5CDMdiF706UD/MnZSFapuP+xF6g46z9YGskmX62it1KwWl8V&#10;FOBlpb6sCCsJquKBs/l6F2Y/7h2atqNO8xIs3NIYtUkKX1id6JMdkvCTdaPfLuP06uUH2/0CAAD/&#10;/wMAUEsDBBQABgAIAAAAIQBmhgXw3QAAAAkBAAAPAAAAZHJzL2Rvd25yZXYueG1sTI/LTsMwEEX3&#10;SPyDNUjsqJ0GCEnjVBWILYjykLpz42kSNR5HsduEv2dYwfJqju6cW65n14szjqHzpCFZKBBItbcd&#10;NRo+3p9vHkCEaMia3hNq+MYA6+ryojSF9RO94XkbG8ElFAqjoY1xKKQMdYvOhIUfkPh28KMzkePY&#10;SDuaictdL5dK3UtnOuIPrRnwscX6uD05DZ8vh93XrXptntzdMPlZSXK51Pr6at6sQESc4x8Mv/qs&#10;DhU77f2JbBA95yTNGNWQJjkIBnKV8ri9hmyZgaxK+X9B9QMAAP//AwBQSwECLQAUAAYACAAAACEA&#10;toM4kv4AAADhAQAAEwAAAAAAAAAAAAAAAAAAAAAAW0NvbnRlbnRfVHlwZXNdLnhtbFBLAQItABQA&#10;BgAIAAAAIQA4/SH/1gAAAJQBAAALAAAAAAAAAAAAAAAAAC8BAABfcmVscy8ucmVsc1BLAQItABQA&#10;BgAIAAAAIQCy0+c55AEAAKgDAAAOAAAAAAAAAAAAAAAAAC4CAABkcnMvZTJvRG9jLnhtbFBLAQIt&#10;ABQABgAIAAAAIQBmhgXw3QAAAAkBAAAPAAAAAAAAAAAAAAAAAD4EAABkcnMvZG93bnJldi54bWxQ&#10;SwUGAAAAAAQABADzAAAASAUAAAAA&#10;" w14:anchorId="4B0B0774">
                <v:textbox>
                  <w:txbxContent>
                    <w:p w:rsidRPr="006E1087" w:rsidR="004F26E4" w:rsidP="002C5556" w:rsidRDefault="004F26E4" w14:paraId="3DA4982C" w14:textId="77777777">
                      <w:pPr>
                        <w:ind w:left="113"/>
                        <w:jc w:val="center"/>
                      </w:pPr>
                      <w:r>
                        <w:rPr>
                          <w:b/>
                          <w:i/>
                        </w:rPr>
                        <w:t>Listovní zásilky</w:t>
                      </w:r>
                    </w:p>
                  </w:txbxContent>
                </v:textbox>
                <w10:wrap anchorx="margin" anchory="margin"/>
              </v:shape>
            </w:pict>
          </mc:Fallback>
        </mc:AlternateContent>
      </w:r>
      <w:r w:rsidR="00AC7060" w:rsidRPr="00366F2E">
        <w:rPr>
          <w:rFonts w:ascii="Arial" w:hAnsi="Arial" w:cs="Arial"/>
          <w:szCs w:val="20"/>
        </w:rPr>
        <w:br w:type="page"/>
      </w:r>
    </w:p>
    <w:p w14:paraId="7B619DB3" w14:textId="15EBA5CA" w:rsidR="00F21A40" w:rsidRPr="00366F2E" w:rsidRDefault="00F21A40" w:rsidP="006A6EC0">
      <w:pPr>
        <w:pStyle w:val="Nadpis4"/>
        <w:numPr>
          <w:ilvl w:val="0"/>
          <w:numId w:val="12"/>
        </w:numPr>
        <w:spacing w:before="120"/>
        <w:ind w:left="567" w:hanging="578"/>
        <w:rPr>
          <w:rFonts w:cs="Arial"/>
        </w:rPr>
      </w:pPr>
      <w:bookmarkStart w:id="43" w:name="_Toc22742864"/>
      <w:bookmarkStart w:id="44" w:name="_Toc87870627"/>
      <w:bookmarkStart w:id="45" w:name="_Toc151387958"/>
      <w:bookmarkStart w:id="46" w:name="_Toc189039407"/>
      <w:r w:rsidRPr="00366F2E">
        <w:rPr>
          <w:rFonts w:cs="Arial"/>
        </w:rPr>
        <w:lastRenderedPageBreak/>
        <w:t xml:space="preserve">Firemní psaní </w:t>
      </w:r>
      <w:r w:rsidR="00BF1AF8" w:rsidRPr="00366F2E">
        <w:rPr>
          <w:rFonts w:cs="Arial"/>
        </w:rPr>
        <w:t>–</w:t>
      </w:r>
      <w:r w:rsidRPr="00366F2E">
        <w:rPr>
          <w:rFonts w:cs="Arial"/>
        </w:rPr>
        <w:t xml:space="preserve"> doporučeně</w:t>
      </w:r>
      <w:bookmarkEnd w:id="43"/>
      <w:bookmarkEnd w:id="44"/>
      <w:bookmarkEnd w:id="45"/>
      <w:bookmarkEnd w:id="46"/>
    </w:p>
    <w:p w14:paraId="729555F9" w14:textId="01270BF3" w:rsidR="00C1102E" w:rsidRPr="00366F2E" w:rsidRDefault="00BF1AF8" w:rsidP="003177B7">
      <w:pPr>
        <w:pStyle w:val="cpNormal4"/>
        <w:spacing w:after="0" w:line="240" w:lineRule="exact"/>
        <w:ind w:firstLine="0"/>
        <w:rPr>
          <w:rFonts w:ascii="Arial" w:hAnsi="Arial" w:cs="Arial"/>
        </w:rPr>
      </w:pPr>
      <w:r w:rsidRPr="00366F2E">
        <w:rPr>
          <w:rFonts w:ascii="Arial" w:hAnsi="Arial" w:cs="Arial"/>
        </w:rPr>
        <w:t xml:space="preserve">(Poštovní podmínky služby Firemní </w:t>
      </w:r>
      <w:r w:rsidR="00D74D0B" w:rsidRPr="00366F2E">
        <w:rPr>
          <w:rFonts w:ascii="Arial" w:hAnsi="Arial" w:cs="Arial"/>
        </w:rPr>
        <w:t>psaní – doporučeně</w:t>
      </w:r>
      <w:r w:rsidRPr="00366F2E">
        <w:rPr>
          <w:rFonts w:ascii="Arial" w:hAnsi="Arial" w:cs="Arial"/>
        </w:rPr>
        <w:t>)</w:t>
      </w:r>
    </w:p>
    <w:p w14:paraId="12CEFFF3" w14:textId="37569C2B" w:rsidR="000A0E91" w:rsidRPr="00366F2E" w:rsidRDefault="000A0E91" w:rsidP="003177B7">
      <w:pPr>
        <w:pStyle w:val="cpNormal4"/>
        <w:spacing w:after="0" w:line="240" w:lineRule="exact"/>
        <w:ind w:firstLine="0"/>
        <w:rPr>
          <w:rFonts w:ascii="Arial" w:hAnsi="Arial" w:cs="Arial"/>
        </w:rPr>
      </w:pPr>
    </w:p>
    <w:tbl>
      <w:tblPr>
        <w:tblW w:w="1028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136"/>
        <w:gridCol w:w="980"/>
        <w:gridCol w:w="812"/>
        <w:gridCol w:w="979"/>
        <w:gridCol w:w="784"/>
        <w:gridCol w:w="966"/>
        <w:gridCol w:w="868"/>
        <w:gridCol w:w="980"/>
        <w:gridCol w:w="770"/>
        <w:gridCol w:w="6"/>
      </w:tblGrid>
      <w:tr w:rsidR="00547C55" w:rsidRPr="00366F2E" w14:paraId="786975AC" w14:textId="77777777" w:rsidTr="000A0E91">
        <w:trPr>
          <w:cantSplit/>
          <w:trHeight w:val="347"/>
        </w:trPr>
        <w:tc>
          <w:tcPr>
            <w:tcW w:w="3136" w:type="dxa"/>
            <w:vMerge w:val="restart"/>
            <w:shd w:val="clear" w:color="auto" w:fill="F2F2F2" w:themeFill="background1" w:themeFillShade="F2"/>
            <w:vAlign w:val="center"/>
          </w:tcPr>
          <w:p w14:paraId="39A5E38F" w14:textId="52021675" w:rsidR="000A0E91" w:rsidRPr="00366F2E" w:rsidRDefault="000A0E91" w:rsidP="000A0E91">
            <w:pPr>
              <w:rPr>
                <w:rFonts w:ascii="Arial" w:hAnsi="Arial" w:cs="Arial"/>
                <w:b/>
                <w:sz w:val="19"/>
                <w:szCs w:val="19"/>
              </w:rPr>
            </w:pPr>
            <w:bookmarkStart w:id="47" w:name="_Hlk91665490"/>
            <w:r w:rsidRPr="00366F2E">
              <w:rPr>
                <w:rFonts w:ascii="Arial" w:hAnsi="Arial" w:cs="Arial"/>
                <w:b/>
                <w:sz w:val="19"/>
                <w:szCs w:val="19"/>
              </w:rPr>
              <w:t xml:space="preserve">FIREMNÍ </w:t>
            </w:r>
            <w:r w:rsidR="00D74D0B" w:rsidRPr="00366F2E">
              <w:rPr>
                <w:rFonts w:ascii="Arial" w:hAnsi="Arial" w:cs="Arial"/>
                <w:b/>
                <w:sz w:val="19"/>
                <w:szCs w:val="19"/>
              </w:rPr>
              <w:t>PSANÍ – DOPORUČENĚ</w:t>
            </w:r>
          </w:p>
          <w:p w14:paraId="2C17B92C" w14:textId="77777777" w:rsidR="000A0E91" w:rsidRPr="00366F2E" w:rsidRDefault="000A0E91" w:rsidP="000A0E91">
            <w:pPr>
              <w:rPr>
                <w:rFonts w:ascii="Arial" w:hAnsi="Arial" w:cs="Arial"/>
                <w:b/>
                <w:sz w:val="20"/>
                <w:szCs w:val="20"/>
              </w:rPr>
            </w:pPr>
            <w:r w:rsidRPr="00366F2E">
              <w:rPr>
                <w:rFonts w:ascii="Arial" w:hAnsi="Arial" w:cs="Arial"/>
                <w:b/>
                <w:sz w:val="19"/>
                <w:szCs w:val="19"/>
              </w:rPr>
              <w:t>EKONOMICKÉ</w:t>
            </w:r>
          </w:p>
        </w:tc>
        <w:tc>
          <w:tcPr>
            <w:tcW w:w="7145" w:type="dxa"/>
            <w:gridSpan w:val="9"/>
            <w:shd w:val="clear" w:color="auto" w:fill="F2F2F2" w:themeFill="background1" w:themeFillShade="F2"/>
            <w:vAlign w:val="center"/>
          </w:tcPr>
          <w:p w14:paraId="252786C2" w14:textId="77777777" w:rsidR="000A0E91" w:rsidRPr="00366F2E" w:rsidRDefault="000A0E91" w:rsidP="000A0E91">
            <w:pPr>
              <w:jc w:val="center"/>
              <w:rPr>
                <w:rFonts w:ascii="Arial" w:hAnsi="Arial" w:cs="Arial"/>
                <w:b/>
                <w:sz w:val="20"/>
                <w:szCs w:val="20"/>
              </w:rPr>
            </w:pPr>
            <w:r w:rsidRPr="00366F2E">
              <w:rPr>
                <w:rFonts w:ascii="Arial" w:hAnsi="Arial" w:cs="Arial"/>
                <w:b/>
                <w:sz w:val="20"/>
                <w:szCs w:val="20"/>
              </w:rPr>
              <w:t>Do hmotnosti / cena v Kč</w:t>
            </w:r>
          </w:p>
        </w:tc>
      </w:tr>
      <w:tr w:rsidR="00547C55" w:rsidRPr="00366F2E" w14:paraId="47ACFF44" w14:textId="77777777" w:rsidTr="000A0E91">
        <w:trPr>
          <w:gridAfter w:val="1"/>
          <w:wAfter w:w="6" w:type="dxa"/>
          <w:cantSplit/>
          <w:trHeight w:val="347"/>
        </w:trPr>
        <w:tc>
          <w:tcPr>
            <w:tcW w:w="3136" w:type="dxa"/>
            <w:vMerge/>
            <w:shd w:val="clear" w:color="auto" w:fill="F2F2F2" w:themeFill="background1" w:themeFillShade="F2"/>
            <w:vAlign w:val="center"/>
          </w:tcPr>
          <w:p w14:paraId="00D44658" w14:textId="77777777" w:rsidR="000A0E91" w:rsidRPr="00366F2E" w:rsidRDefault="000A0E91" w:rsidP="000A0E91">
            <w:pPr>
              <w:rPr>
                <w:rFonts w:ascii="Arial" w:hAnsi="Arial" w:cs="Arial"/>
                <w:b/>
                <w:sz w:val="20"/>
                <w:szCs w:val="20"/>
              </w:rPr>
            </w:pPr>
          </w:p>
        </w:tc>
        <w:tc>
          <w:tcPr>
            <w:tcW w:w="1792" w:type="dxa"/>
            <w:gridSpan w:val="2"/>
            <w:shd w:val="clear" w:color="auto" w:fill="F2F2F2" w:themeFill="background1" w:themeFillShade="F2"/>
            <w:vAlign w:val="center"/>
          </w:tcPr>
          <w:p w14:paraId="6A9B3F03" w14:textId="77777777" w:rsidR="000A0E91" w:rsidRPr="00366F2E" w:rsidRDefault="000A0E91" w:rsidP="000A0E91">
            <w:pPr>
              <w:jc w:val="center"/>
              <w:rPr>
                <w:rFonts w:ascii="Arial" w:hAnsi="Arial" w:cs="Arial"/>
                <w:b/>
                <w:sz w:val="20"/>
                <w:szCs w:val="20"/>
              </w:rPr>
            </w:pPr>
            <w:r w:rsidRPr="00366F2E">
              <w:rPr>
                <w:rFonts w:ascii="Arial" w:hAnsi="Arial" w:cs="Arial"/>
                <w:b/>
                <w:sz w:val="20"/>
                <w:szCs w:val="20"/>
              </w:rPr>
              <w:t>50 g</w:t>
            </w:r>
          </w:p>
        </w:tc>
        <w:tc>
          <w:tcPr>
            <w:tcW w:w="1763" w:type="dxa"/>
            <w:gridSpan w:val="2"/>
            <w:shd w:val="clear" w:color="auto" w:fill="F2F2F2" w:themeFill="background1" w:themeFillShade="F2"/>
            <w:vAlign w:val="center"/>
          </w:tcPr>
          <w:p w14:paraId="60CD33E6" w14:textId="77777777" w:rsidR="000A0E91" w:rsidRPr="00366F2E" w:rsidRDefault="000A0E91" w:rsidP="000A0E91">
            <w:pPr>
              <w:jc w:val="center"/>
              <w:rPr>
                <w:rFonts w:ascii="Arial" w:hAnsi="Arial" w:cs="Arial"/>
                <w:b/>
                <w:sz w:val="20"/>
                <w:szCs w:val="20"/>
              </w:rPr>
            </w:pPr>
            <w:r w:rsidRPr="00366F2E">
              <w:rPr>
                <w:rFonts w:ascii="Arial" w:hAnsi="Arial" w:cs="Arial"/>
                <w:b/>
                <w:sz w:val="20"/>
                <w:szCs w:val="20"/>
              </w:rPr>
              <w:t>100 g</w:t>
            </w:r>
          </w:p>
        </w:tc>
        <w:tc>
          <w:tcPr>
            <w:tcW w:w="1834" w:type="dxa"/>
            <w:gridSpan w:val="2"/>
            <w:shd w:val="clear" w:color="auto" w:fill="F2F2F2" w:themeFill="background1" w:themeFillShade="F2"/>
            <w:vAlign w:val="center"/>
          </w:tcPr>
          <w:p w14:paraId="3B4CF3BE" w14:textId="77777777" w:rsidR="000A0E91" w:rsidRPr="00366F2E" w:rsidRDefault="000A0E91" w:rsidP="000A0E91">
            <w:pPr>
              <w:jc w:val="center"/>
              <w:rPr>
                <w:rFonts w:ascii="Arial" w:hAnsi="Arial" w:cs="Arial"/>
                <w:b/>
                <w:sz w:val="20"/>
                <w:szCs w:val="20"/>
              </w:rPr>
            </w:pPr>
            <w:r w:rsidRPr="00366F2E">
              <w:rPr>
                <w:rFonts w:ascii="Arial" w:hAnsi="Arial" w:cs="Arial"/>
                <w:b/>
                <w:sz w:val="20"/>
                <w:szCs w:val="20"/>
              </w:rPr>
              <w:t>500 g</w:t>
            </w:r>
          </w:p>
        </w:tc>
        <w:tc>
          <w:tcPr>
            <w:tcW w:w="1750" w:type="dxa"/>
            <w:gridSpan w:val="2"/>
            <w:shd w:val="clear" w:color="auto" w:fill="F2F2F2" w:themeFill="background1" w:themeFillShade="F2"/>
            <w:vAlign w:val="center"/>
          </w:tcPr>
          <w:p w14:paraId="122F9D2A" w14:textId="77777777" w:rsidR="000A0E91" w:rsidRPr="00366F2E" w:rsidRDefault="000A0E91" w:rsidP="000A0E91">
            <w:pPr>
              <w:jc w:val="center"/>
              <w:rPr>
                <w:rFonts w:ascii="Arial" w:hAnsi="Arial" w:cs="Arial"/>
                <w:b/>
                <w:sz w:val="20"/>
                <w:szCs w:val="20"/>
              </w:rPr>
            </w:pPr>
            <w:r w:rsidRPr="00366F2E">
              <w:rPr>
                <w:rFonts w:ascii="Arial" w:hAnsi="Arial" w:cs="Arial"/>
                <w:b/>
                <w:sz w:val="20"/>
                <w:szCs w:val="20"/>
              </w:rPr>
              <w:t>1 kg</w:t>
            </w:r>
          </w:p>
        </w:tc>
      </w:tr>
      <w:tr w:rsidR="00547C55" w:rsidRPr="00366F2E" w14:paraId="2EEE60FF" w14:textId="77777777" w:rsidTr="000A0E91">
        <w:trPr>
          <w:gridAfter w:val="1"/>
          <w:wAfter w:w="6" w:type="dxa"/>
          <w:cantSplit/>
          <w:trHeight w:val="318"/>
        </w:trPr>
        <w:tc>
          <w:tcPr>
            <w:tcW w:w="3136" w:type="dxa"/>
            <w:vMerge w:val="restart"/>
            <w:vAlign w:val="center"/>
          </w:tcPr>
          <w:p w14:paraId="52C9B795" w14:textId="77777777" w:rsidR="000A0E91" w:rsidRPr="00366F2E" w:rsidRDefault="000A0E91" w:rsidP="000A0E91">
            <w:pPr>
              <w:rPr>
                <w:rFonts w:ascii="Arial" w:hAnsi="Arial" w:cs="Arial"/>
                <w:b/>
                <w:sz w:val="20"/>
                <w:szCs w:val="20"/>
              </w:rPr>
            </w:pPr>
            <w:r w:rsidRPr="00366F2E">
              <w:rPr>
                <w:rFonts w:ascii="Arial" w:hAnsi="Arial" w:cs="Arial"/>
                <w:b/>
                <w:sz w:val="20"/>
                <w:szCs w:val="20"/>
              </w:rPr>
              <w:t>Cena v Kč</w:t>
            </w:r>
          </w:p>
        </w:tc>
        <w:tc>
          <w:tcPr>
            <w:tcW w:w="980" w:type="dxa"/>
            <w:vAlign w:val="center"/>
          </w:tcPr>
          <w:p w14:paraId="1F94ADD7" w14:textId="77777777" w:rsidR="000A0E91" w:rsidRPr="00366F2E" w:rsidRDefault="000A0E91" w:rsidP="000A0E91">
            <w:pPr>
              <w:jc w:val="center"/>
              <w:rPr>
                <w:rFonts w:ascii="Arial" w:hAnsi="Arial" w:cs="Arial"/>
                <w:sz w:val="20"/>
                <w:szCs w:val="20"/>
              </w:rPr>
            </w:pPr>
            <w:r w:rsidRPr="00366F2E">
              <w:rPr>
                <w:rFonts w:ascii="Arial" w:hAnsi="Arial" w:cs="Arial"/>
                <w:b/>
                <w:sz w:val="20"/>
                <w:szCs w:val="20"/>
              </w:rPr>
              <w:t>bez DPH</w:t>
            </w:r>
          </w:p>
        </w:tc>
        <w:tc>
          <w:tcPr>
            <w:tcW w:w="812" w:type="dxa"/>
            <w:vAlign w:val="center"/>
          </w:tcPr>
          <w:p w14:paraId="25DDDB5D" w14:textId="77777777" w:rsidR="000A0E91" w:rsidRPr="00366F2E" w:rsidRDefault="000A0E91" w:rsidP="000A0E91">
            <w:pPr>
              <w:jc w:val="center"/>
              <w:rPr>
                <w:rFonts w:ascii="Arial" w:hAnsi="Arial" w:cs="Arial"/>
                <w:sz w:val="20"/>
                <w:szCs w:val="20"/>
              </w:rPr>
            </w:pPr>
            <w:r w:rsidRPr="00366F2E">
              <w:rPr>
                <w:rFonts w:ascii="Arial" w:hAnsi="Arial" w:cs="Arial"/>
                <w:b/>
                <w:sz w:val="20"/>
                <w:szCs w:val="20"/>
              </w:rPr>
              <w:t>s DPH</w:t>
            </w:r>
          </w:p>
        </w:tc>
        <w:tc>
          <w:tcPr>
            <w:tcW w:w="979" w:type="dxa"/>
            <w:vAlign w:val="center"/>
          </w:tcPr>
          <w:p w14:paraId="4B35327C" w14:textId="77777777" w:rsidR="000A0E91" w:rsidRPr="00366F2E" w:rsidRDefault="000A0E91" w:rsidP="000A0E91">
            <w:pPr>
              <w:jc w:val="center"/>
              <w:rPr>
                <w:rFonts w:ascii="Arial" w:hAnsi="Arial" w:cs="Arial"/>
                <w:sz w:val="20"/>
                <w:szCs w:val="20"/>
              </w:rPr>
            </w:pPr>
            <w:r w:rsidRPr="00366F2E">
              <w:rPr>
                <w:rFonts w:ascii="Arial" w:hAnsi="Arial" w:cs="Arial"/>
                <w:b/>
                <w:sz w:val="20"/>
                <w:szCs w:val="20"/>
              </w:rPr>
              <w:t>bez DPH</w:t>
            </w:r>
          </w:p>
        </w:tc>
        <w:tc>
          <w:tcPr>
            <w:tcW w:w="784" w:type="dxa"/>
            <w:vAlign w:val="center"/>
          </w:tcPr>
          <w:p w14:paraId="52DEA59F" w14:textId="77777777" w:rsidR="000A0E91" w:rsidRPr="00366F2E" w:rsidRDefault="000A0E91" w:rsidP="000A0E91">
            <w:pPr>
              <w:jc w:val="center"/>
              <w:rPr>
                <w:rFonts w:ascii="Arial" w:hAnsi="Arial" w:cs="Arial"/>
                <w:sz w:val="20"/>
                <w:szCs w:val="20"/>
              </w:rPr>
            </w:pPr>
            <w:r w:rsidRPr="00366F2E">
              <w:rPr>
                <w:rFonts w:ascii="Arial" w:hAnsi="Arial" w:cs="Arial"/>
                <w:b/>
                <w:sz w:val="20"/>
                <w:szCs w:val="20"/>
              </w:rPr>
              <w:t>s DPH</w:t>
            </w:r>
          </w:p>
        </w:tc>
        <w:tc>
          <w:tcPr>
            <w:tcW w:w="966" w:type="dxa"/>
            <w:vAlign w:val="center"/>
          </w:tcPr>
          <w:p w14:paraId="4284B827" w14:textId="77777777" w:rsidR="000A0E91" w:rsidRPr="00366F2E" w:rsidRDefault="000A0E91" w:rsidP="000A0E91">
            <w:pPr>
              <w:jc w:val="center"/>
              <w:rPr>
                <w:rFonts w:ascii="Arial" w:hAnsi="Arial" w:cs="Arial"/>
                <w:sz w:val="20"/>
                <w:szCs w:val="20"/>
              </w:rPr>
            </w:pPr>
            <w:r w:rsidRPr="00366F2E">
              <w:rPr>
                <w:rFonts w:ascii="Arial" w:hAnsi="Arial" w:cs="Arial"/>
                <w:b/>
                <w:sz w:val="20"/>
                <w:szCs w:val="20"/>
              </w:rPr>
              <w:t>bez DPH</w:t>
            </w:r>
          </w:p>
        </w:tc>
        <w:tc>
          <w:tcPr>
            <w:tcW w:w="868" w:type="dxa"/>
            <w:vAlign w:val="center"/>
          </w:tcPr>
          <w:p w14:paraId="78997F84" w14:textId="77777777" w:rsidR="000A0E91" w:rsidRPr="00366F2E" w:rsidRDefault="000A0E91" w:rsidP="000A0E91">
            <w:pPr>
              <w:jc w:val="center"/>
              <w:rPr>
                <w:rFonts w:ascii="Arial" w:hAnsi="Arial" w:cs="Arial"/>
                <w:sz w:val="20"/>
                <w:szCs w:val="20"/>
              </w:rPr>
            </w:pPr>
            <w:r w:rsidRPr="00366F2E">
              <w:rPr>
                <w:rFonts w:ascii="Arial" w:hAnsi="Arial" w:cs="Arial"/>
                <w:b/>
                <w:sz w:val="20"/>
                <w:szCs w:val="20"/>
              </w:rPr>
              <w:t>s DPH</w:t>
            </w:r>
          </w:p>
        </w:tc>
        <w:tc>
          <w:tcPr>
            <w:tcW w:w="980" w:type="dxa"/>
            <w:vAlign w:val="center"/>
          </w:tcPr>
          <w:p w14:paraId="33BDD281" w14:textId="77777777" w:rsidR="000A0E91" w:rsidRPr="00366F2E" w:rsidRDefault="000A0E91" w:rsidP="000A0E91">
            <w:pPr>
              <w:jc w:val="center"/>
              <w:rPr>
                <w:rFonts w:ascii="Arial" w:hAnsi="Arial" w:cs="Arial"/>
                <w:sz w:val="20"/>
                <w:szCs w:val="20"/>
              </w:rPr>
            </w:pPr>
            <w:r w:rsidRPr="00366F2E">
              <w:rPr>
                <w:rFonts w:ascii="Arial" w:hAnsi="Arial" w:cs="Arial"/>
                <w:b/>
                <w:sz w:val="20"/>
                <w:szCs w:val="20"/>
              </w:rPr>
              <w:t>bez DPH</w:t>
            </w:r>
          </w:p>
        </w:tc>
        <w:tc>
          <w:tcPr>
            <w:tcW w:w="770" w:type="dxa"/>
            <w:vAlign w:val="center"/>
          </w:tcPr>
          <w:p w14:paraId="144179E7" w14:textId="77777777" w:rsidR="000A0E91" w:rsidRPr="00366F2E" w:rsidRDefault="000A0E91" w:rsidP="000A0E91">
            <w:pPr>
              <w:jc w:val="center"/>
              <w:rPr>
                <w:rFonts w:ascii="Arial" w:hAnsi="Arial" w:cs="Arial"/>
                <w:sz w:val="20"/>
                <w:szCs w:val="20"/>
              </w:rPr>
            </w:pPr>
            <w:r w:rsidRPr="00366F2E">
              <w:rPr>
                <w:rFonts w:ascii="Arial" w:hAnsi="Arial" w:cs="Arial"/>
                <w:b/>
                <w:sz w:val="20"/>
                <w:szCs w:val="20"/>
              </w:rPr>
              <w:t>s DPH</w:t>
            </w:r>
          </w:p>
        </w:tc>
      </w:tr>
      <w:tr w:rsidR="00547C55" w:rsidRPr="00366F2E" w14:paraId="770192AA" w14:textId="77777777" w:rsidTr="003D75AB">
        <w:trPr>
          <w:gridAfter w:val="1"/>
          <w:wAfter w:w="6" w:type="dxa"/>
          <w:cantSplit/>
          <w:trHeight w:val="318"/>
        </w:trPr>
        <w:tc>
          <w:tcPr>
            <w:tcW w:w="3136" w:type="dxa"/>
            <w:vMerge/>
          </w:tcPr>
          <w:p w14:paraId="0A0BD475" w14:textId="77777777" w:rsidR="00F64050" w:rsidRPr="00366F2E" w:rsidRDefault="00F64050" w:rsidP="00F64050">
            <w:pPr>
              <w:rPr>
                <w:rFonts w:ascii="Arial" w:hAnsi="Arial" w:cs="Arial"/>
                <w:b/>
                <w:sz w:val="20"/>
                <w:szCs w:val="20"/>
              </w:rPr>
            </w:pPr>
          </w:p>
        </w:tc>
        <w:tc>
          <w:tcPr>
            <w:tcW w:w="980" w:type="dxa"/>
          </w:tcPr>
          <w:p w14:paraId="02E23A5D" w14:textId="3BB3D494" w:rsidR="00F64050" w:rsidRPr="00366F2E" w:rsidRDefault="00F64050" w:rsidP="00F64050">
            <w:pPr>
              <w:jc w:val="center"/>
              <w:rPr>
                <w:rFonts w:ascii="Arial" w:hAnsi="Arial" w:cs="Arial"/>
                <w:sz w:val="20"/>
                <w:szCs w:val="20"/>
              </w:rPr>
            </w:pPr>
            <w:r w:rsidRPr="00366F2E">
              <w:rPr>
                <w:rFonts w:ascii="Arial" w:hAnsi="Arial" w:cs="Arial"/>
                <w:sz w:val="20"/>
                <w:szCs w:val="20"/>
              </w:rPr>
              <w:t xml:space="preserve"> </w:t>
            </w:r>
            <w:r w:rsidR="00944568" w:rsidRPr="00366F2E">
              <w:rPr>
                <w:rFonts w:ascii="Arial" w:hAnsi="Arial" w:cs="Arial"/>
                <w:sz w:val="20"/>
                <w:szCs w:val="20"/>
              </w:rPr>
              <w:t>7</w:t>
            </w:r>
            <w:r w:rsidR="00A65964" w:rsidRPr="00366F2E">
              <w:rPr>
                <w:rFonts w:ascii="Arial" w:hAnsi="Arial" w:cs="Arial"/>
                <w:sz w:val="20"/>
                <w:szCs w:val="20"/>
              </w:rPr>
              <w:t>7</w:t>
            </w:r>
            <w:r w:rsidRPr="00366F2E">
              <w:rPr>
                <w:rFonts w:ascii="Arial" w:hAnsi="Arial" w:cs="Arial"/>
                <w:sz w:val="20"/>
                <w:szCs w:val="20"/>
              </w:rPr>
              <w:t xml:space="preserve">,00 </w:t>
            </w:r>
          </w:p>
        </w:tc>
        <w:tc>
          <w:tcPr>
            <w:tcW w:w="812" w:type="dxa"/>
          </w:tcPr>
          <w:p w14:paraId="3BE5BB8E" w14:textId="7CEF036F" w:rsidR="00F64050" w:rsidRPr="00366F2E" w:rsidRDefault="00F64050" w:rsidP="00F64050">
            <w:pPr>
              <w:jc w:val="center"/>
              <w:rPr>
                <w:rFonts w:ascii="Arial" w:hAnsi="Arial" w:cs="Arial"/>
                <w:b/>
                <w:bCs/>
                <w:sz w:val="20"/>
                <w:szCs w:val="20"/>
              </w:rPr>
            </w:pPr>
            <w:r w:rsidRPr="00366F2E">
              <w:rPr>
                <w:rFonts w:ascii="Arial" w:hAnsi="Arial" w:cs="Arial"/>
                <w:sz w:val="20"/>
                <w:szCs w:val="20"/>
              </w:rPr>
              <w:t xml:space="preserve"> </w:t>
            </w:r>
            <w:r w:rsidR="00944568" w:rsidRPr="00366F2E">
              <w:rPr>
                <w:rFonts w:ascii="Arial" w:hAnsi="Arial" w:cs="Arial"/>
                <w:b/>
                <w:bCs/>
                <w:sz w:val="20"/>
                <w:szCs w:val="20"/>
              </w:rPr>
              <w:t xml:space="preserve"> </w:t>
            </w:r>
            <w:r w:rsidR="00A65964" w:rsidRPr="00366F2E">
              <w:rPr>
                <w:rFonts w:ascii="Arial" w:hAnsi="Arial" w:cs="Arial"/>
                <w:b/>
                <w:bCs/>
                <w:sz w:val="20"/>
                <w:szCs w:val="20"/>
              </w:rPr>
              <w:t>93,17</w:t>
            </w:r>
            <w:r w:rsidRPr="00366F2E">
              <w:rPr>
                <w:rFonts w:ascii="Arial" w:hAnsi="Arial" w:cs="Arial"/>
                <w:b/>
                <w:bCs/>
                <w:sz w:val="20"/>
                <w:szCs w:val="20"/>
              </w:rPr>
              <w:t xml:space="preserve"> </w:t>
            </w:r>
          </w:p>
        </w:tc>
        <w:tc>
          <w:tcPr>
            <w:tcW w:w="979" w:type="dxa"/>
          </w:tcPr>
          <w:p w14:paraId="77591226" w14:textId="7863B913" w:rsidR="00F64050" w:rsidRPr="00366F2E" w:rsidRDefault="00F64050" w:rsidP="00F64050">
            <w:pPr>
              <w:jc w:val="center"/>
              <w:rPr>
                <w:rFonts w:ascii="Arial" w:hAnsi="Arial" w:cs="Arial"/>
                <w:sz w:val="20"/>
                <w:szCs w:val="20"/>
              </w:rPr>
            </w:pPr>
            <w:r w:rsidRPr="00366F2E">
              <w:rPr>
                <w:rFonts w:ascii="Arial" w:hAnsi="Arial" w:cs="Arial"/>
                <w:sz w:val="20"/>
                <w:szCs w:val="20"/>
              </w:rPr>
              <w:t xml:space="preserve"> </w:t>
            </w:r>
            <w:r w:rsidR="00944568" w:rsidRPr="00366F2E">
              <w:rPr>
                <w:rFonts w:ascii="Arial" w:hAnsi="Arial" w:cs="Arial"/>
                <w:sz w:val="20"/>
                <w:szCs w:val="20"/>
              </w:rPr>
              <w:t>8</w:t>
            </w:r>
            <w:r w:rsidR="00A65964" w:rsidRPr="00366F2E">
              <w:rPr>
                <w:rFonts w:ascii="Arial" w:hAnsi="Arial" w:cs="Arial"/>
                <w:sz w:val="20"/>
                <w:szCs w:val="20"/>
              </w:rPr>
              <w:t>5</w:t>
            </w:r>
            <w:r w:rsidRPr="00366F2E">
              <w:rPr>
                <w:rFonts w:ascii="Arial" w:hAnsi="Arial" w:cs="Arial"/>
                <w:sz w:val="20"/>
                <w:szCs w:val="20"/>
              </w:rPr>
              <w:t xml:space="preserve">,00 </w:t>
            </w:r>
          </w:p>
        </w:tc>
        <w:tc>
          <w:tcPr>
            <w:tcW w:w="784" w:type="dxa"/>
          </w:tcPr>
          <w:p w14:paraId="2F1A2B4D" w14:textId="6D52482D" w:rsidR="00F64050" w:rsidRPr="00366F2E" w:rsidRDefault="00944568" w:rsidP="00F64050">
            <w:pPr>
              <w:jc w:val="center"/>
              <w:rPr>
                <w:rFonts w:ascii="Arial" w:hAnsi="Arial" w:cs="Arial"/>
                <w:b/>
                <w:bCs/>
                <w:sz w:val="20"/>
                <w:szCs w:val="20"/>
              </w:rPr>
            </w:pPr>
            <w:r w:rsidRPr="00366F2E">
              <w:rPr>
                <w:rFonts w:ascii="Arial" w:hAnsi="Arial" w:cs="Arial"/>
                <w:b/>
                <w:bCs/>
                <w:sz w:val="20"/>
                <w:szCs w:val="20"/>
              </w:rPr>
              <w:t>10</w:t>
            </w:r>
            <w:r w:rsidR="00A65964" w:rsidRPr="00366F2E">
              <w:rPr>
                <w:rFonts w:ascii="Arial" w:hAnsi="Arial" w:cs="Arial"/>
                <w:b/>
                <w:bCs/>
                <w:sz w:val="20"/>
                <w:szCs w:val="20"/>
              </w:rPr>
              <w:t>2</w:t>
            </w:r>
            <w:r w:rsidRPr="00366F2E">
              <w:rPr>
                <w:rFonts w:ascii="Arial" w:hAnsi="Arial" w:cs="Arial"/>
                <w:b/>
                <w:bCs/>
                <w:sz w:val="20"/>
                <w:szCs w:val="20"/>
              </w:rPr>
              <w:t>,</w:t>
            </w:r>
            <w:r w:rsidR="00A65964" w:rsidRPr="00366F2E">
              <w:rPr>
                <w:rFonts w:ascii="Arial" w:hAnsi="Arial" w:cs="Arial"/>
                <w:b/>
                <w:bCs/>
                <w:sz w:val="20"/>
                <w:szCs w:val="20"/>
              </w:rPr>
              <w:t>85</w:t>
            </w:r>
            <w:r w:rsidR="00F64050" w:rsidRPr="00366F2E">
              <w:rPr>
                <w:rFonts w:ascii="Arial" w:hAnsi="Arial" w:cs="Arial"/>
                <w:b/>
                <w:bCs/>
                <w:sz w:val="20"/>
                <w:szCs w:val="20"/>
              </w:rPr>
              <w:t xml:space="preserve"> </w:t>
            </w:r>
          </w:p>
        </w:tc>
        <w:tc>
          <w:tcPr>
            <w:tcW w:w="966" w:type="dxa"/>
          </w:tcPr>
          <w:p w14:paraId="19FBE73E" w14:textId="752F4778" w:rsidR="00F64050" w:rsidRPr="00366F2E" w:rsidRDefault="00F64050" w:rsidP="00F64050">
            <w:pPr>
              <w:jc w:val="center"/>
              <w:rPr>
                <w:rFonts w:ascii="Arial" w:hAnsi="Arial" w:cs="Arial"/>
                <w:sz w:val="20"/>
                <w:szCs w:val="20"/>
              </w:rPr>
            </w:pPr>
            <w:r w:rsidRPr="00366F2E">
              <w:rPr>
                <w:rFonts w:ascii="Arial" w:hAnsi="Arial" w:cs="Arial"/>
                <w:sz w:val="20"/>
                <w:szCs w:val="20"/>
              </w:rPr>
              <w:t xml:space="preserve"> </w:t>
            </w:r>
            <w:r w:rsidR="00944568" w:rsidRPr="00366F2E">
              <w:rPr>
                <w:rFonts w:ascii="Arial" w:hAnsi="Arial" w:cs="Arial"/>
                <w:sz w:val="20"/>
                <w:szCs w:val="20"/>
              </w:rPr>
              <w:t>8</w:t>
            </w:r>
            <w:r w:rsidR="00A65964" w:rsidRPr="00366F2E">
              <w:rPr>
                <w:rFonts w:ascii="Arial" w:hAnsi="Arial" w:cs="Arial"/>
                <w:sz w:val="20"/>
                <w:szCs w:val="20"/>
              </w:rPr>
              <w:t>7</w:t>
            </w:r>
            <w:r w:rsidRPr="00366F2E">
              <w:rPr>
                <w:rFonts w:ascii="Arial" w:hAnsi="Arial" w:cs="Arial"/>
                <w:sz w:val="20"/>
                <w:szCs w:val="20"/>
              </w:rPr>
              <w:t xml:space="preserve">,00 </w:t>
            </w:r>
          </w:p>
        </w:tc>
        <w:tc>
          <w:tcPr>
            <w:tcW w:w="868" w:type="dxa"/>
          </w:tcPr>
          <w:p w14:paraId="6FE2E6D3" w14:textId="31D5BBC8" w:rsidR="00F64050" w:rsidRPr="00366F2E" w:rsidRDefault="00F64050" w:rsidP="00F64050">
            <w:pPr>
              <w:jc w:val="center"/>
              <w:rPr>
                <w:rFonts w:ascii="Arial" w:hAnsi="Arial" w:cs="Arial"/>
                <w:b/>
                <w:bCs/>
                <w:sz w:val="20"/>
                <w:szCs w:val="20"/>
              </w:rPr>
            </w:pPr>
            <w:r w:rsidRPr="00366F2E">
              <w:rPr>
                <w:rFonts w:ascii="Arial" w:hAnsi="Arial" w:cs="Arial"/>
                <w:b/>
                <w:bCs/>
                <w:sz w:val="20"/>
                <w:szCs w:val="20"/>
              </w:rPr>
              <w:t xml:space="preserve"> </w:t>
            </w:r>
            <w:r w:rsidR="00944568" w:rsidRPr="00366F2E">
              <w:rPr>
                <w:rFonts w:ascii="Arial" w:hAnsi="Arial" w:cs="Arial"/>
                <w:b/>
                <w:bCs/>
                <w:sz w:val="20"/>
                <w:szCs w:val="20"/>
              </w:rPr>
              <w:t xml:space="preserve"> 10</w:t>
            </w:r>
            <w:r w:rsidR="00A65964" w:rsidRPr="00366F2E">
              <w:rPr>
                <w:rFonts w:ascii="Arial" w:hAnsi="Arial" w:cs="Arial"/>
                <w:b/>
                <w:bCs/>
                <w:sz w:val="20"/>
                <w:szCs w:val="20"/>
              </w:rPr>
              <w:t>5</w:t>
            </w:r>
            <w:r w:rsidR="00944568" w:rsidRPr="00366F2E">
              <w:rPr>
                <w:rFonts w:ascii="Arial" w:hAnsi="Arial" w:cs="Arial"/>
                <w:b/>
                <w:bCs/>
                <w:sz w:val="20"/>
                <w:szCs w:val="20"/>
              </w:rPr>
              <w:t>,</w:t>
            </w:r>
            <w:r w:rsidR="00A65964" w:rsidRPr="00366F2E">
              <w:rPr>
                <w:rFonts w:ascii="Arial" w:hAnsi="Arial" w:cs="Arial"/>
                <w:b/>
                <w:bCs/>
                <w:sz w:val="20"/>
                <w:szCs w:val="20"/>
              </w:rPr>
              <w:t>27</w:t>
            </w:r>
            <w:r w:rsidRPr="00366F2E">
              <w:rPr>
                <w:rFonts w:ascii="Arial" w:hAnsi="Arial" w:cs="Arial"/>
                <w:b/>
                <w:bCs/>
                <w:sz w:val="20"/>
                <w:szCs w:val="20"/>
              </w:rPr>
              <w:t xml:space="preserve"> </w:t>
            </w:r>
          </w:p>
        </w:tc>
        <w:tc>
          <w:tcPr>
            <w:tcW w:w="980" w:type="dxa"/>
          </w:tcPr>
          <w:p w14:paraId="6EBE1A6B" w14:textId="6F91C4CA" w:rsidR="00F64050" w:rsidRPr="00366F2E" w:rsidRDefault="00F64050" w:rsidP="00F64050">
            <w:pPr>
              <w:jc w:val="center"/>
              <w:rPr>
                <w:rFonts w:ascii="Arial" w:hAnsi="Arial" w:cs="Arial"/>
                <w:sz w:val="20"/>
                <w:szCs w:val="20"/>
              </w:rPr>
            </w:pPr>
            <w:r w:rsidRPr="00366F2E">
              <w:rPr>
                <w:rFonts w:ascii="Arial" w:hAnsi="Arial" w:cs="Arial"/>
                <w:sz w:val="20"/>
                <w:szCs w:val="20"/>
              </w:rPr>
              <w:t xml:space="preserve"> </w:t>
            </w:r>
            <w:r w:rsidR="00944568" w:rsidRPr="00366F2E">
              <w:rPr>
                <w:rFonts w:ascii="Arial" w:hAnsi="Arial" w:cs="Arial"/>
                <w:sz w:val="20"/>
                <w:szCs w:val="20"/>
              </w:rPr>
              <w:t>93</w:t>
            </w:r>
            <w:r w:rsidRPr="00366F2E">
              <w:rPr>
                <w:rFonts w:ascii="Arial" w:hAnsi="Arial" w:cs="Arial"/>
                <w:sz w:val="20"/>
                <w:szCs w:val="20"/>
              </w:rPr>
              <w:t xml:space="preserve">,00 </w:t>
            </w:r>
          </w:p>
        </w:tc>
        <w:tc>
          <w:tcPr>
            <w:tcW w:w="770" w:type="dxa"/>
          </w:tcPr>
          <w:p w14:paraId="0E087F1F" w14:textId="4637711E" w:rsidR="00F64050" w:rsidRPr="00366F2E" w:rsidRDefault="00944568" w:rsidP="00F64050">
            <w:pPr>
              <w:jc w:val="center"/>
              <w:rPr>
                <w:rFonts w:ascii="Arial" w:hAnsi="Arial" w:cs="Arial"/>
                <w:b/>
                <w:bCs/>
                <w:sz w:val="20"/>
                <w:szCs w:val="20"/>
              </w:rPr>
            </w:pPr>
            <w:r w:rsidRPr="00366F2E">
              <w:rPr>
                <w:rFonts w:ascii="Arial" w:hAnsi="Arial" w:cs="Arial"/>
                <w:b/>
                <w:bCs/>
                <w:sz w:val="20"/>
                <w:szCs w:val="20"/>
              </w:rPr>
              <w:t>112,53</w:t>
            </w:r>
            <w:r w:rsidR="00F64050" w:rsidRPr="00366F2E">
              <w:rPr>
                <w:rFonts w:ascii="Arial" w:hAnsi="Arial" w:cs="Arial"/>
                <w:b/>
                <w:bCs/>
                <w:sz w:val="20"/>
                <w:szCs w:val="20"/>
              </w:rPr>
              <w:t xml:space="preserve"> </w:t>
            </w:r>
          </w:p>
        </w:tc>
      </w:tr>
    </w:tbl>
    <w:p w14:paraId="12646BC3" w14:textId="77777777" w:rsidR="000A0E91" w:rsidRPr="00366F2E" w:rsidRDefault="000A0E91" w:rsidP="000A0E91">
      <w:pPr>
        <w:rPr>
          <w:rFonts w:ascii="Arial" w:hAnsi="Arial" w:cs="Arial"/>
          <w:sz w:val="20"/>
          <w:szCs w:val="20"/>
        </w:rPr>
      </w:pPr>
      <w:r w:rsidRPr="00366F2E">
        <w:rPr>
          <w:rFonts w:ascii="Arial" w:hAnsi="Arial" w:cs="Arial"/>
          <w:sz w:val="20"/>
          <w:szCs w:val="20"/>
        </w:rPr>
        <w:t>Ceny uvedené v této tabulce zahrnují slevu za ekonomické dodání.</w:t>
      </w:r>
    </w:p>
    <w:p w14:paraId="5DA20695" w14:textId="77777777" w:rsidR="00BC6D7D" w:rsidRPr="00366F2E" w:rsidRDefault="00BC6D7D" w:rsidP="00283B01">
      <w:pPr>
        <w:pStyle w:val="cpNormal4"/>
        <w:spacing w:after="0" w:line="240" w:lineRule="exact"/>
        <w:ind w:firstLine="0"/>
        <w:jc w:val="both"/>
        <w:rPr>
          <w:rFonts w:ascii="Arial" w:hAnsi="Arial" w:cs="Arial"/>
          <w:b/>
        </w:rPr>
      </w:pPr>
    </w:p>
    <w:tbl>
      <w:tblPr>
        <w:tblW w:w="1028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119"/>
        <w:gridCol w:w="997"/>
        <w:gridCol w:w="812"/>
        <w:gridCol w:w="979"/>
        <w:gridCol w:w="784"/>
        <w:gridCol w:w="964"/>
        <w:gridCol w:w="870"/>
        <w:gridCol w:w="980"/>
        <w:gridCol w:w="770"/>
        <w:gridCol w:w="6"/>
      </w:tblGrid>
      <w:tr w:rsidR="00547C55" w:rsidRPr="00366F2E" w14:paraId="4B3778BD" w14:textId="77777777" w:rsidTr="009A0BFC">
        <w:trPr>
          <w:cantSplit/>
          <w:trHeight w:val="347"/>
        </w:trPr>
        <w:tc>
          <w:tcPr>
            <w:tcW w:w="3119" w:type="dxa"/>
            <w:vMerge w:val="restart"/>
            <w:shd w:val="clear" w:color="auto" w:fill="F2F2F2" w:themeFill="background1" w:themeFillShade="F2"/>
            <w:vAlign w:val="center"/>
          </w:tcPr>
          <w:p w14:paraId="0E56DE5B" w14:textId="6468A551" w:rsidR="007B22F6" w:rsidRPr="00366F2E" w:rsidRDefault="007B22F6" w:rsidP="00D24AF9">
            <w:pPr>
              <w:rPr>
                <w:rFonts w:ascii="Arial" w:hAnsi="Arial" w:cs="Arial"/>
                <w:b/>
                <w:sz w:val="19"/>
                <w:szCs w:val="19"/>
              </w:rPr>
            </w:pPr>
            <w:r w:rsidRPr="00366F2E">
              <w:rPr>
                <w:rFonts w:ascii="Arial" w:hAnsi="Arial" w:cs="Arial"/>
                <w:b/>
                <w:sz w:val="19"/>
                <w:szCs w:val="19"/>
              </w:rPr>
              <w:t>FIREMNÍ PSANÍ – DOPORUČENĚ</w:t>
            </w:r>
          </w:p>
          <w:p w14:paraId="2C93D2B6" w14:textId="6C1A8C1B" w:rsidR="007B22F6" w:rsidRPr="00366F2E" w:rsidRDefault="004876C2" w:rsidP="00D24AF9">
            <w:pPr>
              <w:rPr>
                <w:rFonts w:ascii="Arial" w:hAnsi="Arial" w:cs="Arial"/>
                <w:b/>
                <w:sz w:val="20"/>
                <w:szCs w:val="20"/>
              </w:rPr>
            </w:pPr>
            <w:r w:rsidRPr="00366F2E">
              <w:rPr>
                <w:rFonts w:ascii="Arial" w:hAnsi="Arial" w:cs="Arial"/>
                <w:b/>
                <w:sz w:val="19"/>
                <w:szCs w:val="19"/>
              </w:rPr>
              <w:t>PRIORITNÍ</w:t>
            </w:r>
          </w:p>
        </w:tc>
        <w:tc>
          <w:tcPr>
            <w:tcW w:w="7162" w:type="dxa"/>
            <w:gridSpan w:val="9"/>
            <w:shd w:val="clear" w:color="auto" w:fill="F2F2F2" w:themeFill="background1" w:themeFillShade="F2"/>
            <w:vAlign w:val="center"/>
          </w:tcPr>
          <w:p w14:paraId="3BABDC84" w14:textId="643F8FCA" w:rsidR="00D93EA2" w:rsidRPr="00366F2E" w:rsidRDefault="00D93EA2" w:rsidP="00D24AF9">
            <w:pPr>
              <w:jc w:val="center"/>
              <w:rPr>
                <w:rFonts w:ascii="Arial" w:hAnsi="Arial" w:cs="Arial"/>
                <w:b/>
                <w:sz w:val="20"/>
                <w:szCs w:val="20"/>
              </w:rPr>
            </w:pPr>
            <w:r w:rsidRPr="00366F2E">
              <w:rPr>
                <w:rFonts w:ascii="Arial" w:hAnsi="Arial" w:cs="Arial"/>
                <w:b/>
                <w:sz w:val="20"/>
                <w:szCs w:val="20"/>
              </w:rPr>
              <w:t>Do hmotnosti / cena v Kč</w:t>
            </w:r>
          </w:p>
        </w:tc>
      </w:tr>
      <w:tr w:rsidR="00547C55" w:rsidRPr="00366F2E" w14:paraId="29804F97" w14:textId="77777777" w:rsidTr="009A0BFC">
        <w:trPr>
          <w:gridAfter w:val="1"/>
          <w:wAfter w:w="6" w:type="dxa"/>
          <w:cantSplit/>
          <w:trHeight w:val="347"/>
        </w:trPr>
        <w:tc>
          <w:tcPr>
            <w:tcW w:w="3119" w:type="dxa"/>
            <w:vMerge/>
            <w:shd w:val="clear" w:color="auto" w:fill="F2F2F2" w:themeFill="background1" w:themeFillShade="F2"/>
            <w:vAlign w:val="center"/>
          </w:tcPr>
          <w:p w14:paraId="66101FAD" w14:textId="6C41FB27" w:rsidR="009A0BFC" w:rsidRPr="00366F2E" w:rsidRDefault="009A0BFC" w:rsidP="00D24AF9">
            <w:pPr>
              <w:rPr>
                <w:rFonts w:ascii="Arial" w:hAnsi="Arial" w:cs="Arial"/>
                <w:b/>
                <w:sz w:val="20"/>
                <w:szCs w:val="20"/>
              </w:rPr>
            </w:pPr>
          </w:p>
        </w:tc>
        <w:tc>
          <w:tcPr>
            <w:tcW w:w="1809" w:type="dxa"/>
            <w:gridSpan w:val="2"/>
            <w:shd w:val="clear" w:color="auto" w:fill="F2F2F2" w:themeFill="background1" w:themeFillShade="F2"/>
            <w:vAlign w:val="center"/>
          </w:tcPr>
          <w:p w14:paraId="139C112F" w14:textId="4B018A73" w:rsidR="009A0BFC" w:rsidRPr="00366F2E" w:rsidRDefault="009A0BFC" w:rsidP="00D24AF9">
            <w:pPr>
              <w:jc w:val="center"/>
              <w:rPr>
                <w:rFonts w:ascii="Arial" w:hAnsi="Arial" w:cs="Arial"/>
                <w:b/>
                <w:sz w:val="20"/>
                <w:szCs w:val="20"/>
              </w:rPr>
            </w:pPr>
            <w:r w:rsidRPr="00366F2E">
              <w:rPr>
                <w:rFonts w:ascii="Arial" w:hAnsi="Arial" w:cs="Arial"/>
                <w:b/>
                <w:sz w:val="20"/>
                <w:szCs w:val="20"/>
              </w:rPr>
              <w:t>50 g</w:t>
            </w:r>
          </w:p>
        </w:tc>
        <w:tc>
          <w:tcPr>
            <w:tcW w:w="1763" w:type="dxa"/>
            <w:gridSpan w:val="2"/>
            <w:shd w:val="clear" w:color="auto" w:fill="F2F2F2" w:themeFill="background1" w:themeFillShade="F2"/>
            <w:vAlign w:val="center"/>
          </w:tcPr>
          <w:p w14:paraId="654BE9AD" w14:textId="77777777" w:rsidR="009A0BFC" w:rsidRPr="00366F2E" w:rsidRDefault="009A0BFC" w:rsidP="00D24AF9">
            <w:pPr>
              <w:jc w:val="center"/>
              <w:rPr>
                <w:rFonts w:ascii="Arial" w:hAnsi="Arial" w:cs="Arial"/>
                <w:b/>
                <w:sz w:val="20"/>
                <w:szCs w:val="20"/>
              </w:rPr>
            </w:pPr>
            <w:r w:rsidRPr="00366F2E">
              <w:rPr>
                <w:rFonts w:ascii="Arial" w:hAnsi="Arial" w:cs="Arial"/>
                <w:b/>
                <w:sz w:val="20"/>
                <w:szCs w:val="20"/>
              </w:rPr>
              <w:t>100 g</w:t>
            </w:r>
          </w:p>
        </w:tc>
        <w:tc>
          <w:tcPr>
            <w:tcW w:w="1834" w:type="dxa"/>
            <w:gridSpan w:val="2"/>
            <w:shd w:val="clear" w:color="auto" w:fill="F2F2F2" w:themeFill="background1" w:themeFillShade="F2"/>
            <w:vAlign w:val="center"/>
          </w:tcPr>
          <w:p w14:paraId="2C507521" w14:textId="77777777" w:rsidR="009A0BFC" w:rsidRPr="00366F2E" w:rsidRDefault="009A0BFC" w:rsidP="00D24AF9">
            <w:pPr>
              <w:jc w:val="center"/>
              <w:rPr>
                <w:rFonts w:ascii="Arial" w:hAnsi="Arial" w:cs="Arial"/>
                <w:b/>
                <w:sz w:val="20"/>
                <w:szCs w:val="20"/>
              </w:rPr>
            </w:pPr>
            <w:r w:rsidRPr="00366F2E">
              <w:rPr>
                <w:rFonts w:ascii="Arial" w:hAnsi="Arial" w:cs="Arial"/>
                <w:b/>
                <w:sz w:val="20"/>
                <w:szCs w:val="20"/>
              </w:rPr>
              <w:t>500 g</w:t>
            </w:r>
          </w:p>
        </w:tc>
        <w:tc>
          <w:tcPr>
            <w:tcW w:w="1750" w:type="dxa"/>
            <w:gridSpan w:val="2"/>
            <w:shd w:val="clear" w:color="auto" w:fill="F2F2F2" w:themeFill="background1" w:themeFillShade="F2"/>
            <w:vAlign w:val="center"/>
          </w:tcPr>
          <w:p w14:paraId="25AA4051" w14:textId="77777777" w:rsidR="009A0BFC" w:rsidRPr="00366F2E" w:rsidRDefault="009A0BFC" w:rsidP="00D24AF9">
            <w:pPr>
              <w:jc w:val="center"/>
              <w:rPr>
                <w:rFonts w:ascii="Arial" w:hAnsi="Arial" w:cs="Arial"/>
                <w:b/>
                <w:sz w:val="20"/>
                <w:szCs w:val="20"/>
              </w:rPr>
            </w:pPr>
            <w:r w:rsidRPr="00366F2E">
              <w:rPr>
                <w:rFonts w:ascii="Arial" w:hAnsi="Arial" w:cs="Arial"/>
                <w:b/>
                <w:sz w:val="20"/>
                <w:szCs w:val="20"/>
              </w:rPr>
              <w:t>1 kg</w:t>
            </w:r>
          </w:p>
        </w:tc>
      </w:tr>
      <w:tr w:rsidR="00547C55" w:rsidRPr="00366F2E" w14:paraId="4964646C" w14:textId="77777777" w:rsidTr="009A0BFC">
        <w:trPr>
          <w:gridAfter w:val="1"/>
          <w:wAfter w:w="6" w:type="dxa"/>
          <w:cantSplit/>
          <w:trHeight w:val="318"/>
        </w:trPr>
        <w:tc>
          <w:tcPr>
            <w:tcW w:w="3119" w:type="dxa"/>
            <w:vMerge w:val="restart"/>
            <w:vAlign w:val="center"/>
          </w:tcPr>
          <w:p w14:paraId="3A7A09E1" w14:textId="77777777" w:rsidR="009A0BFC" w:rsidRPr="00366F2E" w:rsidRDefault="009A0BFC" w:rsidP="009D36D7">
            <w:pPr>
              <w:rPr>
                <w:rFonts w:ascii="Arial" w:hAnsi="Arial" w:cs="Arial"/>
                <w:b/>
                <w:sz w:val="20"/>
                <w:szCs w:val="20"/>
              </w:rPr>
            </w:pPr>
            <w:r w:rsidRPr="00366F2E">
              <w:rPr>
                <w:rFonts w:ascii="Arial" w:hAnsi="Arial" w:cs="Arial"/>
                <w:b/>
                <w:sz w:val="20"/>
                <w:szCs w:val="20"/>
              </w:rPr>
              <w:t>Cena v Kč</w:t>
            </w:r>
          </w:p>
        </w:tc>
        <w:tc>
          <w:tcPr>
            <w:tcW w:w="997" w:type="dxa"/>
            <w:vAlign w:val="center"/>
          </w:tcPr>
          <w:p w14:paraId="76D9D527" w14:textId="77777777" w:rsidR="009A0BFC" w:rsidRPr="00366F2E" w:rsidRDefault="009A0BFC" w:rsidP="00D37A25">
            <w:pPr>
              <w:jc w:val="center"/>
              <w:rPr>
                <w:rFonts w:ascii="Arial" w:hAnsi="Arial" w:cs="Arial"/>
                <w:sz w:val="20"/>
                <w:szCs w:val="20"/>
              </w:rPr>
            </w:pPr>
            <w:r w:rsidRPr="00366F2E">
              <w:rPr>
                <w:rFonts w:ascii="Arial" w:hAnsi="Arial" w:cs="Arial"/>
                <w:b/>
                <w:sz w:val="20"/>
                <w:szCs w:val="20"/>
              </w:rPr>
              <w:t>bez DPH</w:t>
            </w:r>
          </w:p>
        </w:tc>
        <w:tc>
          <w:tcPr>
            <w:tcW w:w="812" w:type="dxa"/>
            <w:vAlign w:val="center"/>
          </w:tcPr>
          <w:p w14:paraId="1DD31FE6" w14:textId="77777777" w:rsidR="009A0BFC" w:rsidRPr="00366F2E" w:rsidRDefault="009A0BFC" w:rsidP="00D37A25">
            <w:pPr>
              <w:jc w:val="center"/>
              <w:rPr>
                <w:rFonts w:ascii="Arial" w:hAnsi="Arial" w:cs="Arial"/>
                <w:sz w:val="20"/>
                <w:szCs w:val="20"/>
              </w:rPr>
            </w:pPr>
            <w:r w:rsidRPr="00366F2E">
              <w:rPr>
                <w:rFonts w:ascii="Arial" w:hAnsi="Arial" w:cs="Arial"/>
                <w:b/>
                <w:sz w:val="20"/>
                <w:szCs w:val="20"/>
              </w:rPr>
              <w:t>s DPH</w:t>
            </w:r>
          </w:p>
        </w:tc>
        <w:tc>
          <w:tcPr>
            <w:tcW w:w="979" w:type="dxa"/>
            <w:vAlign w:val="center"/>
          </w:tcPr>
          <w:p w14:paraId="477B6F3B" w14:textId="77777777" w:rsidR="009A0BFC" w:rsidRPr="00366F2E" w:rsidRDefault="009A0BFC" w:rsidP="00D37A25">
            <w:pPr>
              <w:jc w:val="center"/>
              <w:rPr>
                <w:rFonts w:ascii="Arial" w:hAnsi="Arial" w:cs="Arial"/>
                <w:sz w:val="20"/>
                <w:szCs w:val="20"/>
              </w:rPr>
            </w:pPr>
            <w:r w:rsidRPr="00366F2E">
              <w:rPr>
                <w:rFonts w:ascii="Arial" w:hAnsi="Arial" w:cs="Arial"/>
                <w:b/>
                <w:sz w:val="20"/>
                <w:szCs w:val="20"/>
              </w:rPr>
              <w:t>bez DPH</w:t>
            </w:r>
          </w:p>
        </w:tc>
        <w:tc>
          <w:tcPr>
            <w:tcW w:w="784" w:type="dxa"/>
            <w:vAlign w:val="center"/>
          </w:tcPr>
          <w:p w14:paraId="6566F882" w14:textId="77777777" w:rsidR="009A0BFC" w:rsidRPr="00366F2E" w:rsidRDefault="009A0BFC" w:rsidP="00D37A25">
            <w:pPr>
              <w:jc w:val="center"/>
              <w:rPr>
                <w:rFonts w:ascii="Arial" w:hAnsi="Arial" w:cs="Arial"/>
                <w:sz w:val="20"/>
                <w:szCs w:val="20"/>
              </w:rPr>
            </w:pPr>
            <w:r w:rsidRPr="00366F2E">
              <w:rPr>
                <w:rFonts w:ascii="Arial" w:hAnsi="Arial" w:cs="Arial"/>
                <w:b/>
                <w:sz w:val="20"/>
                <w:szCs w:val="20"/>
              </w:rPr>
              <w:t>s DPH</w:t>
            </w:r>
          </w:p>
        </w:tc>
        <w:tc>
          <w:tcPr>
            <w:tcW w:w="964" w:type="dxa"/>
            <w:vAlign w:val="center"/>
          </w:tcPr>
          <w:p w14:paraId="3A587768" w14:textId="77777777" w:rsidR="009A0BFC" w:rsidRPr="00366F2E" w:rsidRDefault="009A0BFC" w:rsidP="00D37A25">
            <w:pPr>
              <w:jc w:val="center"/>
              <w:rPr>
                <w:rFonts w:ascii="Arial" w:hAnsi="Arial" w:cs="Arial"/>
                <w:sz w:val="20"/>
                <w:szCs w:val="20"/>
              </w:rPr>
            </w:pPr>
            <w:r w:rsidRPr="00366F2E">
              <w:rPr>
                <w:rFonts w:ascii="Arial" w:hAnsi="Arial" w:cs="Arial"/>
                <w:b/>
                <w:sz w:val="20"/>
                <w:szCs w:val="20"/>
              </w:rPr>
              <w:t>bez DPH</w:t>
            </w:r>
          </w:p>
        </w:tc>
        <w:tc>
          <w:tcPr>
            <w:tcW w:w="870" w:type="dxa"/>
            <w:vAlign w:val="center"/>
          </w:tcPr>
          <w:p w14:paraId="6EE9A500" w14:textId="77777777" w:rsidR="009A0BFC" w:rsidRPr="00366F2E" w:rsidRDefault="009A0BFC" w:rsidP="00D37A25">
            <w:pPr>
              <w:jc w:val="center"/>
              <w:rPr>
                <w:rFonts w:ascii="Arial" w:hAnsi="Arial" w:cs="Arial"/>
                <w:sz w:val="20"/>
                <w:szCs w:val="20"/>
              </w:rPr>
            </w:pPr>
            <w:r w:rsidRPr="00366F2E">
              <w:rPr>
                <w:rFonts w:ascii="Arial" w:hAnsi="Arial" w:cs="Arial"/>
                <w:b/>
                <w:sz w:val="20"/>
                <w:szCs w:val="20"/>
              </w:rPr>
              <w:t>s DPH</w:t>
            </w:r>
          </w:p>
        </w:tc>
        <w:tc>
          <w:tcPr>
            <w:tcW w:w="980" w:type="dxa"/>
            <w:vAlign w:val="center"/>
          </w:tcPr>
          <w:p w14:paraId="146BD123" w14:textId="77777777" w:rsidR="009A0BFC" w:rsidRPr="00366F2E" w:rsidRDefault="009A0BFC" w:rsidP="00D37A25">
            <w:pPr>
              <w:jc w:val="center"/>
              <w:rPr>
                <w:rFonts w:ascii="Arial" w:hAnsi="Arial" w:cs="Arial"/>
                <w:sz w:val="20"/>
                <w:szCs w:val="20"/>
              </w:rPr>
            </w:pPr>
            <w:r w:rsidRPr="00366F2E">
              <w:rPr>
                <w:rFonts w:ascii="Arial" w:hAnsi="Arial" w:cs="Arial"/>
                <w:b/>
                <w:sz w:val="20"/>
                <w:szCs w:val="20"/>
              </w:rPr>
              <w:t>bez DPH</w:t>
            </w:r>
          </w:p>
        </w:tc>
        <w:tc>
          <w:tcPr>
            <w:tcW w:w="770" w:type="dxa"/>
            <w:vAlign w:val="center"/>
          </w:tcPr>
          <w:p w14:paraId="0742E0FE" w14:textId="77777777" w:rsidR="009A0BFC" w:rsidRPr="00366F2E" w:rsidRDefault="009A0BFC" w:rsidP="00D37A25">
            <w:pPr>
              <w:jc w:val="center"/>
              <w:rPr>
                <w:rFonts w:ascii="Arial" w:hAnsi="Arial" w:cs="Arial"/>
                <w:sz w:val="20"/>
                <w:szCs w:val="20"/>
              </w:rPr>
            </w:pPr>
            <w:r w:rsidRPr="00366F2E">
              <w:rPr>
                <w:rFonts w:ascii="Arial" w:hAnsi="Arial" w:cs="Arial"/>
                <w:b/>
                <w:sz w:val="20"/>
                <w:szCs w:val="20"/>
              </w:rPr>
              <w:t>s DPH</w:t>
            </w:r>
          </w:p>
        </w:tc>
      </w:tr>
      <w:tr w:rsidR="00547C55" w:rsidRPr="00366F2E" w14:paraId="25FF61E6" w14:textId="77777777" w:rsidTr="003D75AB">
        <w:trPr>
          <w:gridAfter w:val="1"/>
          <w:wAfter w:w="6" w:type="dxa"/>
          <w:cantSplit/>
          <w:trHeight w:val="318"/>
        </w:trPr>
        <w:tc>
          <w:tcPr>
            <w:tcW w:w="3119" w:type="dxa"/>
            <w:vMerge/>
          </w:tcPr>
          <w:p w14:paraId="2B6D6D8F" w14:textId="77777777" w:rsidR="00585377" w:rsidRPr="00366F2E" w:rsidRDefault="00585377" w:rsidP="00585377">
            <w:pPr>
              <w:rPr>
                <w:rFonts w:ascii="Arial" w:hAnsi="Arial" w:cs="Arial"/>
                <w:b/>
                <w:sz w:val="20"/>
                <w:szCs w:val="20"/>
              </w:rPr>
            </w:pPr>
          </w:p>
        </w:tc>
        <w:tc>
          <w:tcPr>
            <w:tcW w:w="997" w:type="dxa"/>
          </w:tcPr>
          <w:p w14:paraId="2010D720" w14:textId="57FB6FED" w:rsidR="00585377" w:rsidRPr="00366F2E" w:rsidRDefault="00585377" w:rsidP="00585377">
            <w:pPr>
              <w:jc w:val="center"/>
              <w:rPr>
                <w:rFonts w:ascii="Arial" w:hAnsi="Arial" w:cs="Arial"/>
                <w:sz w:val="20"/>
                <w:szCs w:val="20"/>
              </w:rPr>
            </w:pPr>
            <w:r w:rsidRPr="00366F2E">
              <w:rPr>
                <w:rFonts w:ascii="Arial" w:hAnsi="Arial" w:cs="Arial"/>
                <w:sz w:val="20"/>
                <w:szCs w:val="20"/>
              </w:rPr>
              <w:t xml:space="preserve"> </w:t>
            </w:r>
            <w:r w:rsidR="00944568" w:rsidRPr="00366F2E">
              <w:rPr>
                <w:rFonts w:ascii="Arial" w:hAnsi="Arial" w:cs="Arial"/>
                <w:sz w:val="20"/>
                <w:szCs w:val="20"/>
              </w:rPr>
              <w:t>8</w:t>
            </w:r>
            <w:r w:rsidR="00A65964" w:rsidRPr="00366F2E">
              <w:rPr>
                <w:rFonts w:ascii="Arial" w:hAnsi="Arial" w:cs="Arial"/>
                <w:sz w:val="20"/>
                <w:szCs w:val="20"/>
              </w:rPr>
              <w:t>2</w:t>
            </w:r>
            <w:r w:rsidRPr="00366F2E">
              <w:rPr>
                <w:rFonts w:ascii="Arial" w:hAnsi="Arial" w:cs="Arial"/>
                <w:sz w:val="20"/>
                <w:szCs w:val="20"/>
              </w:rPr>
              <w:t xml:space="preserve">,00 </w:t>
            </w:r>
          </w:p>
        </w:tc>
        <w:tc>
          <w:tcPr>
            <w:tcW w:w="812" w:type="dxa"/>
          </w:tcPr>
          <w:p w14:paraId="4119A7BD" w14:textId="6401C3BE" w:rsidR="00585377" w:rsidRPr="00366F2E" w:rsidRDefault="00585377" w:rsidP="00585377">
            <w:pPr>
              <w:jc w:val="center"/>
              <w:rPr>
                <w:rFonts w:ascii="Arial" w:hAnsi="Arial" w:cs="Arial"/>
                <w:b/>
                <w:bCs/>
                <w:sz w:val="20"/>
                <w:szCs w:val="20"/>
              </w:rPr>
            </w:pPr>
            <w:r w:rsidRPr="00366F2E">
              <w:rPr>
                <w:rFonts w:ascii="Arial" w:hAnsi="Arial" w:cs="Arial"/>
                <w:b/>
                <w:sz w:val="20"/>
              </w:rPr>
              <w:t xml:space="preserve"> </w:t>
            </w:r>
            <w:r w:rsidR="00944568" w:rsidRPr="00366F2E">
              <w:rPr>
                <w:rFonts w:ascii="Arial" w:hAnsi="Arial" w:cs="Arial"/>
                <w:b/>
                <w:sz w:val="20"/>
              </w:rPr>
              <w:t xml:space="preserve"> </w:t>
            </w:r>
            <w:r w:rsidR="00A65964" w:rsidRPr="00366F2E">
              <w:rPr>
                <w:rFonts w:ascii="Arial" w:hAnsi="Arial" w:cs="Arial"/>
                <w:b/>
                <w:sz w:val="20"/>
              </w:rPr>
              <w:t>99,22</w:t>
            </w:r>
            <w:r w:rsidRPr="00366F2E">
              <w:rPr>
                <w:rFonts w:ascii="Arial" w:hAnsi="Arial" w:cs="Arial"/>
                <w:b/>
                <w:sz w:val="20"/>
              </w:rPr>
              <w:t xml:space="preserve"> </w:t>
            </w:r>
          </w:p>
        </w:tc>
        <w:tc>
          <w:tcPr>
            <w:tcW w:w="979" w:type="dxa"/>
          </w:tcPr>
          <w:p w14:paraId="1044D195" w14:textId="32BF3866" w:rsidR="00585377" w:rsidRPr="00366F2E" w:rsidRDefault="00585377" w:rsidP="00585377">
            <w:pPr>
              <w:jc w:val="center"/>
              <w:rPr>
                <w:rFonts w:ascii="Arial" w:hAnsi="Arial" w:cs="Arial"/>
                <w:sz w:val="20"/>
                <w:szCs w:val="20"/>
              </w:rPr>
            </w:pPr>
            <w:r w:rsidRPr="00366F2E">
              <w:rPr>
                <w:rFonts w:ascii="Arial" w:hAnsi="Arial" w:cs="Arial"/>
                <w:sz w:val="20"/>
                <w:szCs w:val="20"/>
              </w:rPr>
              <w:t xml:space="preserve"> </w:t>
            </w:r>
            <w:r w:rsidR="00A65964" w:rsidRPr="00366F2E">
              <w:rPr>
                <w:rFonts w:ascii="Arial" w:hAnsi="Arial" w:cs="Arial"/>
                <w:sz w:val="20"/>
                <w:szCs w:val="20"/>
              </w:rPr>
              <w:t>90</w:t>
            </w:r>
            <w:r w:rsidRPr="00366F2E">
              <w:rPr>
                <w:rFonts w:ascii="Arial" w:hAnsi="Arial" w:cs="Arial"/>
                <w:sz w:val="20"/>
                <w:szCs w:val="20"/>
              </w:rPr>
              <w:t xml:space="preserve">,00 </w:t>
            </w:r>
          </w:p>
        </w:tc>
        <w:tc>
          <w:tcPr>
            <w:tcW w:w="784" w:type="dxa"/>
          </w:tcPr>
          <w:p w14:paraId="3B290564" w14:textId="6CE37BDE" w:rsidR="00585377" w:rsidRPr="00366F2E" w:rsidRDefault="00944568" w:rsidP="00585377">
            <w:pPr>
              <w:jc w:val="center"/>
              <w:rPr>
                <w:rFonts w:ascii="Arial" w:hAnsi="Arial" w:cs="Arial"/>
                <w:b/>
                <w:bCs/>
                <w:sz w:val="20"/>
                <w:szCs w:val="20"/>
              </w:rPr>
            </w:pPr>
            <w:r w:rsidRPr="00366F2E">
              <w:rPr>
                <w:rFonts w:ascii="Arial" w:hAnsi="Arial" w:cs="Arial"/>
                <w:b/>
                <w:sz w:val="20"/>
              </w:rPr>
              <w:t>10</w:t>
            </w:r>
            <w:r w:rsidR="00A65964" w:rsidRPr="00366F2E">
              <w:rPr>
                <w:rFonts w:ascii="Arial" w:hAnsi="Arial" w:cs="Arial"/>
                <w:b/>
                <w:sz w:val="20"/>
              </w:rPr>
              <w:t>8</w:t>
            </w:r>
            <w:r w:rsidRPr="00366F2E">
              <w:rPr>
                <w:rFonts w:ascii="Arial" w:hAnsi="Arial" w:cs="Arial"/>
                <w:b/>
                <w:sz w:val="20"/>
              </w:rPr>
              <w:t>,</w:t>
            </w:r>
            <w:r w:rsidR="00A65964" w:rsidRPr="00366F2E">
              <w:rPr>
                <w:rFonts w:ascii="Arial" w:hAnsi="Arial" w:cs="Arial"/>
                <w:b/>
                <w:sz w:val="20"/>
              </w:rPr>
              <w:t>90</w:t>
            </w:r>
            <w:r w:rsidR="00585377" w:rsidRPr="00366F2E">
              <w:rPr>
                <w:rFonts w:ascii="Arial" w:hAnsi="Arial" w:cs="Arial"/>
                <w:b/>
                <w:sz w:val="20"/>
              </w:rPr>
              <w:t xml:space="preserve"> </w:t>
            </w:r>
          </w:p>
        </w:tc>
        <w:tc>
          <w:tcPr>
            <w:tcW w:w="964" w:type="dxa"/>
          </w:tcPr>
          <w:p w14:paraId="2FC09303" w14:textId="6E13D32E" w:rsidR="00585377" w:rsidRPr="00366F2E" w:rsidRDefault="00585377" w:rsidP="00585377">
            <w:pPr>
              <w:jc w:val="center"/>
              <w:rPr>
                <w:rFonts w:ascii="Arial" w:hAnsi="Arial" w:cs="Arial"/>
                <w:sz w:val="20"/>
                <w:szCs w:val="20"/>
              </w:rPr>
            </w:pPr>
            <w:r w:rsidRPr="00366F2E">
              <w:rPr>
                <w:rFonts w:ascii="Arial" w:hAnsi="Arial" w:cs="Arial"/>
                <w:sz w:val="20"/>
                <w:szCs w:val="20"/>
              </w:rPr>
              <w:t xml:space="preserve"> </w:t>
            </w:r>
            <w:r w:rsidR="00944568" w:rsidRPr="00366F2E">
              <w:rPr>
                <w:rFonts w:ascii="Arial" w:hAnsi="Arial" w:cs="Arial"/>
                <w:sz w:val="20"/>
                <w:szCs w:val="20"/>
              </w:rPr>
              <w:t>9</w:t>
            </w:r>
            <w:r w:rsidR="00A65964" w:rsidRPr="00366F2E">
              <w:rPr>
                <w:rFonts w:ascii="Arial" w:hAnsi="Arial" w:cs="Arial"/>
                <w:sz w:val="20"/>
                <w:szCs w:val="20"/>
              </w:rPr>
              <w:t>2</w:t>
            </w:r>
            <w:r w:rsidRPr="00366F2E">
              <w:rPr>
                <w:rFonts w:ascii="Arial" w:hAnsi="Arial" w:cs="Arial"/>
                <w:sz w:val="20"/>
                <w:szCs w:val="20"/>
              </w:rPr>
              <w:t xml:space="preserve">,00 </w:t>
            </w:r>
          </w:p>
        </w:tc>
        <w:tc>
          <w:tcPr>
            <w:tcW w:w="870" w:type="dxa"/>
          </w:tcPr>
          <w:p w14:paraId="09D4B116" w14:textId="09997C55" w:rsidR="00585377" w:rsidRPr="00366F2E" w:rsidRDefault="00585377" w:rsidP="00585377">
            <w:pPr>
              <w:jc w:val="center"/>
              <w:rPr>
                <w:rFonts w:ascii="Arial" w:hAnsi="Arial" w:cs="Arial"/>
                <w:b/>
                <w:bCs/>
                <w:sz w:val="20"/>
                <w:szCs w:val="20"/>
              </w:rPr>
            </w:pPr>
            <w:r w:rsidRPr="00366F2E">
              <w:rPr>
                <w:rFonts w:ascii="Arial" w:hAnsi="Arial" w:cs="Arial"/>
                <w:sz w:val="20"/>
                <w:szCs w:val="20"/>
              </w:rPr>
              <w:t xml:space="preserve"> </w:t>
            </w:r>
            <w:r w:rsidR="00944568" w:rsidRPr="00366F2E">
              <w:rPr>
                <w:rFonts w:ascii="Arial" w:hAnsi="Arial" w:cs="Arial"/>
                <w:b/>
                <w:sz w:val="20"/>
              </w:rPr>
              <w:t xml:space="preserve"> 11</w:t>
            </w:r>
            <w:r w:rsidR="00A65964" w:rsidRPr="00366F2E">
              <w:rPr>
                <w:rFonts w:ascii="Arial" w:hAnsi="Arial" w:cs="Arial"/>
                <w:b/>
                <w:sz w:val="20"/>
              </w:rPr>
              <w:t>1</w:t>
            </w:r>
            <w:r w:rsidR="00944568" w:rsidRPr="00366F2E">
              <w:rPr>
                <w:rFonts w:ascii="Arial" w:hAnsi="Arial" w:cs="Arial"/>
                <w:b/>
                <w:sz w:val="20"/>
              </w:rPr>
              <w:t>,</w:t>
            </w:r>
            <w:r w:rsidR="00A65964" w:rsidRPr="00366F2E">
              <w:rPr>
                <w:rFonts w:ascii="Arial" w:hAnsi="Arial" w:cs="Arial"/>
                <w:b/>
                <w:sz w:val="20"/>
              </w:rPr>
              <w:t>32</w:t>
            </w:r>
            <w:r w:rsidRPr="00366F2E">
              <w:rPr>
                <w:rFonts w:ascii="Arial" w:hAnsi="Arial" w:cs="Arial"/>
                <w:b/>
                <w:sz w:val="20"/>
              </w:rPr>
              <w:t xml:space="preserve"> </w:t>
            </w:r>
          </w:p>
        </w:tc>
        <w:tc>
          <w:tcPr>
            <w:tcW w:w="980" w:type="dxa"/>
          </w:tcPr>
          <w:p w14:paraId="3F9A480C" w14:textId="60437CA7" w:rsidR="00585377" w:rsidRPr="00366F2E" w:rsidRDefault="00585377" w:rsidP="00585377">
            <w:pPr>
              <w:jc w:val="center"/>
              <w:rPr>
                <w:rFonts w:ascii="Arial" w:hAnsi="Arial" w:cs="Arial"/>
                <w:sz w:val="20"/>
                <w:szCs w:val="20"/>
              </w:rPr>
            </w:pPr>
            <w:r w:rsidRPr="00366F2E">
              <w:rPr>
                <w:rFonts w:ascii="Arial" w:hAnsi="Arial" w:cs="Arial"/>
                <w:sz w:val="20"/>
                <w:szCs w:val="20"/>
              </w:rPr>
              <w:t xml:space="preserve"> </w:t>
            </w:r>
            <w:r w:rsidR="00944568" w:rsidRPr="00366F2E">
              <w:rPr>
                <w:rFonts w:ascii="Arial" w:hAnsi="Arial" w:cs="Arial"/>
                <w:sz w:val="20"/>
                <w:szCs w:val="20"/>
              </w:rPr>
              <w:t>98</w:t>
            </w:r>
            <w:r w:rsidRPr="00366F2E">
              <w:rPr>
                <w:rFonts w:ascii="Arial" w:hAnsi="Arial" w:cs="Arial"/>
                <w:sz w:val="20"/>
                <w:szCs w:val="20"/>
              </w:rPr>
              <w:t xml:space="preserve">,00 </w:t>
            </w:r>
          </w:p>
        </w:tc>
        <w:tc>
          <w:tcPr>
            <w:tcW w:w="770" w:type="dxa"/>
          </w:tcPr>
          <w:p w14:paraId="1CCAD0E6" w14:textId="18120037" w:rsidR="00585377" w:rsidRPr="00366F2E" w:rsidRDefault="00944568" w:rsidP="00585377">
            <w:pPr>
              <w:jc w:val="center"/>
              <w:rPr>
                <w:rFonts w:ascii="Arial" w:hAnsi="Arial" w:cs="Arial"/>
                <w:b/>
                <w:bCs/>
                <w:sz w:val="20"/>
                <w:szCs w:val="20"/>
              </w:rPr>
            </w:pPr>
            <w:r w:rsidRPr="00366F2E">
              <w:rPr>
                <w:rFonts w:ascii="Arial" w:hAnsi="Arial" w:cs="Arial"/>
                <w:b/>
                <w:sz w:val="20"/>
              </w:rPr>
              <w:t>118,58</w:t>
            </w:r>
            <w:r w:rsidR="00585377" w:rsidRPr="00366F2E">
              <w:rPr>
                <w:rFonts w:ascii="Arial" w:hAnsi="Arial" w:cs="Arial"/>
                <w:b/>
                <w:sz w:val="20"/>
              </w:rPr>
              <w:t xml:space="preserve"> </w:t>
            </w:r>
          </w:p>
        </w:tc>
      </w:tr>
    </w:tbl>
    <w:bookmarkEnd w:id="47"/>
    <w:p w14:paraId="32427F7B" w14:textId="61904A97" w:rsidR="004D048A" w:rsidRPr="00366F2E" w:rsidRDefault="004D048A" w:rsidP="002C33D3">
      <w:pPr>
        <w:pStyle w:val="cpNormal4"/>
        <w:spacing w:after="0" w:line="240" w:lineRule="auto"/>
        <w:ind w:firstLine="0"/>
        <w:jc w:val="both"/>
        <w:rPr>
          <w:rFonts w:ascii="Arial" w:hAnsi="Arial" w:cs="Arial"/>
          <w:szCs w:val="20"/>
        </w:rPr>
      </w:pPr>
      <w:r w:rsidRPr="00366F2E">
        <w:rPr>
          <w:rFonts w:ascii="Arial" w:hAnsi="Arial" w:cs="Arial"/>
          <w:szCs w:val="20"/>
        </w:rPr>
        <w:t>Adresní strana zásilky v prioritním režimu dodání musí být opatřena nálepkou D+1, případně výrazně označena poznámkou D+1.</w:t>
      </w:r>
    </w:p>
    <w:p w14:paraId="45E2B5F8" w14:textId="026B9DC3" w:rsidR="007B22F6" w:rsidRPr="00366F2E" w:rsidRDefault="007B22F6" w:rsidP="002C33D3">
      <w:pPr>
        <w:pStyle w:val="cpNormal4"/>
        <w:spacing w:after="0" w:line="240" w:lineRule="auto"/>
        <w:ind w:firstLine="0"/>
        <w:jc w:val="both"/>
        <w:rPr>
          <w:rFonts w:ascii="Arial" w:hAnsi="Arial" w:cs="Arial"/>
          <w:szCs w:val="20"/>
        </w:rPr>
      </w:pPr>
    </w:p>
    <w:p w14:paraId="413BA6DD" w14:textId="026A2AFA" w:rsidR="00AC7B02" w:rsidRPr="00366F2E" w:rsidRDefault="00F21A40" w:rsidP="002C33D3">
      <w:pPr>
        <w:pStyle w:val="cpNormal4"/>
        <w:spacing w:after="0" w:line="240" w:lineRule="auto"/>
        <w:ind w:firstLine="0"/>
        <w:jc w:val="both"/>
        <w:rPr>
          <w:rFonts w:ascii="Arial" w:hAnsi="Arial" w:cs="Arial"/>
          <w:szCs w:val="20"/>
        </w:rPr>
      </w:pPr>
      <w:r w:rsidRPr="00366F2E">
        <w:rPr>
          <w:rFonts w:ascii="Arial" w:hAnsi="Arial" w:cs="Arial"/>
          <w:szCs w:val="20"/>
        </w:rPr>
        <w:t xml:space="preserve">Na základě konkrétních parametrů podání odesílatele lze </w:t>
      </w:r>
      <w:r w:rsidR="00107A3E" w:rsidRPr="00366F2E">
        <w:rPr>
          <w:rFonts w:ascii="Arial" w:hAnsi="Arial" w:cs="Arial"/>
          <w:szCs w:val="20"/>
        </w:rPr>
        <w:t xml:space="preserve">za předpokladu podání více než 100.000 ks zásilek Firemní psaní a zásilek Firemní psaní doporučeně za kalendářní nebo běžný rok </w:t>
      </w:r>
      <w:r w:rsidRPr="00366F2E">
        <w:rPr>
          <w:rFonts w:ascii="Arial" w:hAnsi="Arial" w:cs="Arial"/>
          <w:szCs w:val="20"/>
        </w:rPr>
        <w:t xml:space="preserve">dohodou sjednat individuální jednotnou cenu. </w:t>
      </w:r>
      <w:r w:rsidR="00AC7B02" w:rsidRPr="00366F2E">
        <w:rPr>
          <w:rFonts w:ascii="Arial" w:hAnsi="Arial" w:cs="Arial"/>
          <w:szCs w:val="20"/>
        </w:rPr>
        <w:t>Odesílatelem se rozumí osoba, která je původcem zásilky. Na žádost odesílatelů bude, při posouzení parametrů podání, na odesílatele, kteří jsou členy jednoho podnikatelského seskupení, pohlíženo jako na jeden celek.</w:t>
      </w:r>
    </w:p>
    <w:p w14:paraId="3C95B6DA" w14:textId="77777777" w:rsidR="002F3CC8" w:rsidRPr="00366F2E" w:rsidRDefault="002F3CC8">
      <w:pPr>
        <w:spacing w:line="240" w:lineRule="auto"/>
        <w:rPr>
          <w:rFonts w:ascii="Arial" w:hAnsi="Arial" w:cs="Arial"/>
          <w:sz w:val="20"/>
          <w:szCs w:val="20"/>
        </w:rPr>
      </w:pPr>
    </w:p>
    <w:p w14:paraId="5694A0C9" w14:textId="648DE69B" w:rsidR="002F3CC8" w:rsidRPr="00366F2E" w:rsidRDefault="002F3CC8" w:rsidP="006A6EC0">
      <w:pPr>
        <w:pStyle w:val="Nadpis4"/>
        <w:numPr>
          <w:ilvl w:val="0"/>
          <w:numId w:val="12"/>
        </w:numPr>
        <w:spacing w:before="120"/>
        <w:ind w:left="567" w:hanging="578"/>
        <w:rPr>
          <w:rFonts w:cs="Arial"/>
        </w:rPr>
      </w:pPr>
      <w:bookmarkStart w:id="48" w:name="_Toc22742865"/>
      <w:bookmarkStart w:id="49" w:name="_Toc87870628"/>
      <w:bookmarkStart w:id="50" w:name="_Toc151387959"/>
      <w:bookmarkStart w:id="51" w:name="_Toc189039408"/>
      <w:r w:rsidRPr="00366F2E">
        <w:rPr>
          <w:rFonts w:cs="Arial"/>
        </w:rPr>
        <w:t>Zásilky s obsahem hlasovacích lístků</w:t>
      </w:r>
      <w:bookmarkEnd w:id="48"/>
      <w:bookmarkEnd w:id="49"/>
      <w:bookmarkEnd w:id="50"/>
      <w:bookmarkEnd w:id="51"/>
    </w:p>
    <w:p w14:paraId="1EE925D3" w14:textId="3BAA88C8" w:rsidR="002F3CC8" w:rsidRPr="00366F2E" w:rsidRDefault="002F3CC8" w:rsidP="006A6EC0">
      <w:pPr>
        <w:pStyle w:val="cpNormal4"/>
        <w:spacing w:after="0" w:line="240" w:lineRule="exact"/>
        <w:ind w:firstLine="0"/>
        <w:rPr>
          <w:rFonts w:ascii="Arial" w:hAnsi="Arial" w:cs="Arial"/>
        </w:rPr>
      </w:pPr>
      <w:r w:rsidRPr="00366F2E">
        <w:rPr>
          <w:rFonts w:ascii="Arial" w:hAnsi="Arial" w:cs="Arial"/>
        </w:rPr>
        <w:t>(Obchodní podmínky služby Zásilky s obsahem hlasovacích lístků)</w:t>
      </w:r>
    </w:p>
    <w:p w14:paraId="184E4151" w14:textId="77777777" w:rsidR="000A0E91" w:rsidRPr="00366F2E" w:rsidRDefault="000A0E91" w:rsidP="006A6EC0">
      <w:pPr>
        <w:pStyle w:val="cpNormal4"/>
        <w:spacing w:after="0" w:line="240" w:lineRule="exact"/>
        <w:ind w:firstLine="0"/>
        <w:rPr>
          <w:rFonts w:ascii="Arial" w:hAnsi="Arial" w:cs="Arial"/>
        </w:rPr>
      </w:pPr>
    </w:p>
    <w:tbl>
      <w:tblPr>
        <w:tblW w:w="0" w:type="auto"/>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8080"/>
        <w:gridCol w:w="1134"/>
        <w:gridCol w:w="992"/>
      </w:tblGrid>
      <w:tr w:rsidR="00547C55" w:rsidRPr="00366F2E" w14:paraId="49D968E2" w14:textId="77777777" w:rsidTr="00FE36EE">
        <w:trPr>
          <w:cantSplit/>
          <w:trHeight w:val="247"/>
        </w:trPr>
        <w:tc>
          <w:tcPr>
            <w:tcW w:w="8080" w:type="dxa"/>
            <w:shd w:val="clear" w:color="auto" w:fill="F2F2F2"/>
            <w:vAlign w:val="center"/>
          </w:tcPr>
          <w:p w14:paraId="715CCB38" w14:textId="06C8BD50" w:rsidR="006A6EC0" w:rsidRPr="00366F2E" w:rsidRDefault="00FE36EE" w:rsidP="006A6EC0">
            <w:pPr>
              <w:rPr>
                <w:rFonts w:ascii="Arial" w:hAnsi="Arial" w:cs="Arial"/>
                <w:b/>
                <w:sz w:val="20"/>
                <w:szCs w:val="20"/>
              </w:rPr>
            </w:pPr>
            <w:r w:rsidRPr="00366F2E">
              <w:rPr>
                <w:rFonts w:ascii="Arial" w:hAnsi="Arial" w:cs="Arial"/>
                <w:b/>
                <w:sz w:val="20"/>
                <w:szCs w:val="20"/>
              </w:rPr>
              <w:t>Cena v Kč</w:t>
            </w:r>
          </w:p>
        </w:tc>
        <w:tc>
          <w:tcPr>
            <w:tcW w:w="1134" w:type="dxa"/>
            <w:shd w:val="clear" w:color="auto" w:fill="F2F2F2"/>
            <w:vAlign w:val="center"/>
          </w:tcPr>
          <w:p w14:paraId="0FED0CB2" w14:textId="1D6CDAFB" w:rsidR="006A6EC0" w:rsidRPr="00366F2E" w:rsidRDefault="006A6EC0" w:rsidP="006A6EC0">
            <w:pPr>
              <w:jc w:val="center"/>
              <w:rPr>
                <w:rFonts w:ascii="Arial" w:hAnsi="Arial" w:cs="Arial"/>
                <w:b/>
                <w:sz w:val="20"/>
                <w:szCs w:val="20"/>
              </w:rPr>
            </w:pPr>
            <w:r w:rsidRPr="00366F2E">
              <w:rPr>
                <w:rFonts w:ascii="Arial" w:hAnsi="Arial" w:cs="Arial"/>
                <w:b/>
                <w:sz w:val="20"/>
                <w:szCs w:val="20"/>
              </w:rPr>
              <w:t>bez DPH</w:t>
            </w:r>
          </w:p>
        </w:tc>
        <w:tc>
          <w:tcPr>
            <w:tcW w:w="992" w:type="dxa"/>
            <w:shd w:val="clear" w:color="auto" w:fill="F2F2F2"/>
            <w:vAlign w:val="center"/>
          </w:tcPr>
          <w:p w14:paraId="140CCB21" w14:textId="691AF3EC" w:rsidR="006A6EC0" w:rsidRPr="00366F2E" w:rsidRDefault="006A6EC0" w:rsidP="006A6EC0">
            <w:pPr>
              <w:jc w:val="center"/>
              <w:rPr>
                <w:rFonts w:ascii="Arial" w:hAnsi="Arial" w:cs="Arial"/>
                <w:b/>
                <w:sz w:val="20"/>
                <w:szCs w:val="20"/>
              </w:rPr>
            </w:pPr>
            <w:r w:rsidRPr="00366F2E">
              <w:rPr>
                <w:rFonts w:ascii="Arial" w:hAnsi="Arial" w:cs="Arial"/>
                <w:b/>
                <w:sz w:val="20"/>
                <w:szCs w:val="20"/>
              </w:rPr>
              <w:t>s DPH</w:t>
            </w:r>
          </w:p>
        </w:tc>
      </w:tr>
      <w:tr w:rsidR="006B1EF2" w:rsidRPr="00366F2E" w14:paraId="5BACD79F" w14:textId="77777777" w:rsidTr="00FE36EE">
        <w:trPr>
          <w:cantSplit/>
          <w:trHeight w:val="567"/>
        </w:trPr>
        <w:tc>
          <w:tcPr>
            <w:tcW w:w="8080" w:type="dxa"/>
            <w:vAlign w:val="center"/>
          </w:tcPr>
          <w:p w14:paraId="34999346" w14:textId="02438A92" w:rsidR="006A6EC0" w:rsidRPr="00366F2E" w:rsidRDefault="006A6EC0" w:rsidP="006A6EC0">
            <w:pPr>
              <w:pStyle w:val="Zpat"/>
              <w:tabs>
                <w:tab w:val="clear" w:pos="4513"/>
              </w:tabs>
              <w:rPr>
                <w:rFonts w:ascii="Arial" w:hAnsi="Arial" w:cs="Arial"/>
                <w:b/>
                <w:sz w:val="20"/>
                <w:szCs w:val="20"/>
              </w:rPr>
            </w:pPr>
            <w:r w:rsidRPr="00366F2E">
              <w:rPr>
                <w:rFonts w:ascii="Arial" w:hAnsi="Arial" w:cs="Arial"/>
                <w:b/>
                <w:sz w:val="20"/>
                <w:szCs w:val="20"/>
              </w:rPr>
              <w:t>Za každou zásilku s obsahem hlasovacích lístků v rámci běžné doručovací pochůzky.</w:t>
            </w:r>
          </w:p>
        </w:tc>
        <w:tc>
          <w:tcPr>
            <w:tcW w:w="1134" w:type="dxa"/>
            <w:vAlign w:val="center"/>
          </w:tcPr>
          <w:p w14:paraId="02B3B0DC" w14:textId="28D1E2C7" w:rsidR="006A6EC0" w:rsidRPr="00366F2E" w:rsidRDefault="000D7EF6" w:rsidP="008D20C6">
            <w:pPr>
              <w:jc w:val="center"/>
              <w:rPr>
                <w:rFonts w:ascii="Arial" w:hAnsi="Arial" w:cs="Arial"/>
                <w:sz w:val="20"/>
                <w:szCs w:val="20"/>
              </w:rPr>
            </w:pPr>
            <w:r w:rsidRPr="00366F2E">
              <w:rPr>
                <w:rFonts w:ascii="Arial" w:hAnsi="Arial" w:cs="Arial"/>
                <w:sz w:val="20"/>
                <w:szCs w:val="20"/>
              </w:rPr>
              <w:t>8,18</w:t>
            </w:r>
          </w:p>
        </w:tc>
        <w:tc>
          <w:tcPr>
            <w:tcW w:w="992" w:type="dxa"/>
            <w:vAlign w:val="center"/>
          </w:tcPr>
          <w:p w14:paraId="4294A5E3" w14:textId="16F5B4AD" w:rsidR="006A6EC0" w:rsidRPr="00366F2E" w:rsidRDefault="000D7EF6" w:rsidP="006A6EC0">
            <w:pPr>
              <w:jc w:val="center"/>
              <w:rPr>
                <w:rFonts w:ascii="Arial" w:hAnsi="Arial" w:cs="Arial"/>
                <w:b/>
                <w:sz w:val="20"/>
                <w:szCs w:val="20"/>
              </w:rPr>
            </w:pPr>
            <w:r w:rsidRPr="00366F2E">
              <w:rPr>
                <w:rFonts w:ascii="Arial" w:hAnsi="Arial" w:cs="Arial"/>
                <w:b/>
                <w:sz w:val="20"/>
                <w:szCs w:val="20"/>
              </w:rPr>
              <w:t>9,90</w:t>
            </w:r>
          </w:p>
        </w:tc>
      </w:tr>
    </w:tbl>
    <w:p w14:paraId="4E242BA5" w14:textId="77777777" w:rsidR="00F77C83" w:rsidRPr="00976BD7" w:rsidRDefault="00F77C83" w:rsidP="00F61D4B">
      <w:pPr>
        <w:pStyle w:val="cpNormal4"/>
        <w:rPr>
          <w:rFonts w:ascii="Arial" w:hAnsi="Arial" w:cs="Arial"/>
        </w:rPr>
      </w:pPr>
      <w:bookmarkStart w:id="52" w:name="_Toc168989756"/>
      <w:bookmarkStart w:id="53" w:name="_Toc22742866"/>
      <w:bookmarkStart w:id="54" w:name="_Toc87870629"/>
      <w:bookmarkStart w:id="55" w:name="_Toc151387960"/>
    </w:p>
    <w:p w14:paraId="3C8F458C" w14:textId="5FC2C59E" w:rsidR="00A93FC1" w:rsidRPr="00366F2E" w:rsidRDefault="00A93FC1" w:rsidP="007435D5">
      <w:pPr>
        <w:pStyle w:val="Nadpis4"/>
        <w:numPr>
          <w:ilvl w:val="0"/>
          <w:numId w:val="12"/>
        </w:numPr>
        <w:spacing w:before="120"/>
        <w:ind w:left="567" w:hanging="578"/>
        <w:rPr>
          <w:rFonts w:cs="Arial"/>
        </w:rPr>
      </w:pPr>
      <w:bookmarkStart w:id="56" w:name="_Toc189039409"/>
      <w:r w:rsidRPr="00366F2E">
        <w:rPr>
          <w:rFonts w:cs="Arial"/>
        </w:rPr>
        <w:t>Cenná zásilka</w:t>
      </w:r>
      <w:bookmarkEnd w:id="52"/>
      <w:bookmarkEnd w:id="56"/>
    </w:p>
    <w:p w14:paraId="5F6BD9B6" w14:textId="77777777" w:rsidR="00A93FC1" w:rsidRPr="00366F2E" w:rsidRDefault="00A93FC1" w:rsidP="00A93FC1">
      <w:pPr>
        <w:pStyle w:val="cpNormal4"/>
        <w:spacing w:after="0" w:line="240" w:lineRule="auto"/>
        <w:ind w:firstLine="0"/>
        <w:rPr>
          <w:rFonts w:ascii="Arial" w:hAnsi="Arial" w:cs="Arial"/>
          <w:szCs w:val="20"/>
        </w:rPr>
      </w:pPr>
      <w:r w:rsidRPr="00366F2E">
        <w:rPr>
          <w:rFonts w:ascii="Arial" w:hAnsi="Arial" w:cs="Arial"/>
          <w:szCs w:val="20"/>
        </w:rPr>
        <w:t>čl. 16 poštovních podmínek</w:t>
      </w:r>
    </w:p>
    <w:p w14:paraId="478BF5DB" w14:textId="77777777" w:rsidR="00A93FC1" w:rsidRPr="00366F2E" w:rsidRDefault="00A93FC1" w:rsidP="00A93FC1">
      <w:pPr>
        <w:pStyle w:val="cpNormal3"/>
        <w:spacing w:after="0" w:line="240" w:lineRule="auto"/>
        <w:ind w:firstLine="0"/>
        <w:rPr>
          <w:rFonts w:ascii="Arial" w:hAnsi="Arial" w:cs="Arial"/>
          <w:sz w:val="18"/>
          <w:szCs w:val="19"/>
        </w:rPr>
      </w:pPr>
      <w:r w:rsidRPr="00366F2E">
        <w:rPr>
          <w:rFonts w:ascii="Arial" w:hAnsi="Arial" w:cs="Arial"/>
          <w:b/>
          <w:sz w:val="18"/>
          <w:szCs w:val="19"/>
        </w:rPr>
        <w:t>Ceny této základní poštovní služby a s ní souvisejících doplňkových služeb a příplatků jsou osvobozeny od DPH</w:t>
      </w:r>
      <w:r w:rsidRPr="00366F2E">
        <w:rPr>
          <w:rFonts w:ascii="Arial" w:hAnsi="Arial" w:cs="Arial"/>
          <w:sz w:val="18"/>
          <w:szCs w:val="19"/>
        </w:rPr>
        <w:t>.</w:t>
      </w:r>
    </w:p>
    <w:p w14:paraId="5F63AB1F" w14:textId="77777777" w:rsidR="00A93FC1" w:rsidRPr="00366F2E" w:rsidRDefault="00A93FC1" w:rsidP="00A93FC1">
      <w:pPr>
        <w:pStyle w:val="cpNormal3"/>
        <w:spacing w:after="0" w:line="240" w:lineRule="auto"/>
        <w:ind w:firstLine="0"/>
        <w:rPr>
          <w:rFonts w:ascii="Arial" w:hAnsi="Arial" w:cs="Arial"/>
        </w:rPr>
      </w:pPr>
    </w:p>
    <w:tbl>
      <w:tblPr>
        <w:tblW w:w="4898" w:type="pct"/>
        <w:tblCellMar>
          <w:left w:w="70" w:type="dxa"/>
          <w:right w:w="70" w:type="dxa"/>
        </w:tblCellMar>
        <w:tblLook w:val="04A0" w:firstRow="1" w:lastRow="0" w:firstColumn="1" w:lastColumn="0" w:noHBand="0" w:noVBand="1"/>
      </w:tblPr>
      <w:tblGrid>
        <w:gridCol w:w="5527"/>
        <w:gridCol w:w="1148"/>
        <w:gridCol w:w="1271"/>
        <w:gridCol w:w="1162"/>
        <w:gridCol w:w="1158"/>
      </w:tblGrid>
      <w:tr w:rsidR="00A93FC1" w:rsidRPr="00366F2E" w14:paraId="7A22CAB2" w14:textId="77777777" w:rsidTr="00DF019A">
        <w:trPr>
          <w:trHeight w:val="308"/>
        </w:trPr>
        <w:tc>
          <w:tcPr>
            <w:tcW w:w="2692" w:type="pct"/>
            <w:vMerge w:val="restart"/>
            <w:tcBorders>
              <w:top w:val="single" w:sz="4" w:space="0" w:color="auto"/>
              <w:left w:val="single" w:sz="4" w:space="0" w:color="auto"/>
              <w:right w:val="nil"/>
            </w:tcBorders>
            <w:shd w:val="clear" w:color="auto" w:fill="F2F2F2" w:themeFill="background1" w:themeFillShade="F2"/>
            <w:noWrap/>
            <w:vAlign w:val="center"/>
            <w:hideMark/>
          </w:tcPr>
          <w:p w14:paraId="0DA8B8EE" w14:textId="77777777" w:rsidR="00A93FC1" w:rsidRPr="00366F2E" w:rsidRDefault="00A93FC1" w:rsidP="00DF019A">
            <w:pPr>
              <w:spacing w:line="240" w:lineRule="auto"/>
              <w:rPr>
                <w:rFonts w:ascii="Arial" w:eastAsia="Times New Roman" w:hAnsi="Arial" w:cs="Arial"/>
                <w:sz w:val="20"/>
                <w:szCs w:val="20"/>
                <w:lang w:eastAsia="cs-CZ"/>
              </w:rPr>
            </w:pPr>
            <w:r w:rsidRPr="00366F2E">
              <w:rPr>
                <w:rFonts w:ascii="Arial" w:eastAsia="Times New Roman" w:hAnsi="Arial" w:cs="Arial"/>
                <w:b/>
                <w:sz w:val="20"/>
                <w:szCs w:val="20"/>
                <w:lang w:eastAsia="cs-CZ"/>
              </w:rPr>
              <w:t xml:space="preserve">Ceny v Kč </w:t>
            </w:r>
            <w:r w:rsidRPr="00366F2E">
              <w:rPr>
                <w:rFonts w:ascii="Arial" w:eastAsia="Times New Roman" w:hAnsi="Arial" w:cs="Arial"/>
                <w:b/>
                <w:sz w:val="20"/>
                <w:szCs w:val="20"/>
                <w:vertAlign w:val="superscript"/>
                <w:lang w:eastAsia="cs-CZ"/>
              </w:rPr>
              <w:t>8)</w:t>
            </w:r>
          </w:p>
        </w:tc>
        <w:tc>
          <w:tcPr>
            <w:tcW w:w="2308" w:type="pct"/>
            <w:gridSpan w:val="4"/>
            <w:tcBorders>
              <w:top w:val="single" w:sz="4" w:space="0" w:color="auto"/>
              <w:left w:val="single" w:sz="4" w:space="0" w:color="auto"/>
              <w:right w:val="single" w:sz="4" w:space="0" w:color="auto"/>
            </w:tcBorders>
            <w:shd w:val="clear" w:color="auto" w:fill="F2F2F2" w:themeFill="background1" w:themeFillShade="F2"/>
            <w:vAlign w:val="center"/>
          </w:tcPr>
          <w:p w14:paraId="1CCB2ED2" w14:textId="77777777" w:rsidR="00A93FC1" w:rsidRPr="00366F2E" w:rsidRDefault="00A93FC1" w:rsidP="00DF019A">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Velikostní kategorie</w:t>
            </w:r>
          </w:p>
          <w:p w14:paraId="39CFF625" w14:textId="77777777" w:rsidR="00A93FC1" w:rsidRPr="00366F2E" w:rsidRDefault="00A93FC1" w:rsidP="00DF019A">
            <w:pPr>
              <w:spacing w:line="240" w:lineRule="auto"/>
              <w:jc w:val="center"/>
              <w:rPr>
                <w:rFonts w:ascii="Arial" w:eastAsia="Times New Roman" w:hAnsi="Arial" w:cs="Arial"/>
                <w:b/>
                <w:sz w:val="20"/>
                <w:szCs w:val="20"/>
                <w:lang w:eastAsia="cs-CZ"/>
              </w:rPr>
            </w:pPr>
            <w:r w:rsidRPr="00366F2E">
              <w:rPr>
                <w:rFonts w:ascii="Arial" w:eastAsia="Times New Roman" w:hAnsi="Arial" w:cs="Arial"/>
                <w:b/>
                <w:bCs/>
                <w:sz w:val="20"/>
                <w:szCs w:val="20"/>
                <w:lang w:eastAsia="cs-CZ"/>
              </w:rPr>
              <w:t>(nejdelší strana do)</w:t>
            </w:r>
          </w:p>
        </w:tc>
      </w:tr>
      <w:tr w:rsidR="00A93FC1" w:rsidRPr="00366F2E" w14:paraId="6F3A0716" w14:textId="77777777" w:rsidTr="00DF019A">
        <w:trPr>
          <w:trHeight w:val="383"/>
        </w:trPr>
        <w:tc>
          <w:tcPr>
            <w:tcW w:w="2692" w:type="pct"/>
            <w:vMerge/>
            <w:tcBorders>
              <w:left w:val="single" w:sz="4" w:space="0" w:color="auto"/>
              <w:bottom w:val="single" w:sz="4" w:space="0" w:color="auto"/>
              <w:right w:val="single" w:sz="4" w:space="0" w:color="auto"/>
            </w:tcBorders>
            <w:shd w:val="clear" w:color="auto" w:fill="F2F2F2" w:themeFill="background1" w:themeFillShade="F2"/>
            <w:vAlign w:val="center"/>
            <w:hideMark/>
          </w:tcPr>
          <w:p w14:paraId="23C70607" w14:textId="77777777" w:rsidR="00A93FC1" w:rsidRPr="00366F2E" w:rsidRDefault="00A93FC1" w:rsidP="00DF019A">
            <w:pPr>
              <w:spacing w:line="240" w:lineRule="auto"/>
              <w:jc w:val="center"/>
              <w:rPr>
                <w:rFonts w:ascii="Arial" w:eastAsia="Times New Roman" w:hAnsi="Arial" w:cs="Arial"/>
                <w:b/>
                <w:bCs/>
                <w:sz w:val="20"/>
                <w:szCs w:val="20"/>
                <w:lang w:eastAsia="cs-CZ"/>
              </w:rPr>
            </w:pPr>
          </w:p>
        </w:tc>
        <w:tc>
          <w:tcPr>
            <w:tcW w:w="559" w:type="pct"/>
            <w:tcBorders>
              <w:top w:val="single" w:sz="4" w:space="0" w:color="auto"/>
              <w:left w:val="nil"/>
              <w:bottom w:val="single" w:sz="4" w:space="0" w:color="auto"/>
              <w:right w:val="single" w:sz="4" w:space="0" w:color="auto"/>
            </w:tcBorders>
            <w:shd w:val="clear" w:color="auto" w:fill="F2F2F2" w:themeFill="background1" w:themeFillShade="F2"/>
            <w:vAlign w:val="center"/>
          </w:tcPr>
          <w:p w14:paraId="253EFBA8" w14:textId="77777777" w:rsidR="00A93FC1" w:rsidRPr="00366F2E" w:rsidRDefault="00A93FC1" w:rsidP="00DF019A">
            <w:pPr>
              <w:spacing w:line="240" w:lineRule="auto"/>
              <w:jc w:val="center"/>
              <w:rPr>
                <w:rFonts w:ascii="Arial" w:hAnsi="Arial" w:cs="Arial"/>
                <w:b/>
                <w:sz w:val="20"/>
                <w:szCs w:val="20"/>
              </w:rPr>
            </w:pPr>
            <w:r w:rsidRPr="00366F2E">
              <w:rPr>
                <w:rFonts w:ascii="Arial" w:hAnsi="Arial" w:cs="Arial"/>
                <w:b/>
                <w:sz w:val="20"/>
                <w:szCs w:val="20"/>
              </w:rPr>
              <w:t>S</w:t>
            </w:r>
          </w:p>
          <w:p w14:paraId="7C492FF3" w14:textId="77777777" w:rsidR="00A93FC1" w:rsidRPr="00366F2E" w:rsidRDefault="00A93FC1" w:rsidP="00DF019A">
            <w:pPr>
              <w:spacing w:line="240" w:lineRule="auto"/>
              <w:jc w:val="center"/>
              <w:rPr>
                <w:rFonts w:ascii="Arial" w:eastAsia="Times New Roman" w:hAnsi="Arial" w:cs="Arial"/>
                <w:b/>
                <w:sz w:val="20"/>
                <w:szCs w:val="20"/>
                <w:lang w:eastAsia="cs-CZ"/>
              </w:rPr>
            </w:pPr>
            <w:r w:rsidRPr="00366F2E">
              <w:rPr>
                <w:rFonts w:ascii="Arial" w:hAnsi="Arial" w:cs="Arial"/>
                <w:b/>
                <w:sz w:val="20"/>
                <w:szCs w:val="20"/>
              </w:rPr>
              <w:t>(35 cm)</w:t>
            </w:r>
          </w:p>
        </w:tc>
        <w:tc>
          <w:tcPr>
            <w:tcW w:w="619" w:type="pct"/>
            <w:tcBorders>
              <w:top w:val="single" w:sz="4" w:space="0" w:color="auto"/>
              <w:left w:val="nil"/>
              <w:bottom w:val="single" w:sz="4" w:space="0" w:color="auto"/>
              <w:right w:val="single" w:sz="4" w:space="0" w:color="auto"/>
            </w:tcBorders>
            <w:shd w:val="clear" w:color="auto" w:fill="F2F2F2" w:themeFill="background1" w:themeFillShade="F2"/>
            <w:vAlign w:val="center"/>
          </w:tcPr>
          <w:p w14:paraId="1EC167E7" w14:textId="77777777" w:rsidR="00A93FC1" w:rsidRPr="00366F2E" w:rsidRDefault="00A93FC1" w:rsidP="00DF019A">
            <w:pPr>
              <w:spacing w:line="240" w:lineRule="auto"/>
              <w:jc w:val="center"/>
              <w:rPr>
                <w:rFonts w:ascii="Arial" w:hAnsi="Arial" w:cs="Arial"/>
                <w:b/>
                <w:sz w:val="20"/>
                <w:szCs w:val="20"/>
              </w:rPr>
            </w:pPr>
            <w:r w:rsidRPr="00366F2E">
              <w:rPr>
                <w:rFonts w:ascii="Arial" w:hAnsi="Arial" w:cs="Arial"/>
                <w:b/>
                <w:sz w:val="20"/>
                <w:szCs w:val="20"/>
              </w:rPr>
              <w:t>M</w:t>
            </w:r>
          </w:p>
          <w:p w14:paraId="7CBBCEAC" w14:textId="77777777" w:rsidR="00A93FC1" w:rsidRPr="00366F2E" w:rsidRDefault="00A93FC1" w:rsidP="00DF019A">
            <w:pPr>
              <w:spacing w:line="240" w:lineRule="auto"/>
              <w:jc w:val="center"/>
              <w:rPr>
                <w:rFonts w:ascii="Arial" w:eastAsia="Times New Roman" w:hAnsi="Arial" w:cs="Arial"/>
                <w:b/>
                <w:sz w:val="20"/>
                <w:szCs w:val="20"/>
                <w:lang w:eastAsia="cs-CZ"/>
              </w:rPr>
            </w:pPr>
            <w:r w:rsidRPr="00366F2E">
              <w:rPr>
                <w:rFonts w:ascii="Arial" w:hAnsi="Arial" w:cs="Arial"/>
                <w:b/>
                <w:sz w:val="20"/>
                <w:szCs w:val="20"/>
              </w:rPr>
              <w:t>(50 cm)</w:t>
            </w:r>
          </w:p>
        </w:tc>
        <w:tc>
          <w:tcPr>
            <w:tcW w:w="566" w:type="pct"/>
            <w:tcBorders>
              <w:top w:val="single" w:sz="4" w:space="0" w:color="auto"/>
              <w:left w:val="nil"/>
              <w:bottom w:val="single" w:sz="4" w:space="0" w:color="auto"/>
              <w:right w:val="single" w:sz="4" w:space="0" w:color="auto"/>
            </w:tcBorders>
            <w:shd w:val="clear" w:color="auto" w:fill="F2F2F2" w:themeFill="background1" w:themeFillShade="F2"/>
            <w:vAlign w:val="center"/>
          </w:tcPr>
          <w:p w14:paraId="4BF4A0CF" w14:textId="77777777" w:rsidR="00A93FC1" w:rsidRPr="00366F2E" w:rsidRDefault="00A93FC1" w:rsidP="00DF019A">
            <w:pPr>
              <w:spacing w:line="240" w:lineRule="auto"/>
              <w:jc w:val="center"/>
              <w:rPr>
                <w:rFonts w:ascii="Arial" w:hAnsi="Arial" w:cs="Arial"/>
                <w:b/>
                <w:sz w:val="20"/>
                <w:szCs w:val="20"/>
              </w:rPr>
            </w:pPr>
            <w:r w:rsidRPr="00366F2E">
              <w:rPr>
                <w:rFonts w:ascii="Arial" w:hAnsi="Arial" w:cs="Arial"/>
                <w:b/>
                <w:sz w:val="20"/>
                <w:szCs w:val="20"/>
              </w:rPr>
              <w:t>L</w:t>
            </w:r>
          </w:p>
          <w:p w14:paraId="02C9F6A6" w14:textId="77777777" w:rsidR="00A93FC1" w:rsidRPr="00366F2E" w:rsidRDefault="00A93FC1" w:rsidP="00DF019A">
            <w:pPr>
              <w:spacing w:line="240" w:lineRule="auto"/>
              <w:jc w:val="center"/>
              <w:rPr>
                <w:rFonts w:ascii="Arial" w:eastAsia="Times New Roman" w:hAnsi="Arial" w:cs="Arial"/>
                <w:b/>
                <w:sz w:val="20"/>
                <w:szCs w:val="20"/>
                <w:lang w:eastAsia="cs-CZ"/>
              </w:rPr>
            </w:pPr>
            <w:r w:rsidRPr="00366F2E">
              <w:rPr>
                <w:rFonts w:ascii="Arial" w:hAnsi="Arial" w:cs="Arial"/>
                <w:b/>
                <w:sz w:val="20"/>
                <w:szCs w:val="20"/>
              </w:rPr>
              <w:t>(100 cm)</w:t>
            </w:r>
          </w:p>
        </w:tc>
        <w:tc>
          <w:tcPr>
            <w:tcW w:w="564" w:type="pct"/>
            <w:tcBorders>
              <w:top w:val="single" w:sz="4" w:space="0" w:color="auto"/>
              <w:left w:val="nil"/>
              <w:bottom w:val="single" w:sz="4" w:space="0" w:color="auto"/>
              <w:right w:val="single" w:sz="4" w:space="0" w:color="auto"/>
            </w:tcBorders>
            <w:shd w:val="clear" w:color="auto" w:fill="F2F2F2" w:themeFill="background1" w:themeFillShade="F2"/>
            <w:vAlign w:val="center"/>
          </w:tcPr>
          <w:p w14:paraId="190802CB" w14:textId="77777777" w:rsidR="00A93FC1" w:rsidRPr="00366F2E" w:rsidRDefault="00A93FC1" w:rsidP="00DF019A">
            <w:pPr>
              <w:spacing w:line="240" w:lineRule="auto"/>
              <w:jc w:val="center"/>
              <w:rPr>
                <w:rFonts w:ascii="Arial" w:hAnsi="Arial" w:cs="Arial"/>
                <w:b/>
                <w:sz w:val="20"/>
                <w:szCs w:val="20"/>
              </w:rPr>
            </w:pPr>
            <w:r w:rsidRPr="00366F2E">
              <w:rPr>
                <w:rFonts w:ascii="Arial" w:hAnsi="Arial" w:cs="Arial"/>
                <w:b/>
                <w:sz w:val="20"/>
                <w:szCs w:val="20"/>
              </w:rPr>
              <w:t>XL</w:t>
            </w:r>
          </w:p>
          <w:p w14:paraId="635FD9F9" w14:textId="77777777" w:rsidR="00A93FC1" w:rsidRPr="00366F2E" w:rsidRDefault="00A93FC1" w:rsidP="00DF019A">
            <w:pPr>
              <w:spacing w:line="240" w:lineRule="auto"/>
              <w:jc w:val="center"/>
              <w:rPr>
                <w:rFonts w:ascii="Arial" w:eastAsia="Times New Roman" w:hAnsi="Arial" w:cs="Arial"/>
                <w:b/>
                <w:sz w:val="20"/>
                <w:szCs w:val="20"/>
                <w:lang w:eastAsia="cs-CZ"/>
              </w:rPr>
            </w:pPr>
            <w:r w:rsidRPr="00366F2E">
              <w:rPr>
                <w:rFonts w:ascii="Arial" w:hAnsi="Arial" w:cs="Arial"/>
                <w:b/>
                <w:sz w:val="20"/>
                <w:szCs w:val="20"/>
              </w:rPr>
              <w:t xml:space="preserve">(240 cm) </w:t>
            </w:r>
          </w:p>
        </w:tc>
      </w:tr>
      <w:tr w:rsidR="00A93FC1" w:rsidRPr="00366F2E" w14:paraId="68167578" w14:textId="77777777" w:rsidTr="00DF019A">
        <w:trPr>
          <w:trHeight w:val="520"/>
        </w:trPr>
        <w:tc>
          <w:tcPr>
            <w:tcW w:w="2692" w:type="pct"/>
            <w:tcBorders>
              <w:top w:val="nil"/>
              <w:left w:val="single" w:sz="4" w:space="0" w:color="auto"/>
              <w:bottom w:val="single" w:sz="4" w:space="0" w:color="auto"/>
              <w:right w:val="single" w:sz="4" w:space="0" w:color="auto"/>
            </w:tcBorders>
            <w:shd w:val="clear" w:color="auto" w:fill="auto"/>
            <w:vAlign w:val="center"/>
            <w:hideMark/>
          </w:tcPr>
          <w:p w14:paraId="202ECAD5" w14:textId="77777777" w:rsidR="00A93FC1" w:rsidRPr="00366F2E" w:rsidRDefault="00A93FC1" w:rsidP="00DF019A">
            <w:pPr>
              <w:rPr>
                <w:rFonts w:ascii="Arial" w:hAnsi="Arial" w:cs="Arial"/>
                <w:sz w:val="20"/>
                <w:szCs w:val="20"/>
              </w:rPr>
            </w:pPr>
            <w:r w:rsidRPr="00366F2E">
              <w:rPr>
                <w:rFonts w:ascii="Arial" w:eastAsia="Times New Roman" w:hAnsi="Arial" w:cs="Arial"/>
                <w:b/>
                <w:sz w:val="20"/>
                <w:szCs w:val="20"/>
                <w:lang w:eastAsia="cs-CZ"/>
              </w:rPr>
              <w:t>Základní cena</w:t>
            </w:r>
          </w:p>
        </w:tc>
        <w:tc>
          <w:tcPr>
            <w:tcW w:w="559" w:type="pct"/>
            <w:tcBorders>
              <w:top w:val="single" w:sz="4" w:space="0" w:color="auto"/>
              <w:left w:val="nil"/>
              <w:bottom w:val="single" w:sz="4" w:space="0" w:color="auto"/>
              <w:right w:val="single" w:sz="4" w:space="0" w:color="auto"/>
            </w:tcBorders>
            <w:shd w:val="clear" w:color="auto" w:fill="auto"/>
            <w:vAlign w:val="center"/>
          </w:tcPr>
          <w:p w14:paraId="3E282053" w14:textId="77777777" w:rsidR="00A93FC1" w:rsidRPr="00366F2E" w:rsidRDefault="00A93FC1" w:rsidP="00DF019A">
            <w:pPr>
              <w:jc w:val="center"/>
              <w:rPr>
                <w:rFonts w:ascii="Arial" w:hAnsi="Arial" w:cs="Arial"/>
                <w:sz w:val="20"/>
                <w:szCs w:val="20"/>
              </w:rPr>
            </w:pPr>
            <w:r w:rsidRPr="00366F2E">
              <w:rPr>
                <w:rFonts w:ascii="Arial" w:hAnsi="Arial" w:cs="Arial"/>
                <w:sz w:val="20"/>
                <w:szCs w:val="20"/>
              </w:rPr>
              <w:t>129,00</w:t>
            </w:r>
          </w:p>
        </w:tc>
        <w:tc>
          <w:tcPr>
            <w:tcW w:w="619" w:type="pct"/>
            <w:tcBorders>
              <w:top w:val="single" w:sz="4" w:space="0" w:color="auto"/>
              <w:left w:val="nil"/>
              <w:bottom w:val="single" w:sz="4" w:space="0" w:color="auto"/>
              <w:right w:val="single" w:sz="4" w:space="0" w:color="auto"/>
            </w:tcBorders>
            <w:shd w:val="clear" w:color="auto" w:fill="auto"/>
            <w:vAlign w:val="center"/>
          </w:tcPr>
          <w:p w14:paraId="246CECEA" w14:textId="77777777" w:rsidR="00A93FC1" w:rsidRPr="00366F2E" w:rsidRDefault="00A93FC1" w:rsidP="00DF019A">
            <w:pPr>
              <w:jc w:val="center"/>
              <w:rPr>
                <w:rFonts w:ascii="Arial" w:hAnsi="Arial" w:cs="Arial"/>
                <w:b/>
                <w:bCs/>
                <w:sz w:val="20"/>
                <w:szCs w:val="20"/>
              </w:rPr>
            </w:pPr>
            <w:r w:rsidRPr="00366F2E">
              <w:rPr>
                <w:rFonts w:ascii="Arial" w:hAnsi="Arial" w:cs="Arial"/>
                <w:sz w:val="20"/>
                <w:szCs w:val="20"/>
              </w:rPr>
              <w:t>159,00</w:t>
            </w:r>
          </w:p>
        </w:tc>
        <w:tc>
          <w:tcPr>
            <w:tcW w:w="566" w:type="pct"/>
            <w:tcBorders>
              <w:top w:val="single" w:sz="4" w:space="0" w:color="auto"/>
              <w:left w:val="nil"/>
              <w:bottom w:val="single" w:sz="4" w:space="0" w:color="auto"/>
              <w:right w:val="single" w:sz="4" w:space="0" w:color="auto"/>
            </w:tcBorders>
            <w:vAlign w:val="center"/>
          </w:tcPr>
          <w:p w14:paraId="01C9A1E8" w14:textId="77777777" w:rsidR="00A93FC1" w:rsidRPr="00366F2E" w:rsidRDefault="00A93FC1" w:rsidP="00DF019A">
            <w:pPr>
              <w:jc w:val="center"/>
              <w:rPr>
                <w:rFonts w:ascii="Arial" w:hAnsi="Arial" w:cs="Arial"/>
                <w:b/>
                <w:bCs/>
                <w:sz w:val="20"/>
                <w:szCs w:val="20"/>
              </w:rPr>
            </w:pPr>
            <w:r w:rsidRPr="00366F2E">
              <w:rPr>
                <w:rFonts w:ascii="Arial" w:hAnsi="Arial" w:cs="Arial"/>
                <w:sz w:val="20"/>
                <w:szCs w:val="20"/>
              </w:rPr>
              <w:t>209,00</w:t>
            </w:r>
          </w:p>
        </w:tc>
        <w:tc>
          <w:tcPr>
            <w:tcW w:w="564" w:type="pct"/>
            <w:tcBorders>
              <w:top w:val="single" w:sz="4" w:space="0" w:color="auto"/>
              <w:left w:val="nil"/>
              <w:bottom w:val="single" w:sz="4" w:space="0" w:color="auto"/>
              <w:right w:val="single" w:sz="4" w:space="0" w:color="auto"/>
            </w:tcBorders>
            <w:vAlign w:val="center"/>
          </w:tcPr>
          <w:p w14:paraId="2F54ED0A" w14:textId="77777777" w:rsidR="00A93FC1" w:rsidRPr="00366F2E" w:rsidRDefault="00A93FC1" w:rsidP="00DF019A">
            <w:pPr>
              <w:jc w:val="center"/>
              <w:rPr>
                <w:rFonts w:ascii="Arial" w:hAnsi="Arial" w:cs="Arial"/>
                <w:b/>
                <w:bCs/>
                <w:sz w:val="20"/>
                <w:szCs w:val="20"/>
              </w:rPr>
            </w:pPr>
            <w:r w:rsidRPr="00366F2E">
              <w:rPr>
                <w:rFonts w:ascii="Arial" w:hAnsi="Arial" w:cs="Arial"/>
                <w:sz w:val="20"/>
                <w:szCs w:val="20"/>
              </w:rPr>
              <w:t>359,00</w:t>
            </w:r>
          </w:p>
        </w:tc>
      </w:tr>
      <w:tr w:rsidR="00A93FC1" w:rsidRPr="00366F2E" w14:paraId="05C3C885" w14:textId="77777777" w:rsidTr="00DF019A">
        <w:trPr>
          <w:trHeight w:val="520"/>
        </w:trPr>
        <w:tc>
          <w:tcPr>
            <w:tcW w:w="2692" w:type="pct"/>
            <w:tcBorders>
              <w:top w:val="nil"/>
              <w:left w:val="single" w:sz="4" w:space="0" w:color="auto"/>
              <w:bottom w:val="single" w:sz="4" w:space="0" w:color="auto"/>
              <w:right w:val="single" w:sz="4" w:space="0" w:color="auto"/>
            </w:tcBorders>
            <w:shd w:val="clear" w:color="auto" w:fill="auto"/>
            <w:vAlign w:val="center"/>
          </w:tcPr>
          <w:p w14:paraId="40A56F76" w14:textId="77777777" w:rsidR="00A93FC1" w:rsidRPr="00366F2E" w:rsidRDefault="00A93FC1" w:rsidP="00DF019A">
            <w:pPr>
              <w:rPr>
                <w:rFonts w:ascii="Arial" w:hAnsi="Arial" w:cs="Arial"/>
                <w:b/>
                <w:sz w:val="20"/>
                <w:szCs w:val="20"/>
              </w:rPr>
            </w:pPr>
            <w:r w:rsidRPr="00366F2E">
              <w:rPr>
                <w:rFonts w:ascii="Arial" w:hAnsi="Arial" w:cs="Arial"/>
                <w:b/>
                <w:sz w:val="20"/>
                <w:szCs w:val="20"/>
              </w:rPr>
              <w:t xml:space="preserve">Cena s předáním podacích dat elektronicky </w:t>
            </w:r>
            <w:r w:rsidRPr="00366F2E">
              <w:rPr>
                <w:rFonts w:ascii="Arial" w:hAnsi="Arial" w:cs="Arial"/>
                <w:b/>
                <w:sz w:val="20"/>
                <w:szCs w:val="20"/>
                <w:vertAlign w:val="superscript"/>
              </w:rPr>
              <w:t>10)</w:t>
            </w:r>
            <w:r w:rsidRPr="00366F2E">
              <w:rPr>
                <w:rFonts w:ascii="Arial" w:hAnsi="Arial" w:cs="Arial"/>
                <w:b/>
                <w:sz w:val="20"/>
                <w:szCs w:val="20"/>
              </w:rPr>
              <w:t xml:space="preserve"> </w:t>
            </w:r>
          </w:p>
        </w:tc>
        <w:tc>
          <w:tcPr>
            <w:tcW w:w="559" w:type="pct"/>
            <w:tcBorders>
              <w:top w:val="nil"/>
              <w:left w:val="nil"/>
              <w:bottom w:val="single" w:sz="4" w:space="0" w:color="auto"/>
              <w:right w:val="single" w:sz="4" w:space="0" w:color="auto"/>
            </w:tcBorders>
            <w:shd w:val="clear" w:color="auto" w:fill="auto"/>
            <w:vAlign w:val="center"/>
          </w:tcPr>
          <w:p w14:paraId="25B1C6CE" w14:textId="77777777" w:rsidR="00A93FC1" w:rsidRPr="00366F2E" w:rsidRDefault="00A93FC1" w:rsidP="00DF019A">
            <w:pPr>
              <w:jc w:val="center"/>
              <w:rPr>
                <w:rFonts w:ascii="Arial" w:hAnsi="Arial" w:cs="Arial"/>
                <w:sz w:val="20"/>
                <w:szCs w:val="20"/>
              </w:rPr>
            </w:pPr>
            <w:r w:rsidRPr="00366F2E">
              <w:rPr>
                <w:rFonts w:ascii="Arial" w:hAnsi="Arial" w:cs="Arial"/>
                <w:sz w:val="20"/>
                <w:szCs w:val="20"/>
              </w:rPr>
              <w:t>121,00</w:t>
            </w:r>
          </w:p>
        </w:tc>
        <w:tc>
          <w:tcPr>
            <w:tcW w:w="619" w:type="pct"/>
            <w:tcBorders>
              <w:top w:val="nil"/>
              <w:left w:val="nil"/>
              <w:bottom w:val="single" w:sz="4" w:space="0" w:color="auto"/>
              <w:right w:val="single" w:sz="4" w:space="0" w:color="auto"/>
            </w:tcBorders>
            <w:shd w:val="clear" w:color="auto" w:fill="auto"/>
            <w:vAlign w:val="center"/>
          </w:tcPr>
          <w:p w14:paraId="30248482" w14:textId="77777777" w:rsidR="00A93FC1" w:rsidRPr="00366F2E" w:rsidRDefault="00A93FC1" w:rsidP="00DF019A">
            <w:pPr>
              <w:jc w:val="center"/>
              <w:rPr>
                <w:rFonts w:ascii="Arial" w:hAnsi="Arial" w:cs="Arial"/>
                <w:sz w:val="20"/>
                <w:szCs w:val="20"/>
              </w:rPr>
            </w:pPr>
            <w:r w:rsidRPr="00366F2E">
              <w:rPr>
                <w:rFonts w:ascii="Arial" w:hAnsi="Arial" w:cs="Arial"/>
                <w:sz w:val="20"/>
                <w:szCs w:val="20"/>
              </w:rPr>
              <w:t>151,00</w:t>
            </w:r>
          </w:p>
        </w:tc>
        <w:tc>
          <w:tcPr>
            <w:tcW w:w="566" w:type="pct"/>
            <w:tcBorders>
              <w:top w:val="nil"/>
              <w:left w:val="nil"/>
              <w:bottom w:val="single" w:sz="4" w:space="0" w:color="auto"/>
              <w:right w:val="single" w:sz="4" w:space="0" w:color="auto"/>
            </w:tcBorders>
            <w:vAlign w:val="center"/>
          </w:tcPr>
          <w:p w14:paraId="03FC477F" w14:textId="77777777" w:rsidR="00A93FC1" w:rsidRPr="00366F2E" w:rsidRDefault="00A93FC1" w:rsidP="00DF019A">
            <w:pPr>
              <w:jc w:val="center"/>
              <w:rPr>
                <w:rFonts w:ascii="Arial" w:hAnsi="Arial" w:cs="Arial"/>
                <w:sz w:val="20"/>
                <w:szCs w:val="20"/>
              </w:rPr>
            </w:pPr>
            <w:r w:rsidRPr="00366F2E">
              <w:rPr>
                <w:rFonts w:ascii="Arial" w:hAnsi="Arial" w:cs="Arial"/>
                <w:sz w:val="20"/>
                <w:szCs w:val="20"/>
              </w:rPr>
              <w:t>201,00</w:t>
            </w:r>
          </w:p>
        </w:tc>
        <w:tc>
          <w:tcPr>
            <w:tcW w:w="564" w:type="pct"/>
            <w:tcBorders>
              <w:top w:val="nil"/>
              <w:left w:val="nil"/>
              <w:bottom w:val="single" w:sz="4" w:space="0" w:color="auto"/>
              <w:right w:val="single" w:sz="4" w:space="0" w:color="auto"/>
            </w:tcBorders>
            <w:vAlign w:val="center"/>
          </w:tcPr>
          <w:p w14:paraId="004F8591" w14:textId="77777777" w:rsidR="00A93FC1" w:rsidRPr="00366F2E" w:rsidRDefault="00A93FC1" w:rsidP="00DF019A">
            <w:pPr>
              <w:jc w:val="center"/>
              <w:rPr>
                <w:rFonts w:ascii="Arial" w:hAnsi="Arial" w:cs="Arial"/>
                <w:sz w:val="20"/>
                <w:szCs w:val="20"/>
              </w:rPr>
            </w:pPr>
            <w:r w:rsidRPr="00366F2E">
              <w:rPr>
                <w:rFonts w:ascii="Arial" w:hAnsi="Arial" w:cs="Arial"/>
                <w:sz w:val="20"/>
                <w:szCs w:val="20"/>
              </w:rPr>
              <w:t>351,00</w:t>
            </w:r>
          </w:p>
        </w:tc>
      </w:tr>
      <w:tr w:rsidR="00A93FC1" w:rsidRPr="00366F2E" w14:paraId="0479F7EB" w14:textId="77777777" w:rsidTr="00DF019A">
        <w:trPr>
          <w:trHeight w:val="520"/>
        </w:trPr>
        <w:tc>
          <w:tcPr>
            <w:tcW w:w="2692" w:type="pct"/>
            <w:tcBorders>
              <w:top w:val="nil"/>
              <w:left w:val="single" w:sz="4" w:space="0" w:color="auto"/>
              <w:bottom w:val="single" w:sz="4" w:space="0" w:color="auto"/>
              <w:right w:val="single" w:sz="4" w:space="0" w:color="auto"/>
            </w:tcBorders>
            <w:shd w:val="clear" w:color="auto" w:fill="auto"/>
            <w:vAlign w:val="center"/>
          </w:tcPr>
          <w:p w14:paraId="42F05CAD" w14:textId="77777777" w:rsidR="00A93FC1" w:rsidRPr="00366F2E" w:rsidRDefault="00A93FC1" w:rsidP="00DF019A">
            <w:pPr>
              <w:rPr>
                <w:rFonts w:ascii="Arial" w:hAnsi="Arial" w:cs="Arial"/>
                <w:sz w:val="20"/>
                <w:szCs w:val="20"/>
              </w:rPr>
            </w:pPr>
            <w:r w:rsidRPr="00366F2E">
              <w:rPr>
                <w:rFonts w:ascii="Arial" w:hAnsi="Arial" w:cs="Arial"/>
                <w:b/>
                <w:sz w:val="20"/>
                <w:szCs w:val="20"/>
              </w:rPr>
              <w:t xml:space="preserve">Cena pro uživatele výplatních strojů, při úhradě cen Kreditem </w:t>
            </w:r>
            <w:r w:rsidRPr="00366F2E">
              <w:rPr>
                <w:rFonts w:ascii="Arial" w:hAnsi="Arial" w:cs="Arial"/>
                <w:b/>
                <w:sz w:val="20"/>
                <w:szCs w:val="20"/>
                <w:vertAlign w:val="superscript"/>
              </w:rPr>
              <w:t xml:space="preserve">4) </w:t>
            </w:r>
            <w:r w:rsidRPr="00366F2E">
              <w:rPr>
                <w:rFonts w:ascii="Arial" w:hAnsi="Arial" w:cs="Arial"/>
                <w:b/>
                <w:sz w:val="20"/>
                <w:szCs w:val="20"/>
              </w:rPr>
              <w:t>nebo pro zákazníky Hybridní pošty</w:t>
            </w:r>
          </w:p>
        </w:tc>
        <w:tc>
          <w:tcPr>
            <w:tcW w:w="559" w:type="pct"/>
            <w:tcBorders>
              <w:top w:val="nil"/>
              <w:left w:val="nil"/>
              <w:bottom w:val="single" w:sz="4" w:space="0" w:color="auto"/>
              <w:right w:val="single" w:sz="4" w:space="0" w:color="auto"/>
            </w:tcBorders>
            <w:shd w:val="clear" w:color="auto" w:fill="auto"/>
            <w:vAlign w:val="center"/>
          </w:tcPr>
          <w:p w14:paraId="1A203034" w14:textId="77777777" w:rsidR="00A93FC1" w:rsidRPr="00366F2E" w:rsidRDefault="00A93FC1" w:rsidP="00DF019A">
            <w:pPr>
              <w:jc w:val="center"/>
              <w:rPr>
                <w:rFonts w:ascii="Arial" w:hAnsi="Arial" w:cs="Arial"/>
                <w:sz w:val="20"/>
                <w:szCs w:val="20"/>
              </w:rPr>
            </w:pPr>
            <w:r w:rsidRPr="00366F2E">
              <w:rPr>
                <w:rFonts w:ascii="Arial" w:hAnsi="Arial" w:cs="Arial"/>
                <w:sz w:val="20"/>
                <w:szCs w:val="20"/>
              </w:rPr>
              <w:t>112,00</w:t>
            </w:r>
          </w:p>
        </w:tc>
        <w:tc>
          <w:tcPr>
            <w:tcW w:w="619" w:type="pct"/>
            <w:tcBorders>
              <w:top w:val="nil"/>
              <w:left w:val="nil"/>
              <w:bottom w:val="single" w:sz="4" w:space="0" w:color="auto"/>
              <w:right w:val="single" w:sz="4" w:space="0" w:color="auto"/>
            </w:tcBorders>
            <w:shd w:val="clear" w:color="auto" w:fill="auto"/>
            <w:vAlign w:val="center"/>
          </w:tcPr>
          <w:p w14:paraId="5FE5F5EF" w14:textId="77777777" w:rsidR="00A93FC1" w:rsidRPr="00366F2E" w:rsidRDefault="00A93FC1" w:rsidP="00DF019A">
            <w:pPr>
              <w:jc w:val="center"/>
              <w:rPr>
                <w:rFonts w:ascii="Arial" w:hAnsi="Arial" w:cs="Arial"/>
                <w:sz w:val="20"/>
                <w:szCs w:val="20"/>
              </w:rPr>
            </w:pPr>
            <w:r w:rsidRPr="00366F2E">
              <w:rPr>
                <w:rFonts w:ascii="Arial" w:hAnsi="Arial" w:cs="Arial"/>
                <w:sz w:val="20"/>
                <w:szCs w:val="20"/>
              </w:rPr>
              <w:t>138,00</w:t>
            </w:r>
          </w:p>
        </w:tc>
        <w:tc>
          <w:tcPr>
            <w:tcW w:w="566" w:type="pct"/>
            <w:tcBorders>
              <w:top w:val="nil"/>
              <w:left w:val="nil"/>
              <w:bottom w:val="single" w:sz="4" w:space="0" w:color="auto"/>
              <w:right w:val="single" w:sz="4" w:space="0" w:color="auto"/>
            </w:tcBorders>
            <w:vAlign w:val="center"/>
          </w:tcPr>
          <w:p w14:paraId="1418B0C3" w14:textId="77777777" w:rsidR="00A93FC1" w:rsidRPr="00366F2E" w:rsidRDefault="00A93FC1" w:rsidP="00DF019A">
            <w:pPr>
              <w:jc w:val="center"/>
              <w:rPr>
                <w:rFonts w:ascii="Arial" w:hAnsi="Arial" w:cs="Arial"/>
                <w:sz w:val="20"/>
                <w:szCs w:val="20"/>
              </w:rPr>
            </w:pPr>
            <w:r w:rsidRPr="00366F2E">
              <w:rPr>
                <w:rFonts w:ascii="Arial" w:hAnsi="Arial" w:cs="Arial"/>
                <w:sz w:val="20"/>
                <w:szCs w:val="20"/>
              </w:rPr>
              <w:t>181,00</w:t>
            </w:r>
          </w:p>
        </w:tc>
        <w:tc>
          <w:tcPr>
            <w:tcW w:w="564" w:type="pct"/>
            <w:tcBorders>
              <w:top w:val="nil"/>
              <w:left w:val="nil"/>
              <w:bottom w:val="single" w:sz="4" w:space="0" w:color="auto"/>
              <w:right w:val="single" w:sz="4" w:space="0" w:color="auto"/>
            </w:tcBorders>
            <w:vAlign w:val="center"/>
          </w:tcPr>
          <w:p w14:paraId="1241E1A3" w14:textId="77777777" w:rsidR="00A93FC1" w:rsidRPr="00366F2E" w:rsidRDefault="00A93FC1" w:rsidP="00DF019A">
            <w:pPr>
              <w:jc w:val="center"/>
              <w:rPr>
                <w:rFonts w:ascii="Arial" w:hAnsi="Arial" w:cs="Arial"/>
                <w:sz w:val="20"/>
                <w:szCs w:val="20"/>
              </w:rPr>
            </w:pPr>
            <w:r w:rsidRPr="00366F2E">
              <w:rPr>
                <w:rFonts w:ascii="Arial" w:hAnsi="Arial" w:cs="Arial"/>
                <w:sz w:val="20"/>
                <w:szCs w:val="20"/>
              </w:rPr>
              <w:t>319,00</w:t>
            </w:r>
          </w:p>
        </w:tc>
      </w:tr>
    </w:tbl>
    <w:p w14:paraId="5B063EB4" w14:textId="77777777" w:rsidR="006653B8" w:rsidRPr="00976BD7" w:rsidRDefault="006653B8" w:rsidP="00F61D4B">
      <w:pPr>
        <w:pStyle w:val="cpNormal4"/>
        <w:rPr>
          <w:rFonts w:ascii="Arial" w:hAnsi="Arial" w:cs="Arial"/>
        </w:rPr>
      </w:pPr>
      <w:bookmarkStart w:id="57" w:name="_Toc168989757"/>
    </w:p>
    <w:p w14:paraId="7969ED45" w14:textId="77777777" w:rsidR="006653B8" w:rsidRPr="00366F2E" w:rsidRDefault="006653B8" w:rsidP="006653B8">
      <w:pPr>
        <w:pStyle w:val="cpNormal4"/>
        <w:rPr>
          <w:rFonts w:ascii="Arial" w:hAnsi="Arial" w:cs="Arial"/>
        </w:rPr>
      </w:pPr>
    </w:p>
    <w:p w14:paraId="2C5D4432" w14:textId="7E061F21" w:rsidR="006653B8" w:rsidRPr="00366F2E" w:rsidRDefault="006B6122" w:rsidP="007435D5">
      <w:pPr>
        <w:pStyle w:val="cpNormal4"/>
        <w:rPr>
          <w:rFonts w:ascii="Arial" w:hAnsi="Arial" w:cs="Arial"/>
        </w:rPr>
      </w:pPr>
      <w:r w:rsidRPr="00366F2E">
        <w:rPr>
          <w:rFonts w:ascii="Arial" w:hAnsi="Arial" w:cs="Arial"/>
          <w:noProof/>
          <w:lang w:eastAsia="cs-CZ"/>
        </w:rPr>
        <mc:AlternateContent>
          <mc:Choice Requires="wps">
            <w:drawing>
              <wp:anchor distT="0" distB="0" distL="114300" distR="114300" simplePos="0" relativeHeight="251658297" behindDoc="0" locked="0" layoutInCell="1" allowOverlap="1" wp14:anchorId="05777DF0" wp14:editId="2C1C2E75">
                <wp:simplePos x="0" y="0"/>
                <wp:positionH relativeFrom="margin">
                  <wp:posOffset>721360</wp:posOffset>
                </wp:positionH>
                <wp:positionV relativeFrom="bottomMargin">
                  <wp:posOffset>217805</wp:posOffset>
                </wp:positionV>
                <wp:extent cx="5011420" cy="258445"/>
                <wp:effectExtent l="0" t="0" r="0" b="8255"/>
                <wp:wrapNone/>
                <wp:docPr id="22" name="Textové pole 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42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6EBFF7D" w14:textId="77777777" w:rsidR="00A93FC1" w:rsidRPr="006E1087" w:rsidRDefault="00A93FC1" w:rsidP="00A93FC1">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7727F2F7">
              <v:shape id="Textové pole 22" style="position:absolute;left:0;text-align:left;margin-left:56.8pt;margin-top:17.15pt;width:394.6pt;height:20.35pt;z-index:251658297;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J5bW4wEAAKgDAAAOAAAAZHJzL2Uyb0RvYy54bWysU9Fu0zAUfUfiHyy/0yQlhRE1ncamIaQx&#10;kMY+wHHsxiLxNdduk/L1XDtdV9gb4sWyfZ1zzzn3ZH05DT3bK/QGbM2LRc6ZshJaY7c1f/x+++aC&#10;Mx+EbUUPVtX8oDy/3Lx+tR5dpZbQQd8qZARifTW6mnchuCrLvOzUIPwCnLJU1ICDCHTEbdaiGAl9&#10;6LNlnr/LRsDWIUjlPd3ezEW+SfhaKxm+au1VYH3NiVtIK6a1iWu2WYtqi8J1Rh5piH9gMQhjqekJ&#10;6kYEwXZoXkANRiJ40GEhYchAayNV0kBqivwvNQ+dcCppIXO8O9nk/x+svN8/uG/IwvQRJhpgEuHd&#10;Hcgfnlm47oTdqitEGDslWmpcRMuy0fnq+Gm02lc+gjTjF2hpyGIXIAFNGofoCulkhE4DOJxMV1Ng&#10;ki5XeVGUSypJqi1XF2W5Si1E9fS1Qx8+KRhY3NQcaagJXezvfIhsRPX0JDazcGv6Pg22t39c0MN4&#10;k9hHwjP1MDUTM23N38a+UUwD7YHkIMxxoXjTpgP8xdlIUam5/7kTqDjrP1uy5ENRljFb6VCu3kcx&#10;eF5pzivCSoKqeeBs3l6HOY87h2bbUad5CBauyEZtksJnVkf6FIck/BjdmLfzc3r1/INtfgMAAP//&#10;AwBQSwMEFAAGAAgAAAAhAK7n893dAAAACQEAAA8AAABkcnMvZG93bnJldi54bWxMj8tOwzAQRfdI&#10;/IM1SOyo3aYtNGRSIRBbEOUhsXPjaRIRj6PYbcLfM6xgeTVHd84ttpPv1ImG2AZGmM8MKOIquJZr&#10;hLfXx6sbUDFZdrYLTAjfFGFbnp8VNndh5Bc67VKtpIRjbhGalPpc61g15G2chZ5YbocweJskDrV2&#10;gx2l3Hd6Ycxae9uyfGhsT/cNVV+7o0d4fzp8fizNc/3gV/0YJqPZbzTi5cV0dwsq0ZT+YPjVF3Uo&#10;xWkfjuyi6iTPs7WgCNkyAyXAxixkyx7hemVAl4X+v6D8AQAA//8DAFBLAQItABQABgAIAAAAIQC2&#10;gziS/gAAAOEBAAATAAAAAAAAAAAAAAAAAAAAAABbQ29udGVudF9UeXBlc10ueG1sUEsBAi0AFAAG&#10;AAgAAAAhADj9If/WAAAAlAEAAAsAAAAAAAAAAAAAAAAALwEAAF9yZWxzLy5yZWxzUEsBAi0AFAAG&#10;AAgAAAAhAAInltbjAQAAqAMAAA4AAAAAAAAAAAAAAAAALgIAAGRycy9lMm9Eb2MueG1sUEsBAi0A&#10;FAAGAAgAAAAhAK7n893dAAAACQEAAA8AAAAAAAAAAAAAAAAAPQQAAGRycy9kb3ducmV2LnhtbFBL&#10;BQYAAAAABAAEAPMAAABHBQAAAAA=&#10;" w14:anchorId="05777DF0">
                <v:textbox>
                  <w:txbxContent>
                    <w:p w:rsidRPr="006E1087" w:rsidR="00A93FC1" w:rsidP="00A93FC1" w:rsidRDefault="00A93FC1" w14:paraId="76677DA2" w14:textId="77777777">
                      <w:pPr>
                        <w:ind w:left="113"/>
                        <w:jc w:val="center"/>
                      </w:pPr>
                      <w:r>
                        <w:rPr>
                          <w:b/>
                          <w:i/>
                        </w:rPr>
                        <w:t>Listovní zásilky</w:t>
                      </w:r>
                    </w:p>
                  </w:txbxContent>
                </v:textbox>
                <w10:wrap anchorx="margin" anchory="margin"/>
              </v:shape>
            </w:pict>
          </mc:Fallback>
        </mc:AlternateContent>
      </w:r>
    </w:p>
    <w:p w14:paraId="03BCC43C" w14:textId="1A2FE315" w:rsidR="00A93FC1" w:rsidRPr="00366F2E" w:rsidRDefault="00A93FC1" w:rsidP="00A93FC1">
      <w:pPr>
        <w:pStyle w:val="Nadpis4"/>
        <w:numPr>
          <w:ilvl w:val="0"/>
          <w:numId w:val="12"/>
        </w:numPr>
        <w:spacing w:before="240"/>
        <w:ind w:left="567" w:hanging="578"/>
        <w:rPr>
          <w:rFonts w:cs="Arial"/>
        </w:rPr>
      </w:pPr>
      <w:bookmarkStart w:id="58" w:name="_Toc189039410"/>
      <w:r w:rsidRPr="00366F2E">
        <w:rPr>
          <w:rFonts w:cs="Arial"/>
        </w:rPr>
        <w:lastRenderedPageBreak/>
        <w:t>Doporučená zásilka</w:t>
      </w:r>
      <w:bookmarkEnd w:id="57"/>
      <w:bookmarkEnd w:id="58"/>
    </w:p>
    <w:p w14:paraId="7BC0F47B" w14:textId="77777777" w:rsidR="00A93FC1" w:rsidRPr="00366F2E" w:rsidRDefault="00A93FC1" w:rsidP="00A93FC1">
      <w:pPr>
        <w:pStyle w:val="cpNormal4"/>
        <w:spacing w:after="0" w:line="240" w:lineRule="auto"/>
        <w:ind w:firstLine="0"/>
        <w:rPr>
          <w:rFonts w:ascii="Arial" w:hAnsi="Arial" w:cs="Arial"/>
          <w:szCs w:val="20"/>
        </w:rPr>
      </w:pPr>
      <w:r w:rsidRPr="00366F2E">
        <w:rPr>
          <w:rFonts w:ascii="Arial" w:hAnsi="Arial" w:cs="Arial"/>
          <w:szCs w:val="20"/>
        </w:rPr>
        <w:t>čl. 13 poštovních podmínek</w:t>
      </w:r>
    </w:p>
    <w:p w14:paraId="347005D9" w14:textId="77777777" w:rsidR="00A93FC1" w:rsidRPr="00366F2E" w:rsidRDefault="00A93FC1" w:rsidP="00A93FC1">
      <w:pPr>
        <w:pStyle w:val="cpNormal3"/>
        <w:spacing w:after="0" w:line="240" w:lineRule="auto"/>
        <w:ind w:firstLine="0"/>
        <w:rPr>
          <w:rFonts w:ascii="Arial" w:hAnsi="Arial" w:cs="Arial"/>
          <w:sz w:val="18"/>
        </w:rPr>
      </w:pPr>
      <w:r w:rsidRPr="00366F2E">
        <w:rPr>
          <w:rFonts w:ascii="Arial" w:hAnsi="Arial" w:cs="Arial"/>
          <w:b/>
          <w:sz w:val="18"/>
        </w:rPr>
        <w:t>Ceny této základní poštovní služby a s ní souvisejících doplňkových služeb a příplatků jsou osvobozeny od DPH</w:t>
      </w:r>
      <w:r w:rsidRPr="00366F2E">
        <w:rPr>
          <w:rFonts w:ascii="Arial" w:hAnsi="Arial" w:cs="Arial"/>
          <w:sz w:val="18"/>
        </w:rPr>
        <w:t>.</w:t>
      </w:r>
    </w:p>
    <w:p w14:paraId="489D36B7" w14:textId="781CD1C3" w:rsidR="00A93FC1" w:rsidRPr="00366F2E" w:rsidRDefault="00A93FC1" w:rsidP="00A93FC1">
      <w:pPr>
        <w:pStyle w:val="cpNormal3"/>
        <w:spacing w:after="0" w:line="240" w:lineRule="auto"/>
        <w:ind w:firstLine="0"/>
        <w:rPr>
          <w:rFonts w:ascii="Arial" w:hAnsi="Arial" w:cs="Arial"/>
          <w:sz w:val="18"/>
        </w:rPr>
      </w:pPr>
    </w:p>
    <w:tbl>
      <w:tblPr>
        <w:tblW w:w="4898"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5527"/>
        <w:gridCol w:w="1148"/>
        <w:gridCol w:w="1294"/>
        <w:gridCol w:w="1135"/>
        <w:gridCol w:w="1162"/>
      </w:tblGrid>
      <w:tr w:rsidR="00A93FC1" w:rsidRPr="00366F2E" w14:paraId="016582CF" w14:textId="77777777" w:rsidTr="00DF019A">
        <w:trPr>
          <w:trHeight w:val="330"/>
        </w:trPr>
        <w:tc>
          <w:tcPr>
            <w:tcW w:w="2692" w:type="pct"/>
            <w:vMerge w:val="restart"/>
            <w:shd w:val="clear" w:color="auto" w:fill="F2F2F2" w:themeFill="background1" w:themeFillShade="F2"/>
            <w:vAlign w:val="center"/>
          </w:tcPr>
          <w:p w14:paraId="5248DF00" w14:textId="77777777" w:rsidR="00A93FC1" w:rsidRPr="00366F2E" w:rsidRDefault="00A93FC1" w:rsidP="00DF019A">
            <w:pPr>
              <w:rPr>
                <w:rFonts w:ascii="Arial" w:hAnsi="Arial" w:cs="Arial"/>
                <w:b/>
                <w:sz w:val="20"/>
                <w:szCs w:val="20"/>
              </w:rPr>
            </w:pPr>
            <w:bookmarkStart w:id="59" w:name="_Hlk180586049"/>
            <w:r w:rsidRPr="00366F2E">
              <w:rPr>
                <w:rFonts w:ascii="Arial" w:hAnsi="Arial" w:cs="Arial"/>
                <w:b/>
                <w:sz w:val="20"/>
                <w:szCs w:val="20"/>
              </w:rPr>
              <w:t>Ceny v Kč</w:t>
            </w:r>
            <w:r w:rsidRPr="00366F2E">
              <w:rPr>
                <w:rFonts w:ascii="Arial" w:hAnsi="Arial" w:cs="Arial"/>
                <w:b/>
                <w:sz w:val="20"/>
                <w:szCs w:val="20"/>
                <w:vertAlign w:val="superscript"/>
              </w:rPr>
              <w:t xml:space="preserve"> 9)</w:t>
            </w:r>
          </w:p>
        </w:tc>
        <w:tc>
          <w:tcPr>
            <w:tcW w:w="2308" w:type="pct"/>
            <w:gridSpan w:val="4"/>
            <w:shd w:val="clear" w:color="auto" w:fill="F2F2F2" w:themeFill="background1" w:themeFillShade="F2"/>
            <w:vAlign w:val="center"/>
          </w:tcPr>
          <w:p w14:paraId="509FD8A4" w14:textId="77777777" w:rsidR="00A93FC1" w:rsidRPr="00366F2E" w:rsidRDefault="00A93FC1" w:rsidP="00DF019A">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Velikostní kategorie</w:t>
            </w:r>
          </w:p>
          <w:p w14:paraId="1F46FD06" w14:textId="77777777" w:rsidR="00A93FC1" w:rsidRPr="00366F2E" w:rsidRDefault="00A93FC1" w:rsidP="00DF019A">
            <w:pPr>
              <w:spacing w:line="240" w:lineRule="auto"/>
              <w:jc w:val="center"/>
              <w:rPr>
                <w:rFonts w:ascii="Arial" w:eastAsia="Times New Roman" w:hAnsi="Arial" w:cs="Arial"/>
                <w:b/>
                <w:bCs/>
                <w:sz w:val="20"/>
                <w:szCs w:val="20"/>
                <w:lang w:eastAsia="cs-CZ"/>
              </w:rPr>
            </w:pPr>
            <w:r w:rsidRPr="00366F2E">
              <w:rPr>
                <w:rFonts w:ascii="Arial" w:hAnsi="Arial" w:cs="Arial"/>
                <w:b/>
                <w:sz w:val="20"/>
                <w:szCs w:val="20"/>
              </w:rPr>
              <w:t>(nejdelší strana do)</w:t>
            </w:r>
          </w:p>
        </w:tc>
      </w:tr>
      <w:tr w:rsidR="00A93FC1" w:rsidRPr="00366F2E" w14:paraId="206F6F50" w14:textId="77777777" w:rsidTr="00DF019A">
        <w:trPr>
          <w:trHeight w:val="330"/>
        </w:trPr>
        <w:tc>
          <w:tcPr>
            <w:tcW w:w="2692" w:type="pct"/>
            <w:vMerge/>
            <w:shd w:val="clear" w:color="auto" w:fill="F2F2F2" w:themeFill="background1" w:themeFillShade="F2"/>
            <w:vAlign w:val="center"/>
          </w:tcPr>
          <w:p w14:paraId="2E57F872" w14:textId="77777777" w:rsidR="00A93FC1" w:rsidRPr="00366F2E" w:rsidRDefault="00A93FC1" w:rsidP="00DF019A">
            <w:pPr>
              <w:jc w:val="center"/>
              <w:rPr>
                <w:rFonts w:ascii="Arial" w:hAnsi="Arial" w:cs="Arial"/>
                <w:b/>
                <w:sz w:val="20"/>
                <w:szCs w:val="20"/>
              </w:rPr>
            </w:pPr>
          </w:p>
        </w:tc>
        <w:tc>
          <w:tcPr>
            <w:tcW w:w="559" w:type="pct"/>
            <w:shd w:val="clear" w:color="auto" w:fill="F2F2F2" w:themeFill="background1" w:themeFillShade="F2"/>
            <w:vAlign w:val="center"/>
          </w:tcPr>
          <w:p w14:paraId="7FE2FE8F" w14:textId="0EF68C92" w:rsidR="00A93FC1" w:rsidRPr="00366F2E" w:rsidRDefault="00A93FC1" w:rsidP="00DF019A">
            <w:pPr>
              <w:spacing w:line="240" w:lineRule="auto"/>
              <w:jc w:val="center"/>
              <w:rPr>
                <w:rFonts w:ascii="Arial" w:hAnsi="Arial" w:cs="Arial"/>
                <w:b/>
                <w:sz w:val="20"/>
                <w:szCs w:val="20"/>
              </w:rPr>
            </w:pPr>
            <w:r w:rsidRPr="00366F2E">
              <w:rPr>
                <w:rFonts w:ascii="Arial" w:hAnsi="Arial" w:cs="Arial"/>
                <w:b/>
                <w:sz w:val="20"/>
                <w:szCs w:val="20"/>
              </w:rPr>
              <w:t>S</w:t>
            </w:r>
          </w:p>
          <w:p w14:paraId="424CB4CA" w14:textId="77777777" w:rsidR="00A93FC1" w:rsidRPr="00366F2E" w:rsidRDefault="00A93FC1" w:rsidP="00DF019A">
            <w:pPr>
              <w:jc w:val="center"/>
              <w:rPr>
                <w:rFonts w:ascii="Arial" w:hAnsi="Arial" w:cs="Arial"/>
                <w:b/>
                <w:sz w:val="20"/>
                <w:szCs w:val="20"/>
              </w:rPr>
            </w:pPr>
            <w:r w:rsidRPr="00366F2E">
              <w:rPr>
                <w:rFonts w:ascii="Arial" w:hAnsi="Arial" w:cs="Arial"/>
                <w:b/>
                <w:sz w:val="20"/>
                <w:szCs w:val="20"/>
              </w:rPr>
              <w:t>(35 cm)</w:t>
            </w:r>
          </w:p>
        </w:tc>
        <w:tc>
          <w:tcPr>
            <w:tcW w:w="630" w:type="pct"/>
            <w:shd w:val="clear" w:color="auto" w:fill="F2F2F2" w:themeFill="background1" w:themeFillShade="F2"/>
            <w:vAlign w:val="center"/>
          </w:tcPr>
          <w:p w14:paraId="13C07CC8" w14:textId="77777777" w:rsidR="00A93FC1" w:rsidRPr="00366F2E" w:rsidRDefault="00A93FC1" w:rsidP="00DF019A">
            <w:pPr>
              <w:spacing w:line="240" w:lineRule="auto"/>
              <w:jc w:val="center"/>
              <w:rPr>
                <w:rFonts w:ascii="Arial" w:hAnsi="Arial" w:cs="Arial"/>
                <w:b/>
                <w:sz w:val="20"/>
                <w:szCs w:val="20"/>
              </w:rPr>
            </w:pPr>
            <w:r w:rsidRPr="00366F2E">
              <w:rPr>
                <w:rFonts w:ascii="Arial" w:hAnsi="Arial" w:cs="Arial"/>
                <w:b/>
                <w:sz w:val="20"/>
                <w:szCs w:val="20"/>
              </w:rPr>
              <w:t>M</w:t>
            </w:r>
          </w:p>
          <w:p w14:paraId="5A7FBE80" w14:textId="77777777" w:rsidR="00A93FC1" w:rsidRPr="00366F2E" w:rsidRDefault="00A93FC1" w:rsidP="00DF019A">
            <w:pPr>
              <w:jc w:val="center"/>
              <w:rPr>
                <w:rFonts w:ascii="Arial" w:hAnsi="Arial" w:cs="Arial"/>
                <w:b/>
                <w:sz w:val="20"/>
                <w:szCs w:val="20"/>
              </w:rPr>
            </w:pPr>
            <w:r w:rsidRPr="00366F2E">
              <w:rPr>
                <w:rFonts w:ascii="Arial" w:hAnsi="Arial" w:cs="Arial"/>
                <w:b/>
                <w:sz w:val="20"/>
                <w:szCs w:val="20"/>
              </w:rPr>
              <w:t>(50 cm)</w:t>
            </w:r>
          </w:p>
        </w:tc>
        <w:tc>
          <w:tcPr>
            <w:tcW w:w="553" w:type="pct"/>
            <w:shd w:val="clear" w:color="auto" w:fill="F2F2F2" w:themeFill="background1" w:themeFillShade="F2"/>
            <w:vAlign w:val="center"/>
          </w:tcPr>
          <w:p w14:paraId="71BC1707" w14:textId="77777777" w:rsidR="00A93FC1" w:rsidRPr="00366F2E" w:rsidRDefault="00A93FC1" w:rsidP="00DF019A">
            <w:pPr>
              <w:spacing w:line="240" w:lineRule="auto"/>
              <w:jc w:val="center"/>
              <w:rPr>
                <w:rFonts w:ascii="Arial" w:hAnsi="Arial" w:cs="Arial"/>
                <w:b/>
                <w:sz w:val="20"/>
                <w:szCs w:val="20"/>
              </w:rPr>
            </w:pPr>
            <w:r w:rsidRPr="00366F2E">
              <w:rPr>
                <w:rFonts w:ascii="Arial" w:hAnsi="Arial" w:cs="Arial"/>
                <w:b/>
                <w:sz w:val="20"/>
                <w:szCs w:val="20"/>
              </w:rPr>
              <w:t>L</w:t>
            </w:r>
          </w:p>
          <w:p w14:paraId="57CC6246" w14:textId="77777777" w:rsidR="00A93FC1" w:rsidRPr="00366F2E" w:rsidRDefault="00A93FC1" w:rsidP="00DF019A">
            <w:pPr>
              <w:spacing w:line="240" w:lineRule="auto"/>
              <w:jc w:val="center"/>
              <w:rPr>
                <w:rFonts w:ascii="Arial" w:hAnsi="Arial" w:cs="Arial"/>
                <w:b/>
                <w:sz w:val="20"/>
                <w:szCs w:val="20"/>
              </w:rPr>
            </w:pPr>
            <w:r w:rsidRPr="00366F2E">
              <w:rPr>
                <w:rFonts w:ascii="Arial" w:hAnsi="Arial" w:cs="Arial"/>
                <w:b/>
                <w:sz w:val="20"/>
                <w:szCs w:val="20"/>
              </w:rPr>
              <w:t xml:space="preserve">(60 </w:t>
            </w:r>
            <w:proofErr w:type="gramStart"/>
            <w:r w:rsidRPr="00366F2E">
              <w:rPr>
                <w:rFonts w:ascii="Arial" w:hAnsi="Arial" w:cs="Arial"/>
                <w:b/>
                <w:sz w:val="20"/>
                <w:szCs w:val="20"/>
              </w:rPr>
              <w:t>cm)*</w:t>
            </w:r>
            <w:proofErr w:type="gramEnd"/>
          </w:p>
        </w:tc>
        <w:tc>
          <w:tcPr>
            <w:tcW w:w="566" w:type="pct"/>
            <w:shd w:val="clear" w:color="auto" w:fill="F2F2F2" w:themeFill="background1" w:themeFillShade="F2"/>
            <w:vAlign w:val="center"/>
          </w:tcPr>
          <w:p w14:paraId="56E305A6" w14:textId="77777777" w:rsidR="00A93FC1" w:rsidRPr="00366F2E" w:rsidRDefault="00A93FC1" w:rsidP="00DF019A">
            <w:pPr>
              <w:spacing w:line="240" w:lineRule="auto"/>
              <w:jc w:val="center"/>
              <w:rPr>
                <w:rFonts w:ascii="Arial" w:hAnsi="Arial" w:cs="Arial"/>
                <w:b/>
                <w:sz w:val="20"/>
                <w:szCs w:val="20"/>
              </w:rPr>
            </w:pPr>
            <w:r w:rsidRPr="00366F2E">
              <w:rPr>
                <w:rFonts w:ascii="Arial" w:hAnsi="Arial" w:cs="Arial"/>
                <w:b/>
                <w:sz w:val="20"/>
                <w:szCs w:val="20"/>
              </w:rPr>
              <w:t>XL</w:t>
            </w:r>
          </w:p>
          <w:p w14:paraId="5E5C928F" w14:textId="77777777" w:rsidR="00A93FC1" w:rsidRPr="00366F2E" w:rsidRDefault="00A93FC1" w:rsidP="00DF019A">
            <w:pPr>
              <w:spacing w:line="240" w:lineRule="auto"/>
              <w:jc w:val="center"/>
              <w:rPr>
                <w:rFonts w:ascii="Arial" w:hAnsi="Arial" w:cs="Arial"/>
                <w:b/>
                <w:sz w:val="20"/>
                <w:szCs w:val="20"/>
              </w:rPr>
            </w:pPr>
            <w:r w:rsidRPr="00366F2E">
              <w:rPr>
                <w:rFonts w:ascii="Arial" w:hAnsi="Arial" w:cs="Arial"/>
                <w:b/>
                <w:sz w:val="20"/>
                <w:szCs w:val="20"/>
              </w:rPr>
              <w:t xml:space="preserve">(240 cm) </w:t>
            </w:r>
          </w:p>
        </w:tc>
      </w:tr>
      <w:tr w:rsidR="00A93FC1" w:rsidRPr="00366F2E" w14:paraId="30543208" w14:textId="77777777" w:rsidTr="00DF019A">
        <w:trPr>
          <w:trHeight w:val="520"/>
        </w:trPr>
        <w:tc>
          <w:tcPr>
            <w:tcW w:w="2692" w:type="pct"/>
            <w:shd w:val="clear" w:color="auto" w:fill="auto"/>
            <w:vAlign w:val="center"/>
            <w:hideMark/>
          </w:tcPr>
          <w:p w14:paraId="6E0E1119" w14:textId="77777777" w:rsidR="00A93FC1" w:rsidRPr="00366F2E" w:rsidRDefault="00A93FC1" w:rsidP="00DF019A">
            <w:pPr>
              <w:rPr>
                <w:rFonts w:ascii="Arial" w:hAnsi="Arial" w:cs="Arial"/>
                <w:b/>
                <w:sz w:val="20"/>
                <w:szCs w:val="20"/>
              </w:rPr>
            </w:pPr>
            <w:r w:rsidRPr="00366F2E">
              <w:rPr>
                <w:rFonts w:ascii="Arial" w:eastAsia="Times New Roman" w:hAnsi="Arial" w:cs="Arial"/>
                <w:b/>
                <w:sz w:val="20"/>
                <w:szCs w:val="20"/>
                <w:lang w:eastAsia="cs-CZ"/>
              </w:rPr>
              <w:t>Základní cena</w:t>
            </w:r>
          </w:p>
        </w:tc>
        <w:tc>
          <w:tcPr>
            <w:tcW w:w="559" w:type="pct"/>
            <w:shd w:val="clear" w:color="auto" w:fill="auto"/>
            <w:vAlign w:val="center"/>
          </w:tcPr>
          <w:p w14:paraId="2CB2DF66" w14:textId="4D9BF4E0" w:rsidR="00A93FC1" w:rsidRPr="00366F2E" w:rsidRDefault="00944568" w:rsidP="00DF019A">
            <w:pPr>
              <w:jc w:val="center"/>
              <w:rPr>
                <w:rFonts w:ascii="Arial" w:hAnsi="Arial" w:cs="Arial"/>
                <w:sz w:val="20"/>
                <w:szCs w:val="20"/>
              </w:rPr>
            </w:pPr>
            <w:r w:rsidRPr="00366F2E">
              <w:rPr>
                <w:rFonts w:ascii="Arial" w:hAnsi="Arial" w:cs="Arial"/>
                <w:sz w:val="20"/>
                <w:szCs w:val="20"/>
              </w:rPr>
              <w:t>102</w:t>
            </w:r>
            <w:r w:rsidR="00A93FC1" w:rsidRPr="00366F2E">
              <w:rPr>
                <w:rFonts w:ascii="Arial" w:hAnsi="Arial" w:cs="Arial"/>
                <w:sz w:val="20"/>
                <w:szCs w:val="20"/>
              </w:rPr>
              <w:t>,00</w:t>
            </w:r>
          </w:p>
        </w:tc>
        <w:tc>
          <w:tcPr>
            <w:tcW w:w="630" w:type="pct"/>
            <w:vAlign w:val="center"/>
          </w:tcPr>
          <w:p w14:paraId="65311482" w14:textId="730E1DBF" w:rsidR="00A93FC1" w:rsidRPr="00366F2E" w:rsidRDefault="00944568" w:rsidP="00DF019A">
            <w:pPr>
              <w:jc w:val="center"/>
              <w:rPr>
                <w:rFonts w:ascii="Arial" w:hAnsi="Arial" w:cs="Arial"/>
                <w:sz w:val="20"/>
                <w:szCs w:val="20"/>
              </w:rPr>
            </w:pPr>
            <w:r w:rsidRPr="00366F2E">
              <w:rPr>
                <w:rFonts w:ascii="Arial" w:hAnsi="Arial" w:cs="Arial"/>
                <w:sz w:val="20"/>
                <w:szCs w:val="20"/>
              </w:rPr>
              <w:t>122</w:t>
            </w:r>
            <w:r w:rsidR="00A93FC1" w:rsidRPr="00366F2E">
              <w:rPr>
                <w:rFonts w:ascii="Arial" w:hAnsi="Arial" w:cs="Arial"/>
                <w:sz w:val="20"/>
                <w:szCs w:val="20"/>
              </w:rPr>
              <w:t>,00</w:t>
            </w:r>
          </w:p>
        </w:tc>
        <w:tc>
          <w:tcPr>
            <w:tcW w:w="553" w:type="pct"/>
            <w:vAlign w:val="center"/>
          </w:tcPr>
          <w:p w14:paraId="26ECB1DE" w14:textId="7F98298F" w:rsidR="00A93FC1" w:rsidRPr="00366F2E" w:rsidRDefault="00944568" w:rsidP="00DF019A">
            <w:pPr>
              <w:jc w:val="center"/>
              <w:rPr>
                <w:rFonts w:ascii="Arial" w:hAnsi="Arial" w:cs="Arial"/>
                <w:sz w:val="20"/>
                <w:szCs w:val="20"/>
              </w:rPr>
            </w:pPr>
            <w:r w:rsidRPr="00366F2E">
              <w:rPr>
                <w:rFonts w:ascii="Arial" w:hAnsi="Arial" w:cs="Arial"/>
                <w:sz w:val="20"/>
                <w:szCs w:val="20"/>
              </w:rPr>
              <w:t>132</w:t>
            </w:r>
            <w:r w:rsidR="00A93FC1" w:rsidRPr="00366F2E">
              <w:rPr>
                <w:rFonts w:ascii="Arial" w:hAnsi="Arial" w:cs="Arial"/>
                <w:sz w:val="20"/>
                <w:szCs w:val="20"/>
              </w:rPr>
              <w:t>,00</w:t>
            </w:r>
          </w:p>
        </w:tc>
        <w:tc>
          <w:tcPr>
            <w:tcW w:w="566" w:type="pct"/>
            <w:vAlign w:val="center"/>
          </w:tcPr>
          <w:p w14:paraId="6170680A" w14:textId="77777777" w:rsidR="00A93FC1" w:rsidRPr="00366F2E" w:rsidRDefault="00A93FC1" w:rsidP="00DF019A">
            <w:pPr>
              <w:jc w:val="center"/>
              <w:rPr>
                <w:rFonts w:ascii="Arial" w:hAnsi="Arial" w:cs="Arial"/>
                <w:sz w:val="20"/>
                <w:szCs w:val="20"/>
              </w:rPr>
            </w:pPr>
            <w:r w:rsidRPr="00366F2E">
              <w:rPr>
                <w:rFonts w:ascii="Arial" w:hAnsi="Arial" w:cs="Arial"/>
                <w:sz w:val="20"/>
                <w:szCs w:val="20"/>
              </w:rPr>
              <w:t>-</w:t>
            </w:r>
          </w:p>
        </w:tc>
      </w:tr>
      <w:tr w:rsidR="00A93FC1" w:rsidRPr="00366F2E" w14:paraId="3E49E917" w14:textId="77777777" w:rsidTr="00DF019A">
        <w:trPr>
          <w:trHeight w:val="520"/>
        </w:trPr>
        <w:tc>
          <w:tcPr>
            <w:tcW w:w="2692" w:type="pct"/>
            <w:shd w:val="clear" w:color="auto" w:fill="auto"/>
            <w:vAlign w:val="center"/>
          </w:tcPr>
          <w:p w14:paraId="2910340D" w14:textId="77777777" w:rsidR="00A93FC1" w:rsidRPr="00366F2E" w:rsidRDefault="00A93FC1" w:rsidP="00DF019A">
            <w:pPr>
              <w:rPr>
                <w:rFonts w:ascii="Arial" w:hAnsi="Arial" w:cs="Arial"/>
                <w:b/>
                <w:sz w:val="20"/>
                <w:szCs w:val="20"/>
              </w:rPr>
            </w:pPr>
            <w:r w:rsidRPr="00366F2E">
              <w:rPr>
                <w:rFonts w:ascii="Arial" w:hAnsi="Arial" w:cs="Arial"/>
                <w:b/>
                <w:sz w:val="20"/>
                <w:szCs w:val="20"/>
              </w:rPr>
              <w:t xml:space="preserve">Cena s předáním podacích dat elektronicky </w:t>
            </w:r>
            <w:r w:rsidRPr="00366F2E">
              <w:rPr>
                <w:rFonts w:ascii="Arial" w:hAnsi="Arial" w:cs="Arial"/>
                <w:b/>
                <w:sz w:val="20"/>
                <w:szCs w:val="20"/>
                <w:vertAlign w:val="superscript"/>
              </w:rPr>
              <w:t>10)</w:t>
            </w:r>
            <w:r w:rsidRPr="00366F2E">
              <w:rPr>
                <w:rFonts w:ascii="Arial" w:hAnsi="Arial" w:cs="Arial"/>
                <w:b/>
                <w:sz w:val="20"/>
                <w:szCs w:val="20"/>
              </w:rPr>
              <w:t xml:space="preserve"> </w:t>
            </w:r>
          </w:p>
        </w:tc>
        <w:tc>
          <w:tcPr>
            <w:tcW w:w="559" w:type="pct"/>
            <w:shd w:val="clear" w:color="auto" w:fill="auto"/>
            <w:vAlign w:val="center"/>
          </w:tcPr>
          <w:p w14:paraId="6DA993B6" w14:textId="0B7F58DA" w:rsidR="00A93FC1" w:rsidRPr="00366F2E" w:rsidRDefault="00944568" w:rsidP="00DF019A">
            <w:pPr>
              <w:jc w:val="center"/>
              <w:rPr>
                <w:rFonts w:ascii="Arial" w:hAnsi="Arial" w:cs="Arial"/>
                <w:sz w:val="20"/>
                <w:szCs w:val="20"/>
              </w:rPr>
            </w:pPr>
            <w:r w:rsidRPr="00366F2E">
              <w:rPr>
                <w:rFonts w:ascii="Arial" w:hAnsi="Arial" w:cs="Arial"/>
                <w:sz w:val="20"/>
                <w:szCs w:val="20"/>
              </w:rPr>
              <w:t>94</w:t>
            </w:r>
            <w:r w:rsidR="00A93FC1" w:rsidRPr="00366F2E">
              <w:rPr>
                <w:rFonts w:ascii="Arial" w:hAnsi="Arial" w:cs="Arial"/>
                <w:sz w:val="20"/>
                <w:szCs w:val="20"/>
              </w:rPr>
              <w:t>,00</w:t>
            </w:r>
          </w:p>
        </w:tc>
        <w:tc>
          <w:tcPr>
            <w:tcW w:w="630" w:type="pct"/>
            <w:vAlign w:val="center"/>
          </w:tcPr>
          <w:p w14:paraId="1D94A7C7" w14:textId="2F804716" w:rsidR="00A93FC1" w:rsidRPr="00366F2E" w:rsidRDefault="00944568" w:rsidP="00DF019A">
            <w:pPr>
              <w:jc w:val="center"/>
              <w:rPr>
                <w:rFonts w:ascii="Arial" w:hAnsi="Arial" w:cs="Arial"/>
                <w:sz w:val="20"/>
                <w:szCs w:val="20"/>
              </w:rPr>
            </w:pPr>
            <w:r w:rsidRPr="00366F2E">
              <w:rPr>
                <w:rFonts w:ascii="Arial" w:hAnsi="Arial" w:cs="Arial"/>
                <w:sz w:val="20"/>
                <w:szCs w:val="20"/>
              </w:rPr>
              <w:t>114</w:t>
            </w:r>
            <w:r w:rsidR="00A93FC1" w:rsidRPr="00366F2E">
              <w:rPr>
                <w:rFonts w:ascii="Arial" w:hAnsi="Arial" w:cs="Arial"/>
                <w:sz w:val="20"/>
                <w:szCs w:val="20"/>
              </w:rPr>
              <w:t>,00</w:t>
            </w:r>
          </w:p>
        </w:tc>
        <w:tc>
          <w:tcPr>
            <w:tcW w:w="553" w:type="pct"/>
            <w:vAlign w:val="center"/>
          </w:tcPr>
          <w:p w14:paraId="6AF53E1B" w14:textId="6733F10E" w:rsidR="00A93FC1" w:rsidRPr="00366F2E" w:rsidRDefault="00944568" w:rsidP="00DF019A">
            <w:pPr>
              <w:jc w:val="center"/>
              <w:rPr>
                <w:rFonts w:ascii="Arial" w:hAnsi="Arial" w:cs="Arial"/>
                <w:sz w:val="20"/>
                <w:szCs w:val="20"/>
              </w:rPr>
            </w:pPr>
            <w:r w:rsidRPr="00366F2E">
              <w:rPr>
                <w:rFonts w:ascii="Arial" w:hAnsi="Arial" w:cs="Arial"/>
                <w:sz w:val="20"/>
                <w:szCs w:val="20"/>
              </w:rPr>
              <w:t>124</w:t>
            </w:r>
            <w:r w:rsidR="00A93FC1" w:rsidRPr="00366F2E">
              <w:rPr>
                <w:rFonts w:ascii="Arial" w:hAnsi="Arial" w:cs="Arial"/>
                <w:sz w:val="20"/>
                <w:szCs w:val="20"/>
              </w:rPr>
              <w:t>,00</w:t>
            </w:r>
          </w:p>
        </w:tc>
        <w:tc>
          <w:tcPr>
            <w:tcW w:w="566" w:type="pct"/>
            <w:vAlign w:val="center"/>
          </w:tcPr>
          <w:p w14:paraId="5D5C7037" w14:textId="77777777" w:rsidR="00A93FC1" w:rsidRPr="00366F2E" w:rsidRDefault="00A93FC1" w:rsidP="00DF019A">
            <w:pPr>
              <w:jc w:val="center"/>
              <w:rPr>
                <w:rFonts w:ascii="Arial" w:hAnsi="Arial" w:cs="Arial"/>
                <w:sz w:val="20"/>
                <w:szCs w:val="20"/>
              </w:rPr>
            </w:pPr>
            <w:r w:rsidRPr="00366F2E">
              <w:rPr>
                <w:rFonts w:ascii="Arial" w:hAnsi="Arial" w:cs="Arial"/>
                <w:sz w:val="20"/>
                <w:szCs w:val="20"/>
              </w:rPr>
              <w:t>-</w:t>
            </w:r>
          </w:p>
        </w:tc>
      </w:tr>
      <w:tr w:rsidR="00A93FC1" w:rsidRPr="00366F2E" w14:paraId="537C5034" w14:textId="77777777" w:rsidTr="00DF019A">
        <w:trPr>
          <w:trHeight w:val="520"/>
        </w:trPr>
        <w:tc>
          <w:tcPr>
            <w:tcW w:w="2692" w:type="pct"/>
            <w:shd w:val="clear" w:color="auto" w:fill="auto"/>
            <w:vAlign w:val="center"/>
          </w:tcPr>
          <w:p w14:paraId="347FDB8B" w14:textId="77777777" w:rsidR="00A93FC1" w:rsidRPr="00366F2E" w:rsidRDefault="00A93FC1" w:rsidP="00DF019A">
            <w:pPr>
              <w:rPr>
                <w:rFonts w:ascii="Arial" w:hAnsi="Arial" w:cs="Arial"/>
                <w:sz w:val="20"/>
                <w:szCs w:val="20"/>
              </w:rPr>
            </w:pPr>
            <w:r w:rsidRPr="00366F2E">
              <w:rPr>
                <w:rFonts w:ascii="Arial" w:hAnsi="Arial" w:cs="Arial"/>
                <w:b/>
                <w:sz w:val="20"/>
                <w:szCs w:val="20"/>
              </w:rPr>
              <w:t xml:space="preserve">Cena pro uživatele výplatních strojů, při úhradě cen Kreditem </w:t>
            </w:r>
            <w:r w:rsidRPr="00366F2E">
              <w:rPr>
                <w:rFonts w:ascii="Arial" w:hAnsi="Arial" w:cs="Arial"/>
                <w:b/>
                <w:sz w:val="20"/>
                <w:szCs w:val="20"/>
                <w:vertAlign w:val="superscript"/>
              </w:rPr>
              <w:t xml:space="preserve">4) </w:t>
            </w:r>
            <w:r w:rsidRPr="00366F2E">
              <w:rPr>
                <w:rFonts w:ascii="Arial" w:hAnsi="Arial" w:cs="Arial"/>
                <w:b/>
                <w:sz w:val="20"/>
                <w:szCs w:val="20"/>
              </w:rPr>
              <w:t>nebo pro zákazníky Hybridní pošty</w:t>
            </w:r>
          </w:p>
        </w:tc>
        <w:tc>
          <w:tcPr>
            <w:tcW w:w="559" w:type="pct"/>
            <w:shd w:val="clear" w:color="auto" w:fill="auto"/>
            <w:vAlign w:val="center"/>
          </w:tcPr>
          <w:p w14:paraId="28162236" w14:textId="4EB38CAA" w:rsidR="00A93FC1" w:rsidRPr="00366F2E" w:rsidRDefault="00944568" w:rsidP="00DF019A">
            <w:pPr>
              <w:jc w:val="center"/>
              <w:rPr>
                <w:rFonts w:ascii="Arial" w:hAnsi="Arial" w:cs="Arial"/>
                <w:sz w:val="20"/>
                <w:szCs w:val="20"/>
              </w:rPr>
            </w:pPr>
            <w:r w:rsidRPr="00366F2E">
              <w:rPr>
                <w:rFonts w:ascii="Arial" w:hAnsi="Arial" w:cs="Arial"/>
                <w:sz w:val="20"/>
                <w:szCs w:val="20"/>
              </w:rPr>
              <w:t>98</w:t>
            </w:r>
            <w:r w:rsidR="00A93FC1" w:rsidRPr="00366F2E">
              <w:rPr>
                <w:rFonts w:ascii="Arial" w:hAnsi="Arial" w:cs="Arial"/>
                <w:sz w:val="20"/>
                <w:szCs w:val="20"/>
              </w:rPr>
              <w:t>,00</w:t>
            </w:r>
          </w:p>
        </w:tc>
        <w:tc>
          <w:tcPr>
            <w:tcW w:w="630" w:type="pct"/>
            <w:vAlign w:val="center"/>
          </w:tcPr>
          <w:p w14:paraId="742B4CBA" w14:textId="592822C8" w:rsidR="00A93FC1" w:rsidRPr="00366F2E" w:rsidRDefault="00944568" w:rsidP="00DF019A">
            <w:pPr>
              <w:jc w:val="center"/>
              <w:rPr>
                <w:rFonts w:ascii="Arial" w:hAnsi="Arial" w:cs="Arial"/>
                <w:sz w:val="20"/>
                <w:szCs w:val="20"/>
              </w:rPr>
            </w:pPr>
            <w:r w:rsidRPr="00366F2E">
              <w:rPr>
                <w:rFonts w:ascii="Arial" w:hAnsi="Arial" w:cs="Arial"/>
                <w:sz w:val="20"/>
                <w:szCs w:val="20"/>
              </w:rPr>
              <w:t>118</w:t>
            </w:r>
            <w:r w:rsidR="00A93FC1" w:rsidRPr="00366F2E">
              <w:rPr>
                <w:rFonts w:ascii="Arial" w:hAnsi="Arial" w:cs="Arial"/>
                <w:sz w:val="20"/>
                <w:szCs w:val="20"/>
              </w:rPr>
              <w:t>,00</w:t>
            </w:r>
          </w:p>
        </w:tc>
        <w:tc>
          <w:tcPr>
            <w:tcW w:w="553" w:type="pct"/>
            <w:vAlign w:val="center"/>
          </w:tcPr>
          <w:p w14:paraId="3C2B76FA" w14:textId="73CB485E" w:rsidR="00A93FC1" w:rsidRPr="00366F2E" w:rsidRDefault="00944568" w:rsidP="00DF019A">
            <w:pPr>
              <w:jc w:val="center"/>
              <w:rPr>
                <w:rFonts w:ascii="Arial" w:hAnsi="Arial" w:cs="Arial"/>
                <w:sz w:val="20"/>
                <w:szCs w:val="20"/>
              </w:rPr>
            </w:pPr>
            <w:r w:rsidRPr="00366F2E">
              <w:rPr>
                <w:rFonts w:ascii="Arial" w:hAnsi="Arial" w:cs="Arial"/>
                <w:sz w:val="20"/>
                <w:szCs w:val="20"/>
              </w:rPr>
              <w:t>128</w:t>
            </w:r>
            <w:r w:rsidR="00A93FC1" w:rsidRPr="00366F2E">
              <w:rPr>
                <w:rFonts w:ascii="Arial" w:hAnsi="Arial" w:cs="Arial"/>
                <w:sz w:val="20"/>
                <w:szCs w:val="20"/>
              </w:rPr>
              <w:t>,00</w:t>
            </w:r>
          </w:p>
        </w:tc>
        <w:tc>
          <w:tcPr>
            <w:tcW w:w="566" w:type="pct"/>
            <w:vAlign w:val="center"/>
          </w:tcPr>
          <w:p w14:paraId="6A8034F3" w14:textId="77777777" w:rsidR="00A93FC1" w:rsidRPr="00366F2E" w:rsidRDefault="00A93FC1" w:rsidP="00DF019A">
            <w:pPr>
              <w:jc w:val="center"/>
              <w:rPr>
                <w:rFonts w:ascii="Arial" w:hAnsi="Arial" w:cs="Arial"/>
                <w:sz w:val="20"/>
                <w:szCs w:val="20"/>
              </w:rPr>
            </w:pPr>
            <w:r w:rsidRPr="00366F2E">
              <w:rPr>
                <w:rFonts w:ascii="Arial" w:hAnsi="Arial" w:cs="Arial"/>
                <w:sz w:val="20"/>
                <w:szCs w:val="20"/>
              </w:rPr>
              <w:t>-</w:t>
            </w:r>
          </w:p>
        </w:tc>
      </w:tr>
    </w:tbl>
    <w:bookmarkEnd w:id="59"/>
    <w:p w14:paraId="49DCF672" w14:textId="147595F2" w:rsidR="00A93FC1" w:rsidRPr="00366F2E" w:rsidRDefault="00A93FC1" w:rsidP="007435D5">
      <w:pPr>
        <w:pStyle w:val="cpNormal4"/>
        <w:spacing w:before="120" w:line="240" w:lineRule="auto"/>
        <w:ind w:firstLine="0"/>
        <w:rPr>
          <w:rFonts w:ascii="Arial" w:hAnsi="Arial" w:cs="Arial"/>
        </w:rPr>
      </w:pPr>
      <w:r w:rsidRPr="00366F2E">
        <w:rPr>
          <w:rFonts w:ascii="Arial" w:hAnsi="Arial" w:cs="Arial"/>
          <w:sz w:val="16"/>
          <w:szCs w:val="16"/>
        </w:rPr>
        <w:t>*V souladu s vyhláškou 464/2012 Sb. nesmí nejdelší strana Doporučené zásilky přesáhnout 60 cm.</w:t>
      </w:r>
    </w:p>
    <w:p w14:paraId="6ABC4946" w14:textId="403138FA" w:rsidR="00BA27F8" w:rsidRPr="00366F2E" w:rsidRDefault="00BA27F8" w:rsidP="00BA27F8">
      <w:pPr>
        <w:pStyle w:val="Nadpis4"/>
        <w:numPr>
          <w:ilvl w:val="0"/>
          <w:numId w:val="12"/>
        </w:numPr>
        <w:spacing w:before="240"/>
        <w:ind w:left="567" w:hanging="578"/>
        <w:rPr>
          <w:rFonts w:cs="Arial"/>
        </w:rPr>
      </w:pPr>
      <w:bookmarkStart w:id="60" w:name="_Toc189039411"/>
      <w:r w:rsidRPr="00366F2E">
        <w:rPr>
          <w:rFonts w:cs="Arial"/>
        </w:rPr>
        <w:t>Doplňující informace k listovním zásilkám</w:t>
      </w:r>
      <w:bookmarkEnd w:id="53"/>
      <w:bookmarkEnd w:id="54"/>
      <w:bookmarkEnd w:id="55"/>
      <w:bookmarkEnd w:id="60"/>
    </w:p>
    <w:p w14:paraId="5453FB10" w14:textId="0CA5BBA2" w:rsidR="00BA27F8" w:rsidRPr="00366F2E" w:rsidRDefault="00BA27F8" w:rsidP="002C33D3">
      <w:pPr>
        <w:spacing w:line="240" w:lineRule="auto"/>
        <w:jc w:val="both"/>
        <w:rPr>
          <w:rFonts w:ascii="Arial" w:hAnsi="Arial" w:cs="Arial"/>
          <w:sz w:val="20"/>
          <w:szCs w:val="20"/>
        </w:rPr>
      </w:pPr>
    </w:p>
    <w:tbl>
      <w:tblPr>
        <w:tblW w:w="5016"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353"/>
        <w:gridCol w:w="10161"/>
      </w:tblGrid>
      <w:tr w:rsidR="000B469C" w:rsidRPr="00366F2E" w14:paraId="144A344A" w14:textId="77777777" w:rsidTr="2099FC50">
        <w:trPr>
          <w:trHeight w:val="260"/>
        </w:trPr>
        <w:tc>
          <w:tcPr>
            <w:tcW w:w="168" w:type="pct"/>
            <w:shd w:val="clear" w:color="auto" w:fill="auto"/>
            <w:noWrap/>
            <w:hideMark/>
          </w:tcPr>
          <w:p w14:paraId="34D37F96" w14:textId="77777777" w:rsidR="0019677C" w:rsidRPr="00366F2E" w:rsidRDefault="0019677C" w:rsidP="002C33D3">
            <w:pPr>
              <w:jc w:val="both"/>
              <w:rPr>
                <w:rFonts w:ascii="Arial" w:hAnsi="Arial" w:cs="Arial"/>
                <w:vertAlign w:val="superscript"/>
              </w:rPr>
            </w:pPr>
            <w:r w:rsidRPr="00366F2E">
              <w:rPr>
                <w:rFonts w:ascii="Arial" w:hAnsi="Arial" w:cs="Arial"/>
                <w:vertAlign w:val="superscript"/>
              </w:rPr>
              <w:t>1)</w:t>
            </w:r>
          </w:p>
        </w:tc>
        <w:tc>
          <w:tcPr>
            <w:tcW w:w="4832" w:type="pct"/>
            <w:vAlign w:val="center"/>
          </w:tcPr>
          <w:p w14:paraId="30D2711D" w14:textId="77686755" w:rsidR="00770C3D" w:rsidRPr="00366F2E" w:rsidRDefault="0019677C" w:rsidP="002C33D3">
            <w:pPr>
              <w:spacing w:line="200" w:lineRule="exact"/>
              <w:jc w:val="both"/>
              <w:rPr>
                <w:rFonts w:ascii="Arial" w:hAnsi="Arial" w:cs="Arial"/>
                <w:sz w:val="16"/>
                <w:szCs w:val="16"/>
              </w:rPr>
            </w:pPr>
            <w:r w:rsidRPr="00366F2E">
              <w:rPr>
                <w:rFonts w:ascii="Arial" w:hAnsi="Arial" w:cs="Arial"/>
                <w:sz w:val="16"/>
                <w:szCs w:val="16"/>
              </w:rPr>
              <w:t>Obálka nebo nesložený kartónový lístek, pravoúhlého tvaru, s rozměry maximálně 23,1 x 16,4 x 0,5 cm, minimálně 14 x 9 cm.</w:t>
            </w:r>
          </w:p>
        </w:tc>
      </w:tr>
      <w:tr w:rsidR="000B469C" w:rsidRPr="00366F2E" w14:paraId="11251A8B" w14:textId="77777777" w:rsidTr="2099FC50">
        <w:trPr>
          <w:trHeight w:val="260"/>
        </w:trPr>
        <w:tc>
          <w:tcPr>
            <w:tcW w:w="168" w:type="pct"/>
            <w:shd w:val="clear" w:color="auto" w:fill="auto"/>
            <w:noWrap/>
          </w:tcPr>
          <w:p w14:paraId="7DC4AAAF" w14:textId="77777777" w:rsidR="0019677C" w:rsidRPr="00366F2E" w:rsidRDefault="0019677C" w:rsidP="002C33D3">
            <w:pPr>
              <w:jc w:val="both"/>
              <w:rPr>
                <w:rFonts w:ascii="Arial" w:hAnsi="Arial" w:cs="Arial"/>
                <w:vertAlign w:val="superscript"/>
              </w:rPr>
            </w:pPr>
            <w:r w:rsidRPr="00366F2E">
              <w:rPr>
                <w:rFonts w:ascii="Arial" w:hAnsi="Arial" w:cs="Arial"/>
                <w:vertAlign w:val="superscript"/>
              </w:rPr>
              <w:t>2)</w:t>
            </w:r>
          </w:p>
        </w:tc>
        <w:tc>
          <w:tcPr>
            <w:tcW w:w="4832" w:type="pct"/>
            <w:vAlign w:val="center"/>
          </w:tcPr>
          <w:p w14:paraId="7CD4F76D" w14:textId="4F1DB834" w:rsidR="00770C3D" w:rsidRPr="00366F2E" w:rsidRDefault="0019677C" w:rsidP="002C33D3">
            <w:pPr>
              <w:spacing w:line="200" w:lineRule="exact"/>
              <w:jc w:val="both"/>
              <w:rPr>
                <w:rFonts w:ascii="Arial" w:hAnsi="Arial" w:cs="Arial"/>
                <w:sz w:val="16"/>
                <w:szCs w:val="16"/>
              </w:rPr>
            </w:pPr>
            <w:r w:rsidRPr="00366F2E">
              <w:rPr>
                <w:rFonts w:ascii="Arial" w:hAnsi="Arial" w:cs="Arial"/>
                <w:sz w:val="16"/>
                <w:szCs w:val="16"/>
              </w:rPr>
              <w:t>Délka nesmí přesahovat 35,3 cm a šířka 25 cm, přičemž tloušťka nesmí být větší než 2 cm. Minimální rozměry zásilky jsou 14 x 9 cm.</w:t>
            </w:r>
          </w:p>
        </w:tc>
      </w:tr>
      <w:tr w:rsidR="000B469C" w:rsidRPr="00366F2E" w14:paraId="37E7DFFF" w14:textId="77777777" w:rsidTr="2099FC50">
        <w:trPr>
          <w:trHeight w:val="260"/>
        </w:trPr>
        <w:tc>
          <w:tcPr>
            <w:tcW w:w="168" w:type="pct"/>
            <w:shd w:val="clear" w:color="auto" w:fill="auto"/>
            <w:noWrap/>
          </w:tcPr>
          <w:p w14:paraId="57780968" w14:textId="77777777" w:rsidR="0019677C" w:rsidRPr="00366F2E" w:rsidRDefault="0019677C" w:rsidP="002C33D3">
            <w:pPr>
              <w:jc w:val="both"/>
              <w:rPr>
                <w:rFonts w:ascii="Arial" w:hAnsi="Arial" w:cs="Arial"/>
                <w:vertAlign w:val="superscript"/>
              </w:rPr>
            </w:pPr>
            <w:r w:rsidRPr="00366F2E">
              <w:rPr>
                <w:rFonts w:ascii="Arial" w:hAnsi="Arial" w:cs="Arial"/>
                <w:vertAlign w:val="superscript"/>
              </w:rPr>
              <w:t>3)</w:t>
            </w:r>
          </w:p>
          <w:p w14:paraId="330DBC7D" w14:textId="77777777" w:rsidR="0019677C" w:rsidRPr="00366F2E" w:rsidRDefault="0019677C" w:rsidP="002C33D3">
            <w:pPr>
              <w:jc w:val="both"/>
              <w:rPr>
                <w:rFonts w:ascii="Arial" w:hAnsi="Arial" w:cs="Arial"/>
                <w:vertAlign w:val="superscript"/>
              </w:rPr>
            </w:pPr>
          </w:p>
        </w:tc>
        <w:tc>
          <w:tcPr>
            <w:tcW w:w="4832" w:type="pct"/>
            <w:vAlign w:val="center"/>
          </w:tcPr>
          <w:p w14:paraId="3104DBDB" w14:textId="141EB31C" w:rsidR="001F625F" w:rsidRPr="00366F2E" w:rsidRDefault="00D614AD" w:rsidP="002C33D3">
            <w:pPr>
              <w:spacing w:line="200" w:lineRule="exact"/>
              <w:jc w:val="both"/>
              <w:rPr>
                <w:rFonts w:ascii="Arial" w:hAnsi="Arial" w:cs="Arial"/>
                <w:b/>
                <w:sz w:val="16"/>
                <w:szCs w:val="16"/>
              </w:rPr>
            </w:pPr>
            <w:r w:rsidRPr="00366F2E">
              <w:rPr>
                <w:rFonts w:ascii="Arial" w:hAnsi="Arial" w:cs="Arial"/>
                <w:b/>
                <w:sz w:val="16"/>
                <w:szCs w:val="16"/>
              </w:rPr>
              <w:t>Zvýhodnění pro podání se</w:t>
            </w:r>
            <w:r w:rsidR="00D368FB" w:rsidRPr="00366F2E">
              <w:rPr>
                <w:rFonts w:ascii="Arial" w:hAnsi="Arial" w:cs="Arial"/>
                <w:b/>
                <w:sz w:val="16"/>
                <w:szCs w:val="16"/>
              </w:rPr>
              <w:t xml:space="preserve"> Zákaznickou kartou České pošty</w:t>
            </w:r>
          </w:p>
          <w:p w14:paraId="22732F3C" w14:textId="352F9221" w:rsidR="00770C3D" w:rsidRPr="00366F2E" w:rsidRDefault="00A70366" w:rsidP="002C33D3">
            <w:pPr>
              <w:spacing w:line="200" w:lineRule="exact"/>
              <w:jc w:val="both"/>
              <w:rPr>
                <w:rFonts w:ascii="Arial" w:hAnsi="Arial" w:cs="Arial"/>
                <w:sz w:val="16"/>
                <w:szCs w:val="16"/>
              </w:rPr>
            </w:pPr>
            <w:r w:rsidRPr="00366F2E">
              <w:rPr>
                <w:rFonts w:ascii="Arial" w:hAnsi="Arial" w:cs="Arial"/>
                <w:sz w:val="16"/>
                <w:szCs w:val="16"/>
              </w:rPr>
              <w:t>Každý držitel Zákaznické karty České pošty má nárok na uplatnění zvýhodnění při podání zásilek Obyčejné psaní, Doporučené psaní nebo Cenné psaní se Zákaznickou kartou. Při podání více typů zásilek najednou se pro účely zvýhodnění sčítá počet zásilek typu Doporučené psaní s počtem zásilek typu Cenné psaní; počet zásilek typu Obyčejné psaní se s ostatními typy zásilek nesčítá.</w:t>
            </w:r>
          </w:p>
        </w:tc>
      </w:tr>
      <w:tr w:rsidR="000B469C" w:rsidRPr="00366F2E" w14:paraId="1549CC3C" w14:textId="77777777" w:rsidTr="2099FC50">
        <w:trPr>
          <w:trHeight w:val="260"/>
        </w:trPr>
        <w:tc>
          <w:tcPr>
            <w:tcW w:w="168" w:type="pct"/>
            <w:shd w:val="clear" w:color="auto" w:fill="auto"/>
            <w:noWrap/>
          </w:tcPr>
          <w:p w14:paraId="55891340" w14:textId="77777777" w:rsidR="0019677C" w:rsidRPr="00366F2E" w:rsidRDefault="006D4103" w:rsidP="002C33D3">
            <w:pPr>
              <w:jc w:val="both"/>
              <w:rPr>
                <w:rFonts w:ascii="Arial" w:hAnsi="Arial" w:cs="Arial"/>
                <w:vertAlign w:val="superscript"/>
              </w:rPr>
            </w:pPr>
            <w:r w:rsidRPr="00366F2E">
              <w:rPr>
                <w:rFonts w:ascii="Arial" w:hAnsi="Arial" w:cs="Arial"/>
                <w:vertAlign w:val="superscript"/>
              </w:rPr>
              <w:t>4</w:t>
            </w:r>
            <w:r w:rsidR="0019677C" w:rsidRPr="00366F2E">
              <w:rPr>
                <w:rFonts w:ascii="Arial" w:hAnsi="Arial" w:cs="Arial"/>
                <w:vertAlign w:val="superscript"/>
              </w:rPr>
              <w:t>)</w:t>
            </w:r>
          </w:p>
        </w:tc>
        <w:tc>
          <w:tcPr>
            <w:tcW w:w="4832" w:type="pct"/>
            <w:vAlign w:val="center"/>
          </w:tcPr>
          <w:p w14:paraId="06B46162" w14:textId="3F9CE5D4" w:rsidR="0019677C" w:rsidRPr="00366F2E" w:rsidRDefault="0019677C" w:rsidP="002C33D3">
            <w:pPr>
              <w:spacing w:line="200" w:lineRule="exact"/>
              <w:jc w:val="both"/>
              <w:rPr>
                <w:rFonts w:ascii="Arial" w:hAnsi="Arial" w:cs="Arial"/>
                <w:b/>
                <w:sz w:val="16"/>
                <w:szCs w:val="16"/>
              </w:rPr>
            </w:pPr>
            <w:r w:rsidRPr="00366F2E">
              <w:rPr>
                <w:rFonts w:ascii="Arial" w:hAnsi="Arial" w:cs="Arial"/>
                <w:b/>
                <w:sz w:val="16"/>
                <w:szCs w:val="16"/>
              </w:rPr>
              <w:t xml:space="preserve">Ceny pro uživatele výplatních strojů nebo při úhradě cen </w:t>
            </w:r>
            <w:r w:rsidR="008F6EA2" w:rsidRPr="00366F2E">
              <w:rPr>
                <w:rFonts w:ascii="Arial" w:hAnsi="Arial" w:cs="Arial"/>
                <w:b/>
                <w:sz w:val="16"/>
                <w:szCs w:val="16"/>
              </w:rPr>
              <w:t>K</w:t>
            </w:r>
            <w:r w:rsidRPr="00366F2E">
              <w:rPr>
                <w:rFonts w:ascii="Arial" w:hAnsi="Arial" w:cs="Arial"/>
                <w:b/>
                <w:sz w:val="16"/>
                <w:szCs w:val="16"/>
              </w:rPr>
              <w:t>reditem</w:t>
            </w:r>
          </w:p>
          <w:p w14:paraId="5108ABFD" w14:textId="4013DCCB" w:rsidR="0019677C" w:rsidRPr="00366F2E" w:rsidRDefault="0019677C" w:rsidP="002C33D3">
            <w:pPr>
              <w:spacing w:line="200" w:lineRule="exact"/>
              <w:jc w:val="both"/>
              <w:rPr>
                <w:rFonts w:ascii="Arial" w:hAnsi="Arial" w:cs="Arial"/>
                <w:sz w:val="16"/>
                <w:szCs w:val="16"/>
              </w:rPr>
            </w:pPr>
            <w:r w:rsidRPr="00366F2E">
              <w:rPr>
                <w:rFonts w:ascii="Arial" w:hAnsi="Arial" w:cs="Arial"/>
                <w:sz w:val="16"/>
                <w:szCs w:val="16"/>
              </w:rPr>
              <w:t>Ceny jsou platné pouze pro:</w:t>
            </w:r>
          </w:p>
          <w:p w14:paraId="54BAFC60" w14:textId="4EB26448" w:rsidR="0019677C" w:rsidRPr="00366F2E" w:rsidRDefault="0019677C" w:rsidP="002C33D3">
            <w:pPr>
              <w:spacing w:line="200" w:lineRule="exact"/>
              <w:ind w:left="432" w:hanging="432"/>
              <w:jc w:val="both"/>
              <w:rPr>
                <w:rFonts w:ascii="Arial" w:hAnsi="Arial" w:cs="Arial"/>
                <w:sz w:val="16"/>
                <w:szCs w:val="16"/>
              </w:rPr>
            </w:pPr>
            <w:r w:rsidRPr="00366F2E">
              <w:rPr>
                <w:rFonts w:ascii="Arial" w:hAnsi="Arial" w:cs="Arial"/>
                <w:sz w:val="16"/>
                <w:szCs w:val="16"/>
              </w:rPr>
              <w:t>•</w:t>
            </w:r>
            <w:r w:rsidRPr="00366F2E">
              <w:rPr>
                <w:rFonts w:ascii="Arial" w:hAnsi="Arial" w:cs="Arial"/>
                <w:sz w:val="16"/>
                <w:szCs w:val="16"/>
              </w:rPr>
              <w:tab/>
              <w:t xml:space="preserve">uživatele výplatních strojů, kteří mají uzavřenou s Českou poštou, </w:t>
            </w:r>
            <w:proofErr w:type="spellStart"/>
            <w:r w:rsidRPr="00366F2E">
              <w:rPr>
                <w:rFonts w:ascii="Arial" w:hAnsi="Arial" w:cs="Arial"/>
                <w:sz w:val="16"/>
                <w:szCs w:val="16"/>
              </w:rPr>
              <w:t>s.p</w:t>
            </w:r>
            <w:proofErr w:type="spellEnd"/>
            <w:r w:rsidRPr="00366F2E">
              <w:rPr>
                <w:rFonts w:ascii="Arial" w:hAnsi="Arial" w:cs="Arial"/>
                <w:sz w:val="16"/>
                <w:szCs w:val="16"/>
              </w:rPr>
              <w:t>. „Dohodu o používání výplatního stroje k úhradě cen za poštovní služby“ dle Podmínek pro používání výplatních strojů, platných a účinných ke dni podání.</w:t>
            </w:r>
            <w:r w:rsidR="0028214B" w:rsidRPr="00366F2E">
              <w:rPr>
                <w:rFonts w:ascii="Arial" w:hAnsi="Arial" w:cs="Arial"/>
                <w:sz w:val="16"/>
                <w:szCs w:val="16"/>
              </w:rPr>
              <w:t xml:space="preserve"> </w:t>
            </w:r>
          </w:p>
          <w:p w14:paraId="2470C532" w14:textId="280CB907" w:rsidR="00770C3D" w:rsidRPr="00366F2E" w:rsidRDefault="0019677C" w:rsidP="006D0A74">
            <w:pPr>
              <w:spacing w:line="200" w:lineRule="exact"/>
              <w:ind w:left="432" w:hanging="432"/>
              <w:jc w:val="both"/>
              <w:rPr>
                <w:rFonts w:ascii="Arial" w:hAnsi="Arial" w:cs="Arial"/>
                <w:sz w:val="16"/>
                <w:szCs w:val="16"/>
              </w:rPr>
            </w:pPr>
            <w:r w:rsidRPr="00366F2E">
              <w:rPr>
                <w:rFonts w:ascii="Arial" w:hAnsi="Arial" w:cs="Arial"/>
                <w:sz w:val="16"/>
                <w:szCs w:val="16"/>
              </w:rPr>
              <w:t>•</w:t>
            </w:r>
            <w:r w:rsidRPr="00366F2E">
              <w:rPr>
                <w:rFonts w:ascii="Arial" w:hAnsi="Arial" w:cs="Arial"/>
              </w:rPr>
              <w:tab/>
            </w:r>
            <w:r w:rsidR="00BD0A6C" w:rsidRPr="00366F2E">
              <w:rPr>
                <w:rFonts w:ascii="Arial" w:hAnsi="Arial" w:cs="Arial"/>
                <w:sz w:val="16"/>
                <w:szCs w:val="16"/>
              </w:rPr>
              <w:t xml:space="preserve">podavatele, kteří hradí ceny za poštovní služby na základě s Českou poštou, </w:t>
            </w:r>
            <w:proofErr w:type="spellStart"/>
            <w:r w:rsidR="00BD0A6C" w:rsidRPr="00366F2E">
              <w:rPr>
                <w:rFonts w:ascii="Arial" w:hAnsi="Arial" w:cs="Arial"/>
                <w:sz w:val="16"/>
                <w:szCs w:val="16"/>
              </w:rPr>
              <w:t>s.p</w:t>
            </w:r>
            <w:proofErr w:type="spellEnd"/>
            <w:r w:rsidR="00BD0A6C" w:rsidRPr="00366F2E">
              <w:rPr>
                <w:rFonts w:ascii="Arial" w:hAnsi="Arial" w:cs="Arial"/>
                <w:sz w:val="16"/>
                <w:szCs w:val="16"/>
              </w:rPr>
              <w:t xml:space="preserve">., uzavřené „Dohody o úhradě cen poštovních služeb Kreditem.“ Podmínkou uzavření dohody podle předchozí věty je předpokládaný finanční obrat podavatele za kalendářní rok za podání vnitrostátních poštovních zásilek Obyčejné psaní, Obyčejné </w:t>
            </w:r>
            <w:r w:rsidR="00D74D0B" w:rsidRPr="00366F2E">
              <w:rPr>
                <w:rFonts w:ascii="Arial" w:hAnsi="Arial" w:cs="Arial"/>
                <w:sz w:val="16"/>
                <w:szCs w:val="16"/>
              </w:rPr>
              <w:t>psaní – standard</w:t>
            </w:r>
            <w:r w:rsidR="00BD0A6C" w:rsidRPr="00366F2E">
              <w:rPr>
                <w:rFonts w:ascii="Arial" w:hAnsi="Arial" w:cs="Arial"/>
                <w:sz w:val="16"/>
                <w:szCs w:val="16"/>
              </w:rPr>
              <w:t>, Doporučené psaní, Doporučené psaní – standard, Doporučen</w:t>
            </w:r>
            <w:r w:rsidR="00FB0308" w:rsidRPr="00366F2E">
              <w:rPr>
                <w:rFonts w:ascii="Arial" w:hAnsi="Arial" w:cs="Arial"/>
                <w:sz w:val="16"/>
                <w:szCs w:val="16"/>
              </w:rPr>
              <w:t>á</w:t>
            </w:r>
            <w:r w:rsidR="00BD0A6C" w:rsidRPr="00366F2E">
              <w:rPr>
                <w:rFonts w:ascii="Arial" w:hAnsi="Arial" w:cs="Arial"/>
                <w:sz w:val="16"/>
                <w:szCs w:val="16"/>
              </w:rPr>
              <w:t xml:space="preserve"> </w:t>
            </w:r>
            <w:r w:rsidR="00FB0308" w:rsidRPr="00366F2E">
              <w:rPr>
                <w:rFonts w:ascii="Arial" w:hAnsi="Arial" w:cs="Arial"/>
                <w:sz w:val="16"/>
                <w:szCs w:val="16"/>
              </w:rPr>
              <w:t>zásilka</w:t>
            </w:r>
            <w:r w:rsidR="00BD0A6C" w:rsidRPr="00366F2E">
              <w:rPr>
                <w:rFonts w:ascii="Arial" w:hAnsi="Arial" w:cs="Arial"/>
                <w:sz w:val="16"/>
                <w:szCs w:val="16"/>
              </w:rPr>
              <w:t>, Cenné psaní, Cenn</w:t>
            </w:r>
            <w:r w:rsidR="00FB0308" w:rsidRPr="00366F2E">
              <w:rPr>
                <w:rFonts w:ascii="Arial" w:hAnsi="Arial" w:cs="Arial"/>
                <w:sz w:val="16"/>
                <w:szCs w:val="16"/>
              </w:rPr>
              <w:t>á</w:t>
            </w:r>
            <w:r w:rsidR="00BD0A6C" w:rsidRPr="00366F2E">
              <w:rPr>
                <w:rFonts w:ascii="Arial" w:hAnsi="Arial" w:cs="Arial"/>
                <w:sz w:val="16"/>
                <w:szCs w:val="16"/>
              </w:rPr>
              <w:t xml:space="preserve"> </w:t>
            </w:r>
            <w:r w:rsidR="00FB0308" w:rsidRPr="00366F2E">
              <w:rPr>
                <w:rFonts w:ascii="Arial" w:hAnsi="Arial" w:cs="Arial"/>
                <w:sz w:val="16"/>
                <w:szCs w:val="16"/>
              </w:rPr>
              <w:t xml:space="preserve">zásilka </w:t>
            </w:r>
            <w:r w:rsidR="00BD0A6C" w:rsidRPr="00366F2E">
              <w:rPr>
                <w:rFonts w:ascii="Arial" w:hAnsi="Arial" w:cs="Arial"/>
                <w:sz w:val="16"/>
                <w:szCs w:val="16"/>
              </w:rPr>
              <w:t xml:space="preserve">a mezinárodních poštovních zásilek Obyčejná zásilka, Doporučená zásilka a Cenné psaní po odečtení všech slev, ve výši alespoň 3 mil. Kč. Pokud podavatel nedosáhne za kalendářní rok finančního obratu v požadované výši, bude mu po uplynutí kalendářního roku doúčtován rozdíl mezi základní cenou po odečtení slev, na které má nárok a cenou po odečtení „slevy pro uživatele výplatních strojů nebo při úhradě cen Kreditem“. Ceny pro uživatele výplatních strojů nebo při úhradě cen Kreditem se nevztahují na ceny hrazené na základě dohody o úhradě cen poštovních služeb Kreditem </w:t>
            </w:r>
            <w:proofErr w:type="spellStart"/>
            <w:r w:rsidR="00BD0A6C" w:rsidRPr="00366F2E">
              <w:rPr>
                <w:rFonts w:ascii="Arial" w:hAnsi="Arial" w:cs="Arial"/>
                <w:sz w:val="16"/>
                <w:szCs w:val="16"/>
              </w:rPr>
              <w:t>PostBox</w:t>
            </w:r>
            <w:proofErr w:type="spellEnd"/>
            <w:r w:rsidR="00BD0A6C" w:rsidRPr="00366F2E">
              <w:rPr>
                <w:rFonts w:ascii="Arial" w:hAnsi="Arial" w:cs="Arial"/>
                <w:sz w:val="16"/>
                <w:szCs w:val="16"/>
              </w:rPr>
              <w:t>.</w:t>
            </w:r>
          </w:p>
        </w:tc>
      </w:tr>
      <w:tr w:rsidR="000B469C" w:rsidRPr="00366F2E" w14:paraId="69C669B3" w14:textId="77777777" w:rsidTr="2099FC50">
        <w:trPr>
          <w:trHeight w:val="260"/>
        </w:trPr>
        <w:tc>
          <w:tcPr>
            <w:tcW w:w="168" w:type="pct"/>
            <w:shd w:val="clear" w:color="auto" w:fill="auto"/>
            <w:noWrap/>
          </w:tcPr>
          <w:p w14:paraId="28A5FBAF" w14:textId="6536D925" w:rsidR="0019677C" w:rsidRPr="00366F2E" w:rsidRDefault="00541C81" w:rsidP="002C33D3">
            <w:pPr>
              <w:jc w:val="both"/>
              <w:rPr>
                <w:rFonts w:ascii="Arial" w:hAnsi="Arial" w:cs="Arial"/>
                <w:vertAlign w:val="superscript"/>
              </w:rPr>
            </w:pPr>
            <w:r w:rsidRPr="00366F2E">
              <w:rPr>
                <w:rFonts w:ascii="Arial" w:hAnsi="Arial" w:cs="Arial"/>
                <w:vertAlign w:val="superscript"/>
              </w:rPr>
              <w:t>5)</w:t>
            </w:r>
          </w:p>
        </w:tc>
        <w:tc>
          <w:tcPr>
            <w:tcW w:w="4832" w:type="pct"/>
            <w:vAlign w:val="center"/>
          </w:tcPr>
          <w:p w14:paraId="02B52CC3" w14:textId="2A4FCB97" w:rsidR="0019677C" w:rsidRPr="00366F2E" w:rsidRDefault="0019677C" w:rsidP="002C33D3">
            <w:pPr>
              <w:spacing w:line="240" w:lineRule="auto"/>
              <w:jc w:val="both"/>
              <w:rPr>
                <w:rFonts w:ascii="Arial" w:hAnsi="Arial" w:cs="Arial"/>
                <w:sz w:val="16"/>
                <w:szCs w:val="16"/>
              </w:rPr>
            </w:pPr>
            <w:r w:rsidRPr="00366F2E">
              <w:rPr>
                <w:rFonts w:ascii="Arial" w:hAnsi="Arial" w:cs="Arial"/>
                <w:sz w:val="16"/>
                <w:szCs w:val="16"/>
              </w:rPr>
              <w:t>Cena je uvedena bez příplatku za Udanou cenu. Musí být použit speciální bezpečnostní plastový obal prodávaný Českou poštou.</w:t>
            </w:r>
          </w:p>
          <w:p w14:paraId="7B82F38D" w14:textId="0F734D37" w:rsidR="00770C3D" w:rsidRPr="00366F2E" w:rsidRDefault="00BB2B8F" w:rsidP="002C33D3">
            <w:pPr>
              <w:spacing w:line="240" w:lineRule="auto"/>
              <w:jc w:val="both"/>
              <w:rPr>
                <w:rFonts w:ascii="Arial" w:hAnsi="Arial" w:cs="Arial"/>
                <w:sz w:val="16"/>
                <w:szCs w:val="16"/>
              </w:rPr>
            </w:pPr>
            <w:r w:rsidRPr="00366F2E">
              <w:rPr>
                <w:rFonts w:ascii="Arial" w:hAnsi="Arial" w:cs="Arial"/>
                <w:sz w:val="16"/>
                <w:szCs w:val="16"/>
              </w:rPr>
              <w:t>Formát C5 – 16,4 x 23,1</w:t>
            </w:r>
            <w:r w:rsidR="0019677C" w:rsidRPr="00366F2E">
              <w:rPr>
                <w:rFonts w:ascii="Arial" w:hAnsi="Arial" w:cs="Arial"/>
                <w:sz w:val="16"/>
                <w:szCs w:val="16"/>
              </w:rPr>
              <w:t xml:space="preserve"> cm (lze vložit obsah o vel. formátu A5)</w:t>
            </w:r>
            <w:r w:rsidR="00F41314" w:rsidRPr="00366F2E">
              <w:rPr>
                <w:rFonts w:ascii="Arial" w:hAnsi="Arial" w:cs="Arial"/>
                <w:sz w:val="16"/>
                <w:szCs w:val="16"/>
              </w:rPr>
              <w:t xml:space="preserve">, </w:t>
            </w:r>
            <w:r w:rsidR="0019677C" w:rsidRPr="00366F2E">
              <w:rPr>
                <w:rFonts w:ascii="Arial" w:hAnsi="Arial" w:cs="Arial"/>
                <w:sz w:val="16"/>
                <w:szCs w:val="16"/>
              </w:rPr>
              <w:t>Formát C4 – 22,9 x 32,4 cm (lze vložit obsah o vel. formátu A4).</w:t>
            </w:r>
            <w:r w:rsidR="00F41314" w:rsidRPr="00366F2E">
              <w:rPr>
                <w:rFonts w:ascii="Arial" w:hAnsi="Arial" w:cs="Arial"/>
                <w:sz w:val="16"/>
                <w:szCs w:val="16"/>
              </w:rPr>
              <w:t xml:space="preserve"> </w:t>
            </w:r>
          </w:p>
        </w:tc>
      </w:tr>
      <w:tr w:rsidR="000B469C" w:rsidRPr="00366F2E" w14:paraId="7B4227A6" w14:textId="77777777" w:rsidTr="2099FC50">
        <w:trPr>
          <w:trHeight w:val="260"/>
        </w:trPr>
        <w:tc>
          <w:tcPr>
            <w:tcW w:w="168" w:type="pct"/>
            <w:shd w:val="clear" w:color="auto" w:fill="auto"/>
            <w:noWrap/>
          </w:tcPr>
          <w:p w14:paraId="7BD1E425" w14:textId="3249A68B" w:rsidR="0019677C" w:rsidRPr="00366F2E" w:rsidRDefault="00541C81" w:rsidP="002C33D3">
            <w:pPr>
              <w:jc w:val="both"/>
              <w:rPr>
                <w:rFonts w:ascii="Arial" w:hAnsi="Arial" w:cs="Arial"/>
                <w:vertAlign w:val="superscript"/>
              </w:rPr>
            </w:pPr>
            <w:r w:rsidRPr="00366F2E">
              <w:rPr>
                <w:rFonts w:ascii="Arial" w:hAnsi="Arial" w:cs="Arial"/>
                <w:vertAlign w:val="superscript"/>
              </w:rPr>
              <w:t>6)</w:t>
            </w:r>
          </w:p>
        </w:tc>
        <w:tc>
          <w:tcPr>
            <w:tcW w:w="4832" w:type="pct"/>
            <w:vAlign w:val="center"/>
          </w:tcPr>
          <w:p w14:paraId="3E2A63C4" w14:textId="1E235C2D" w:rsidR="00770C3D" w:rsidRPr="00366F2E" w:rsidRDefault="0019677C" w:rsidP="002C33D3">
            <w:pPr>
              <w:spacing w:line="200" w:lineRule="exact"/>
              <w:jc w:val="both"/>
              <w:rPr>
                <w:rFonts w:ascii="Arial" w:hAnsi="Arial" w:cs="Arial"/>
                <w:sz w:val="16"/>
                <w:szCs w:val="16"/>
              </w:rPr>
            </w:pPr>
            <w:r w:rsidRPr="00366F2E">
              <w:rPr>
                <w:rFonts w:ascii="Arial" w:hAnsi="Arial" w:cs="Arial"/>
                <w:sz w:val="16"/>
                <w:szCs w:val="16"/>
              </w:rPr>
              <w:t>Délka nesmí přesahovat 50 cm a šířka 35 cm, přičemž tloušťka nesmí být větší než 5 cm. Minimální rozměry zásilky jsou</w:t>
            </w:r>
            <w:r w:rsidR="00C42EC0" w:rsidRPr="00366F2E">
              <w:rPr>
                <w:rFonts w:ascii="Arial" w:hAnsi="Arial" w:cs="Arial"/>
                <w:sz w:val="16"/>
                <w:szCs w:val="16"/>
              </w:rPr>
              <w:t xml:space="preserve"> </w:t>
            </w:r>
            <w:r w:rsidRPr="00366F2E">
              <w:rPr>
                <w:rFonts w:ascii="Arial" w:hAnsi="Arial" w:cs="Arial"/>
                <w:sz w:val="16"/>
                <w:szCs w:val="16"/>
              </w:rPr>
              <w:t>14 x 9 cm</w:t>
            </w:r>
            <w:r w:rsidR="008F6EA2" w:rsidRPr="00366F2E">
              <w:rPr>
                <w:rFonts w:ascii="Arial" w:hAnsi="Arial" w:cs="Arial"/>
                <w:sz w:val="16"/>
                <w:szCs w:val="16"/>
              </w:rPr>
              <w:t>.</w:t>
            </w:r>
          </w:p>
        </w:tc>
      </w:tr>
      <w:tr w:rsidR="006B1EF2" w:rsidRPr="00366F2E" w14:paraId="1FB46CD9" w14:textId="77777777" w:rsidTr="2099FC50">
        <w:trPr>
          <w:trHeight w:val="260"/>
        </w:trPr>
        <w:tc>
          <w:tcPr>
            <w:tcW w:w="168" w:type="pct"/>
            <w:shd w:val="clear" w:color="auto" w:fill="auto"/>
            <w:noWrap/>
          </w:tcPr>
          <w:p w14:paraId="33F7F627" w14:textId="0AF773F4" w:rsidR="005168B3" w:rsidRPr="00366F2E" w:rsidRDefault="00541C81" w:rsidP="002C33D3">
            <w:pPr>
              <w:jc w:val="both"/>
              <w:rPr>
                <w:rFonts w:ascii="Arial" w:hAnsi="Arial" w:cs="Arial"/>
                <w:vertAlign w:val="superscript"/>
              </w:rPr>
            </w:pPr>
            <w:r w:rsidRPr="00366F2E">
              <w:rPr>
                <w:rFonts w:ascii="Arial" w:hAnsi="Arial" w:cs="Arial"/>
                <w:vertAlign w:val="superscript"/>
              </w:rPr>
              <w:t>7)</w:t>
            </w:r>
          </w:p>
        </w:tc>
        <w:tc>
          <w:tcPr>
            <w:tcW w:w="4832" w:type="pct"/>
            <w:vAlign w:val="center"/>
          </w:tcPr>
          <w:p w14:paraId="4AAB10E8" w14:textId="232A25A2" w:rsidR="005F49CB" w:rsidRPr="00366F2E" w:rsidRDefault="0019677C" w:rsidP="002C33D3">
            <w:pPr>
              <w:spacing w:line="200" w:lineRule="exact"/>
              <w:jc w:val="both"/>
              <w:rPr>
                <w:rFonts w:ascii="Arial" w:hAnsi="Arial" w:cs="Arial"/>
                <w:sz w:val="16"/>
                <w:szCs w:val="16"/>
              </w:rPr>
            </w:pPr>
            <w:r w:rsidRPr="00366F2E">
              <w:rPr>
                <w:rFonts w:ascii="Arial" w:hAnsi="Arial" w:cs="Arial"/>
                <w:sz w:val="16"/>
                <w:szCs w:val="16"/>
              </w:rPr>
              <w:t>Největší rozměr zásilky nesmí přesáhnout 60 cm a součet všech jejích tří rozměrů 90 cm. Minimální rozměry zásilky jsou 14 x 9 cm</w:t>
            </w:r>
            <w:r w:rsidR="008F6EA2" w:rsidRPr="00366F2E">
              <w:rPr>
                <w:rFonts w:ascii="Arial" w:hAnsi="Arial" w:cs="Arial"/>
                <w:sz w:val="16"/>
                <w:szCs w:val="16"/>
              </w:rPr>
              <w:t>.</w:t>
            </w:r>
          </w:p>
        </w:tc>
      </w:tr>
      <w:tr w:rsidR="00FB0308" w:rsidRPr="00366F2E" w14:paraId="386EAACC" w14:textId="77777777" w:rsidTr="2099FC50">
        <w:trPr>
          <w:trHeight w:val="260"/>
        </w:trPr>
        <w:tc>
          <w:tcPr>
            <w:tcW w:w="168" w:type="pct"/>
            <w:shd w:val="clear" w:color="auto" w:fill="auto"/>
            <w:noWrap/>
          </w:tcPr>
          <w:p w14:paraId="4C56EEFD" w14:textId="55D21E94" w:rsidR="00FB0308" w:rsidRPr="00366F2E" w:rsidRDefault="00FB0308" w:rsidP="00FB0308">
            <w:pPr>
              <w:jc w:val="both"/>
              <w:rPr>
                <w:rFonts w:ascii="Arial" w:hAnsi="Arial" w:cs="Arial"/>
                <w:vertAlign w:val="superscript"/>
              </w:rPr>
            </w:pPr>
            <w:r w:rsidRPr="00366F2E">
              <w:rPr>
                <w:rFonts w:ascii="Arial" w:hAnsi="Arial" w:cs="Arial"/>
                <w:vertAlign w:val="superscript"/>
              </w:rPr>
              <w:t>8)</w:t>
            </w:r>
          </w:p>
        </w:tc>
        <w:tc>
          <w:tcPr>
            <w:tcW w:w="4832" w:type="pct"/>
            <w:vAlign w:val="center"/>
          </w:tcPr>
          <w:p w14:paraId="3E1B4D3B" w14:textId="43B56057" w:rsidR="00FB0308" w:rsidRPr="00366F2E" w:rsidRDefault="00FB0308" w:rsidP="00FB0308">
            <w:pPr>
              <w:spacing w:line="200" w:lineRule="exact"/>
              <w:jc w:val="both"/>
              <w:rPr>
                <w:rFonts w:ascii="Arial" w:hAnsi="Arial" w:cs="Arial"/>
                <w:sz w:val="16"/>
                <w:szCs w:val="16"/>
              </w:rPr>
            </w:pPr>
            <w:r w:rsidRPr="00366F2E">
              <w:rPr>
                <w:rFonts w:ascii="Arial" w:hAnsi="Arial" w:cs="Arial"/>
                <w:sz w:val="16"/>
                <w:szCs w:val="16"/>
              </w:rPr>
              <w:t>Uvedené ceny se vztahují na zásilky do 10 kg, jejichž součet všech 3 stran je maximálně 300 cm, dále mají tvar krychle nebo kvádru, jsou zabaleny v kartonovém či jiném pevném obalu a mají adresní</w:t>
            </w:r>
            <w:r w:rsidRPr="00366F2E">
              <w:rPr>
                <w:rFonts w:ascii="Arial" w:hAnsi="Arial" w:cs="Arial"/>
                <w:bCs/>
                <w:sz w:val="16"/>
                <w:szCs w:val="16"/>
              </w:rPr>
              <w:t xml:space="preserve"> stranu upravenou podle požadavků České pošty. Pro službu Cenná zásilka jsou ceny uvedeny bez příplatku za Udanou cenu nad 500 Kč (viz přehled doplňkových služeb).</w:t>
            </w:r>
          </w:p>
        </w:tc>
      </w:tr>
      <w:tr w:rsidR="00FB0308" w:rsidRPr="00366F2E" w14:paraId="1FA8FD8F" w14:textId="77777777" w:rsidTr="2099FC50">
        <w:trPr>
          <w:trHeight w:val="260"/>
        </w:trPr>
        <w:tc>
          <w:tcPr>
            <w:tcW w:w="168" w:type="pct"/>
            <w:shd w:val="clear" w:color="auto" w:fill="auto"/>
            <w:noWrap/>
          </w:tcPr>
          <w:p w14:paraId="5991BCF9" w14:textId="78EC0355" w:rsidR="00FB0308" w:rsidRPr="00366F2E" w:rsidRDefault="00FB0308" w:rsidP="00FB0308">
            <w:pPr>
              <w:jc w:val="both"/>
              <w:rPr>
                <w:rFonts w:ascii="Arial" w:hAnsi="Arial" w:cs="Arial"/>
                <w:vertAlign w:val="superscript"/>
              </w:rPr>
            </w:pPr>
            <w:r w:rsidRPr="00366F2E">
              <w:rPr>
                <w:rFonts w:ascii="Arial" w:hAnsi="Arial" w:cs="Arial"/>
                <w:vertAlign w:val="superscript"/>
              </w:rPr>
              <w:t>9)</w:t>
            </w:r>
          </w:p>
        </w:tc>
        <w:tc>
          <w:tcPr>
            <w:tcW w:w="4832" w:type="pct"/>
            <w:vAlign w:val="center"/>
          </w:tcPr>
          <w:p w14:paraId="470B82E2" w14:textId="6551D2A8" w:rsidR="00FB0308" w:rsidRPr="00366F2E" w:rsidRDefault="00FB0308" w:rsidP="00FB0308">
            <w:pPr>
              <w:spacing w:line="200" w:lineRule="exact"/>
              <w:jc w:val="both"/>
              <w:rPr>
                <w:rFonts w:ascii="Arial" w:hAnsi="Arial" w:cs="Arial"/>
                <w:sz w:val="16"/>
                <w:szCs w:val="16"/>
              </w:rPr>
            </w:pPr>
            <w:r w:rsidRPr="00366F2E">
              <w:rPr>
                <w:rFonts w:ascii="Arial" w:hAnsi="Arial" w:cs="Arial"/>
                <w:sz w:val="16"/>
                <w:szCs w:val="16"/>
              </w:rPr>
              <w:t xml:space="preserve">Uvedené ceny se vztahují na zásilky do 2 kg, jejichž součet všech 3 stran je maximálně 90 cm, dále </w:t>
            </w:r>
            <w:r w:rsidRPr="00366F2E">
              <w:rPr>
                <w:rFonts w:ascii="Arial" w:eastAsia="Times New Roman" w:hAnsi="Arial" w:cs="Arial"/>
                <w:bCs/>
                <w:sz w:val="16"/>
                <w:szCs w:val="16"/>
                <w:lang w:eastAsia="cs-CZ"/>
              </w:rPr>
              <w:t>mají tvar krychle nebo kvádru, jsou zabaleny v kartonovém či jiném pevném obalu a mají</w:t>
            </w:r>
            <w:r w:rsidRPr="00366F2E">
              <w:rPr>
                <w:rFonts w:ascii="Arial" w:hAnsi="Arial" w:cs="Arial"/>
                <w:bCs/>
                <w:sz w:val="16"/>
                <w:szCs w:val="16"/>
              </w:rPr>
              <w:t xml:space="preserve"> adresní stranu upravenou podle požadavků České pošty.</w:t>
            </w:r>
          </w:p>
        </w:tc>
      </w:tr>
      <w:tr w:rsidR="00FB0308" w:rsidRPr="00366F2E" w14:paraId="4A5A8DE2" w14:textId="77777777" w:rsidTr="2099FC50">
        <w:trPr>
          <w:trHeight w:val="260"/>
        </w:trPr>
        <w:tc>
          <w:tcPr>
            <w:tcW w:w="168" w:type="pct"/>
            <w:shd w:val="clear" w:color="auto" w:fill="auto"/>
            <w:noWrap/>
          </w:tcPr>
          <w:p w14:paraId="5D864A33" w14:textId="1148BF7B" w:rsidR="00FB0308" w:rsidRPr="00366F2E" w:rsidRDefault="00FB0308" w:rsidP="00FB0308">
            <w:pPr>
              <w:jc w:val="both"/>
              <w:rPr>
                <w:rFonts w:ascii="Arial" w:hAnsi="Arial" w:cs="Arial"/>
                <w:vertAlign w:val="superscript"/>
              </w:rPr>
            </w:pPr>
            <w:r w:rsidRPr="00366F2E">
              <w:rPr>
                <w:rFonts w:ascii="Arial" w:hAnsi="Arial" w:cs="Arial"/>
                <w:vertAlign w:val="superscript"/>
              </w:rPr>
              <w:t>10)</w:t>
            </w:r>
          </w:p>
        </w:tc>
        <w:tc>
          <w:tcPr>
            <w:tcW w:w="4832" w:type="pct"/>
            <w:vAlign w:val="center"/>
          </w:tcPr>
          <w:p w14:paraId="03D981F0" w14:textId="33A572FF" w:rsidR="00FB0308" w:rsidRPr="00366F2E" w:rsidRDefault="00FB0308" w:rsidP="00FB0308">
            <w:pPr>
              <w:spacing w:line="200" w:lineRule="exact"/>
              <w:jc w:val="both"/>
              <w:rPr>
                <w:rFonts w:ascii="Arial" w:hAnsi="Arial" w:cs="Arial"/>
                <w:sz w:val="16"/>
                <w:szCs w:val="16"/>
              </w:rPr>
            </w:pPr>
            <w:r w:rsidRPr="00366F2E">
              <w:rPr>
                <w:rFonts w:ascii="Arial" w:hAnsi="Arial" w:cs="Arial"/>
                <w:sz w:val="16"/>
                <w:szCs w:val="16"/>
              </w:rPr>
              <w:t xml:space="preserve">Cena se uplatní v případě, že podací data budou předána prostřednictvím aplikace „Poslat zásilku“ dostupné na </w:t>
            </w:r>
            <w:hyperlink r:id="rId12" w:history="1">
              <w:r w:rsidRPr="00366F2E">
                <w:rPr>
                  <w:rStyle w:val="Hypertextovodkaz"/>
                  <w:rFonts w:ascii="Arial" w:hAnsi="Arial" w:cs="Arial"/>
                  <w:color w:val="auto"/>
                  <w:sz w:val="16"/>
                  <w:szCs w:val="16"/>
                </w:rPr>
                <w:t>www.poslatzasilku.cz</w:t>
              </w:r>
            </w:hyperlink>
            <w:r w:rsidRPr="00366F2E">
              <w:rPr>
                <w:rFonts w:ascii="Arial" w:hAnsi="Arial" w:cs="Arial"/>
                <w:sz w:val="16"/>
                <w:szCs w:val="16"/>
              </w:rPr>
              <w:t xml:space="preserve">, prostřednictvím elektronického podacího archu </w:t>
            </w:r>
            <w:proofErr w:type="spellStart"/>
            <w:r w:rsidRPr="00366F2E">
              <w:rPr>
                <w:rFonts w:ascii="Arial" w:hAnsi="Arial" w:cs="Arial"/>
                <w:sz w:val="16"/>
                <w:szCs w:val="16"/>
              </w:rPr>
              <w:t>ePA</w:t>
            </w:r>
            <w:proofErr w:type="spellEnd"/>
            <w:r w:rsidRPr="00366F2E">
              <w:rPr>
                <w:rFonts w:ascii="Arial" w:hAnsi="Arial" w:cs="Arial"/>
                <w:sz w:val="16"/>
                <w:szCs w:val="16"/>
              </w:rPr>
              <w:t xml:space="preserve">, který je k dispozici ke stažení na </w:t>
            </w:r>
            <w:hyperlink r:id="rId13" w:history="1">
              <w:r w:rsidRPr="00366F2E">
                <w:rPr>
                  <w:rStyle w:val="Hypertextovodkaz"/>
                  <w:rFonts w:ascii="Arial" w:hAnsi="Arial" w:cs="Arial"/>
                  <w:color w:val="auto"/>
                  <w:sz w:val="16"/>
                  <w:szCs w:val="16"/>
                </w:rPr>
                <w:t>www.ceskaposta.cz/ke-stazeni/formulare-a-tiskopisy</w:t>
              </w:r>
            </w:hyperlink>
            <w:r w:rsidRPr="00366F2E">
              <w:rPr>
                <w:rFonts w:ascii="Arial" w:hAnsi="Arial" w:cs="Arial"/>
                <w:sz w:val="16"/>
                <w:szCs w:val="16"/>
              </w:rPr>
              <w:t xml:space="preserve"> nebo jiným elektronickým způsobem určeným podnikem pro předávání podacích dat (Podání Online, API rozhraní, atd.). Podací data musí být předána nejpozději v okamžiku podání, musí být kompletní a nesmí vyžadovat žádný dodatečný zásah pracovníků podniku. Povinnou součástí podacích dat je validní kontaktní údaj na adresáta zásilky – účastnické číslo veřejné mobilní telefonní sítě ve formátu + 420 XXX </w:t>
            </w:r>
            <w:proofErr w:type="spellStart"/>
            <w:r w:rsidRPr="00366F2E">
              <w:rPr>
                <w:rFonts w:ascii="Arial" w:hAnsi="Arial" w:cs="Arial"/>
                <w:sz w:val="16"/>
                <w:szCs w:val="16"/>
              </w:rPr>
              <w:t>XXX</w:t>
            </w:r>
            <w:proofErr w:type="spellEnd"/>
            <w:r w:rsidRPr="00366F2E">
              <w:rPr>
                <w:rFonts w:ascii="Arial" w:hAnsi="Arial" w:cs="Arial"/>
                <w:sz w:val="16"/>
                <w:szCs w:val="16"/>
              </w:rPr>
              <w:t xml:space="preserve"> </w:t>
            </w:r>
            <w:proofErr w:type="spellStart"/>
            <w:r w:rsidRPr="00366F2E">
              <w:rPr>
                <w:rFonts w:ascii="Arial" w:hAnsi="Arial" w:cs="Arial"/>
                <w:sz w:val="16"/>
                <w:szCs w:val="16"/>
              </w:rPr>
              <w:t>XXX</w:t>
            </w:r>
            <w:proofErr w:type="spellEnd"/>
            <w:r w:rsidRPr="00366F2E">
              <w:rPr>
                <w:rFonts w:ascii="Arial" w:hAnsi="Arial" w:cs="Arial"/>
                <w:sz w:val="16"/>
                <w:szCs w:val="16"/>
              </w:rPr>
              <w:t xml:space="preserve"> nebo e-mail.</w:t>
            </w:r>
          </w:p>
        </w:tc>
      </w:tr>
    </w:tbl>
    <w:p w14:paraId="67C08F21" w14:textId="77777777" w:rsidR="0019677C" w:rsidRPr="00366F2E" w:rsidRDefault="0019677C">
      <w:pPr>
        <w:spacing w:line="240" w:lineRule="auto"/>
        <w:rPr>
          <w:rFonts w:ascii="Arial" w:hAnsi="Arial" w:cs="Arial"/>
          <w:sz w:val="20"/>
          <w:szCs w:val="20"/>
        </w:rPr>
      </w:pPr>
    </w:p>
    <w:p w14:paraId="613FDE12" w14:textId="2B5D2434" w:rsidR="00237B92" w:rsidRPr="00366F2E" w:rsidRDefault="00E64783">
      <w:pPr>
        <w:spacing w:line="240" w:lineRule="auto"/>
        <w:rPr>
          <w:rFonts w:ascii="Arial" w:hAnsi="Arial" w:cs="Arial"/>
          <w:sz w:val="20"/>
        </w:rPr>
      </w:pPr>
      <w:r w:rsidRPr="00366F2E">
        <w:rPr>
          <w:rFonts w:ascii="Arial" w:hAnsi="Arial" w:cs="Arial"/>
          <w:noProof/>
          <w:lang w:eastAsia="cs-CZ"/>
        </w:rPr>
        <mc:AlternateContent>
          <mc:Choice Requires="wps">
            <w:drawing>
              <wp:anchor distT="0" distB="0" distL="114300" distR="114300" simplePos="0" relativeHeight="251658242" behindDoc="0" locked="0" layoutInCell="1" allowOverlap="1" wp14:anchorId="37780343" wp14:editId="72F32185">
                <wp:simplePos x="0" y="0"/>
                <wp:positionH relativeFrom="margin">
                  <wp:posOffset>726440</wp:posOffset>
                </wp:positionH>
                <wp:positionV relativeFrom="bottomMargin">
                  <wp:posOffset>219710</wp:posOffset>
                </wp:positionV>
                <wp:extent cx="5011420" cy="258445"/>
                <wp:effectExtent l="0" t="0" r="0" b="8255"/>
                <wp:wrapNone/>
                <wp:docPr id="5" name="Textové pole 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42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1FBC7A6" w14:textId="77777777" w:rsidR="004F26E4" w:rsidRPr="006E1087" w:rsidRDefault="004F26E4" w:rsidP="00E64783">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06BCB271">
              <v:shape id="Textové pole 5" style="position:absolute;margin-left:57.2pt;margin-top:17.3pt;width:394.6pt;height:20.35pt;z-index:251658242;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3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xM894wEAAKgDAAAOAAAAZHJzL2Uyb0RvYy54bWysU12P0zAQfEfiP1h+p0mqFI6o6em40yGk&#10;40M6+AGOYycWides3Sbl17N2er0Cb4gXy/Y6szOzk+31PA7soNAbsDUvVjlnykpoje1q/u3r/asr&#10;znwQthUDWFXzo/L8evfyxXZylVpDD0OrkBGI9dXkat6H4Kos87JXo/ArcMpSUQOOItARu6xFMRH6&#10;OGTrPH+dTYCtQ5DKe7q9W4p8l/C1VjJ81tqrwIaaE7eQVkxrE9dstxVVh8L1Rp5oiH9gMQpjqekZ&#10;6k4EwfZo/oIajUTwoMNKwpiB1kaqpIHUFPkfah574VTSQuZ4d7bJ/z9Y+enw6L4gC/M7mGmASYR3&#10;DyC/e2bhthe2UzeIMPVKtNS4iJZlk/PV6dNota98BGmmj9DSkMU+QAKaNY7RFdLJCJ0GcDybrubA&#10;JF1u8qIo11SSVFtvrspyk1qI6ulrhz68VzCyuKk50lATujg8+BDZiOrpSWxm4d4MQxrsYH+7oIfx&#10;JrGPhBfqYW5mZtqal7FvFNNAeyQ5CEtcKN606QF/cjZRVGruf+wFKs6GD5YseVuUZcxWOpSbN1EM&#10;Xlaay4qwkqBqHjhbtrdhyePeoel66rQMwcIN2ahNUvjM6kSf4pCEn6Ib83Z5Tq+ef7DdLwAAAP//&#10;AwBQSwMEFAAGAAgAAAAhAPc+uyTdAAAACQEAAA8AAABkcnMvZG93bnJldi54bWxMj8FOwzAMhu9I&#10;vEPkSdxYMtoN1jWdEIgraINN4pY1XlvROFWTreXt553g5l/+9Ptzvh5dK87Yh8aThtlUgUAqvW2o&#10;0vD1+Xb/BCJEQ9a0nlDDLwZYF7c3ucmsH2iD522sBJdQyIyGOsYukzKUNToTpr5D4t3R985Ejn0l&#10;bW8GLnetfFBqIZ1piC/UpsOXGsuf7clp2L0fv/ep+qhe3bwb/KgkuaXU+m4yPq9ARBzjHwxXfVaH&#10;gp0O/kQ2iJbzLE0Z1ZCkCxAMLFXCw0HD4zwBWeTy/wfFBQAA//8DAFBLAQItABQABgAIAAAAIQC2&#10;gziS/gAAAOEBAAATAAAAAAAAAAAAAAAAAAAAAABbQ29udGVudF9UeXBlc10ueG1sUEsBAi0AFAAG&#10;AAgAAAAhADj9If/WAAAAlAEAAAsAAAAAAAAAAAAAAAAALwEAAF9yZWxzLy5yZWxzUEsBAi0AFAAG&#10;AAgAAAAhAKHEzz3jAQAAqAMAAA4AAAAAAAAAAAAAAAAALgIAAGRycy9lMm9Eb2MueG1sUEsBAi0A&#10;FAAGAAgAAAAhAPc+uyTdAAAACQEAAA8AAAAAAAAAAAAAAAAAPQQAAGRycy9kb3ducmV2LnhtbFBL&#10;BQYAAAAABAAEAPMAAABHBQAAAAA=&#10;" w14:anchorId="37780343">
                <v:textbox>
                  <w:txbxContent>
                    <w:p w:rsidRPr="006E1087" w:rsidR="004F26E4" w:rsidP="00E64783" w:rsidRDefault="004F26E4" w14:paraId="572EAF6E" w14:textId="77777777">
                      <w:pPr>
                        <w:ind w:left="113"/>
                        <w:jc w:val="center"/>
                      </w:pPr>
                      <w:r>
                        <w:rPr>
                          <w:b/>
                          <w:i/>
                        </w:rPr>
                        <w:t>Listovní zásilky</w:t>
                      </w:r>
                    </w:p>
                  </w:txbxContent>
                </v:textbox>
                <w10:wrap anchorx="margin" anchory="margin"/>
              </v:shape>
            </w:pict>
          </mc:Fallback>
        </mc:AlternateContent>
      </w:r>
      <w:r w:rsidR="00237B92" w:rsidRPr="00366F2E">
        <w:rPr>
          <w:rFonts w:ascii="Arial" w:hAnsi="Arial" w:cs="Arial"/>
        </w:rPr>
        <w:br w:type="page"/>
      </w:r>
    </w:p>
    <w:p w14:paraId="6A3746C2" w14:textId="3793B136" w:rsidR="007942A3" w:rsidRPr="00366F2E" w:rsidRDefault="007942A3" w:rsidP="007942A3">
      <w:pPr>
        <w:pStyle w:val="Nadpis4"/>
        <w:numPr>
          <w:ilvl w:val="0"/>
          <w:numId w:val="12"/>
        </w:numPr>
        <w:spacing w:before="240"/>
        <w:ind w:left="567" w:hanging="578"/>
        <w:rPr>
          <w:rFonts w:cs="Arial"/>
        </w:rPr>
      </w:pPr>
      <w:bookmarkStart w:id="61" w:name="_Toc22742867"/>
      <w:bookmarkStart w:id="62" w:name="_Toc87870630"/>
      <w:bookmarkStart w:id="63" w:name="_Toc151387961"/>
      <w:bookmarkStart w:id="64" w:name="_Toc189039412"/>
      <w:r w:rsidRPr="00366F2E">
        <w:rPr>
          <w:rFonts w:cs="Arial"/>
        </w:rPr>
        <w:lastRenderedPageBreak/>
        <w:t>Přehled a ceník doplňkových služeb, příplatků a vrácení cen</w:t>
      </w:r>
      <w:bookmarkEnd w:id="61"/>
      <w:bookmarkEnd w:id="62"/>
      <w:bookmarkEnd w:id="63"/>
      <w:bookmarkEnd w:id="64"/>
    </w:p>
    <w:tbl>
      <w:tblPr>
        <w:tblW w:w="5005"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111"/>
        <w:gridCol w:w="1135"/>
        <w:gridCol w:w="1276"/>
        <w:gridCol w:w="1276"/>
        <w:gridCol w:w="1420"/>
        <w:gridCol w:w="1135"/>
        <w:gridCol w:w="1137"/>
      </w:tblGrid>
      <w:tr w:rsidR="003A533E" w:rsidRPr="00366F2E" w14:paraId="132AF973" w14:textId="77777777" w:rsidTr="2A37792C">
        <w:trPr>
          <w:trHeight w:val="628"/>
        </w:trPr>
        <w:tc>
          <w:tcPr>
            <w:tcW w:w="1483" w:type="pct"/>
            <w:vMerge w:val="restart"/>
            <w:shd w:val="clear" w:color="auto" w:fill="F2F2F2" w:themeFill="background1" w:themeFillShade="F2"/>
            <w:vAlign w:val="center"/>
          </w:tcPr>
          <w:p w14:paraId="65A261BB" w14:textId="77777777" w:rsidR="007942A3" w:rsidRPr="00366F2E" w:rsidRDefault="007942A3" w:rsidP="007942A3">
            <w:pPr>
              <w:spacing w:line="228" w:lineRule="auto"/>
              <w:jc w:val="center"/>
              <w:rPr>
                <w:rFonts w:ascii="Arial" w:hAnsi="Arial" w:cs="Arial"/>
                <w:b/>
                <w:sz w:val="20"/>
                <w:szCs w:val="20"/>
              </w:rPr>
            </w:pPr>
            <w:r w:rsidRPr="00366F2E">
              <w:rPr>
                <w:rFonts w:ascii="Arial" w:hAnsi="Arial" w:cs="Arial"/>
                <w:b/>
                <w:sz w:val="20"/>
                <w:szCs w:val="20"/>
              </w:rPr>
              <w:t>Druh zásilky</w:t>
            </w:r>
          </w:p>
        </w:tc>
        <w:tc>
          <w:tcPr>
            <w:tcW w:w="541" w:type="pct"/>
            <w:shd w:val="clear" w:color="auto" w:fill="F2F2F2" w:themeFill="background1" w:themeFillShade="F2"/>
            <w:vAlign w:val="center"/>
          </w:tcPr>
          <w:p w14:paraId="218C3A4C" w14:textId="77777777" w:rsidR="007942A3" w:rsidRPr="00366F2E" w:rsidRDefault="007942A3" w:rsidP="007942A3">
            <w:pPr>
              <w:pStyle w:val="Zpat"/>
              <w:tabs>
                <w:tab w:val="clear" w:pos="4513"/>
              </w:tabs>
              <w:ind w:left="-57"/>
              <w:jc w:val="center"/>
              <w:rPr>
                <w:rFonts w:ascii="Arial" w:hAnsi="Arial" w:cs="Arial"/>
                <w:b/>
                <w:sz w:val="20"/>
                <w:szCs w:val="20"/>
              </w:rPr>
            </w:pPr>
            <w:r w:rsidRPr="00366F2E">
              <w:rPr>
                <w:rFonts w:ascii="Arial" w:hAnsi="Arial" w:cs="Arial"/>
                <w:b/>
                <w:sz w:val="20"/>
                <w:szCs w:val="20"/>
              </w:rPr>
              <w:t>Obyčejné psaní</w:t>
            </w:r>
          </w:p>
        </w:tc>
        <w:tc>
          <w:tcPr>
            <w:tcW w:w="608" w:type="pct"/>
            <w:shd w:val="clear" w:color="auto" w:fill="F2F2F2" w:themeFill="background1" w:themeFillShade="F2"/>
            <w:vAlign w:val="center"/>
          </w:tcPr>
          <w:p w14:paraId="1BA536A6" w14:textId="77777777" w:rsidR="007942A3" w:rsidRPr="00366F2E" w:rsidRDefault="007942A3" w:rsidP="0015583D">
            <w:pPr>
              <w:pStyle w:val="Zpat"/>
              <w:tabs>
                <w:tab w:val="clear" w:pos="4513"/>
              </w:tabs>
              <w:ind w:right="-60"/>
              <w:jc w:val="center"/>
              <w:rPr>
                <w:rFonts w:ascii="Arial" w:hAnsi="Arial" w:cs="Arial"/>
                <w:b/>
                <w:sz w:val="20"/>
                <w:szCs w:val="20"/>
              </w:rPr>
            </w:pPr>
            <w:r w:rsidRPr="00366F2E">
              <w:rPr>
                <w:rFonts w:ascii="Arial" w:hAnsi="Arial" w:cs="Arial"/>
                <w:b/>
                <w:sz w:val="20"/>
                <w:szCs w:val="20"/>
              </w:rPr>
              <w:t>Doporučené psaní</w:t>
            </w:r>
          </w:p>
        </w:tc>
        <w:tc>
          <w:tcPr>
            <w:tcW w:w="608" w:type="pct"/>
            <w:shd w:val="clear" w:color="auto" w:fill="F2F2F2" w:themeFill="background1" w:themeFillShade="F2"/>
            <w:vAlign w:val="center"/>
          </w:tcPr>
          <w:p w14:paraId="2C2E4B42" w14:textId="77777777" w:rsidR="007942A3" w:rsidRPr="00366F2E" w:rsidRDefault="007942A3" w:rsidP="0015583D">
            <w:pPr>
              <w:pStyle w:val="Zpat"/>
              <w:tabs>
                <w:tab w:val="clear" w:pos="4513"/>
              </w:tabs>
              <w:ind w:left="-57" w:right="-101"/>
              <w:jc w:val="center"/>
              <w:rPr>
                <w:rFonts w:ascii="Arial" w:hAnsi="Arial" w:cs="Arial"/>
                <w:b/>
                <w:sz w:val="20"/>
                <w:szCs w:val="20"/>
              </w:rPr>
            </w:pPr>
            <w:r w:rsidRPr="00366F2E">
              <w:rPr>
                <w:rFonts w:ascii="Arial" w:hAnsi="Arial" w:cs="Arial"/>
                <w:b/>
                <w:sz w:val="20"/>
                <w:szCs w:val="20"/>
              </w:rPr>
              <w:t>Cenné</w:t>
            </w:r>
            <w:r w:rsidRPr="00366F2E">
              <w:rPr>
                <w:rFonts w:ascii="Arial" w:hAnsi="Arial" w:cs="Arial"/>
                <w:b/>
                <w:sz w:val="20"/>
                <w:szCs w:val="20"/>
              </w:rPr>
              <w:br/>
              <w:t>psaní</w:t>
            </w:r>
          </w:p>
        </w:tc>
        <w:tc>
          <w:tcPr>
            <w:tcW w:w="677" w:type="pct"/>
            <w:shd w:val="clear" w:color="auto" w:fill="F2F2F2" w:themeFill="background1" w:themeFillShade="F2"/>
            <w:vAlign w:val="center"/>
          </w:tcPr>
          <w:p w14:paraId="0709EB5C" w14:textId="77777777" w:rsidR="007942A3" w:rsidRPr="00366F2E" w:rsidRDefault="007942A3" w:rsidP="0015583D">
            <w:pPr>
              <w:pStyle w:val="Zpat"/>
              <w:tabs>
                <w:tab w:val="clear" w:pos="4513"/>
              </w:tabs>
              <w:ind w:left="-57" w:right="-141"/>
              <w:jc w:val="center"/>
              <w:rPr>
                <w:rFonts w:ascii="Arial" w:hAnsi="Arial" w:cs="Arial"/>
                <w:b/>
                <w:sz w:val="20"/>
                <w:szCs w:val="20"/>
              </w:rPr>
            </w:pPr>
            <w:r w:rsidRPr="00366F2E">
              <w:rPr>
                <w:rFonts w:ascii="Arial" w:hAnsi="Arial" w:cs="Arial"/>
                <w:b/>
                <w:sz w:val="20"/>
                <w:szCs w:val="20"/>
              </w:rPr>
              <w:t>Slepecké zásilky</w:t>
            </w:r>
          </w:p>
        </w:tc>
        <w:tc>
          <w:tcPr>
            <w:tcW w:w="1083" w:type="pct"/>
            <w:gridSpan w:val="2"/>
            <w:shd w:val="clear" w:color="auto" w:fill="F2F2F2" w:themeFill="background1" w:themeFillShade="F2"/>
            <w:vAlign w:val="center"/>
          </w:tcPr>
          <w:p w14:paraId="2296EDBC" w14:textId="6ABE797E" w:rsidR="007942A3" w:rsidRPr="00366F2E" w:rsidRDefault="007942A3" w:rsidP="007942A3">
            <w:pPr>
              <w:pStyle w:val="Zpat"/>
              <w:tabs>
                <w:tab w:val="clear" w:pos="4513"/>
              </w:tabs>
              <w:ind w:left="-57"/>
              <w:jc w:val="center"/>
              <w:rPr>
                <w:rFonts w:ascii="Arial" w:hAnsi="Arial" w:cs="Arial"/>
                <w:b/>
                <w:sz w:val="20"/>
                <w:szCs w:val="20"/>
              </w:rPr>
            </w:pPr>
            <w:r w:rsidRPr="00366F2E">
              <w:rPr>
                <w:rFonts w:ascii="Arial" w:hAnsi="Arial" w:cs="Arial"/>
                <w:b/>
                <w:sz w:val="20"/>
                <w:szCs w:val="20"/>
              </w:rPr>
              <w:t>Firemní psaní-doporučeně</w:t>
            </w:r>
            <w:r w:rsidR="00DC4CF9" w:rsidRPr="00366F2E">
              <w:rPr>
                <w:rFonts w:ascii="Arial" w:hAnsi="Arial" w:cs="Arial"/>
                <w:b/>
                <w:sz w:val="20"/>
                <w:szCs w:val="20"/>
              </w:rPr>
              <w:t xml:space="preserve"> </w:t>
            </w:r>
            <w:r w:rsidR="00DC4CF9" w:rsidRPr="00366F2E">
              <w:rPr>
                <w:rFonts w:ascii="Arial" w:hAnsi="Arial" w:cs="Arial"/>
                <w:b/>
                <w:sz w:val="20"/>
                <w:szCs w:val="20"/>
                <w:vertAlign w:val="superscript"/>
              </w:rPr>
              <w:t>1)</w:t>
            </w:r>
          </w:p>
        </w:tc>
      </w:tr>
      <w:tr w:rsidR="003A533E" w:rsidRPr="00366F2E" w14:paraId="449DFF45" w14:textId="77777777" w:rsidTr="2A37792C">
        <w:trPr>
          <w:trHeight w:val="179"/>
        </w:trPr>
        <w:tc>
          <w:tcPr>
            <w:tcW w:w="1483" w:type="pct"/>
            <w:vMerge/>
            <w:vAlign w:val="center"/>
          </w:tcPr>
          <w:p w14:paraId="72B0746F" w14:textId="77777777" w:rsidR="007942A3" w:rsidRPr="00366F2E" w:rsidRDefault="007942A3" w:rsidP="007942A3">
            <w:pPr>
              <w:spacing w:line="228" w:lineRule="auto"/>
              <w:jc w:val="center"/>
              <w:rPr>
                <w:rFonts w:ascii="Arial" w:hAnsi="Arial" w:cs="Arial"/>
                <w:b/>
                <w:sz w:val="20"/>
                <w:szCs w:val="20"/>
              </w:rPr>
            </w:pPr>
          </w:p>
        </w:tc>
        <w:tc>
          <w:tcPr>
            <w:tcW w:w="2434" w:type="pct"/>
            <w:gridSpan w:val="4"/>
            <w:shd w:val="clear" w:color="auto" w:fill="F2F2F2" w:themeFill="background1" w:themeFillShade="F2"/>
            <w:vAlign w:val="center"/>
          </w:tcPr>
          <w:p w14:paraId="766FC759" w14:textId="77777777" w:rsidR="007942A3" w:rsidRPr="00366F2E" w:rsidRDefault="007942A3" w:rsidP="007942A3">
            <w:pPr>
              <w:pStyle w:val="Zpat"/>
              <w:tabs>
                <w:tab w:val="clear" w:pos="4513"/>
              </w:tabs>
              <w:jc w:val="center"/>
              <w:rPr>
                <w:rFonts w:ascii="Arial" w:hAnsi="Arial" w:cs="Arial"/>
                <w:b/>
                <w:sz w:val="18"/>
                <w:szCs w:val="18"/>
              </w:rPr>
            </w:pPr>
            <w:r w:rsidRPr="00366F2E">
              <w:rPr>
                <w:rFonts w:ascii="Arial" w:hAnsi="Arial" w:cs="Arial"/>
                <w:b/>
                <w:sz w:val="18"/>
                <w:szCs w:val="18"/>
              </w:rPr>
              <w:t>Cena v Kč (ceny jsou osvobozeny od DPH)</w:t>
            </w:r>
          </w:p>
        </w:tc>
        <w:tc>
          <w:tcPr>
            <w:tcW w:w="541" w:type="pct"/>
            <w:shd w:val="clear" w:color="auto" w:fill="F2F2F2" w:themeFill="background1" w:themeFillShade="F2"/>
            <w:vAlign w:val="center"/>
          </w:tcPr>
          <w:p w14:paraId="393F9971" w14:textId="77777777" w:rsidR="007942A3" w:rsidRPr="00366F2E" w:rsidRDefault="007942A3" w:rsidP="007942A3">
            <w:pPr>
              <w:pStyle w:val="Zpat"/>
              <w:tabs>
                <w:tab w:val="clear" w:pos="4513"/>
              </w:tabs>
              <w:jc w:val="center"/>
              <w:rPr>
                <w:rFonts w:ascii="Arial" w:hAnsi="Arial" w:cs="Arial"/>
                <w:b/>
                <w:sz w:val="18"/>
                <w:szCs w:val="18"/>
              </w:rPr>
            </w:pPr>
            <w:r w:rsidRPr="00366F2E">
              <w:rPr>
                <w:rFonts w:ascii="Arial" w:hAnsi="Arial" w:cs="Arial"/>
                <w:b/>
                <w:sz w:val="18"/>
                <w:szCs w:val="18"/>
              </w:rPr>
              <w:t>Cena v Kč (bez DPH)</w:t>
            </w:r>
          </w:p>
        </w:tc>
        <w:tc>
          <w:tcPr>
            <w:tcW w:w="542" w:type="pct"/>
            <w:shd w:val="clear" w:color="auto" w:fill="F2F2F2" w:themeFill="background1" w:themeFillShade="F2"/>
            <w:vAlign w:val="center"/>
          </w:tcPr>
          <w:p w14:paraId="57EE647B" w14:textId="77777777" w:rsidR="007942A3" w:rsidRPr="00366F2E" w:rsidRDefault="007942A3" w:rsidP="007942A3">
            <w:pPr>
              <w:pStyle w:val="Zpat"/>
              <w:tabs>
                <w:tab w:val="clear" w:pos="4513"/>
              </w:tabs>
              <w:jc w:val="center"/>
              <w:rPr>
                <w:rFonts w:ascii="Arial" w:hAnsi="Arial" w:cs="Arial"/>
                <w:b/>
                <w:sz w:val="18"/>
                <w:szCs w:val="18"/>
              </w:rPr>
            </w:pPr>
            <w:r w:rsidRPr="00366F2E">
              <w:rPr>
                <w:rFonts w:ascii="Arial" w:hAnsi="Arial" w:cs="Arial"/>
                <w:b/>
                <w:sz w:val="18"/>
                <w:szCs w:val="18"/>
              </w:rPr>
              <w:t>Cena v Kč</w:t>
            </w:r>
          </w:p>
          <w:p w14:paraId="6F91BA1E" w14:textId="77777777" w:rsidR="007942A3" w:rsidRPr="00366F2E" w:rsidRDefault="007942A3" w:rsidP="007942A3">
            <w:pPr>
              <w:pStyle w:val="Zpat"/>
              <w:tabs>
                <w:tab w:val="clear" w:pos="4513"/>
              </w:tabs>
              <w:jc w:val="center"/>
              <w:rPr>
                <w:rFonts w:ascii="Arial" w:hAnsi="Arial" w:cs="Arial"/>
                <w:b/>
                <w:sz w:val="18"/>
                <w:szCs w:val="18"/>
              </w:rPr>
            </w:pPr>
            <w:r w:rsidRPr="00366F2E">
              <w:rPr>
                <w:rFonts w:ascii="Arial" w:hAnsi="Arial" w:cs="Arial"/>
                <w:b/>
                <w:sz w:val="18"/>
                <w:szCs w:val="18"/>
              </w:rPr>
              <w:t>(s DPH)</w:t>
            </w:r>
          </w:p>
        </w:tc>
      </w:tr>
      <w:tr w:rsidR="000B469C" w:rsidRPr="00366F2E" w14:paraId="27829A2F" w14:textId="77777777" w:rsidTr="008D44F3">
        <w:trPr>
          <w:trHeight w:val="179"/>
        </w:trPr>
        <w:tc>
          <w:tcPr>
            <w:tcW w:w="5000" w:type="pct"/>
            <w:gridSpan w:val="7"/>
            <w:shd w:val="clear" w:color="auto" w:fill="F2F2F2" w:themeFill="background1" w:themeFillShade="F2"/>
            <w:vAlign w:val="center"/>
          </w:tcPr>
          <w:p w14:paraId="7C56C2F8" w14:textId="77777777" w:rsidR="007942A3" w:rsidRPr="00366F2E" w:rsidRDefault="007942A3" w:rsidP="007942A3">
            <w:pPr>
              <w:pStyle w:val="Zpat"/>
              <w:tabs>
                <w:tab w:val="clear" w:pos="4513"/>
              </w:tabs>
              <w:jc w:val="center"/>
              <w:rPr>
                <w:rFonts w:ascii="Arial" w:hAnsi="Arial" w:cs="Arial"/>
                <w:b/>
                <w:sz w:val="18"/>
                <w:szCs w:val="18"/>
              </w:rPr>
            </w:pPr>
            <w:r w:rsidRPr="00366F2E">
              <w:rPr>
                <w:rFonts w:ascii="Arial" w:hAnsi="Arial" w:cs="Arial"/>
                <w:b/>
                <w:sz w:val="20"/>
                <w:szCs w:val="20"/>
              </w:rPr>
              <w:t>Doplňkové služby</w:t>
            </w:r>
          </w:p>
        </w:tc>
      </w:tr>
      <w:tr w:rsidR="000B469C" w:rsidRPr="00366F2E" w14:paraId="7B430983" w14:textId="77777777" w:rsidTr="008D44F3">
        <w:trPr>
          <w:trHeight w:val="253"/>
        </w:trPr>
        <w:tc>
          <w:tcPr>
            <w:tcW w:w="1483" w:type="pct"/>
            <w:vAlign w:val="center"/>
          </w:tcPr>
          <w:p w14:paraId="5861BABD" w14:textId="77777777" w:rsidR="008809A0" w:rsidRPr="00366F2E" w:rsidRDefault="008809A0" w:rsidP="008809A0">
            <w:pPr>
              <w:spacing w:line="228" w:lineRule="auto"/>
              <w:rPr>
                <w:rFonts w:ascii="Arial" w:hAnsi="Arial" w:cs="Arial"/>
                <w:sz w:val="20"/>
                <w:szCs w:val="20"/>
              </w:rPr>
            </w:pPr>
            <w:r w:rsidRPr="00366F2E">
              <w:rPr>
                <w:rFonts w:ascii="Arial" w:hAnsi="Arial" w:cs="Arial"/>
                <w:sz w:val="20"/>
                <w:szCs w:val="20"/>
              </w:rPr>
              <w:t>Dodejka</w:t>
            </w:r>
          </w:p>
        </w:tc>
        <w:tc>
          <w:tcPr>
            <w:tcW w:w="541" w:type="pct"/>
            <w:shd w:val="clear" w:color="auto" w:fill="auto"/>
            <w:vAlign w:val="center"/>
          </w:tcPr>
          <w:p w14:paraId="3845D14F" w14:textId="77777777" w:rsidR="008809A0" w:rsidRPr="00366F2E" w:rsidRDefault="008809A0" w:rsidP="008809A0">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608" w:type="pct"/>
            <w:vAlign w:val="center"/>
          </w:tcPr>
          <w:p w14:paraId="697B85B5" w14:textId="7DA5442D" w:rsidR="008809A0" w:rsidRPr="00366F2E" w:rsidRDefault="00944568" w:rsidP="008809A0">
            <w:pPr>
              <w:pStyle w:val="Zpat"/>
              <w:tabs>
                <w:tab w:val="clear" w:pos="4513"/>
              </w:tabs>
              <w:jc w:val="center"/>
              <w:rPr>
                <w:rFonts w:ascii="Arial" w:hAnsi="Arial" w:cs="Arial"/>
                <w:sz w:val="18"/>
                <w:szCs w:val="18"/>
              </w:rPr>
            </w:pPr>
            <w:r w:rsidRPr="00366F2E">
              <w:rPr>
                <w:rFonts w:ascii="Arial" w:hAnsi="Arial" w:cs="Arial"/>
                <w:sz w:val="18"/>
                <w:szCs w:val="18"/>
              </w:rPr>
              <w:t>30</w:t>
            </w:r>
            <w:r w:rsidR="00737B73" w:rsidRPr="00366F2E">
              <w:rPr>
                <w:rFonts w:ascii="Arial" w:hAnsi="Arial" w:cs="Arial"/>
                <w:sz w:val="18"/>
                <w:szCs w:val="18"/>
              </w:rPr>
              <w:t>,00</w:t>
            </w:r>
          </w:p>
        </w:tc>
        <w:tc>
          <w:tcPr>
            <w:tcW w:w="608" w:type="pct"/>
            <w:vAlign w:val="center"/>
          </w:tcPr>
          <w:p w14:paraId="42C571EE" w14:textId="4669D21B" w:rsidR="008809A0" w:rsidRPr="00366F2E" w:rsidRDefault="00944568" w:rsidP="008809A0">
            <w:pPr>
              <w:pStyle w:val="Zpat"/>
              <w:tabs>
                <w:tab w:val="clear" w:pos="4513"/>
              </w:tabs>
              <w:jc w:val="center"/>
              <w:rPr>
                <w:rFonts w:ascii="Arial" w:hAnsi="Arial" w:cs="Arial"/>
                <w:sz w:val="18"/>
                <w:szCs w:val="18"/>
              </w:rPr>
            </w:pPr>
            <w:r w:rsidRPr="00366F2E">
              <w:rPr>
                <w:rFonts w:ascii="Arial" w:hAnsi="Arial" w:cs="Arial"/>
                <w:sz w:val="18"/>
                <w:szCs w:val="18"/>
              </w:rPr>
              <w:t>30</w:t>
            </w:r>
            <w:r w:rsidR="00737B73" w:rsidRPr="00366F2E">
              <w:rPr>
                <w:rFonts w:ascii="Arial" w:hAnsi="Arial" w:cs="Arial"/>
                <w:sz w:val="18"/>
                <w:szCs w:val="18"/>
              </w:rPr>
              <w:t>,00</w:t>
            </w:r>
          </w:p>
        </w:tc>
        <w:tc>
          <w:tcPr>
            <w:tcW w:w="677" w:type="pct"/>
            <w:vAlign w:val="center"/>
          </w:tcPr>
          <w:p w14:paraId="2BB096FF" w14:textId="77777777" w:rsidR="008809A0" w:rsidRPr="00366F2E" w:rsidRDefault="008809A0" w:rsidP="008809A0">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541" w:type="pct"/>
            <w:vAlign w:val="center"/>
          </w:tcPr>
          <w:p w14:paraId="309D7ED1" w14:textId="15408A03" w:rsidR="008809A0" w:rsidRPr="00366F2E" w:rsidRDefault="0045169F" w:rsidP="008809A0">
            <w:pPr>
              <w:jc w:val="center"/>
              <w:rPr>
                <w:rFonts w:ascii="Arial" w:hAnsi="Arial" w:cs="Arial"/>
                <w:sz w:val="18"/>
                <w:szCs w:val="18"/>
              </w:rPr>
            </w:pPr>
            <w:r w:rsidRPr="00366F2E">
              <w:rPr>
                <w:rFonts w:ascii="Arial" w:hAnsi="Arial" w:cs="Arial"/>
                <w:sz w:val="18"/>
                <w:szCs w:val="18"/>
              </w:rPr>
              <w:t>27,27</w:t>
            </w:r>
          </w:p>
        </w:tc>
        <w:tc>
          <w:tcPr>
            <w:tcW w:w="542" w:type="pct"/>
            <w:vAlign w:val="center"/>
          </w:tcPr>
          <w:p w14:paraId="2516EB06" w14:textId="309417E6" w:rsidR="008809A0" w:rsidRPr="00366F2E" w:rsidRDefault="0045169F" w:rsidP="008809A0">
            <w:pPr>
              <w:pStyle w:val="Zpat"/>
              <w:tabs>
                <w:tab w:val="clear" w:pos="4513"/>
              </w:tabs>
              <w:jc w:val="center"/>
              <w:rPr>
                <w:rFonts w:ascii="Arial" w:hAnsi="Arial" w:cs="Arial"/>
                <w:b/>
                <w:sz w:val="18"/>
                <w:szCs w:val="18"/>
              </w:rPr>
            </w:pPr>
            <w:r w:rsidRPr="00366F2E">
              <w:rPr>
                <w:rFonts w:ascii="Arial" w:hAnsi="Arial" w:cs="Arial"/>
                <w:b/>
                <w:sz w:val="18"/>
                <w:szCs w:val="18"/>
              </w:rPr>
              <w:t>33</w:t>
            </w:r>
            <w:r w:rsidR="00737B73" w:rsidRPr="00366F2E">
              <w:rPr>
                <w:rFonts w:ascii="Arial" w:hAnsi="Arial" w:cs="Arial"/>
                <w:b/>
                <w:sz w:val="18"/>
                <w:szCs w:val="18"/>
              </w:rPr>
              <w:t>,00</w:t>
            </w:r>
          </w:p>
        </w:tc>
      </w:tr>
      <w:tr w:rsidR="000B469C" w:rsidRPr="00366F2E" w14:paraId="241C7E9F" w14:textId="77777777" w:rsidTr="008D44F3">
        <w:trPr>
          <w:trHeight w:val="179"/>
        </w:trPr>
        <w:tc>
          <w:tcPr>
            <w:tcW w:w="1483" w:type="pct"/>
            <w:vAlign w:val="center"/>
          </w:tcPr>
          <w:p w14:paraId="55D0D99B" w14:textId="77777777" w:rsidR="008809A0" w:rsidRPr="00366F2E" w:rsidRDefault="008809A0" w:rsidP="008809A0">
            <w:pPr>
              <w:spacing w:line="228" w:lineRule="auto"/>
              <w:rPr>
                <w:rFonts w:ascii="Arial" w:hAnsi="Arial" w:cs="Arial"/>
                <w:sz w:val="20"/>
                <w:szCs w:val="20"/>
              </w:rPr>
            </w:pPr>
            <w:r w:rsidRPr="00366F2E">
              <w:rPr>
                <w:rFonts w:ascii="Arial" w:hAnsi="Arial" w:cs="Arial"/>
                <w:sz w:val="20"/>
                <w:szCs w:val="20"/>
              </w:rPr>
              <w:t>Dodání do vlastních rukou</w:t>
            </w:r>
          </w:p>
        </w:tc>
        <w:tc>
          <w:tcPr>
            <w:tcW w:w="541" w:type="pct"/>
            <w:shd w:val="clear" w:color="auto" w:fill="auto"/>
            <w:vAlign w:val="center"/>
          </w:tcPr>
          <w:p w14:paraId="4838E241" w14:textId="77777777" w:rsidR="008809A0" w:rsidRPr="00366F2E" w:rsidRDefault="008809A0" w:rsidP="008809A0">
            <w:pPr>
              <w:jc w:val="center"/>
              <w:rPr>
                <w:rFonts w:ascii="Arial" w:hAnsi="Arial" w:cs="Arial"/>
                <w:sz w:val="18"/>
                <w:szCs w:val="18"/>
              </w:rPr>
            </w:pPr>
            <w:r w:rsidRPr="00366F2E">
              <w:rPr>
                <w:rFonts w:ascii="Arial" w:hAnsi="Arial" w:cs="Arial"/>
                <w:sz w:val="18"/>
                <w:szCs w:val="18"/>
              </w:rPr>
              <w:t>-</w:t>
            </w:r>
          </w:p>
        </w:tc>
        <w:tc>
          <w:tcPr>
            <w:tcW w:w="608" w:type="pct"/>
            <w:vAlign w:val="center"/>
          </w:tcPr>
          <w:p w14:paraId="494CB460" w14:textId="1FDEDB0B" w:rsidR="008809A0" w:rsidRPr="00366F2E" w:rsidRDefault="00944568" w:rsidP="008809A0">
            <w:pPr>
              <w:pStyle w:val="Zpat"/>
              <w:tabs>
                <w:tab w:val="clear" w:pos="4513"/>
              </w:tabs>
              <w:jc w:val="center"/>
              <w:rPr>
                <w:rFonts w:ascii="Arial" w:hAnsi="Arial" w:cs="Arial"/>
                <w:sz w:val="18"/>
                <w:szCs w:val="18"/>
              </w:rPr>
            </w:pPr>
            <w:r w:rsidRPr="00366F2E">
              <w:rPr>
                <w:rFonts w:ascii="Arial" w:hAnsi="Arial" w:cs="Arial"/>
                <w:sz w:val="18"/>
                <w:szCs w:val="18"/>
              </w:rPr>
              <w:t>24</w:t>
            </w:r>
            <w:r w:rsidR="00737B73" w:rsidRPr="00366F2E">
              <w:rPr>
                <w:rFonts w:ascii="Arial" w:hAnsi="Arial" w:cs="Arial"/>
                <w:sz w:val="18"/>
                <w:szCs w:val="18"/>
              </w:rPr>
              <w:t>,00</w:t>
            </w:r>
          </w:p>
        </w:tc>
        <w:tc>
          <w:tcPr>
            <w:tcW w:w="608" w:type="pct"/>
            <w:vAlign w:val="center"/>
          </w:tcPr>
          <w:p w14:paraId="1EB09BC5" w14:textId="05B81EAA" w:rsidR="008809A0" w:rsidRPr="00366F2E" w:rsidRDefault="00944568" w:rsidP="004F6D23">
            <w:pPr>
              <w:pStyle w:val="Zpat"/>
              <w:tabs>
                <w:tab w:val="clear" w:pos="4513"/>
              </w:tabs>
              <w:ind w:left="-18"/>
              <w:jc w:val="center"/>
              <w:rPr>
                <w:rFonts w:ascii="Arial" w:hAnsi="Arial" w:cs="Arial"/>
                <w:sz w:val="18"/>
                <w:szCs w:val="18"/>
              </w:rPr>
            </w:pPr>
            <w:r w:rsidRPr="00366F2E">
              <w:rPr>
                <w:rFonts w:ascii="Arial" w:hAnsi="Arial" w:cs="Arial"/>
                <w:sz w:val="18"/>
                <w:szCs w:val="18"/>
              </w:rPr>
              <w:t>24</w:t>
            </w:r>
            <w:r w:rsidR="00737B73" w:rsidRPr="00366F2E">
              <w:rPr>
                <w:rFonts w:ascii="Arial" w:hAnsi="Arial" w:cs="Arial"/>
                <w:sz w:val="18"/>
                <w:szCs w:val="18"/>
              </w:rPr>
              <w:t>,00</w:t>
            </w:r>
          </w:p>
        </w:tc>
        <w:tc>
          <w:tcPr>
            <w:tcW w:w="677" w:type="pct"/>
            <w:vAlign w:val="center"/>
          </w:tcPr>
          <w:p w14:paraId="7854A6AF" w14:textId="77777777" w:rsidR="008809A0" w:rsidRPr="00366F2E" w:rsidRDefault="008809A0" w:rsidP="008809A0">
            <w:pPr>
              <w:pStyle w:val="Zpat"/>
              <w:tabs>
                <w:tab w:val="clear" w:pos="4513"/>
              </w:tabs>
              <w:ind w:left="57"/>
              <w:jc w:val="center"/>
              <w:rPr>
                <w:rFonts w:ascii="Arial" w:hAnsi="Arial" w:cs="Arial"/>
                <w:sz w:val="18"/>
                <w:szCs w:val="18"/>
              </w:rPr>
            </w:pPr>
            <w:r w:rsidRPr="00366F2E">
              <w:rPr>
                <w:rFonts w:ascii="Arial" w:hAnsi="Arial" w:cs="Arial"/>
                <w:sz w:val="18"/>
                <w:szCs w:val="18"/>
              </w:rPr>
              <w:t>obsaženo v ceně služby</w:t>
            </w:r>
          </w:p>
        </w:tc>
        <w:tc>
          <w:tcPr>
            <w:tcW w:w="541" w:type="pct"/>
            <w:vAlign w:val="center"/>
          </w:tcPr>
          <w:p w14:paraId="628B8AC6" w14:textId="118C3B24" w:rsidR="008809A0" w:rsidRPr="00366F2E" w:rsidRDefault="0045169F" w:rsidP="008809A0">
            <w:pPr>
              <w:jc w:val="center"/>
              <w:rPr>
                <w:rFonts w:ascii="Arial" w:hAnsi="Arial" w:cs="Arial"/>
                <w:sz w:val="18"/>
                <w:szCs w:val="18"/>
              </w:rPr>
            </w:pPr>
            <w:r w:rsidRPr="00366F2E">
              <w:rPr>
                <w:rFonts w:ascii="Arial" w:hAnsi="Arial" w:cs="Arial"/>
                <w:sz w:val="18"/>
                <w:szCs w:val="18"/>
              </w:rPr>
              <w:t>21,49</w:t>
            </w:r>
          </w:p>
        </w:tc>
        <w:tc>
          <w:tcPr>
            <w:tcW w:w="542" w:type="pct"/>
            <w:vAlign w:val="center"/>
          </w:tcPr>
          <w:p w14:paraId="1E57A9DE" w14:textId="4BC59424" w:rsidR="008809A0" w:rsidRPr="00366F2E" w:rsidRDefault="0045169F" w:rsidP="008809A0">
            <w:pPr>
              <w:jc w:val="center"/>
              <w:rPr>
                <w:rFonts w:ascii="Arial" w:hAnsi="Arial" w:cs="Arial"/>
                <w:b/>
                <w:sz w:val="18"/>
                <w:szCs w:val="18"/>
              </w:rPr>
            </w:pPr>
            <w:r w:rsidRPr="00366F2E">
              <w:rPr>
                <w:rFonts w:ascii="Arial" w:hAnsi="Arial" w:cs="Arial"/>
                <w:b/>
                <w:sz w:val="18"/>
                <w:szCs w:val="18"/>
              </w:rPr>
              <w:t>26</w:t>
            </w:r>
            <w:r w:rsidR="00737B73" w:rsidRPr="00366F2E">
              <w:rPr>
                <w:rFonts w:ascii="Arial" w:hAnsi="Arial" w:cs="Arial"/>
                <w:b/>
                <w:sz w:val="18"/>
                <w:szCs w:val="18"/>
              </w:rPr>
              <w:t>,00</w:t>
            </w:r>
          </w:p>
        </w:tc>
      </w:tr>
      <w:tr w:rsidR="000B469C" w:rsidRPr="00366F2E" w14:paraId="5CC9952D" w14:textId="77777777" w:rsidTr="008D44F3">
        <w:trPr>
          <w:trHeight w:val="179"/>
        </w:trPr>
        <w:tc>
          <w:tcPr>
            <w:tcW w:w="1483" w:type="pct"/>
            <w:vAlign w:val="center"/>
          </w:tcPr>
          <w:p w14:paraId="74324C7C" w14:textId="77777777" w:rsidR="008809A0" w:rsidRPr="00366F2E" w:rsidRDefault="008809A0" w:rsidP="008809A0">
            <w:pPr>
              <w:spacing w:line="228" w:lineRule="auto"/>
              <w:rPr>
                <w:rFonts w:ascii="Arial" w:hAnsi="Arial" w:cs="Arial"/>
                <w:sz w:val="20"/>
                <w:szCs w:val="20"/>
              </w:rPr>
            </w:pPr>
            <w:r w:rsidRPr="00366F2E">
              <w:rPr>
                <w:rFonts w:ascii="Arial" w:hAnsi="Arial" w:cs="Arial"/>
                <w:sz w:val="20"/>
                <w:szCs w:val="20"/>
              </w:rPr>
              <w:t>Dodání do vlastních rukou výhradně jen adresáta</w:t>
            </w:r>
          </w:p>
        </w:tc>
        <w:tc>
          <w:tcPr>
            <w:tcW w:w="541" w:type="pct"/>
            <w:shd w:val="clear" w:color="auto" w:fill="auto"/>
            <w:vAlign w:val="center"/>
          </w:tcPr>
          <w:p w14:paraId="48AD3020" w14:textId="77777777" w:rsidR="008809A0" w:rsidRPr="00366F2E" w:rsidRDefault="008809A0" w:rsidP="008809A0">
            <w:pPr>
              <w:jc w:val="center"/>
              <w:rPr>
                <w:rFonts w:ascii="Arial" w:hAnsi="Arial" w:cs="Arial"/>
                <w:sz w:val="18"/>
                <w:szCs w:val="18"/>
              </w:rPr>
            </w:pPr>
            <w:r w:rsidRPr="00366F2E">
              <w:rPr>
                <w:rFonts w:ascii="Arial" w:hAnsi="Arial" w:cs="Arial"/>
                <w:sz w:val="18"/>
                <w:szCs w:val="18"/>
              </w:rPr>
              <w:t>-</w:t>
            </w:r>
          </w:p>
        </w:tc>
        <w:tc>
          <w:tcPr>
            <w:tcW w:w="608" w:type="pct"/>
            <w:vAlign w:val="center"/>
          </w:tcPr>
          <w:p w14:paraId="371C17DD" w14:textId="70274EFF" w:rsidR="008809A0" w:rsidRPr="00366F2E" w:rsidRDefault="00944568" w:rsidP="008809A0">
            <w:pPr>
              <w:pStyle w:val="Zpat"/>
              <w:tabs>
                <w:tab w:val="clear" w:pos="4513"/>
              </w:tabs>
              <w:jc w:val="center"/>
              <w:rPr>
                <w:rFonts w:ascii="Arial" w:hAnsi="Arial" w:cs="Arial"/>
                <w:sz w:val="18"/>
                <w:szCs w:val="18"/>
              </w:rPr>
            </w:pPr>
            <w:r w:rsidRPr="00366F2E">
              <w:rPr>
                <w:rFonts w:ascii="Arial" w:hAnsi="Arial" w:cs="Arial"/>
                <w:sz w:val="18"/>
                <w:szCs w:val="18"/>
              </w:rPr>
              <w:t>24</w:t>
            </w:r>
            <w:r w:rsidR="00737B73" w:rsidRPr="00366F2E">
              <w:rPr>
                <w:rFonts w:ascii="Arial" w:hAnsi="Arial" w:cs="Arial"/>
                <w:sz w:val="18"/>
                <w:szCs w:val="18"/>
              </w:rPr>
              <w:t>,00</w:t>
            </w:r>
          </w:p>
        </w:tc>
        <w:tc>
          <w:tcPr>
            <w:tcW w:w="608" w:type="pct"/>
            <w:vAlign w:val="center"/>
          </w:tcPr>
          <w:p w14:paraId="4BCC43C3" w14:textId="58725190" w:rsidR="008809A0" w:rsidRPr="00366F2E" w:rsidRDefault="00944568" w:rsidP="008809A0">
            <w:pPr>
              <w:pStyle w:val="Zpat"/>
              <w:tabs>
                <w:tab w:val="clear" w:pos="4513"/>
              </w:tabs>
              <w:jc w:val="center"/>
              <w:rPr>
                <w:rFonts w:ascii="Arial" w:hAnsi="Arial" w:cs="Arial"/>
                <w:sz w:val="18"/>
                <w:szCs w:val="18"/>
              </w:rPr>
            </w:pPr>
            <w:r w:rsidRPr="00366F2E">
              <w:rPr>
                <w:rFonts w:ascii="Arial" w:hAnsi="Arial" w:cs="Arial"/>
                <w:sz w:val="18"/>
                <w:szCs w:val="18"/>
              </w:rPr>
              <w:t>24</w:t>
            </w:r>
            <w:r w:rsidR="00737B73" w:rsidRPr="00366F2E">
              <w:rPr>
                <w:rFonts w:ascii="Arial" w:hAnsi="Arial" w:cs="Arial"/>
                <w:sz w:val="18"/>
                <w:szCs w:val="18"/>
              </w:rPr>
              <w:t>,00</w:t>
            </w:r>
          </w:p>
        </w:tc>
        <w:tc>
          <w:tcPr>
            <w:tcW w:w="677" w:type="pct"/>
            <w:vAlign w:val="center"/>
          </w:tcPr>
          <w:p w14:paraId="76507ECE" w14:textId="77777777" w:rsidR="008809A0" w:rsidRPr="00366F2E" w:rsidRDefault="008809A0" w:rsidP="008809A0">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541" w:type="pct"/>
            <w:vAlign w:val="center"/>
          </w:tcPr>
          <w:p w14:paraId="091DA56B" w14:textId="5E00BD0A" w:rsidR="008809A0" w:rsidRPr="00366F2E" w:rsidRDefault="0045169F" w:rsidP="008809A0">
            <w:pPr>
              <w:jc w:val="center"/>
              <w:rPr>
                <w:rFonts w:ascii="Arial" w:hAnsi="Arial" w:cs="Arial"/>
                <w:sz w:val="18"/>
                <w:szCs w:val="18"/>
              </w:rPr>
            </w:pPr>
            <w:r w:rsidRPr="00366F2E">
              <w:rPr>
                <w:rFonts w:ascii="Arial" w:hAnsi="Arial" w:cs="Arial"/>
                <w:sz w:val="18"/>
                <w:szCs w:val="18"/>
              </w:rPr>
              <w:t>21,49</w:t>
            </w:r>
          </w:p>
        </w:tc>
        <w:tc>
          <w:tcPr>
            <w:tcW w:w="542" w:type="pct"/>
            <w:vAlign w:val="center"/>
          </w:tcPr>
          <w:p w14:paraId="515FA1A8" w14:textId="5D6107F1" w:rsidR="008809A0" w:rsidRPr="00366F2E" w:rsidRDefault="0045169F" w:rsidP="008809A0">
            <w:pPr>
              <w:jc w:val="center"/>
              <w:rPr>
                <w:rFonts w:ascii="Arial" w:hAnsi="Arial" w:cs="Arial"/>
                <w:b/>
                <w:sz w:val="18"/>
                <w:szCs w:val="18"/>
              </w:rPr>
            </w:pPr>
            <w:r w:rsidRPr="00366F2E">
              <w:rPr>
                <w:rFonts w:ascii="Arial" w:hAnsi="Arial" w:cs="Arial"/>
                <w:b/>
                <w:sz w:val="18"/>
                <w:szCs w:val="18"/>
              </w:rPr>
              <w:t>26</w:t>
            </w:r>
            <w:r w:rsidR="00737B73" w:rsidRPr="00366F2E">
              <w:rPr>
                <w:rFonts w:ascii="Arial" w:hAnsi="Arial" w:cs="Arial"/>
                <w:b/>
                <w:sz w:val="18"/>
                <w:szCs w:val="18"/>
              </w:rPr>
              <w:t>,00</w:t>
            </w:r>
          </w:p>
        </w:tc>
      </w:tr>
      <w:tr w:rsidR="00860B9F" w:rsidRPr="00366F2E" w14:paraId="256536F9" w14:textId="77777777" w:rsidTr="00860B9F">
        <w:trPr>
          <w:trHeight w:val="179"/>
        </w:trPr>
        <w:tc>
          <w:tcPr>
            <w:tcW w:w="5000" w:type="pct"/>
            <w:gridSpan w:val="7"/>
            <w:vAlign w:val="center"/>
          </w:tcPr>
          <w:p w14:paraId="07CED8F0" w14:textId="406DA965" w:rsidR="00860B9F" w:rsidRPr="00366F2E" w:rsidRDefault="00860B9F" w:rsidP="00860B9F">
            <w:pPr>
              <w:pStyle w:val="Zpat"/>
              <w:tabs>
                <w:tab w:val="clear" w:pos="4513"/>
              </w:tabs>
              <w:rPr>
                <w:rFonts w:ascii="Arial" w:hAnsi="Arial" w:cs="Arial"/>
                <w:b/>
                <w:bCs/>
                <w:sz w:val="18"/>
                <w:szCs w:val="18"/>
              </w:rPr>
            </w:pPr>
            <w:r w:rsidRPr="00366F2E">
              <w:rPr>
                <w:rFonts w:ascii="Arial" w:hAnsi="Arial" w:cs="Arial"/>
                <w:b/>
                <w:bCs/>
                <w:sz w:val="20"/>
                <w:szCs w:val="20"/>
              </w:rPr>
              <w:t>Dobírka</w:t>
            </w:r>
          </w:p>
        </w:tc>
      </w:tr>
      <w:tr w:rsidR="000B469C" w:rsidRPr="00366F2E" w14:paraId="48345EB8" w14:textId="77777777" w:rsidTr="2A37792C">
        <w:trPr>
          <w:trHeight w:val="179"/>
        </w:trPr>
        <w:tc>
          <w:tcPr>
            <w:tcW w:w="5000" w:type="pct"/>
            <w:gridSpan w:val="7"/>
            <w:vAlign w:val="center"/>
          </w:tcPr>
          <w:p w14:paraId="36FAA262" w14:textId="4E61B378" w:rsidR="007942A3" w:rsidRPr="00366F2E" w:rsidRDefault="007942A3" w:rsidP="2A37792C">
            <w:pPr>
              <w:pStyle w:val="Zpat"/>
              <w:numPr>
                <w:ilvl w:val="0"/>
                <w:numId w:val="96"/>
              </w:numPr>
              <w:tabs>
                <w:tab w:val="clear" w:pos="4513"/>
              </w:tabs>
              <w:ind w:left="280" w:hanging="224"/>
              <w:rPr>
                <w:rFonts w:ascii="Arial" w:hAnsi="Arial" w:cs="Arial"/>
                <w:b/>
                <w:bCs/>
                <w:sz w:val="20"/>
                <w:szCs w:val="20"/>
              </w:rPr>
            </w:pPr>
            <w:r w:rsidRPr="00366F2E">
              <w:rPr>
                <w:rFonts w:ascii="Arial" w:hAnsi="Arial" w:cs="Arial"/>
                <w:b/>
                <w:bCs/>
                <w:sz w:val="20"/>
                <w:szCs w:val="20"/>
              </w:rPr>
              <w:t xml:space="preserve">Při použití Poštovní dobírkové poukázky A nebo C </w:t>
            </w:r>
            <w:r w:rsidR="00305018" w:rsidRPr="00366F2E">
              <w:rPr>
                <w:rFonts w:ascii="Arial" w:hAnsi="Arial" w:cs="Arial"/>
                <w:b/>
                <w:bCs/>
                <w:sz w:val="20"/>
                <w:szCs w:val="20"/>
              </w:rPr>
              <w:t>– bez ohledu na výši dobírkové částky</w:t>
            </w:r>
            <w:r w:rsidRPr="00366F2E">
              <w:rPr>
                <w:rFonts w:ascii="Arial" w:hAnsi="Arial" w:cs="Arial"/>
                <w:b/>
                <w:bCs/>
                <w:sz w:val="20"/>
                <w:szCs w:val="20"/>
              </w:rPr>
              <w:t>:</w:t>
            </w:r>
          </w:p>
        </w:tc>
      </w:tr>
      <w:tr w:rsidR="000B469C" w:rsidRPr="00366F2E" w14:paraId="285460C7" w14:textId="77777777" w:rsidTr="008D44F3">
        <w:trPr>
          <w:trHeight w:val="179"/>
        </w:trPr>
        <w:tc>
          <w:tcPr>
            <w:tcW w:w="1483" w:type="pct"/>
            <w:vAlign w:val="center"/>
          </w:tcPr>
          <w:p w14:paraId="0EC43083" w14:textId="31F769C0" w:rsidR="006C18A3" w:rsidRPr="00366F2E" w:rsidRDefault="00305018" w:rsidP="2A37792C">
            <w:pPr>
              <w:spacing w:line="228" w:lineRule="auto"/>
              <w:rPr>
                <w:rFonts w:ascii="Arial" w:hAnsi="Arial" w:cs="Arial"/>
                <w:sz w:val="20"/>
                <w:szCs w:val="20"/>
              </w:rPr>
            </w:pPr>
            <w:r w:rsidRPr="00366F2E">
              <w:rPr>
                <w:rFonts w:ascii="Arial" w:hAnsi="Arial" w:cs="Arial"/>
                <w:sz w:val="20"/>
                <w:szCs w:val="20"/>
              </w:rPr>
              <w:t xml:space="preserve">Za službu </w:t>
            </w:r>
            <w:r w:rsidR="006C18A3" w:rsidRPr="00366F2E">
              <w:rPr>
                <w:rFonts w:ascii="Arial" w:hAnsi="Arial" w:cs="Arial"/>
                <w:sz w:val="20"/>
                <w:szCs w:val="20"/>
              </w:rPr>
              <w:t>Dobírka</w:t>
            </w:r>
          </w:p>
        </w:tc>
        <w:tc>
          <w:tcPr>
            <w:tcW w:w="541" w:type="pct"/>
            <w:shd w:val="clear" w:color="auto" w:fill="auto"/>
            <w:vAlign w:val="center"/>
          </w:tcPr>
          <w:p w14:paraId="1785CB96" w14:textId="3D6F90C9"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08" w:type="pct"/>
            <w:vAlign w:val="center"/>
          </w:tcPr>
          <w:p w14:paraId="02E0039A" w14:textId="7C124256" w:rsidR="006C18A3" w:rsidRPr="00366F2E" w:rsidRDefault="006C18A3" w:rsidP="008D44F3">
            <w:pPr>
              <w:pStyle w:val="Zpat"/>
              <w:tabs>
                <w:tab w:val="clear" w:pos="4513"/>
              </w:tabs>
              <w:ind w:left="-57"/>
              <w:jc w:val="center"/>
              <w:rPr>
                <w:rFonts w:ascii="Arial" w:hAnsi="Arial" w:cs="Arial"/>
                <w:sz w:val="18"/>
                <w:szCs w:val="18"/>
              </w:rPr>
            </w:pPr>
            <w:r w:rsidRPr="00366F2E">
              <w:rPr>
                <w:rFonts w:ascii="Arial" w:hAnsi="Arial" w:cs="Arial"/>
                <w:sz w:val="18"/>
                <w:szCs w:val="18"/>
              </w:rPr>
              <w:t>14,00</w:t>
            </w:r>
          </w:p>
        </w:tc>
        <w:tc>
          <w:tcPr>
            <w:tcW w:w="608" w:type="pct"/>
            <w:vAlign w:val="center"/>
          </w:tcPr>
          <w:p w14:paraId="66F6D0B5" w14:textId="6387DCD8" w:rsidR="006C18A3" w:rsidRPr="00366F2E" w:rsidRDefault="006C18A3" w:rsidP="008D44F3">
            <w:pPr>
              <w:pStyle w:val="Zpat"/>
              <w:tabs>
                <w:tab w:val="clear" w:pos="4513"/>
              </w:tabs>
              <w:ind w:left="-57"/>
              <w:jc w:val="center"/>
              <w:rPr>
                <w:rFonts w:ascii="Arial" w:hAnsi="Arial" w:cs="Arial"/>
                <w:sz w:val="18"/>
                <w:szCs w:val="18"/>
              </w:rPr>
            </w:pPr>
            <w:r w:rsidRPr="00366F2E">
              <w:rPr>
                <w:rFonts w:ascii="Arial" w:hAnsi="Arial" w:cs="Arial"/>
                <w:sz w:val="18"/>
                <w:szCs w:val="18"/>
              </w:rPr>
              <w:t>14,00</w:t>
            </w:r>
          </w:p>
        </w:tc>
        <w:tc>
          <w:tcPr>
            <w:tcW w:w="677" w:type="pct"/>
            <w:vAlign w:val="center"/>
          </w:tcPr>
          <w:p w14:paraId="25B19E94" w14:textId="6E303131" w:rsidR="006C18A3" w:rsidRPr="00366F2E" w:rsidRDefault="006C18A3" w:rsidP="008D44F3">
            <w:pPr>
              <w:pStyle w:val="Zpat"/>
              <w:tabs>
                <w:tab w:val="clear" w:pos="4513"/>
              </w:tabs>
              <w:ind w:left="-57"/>
              <w:jc w:val="center"/>
              <w:rPr>
                <w:rFonts w:ascii="Arial" w:hAnsi="Arial" w:cs="Arial"/>
                <w:sz w:val="18"/>
                <w:szCs w:val="18"/>
              </w:rPr>
            </w:pPr>
            <w:r w:rsidRPr="00366F2E">
              <w:rPr>
                <w:rFonts w:ascii="Arial" w:hAnsi="Arial" w:cs="Arial"/>
                <w:sz w:val="18"/>
                <w:szCs w:val="18"/>
              </w:rPr>
              <w:t>obsaženo v ceně služby</w:t>
            </w:r>
          </w:p>
        </w:tc>
        <w:tc>
          <w:tcPr>
            <w:tcW w:w="541" w:type="pct"/>
            <w:vAlign w:val="center"/>
          </w:tcPr>
          <w:p w14:paraId="2A1D50AF" w14:textId="49DC2620" w:rsidR="006C18A3" w:rsidRPr="00366F2E" w:rsidRDefault="006C18A3" w:rsidP="008D44F3">
            <w:pPr>
              <w:pStyle w:val="Zpat"/>
              <w:tabs>
                <w:tab w:val="clear" w:pos="4513"/>
              </w:tabs>
              <w:ind w:left="-57"/>
              <w:jc w:val="center"/>
              <w:rPr>
                <w:rFonts w:ascii="Arial" w:hAnsi="Arial" w:cs="Arial"/>
                <w:sz w:val="18"/>
                <w:szCs w:val="18"/>
              </w:rPr>
            </w:pPr>
            <w:r w:rsidRPr="00366F2E">
              <w:rPr>
                <w:rFonts w:ascii="Arial" w:hAnsi="Arial" w:cs="Arial"/>
                <w:sz w:val="18"/>
                <w:szCs w:val="18"/>
              </w:rPr>
              <w:t>14,05</w:t>
            </w:r>
          </w:p>
        </w:tc>
        <w:tc>
          <w:tcPr>
            <w:tcW w:w="542" w:type="pct"/>
            <w:vAlign w:val="center"/>
          </w:tcPr>
          <w:p w14:paraId="41AD16E7" w14:textId="1DAF873F" w:rsidR="006C18A3" w:rsidRPr="00366F2E" w:rsidRDefault="006C18A3" w:rsidP="008D44F3">
            <w:pPr>
              <w:pStyle w:val="Zpat"/>
              <w:tabs>
                <w:tab w:val="clear" w:pos="4513"/>
              </w:tabs>
              <w:ind w:left="-57"/>
              <w:jc w:val="center"/>
              <w:rPr>
                <w:rFonts w:ascii="Arial" w:hAnsi="Arial" w:cs="Arial"/>
                <w:b/>
                <w:bCs/>
                <w:sz w:val="18"/>
                <w:szCs w:val="18"/>
              </w:rPr>
            </w:pPr>
            <w:r w:rsidRPr="00366F2E">
              <w:rPr>
                <w:rFonts w:ascii="Arial" w:hAnsi="Arial" w:cs="Arial"/>
                <w:b/>
                <w:bCs/>
                <w:sz w:val="18"/>
                <w:szCs w:val="18"/>
              </w:rPr>
              <w:t>17,00</w:t>
            </w:r>
          </w:p>
        </w:tc>
      </w:tr>
      <w:tr w:rsidR="003A533E" w:rsidRPr="00366F2E" w14:paraId="53F1F098" w14:textId="77777777" w:rsidTr="2A37792C">
        <w:trPr>
          <w:trHeight w:val="179"/>
        </w:trPr>
        <w:tc>
          <w:tcPr>
            <w:tcW w:w="1483" w:type="pct"/>
            <w:vAlign w:val="center"/>
          </w:tcPr>
          <w:p w14:paraId="1C229FDF" w14:textId="64F52F0D" w:rsidR="006C18A3" w:rsidRPr="00366F2E" w:rsidRDefault="00305018" w:rsidP="2A37792C">
            <w:pPr>
              <w:spacing w:line="228" w:lineRule="auto"/>
              <w:rPr>
                <w:rFonts w:ascii="Arial" w:hAnsi="Arial" w:cs="Arial"/>
                <w:b/>
                <w:bCs/>
                <w:sz w:val="20"/>
                <w:szCs w:val="20"/>
              </w:rPr>
            </w:pPr>
            <w:r w:rsidRPr="00366F2E">
              <w:rPr>
                <w:rFonts w:ascii="Arial" w:hAnsi="Arial" w:cs="Arial"/>
                <w:sz w:val="20"/>
                <w:szCs w:val="20"/>
              </w:rPr>
              <w:t>Dále se připočítává při</w:t>
            </w:r>
            <w:r w:rsidRPr="00366F2E">
              <w:rPr>
                <w:rFonts w:ascii="Arial" w:hAnsi="Arial" w:cs="Arial"/>
                <w:sz w:val="20"/>
              </w:rPr>
              <w:t xml:space="preserve"> použití </w:t>
            </w:r>
            <w:r w:rsidR="006C18A3" w:rsidRPr="00366F2E">
              <w:rPr>
                <w:rFonts w:ascii="Arial" w:hAnsi="Arial" w:cs="Arial"/>
                <w:sz w:val="20"/>
              </w:rPr>
              <w:t>Poštovní dobírkov</w:t>
            </w:r>
            <w:r w:rsidRPr="00366F2E">
              <w:rPr>
                <w:rFonts w:ascii="Arial" w:hAnsi="Arial" w:cs="Arial"/>
                <w:sz w:val="20"/>
              </w:rPr>
              <w:t>é</w:t>
            </w:r>
            <w:r w:rsidR="006C18A3" w:rsidRPr="00366F2E">
              <w:rPr>
                <w:rFonts w:ascii="Arial" w:hAnsi="Arial" w:cs="Arial"/>
                <w:sz w:val="20"/>
              </w:rPr>
              <w:t xml:space="preserve"> poukázk</w:t>
            </w:r>
            <w:r w:rsidRPr="00366F2E">
              <w:rPr>
                <w:rFonts w:ascii="Arial" w:hAnsi="Arial" w:cs="Arial"/>
                <w:sz w:val="20"/>
              </w:rPr>
              <w:t>y</w:t>
            </w:r>
            <w:r w:rsidR="006C18A3" w:rsidRPr="00366F2E">
              <w:rPr>
                <w:rFonts w:ascii="Arial" w:hAnsi="Arial" w:cs="Arial"/>
                <w:sz w:val="20"/>
              </w:rPr>
              <w:t xml:space="preserve"> </w:t>
            </w:r>
            <w:r w:rsidR="006C18A3" w:rsidRPr="00366F2E">
              <w:rPr>
                <w:rFonts w:ascii="Arial" w:hAnsi="Arial" w:cs="Arial"/>
                <w:b/>
                <w:bCs/>
                <w:sz w:val="20"/>
                <w:szCs w:val="20"/>
              </w:rPr>
              <w:t>A</w:t>
            </w:r>
          </w:p>
        </w:tc>
        <w:tc>
          <w:tcPr>
            <w:tcW w:w="541" w:type="pct"/>
            <w:shd w:val="clear" w:color="auto" w:fill="auto"/>
            <w:vAlign w:val="center"/>
          </w:tcPr>
          <w:p w14:paraId="775BFE7B"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08" w:type="pct"/>
            <w:vAlign w:val="center"/>
          </w:tcPr>
          <w:p w14:paraId="1F3EB809" w14:textId="35864DE4" w:rsidR="006C18A3" w:rsidRPr="00366F2E" w:rsidRDefault="006C18A3" w:rsidP="2A37792C">
            <w:pPr>
              <w:pStyle w:val="Zpat"/>
              <w:tabs>
                <w:tab w:val="clear" w:pos="4513"/>
              </w:tabs>
              <w:ind w:left="-57"/>
              <w:jc w:val="center"/>
              <w:rPr>
                <w:rFonts w:ascii="Arial" w:hAnsi="Arial" w:cs="Arial"/>
                <w:sz w:val="18"/>
                <w:szCs w:val="18"/>
              </w:rPr>
            </w:pPr>
            <w:r w:rsidRPr="00366F2E">
              <w:rPr>
                <w:rFonts w:ascii="Arial" w:hAnsi="Arial" w:cs="Arial"/>
                <w:sz w:val="18"/>
                <w:szCs w:val="18"/>
              </w:rPr>
              <w:t>53,00</w:t>
            </w:r>
          </w:p>
        </w:tc>
        <w:tc>
          <w:tcPr>
            <w:tcW w:w="608" w:type="pct"/>
            <w:vAlign w:val="center"/>
          </w:tcPr>
          <w:p w14:paraId="4426F4C8" w14:textId="7C66E6E3" w:rsidR="006C18A3" w:rsidRPr="00366F2E" w:rsidRDefault="006C18A3" w:rsidP="2A37792C">
            <w:pPr>
              <w:pStyle w:val="Zpat"/>
              <w:tabs>
                <w:tab w:val="clear" w:pos="4513"/>
              </w:tabs>
              <w:ind w:left="-57"/>
              <w:jc w:val="center"/>
              <w:rPr>
                <w:rFonts w:ascii="Arial" w:hAnsi="Arial" w:cs="Arial"/>
                <w:sz w:val="18"/>
                <w:szCs w:val="18"/>
              </w:rPr>
            </w:pPr>
            <w:r w:rsidRPr="00366F2E">
              <w:rPr>
                <w:rFonts w:ascii="Arial" w:hAnsi="Arial" w:cs="Arial"/>
                <w:sz w:val="18"/>
                <w:szCs w:val="18"/>
              </w:rPr>
              <w:t>53,00</w:t>
            </w:r>
          </w:p>
        </w:tc>
        <w:tc>
          <w:tcPr>
            <w:tcW w:w="677" w:type="pct"/>
            <w:vAlign w:val="center"/>
          </w:tcPr>
          <w:p w14:paraId="25896962" w14:textId="09F5388A" w:rsidR="006C18A3" w:rsidRPr="00366F2E" w:rsidRDefault="006C18A3" w:rsidP="2A37792C">
            <w:pPr>
              <w:pStyle w:val="Zpat"/>
              <w:tabs>
                <w:tab w:val="clear" w:pos="4513"/>
              </w:tabs>
              <w:ind w:left="-57"/>
              <w:jc w:val="center"/>
              <w:rPr>
                <w:rFonts w:ascii="Arial" w:hAnsi="Arial" w:cs="Arial"/>
                <w:sz w:val="18"/>
                <w:szCs w:val="18"/>
              </w:rPr>
            </w:pPr>
            <w:r w:rsidRPr="00366F2E">
              <w:rPr>
                <w:rFonts w:ascii="Arial" w:hAnsi="Arial" w:cs="Arial"/>
                <w:sz w:val="18"/>
                <w:szCs w:val="18"/>
              </w:rPr>
              <w:t>obsaženo v ceně služby</w:t>
            </w:r>
          </w:p>
        </w:tc>
        <w:tc>
          <w:tcPr>
            <w:tcW w:w="541" w:type="pct"/>
            <w:vAlign w:val="center"/>
          </w:tcPr>
          <w:p w14:paraId="239CAE71" w14:textId="31F03886" w:rsidR="006C18A3" w:rsidRPr="00366F2E" w:rsidRDefault="006C18A3" w:rsidP="2A37792C">
            <w:pPr>
              <w:pStyle w:val="Zpat"/>
              <w:tabs>
                <w:tab w:val="clear" w:pos="4513"/>
              </w:tabs>
              <w:ind w:left="-57"/>
              <w:jc w:val="center"/>
              <w:rPr>
                <w:rFonts w:ascii="Arial" w:hAnsi="Arial" w:cs="Arial"/>
                <w:sz w:val="18"/>
                <w:szCs w:val="18"/>
              </w:rPr>
            </w:pPr>
            <w:r w:rsidRPr="00366F2E">
              <w:rPr>
                <w:rFonts w:ascii="Arial" w:hAnsi="Arial" w:cs="Arial"/>
                <w:sz w:val="18"/>
                <w:szCs w:val="18"/>
              </w:rPr>
              <w:t>50,41</w:t>
            </w:r>
          </w:p>
        </w:tc>
        <w:tc>
          <w:tcPr>
            <w:tcW w:w="542" w:type="pct"/>
            <w:vAlign w:val="center"/>
          </w:tcPr>
          <w:p w14:paraId="4CDCF6B9" w14:textId="67B54A0A" w:rsidR="006C18A3" w:rsidRPr="00366F2E" w:rsidRDefault="006C18A3" w:rsidP="2A37792C">
            <w:pPr>
              <w:pStyle w:val="Zpat"/>
              <w:tabs>
                <w:tab w:val="clear" w:pos="4513"/>
              </w:tabs>
              <w:ind w:left="-57"/>
              <w:jc w:val="center"/>
              <w:rPr>
                <w:rFonts w:ascii="Arial" w:hAnsi="Arial" w:cs="Arial"/>
                <w:b/>
                <w:bCs/>
                <w:sz w:val="18"/>
                <w:szCs w:val="18"/>
              </w:rPr>
            </w:pPr>
            <w:r w:rsidRPr="00366F2E">
              <w:rPr>
                <w:rFonts w:ascii="Arial" w:hAnsi="Arial" w:cs="Arial"/>
                <w:b/>
                <w:bCs/>
                <w:sz w:val="18"/>
                <w:szCs w:val="18"/>
              </w:rPr>
              <w:t>61,00</w:t>
            </w:r>
          </w:p>
        </w:tc>
      </w:tr>
      <w:tr w:rsidR="000B469C" w:rsidRPr="00366F2E" w14:paraId="366B8024" w14:textId="77777777" w:rsidTr="008D44F3">
        <w:trPr>
          <w:trHeight w:val="179"/>
        </w:trPr>
        <w:tc>
          <w:tcPr>
            <w:tcW w:w="1483" w:type="pct"/>
            <w:vAlign w:val="center"/>
          </w:tcPr>
          <w:p w14:paraId="59F25507" w14:textId="1DC256D8" w:rsidR="006C18A3" w:rsidRPr="00366F2E" w:rsidRDefault="00305018" w:rsidP="2A37792C">
            <w:pPr>
              <w:spacing w:line="228" w:lineRule="auto"/>
              <w:rPr>
                <w:rFonts w:ascii="Arial" w:hAnsi="Arial" w:cs="Arial"/>
                <w:b/>
                <w:sz w:val="20"/>
              </w:rPr>
            </w:pPr>
            <w:r w:rsidRPr="00366F2E">
              <w:rPr>
                <w:rFonts w:ascii="Arial" w:hAnsi="Arial" w:cs="Arial"/>
                <w:sz w:val="20"/>
                <w:szCs w:val="20"/>
              </w:rPr>
              <w:t xml:space="preserve">Dále se připočítává při použití Poštovní </w:t>
            </w:r>
            <w:r w:rsidRPr="00366F2E">
              <w:rPr>
                <w:rFonts w:ascii="Arial" w:hAnsi="Arial" w:cs="Arial"/>
                <w:sz w:val="20"/>
              </w:rPr>
              <w:t xml:space="preserve">dobírkové </w:t>
            </w:r>
            <w:r w:rsidRPr="00366F2E">
              <w:rPr>
                <w:rFonts w:ascii="Arial" w:hAnsi="Arial" w:cs="Arial"/>
                <w:sz w:val="20"/>
                <w:szCs w:val="20"/>
              </w:rPr>
              <w:t xml:space="preserve">poukázky </w:t>
            </w:r>
            <w:r w:rsidRPr="00366F2E">
              <w:rPr>
                <w:rFonts w:ascii="Arial" w:hAnsi="Arial" w:cs="Arial"/>
                <w:b/>
                <w:bCs/>
                <w:sz w:val="20"/>
                <w:szCs w:val="20"/>
              </w:rPr>
              <w:t>C</w:t>
            </w:r>
          </w:p>
        </w:tc>
        <w:tc>
          <w:tcPr>
            <w:tcW w:w="541" w:type="pct"/>
            <w:shd w:val="clear" w:color="auto" w:fill="auto"/>
            <w:vAlign w:val="center"/>
          </w:tcPr>
          <w:p w14:paraId="40B4C6DC"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08" w:type="pct"/>
            <w:vAlign w:val="center"/>
          </w:tcPr>
          <w:p w14:paraId="723DAD2D" w14:textId="303779E7" w:rsidR="006C18A3" w:rsidRPr="00366F2E" w:rsidRDefault="006C18A3" w:rsidP="2A37792C">
            <w:pPr>
              <w:pStyle w:val="Zpat"/>
              <w:tabs>
                <w:tab w:val="clear" w:pos="4513"/>
              </w:tabs>
              <w:ind w:left="-57"/>
              <w:jc w:val="center"/>
              <w:rPr>
                <w:rFonts w:ascii="Arial" w:hAnsi="Arial" w:cs="Arial"/>
                <w:sz w:val="18"/>
                <w:szCs w:val="18"/>
              </w:rPr>
            </w:pPr>
            <w:r w:rsidRPr="00366F2E">
              <w:rPr>
                <w:rFonts w:ascii="Arial" w:hAnsi="Arial" w:cs="Arial"/>
                <w:sz w:val="18"/>
                <w:szCs w:val="18"/>
              </w:rPr>
              <w:t>63,00</w:t>
            </w:r>
          </w:p>
        </w:tc>
        <w:tc>
          <w:tcPr>
            <w:tcW w:w="608" w:type="pct"/>
            <w:vAlign w:val="center"/>
          </w:tcPr>
          <w:p w14:paraId="43298D96" w14:textId="1968F487" w:rsidR="006C18A3" w:rsidRPr="00366F2E" w:rsidRDefault="006C18A3" w:rsidP="2A37792C">
            <w:pPr>
              <w:pStyle w:val="Zpat"/>
              <w:tabs>
                <w:tab w:val="clear" w:pos="4513"/>
              </w:tabs>
              <w:ind w:left="-57"/>
              <w:jc w:val="center"/>
              <w:rPr>
                <w:rFonts w:ascii="Arial" w:hAnsi="Arial" w:cs="Arial"/>
                <w:sz w:val="18"/>
                <w:szCs w:val="18"/>
              </w:rPr>
            </w:pPr>
            <w:r w:rsidRPr="00366F2E">
              <w:rPr>
                <w:rFonts w:ascii="Arial" w:hAnsi="Arial" w:cs="Arial"/>
                <w:sz w:val="18"/>
                <w:szCs w:val="18"/>
              </w:rPr>
              <w:t>63,00</w:t>
            </w:r>
          </w:p>
        </w:tc>
        <w:tc>
          <w:tcPr>
            <w:tcW w:w="677" w:type="pct"/>
            <w:vAlign w:val="center"/>
          </w:tcPr>
          <w:p w14:paraId="2C297F3F" w14:textId="1F86B0FE" w:rsidR="006C18A3" w:rsidRPr="00366F2E" w:rsidRDefault="006C18A3" w:rsidP="2A37792C">
            <w:pPr>
              <w:pStyle w:val="Zpat"/>
              <w:tabs>
                <w:tab w:val="clear" w:pos="4513"/>
              </w:tabs>
              <w:ind w:left="-57"/>
              <w:jc w:val="center"/>
              <w:rPr>
                <w:rFonts w:ascii="Arial" w:hAnsi="Arial" w:cs="Arial"/>
                <w:sz w:val="18"/>
                <w:szCs w:val="18"/>
              </w:rPr>
            </w:pPr>
            <w:r w:rsidRPr="00366F2E">
              <w:rPr>
                <w:rFonts w:ascii="Arial" w:hAnsi="Arial" w:cs="Arial"/>
                <w:sz w:val="18"/>
                <w:szCs w:val="18"/>
              </w:rPr>
              <w:t>obsaženo v ceně služby</w:t>
            </w:r>
          </w:p>
        </w:tc>
        <w:tc>
          <w:tcPr>
            <w:tcW w:w="541" w:type="pct"/>
            <w:vAlign w:val="center"/>
          </w:tcPr>
          <w:p w14:paraId="4F035FDD" w14:textId="16466EA4" w:rsidR="006C18A3" w:rsidRPr="00366F2E" w:rsidRDefault="006C18A3" w:rsidP="2A37792C">
            <w:pPr>
              <w:pStyle w:val="Zpat"/>
              <w:tabs>
                <w:tab w:val="clear" w:pos="4513"/>
              </w:tabs>
              <w:ind w:left="-57"/>
              <w:jc w:val="center"/>
              <w:rPr>
                <w:rFonts w:ascii="Arial" w:hAnsi="Arial" w:cs="Arial"/>
                <w:sz w:val="18"/>
                <w:szCs w:val="18"/>
              </w:rPr>
            </w:pPr>
            <w:r w:rsidRPr="00366F2E">
              <w:rPr>
                <w:rFonts w:ascii="Arial" w:hAnsi="Arial" w:cs="Arial"/>
                <w:sz w:val="18"/>
                <w:szCs w:val="18"/>
              </w:rPr>
              <w:t>60,33</w:t>
            </w:r>
          </w:p>
        </w:tc>
        <w:tc>
          <w:tcPr>
            <w:tcW w:w="542" w:type="pct"/>
            <w:vAlign w:val="center"/>
          </w:tcPr>
          <w:p w14:paraId="4F81822B" w14:textId="270F4380" w:rsidR="006C18A3" w:rsidRPr="00366F2E" w:rsidRDefault="006C18A3" w:rsidP="2A37792C">
            <w:pPr>
              <w:pStyle w:val="Zpat"/>
              <w:tabs>
                <w:tab w:val="clear" w:pos="4513"/>
              </w:tabs>
              <w:ind w:left="-57"/>
              <w:jc w:val="center"/>
              <w:rPr>
                <w:rFonts w:ascii="Arial" w:hAnsi="Arial" w:cs="Arial"/>
                <w:b/>
                <w:bCs/>
                <w:sz w:val="18"/>
                <w:szCs w:val="18"/>
              </w:rPr>
            </w:pPr>
            <w:r w:rsidRPr="00366F2E">
              <w:rPr>
                <w:rFonts w:ascii="Arial" w:hAnsi="Arial" w:cs="Arial"/>
                <w:b/>
                <w:bCs/>
                <w:sz w:val="18"/>
                <w:szCs w:val="18"/>
              </w:rPr>
              <w:t>73,00</w:t>
            </w:r>
          </w:p>
        </w:tc>
      </w:tr>
      <w:tr w:rsidR="000B469C" w:rsidRPr="00366F2E" w14:paraId="15A8F716" w14:textId="77777777" w:rsidTr="2A37792C">
        <w:trPr>
          <w:trHeight w:val="179"/>
        </w:trPr>
        <w:tc>
          <w:tcPr>
            <w:tcW w:w="5000" w:type="pct"/>
            <w:gridSpan w:val="7"/>
            <w:vAlign w:val="center"/>
          </w:tcPr>
          <w:p w14:paraId="722F24F0" w14:textId="39145824" w:rsidR="00E41900" w:rsidRPr="00366F2E" w:rsidRDefault="00E41900" w:rsidP="2A37792C">
            <w:pPr>
              <w:pStyle w:val="Zpat"/>
              <w:numPr>
                <w:ilvl w:val="0"/>
                <w:numId w:val="96"/>
              </w:numPr>
              <w:tabs>
                <w:tab w:val="clear" w:pos="4513"/>
              </w:tabs>
              <w:ind w:left="280" w:hanging="224"/>
              <w:rPr>
                <w:rFonts w:ascii="Arial" w:hAnsi="Arial" w:cs="Arial"/>
                <w:b/>
                <w:bCs/>
                <w:sz w:val="18"/>
                <w:szCs w:val="18"/>
              </w:rPr>
            </w:pPr>
            <w:r w:rsidRPr="00366F2E">
              <w:rPr>
                <w:rFonts w:ascii="Arial" w:hAnsi="Arial" w:cs="Arial"/>
                <w:b/>
                <w:bCs/>
                <w:sz w:val="20"/>
                <w:szCs w:val="20"/>
              </w:rPr>
              <w:t xml:space="preserve">Při použití Dobírky bez dokladu – bez ohledu na výši dobírkové částky: </w:t>
            </w:r>
          </w:p>
        </w:tc>
      </w:tr>
      <w:tr w:rsidR="000B469C" w:rsidRPr="00366F2E" w14:paraId="0B4A730E" w14:textId="77777777" w:rsidTr="008D44F3">
        <w:trPr>
          <w:trHeight w:val="179"/>
        </w:trPr>
        <w:tc>
          <w:tcPr>
            <w:tcW w:w="1483" w:type="pct"/>
            <w:vAlign w:val="center"/>
          </w:tcPr>
          <w:p w14:paraId="57C91E93" w14:textId="581E22DC" w:rsidR="006C18A3" w:rsidRPr="00366F2E" w:rsidRDefault="006C18A3" w:rsidP="2A37792C">
            <w:pPr>
              <w:spacing w:line="228" w:lineRule="auto"/>
              <w:rPr>
                <w:rFonts w:ascii="Arial" w:hAnsi="Arial" w:cs="Arial"/>
                <w:b/>
                <w:sz w:val="20"/>
              </w:rPr>
            </w:pPr>
            <w:r w:rsidRPr="00366F2E">
              <w:rPr>
                <w:rFonts w:ascii="Arial" w:hAnsi="Arial" w:cs="Arial"/>
                <w:sz w:val="20"/>
                <w:szCs w:val="20"/>
              </w:rPr>
              <w:t>Dobírka</w:t>
            </w:r>
            <w:r w:rsidR="00E41900" w:rsidRPr="00366F2E">
              <w:rPr>
                <w:rFonts w:ascii="Arial" w:hAnsi="Arial" w:cs="Arial"/>
                <w:sz w:val="20"/>
                <w:szCs w:val="20"/>
              </w:rPr>
              <w:t xml:space="preserve"> –</w:t>
            </w:r>
            <w:r w:rsidRPr="00366F2E">
              <w:rPr>
                <w:rFonts w:ascii="Arial" w:hAnsi="Arial" w:cs="Arial"/>
                <w:sz w:val="20"/>
                <w:szCs w:val="20"/>
              </w:rPr>
              <w:t xml:space="preserve"> účet </w:t>
            </w:r>
          </w:p>
        </w:tc>
        <w:tc>
          <w:tcPr>
            <w:tcW w:w="541" w:type="pct"/>
            <w:shd w:val="clear" w:color="auto" w:fill="auto"/>
            <w:vAlign w:val="center"/>
          </w:tcPr>
          <w:p w14:paraId="4DD91F6D" w14:textId="3A5BEA88"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08" w:type="pct"/>
            <w:vAlign w:val="center"/>
          </w:tcPr>
          <w:p w14:paraId="33E66F66" w14:textId="1729EBE6" w:rsidR="006C18A3" w:rsidRPr="00366F2E" w:rsidRDefault="006C18A3" w:rsidP="008D44F3">
            <w:pPr>
              <w:pStyle w:val="Zpat"/>
              <w:jc w:val="center"/>
              <w:rPr>
                <w:rFonts w:ascii="Arial" w:hAnsi="Arial" w:cs="Arial"/>
                <w:sz w:val="18"/>
                <w:szCs w:val="18"/>
              </w:rPr>
            </w:pPr>
            <w:r w:rsidRPr="00366F2E">
              <w:rPr>
                <w:rFonts w:ascii="Arial" w:hAnsi="Arial" w:cs="Arial"/>
                <w:sz w:val="18"/>
                <w:szCs w:val="18"/>
              </w:rPr>
              <w:t>30,00</w:t>
            </w:r>
          </w:p>
        </w:tc>
        <w:tc>
          <w:tcPr>
            <w:tcW w:w="608" w:type="pct"/>
            <w:vAlign w:val="center"/>
          </w:tcPr>
          <w:p w14:paraId="6740400A" w14:textId="75372CD7" w:rsidR="006C18A3" w:rsidRPr="00366F2E" w:rsidRDefault="006C18A3" w:rsidP="008D44F3">
            <w:pPr>
              <w:pStyle w:val="Zpat"/>
              <w:jc w:val="center"/>
              <w:rPr>
                <w:rFonts w:ascii="Arial" w:hAnsi="Arial" w:cs="Arial"/>
                <w:sz w:val="18"/>
                <w:szCs w:val="18"/>
              </w:rPr>
            </w:pPr>
            <w:r w:rsidRPr="00366F2E">
              <w:rPr>
                <w:rFonts w:ascii="Arial" w:hAnsi="Arial" w:cs="Arial"/>
                <w:sz w:val="18"/>
                <w:szCs w:val="18"/>
              </w:rPr>
              <w:t>30,00</w:t>
            </w:r>
          </w:p>
        </w:tc>
        <w:tc>
          <w:tcPr>
            <w:tcW w:w="677" w:type="pct"/>
            <w:vAlign w:val="center"/>
          </w:tcPr>
          <w:p w14:paraId="1036D560" w14:textId="39511A85" w:rsidR="006C18A3" w:rsidRPr="00366F2E" w:rsidRDefault="006C18A3" w:rsidP="008D44F3">
            <w:pPr>
              <w:pStyle w:val="Zpat"/>
              <w:jc w:val="center"/>
              <w:rPr>
                <w:rFonts w:ascii="Arial" w:hAnsi="Arial" w:cs="Arial"/>
                <w:sz w:val="18"/>
                <w:szCs w:val="18"/>
              </w:rPr>
            </w:pPr>
            <w:r w:rsidRPr="00366F2E">
              <w:rPr>
                <w:rFonts w:ascii="Arial" w:hAnsi="Arial" w:cs="Arial"/>
                <w:sz w:val="18"/>
                <w:szCs w:val="18"/>
              </w:rPr>
              <w:t>obsaženo v ceně služby</w:t>
            </w:r>
          </w:p>
        </w:tc>
        <w:tc>
          <w:tcPr>
            <w:tcW w:w="541" w:type="pct"/>
            <w:vAlign w:val="center"/>
          </w:tcPr>
          <w:p w14:paraId="780822C7" w14:textId="60C02565" w:rsidR="006C18A3" w:rsidRPr="00366F2E" w:rsidRDefault="006C18A3" w:rsidP="008D44F3">
            <w:pPr>
              <w:pStyle w:val="Zpat"/>
              <w:jc w:val="center"/>
              <w:rPr>
                <w:rFonts w:ascii="Arial" w:hAnsi="Arial" w:cs="Arial"/>
                <w:sz w:val="18"/>
                <w:szCs w:val="18"/>
              </w:rPr>
            </w:pPr>
            <w:r w:rsidRPr="00366F2E">
              <w:rPr>
                <w:rFonts w:ascii="Arial" w:hAnsi="Arial" w:cs="Arial"/>
                <w:sz w:val="18"/>
                <w:szCs w:val="18"/>
              </w:rPr>
              <w:t>29,75</w:t>
            </w:r>
          </w:p>
        </w:tc>
        <w:tc>
          <w:tcPr>
            <w:tcW w:w="542" w:type="pct"/>
            <w:vAlign w:val="center"/>
          </w:tcPr>
          <w:p w14:paraId="4F01D549" w14:textId="0C90A1AA" w:rsidR="006C18A3" w:rsidRPr="00366F2E" w:rsidRDefault="006C18A3" w:rsidP="008D44F3">
            <w:pPr>
              <w:pStyle w:val="Zpat"/>
              <w:jc w:val="center"/>
              <w:rPr>
                <w:rFonts w:ascii="Arial" w:hAnsi="Arial" w:cs="Arial"/>
                <w:b/>
                <w:bCs/>
                <w:sz w:val="18"/>
                <w:szCs w:val="18"/>
              </w:rPr>
            </w:pPr>
            <w:r w:rsidRPr="00366F2E">
              <w:rPr>
                <w:rFonts w:ascii="Arial" w:hAnsi="Arial" w:cs="Arial"/>
                <w:b/>
                <w:bCs/>
                <w:sz w:val="18"/>
                <w:szCs w:val="18"/>
              </w:rPr>
              <w:t>36,00</w:t>
            </w:r>
          </w:p>
        </w:tc>
      </w:tr>
      <w:tr w:rsidR="000B469C" w:rsidRPr="00366F2E" w14:paraId="63307D96" w14:textId="77777777" w:rsidTr="2A37792C">
        <w:trPr>
          <w:trHeight w:val="179"/>
        </w:trPr>
        <w:tc>
          <w:tcPr>
            <w:tcW w:w="1483" w:type="pct"/>
            <w:vAlign w:val="center"/>
          </w:tcPr>
          <w:p w14:paraId="09C18BDF" w14:textId="01E4C819" w:rsidR="006C18A3" w:rsidRPr="00366F2E" w:rsidRDefault="006C18A3" w:rsidP="2A37792C">
            <w:pPr>
              <w:spacing w:line="228" w:lineRule="auto"/>
              <w:rPr>
                <w:rFonts w:ascii="Arial" w:hAnsi="Arial" w:cs="Arial"/>
                <w:b/>
                <w:bCs/>
                <w:sz w:val="20"/>
                <w:szCs w:val="20"/>
              </w:rPr>
            </w:pPr>
            <w:r w:rsidRPr="00366F2E">
              <w:rPr>
                <w:rFonts w:ascii="Arial" w:hAnsi="Arial" w:cs="Arial"/>
                <w:sz w:val="20"/>
                <w:szCs w:val="20"/>
              </w:rPr>
              <w:t xml:space="preserve">Dobírka </w:t>
            </w:r>
            <w:r w:rsidR="00E41900" w:rsidRPr="00366F2E">
              <w:rPr>
                <w:rFonts w:ascii="Arial" w:hAnsi="Arial" w:cs="Arial"/>
                <w:sz w:val="20"/>
                <w:szCs w:val="20"/>
              </w:rPr>
              <w:t xml:space="preserve">– </w:t>
            </w:r>
            <w:r w:rsidRPr="00366F2E">
              <w:rPr>
                <w:rFonts w:ascii="Arial" w:hAnsi="Arial" w:cs="Arial"/>
                <w:sz w:val="20"/>
                <w:szCs w:val="20"/>
              </w:rPr>
              <w:t xml:space="preserve">hotovost </w:t>
            </w:r>
          </w:p>
        </w:tc>
        <w:tc>
          <w:tcPr>
            <w:tcW w:w="541" w:type="pct"/>
            <w:shd w:val="clear" w:color="auto" w:fill="auto"/>
            <w:vAlign w:val="center"/>
          </w:tcPr>
          <w:p w14:paraId="5BAA1D40" w14:textId="251E8D0F"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08" w:type="pct"/>
            <w:vAlign w:val="center"/>
          </w:tcPr>
          <w:p w14:paraId="4730D26C" w14:textId="7204E3CF" w:rsidR="006C18A3" w:rsidRPr="00366F2E" w:rsidRDefault="006C18A3" w:rsidP="00202233">
            <w:pPr>
              <w:pStyle w:val="Zpat"/>
              <w:jc w:val="center"/>
              <w:rPr>
                <w:rFonts w:ascii="Arial" w:hAnsi="Arial" w:cs="Arial"/>
                <w:sz w:val="18"/>
                <w:szCs w:val="18"/>
              </w:rPr>
            </w:pPr>
            <w:r w:rsidRPr="00366F2E">
              <w:rPr>
                <w:rFonts w:ascii="Arial" w:hAnsi="Arial" w:cs="Arial"/>
                <w:sz w:val="18"/>
                <w:szCs w:val="18"/>
              </w:rPr>
              <w:t>69,00</w:t>
            </w:r>
          </w:p>
        </w:tc>
        <w:tc>
          <w:tcPr>
            <w:tcW w:w="608" w:type="pct"/>
            <w:vAlign w:val="center"/>
          </w:tcPr>
          <w:p w14:paraId="078DEF45" w14:textId="166AF433" w:rsidR="006C18A3" w:rsidRPr="00366F2E" w:rsidRDefault="006C18A3" w:rsidP="00202233">
            <w:pPr>
              <w:pStyle w:val="Zpat"/>
              <w:jc w:val="center"/>
              <w:rPr>
                <w:rFonts w:ascii="Arial" w:hAnsi="Arial" w:cs="Arial"/>
                <w:sz w:val="18"/>
                <w:szCs w:val="18"/>
              </w:rPr>
            </w:pPr>
            <w:r w:rsidRPr="00366F2E">
              <w:rPr>
                <w:rFonts w:ascii="Arial" w:hAnsi="Arial" w:cs="Arial"/>
                <w:sz w:val="18"/>
                <w:szCs w:val="18"/>
              </w:rPr>
              <w:t>69,00</w:t>
            </w:r>
          </w:p>
        </w:tc>
        <w:tc>
          <w:tcPr>
            <w:tcW w:w="677" w:type="pct"/>
            <w:vAlign w:val="center"/>
          </w:tcPr>
          <w:p w14:paraId="590EFA65" w14:textId="0F79802F" w:rsidR="006C18A3" w:rsidRPr="00366F2E" w:rsidRDefault="006C18A3" w:rsidP="006C18A3">
            <w:pPr>
              <w:pStyle w:val="Zpat"/>
              <w:jc w:val="center"/>
              <w:rPr>
                <w:rFonts w:ascii="Arial" w:hAnsi="Arial" w:cs="Arial"/>
                <w:sz w:val="18"/>
                <w:szCs w:val="18"/>
              </w:rPr>
            </w:pPr>
            <w:r w:rsidRPr="00366F2E">
              <w:rPr>
                <w:rFonts w:ascii="Arial" w:hAnsi="Arial" w:cs="Arial"/>
                <w:sz w:val="18"/>
                <w:szCs w:val="18"/>
              </w:rPr>
              <w:t>obsaženo v ceně služby</w:t>
            </w:r>
          </w:p>
        </w:tc>
        <w:tc>
          <w:tcPr>
            <w:tcW w:w="541" w:type="pct"/>
            <w:vAlign w:val="center"/>
          </w:tcPr>
          <w:p w14:paraId="4C93410F" w14:textId="1624250B" w:rsidR="006C18A3" w:rsidRPr="00366F2E" w:rsidRDefault="006C18A3" w:rsidP="00202233">
            <w:pPr>
              <w:pStyle w:val="Zpat"/>
              <w:jc w:val="center"/>
              <w:rPr>
                <w:rFonts w:ascii="Arial" w:hAnsi="Arial" w:cs="Arial"/>
                <w:sz w:val="18"/>
                <w:szCs w:val="18"/>
              </w:rPr>
            </w:pPr>
            <w:r w:rsidRPr="00366F2E">
              <w:rPr>
                <w:rFonts w:ascii="Arial" w:hAnsi="Arial" w:cs="Arial"/>
                <w:sz w:val="18"/>
                <w:szCs w:val="18"/>
              </w:rPr>
              <w:t>69,42</w:t>
            </w:r>
          </w:p>
        </w:tc>
        <w:tc>
          <w:tcPr>
            <w:tcW w:w="542" w:type="pct"/>
            <w:vAlign w:val="center"/>
          </w:tcPr>
          <w:p w14:paraId="59C213B2" w14:textId="259256A1" w:rsidR="006C18A3" w:rsidRPr="00366F2E" w:rsidRDefault="006C18A3" w:rsidP="00202233">
            <w:pPr>
              <w:pStyle w:val="Zpat"/>
              <w:jc w:val="center"/>
              <w:rPr>
                <w:rFonts w:ascii="Arial" w:hAnsi="Arial" w:cs="Arial"/>
                <w:b/>
                <w:bCs/>
                <w:sz w:val="18"/>
                <w:szCs w:val="18"/>
              </w:rPr>
            </w:pPr>
            <w:r w:rsidRPr="00366F2E">
              <w:rPr>
                <w:rFonts w:ascii="Arial" w:hAnsi="Arial" w:cs="Arial"/>
                <w:b/>
                <w:bCs/>
                <w:sz w:val="18"/>
                <w:szCs w:val="18"/>
              </w:rPr>
              <w:t>84,00</w:t>
            </w:r>
          </w:p>
        </w:tc>
      </w:tr>
      <w:tr w:rsidR="000B469C" w:rsidRPr="00366F2E" w14:paraId="2416E85E" w14:textId="77777777" w:rsidTr="008D44F3">
        <w:trPr>
          <w:trHeight w:val="179"/>
        </w:trPr>
        <w:tc>
          <w:tcPr>
            <w:tcW w:w="1483" w:type="pct"/>
            <w:vAlign w:val="center"/>
          </w:tcPr>
          <w:p w14:paraId="434A550C" w14:textId="64A361C3" w:rsidR="006C18A3" w:rsidRPr="00366F2E" w:rsidRDefault="006C18A3" w:rsidP="2A37792C">
            <w:pPr>
              <w:spacing w:line="228" w:lineRule="auto"/>
              <w:rPr>
                <w:rFonts w:ascii="Arial" w:hAnsi="Arial" w:cs="Arial"/>
                <w:b/>
                <w:sz w:val="20"/>
              </w:rPr>
            </w:pPr>
            <w:proofErr w:type="spellStart"/>
            <w:r w:rsidRPr="00366F2E">
              <w:rPr>
                <w:rFonts w:ascii="Arial" w:hAnsi="Arial" w:cs="Arial"/>
                <w:sz w:val="20"/>
                <w:szCs w:val="20"/>
              </w:rPr>
              <w:t>Bezdokladová</w:t>
            </w:r>
            <w:proofErr w:type="spellEnd"/>
            <w:r w:rsidRPr="00366F2E">
              <w:rPr>
                <w:rFonts w:ascii="Arial" w:hAnsi="Arial" w:cs="Arial"/>
                <w:sz w:val="20"/>
                <w:szCs w:val="20"/>
              </w:rPr>
              <w:t xml:space="preserve"> dobírka</w:t>
            </w:r>
          </w:p>
        </w:tc>
        <w:tc>
          <w:tcPr>
            <w:tcW w:w="541" w:type="pct"/>
            <w:shd w:val="clear" w:color="auto" w:fill="auto"/>
            <w:vAlign w:val="center"/>
          </w:tcPr>
          <w:p w14:paraId="15AD8554"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08" w:type="pct"/>
            <w:vAlign w:val="center"/>
          </w:tcPr>
          <w:p w14:paraId="3CE0A46F" w14:textId="77777777" w:rsidR="006C18A3" w:rsidRPr="00366F2E" w:rsidRDefault="006C18A3" w:rsidP="006C18A3">
            <w:pPr>
              <w:pStyle w:val="Zpat"/>
              <w:tabs>
                <w:tab w:val="clear" w:pos="4513"/>
              </w:tabs>
              <w:ind w:left="-57"/>
              <w:jc w:val="center"/>
              <w:rPr>
                <w:rFonts w:ascii="Arial" w:hAnsi="Arial" w:cs="Arial"/>
                <w:sz w:val="18"/>
                <w:szCs w:val="18"/>
              </w:rPr>
            </w:pPr>
            <w:r w:rsidRPr="00366F2E">
              <w:rPr>
                <w:rFonts w:ascii="Arial" w:hAnsi="Arial" w:cs="Arial"/>
                <w:sz w:val="18"/>
                <w:szCs w:val="18"/>
              </w:rPr>
              <w:t>30,00</w:t>
            </w:r>
          </w:p>
        </w:tc>
        <w:tc>
          <w:tcPr>
            <w:tcW w:w="608" w:type="pct"/>
            <w:vAlign w:val="center"/>
          </w:tcPr>
          <w:p w14:paraId="111103A7" w14:textId="77777777" w:rsidR="006C18A3" w:rsidRPr="00366F2E" w:rsidRDefault="006C18A3" w:rsidP="006C18A3">
            <w:pPr>
              <w:pStyle w:val="Zpat"/>
              <w:tabs>
                <w:tab w:val="clear" w:pos="4513"/>
              </w:tabs>
              <w:ind w:left="-57"/>
              <w:jc w:val="center"/>
              <w:rPr>
                <w:rFonts w:ascii="Arial" w:hAnsi="Arial" w:cs="Arial"/>
                <w:sz w:val="18"/>
                <w:szCs w:val="18"/>
              </w:rPr>
            </w:pPr>
            <w:r w:rsidRPr="00366F2E">
              <w:rPr>
                <w:rFonts w:ascii="Arial" w:hAnsi="Arial" w:cs="Arial"/>
                <w:sz w:val="18"/>
                <w:szCs w:val="18"/>
              </w:rPr>
              <w:t>30,00</w:t>
            </w:r>
          </w:p>
        </w:tc>
        <w:tc>
          <w:tcPr>
            <w:tcW w:w="677" w:type="pct"/>
            <w:vAlign w:val="center"/>
          </w:tcPr>
          <w:p w14:paraId="54C5E287" w14:textId="77777777" w:rsidR="006C18A3" w:rsidRPr="00366F2E" w:rsidRDefault="006C18A3" w:rsidP="006C18A3">
            <w:pPr>
              <w:pStyle w:val="Zpat"/>
              <w:tabs>
                <w:tab w:val="clear" w:pos="4513"/>
              </w:tabs>
              <w:ind w:left="-57"/>
              <w:jc w:val="center"/>
              <w:rPr>
                <w:rFonts w:ascii="Arial" w:hAnsi="Arial" w:cs="Arial"/>
                <w:sz w:val="18"/>
                <w:szCs w:val="18"/>
              </w:rPr>
            </w:pPr>
            <w:r w:rsidRPr="00366F2E">
              <w:rPr>
                <w:rFonts w:ascii="Arial" w:hAnsi="Arial" w:cs="Arial"/>
                <w:sz w:val="18"/>
                <w:szCs w:val="18"/>
              </w:rPr>
              <w:t>obsaženo v ceně služby</w:t>
            </w:r>
          </w:p>
        </w:tc>
        <w:tc>
          <w:tcPr>
            <w:tcW w:w="541" w:type="pct"/>
            <w:vAlign w:val="center"/>
          </w:tcPr>
          <w:p w14:paraId="46902C1C" w14:textId="1B89C322" w:rsidR="006C18A3" w:rsidRPr="00366F2E" w:rsidRDefault="006C18A3" w:rsidP="006C18A3">
            <w:pPr>
              <w:jc w:val="center"/>
              <w:rPr>
                <w:rFonts w:ascii="Arial" w:hAnsi="Arial" w:cs="Arial"/>
                <w:sz w:val="18"/>
                <w:szCs w:val="18"/>
              </w:rPr>
            </w:pPr>
            <w:r w:rsidRPr="00366F2E">
              <w:rPr>
                <w:rFonts w:ascii="Arial" w:hAnsi="Arial" w:cs="Arial"/>
                <w:noProof/>
                <w:sz w:val="18"/>
                <w:szCs w:val="18"/>
                <w:lang w:eastAsia="cs-CZ"/>
              </w:rPr>
              <mc:AlternateContent>
                <mc:Choice Requires="wps">
                  <w:drawing>
                    <wp:anchor distT="0" distB="0" distL="114300" distR="114300" simplePos="0" relativeHeight="251658293" behindDoc="0" locked="0" layoutInCell="1" allowOverlap="1" wp14:anchorId="38D9B17C" wp14:editId="4A1C6458">
                      <wp:simplePos x="0" y="0"/>
                      <wp:positionH relativeFrom="margin">
                        <wp:posOffset>-812165</wp:posOffset>
                      </wp:positionH>
                      <wp:positionV relativeFrom="bottomMargin">
                        <wp:posOffset>966060425</wp:posOffset>
                      </wp:positionV>
                      <wp:extent cx="2356485" cy="902970"/>
                      <wp:effectExtent l="0" t="0" r="0" b="0"/>
                      <wp:wrapNone/>
                      <wp:docPr id="70" name="Textové pole 7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902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CA69AF9" w14:textId="77777777" w:rsidR="006C18A3" w:rsidRPr="00A75105" w:rsidRDefault="006C18A3" w:rsidP="007942A3">
                                  <w:pPr>
                                    <w:ind w:left="113"/>
                                    <w:jc w:val="center"/>
                                    <w:rPr>
                                      <w:b/>
                                      <w:i/>
                                    </w:rPr>
                                  </w:pPr>
                                  <w:r>
                                    <w:rPr>
                                      <w:b/>
                                      <w:i/>
                                    </w:rPr>
                                    <w:t>Listovní zásilky – ceník služeb pro smluvní podavatele</w:t>
                                  </w:r>
                                </w:p>
                                <w:p w14:paraId="5E941FE4" w14:textId="77777777" w:rsidR="006C18A3" w:rsidRPr="00A75105" w:rsidRDefault="006C18A3" w:rsidP="007942A3">
                                  <w:pPr>
                                    <w:spacing w:line="120" w:lineRule="exact"/>
                                    <w:rPr>
                                      <w:i/>
                                      <w:sz w:val="8"/>
                                      <w:szCs w:val="8"/>
                                    </w:rPr>
                                  </w:pPr>
                                </w:p>
                                <w:p w14:paraId="73985B12" w14:textId="77777777" w:rsidR="006C18A3" w:rsidRPr="00B7064B" w:rsidRDefault="006C18A3" w:rsidP="007942A3">
                                  <w:pPr>
                                    <w:jc w:val="center"/>
                                    <w:rPr>
                                      <w:i/>
                                    </w:rPr>
                                  </w:pPr>
                                  <w:r w:rsidRPr="00B7064B">
                                    <w:rPr>
                                      <w:i/>
                                    </w:rPr>
                                    <w:t xml:space="preserve">Platí od </w:t>
                                  </w:r>
                                  <w:r>
                                    <w:rPr>
                                      <w:i/>
                                    </w:rPr>
                                    <w:t>1</w:t>
                                  </w:r>
                                  <w:r w:rsidRPr="00B7064B">
                                    <w:rPr>
                                      <w:i/>
                                    </w:rPr>
                                    <w:t xml:space="preserve">. </w:t>
                                  </w:r>
                                  <w:r>
                                    <w:rPr>
                                      <w:i/>
                                    </w:rPr>
                                    <w:t>ledna</w:t>
                                  </w:r>
                                  <w:r w:rsidRPr="00B7064B">
                                    <w:rPr>
                                      <w:i/>
                                    </w:rPr>
                                    <w:t xml:space="preserve"> 201</w:t>
                                  </w:r>
                                  <w:r>
                                    <w:rPr>
                                      <w:i/>
                                    </w:rPr>
                                    <w:t>3</w:t>
                                  </w:r>
                                </w:p>
                                <w:p w14:paraId="36EABB4C" w14:textId="77777777" w:rsidR="006C18A3" w:rsidRPr="00991915" w:rsidRDefault="006C18A3" w:rsidP="007942A3"/>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1E9D5E4D">
                    <v:shape id="Textové pole 70" style="position:absolute;left:0;text-align:left;margin-left:-63.95pt;margin-top:76067.75pt;width:185.55pt;height:71.1pt;z-index:251658293;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31"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9YOs5gEAAKgDAAAOAAAAZHJzL2Uyb0RvYy54bWysU9tu2zAMfR+wfxD0vtjxkrYx4hRdiw4D&#10;ugvQ9QNkWYqF2aJGKbGzrx8lp2m2vg17EURSPjznkF5fj33H9gq9AVvx+SznTFkJjbHbij99v393&#10;xZkPwjaiA6sqflCeX2/evlkPrlQFtNA1ChmBWF8OruJtCK7MMi9b1Qs/A6csFTVgLwKFuM0aFAOh&#10;911W5PlFNgA2DkEq7yl7NxX5JuFrrWT4qrVXgXUVJ24hnZjOOp7ZZi3KLQrXGnmkIf6BRS+MpaYn&#10;qDsRBNuheQXVG4ngQYeZhD4DrY1USQOpmed/qXlshVNJC5nj3ckm//9g5Zf9o/uGLIwfYKQBJhHe&#10;PYD84ZmF21bYrbpBhKFVoqHG82hZNjhfHj+NVvvSR5B6+AwNDVnsAiSgUWMfXSGdjNBpAIeT6WoM&#10;TFKyeL+8WFwtOZNUW+XF6jJNJRPl89cOffiooGfxUnGkoSZ0sX/wIbIR5fOT2MzCvem6NNjO/pGg&#10;hzGT2EfCE/Uw1iMzTcWXUVoUU0NzIDkI07rQetOlBfzF2UCrUnH/cydQcdZ9smTJar5YxN1KwWJ5&#10;WVCA55X6vCKsJKiKB86m622Y9nHn0Gxb6jQNwcIN2ahNUvjC6kif1iEJP65u3LfzOL16+cE2vwEA&#10;AP//AwBQSwMEFAAGAAgAAAAhADBo8zvkAAAAEgEAAA8AAABkcnMvZG93bnJldi54bWxMj01PwzAM&#10;hu9I/IfISNy2tNlKWWk6IRBXEOND4pY1XlvROFWTreXfY7jA0X4fvX5cbmfXixOOofOkIV0mIJBq&#10;bztqNLy+PCyuQYRoyJreE2r4wgDb6vysNIX1Ez3jaRcbwSUUCqOhjXEopAx1i86EpR+QODv40ZnI&#10;49hIO5qJy10vVZJcSWc64gutGfCuxfpzd3Qa3h4PH+/r5Km5d9kw+TmR5DZS68uL+fYGRMQ5/sHw&#10;o8/qULHT3h/JBtFrWKQq3zDLSabSVZaBYEqtVwrE/nep8jwHWZXy/yvVNwAAAP//AwBQSwECLQAU&#10;AAYACAAAACEAtoM4kv4AAADhAQAAEwAAAAAAAAAAAAAAAAAAAAAAW0NvbnRlbnRfVHlwZXNdLnht&#10;bFBLAQItABQABgAIAAAAIQA4/SH/1gAAAJQBAAALAAAAAAAAAAAAAAAAAC8BAABfcmVscy8ucmVs&#10;c1BLAQItABQABgAIAAAAIQBX9YOs5gEAAKgDAAAOAAAAAAAAAAAAAAAAAC4CAABkcnMvZTJvRG9j&#10;LnhtbFBLAQItABQABgAIAAAAIQAwaPM75AAAABIBAAAPAAAAAAAAAAAAAAAAAEAEAABkcnMvZG93&#10;bnJldi54bWxQSwUGAAAAAAQABADzAAAAUQUAAAAA&#10;" w14:anchorId="38D9B17C">
                      <v:textbox>
                        <w:txbxContent>
                          <w:p w:rsidRPr="00A75105" w:rsidR="006C18A3" w:rsidP="007942A3" w:rsidRDefault="006C18A3" w14:paraId="43BC79DA" w14:textId="77777777">
                            <w:pPr>
                              <w:ind w:left="113"/>
                              <w:jc w:val="center"/>
                              <w:rPr>
                                <w:b/>
                                <w:i/>
                              </w:rPr>
                            </w:pPr>
                            <w:r>
                              <w:rPr>
                                <w:b/>
                                <w:i/>
                              </w:rPr>
                              <w:t>Listovní zásilky – ceník služeb pro smluvní podavatele</w:t>
                            </w:r>
                          </w:p>
                          <w:p w:rsidRPr="00A75105" w:rsidR="006C18A3" w:rsidP="007942A3" w:rsidRDefault="006C18A3" w14:paraId="672A6659" w14:textId="77777777">
                            <w:pPr>
                              <w:spacing w:line="120" w:lineRule="exact"/>
                              <w:rPr>
                                <w:i/>
                                <w:sz w:val="8"/>
                                <w:szCs w:val="8"/>
                              </w:rPr>
                            </w:pPr>
                          </w:p>
                          <w:p w:rsidRPr="00B7064B" w:rsidR="006C18A3" w:rsidP="007942A3" w:rsidRDefault="006C18A3" w14:paraId="10C8E5C0" w14:textId="77777777">
                            <w:pPr>
                              <w:jc w:val="center"/>
                              <w:rPr>
                                <w:i/>
                              </w:rPr>
                            </w:pPr>
                            <w:r w:rsidRPr="00B7064B">
                              <w:rPr>
                                <w:i/>
                              </w:rPr>
                              <w:t xml:space="preserve">Platí od </w:t>
                            </w:r>
                            <w:r>
                              <w:rPr>
                                <w:i/>
                              </w:rPr>
                              <w:t>1</w:t>
                            </w:r>
                            <w:r w:rsidRPr="00B7064B">
                              <w:rPr>
                                <w:i/>
                              </w:rPr>
                              <w:t xml:space="preserve">. </w:t>
                            </w:r>
                            <w:r>
                              <w:rPr>
                                <w:i/>
                              </w:rPr>
                              <w:t>ledna</w:t>
                            </w:r>
                            <w:r w:rsidRPr="00B7064B">
                              <w:rPr>
                                <w:i/>
                              </w:rPr>
                              <w:t xml:space="preserve"> 201</w:t>
                            </w:r>
                            <w:r>
                              <w:rPr>
                                <w:i/>
                              </w:rPr>
                              <w:t>3</w:t>
                            </w:r>
                          </w:p>
                          <w:p w:rsidRPr="00991915" w:rsidR="006C18A3" w:rsidP="007942A3" w:rsidRDefault="006C18A3" w14:paraId="0A37501D" w14:textId="77777777"/>
                        </w:txbxContent>
                      </v:textbox>
                      <w10:wrap anchorx="margin" anchory="margin"/>
                    </v:shape>
                  </w:pict>
                </mc:Fallback>
              </mc:AlternateContent>
            </w:r>
            <w:r w:rsidRPr="00366F2E">
              <w:rPr>
                <w:rFonts w:ascii="Arial" w:hAnsi="Arial" w:cs="Arial"/>
                <w:sz w:val="18"/>
                <w:szCs w:val="18"/>
              </w:rPr>
              <w:t>29,75</w:t>
            </w:r>
          </w:p>
        </w:tc>
        <w:tc>
          <w:tcPr>
            <w:tcW w:w="542" w:type="pct"/>
            <w:vAlign w:val="center"/>
          </w:tcPr>
          <w:p w14:paraId="23F90A8F" w14:textId="77777777" w:rsidR="006C18A3" w:rsidRPr="00366F2E" w:rsidRDefault="006C18A3" w:rsidP="006C18A3">
            <w:pPr>
              <w:pStyle w:val="Zpat"/>
              <w:tabs>
                <w:tab w:val="clear" w:pos="4513"/>
              </w:tabs>
              <w:ind w:left="-57"/>
              <w:jc w:val="center"/>
              <w:rPr>
                <w:rFonts w:ascii="Arial" w:hAnsi="Arial" w:cs="Arial"/>
                <w:b/>
                <w:sz w:val="18"/>
                <w:szCs w:val="18"/>
              </w:rPr>
            </w:pPr>
            <w:r w:rsidRPr="00366F2E">
              <w:rPr>
                <w:rFonts w:ascii="Arial" w:hAnsi="Arial" w:cs="Arial"/>
                <w:b/>
                <w:sz w:val="18"/>
                <w:szCs w:val="18"/>
              </w:rPr>
              <w:t>36,00</w:t>
            </w:r>
          </w:p>
        </w:tc>
      </w:tr>
      <w:tr w:rsidR="000B469C" w:rsidRPr="00366F2E" w14:paraId="4B6E6D18" w14:textId="77777777" w:rsidTr="008D44F3">
        <w:trPr>
          <w:trHeight w:val="179"/>
        </w:trPr>
        <w:tc>
          <w:tcPr>
            <w:tcW w:w="1483" w:type="pct"/>
            <w:vAlign w:val="center"/>
          </w:tcPr>
          <w:p w14:paraId="1286AF53" w14:textId="489330F0" w:rsidR="006C18A3" w:rsidRPr="00366F2E" w:rsidRDefault="006C18A3" w:rsidP="006C18A3">
            <w:pPr>
              <w:spacing w:line="228" w:lineRule="auto"/>
              <w:rPr>
                <w:rFonts w:ascii="Arial" w:hAnsi="Arial" w:cs="Arial"/>
                <w:sz w:val="20"/>
                <w:szCs w:val="20"/>
              </w:rPr>
            </w:pPr>
            <w:r w:rsidRPr="00366F2E">
              <w:rPr>
                <w:rFonts w:ascii="Arial" w:hAnsi="Arial" w:cs="Arial"/>
                <w:sz w:val="20"/>
                <w:szCs w:val="20"/>
              </w:rPr>
              <w:t>Zkrácení úložní doby</w:t>
            </w:r>
          </w:p>
        </w:tc>
        <w:tc>
          <w:tcPr>
            <w:tcW w:w="541" w:type="pct"/>
            <w:shd w:val="clear" w:color="auto" w:fill="auto"/>
            <w:vAlign w:val="center"/>
          </w:tcPr>
          <w:p w14:paraId="5400ADC9"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08" w:type="pct"/>
            <w:vAlign w:val="center"/>
          </w:tcPr>
          <w:p w14:paraId="3917DF6C" w14:textId="77777777"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608" w:type="pct"/>
            <w:vAlign w:val="center"/>
          </w:tcPr>
          <w:p w14:paraId="63E2FF2F" w14:textId="77777777"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677" w:type="pct"/>
            <w:vAlign w:val="center"/>
          </w:tcPr>
          <w:p w14:paraId="16649CD2" w14:textId="77777777"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083" w:type="pct"/>
            <w:gridSpan w:val="2"/>
            <w:vAlign w:val="center"/>
          </w:tcPr>
          <w:p w14:paraId="2CE0E999" w14:textId="77777777"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r>
      <w:tr w:rsidR="000B469C" w:rsidRPr="00366F2E" w14:paraId="32329760" w14:textId="77777777" w:rsidTr="008D44F3">
        <w:trPr>
          <w:trHeight w:val="179"/>
        </w:trPr>
        <w:tc>
          <w:tcPr>
            <w:tcW w:w="1483" w:type="pct"/>
            <w:vAlign w:val="center"/>
          </w:tcPr>
          <w:p w14:paraId="3BC496B2" w14:textId="7C68FF9B" w:rsidR="006C18A3" w:rsidRPr="00366F2E" w:rsidRDefault="006C18A3" w:rsidP="006C18A3">
            <w:pPr>
              <w:spacing w:line="228" w:lineRule="auto"/>
              <w:rPr>
                <w:rFonts w:ascii="Arial" w:hAnsi="Arial" w:cs="Arial"/>
                <w:sz w:val="20"/>
                <w:szCs w:val="20"/>
              </w:rPr>
            </w:pPr>
            <w:r w:rsidRPr="00366F2E">
              <w:rPr>
                <w:rFonts w:ascii="Arial" w:hAnsi="Arial" w:cs="Arial"/>
                <w:sz w:val="20"/>
                <w:szCs w:val="20"/>
              </w:rPr>
              <w:t>Elektronické oznámení odes</w:t>
            </w:r>
            <w:r w:rsidR="004D125B" w:rsidRPr="00366F2E">
              <w:rPr>
                <w:rFonts w:ascii="Arial" w:hAnsi="Arial" w:cs="Arial"/>
                <w:sz w:val="20"/>
                <w:szCs w:val="20"/>
              </w:rPr>
              <w:t>í</w:t>
            </w:r>
            <w:r w:rsidRPr="00366F2E">
              <w:rPr>
                <w:rFonts w:ascii="Arial" w:hAnsi="Arial" w:cs="Arial"/>
                <w:sz w:val="20"/>
                <w:szCs w:val="20"/>
              </w:rPr>
              <w:t>lateli – SMS</w:t>
            </w:r>
          </w:p>
        </w:tc>
        <w:tc>
          <w:tcPr>
            <w:tcW w:w="541" w:type="pct"/>
            <w:shd w:val="clear" w:color="auto" w:fill="auto"/>
            <w:vAlign w:val="center"/>
          </w:tcPr>
          <w:p w14:paraId="7FD601F4"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08" w:type="pct"/>
            <w:vAlign w:val="center"/>
          </w:tcPr>
          <w:p w14:paraId="5015DEEE"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3,00</w:t>
            </w:r>
          </w:p>
        </w:tc>
        <w:tc>
          <w:tcPr>
            <w:tcW w:w="608" w:type="pct"/>
            <w:vAlign w:val="center"/>
          </w:tcPr>
          <w:p w14:paraId="721642E0" w14:textId="77777777"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3,00</w:t>
            </w:r>
          </w:p>
        </w:tc>
        <w:tc>
          <w:tcPr>
            <w:tcW w:w="677" w:type="pct"/>
            <w:vAlign w:val="center"/>
          </w:tcPr>
          <w:p w14:paraId="5B107339"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obsaženo v ceně služby</w:t>
            </w:r>
          </w:p>
        </w:tc>
        <w:tc>
          <w:tcPr>
            <w:tcW w:w="541" w:type="pct"/>
            <w:vAlign w:val="center"/>
          </w:tcPr>
          <w:p w14:paraId="2121489F"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3,31</w:t>
            </w:r>
          </w:p>
        </w:tc>
        <w:tc>
          <w:tcPr>
            <w:tcW w:w="542" w:type="pct"/>
            <w:vAlign w:val="center"/>
          </w:tcPr>
          <w:p w14:paraId="14EBB95B" w14:textId="77777777" w:rsidR="006C18A3" w:rsidRPr="00366F2E" w:rsidRDefault="006C18A3" w:rsidP="006C18A3">
            <w:pPr>
              <w:jc w:val="center"/>
              <w:rPr>
                <w:rFonts w:ascii="Arial" w:hAnsi="Arial" w:cs="Arial"/>
                <w:b/>
                <w:sz w:val="18"/>
                <w:szCs w:val="18"/>
              </w:rPr>
            </w:pPr>
            <w:r w:rsidRPr="00366F2E">
              <w:rPr>
                <w:rFonts w:ascii="Arial" w:hAnsi="Arial" w:cs="Arial"/>
                <w:b/>
                <w:sz w:val="18"/>
                <w:szCs w:val="18"/>
              </w:rPr>
              <w:t>4,00</w:t>
            </w:r>
          </w:p>
        </w:tc>
      </w:tr>
      <w:tr w:rsidR="000B469C" w:rsidRPr="00366F2E" w14:paraId="6C64D5D8" w14:textId="77777777" w:rsidTr="008D44F3">
        <w:trPr>
          <w:trHeight w:val="179"/>
        </w:trPr>
        <w:tc>
          <w:tcPr>
            <w:tcW w:w="1483" w:type="pct"/>
            <w:vAlign w:val="center"/>
          </w:tcPr>
          <w:p w14:paraId="00956AC7" w14:textId="6322D0B2" w:rsidR="006C18A3" w:rsidRPr="00366F2E" w:rsidRDefault="006C18A3" w:rsidP="006C18A3">
            <w:pPr>
              <w:spacing w:line="228" w:lineRule="auto"/>
              <w:rPr>
                <w:rFonts w:ascii="Arial" w:hAnsi="Arial" w:cs="Arial"/>
                <w:sz w:val="20"/>
                <w:szCs w:val="20"/>
              </w:rPr>
            </w:pPr>
            <w:r w:rsidRPr="00366F2E">
              <w:rPr>
                <w:rFonts w:ascii="Arial" w:hAnsi="Arial" w:cs="Arial"/>
                <w:sz w:val="20"/>
                <w:szCs w:val="20"/>
              </w:rPr>
              <w:t>Elektronické oznámení odes</w:t>
            </w:r>
            <w:r w:rsidR="004D125B" w:rsidRPr="00366F2E">
              <w:rPr>
                <w:rFonts w:ascii="Arial" w:hAnsi="Arial" w:cs="Arial"/>
                <w:sz w:val="20"/>
                <w:szCs w:val="20"/>
              </w:rPr>
              <w:t>í</w:t>
            </w:r>
            <w:r w:rsidRPr="00366F2E">
              <w:rPr>
                <w:rFonts w:ascii="Arial" w:hAnsi="Arial" w:cs="Arial"/>
                <w:sz w:val="20"/>
                <w:szCs w:val="20"/>
              </w:rPr>
              <w:t>lateli – e-mail</w:t>
            </w:r>
          </w:p>
        </w:tc>
        <w:tc>
          <w:tcPr>
            <w:tcW w:w="541" w:type="pct"/>
            <w:shd w:val="clear" w:color="auto" w:fill="auto"/>
            <w:vAlign w:val="center"/>
          </w:tcPr>
          <w:p w14:paraId="7F2E0DE9" w14:textId="1E7D1CB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08" w:type="pct"/>
            <w:vAlign w:val="center"/>
          </w:tcPr>
          <w:p w14:paraId="24D897A3" w14:textId="09B8ED7C" w:rsidR="006C18A3" w:rsidRPr="00366F2E" w:rsidRDefault="006C18A3" w:rsidP="00B45E98">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608" w:type="pct"/>
            <w:vAlign w:val="center"/>
          </w:tcPr>
          <w:p w14:paraId="243E0E20" w14:textId="167B5B9B"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677" w:type="pct"/>
            <w:vAlign w:val="center"/>
          </w:tcPr>
          <w:p w14:paraId="7BB0A728" w14:textId="15760D92" w:rsidR="006C18A3" w:rsidRPr="00366F2E" w:rsidRDefault="006C18A3" w:rsidP="00B45E98">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083" w:type="pct"/>
            <w:gridSpan w:val="2"/>
            <w:vAlign w:val="center"/>
          </w:tcPr>
          <w:p w14:paraId="623D8003" w14:textId="5373D9F3" w:rsidR="006C18A3" w:rsidRPr="00366F2E" w:rsidRDefault="006C18A3" w:rsidP="006C18A3">
            <w:pPr>
              <w:jc w:val="center"/>
              <w:rPr>
                <w:rFonts w:ascii="Arial" w:hAnsi="Arial" w:cs="Arial"/>
                <w:b/>
                <w:sz w:val="18"/>
                <w:szCs w:val="18"/>
              </w:rPr>
            </w:pPr>
            <w:r w:rsidRPr="00366F2E">
              <w:rPr>
                <w:rFonts w:ascii="Arial" w:hAnsi="Arial" w:cs="Arial"/>
                <w:sz w:val="18"/>
                <w:szCs w:val="18"/>
              </w:rPr>
              <w:t>obsaženo v ceně služby</w:t>
            </w:r>
          </w:p>
        </w:tc>
      </w:tr>
      <w:tr w:rsidR="000B469C" w:rsidRPr="00366F2E" w14:paraId="68349B2A" w14:textId="77777777" w:rsidTr="008D44F3">
        <w:trPr>
          <w:trHeight w:val="255"/>
        </w:trPr>
        <w:tc>
          <w:tcPr>
            <w:tcW w:w="5000" w:type="pct"/>
            <w:gridSpan w:val="7"/>
            <w:shd w:val="clear" w:color="auto" w:fill="F2F2F2" w:themeFill="background1" w:themeFillShade="F2"/>
            <w:vAlign w:val="center"/>
          </w:tcPr>
          <w:p w14:paraId="59E60402" w14:textId="77777777" w:rsidR="006C18A3" w:rsidRPr="00366F2E" w:rsidRDefault="006C18A3" w:rsidP="006C18A3">
            <w:pPr>
              <w:pStyle w:val="Zpat"/>
              <w:tabs>
                <w:tab w:val="clear" w:pos="4513"/>
              </w:tabs>
              <w:jc w:val="center"/>
              <w:rPr>
                <w:rFonts w:ascii="Arial" w:hAnsi="Arial" w:cs="Arial"/>
                <w:b/>
                <w:sz w:val="20"/>
                <w:szCs w:val="20"/>
              </w:rPr>
            </w:pPr>
            <w:r w:rsidRPr="00366F2E">
              <w:rPr>
                <w:rFonts w:ascii="Arial" w:hAnsi="Arial" w:cs="Arial"/>
                <w:b/>
                <w:sz w:val="20"/>
                <w:szCs w:val="20"/>
              </w:rPr>
              <w:t>Příplatky</w:t>
            </w:r>
          </w:p>
        </w:tc>
      </w:tr>
      <w:tr w:rsidR="000B469C" w:rsidRPr="00366F2E" w14:paraId="7BF101AF" w14:textId="77777777" w:rsidTr="008D44F3">
        <w:trPr>
          <w:trHeight w:val="179"/>
        </w:trPr>
        <w:tc>
          <w:tcPr>
            <w:tcW w:w="1483" w:type="pct"/>
            <w:vAlign w:val="center"/>
          </w:tcPr>
          <w:p w14:paraId="45317D50" w14:textId="77777777" w:rsidR="006C18A3" w:rsidRPr="00366F2E" w:rsidRDefault="006C18A3" w:rsidP="006C18A3">
            <w:pPr>
              <w:spacing w:line="228" w:lineRule="auto"/>
              <w:rPr>
                <w:rFonts w:ascii="Arial" w:hAnsi="Arial" w:cs="Arial"/>
                <w:sz w:val="20"/>
                <w:szCs w:val="20"/>
              </w:rPr>
            </w:pPr>
            <w:r w:rsidRPr="00366F2E">
              <w:rPr>
                <w:rFonts w:ascii="Arial" w:hAnsi="Arial" w:cs="Arial"/>
                <w:sz w:val="20"/>
                <w:szCs w:val="20"/>
              </w:rPr>
              <w:t>Odpovědní zásilka</w:t>
            </w:r>
          </w:p>
        </w:tc>
        <w:tc>
          <w:tcPr>
            <w:tcW w:w="541" w:type="pct"/>
            <w:shd w:val="clear" w:color="auto" w:fill="auto"/>
            <w:vAlign w:val="center"/>
          </w:tcPr>
          <w:p w14:paraId="16A144DA" w14:textId="515B0674"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4,00</w:t>
            </w:r>
            <w:r w:rsidRPr="00366F2E">
              <w:rPr>
                <w:rFonts w:ascii="Arial" w:hAnsi="Arial" w:cs="Arial"/>
                <w:sz w:val="16"/>
                <w:szCs w:val="16"/>
              </w:rPr>
              <w:t xml:space="preserve"> </w:t>
            </w:r>
            <w:r w:rsidRPr="00366F2E">
              <w:rPr>
                <w:rFonts w:ascii="Arial" w:hAnsi="Arial" w:cs="Arial"/>
                <w:sz w:val="16"/>
                <w:szCs w:val="16"/>
                <w:vertAlign w:val="superscript"/>
              </w:rPr>
              <w:t>2)</w:t>
            </w:r>
          </w:p>
        </w:tc>
        <w:tc>
          <w:tcPr>
            <w:tcW w:w="608" w:type="pct"/>
            <w:vAlign w:val="center"/>
          </w:tcPr>
          <w:p w14:paraId="43DB0A0E" w14:textId="63F4DC2F"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4,00</w:t>
            </w:r>
            <w:r w:rsidRPr="00366F2E">
              <w:rPr>
                <w:rFonts w:ascii="Arial" w:hAnsi="Arial" w:cs="Arial"/>
                <w:sz w:val="16"/>
                <w:szCs w:val="16"/>
              </w:rPr>
              <w:t xml:space="preserve"> </w:t>
            </w:r>
            <w:r w:rsidRPr="00366F2E">
              <w:rPr>
                <w:rFonts w:ascii="Arial" w:hAnsi="Arial" w:cs="Arial"/>
                <w:sz w:val="16"/>
                <w:szCs w:val="16"/>
                <w:vertAlign w:val="superscript"/>
              </w:rPr>
              <w:t>2)</w:t>
            </w:r>
          </w:p>
        </w:tc>
        <w:tc>
          <w:tcPr>
            <w:tcW w:w="608" w:type="pct"/>
            <w:vAlign w:val="center"/>
          </w:tcPr>
          <w:p w14:paraId="451D9107" w14:textId="77777777"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4,00</w:t>
            </w:r>
          </w:p>
        </w:tc>
        <w:tc>
          <w:tcPr>
            <w:tcW w:w="677" w:type="pct"/>
            <w:vAlign w:val="center"/>
          </w:tcPr>
          <w:p w14:paraId="1A51A07F"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1083" w:type="pct"/>
            <w:gridSpan w:val="2"/>
          </w:tcPr>
          <w:p w14:paraId="4886F1A4"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r>
      <w:tr w:rsidR="000B469C" w:rsidRPr="00366F2E" w14:paraId="73D285A1" w14:textId="77777777" w:rsidTr="008D44F3">
        <w:trPr>
          <w:trHeight w:val="179"/>
        </w:trPr>
        <w:tc>
          <w:tcPr>
            <w:tcW w:w="1483" w:type="pct"/>
            <w:vAlign w:val="center"/>
          </w:tcPr>
          <w:p w14:paraId="67DA7FFF" w14:textId="38A6226B" w:rsidR="006C18A3" w:rsidRPr="00366F2E" w:rsidRDefault="006C18A3" w:rsidP="006C18A3">
            <w:pPr>
              <w:spacing w:line="228" w:lineRule="auto"/>
              <w:rPr>
                <w:rFonts w:ascii="Arial" w:hAnsi="Arial" w:cs="Arial"/>
                <w:sz w:val="20"/>
                <w:szCs w:val="20"/>
              </w:rPr>
            </w:pPr>
            <w:r w:rsidRPr="00366F2E">
              <w:rPr>
                <w:rFonts w:ascii="Arial" w:hAnsi="Arial" w:cs="Arial"/>
                <w:sz w:val="20"/>
                <w:szCs w:val="20"/>
              </w:rPr>
              <w:t>Prodloužení úložní doby – adresát</w:t>
            </w:r>
          </w:p>
        </w:tc>
        <w:tc>
          <w:tcPr>
            <w:tcW w:w="541" w:type="pct"/>
            <w:shd w:val="clear" w:color="auto" w:fill="auto"/>
            <w:vAlign w:val="center"/>
          </w:tcPr>
          <w:p w14:paraId="446D495B"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08" w:type="pct"/>
            <w:vAlign w:val="center"/>
          </w:tcPr>
          <w:p w14:paraId="2FA3FB3B" w14:textId="77777777"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608" w:type="pct"/>
            <w:vAlign w:val="center"/>
          </w:tcPr>
          <w:p w14:paraId="40E9D1BD" w14:textId="77777777"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677" w:type="pct"/>
            <w:vAlign w:val="center"/>
          </w:tcPr>
          <w:p w14:paraId="65200830" w14:textId="77777777"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083" w:type="pct"/>
            <w:gridSpan w:val="2"/>
          </w:tcPr>
          <w:p w14:paraId="18E7130C" w14:textId="77777777"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r>
      <w:tr w:rsidR="000B469C" w:rsidRPr="00366F2E" w14:paraId="4A2060A2" w14:textId="77777777" w:rsidTr="008D44F3">
        <w:trPr>
          <w:trHeight w:val="179"/>
        </w:trPr>
        <w:tc>
          <w:tcPr>
            <w:tcW w:w="1483" w:type="pct"/>
            <w:vAlign w:val="center"/>
          </w:tcPr>
          <w:p w14:paraId="6E5D5C42" w14:textId="77777777" w:rsidR="006C18A3" w:rsidRPr="00366F2E" w:rsidRDefault="006C18A3" w:rsidP="006C18A3">
            <w:pPr>
              <w:spacing w:line="228" w:lineRule="auto"/>
              <w:rPr>
                <w:rFonts w:ascii="Arial" w:hAnsi="Arial" w:cs="Arial"/>
                <w:sz w:val="20"/>
                <w:szCs w:val="20"/>
              </w:rPr>
            </w:pPr>
            <w:r w:rsidRPr="00366F2E">
              <w:rPr>
                <w:rFonts w:ascii="Arial" w:hAnsi="Arial" w:cs="Arial"/>
                <w:sz w:val="20"/>
                <w:szCs w:val="20"/>
              </w:rPr>
              <w:t xml:space="preserve">Opakované dodání na žádost adresáta </w:t>
            </w:r>
            <w:r w:rsidRPr="00366F2E">
              <w:rPr>
                <w:rFonts w:ascii="Arial" w:hAnsi="Arial" w:cs="Arial"/>
                <w:b/>
                <w:sz w:val="20"/>
                <w:szCs w:val="20"/>
              </w:rPr>
              <w:t>běžnou pochůzkou</w:t>
            </w:r>
          </w:p>
        </w:tc>
        <w:tc>
          <w:tcPr>
            <w:tcW w:w="541" w:type="pct"/>
            <w:shd w:val="clear" w:color="auto" w:fill="auto"/>
            <w:vAlign w:val="center"/>
          </w:tcPr>
          <w:p w14:paraId="0EA94A0A"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08" w:type="pct"/>
            <w:vAlign w:val="center"/>
          </w:tcPr>
          <w:p w14:paraId="0F8A1111" w14:textId="77777777"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608" w:type="pct"/>
            <w:vAlign w:val="center"/>
          </w:tcPr>
          <w:p w14:paraId="3EBD6BD4" w14:textId="77777777"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677" w:type="pct"/>
            <w:vAlign w:val="center"/>
          </w:tcPr>
          <w:p w14:paraId="03DE75C4" w14:textId="77777777"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083" w:type="pct"/>
            <w:gridSpan w:val="2"/>
          </w:tcPr>
          <w:p w14:paraId="08589A34" w14:textId="77777777"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r>
      <w:tr w:rsidR="000B469C" w:rsidRPr="00366F2E" w14:paraId="529EB5E7" w14:textId="77777777" w:rsidTr="008D44F3">
        <w:trPr>
          <w:trHeight w:val="178"/>
        </w:trPr>
        <w:tc>
          <w:tcPr>
            <w:tcW w:w="1483" w:type="pct"/>
            <w:vAlign w:val="center"/>
          </w:tcPr>
          <w:p w14:paraId="3979F19F" w14:textId="77777777" w:rsidR="006C18A3" w:rsidRPr="00366F2E" w:rsidRDefault="006C18A3" w:rsidP="006C18A3">
            <w:pPr>
              <w:spacing w:line="228" w:lineRule="auto"/>
              <w:rPr>
                <w:rFonts w:ascii="Arial" w:hAnsi="Arial" w:cs="Arial"/>
                <w:sz w:val="20"/>
                <w:szCs w:val="20"/>
              </w:rPr>
            </w:pPr>
            <w:r w:rsidRPr="00366F2E">
              <w:rPr>
                <w:rFonts w:ascii="Arial" w:hAnsi="Arial" w:cs="Arial"/>
                <w:sz w:val="20"/>
                <w:szCs w:val="20"/>
              </w:rPr>
              <w:t xml:space="preserve">Udaná cena – </w:t>
            </w:r>
            <w:r w:rsidRPr="00366F2E">
              <w:rPr>
                <w:rFonts w:ascii="Arial" w:hAnsi="Arial" w:cs="Arial"/>
                <w:b/>
                <w:sz w:val="20"/>
                <w:szCs w:val="20"/>
              </w:rPr>
              <w:t>do 5 000 Kč</w:t>
            </w:r>
          </w:p>
        </w:tc>
        <w:tc>
          <w:tcPr>
            <w:tcW w:w="541" w:type="pct"/>
            <w:shd w:val="clear" w:color="auto" w:fill="auto"/>
            <w:vAlign w:val="center"/>
          </w:tcPr>
          <w:p w14:paraId="16374492"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08" w:type="pct"/>
            <w:vAlign w:val="center"/>
          </w:tcPr>
          <w:p w14:paraId="614E466A" w14:textId="77777777" w:rsidR="006C18A3" w:rsidRPr="00366F2E" w:rsidRDefault="006C18A3" w:rsidP="006C18A3">
            <w:pPr>
              <w:spacing w:line="240" w:lineRule="auto"/>
              <w:jc w:val="center"/>
              <w:rPr>
                <w:rFonts w:ascii="Arial" w:hAnsi="Arial" w:cs="Arial"/>
                <w:sz w:val="20"/>
                <w:szCs w:val="20"/>
              </w:rPr>
            </w:pPr>
            <w:r w:rsidRPr="00366F2E">
              <w:rPr>
                <w:rFonts w:ascii="Arial" w:hAnsi="Arial" w:cs="Arial"/>
                <w:sz w:val="20"/>
                <w:szCs w:val="20"/>
              </w:rPr>
              <w:t>-</w:t>
            </w:r>
          </w:p>
        </w:tc>
        <w:tc>
          <w:tcPr>
            <w:tcW w:w="608" w:type="pct"/>
            <w:vAlign w:val="center"/>
          </w:tcPr>
          <w:p w14:paraId="12F04540" w14:textId="3E9F7AFD" w:rsidR="006C18A3" w:rsidRPr="00366F2E" w:rsidRDefault="006C18A3" w:rsidP="006C18A3">
            <w:pPr>
              <w:pStyle w:val="Zpat"/>
              <w:tabs>
                <w:tab w:val="clear" w:pos="4513"/>
              </w:tabs>
              <w:ind w:left="-11" w:right="-20"/>
              <w:jc w:val="center"/>
              <w:rPr>
                <w:rFonts w:ascii="Arial" w:hAnsi="Arial" w:cs="Arial"/>
                <w:sz w:val="18"/>
                <w:szCs w:val="18"/>
              </w:rPr>
            </w:pPr>
            <w:r w:rsidRPr="00366F2E">
              <w:rPr>
                <w:rFonts w:ascii="Arial" w:hAnsi="Arial" w:cs="Arial"/>
                <w:sz w:val="18"/>
                <w:szCs w:val="18"/>
              </w:rPr>
              <w:t xml:space="preserve">  6,00</w:t>
            </w:r>
          </w:p>
        </w:tc>
        <w:tc>
          <w:tcPr>
            <w:tcW w:w="677" w:type="pct"/>
            <w:vAlign w:val="center"/>
          </w:tcPr>
          <w:p w14:paraId="269D5B94"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541" w:type="pct"/>
            <w:vAlign w:val="center"/>
          </w:tcPr>
          <w:p w14:paraId="7DCF007F" w14:textId="4DB613FC"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542" w:type="pct"/>
            <w:vAlign w:val="center"/>
          </w:tcPr>
          <w:p w14:paraId="09531023" w14:textId="3123FE81"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r>
      <w:tr w:rsidR="000B469C" w:rsidRPr="00366F2E" w14:paraId="2E44E645" w14:textId="77777777" w:rsidTr="008D44F3">
        <w:trPr>
          <w:trHeight w:val="178"/>
        </w:trPr>
        <w:tc>
          <w:tcPr>
            <w:tcW w:w="1483" w:type="pct"/>
            <w:vAlign w:val="center"/>
          </w:tcPr>
          <w:p w14:paraId="2DB538AF" w14:textId="77777777" w:rsidR="006C18A3" w:rsidRPr="00366F2E" w:rsidRDefault="006C18A3" w:rsidP="006C18A3">
            <w:pPr>
              <w:spacing w:line="228" w:lineRule="auto"/>
              <w:rPr>
                <w:rFonts w:ascii="Arial" w:hAnsi="Arial" w:cs="Arial"/>
                <w:sz w:val="20"/>
                <w:szCs w:val="20"/>
              </w:rPr>
            </w:pPr>
            <w:r w:rsidRPr="00366F2E">
              <w:rPr>
                <w:rFonts w:ascii="Arial" w:hAnsi="Arial" w:cs="Arial"/>
                <w:sz w:val="20"/>
                <w:szCs w:val="20"/>
              </w:rPr>
              <w:t xml:space="preserve">Udaná cena – </w:t>
            </w:r>
            <w:r w:rsidRPr="00366F2E">
              <w:rPr>
                <w:rFonts w:ascii="Arial" w:hAnsi="Arial" w:cs="Arial"/>
                <w:b/>
                <w:sz w:val="20"/>
                <w:szCs w:val="20"/>
              </w:rPr>
              <w:t>do 30 000 Kč</w:t>
            </w:r>
          </w:p>
        </w:tc>
        <w:tc>
          <w:tcPr>
            <w:tcW w:w="541" w:type="pct"/>
            <w:shd w:val="clear" w:color="auto" w:fill="auto"/>
            <w:vAlign w:val="center"/>
          </w:tcPr>
          <w:p w14:paraId="1C4C5C48"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08" w:type="pct"/>
            <w:vAlign w:val="center"/>
          </w:tcPr>
          <w:p w14:paraId="387CED4E" w14:textId="77777777" w:rsidR="006C18A3" w:rsidRPr="00366F2E" w:rsidRDefault="006C18A3" w:rsidP="006C18A3">
            <w:pPr>
              <w:spacing w:line="240" w:lineRule="auto"/>
              <w:jc w:val="center"/>
              <w:rPr>
                <w:rFonts w:ascii="Arial" w:hAnsi="Arial" w:cs="Arial"/>
                <w:sz w:val="20"/>
                <w:szCs w:val="20"/>
              </w:rPr>
            </w:pPr>
            <w:r w:rsidRPr="00366F2E">
              <w:rPr>
                <w:rFonts w:ascii="Arial" w:hAnsi="Arial" w:cs="Arial"/>
                <w:sz w:val="20"/>
                <w:szCs w:val="20"/>
              </w:rPr>
              <w:t>-</w:t>
            </w:r>
          </w:p>
        </w:tc>
        <w:tc>
          <w:tcPr>
            <w:tcW w:w="608" w:type="pct"/>
            <w:vAlign w:val="center"/>
          </w:tcPr>
          <w:p w14:paraId="2BA89730" w14:textId="77777777" w:rsidR="006C18A3" w:rsidRPr="00366F2E" w:rsidRDefault="006C18A3" w:rsidP="006C18A3">
            <w:pPr>
              <w:pStyle w:val="Zpat"/>
              <w:tabs>
                <w:tab w:val="clear" w:pos="4513"/>
              </w:tabs>
              <w:ind w:left="-11" w:right="-20"/>
              <w:jc w:val="center"/>
              <w:rPr>
                <w:rFonts w:ascii="Arial" w:hAnsi="Arial" w:cs="Arial"/>
                <w:sz w:val="18"/>
                <w:szCs w:val="18"/>
              </w:rPr>
            </w:pPr>
            <w:r w:rsidRPr="00366F2E">
              <w:rPr>
                <w:rFonts w:ascii="Arial" w:hAnsi="Arial" w:cs="Arial"/>
                <w:sz w:val="18"/>
                <w:szCs w:val="18"/>
              </w:rPr>
              <w:t>14,00</w:t>
            </w:r>
          </w:p>
        </w:tc>
        <w:tc>
          <w:tcPr>
            <w:tcW w:w="677" w:type="pct"/>
            <w:vAlign w:val="center"/>
          </w:tcPr>
          <w:p w14:paraId="7DBCDBB5"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541" w:type="pct"/>
            <w:vAlign w:val="center"/>
          </w:tcPr>
          <w:p w14:paraId="5145B5B3" w14:textId="3B501F62"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542" w:type="pct"/>
            <w:vAlign w:val="center"/>
          </w:tcPr>
          <w:p w14:paraId="7A58731C" w14:textId="20649D91"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r>
      <w:tr w:rsidR="000B469C" w:rsidRPr="00366F2E" w14:paraId="47ABB35A" w14:textId="77777777" w:rsidTr="008D44F3">
        <w:trPr>
          <w:trHeight w:val="178"/>
        </w:trPr>
        <w:tc>
          <w:tcPr>
            <w:tcW w:w="1483" w:type="pct"/>
            <w:vAlign w:val="center"/>
          </w:tcPr>
          <w:p w14:paraId="2442AA87" w14:textId="77777777" w:rsidR="006C18A3" w:rsidRPr="00366F2E" w:rsidRDefault="006C18A3" w:rsidP="006C18A3">
            <w:pPr>
              <w:spacing w:line="228" w:lineRule="auto"/>
              <w:rPr>
                <w:rFonts w:ascii="Arial" w:hAnsi="Arial" w:cs="Arial"/>
                <w:sz w:val="20"/>
                <w:szCs w:val="20"/>
              </w:rPr>
            </w:pPr>
            <w:r w:rsidRPr="00366F2E">
              <w:rPr>
                <w:rFonts w:ascii="Arial" w:hAnsi="Arial" w:cs="Arial"/>
                <w:sz w:val="20"/>
                <w:szCs w:val="20"/>
              </w:rPr>
              <w:t xml:space="preserve">Udaná cena – </w:t>
            </w:r>
            <w:r w:rsidRPr="00366F2E">
              <w:rPr>
                <w:rFonts w:ascii="Arial" w:hAnsi="Arial" w:cs="Arial"/>
                <w:b/>
                <w:sz w:val="20"/>
                <w:szCs w:val="20"/>
              </w:rPr>
              <w:t>za každých započatých 10 000 Kč nad 30 000 Kč</w:t>
            </w:r>
          </w:p>
        </w:tc>
        <w:tc>
          <w:tcPr>
            <w:tcW w:w="541" w:type="pct"/>
            <w:shd w:val="clear" w:color="auto" w:fill="auto"/>
            <w:vAlign w:val="center"/>
          </w:tcPr>
          <w:p w14:paraId="2C94BF22"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08" w:type="pct"/>
            <w:vAlign w:val="center"/>
          </w:tcPr>
          <w:p w14:paraId="617536C5" w14:textId="77777777" w:rsidR="006C18A3" w:rsidRPr="00366F2E" w:rsidRDefault="006C18A3" w:rsidP="006C18A3">
            <w:pPr>
              <w:spacing w:line="240" w:lineRule="auto"/>
              <w:jc w:val="center"/>
              <w:rPr>
                <w:rFonts w:ascii="Arial" w:hAnsi="Arial" w:cs="Arial"/>
                <w:sz w:val="20"/>
                <w:szCs w:val="20"/>
              </w:rPr>
            </w:pPr>
            <w:r w:rsidRPr="00366F2E">
              <w:rPr>
                <w:rFonts w:ascii="Arial" w:hAnsi="Arial" w:cs="Arial"/>
                <w:sz w:val="20"/>
                <w:szCs w:val="20"/>
              </w:rPr>
              <w:t>-</w:t>
            </w:r>
          </w:p>
        </w:tc>
        <w:tc>
          <w:tcPr>
            <w:tcW w:w="608" w:type="pct"/>
            <w:vAlign w:val="center"/>
          </w:tcPr>
          <w:p w14:paraId="68C2FEFA" w14:textId="77777777" w:rsidR="006C18A3" w:rsidRPr="00366F2E" w:rsidRDefault="006C18A3" w:rsidP="006C18A3">
            <w:pPr>
              <w:pStyle w:val="Zpat"/>
              <w:tabs>
                <w:tab w:val="clear" w:pos="4513"/>
              </w:tabs>
              <w:ind w:left="-11" w:right="-20"/>
              <w:jc w:val="center"/>
              <w:rPr>
                <w:rFonts w:ascii="Arial" w:hAnsi="Arial" w:cs="Arial"/>
                <w:sz w:val="18"/>
                <w:szCs w:val="18"/>
              </w:rPr>
            </w:pPr>
            <w:r w:rsidRPr="00366F2E">
              <w:rPr>
                <w:rFonts w:ascii="Arial" w:hAnsi="Arial" w:cs="Arial"/>
                <w:sz w:val="18"/>
                <w:szCs w:val="18"/>
              </w:rPr>
              <w:t>14,00</w:t>
            </w:r>
          </w:p>
        </w:tc>
        <w:tc>
          <w:tcPr>
            <w:tcW w:w="677" w:type="pct"/>
            <w:vAlign w:val="center"/>
          </w:tcPr>
          <w:p w14:paraId="1BBCADBD"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541" w:type="pct"/>
            <w:vAlign w:val="center"/>
          </w:tcPr>
          <w:p w14:paraId="3061FB3C" w14:textId="23B6F794"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542" w:type="pct"/>
            <w:vAlign w:val="center"/>
          </w:tcPr>
          <w:p w14:paraId="39F002E4" w14:textId="298FEA8F"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r>
      <w:tr w:rsidR="000B469C" w:rsidRPr="00366F2E" w14:paraId="103641DE" w14:textId="77777777" w:rsidTr="008D44F3">
        <w:trPr>
          <w:trHeight w:val="473"/>
        </w:trPr>
        <w:tc>
          <w:tcPr>
            <w:tcW w:w="1483" w:type="pct"/>
            <w:vAlign w:val="center"/>
          </w:tcPr>
          <w:p w14:paraId="210C6B53" w14:textId="77777777" w:rsidR="006C18A3" w:rsidRPr="00366F2E" w:rsidRDefault="006C18A3" w:rsidP="006C18A3">
            <w:pPr>
              <w:pStyle w:val="Bezmezer"/>
              <w:numPr>
                <w:ilvl w:val="0"/>
                <w:numId w:val="10"/>
              </w:numPr>
              <w:tabs>
                <w:tab w:val="left" w:pos="7655"/>
              </w:tabs>
              <w:ind w:left="317" w:hanging="317"/>
              <w:rPr>
                <w:rFonts w:ascii="Arial" w:hAnsi="Arial" w:cs="Arial"/>
                <w:sz w:val="20"/>
                <w:szCs w:val="20"/>
              </w:rPr>
            </w:pPr>
            <w:r w:rsidRPr="00366F2E">
              <w:rPr>
                <w:rFonts w:ascii="Arial" w:hAnsi="Arial" w:cs="Arial"/>
                <w:sz w:val="20"/>
                <w:szCs w:val="20"/>
              </w:rPr>
              <w:t>Nevyplacené nebo částečně vyplacené poštovní zásilky</w:t>
            </w:r>
          </w:p>
        </w:tc>
        <w:tc>
          <w:tcPr>
            <w:tcW w:w="541" w:type="pct"/>
            <w:shd w:val="clear" w:color="auto" w:fill="auto"/>
            <w:vAlign w:val="center"/>
          </w:tcPr>
          <w:sdt>
            <w:sdtPr>
              <w:rPr>
                <w:rFonts w:ascii="Arial" w:hAnsi="Arial" w:cs="Arial"/>
                <w:sz w:val="18"/>
                <w:szCs w:val="18"/>
              </w:rPr>
              <w:id w:val="287861702"/>
              <w:placeholder>
                <w:docPart w:val="1D9BA024621B45AD86BDED9A7C9C3F16"/>
              </w:placeholder>
            </w:sdtPr>
            <w:sdtEndPr/>
            <w:sdtContent>
              <w:p w14:paraId="747E0AA4" w14:textId="70134BCD" w:rsidR="006C18A3" w:rsidRPr="00366F2E" w:rsidRDefault="006C18A3" w:rsidP="006C18A3">
                <w:pPr>
                  <w:pStyle w:val="Bezmezer"/>
                  <w:tabs>
                    <w:tab w:val="left" w:pos="7655"/>
                  </w:tabs>
                  <w:jc w:val="center"/>
                  <w:rPr>
                    <w:rFonts w:ascii="Arial" w:hAnsi="Arial" w:cs="Arial"/>
                    <w:sz w:val="18"/>
                    <w:szCs w:val="18"/>
                  </w:rPr>
                </w:pPr>
                <w:r w:rsidRPr="00366F2E">
                  <w:rPr>
                    <w:rFonts w:ascii="Arial" w:hAnsi="Arial" w:cs="Arial"/>
                    <w:sz w:val="18"/>
                    <w:szCs w:val="18"/>
                  </w:rPr>
                  <w:t>17,00 + doplatek do ceníkové ceny</w:t>
                </w:r>
              </w:p>
            </w:sdtContent>
          </w:sdt>
        </w:tc>
        <w:tc>
          <w:tcPr>
            <w:tcW w:w="608" w:type="pct"/>
            <w:vAlign w:val="center"/>
          </w:tcPr>
          <w:p w14:paraId="226B3E53" w14:textId="77777777" w:rsidR="006C18A3" w:rsidRPr="00366F2E" w:rsidRDefault="006C18A3" w:rsidP="006C18A3">
            <w:pPr>
              <w:spacing w:line="240" w:lineRule="auto"/>
              <w:jc w:val="center"/>
              <w:rPr>
                <w:rFonts w:ascii="Arial" w:hAnsi="Arial" w:cs="Arial"/>
                <w:sz w:val="20"/>
                <w:szCs w:val="20"/>
              </w:rPr>
            </w:pPr>
            <w:r w:rsidRPr="00366F2E">
              <w:rPr>
                <w:rFonts w:ascii="Arial" w:hAnsi="Arial" w:cs="Arial"/>
                <w:sz w:val="20"/>
                <w:szCs w:val="20"/>
              </w:rPr>
              <w:t>-</w:t>
            </w:r>
          </w:p>
        </w:tc>
        <w:tc>
          <w:tcPr>
            <w:tcW w:w="608" w:type="pct"/>
            <w:vAlign w:val="center"/>
          </w:tcPr>
          <w:p w14:paraId="0742BCAA" w14:textId="77777777" w:rsidR="006C18A3" w:rsidRPr="00366F2E" w:rsidRDefault="006C18A3" w:rsidP="006C18A3">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677" w:type="pct"/>
            <w:vAlign w:val="center"/>
          </w:tcPr>
          <w:p w14:paraId="264C7650"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541" w:type="pct"/>
            <w:vAlign w:val="center"/>
          </w:tcPr>
          <w:p w14:paraId="5E63A983" w14:textId="3E5A53B2"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542" w:type="pct"/>
            <w:vAlign w:val="center"/>
          </w:tcPr>
          <w:p w14:paraId="306AE740" w14:textId="22FB46BB"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r>
      <w:tr w:rsidR="006C18A3" w:rsidRPr="00366F2E" w14:paraId="7BEAE9A5" w14:textId="77777777" w:rsidTr="008D44F3">
        <w:trPr>
          <w:trHeight w:val="178"/>
        </w:trPr>
        <w:tc>
          <w:tcPr>
            <w:tcW w:w="1483" w:type="pct"/>
            <w:vAlign w:val="center"/>
          </w:tcPr>
          <w:p w14:paraId="0C899D4B" w14:textId="0F33CB9E" w:rsidR="006C18A3" w:rsidRPr="00366F2E" w:rsidRDefault="00895248" w:rsidP="006C18A3">
            <w:pPr>
              <w:pStyle w:val="Bezmezer"/>
              <w:numPr>
                <w:ilvl w:val="0"/>
                <w:numId w:val="10"/>
              </w:numPr>
              <w:tabs>
                <w:tab w:val="left" w:pos="7655"/>
              </w:tabs>
              <w:ind w:left="317" w:hanging="317"/>
              <w:rPr>
                <w:rFonts w:ascii="Arial" w:hAnsi="Arial" w:cs="Arial"/>
                <w:sz w:val="20"/>
                <w:szCs w:val="20"/>
              </w:rPr>
            </w:pPr>
            <w:sdt>
              <w:sdtPr>
                <w:rPr>
                  <w:rFonts w:ascii="Arial" w:hAnsi="Arial" w:cs="Arial"/>
                  <w:sz w:val="20"/>
                  <w:szCs w:val="20"/>
                </w:rPr>
                <w:id w:val="-461106410"/>
              </w:sdtPr>
              <w:sdtEndPr/>
              <w:sdtContent>
                <w:r w:rsidR="006C18A3" w:rsidRPr="00366F2E">
                  <w:rPr>
                    <w:rFonts w:ascii="Arial" w:hAnsi="Arial" w:cs="Arial"/>
                    <w:sz w:val="20"/>
                    <w:szCs w:val="20"/>
                  </w:rPr>
                  <w:t>Kartónový lístek, který nemá pravoúhlý tvar</w:t>
                </w:r>
              </w:sdtContent>
            </w:sdt>
          </w:p>
        </w:tc>
        <w:tc>
          <w:tcPr>
            <w:tcW w:w="541" w:type="pct"/>
            <w:shd w:val="clear" w:color="auto" w:fill="auto"/>
            <w:vAlign w:val="center"/>
          </w:tcPr>
          <w:sdt>
            <w:sdtPr>
              <w:rPr>
                <w:rFonts w:ascii="Arial" w:hAnsi="Arial" w:cs="Arial"/>
                <w:sz w:val="18"/>
                <w:szCs w:val="18"/>
              </w:rPr>
              <w:id w:val="1993901388"/>
              <w:placeholder>
                <w:docPart w:val="1D9BA024621B45AD86BDED9A7C9C3F16"/>
              </w:placeholder>
            </w:sdtPr>
            <w:sdtEndPr/>
            <w:sdtContent>
              <w:p w14:paraId="16641034" w14:textId="56341F59" w:rsidR="006C18A3" w:rsidRPr="00366F2E" w:rsidRDefault="006C18A3" w:rsidP="006C18A3">
                <w:pPr>
                  <w:spacing w:line="240" w:lineRule="auto"/>
                  <w:jc w:val="center"/>
                  <w:rPr>
                    <w:rFonts w:ascii="Arial" w:hAnsi="Arial" w:cs="Arial"/>
                    <w:sz w:val="18"/>
                    <w:szCs w:val="18"/>
                  </w:rPr>
                </w:pPr>
                <w:r w:rsidRPr="00366F2E">
                  <w:rPr>
                    <w:rFonts w:ascii="Arial" w:hAnsi="Arial" w:cs="Arial"/>
                    <w:sz w:val="18"/>
                    <w:szCs w:val="18"/>
                  </w:rPr>
                  <w:t>doplatek do výše ceny za Obyčejné psaní 100 g</w:t>
                </w:r>
              </w:p>
            </w:sdtContent>
          </w:sdt>
        </w:tc>
        <w:tc>
          <w:tcPr>
            <w:tcW w:w="608" w:type="pct"/>
            <w:vAlign w:val="center"/>
          </w:tcPr>
          <w:p w14:paraId="17CE5915"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08" w:type="pct"/>
            <w:vAlign w:val="center"/>
          </w:tcPr>
          <w:p w14:paraId="623C4B53"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677" w:type="pct"/>
            <w:vAlign w:val="center"/>
          </w:tcPr>
          <w:p w14:paraId="3E22A10B" w14:textId="77777777"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541" w:type="pct"/>
            <w:vAlign w:val="center"/>
          </w:tcPr>
          <w:p w14:paraId="5189006E" w14:textId="5E1D54E5"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c>
          <w:tcPr>
            <w:tcW w:w="542" w:type="pct"/>
            <w:vAlign w:val="center"/>
          </w:tcPr>
          <w:p w14:paraId="0FE26936" w14:textId="38E58274" w:rsidR="006C18A3" w:rsidRPr="00366F2E" w:rsidRDefault="006C18A3" w:rsidP="006C18A3">
            <w:pPr>
              <w:jc w:val="center"/>
              <w:rPr>
                <w:rFonts w:ascii="Arial" w:hAnsi="Arial" w:cs="Arial"/>
                <w:sz w:val="18"/>
                <w:szCs w:val="18"/>
              </w:rPr>
            </w:pPr>
            <w:r w:rsidRPr="00366F2E">
              <w:rPr>
                <w:rFonts w:ascii="Arial" w:hAnsi="Arial" w:cs="Arial"/>
                <w:sz w:val="18"/>
                <w:szCs w:val="18"/>
              </w:rPr>
              <w:t>-</w:t>
            </w:r>
          </w:p>
        </w:tc>
      </w:tr>
    </w:tbl>
    <w:p w14:paraId="67186148" w14:textId="77777777" w:rsidR="00640333" w:rsidRPr="00366F2E" w:rsidRDefault="00640333">
      <w:pPr>
        <w:rPr>
          <w:rFonts w:ascii="Arial" w:hAnsi="Arial" w:cs="Arial"/>
        </w:rPr>
      </w:pPr>
    </w:p>
    <w:p w14:paraId="7CBD6619" w14:textId="09030637" w:rsidR="00F962EC" w:rsidRPr="00366F2E" w:rsidRDefault="00F962EC">
      <w:pPr>
        <w:rPr>
          <w:rFonts w:ascii="Arial" w:hAnsi="Arial" w:cs="Arial"/>
        </w:rPr>
      </w:pPr>
    </w:p>
    <w:p w14:paraId="06C039A8" w14:textId="77777777" w:rsidR="007435D5" w:rsidRPr="00366F2E" w:rsidRDefault="007435D5">
      <w:pPr>
        <w:rPr>
          <w:rFonts w:ascii="Arial" w:hAnsi="Arial" w:cs="Arial"/>
        </w:rPr>
      </w:pPr>
    </w:p>
    <w:p w14:paraId="6BAA6842" w14:textId="541213EB" w:rsidR="00F962EC" w:rsidRPr="00366F2E" w:rsidRDefault="004D1BE7">
      <w:pPr>
        <w:rPr>
          <w:rFonts w:ascii="Arial" w:hAnsi="Arial" w:cs="Arial"/>
        </w:rPr>
      </w:pPr>
      <w:r w:rsidRPr="00366F2E">
        <w:rPr>
          <w:rFonts w:ascii="Arial" w:hAnsi="Arial" w:cs="Arial"/>
          <w:noProof/>
          <w:lang w:eastAsia="cs-CZ"/>
        </w:rPr>
        <mc:AlternateContent>
          <mc:Choice Requires="wps">
            <w:drawing>
              <wp:anchor distT="0" distB="0" distL="114300" distR="114300" simplePos="0" relativeHeight="251658283" behindDoc="0" locked="0" layoutInCell="1" allowOverlap="1" wp14:anchorId="1DE62C59" wp14:editId="40A7EE5A">
                <wp:simplePos x="0" y="0"/>
                <wp:positionH relativeFrom="margin">
                  <wp:posOffset>802005</wp:posOffset>
                </wp:positionH>
                <wp:positionV relativeFrom="bottomMargin">
                  <wp:posOffset>193675</wp:posOffset>
                </wp:positionV>
                <wp:extent cx="5011420" cy="258445"/>
                <wp:effectExtent l="0" t="0" r="0" b="8255"/>
                <wp:wrapNone/>
                <wp:docPr id="25" name="Textové pole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42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D312615" w14:textId="77777777" w:rsidR="005974DA" w:rsidRPr="006E1087" w:rsidRDefault="005974DA" w:rsidP="005974DA">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4E256A92">
              <v:shape id="Textové pole 25" style="position:absolute;margin-left:63.15pt;margin-top:15.25pt;width:394.6pt;height:20.35pt;z-index:251658283;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32"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X1Q/4wEAAKgDAAAOAAAAZHJzL2Uyb0RvYy54bWysU9Fu0zAUfUfiHyy/0zRVOkbUdBqbhpAG&#10;Qxp8gOPYiUXia67dJuXruXa6rrC3iRfL9nXOPefck83VNPRsr9AbsBXPF0vOlJXQGNtW/Mf3u3eX&#10;nPkgbCN6sKriB+X51fbtm83oSrWCDvpGISMQ68vRVbwLwZVZ5mWnBuEX4JSlogYcRKAjtlmDYiT0&#10;oc9Wy+VFNgI2DkEq7+n2di7ybcLXWsnwoLVXgfUVJ24hrZjWOq7ZdiPKFoXrjDzSEK9gMQhjqekJ&#10;6lYEwXZoXkANRiJ40GEhYchAayNV0kBq8uU/ah474VTSQuZ4d7LJ/z9Y+XX/6L4hC9NHmGiASYR3&#10;9yB/embhphO2VdeIMHZKNNQ4j5Zlo/Pl8dNotS99BKnHL9DQkMUuQAKaNA7RFdLJCJ0GcDiZrqbA&#10;JF2ul3lerKgkqbZaXxbFOrUQ5dPXDn34pGBgcVNxpKEmdLG/9yGyEeXTk9jMwp3p+zTY3v51QQ/j&#10;TWIfCc/Uw1RPzDQVv4h9o5gamgPJQZjjQvGmTQf4m7ORolJx/2snUHHWf7ZkyYe8KGK20qFYv49i&#10;8LxSn1eElQRV8cDZvL0Jcx53Dk3bUad5CBauyUZtksJnVkf6FIck/BjdmLfzc3r1/INt/wAAAP//&#10;AwBQSwMEFAAGAAgAAAAhAFzR96jdAAAACQEAAA8AAABkcnMvZG93bnJldi54bWxMj8FOwzAMhu9I&#10;vEPkSdxY0o4O1jWdEIgraBsgccsar61onKrJ1vL2mBO7+Zc//f5cbCbXiTMOofWkIZkrEEiVty3V&#10;Gt73L7cPIEI0ZE3nCTX8YIBNeX1VmNz6kbZ43sVacAmF3GhoYuxzKUPVoDNh7nsk3h394EzkONTS&#10;DmbkctfJVKmldKYlvtCYHp8arL53J6fh4/X49Xmn3upnl/Wjn5Qkt5Ja38ymxzWIiFP8h+FPn9Wh&#10;ZKeDP5ENouOcLheMalioDAQDqyTj4aDhPklBloW8/KD8BQAA//8DAFBLAQItABQABgAIAAAAIQC2&#10;gziS/gAAAOEBAAATAAAAAAAAAAAAAAAAAAAAAABbQ29udGVudF9UeXBlc10ueG1sUEsBAi0AFAAG&#10;AAgAAAAhADj9If/WAAAAlAEAAAsAAAAAAAAAAAAAAAAALwEAAF9yZWxzLy5yZWxzUEsBAi0AFAAG&#10;AAgAAAAhAKBfVD/jAQAAqAMAAA4AAAAAAAAAAAAAAAAALgIAAGRycy9lMm9Eb2MueG1sUEsBAi0A&#10;FAAGAAgAAAAhAFzR96jdAAAACQEAAA8AAAAAAAAAAAAAAAAAPQQAAGRycy9kb3ducmV2LnhtbFBL&#10;BQYAAAAABAAEAPMAAABHBQAAAAA=&#10;" w14:anchorId="1DE62C59">
                <v:textbox>
                  <w:txbxContent>
                    <w:p w:rsidRPr="006E1087" w:rsidR="005974DA" w:rsidP="005974DA" w:rsidRDefault="005974DA" w14:paraId="54C5DA62" w14:textId="77777777">
                      <w:pPr>
                        <w:ind w:left="113"/>
                        <w:jc w:val="center"/>
                      </w:pPr>
                      <w:r>
                        <w:rPr>
                          <w:b/>
                          <w:i/>
                        </w:rPr>
                        <w:t>Listovní zásilky</w:t>
                      </w:r>
                    </w:p>
                  </w:txbxContent>
                </v:textbox>
                <w10:wrap anchorx="margin" anchory="margin"/>
              </v:shape>
            </w:pict>
          </mc:Fallback>
        </mc:AlternateContent>
      </w:r>
    </w:p>
    <w:tbl>
      <w:tblPr>
        <w:tblW w:w="5073"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616"/>
        <w:gridCol w:w="1314"/>
        <w:gridCol w:w="1737"/>
        <w:gridCol w:w="1703"/>
        <w:gridCol w:w="1421"/>
        <w:gridCol w:w="989"/>
        <w:gridCol w:w="853"/>
      </w:tblGrid>
      <w:tr w:rsidR="003A533E" w:rsidRPr="00366F2E" w14:paraId="3AF98DDE" w14:textId="77777777" w:rsidTr="2A37792C">
        <w:trPr>
          <w:trHeight w:val="628"/>
        </w:trPr>
        <w:tc>
          <w:tcPr>
            <w:tcW w:w="1230" w:type="pct"/>
            <w:vMerge w:val="restart"/>
            <w:shd w:val="clear" w:color="auto" w:fill="F2F2F2" w:themeFill="background1" w:themeFillShade="F2"/>
            <w:vAlign w:val="center"/>
          </w:tcPr>
          <w:p w14:paraId="2EE88F5C" w14:textId="77777777" w:rsidR="00F962EC" w:rsidRPr="00366F2E" w:rsidRDefault="00F962EC" w:rsidP="001F1F9E">
            <w:pPr>
              <w:spacing w:line="228" w:lineRule="auto"/>
              <w:jc w:val="center"/>
              <w:rPr>
                <w:rFonts w:ascii="Arial" w:hAnsi="Arial" w:cs="Arial"/>
                <w:b/>
                <w:sz w:val="20"/>
                <w:szCs w:val="20"/>
              </w:rPr>
            </w:pPr>
            <w:r w:rsidRPr="00366F2E">
              <w:rPr>
                <w:rFonts w:ascii="Arial" w:hAnsi="Arial" w:cs="Arial"/>
                <w:b/>
                <w:sz w:val="20"/>
                <w:szCs w:val="20"/>
              </w:rPr>
              <w:lastRenderedPageBreak/>
              <w:t>Druh zásilky</w:t>
            </w:r>
          </w:p>
        </w:tc>
        <w:tc>
          <w:tcPr>
            <w:tcW w:w="618" w:type="pct"/>
            <w:shd w:val="clear" w:color="auto" w:fill="F2F2F2" w:themeFill="background1" w:themeFillShade="F2"/>
            <w:vAlign w:val="center"/>
          </w:tcPr>
          <w:p w14:paraId="2AD09331" w14:textId="77777777" w:rsidR="00F962EC" w:rsidRPr="00366F2E" w:rsidRDefault="00F962EC" w:rsidP="001F1F9E">
            <w:pPr>
              <w:pStyle w:val="Zpat"/>
              <w:tabs>
                <w:tab w:val="clear" w:pos="4513"/>
              </w:tabs>
              <w:ind w:left="-57"/>
              <w:jc w:val="center"/>
              <w:rPr>
                <w:rFonts w:ascii="Arial" w:hAnsi="Arial" w:cs="Arial"/>
                <w:b/>
                <w:sz w:val="20"/>
                <w:szCs w:val="20"/>
              </w:rPr>
            </w:pPr>
            <w:r w:rsidRPr="00366F2E">
              <w:rPr>
                <w:rFonts w:ascii="Arial" w:hAnsi="Arial" w:cs="Arial"/>
                <w:b/>
                <w:sz w:val="20"/>
                <w:szCs w:val="20"/>
              </w:rPr>
              <w:t>Obyčejné psaní</w:t>
            </w:r>
          </w:p>
        </w:tc>
        <w:tc>
          <w:tcPr>
            <w:tcW w:w="817" w:type="pct"/>
            <w:shd w:val="clear" w:color="auto" w:fill="F2F2F2" w:themeFill="background1" w:themeFillShade="F2"/>
            <w:vAlign w:val="center"/>
          </w:tcPr>
          <w:p w14:paraId="1EAB7F51" w14:textId="77777777" w:rsidR="00F962EC" w:rsidRPr="00366F2E" w:rsidRDefault="00F962EC" w:rsidP="001F1F9E">
            <w:pPr>
              <w:pStyle w:val="Zpat"/>
              <w:tabs>
                <w:tab w:val="clear" w:pos="4513"/>
              </w:tabs>
              <w:ind w:right="-60"/>
              <w:jc w:val="center"/>
              <w:rPr>
                <w:rFonts w:ascii="Arial" w:hAnsi="Arial" w:cs="Arial"/>
                <w:b/>
                <w:sz w:val="20"/>
                <w:szCs w:val="20"/>
              </w:rPr>
            </w:pPr>
            <w:r w:rsidRPr="00366F2E">
              <w:rPr>
                <w:rFonts w:ascii="Arial" w:hAnsi="Arial" w:cs="Arial"/>
                <w:b/>
                <w:sz w:val="20"/>
                <w:szCs w:val="20"/>
              </w:rPr>
              <w:t>Doporučené psaní</w:t>
            </w:r>
          </w:p>
        </w:tc>
        <w:tc>
          <w:tcPr>
            <w:tcW w:w="801" w:type="pct"/>
            <w:shd w:val="clear" w:color="auto" w:fill="F2F2F2" w:themeFill="background1" w:themeFillShade="F2"/>
            <w:vAlign w:val="center"/>
          </w:tcPr>
          <w:p w14:paraId="344008F7" w14:textId="77777777" w:rsidR="00F962EC" w:rsidRPr="00366F2E" w:rsidRDefault="00F962EC" w:rsidP="001F1F9E">
            <w:pPr>
              <w:pStyle w:val="Zpat"/>
              <w:tabs>
                <w:tab w:val="clear" w:pos="4513"/>
              </w:tabs>
              <w:ind w:left="-57" w:right="-101"/>
              <w:jc w:val="center"/>
              <w:rPr>
                <w:rFonts w:ascii="Arial" w:hAnsi="Arial" w:cs="Arial"/>
                <w:b/>
                <w:sz w:val="20"/>
                <w:szCs w:val="20"/>
              </w:rPr>
            </w:pPr>
            <w:r w:rsidRPr="00366F2E">
              <w:rPr>
                <w:rFonts w:ascii="Arial" w:hAnsi="Arial" w:cs="Arial"/>
                <w:b/>
                <w:sz w:val="20"/>
                <w:szCs w:val="20"/>
              </w:rPr>
              <w:t>Cenné</w:t>
            </w:r>
            <w:r w:rsidRPr="00366F2E">
              <w:rPr>
                <w:rFonts w:ascii="Arial" w:hAnsi="Arial" w:cs="Arial"/>
                <w:b/>
                <w:sz w:val="20"/>
                <w:szCs w:val="20"/>
              </w:rPr>
              <w:br/>
              <w:t>psaní</w:t>
            </w:r>
          </w:p>
        </w:tc>
        <w:tc>
          <w:tcPr>
            <w:tcW w:w="668" w:type="pct"/>
            <w:shd w:val="clear" w:color="auto" w:fill="F2F2F2" w:themeFill="background1" w:themeFillShade="F2"/>
            <w:vAlign w:val="center"/>
          </w:tcPr>
          <w:p w14:paraId="17A4AA99" w14:textId="77777777" w:rsidR="00F962EC" w:rsidRPr="00366F2E" w:rsidRDefault="00F962EC" w:rsidP="001F1F9E">
            <w:pPr>
              <w:pStyle w:val="Zpat"/>
              <w:tabs>
                <w:tab w:val="clear" w:pos="4513"/>
              </w:tabs>
              <w:ind w:left="-57" w:right="-141"/>
              <w:jc w:val="center"/>
              <w:rPr>
                <w:rFonts w:ascii="Arial" w:hAnsi="Arial" w:cs="Arial"/>
                <w:b/>
                <w:sz w:val="20"/>
                <w:szCs w:val="20"/>
              </w:rPr>
            </w:pPr>
            <w:r w:rsidRPr="00366F2E">
              <w:rPr>
                <w:rFonts w:ascii="Arial" w:hAnsi="Arial" w:cs="Arial"/>
                <w:b/>
                <w:sz w:val="20"/>
                <w:szCs w:val="20"/>
              </w:rPr>
              <w:t>Slepecké zásilky</w:t>
            </w:r>
          </w:p>
        </w:tc>
        <w:tc>
          <w:tcPr>
            <w:tcW w:w="866" w:type="pct"/>
            <w:gridSpan w:val="2"/>
            <w:shd w:val="clear" w:color="auto" w:fill="F2F2F2" w:themeFill="background1" w:themeFillShade="F2"/>
            <w:vAlign w:val="center"/>
          </w:tcPr>
          <w:p w14:paraId="23317245" w14:textId="77777777" w:rsidR="00F962EC" w:rsidRPr="00366F2E" w:rsidRDefault="00F962EC" w:rsidP="001F1F9E">
            <w:pPr>
              <w:pStyle w:val="Zpat"/>
              <w:tabs>
                <w:tab w:val="clear" w:pos="4513"/>
              </w:tabs>
              <w:ind w:left="-57"/>
              <w:jc w:val="center"/>
              <w:rPr>
                <w:rFonts w:ascii="Arial" w:hAnsi="Arial" w:cs="Arial"/>
                <w:b/>
                <w:sz w:val="20"/>
                <w:szCs w:val="20"/>
              </w:rPr>
            </w:pPr>
            <w:r w:rsidRPr="00366F2E">
              <w:rPr>
                <w:rFonts w:ascii="Arial" w:hAnsi="Arial" w:cs="Arial"/>
                <w:b/>
                <w:sz w:val="20"/>
                <w:szCs w:val="20"/>
              </w:rPr>
              <w:t xml:space="preserve">Firemní psaní-doporučeně </w:t>
            </w:r>
            <w:r w:rsidRPr="00366F2E">
              <w:rPr>
                <w:rFonts w:ascii="Arial" w:hAnsi="Arial" w:cs="Arial"/>
                <w:b/>
                <w:sz w:val="20"/>
                <w:szCs w:val="20"/>
                <w:vertAlign w:val="superscript"/>
              </w:rPr>
              <w:t>1)</w:t>
            </w:r>
          </w:p>
        </w:tc>
      </w:tr>
      <w:tr w:rsidR="003A533E" w:rsidRPr="00366F2E" w14:paraId="6E7D0E06" w14:textId="77777777" w:rsidTr="2A37792C">
        <w:trPr>
          <w:trHeight w:val="179"/>
        </w:trPr>
        <w:tc>
          <w:tcPr>
            <w:tcW w:w="1230" w:type="pct"/>
            <w:vMerge/>
            <w:vAlign w:val="center"/>
          </w:tcPr>
          <w:p w14:paraId="12C45E75" w14:textId="77777777" w:rsidR="00F962EC" w:rsidRPr="00366F2E" w:rsidRDefault="00F962EC" w:rsidP="001F1F9E">
            <w:pPr>
              <w:spacing w:line="228" w:lineRule="auto"/>
              <w:jc w:val="center"/>
              <w:rPr>
                <w:rFonts w:ascii="Arial" w:hAnsi="Arial" w:cs="Arial"/>
                <w:b/>
                <w:sz w:val="20"/>
                <w:szCs w:val="20"/>
              </w:rPr>
            </w:pPr>
          </w:p>
        </w:tc>
        <w:tc>
          <w:tcPr>
            <w:tcW w:w="2904" w:type="pct"/>
            <w:gridSpan w:val="4"/>
            <w:shd w:val="clear" w:color="auto" w:fill="F2F2F2" w:themeFill="background1" w:themeFillShade="F2"/>
            <w:vAlign w:val="center"/>
          </w:tcPr>
          <w:p w14:paraId="12687C0F" w14:textId="77777777" w:rsidR="00F962EC" w:rsidRPr="00366F2E" w:rsidRDefault="00F962EC" w:rsidP="001F1F9E">
            <w:pPr>
              <w:pStyle w:val="Zpat"/>
              <w:tabs>
                <w:tab w:val="clear" w:pos="4513"/>
              </w:tabs>
              <w:jc w:val="center"/>
              <w:rPr>
                <w:rFonts w:ascii="Arial" w:hAnsi="Arial" w:cs="Arial"/>
                <w:b/>
                <w:sz w:val="18"/>
                <w:szCs w:val="18"/>
              </w:rPr>
            </w:pPr>
            <w:r w:rsidRPr="00366F2E">
              <w:rPr>
                <w:rFonts w:ascii="Arial" w:hAnsi="Arial" w:cs="Arial"/>
                <w:b/>
                <w:sz w:val="18"/>
                <w:szCs w:val="18"/>
              </w:rPr>
              <w:t>Cena v Kč (ceny jsou osvobozeny od DPH)</w:t>
            </w:r>
          </w:p>
        </w:tc>
        <w:tc>
          <w:tcPr>
            <w:tcW w:w="465" w:type="pct"/>
            <w:shd w:val="clear" w:color="auto" w:fill="F2F2F2" w:themeFill="background1" w:themeFillShade="F2"/>
            <w:vAlign w:val="center"/>
          </w:tcPr>
          <w:p w14:paraId="4D6BFED9" w14:textId="77777777" w:rsidR="00F962EC" w:rsidRPr="00366F2E" w:rsidRDefault="00F962EC" w:rsidP="001F1F9E">
            <w:pPr>
              <w:pStyle w:val="Zpat"/>
              <w:tabs>
                <w:tab w:val="clear" w:pos="4513"/>
              </w:tabs>
              <w:jc w:val="center"/>
              <w:rPr>
                <w:rFonts w:ascii="Arial" w:hAnsi="Arial" w:cs="Arial"/>
                <w:b/>
                <w:sz w:val="18"/>
                <w:szCs w:val="18"/>
              </w:rPr>
            </w:pPr>
            <w:r w:rsidRPr="00366F2E">
              <w:rPr>
                <w:rFonts w:ascii="Arial" w:hAnsi="Arial" w:cs="Arial"/>
                <w:b/>
                <w:sz w:val="18"/>
                <w:szCs w:val="18"/>
              </w:rPr>
              <w:t>Cena v Kč (bez DPH)</w:t>
            </w:r>
          </w:p>
        </w:tc>
        <w:tc>
          <w:tcPr>
            <w:tcW w:w="401" w:type="pct"/>
            <w:shd w:val="clear" w:color="auto" w:fill="F2F2F2" w:themeFill="background1" w:themeFillShade="F2"/>
            <w:vAlign w:val="center"/>
          </w:tcPr>
          <w:p w14:paraId="431CBBE6" w14:textId="77777777" w:rsidR="00F962EC" w:rsidRPr="00366F2E" w:rsidRDefault="00F962EC" w:rsidP="001F1F9E">
            <w:pPr>
              <w:pStyle w:val="Zpat"/>
              <w:tabs>
                <w:tab w:val="clear" w:pos="4513"/>
              </w:tabs>
              <w:jc w:val="center"/>
              <w:rPr>
                <w:rFonts w:ascii="Arial" w:hAnsi="Arial" w:cs="Arial"/>
                <w:b/>
                <w:sz w:val="18"/>
                <w:szCs w:val="18"/>
              </w:rPr>
            </w:pPr>
            <w:r w:rsidRPr="00366F2E">
              <w:rPr>
                <w:rFonts w:ascii="Arial" w:hAnsi="Arial" w:cs="Arial"/>
                <w:b/>
                <w:sz w:val="18"/>
                <w:szCs w:val="18"/>
              </w:rPr>
              <w:t>Cena v Kč</w:t>
            </w:r>
          </w:p>
          <w:p w14:paraId="40614411" w14:textId="77777777" w:rsidR="00F962EC" w:rsidRPr="00366F2E" w:rsidRDefault="00F962EC" w:rsidP="001F1F9E">
            <w:pPr>
              <w:pStyle w:val="Zpat"/>
              <w:tabs>
                <w:tab w:val="clear" w:pos="4513"/>
              </w:tabs>
              <w:jc w:val="center"/>
              <w:rPr>
                <w:rFonts w:ascii="Arial" w:hAnsi="Arial" w:cs="Arial"/>
                <w:b/>
                <w:sz w:val="18"/>
                <w:szCs w:val="18"/>
              </w:rPr>
            </w:pPr>
            <w:r w:rsidRPr="00366F2E">
              <w:rPr>
                <w:rFonts w:ascii="Arial" w:hAnsi="Arial" w:cs="Arial"/>
                <w:b/>
                <w:sz w:val="18"/>
                <w:szCs w:val="18"/>
              </w:rPr>
              <w:t>(s DPH)</w:t>
            </w:r>
          </w:p>
        </w:tc>
      </w:tr>
      <w:tr w:rsidR="000B469C" w:rsidRPr="00366F2E" w14:paraId="10E92AD1" w14:textId="77777777" w:rsidTr="008D44F3">
        <w:trPr>
          <w:trHeight w:val="178"/>
        </w:trPr>
        <w:tc>
          <w:tcPr>
            <w:tcW w:w="1230" w:type="pct"/>
            <w:vAlign w:val="center"/>
          </w:tcPr>
          <w:p w14:paraId="7E126582" w14:textId="77777777" w:rsidR="00AD4718" w:rsidRPr="00366F2E" w:rsidRDefault="00AD4718" w:rsidP="00AD4718">
            <w:pPr>
              <w:spacing w:line="228" w:lineRule="auto"/>
              <w:rPr>
                <w:rFonts w:ascii="Arial" w:hAnsi="Arial" w:cs="Arial"/>
                <w:sz w:val="20"/>
                <w:szCs w:val="20"/>
              </w:rPr>
            </w:pPr>
            <w:r w:rsidRPr="00366F2E">
              <w:rPr>
                <w:rFonts w:ascii="Arial" w:hAnsi="Arial" w:cs="Arial"/>
                <w:sz w:val="20"/>
                <w:szCs w:val="20"/>
              </w:rPr>
              <w:t>Nedovolený obsah</w:t>
            </w:r>
          </w:p>
        </w:tc>
        <w:tc>
          <w:tcPr>
            <w:tcW w:w="618" w:type="pct"/>
            <w:shd w:val="clear" w:color="auto" w:fill="auto"/>
            <w:vAlign w:val="center"/>
          </w:tcPr>
          <w:p w14:paraId="22CD351F" w14:textId="77777777" w:rsidR="00AD4718" w:rsidRPr="00366F2E" w:rsidRDefault="00AD4718" w:rsidP="00AD4718">
            <w:pPr>
              <w:jc w:val="center"/>
              <w:rPr>
                <w:rFonts w:ascii="Arial" w:hAnsi="Arial" w:cs="Arial"/>
                <w:sz w:val="18"/>
                <w:szCs w:val="18"/>
              </w:rPr>
            </w:pPr>
            <w:r w:rsidRPr="00366F2E">
              <w:rPr>
                <w:rFonts w:ascii="Arial" w:hAnsi="Arial" w:cs="Arial"/>
                <w:sz w:val="18"/>
                <w:szCs w:val="18"/>
              </w:rPr>
              <w:t>-</w:t>
            </w:r>
          </w:p>
        </w:tc>
        <w:tc>
          <w:tcPr>
            <w:tcW w:w="817" w:type="pct"/>
            <w:vAlign w:val="center"/>
          </w:tcPr>
          <w:p w14:paraId="357BBAB5" w14:textId="77777777" w:rsidR="00AD4718" w:rsidRPr="00366F2E" w:rsidRDefault="00AD4718" w:rsidP="00AD4718">
            <w:pPr>
              <w:jc w:val="center"/>
              <w:rPr>
                <w:rFonts w:ascii="Arial" w:hAnsi="Arial" w:cs="Arial"/>
                <w:sz w:val="18"/>
                <w:szCs w:val="18"/>
              </w:rPr>
            </w:pPr>
            <w:r w:rsidRPr="00366F2E">
              <w:rPr>
                <w:rFonts w:ascii="Arial" w:hAnsi="Arial" w:cs="Arial"/>
                <w:sz w:val="18"/>
                <w:szCs w:val="18"/>
              </w:rPr>
              <w:t>-</w:t>
            </w:r>
          </w:p>
        </w:tc>
        <w:tc>
          <w:tcPr>
            <w:tcW w:w="801" w:type="pct"/>
            <w:vAlign w:val="center"/>
          </w:tcPr>
          <w:p w14:paraId="66B6806D" w14:textId="77777777" w:rsidR="00AD4718" w:rsidRPr="00366F2E" w:rsidRDefault="00AD4718" w:rsidP="00AD4718">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668" w:type="pct"/>
            <w:vAlign w:val="center"/>
          </w:tcPr>
          <w:p w14:paraId="0269CB2A" w14:textId="77777777" w:rsidR="00AD4718" w:rsidRPr="00366F2E" w:rsidRDefault="00AD4718" w:rsidP="00AD4718">
            <w:pPr>
              <w:spacing w:line="240" w:lineRule="auto"/>
              <w:jc w:val="center"/>
              <w:rPr>
                <w:rFonts w:ascii="Arial" w:hAnsi="Arial" w:cs="Arial"/>
                <w:sz w:val="18"/>
                <w:szCs w:val="18"/>
              </w:rPr>
            </w:pPr>
            <w:r w:rsidRPr="00366F2E">
              <w:rPr>
                <w:rFonts w:ascii="Arial" w:hAnsi="Arial" w:cs="Arial"/>
                <w:sz w:val="18"/>
                <w:szCs w:val="18"/>
              </w:rPr>
              <w:t>viz podrobné informace k Doplňkovým službám, příplatkům a vrácení cen</w:t>
            </w:r>
          </w:p>
        </w:tc>
        <w:tc>
          <w:tcPr>
            <w:tcW w:w="465" w:type="pct"/>
            <w:vAlign w:val="center"/>
          </w:tcPr>
          <w:p w14:paraId="2FA3BD83" w14:textId="685E410D" w:rsidR="00AD4718" w:rsidRPr="00366F2E" w:rsidRDefault="00AD4718" w:rsidP="00AD4718">
            <w:pPr>
              <w:spacing w:line="240" w:lineRule="auto"/>
              <w:jc w:val="center"/>
              <w:rPr>
                <w:rFonts w:ascii="Arial" w:hAnsi="Arial" w:cs="Arial"/>
                <w:sz w:val="18"/>
                <w:szCs w:val="18"/>
              </w:rPr>
            </w:pPr>
            <w:r w:rsidRPr="00366F2E">
              <w:rPr>
                <w:rFonts w:ascii="Arial" w:hAnsi="Arial" w:cs="Arial"/>
                <w:sz w:val="18"/>
                <w:szCs w:val="18"/>
              </w:rPr>
              <w:t>-</w:t>
            </w:r>
          </w:p>
        </w:tc>
        <w:tc>
          <w:tcPr>
            <w:tcW w:w="401" w:type="pct"/>
            <w:vAlign w:val="center"/>
          </w:tcPr>
          <w:p w14:paraId="37AA075C" w14:textId="6D78D644" w:rsidR="00AD4718" w:rsidRPr="00366F2E" w:rsidRDefault="00AD4718" w:rsidP="00AD4718">
            <w:pPr>
              <w:spacing w:line="240" w:lineRule="auto"/>
              <w:jc w:val="center"/>
              <w:rPr>
                <w:rFonts w:ascii="Arial" w:hAnsi="Arial" w:cs="Arial"/>
                <w:sz w:val="18"/>
                <w:szCs w:val="18"/>
              </w:rPr>
            </w:pPr>
            <w:r w:rsidRPr="00366F2E">
              <w:rPr>
                <w:rFonts w:ascii="Arial" w:hAnsi="Arial" w:cs="Arial"/>
                <w:sz w:val="18"/>
                <w:szCs w:val="18"/>
              </w:rPr>
              <w:t>-</w:t>
            </w:r>
          </w:p>
        </w:tc>
      </w:tr>
      <w:tr w:rsidR="000B469C" w:rsidRPr="00366F2E" w14:paraId="04621196" w14:textId="77777777" w:rsidTr="008D44F3">
        <w:trPr>
          <w:trHeight w:val="178"/>
        </w:trPr>
        <w:tc>
          <w:tcPr>
            <w:tcW w:w="5000" w:type="pct"/>
            <w:gridSpan w:val="7"/>
            <w:shd w:val="clear" w:color="auto" w:fill="F2F2F2" w:themeFill="background1" w:themeFillShade="F2"/>
          </w:tcPr>
          <w:p w14:paraId="46674F82" w14:textId="1E272EAA" w:rsidR="00AD4718" w:rsidRPr="00366F2E" w:rsidRDefault="00AD4718" w:rsidP="00AD4718">
            <w:pPr>
              <w:pStyle w:val="Zpat"/>
              <w:tabs>
                <w:tab w:val="clear" w:pos="4513"/>
              </w:tabs>
              <w:jc w:val="center"/>
              <w:rPr>
                <w:rFonts w:ascii="Arial" w:hAnsi="Arial" w:cs="Arial"/>
                <w:b/>
                <w:sz w:val="20"/>
                <w:szCs w:val="20"/>
              </w:rPr>
            </w:pPr>
            <w:r w:rsidRPr="00366F2E">
              <w:rPr>
                <w:rFonts w:ascii="Arial" w:hAnsi="Arial" w:cs="Arial"/>
                <w:b/>
                <w:sz w:val="20"/>
                <w:szCs w:val="20"/>
              </w:rPr>
              <w:t>Vrácení cen</w:t>
            </w:r>
          </w:p>
        </w:tc>
      </w:tr>
      <w:tr w:rsidR="000B469C" w:rsidRPr="00366F2E" w14:paraId="174375B0" w14:textId="77777777" w:rsidTr="008D44F3">
        <w:trPr>
          <w:trHeight w:val="178"/>
        </w:trPr>
        <w:tc>
          <w:tcPr>
            <w:tcW w:w="5000" w:type="pct"/>
            <w:gridSpan w:val="7"/>
            <w:vAlign w:val="center"/>
          </w:tcPr>
          <w:p w14:paraId="355EF756" w14:textId="5336CEFB" w:rsidR="00AD4718" w:rsidRPr="00366F2E" w:rsidRDefault="137D56F1" w:rsidP="2A37792C">
            <w:pPr>
              <w:spacing w:line="240" w:lineRule="auto"/>
              <w:rPr>
                <w:rFonts w:ascii="Arial" w:hAnsi="Arial" w:cs="Arial"/>
                <w:b/>
                <w:bCs/>
                <w:sz w:val="20"/>
                <w:szCs w:val="20"/>
              </w:rPr>
            </w:pPr>
            <w:r w:rsidRPr="00366F2E">
              <w:rPr>
                <w:rFonts w:ascii="Arial" w:hAnsi="Arial" w:cs="Arial"/>
                <w:b/>
                <w:bCs/>
                <w:sz w:val="20"/>
                <w:szCs w:val="20"/>
              </w:rPr>
              <w:t>Při vrácení zásilky se službou Dobírka</w:t>
            </w:r>
          </w:p>
        </w:tc>
      </w:tr>
      <w:tr w:rsidR="000B469C" w:rsidRPr="00366F2E" w14:paraId="1A17A455" w14:textId="77777777" w:rsidTr="008D44F3">
        <w:trPr>
          <w:trHeight w:val="178"/>
        </w:trPr>
        <w:tc>
          <w:tcPr>
            <w:tcW w:w="1230" w:type="pct"/>
            <w:vAlign w:val="center"/>
          </w:tcPr>
          <w:p w14:paraId="12069371" w14:textId="77777777" w:rsidR="00AD4718" w:rsidRPr="00366F2E" w:rsidRDefault="00AD4718" w:rsidP="00AD4718">
            <w:pPr>
              <w:spacing w:line="228" w:lineRule="auto"/>
              <w:rPr>
                <w:rFonts w:ascii="Arial" w:hAnsi="Arial" w:cs="Arial"/>
                <w:sz w:val="20"/>
                <w:szCs w:val="20"/>
              </w:rPr>
            </w:pPr>
            <w:r w:rsidRPr="00366F2E">
              <w:rPr>
                <w:rFonts w:ascii="Arial" w:hAnsi="Arial" w:cs="Arial"/>
                <w:sz w:val="20"/>
                <w:szCs w:val="20"/>
              </w:rPr>
              <w:t>Při použití Poštovní dobírkové poukázky A nebo C</w:t>
            </w:r>
          </w:p>
        </w:tc>
        <w:tc>
          <w:tcPr>
            <w:tcW w:w="618" w:type="pct"/>
            <w:shd w:val="clear" w:color="auto" w:fill="auto"/>
            <w:vAlign w:val="center"/>
          </w:tcPr>
          <w:p w14:paraId="215319DD" w14:textId="77777777" w:rsidR="00AD4718" w:rsidRPr="00366F2E" w:rsidRDefault="00AD4718" w:rsidP="00AD4718">
            <w:pPr>
              <w:jc w:val="center"/>
              <w:rPr>
                <w:rFonts w:ascii="Arial" w:hAnsi="Arial" w:cs="Arial"/>
                <w:sz w:val="18"/>
                <w:szCs w:val="18"/>
              </w:rPr>
            </w:pPr>
            <w:r w:rsidRPr="00366F2E">
              <w:rPr>
                <w:rFonts w:ascii="Arial" w:hAnsi="Arial" w:cs="Arial"/>
                <w:sz w:val="18"/>
                <w:szCs w:val="18"/>
              </w:rPr>
              <w:t>-</w:t>
            </w:r>
          </w:p>
        </w:tc>
        <w:tc>
          <w:tcPr>
            <w:tcW w:w="817" w:type="pct"/>
            <w:vAlign w:val="center"/>
          </w:tcPr>
          <w:p w14:paraId="0C13F586" w14:textId="22C4C4D3" w:rsidR="00AD4718" w:rsidRPr="00366F2E" w:rsidRDefault="00A210AC" w:rsidP="00AD4718">
            <w:pPr>
              <w:spacing w:line="240" w:lineRule="auto"/>
              <w:jc w:val="center"/>
              <w:rPr>
                <w:rFonts w:ascii="Arial" w:hAnsi="Arial" w:cs="Arial"/>
                <w:sz w:val="18"/>
                <w:szCs w:val="18"/>
              </w:rPr>
            </w:pPr>
            <w:r w:rsidRPr="00366F2E">
              <w:rPr>
                <w:rFonts w:ascii="Arial" w:hAnsi="Arial" w:cs="Arial"/>
                <w:sz w:val="18"/>
                <w:szCs w:val="18"/>
              </w:rPr>
              <w:t>c</w:t>
            </w:r>
            <w:r w:rsidR="00AD4718" w:rsidRPr="00366F2E">
              <w:rPr>
                <w:rFonts w:ascii="Arial" w:hAnsi="Arial" w:cs="Arial"/>
                <w:sz w:val="18"/>
                <w:szCs w:val="18"/>
              </w:rPr>
              <w:t>ena</w:t>
            </w:r>
            <w:r w:rsidRPr="00366F2E">
              <w:rPr>
                <w:rFonts w:ascii="Arial" w:hAnsi="Arial" w:cs="Arial"/>
                <w:sz w:val="18"/>
                <w:szCs w:val="18"/>
              </w:rPr>
              <w:t xml:space="preserve"> služby Poštovní dobírkové poukázky A nebo C</w:t>
            </w:r>
          </w:p>
        </w:tc>
        <w:tc>
          <w:tcPr>
            <w:tcW w:w="801" w:type="pct"/>
            <w:vAlign w:val="center"/>
          </w:tcPr>
          <w:p w14:paraId="74BEDF08" w14:textId="261AF06A" w:rsidR="00AD4718" w:rsidRPr="00366F2E" w:rsidRDefault="00A210AC" w:rsidP="00AD4718">
            <w:pPr>
              <w:spacing w:line="240" w:lineRule="auto"/>
              <w:jc w:val="center"/>
              <w:rPr>
                <w:rFonts w:ascii="Arial" w:hAnsi="Arial" w:cs="Arial"/>
                <w:sz w:val="18"/>
                <w:szCs w:val="18"/>
              </w:rPr>
            </w:pPr>
            <w:r w:rsidRPr="00366F2E">
              <w:rPr>
                <w:rFonts w:ascii="Arial" w:hAnsi="Arial" w:cs="Arial"/>
                <w:sz w:val="18"/>
                <w:szCs w:val="18"/>
              </w:rPr>
              <w:t>cena služby Poštovní dobírkové poukázky A nebo C</w:t>
            </w:r>
          </w:p>
        </w:tc>
        <w:tc>
          <w:tcPr>
            <w:tcW w:w="668" w:type="pct"/>
            <w:vAlign w:val="center"/>
          </w:tcPr>
          <w:p w14:paraId="597F2F70" w14:textId="77777777" w:rsidR="00AD4718" w:rsidRPr="00366F2E" w:rsidRDefault="00AD4718" w:rsidP="00AD4718">
            <w:pPr>
              <w:spacing w:line="240" w:lineRule="auto"/>
              <w:jc w:val="center"/>
              <w:rPr>
                <w:rFonts w:ascii="Arial" w:hAnsi="Arial" w:cs="Arial"/>
                <w:sz w:val="18"/>
                <w:szCs w:val="18"/>
              </w:rPr>
            </w:pPr>
            <w:r w:rsidRPr="00366F2E">
              <w:rPr>
                <w:rFonts w:ascii="Arial" w:hAnsi="Arial" w:cs="Arial"/>
                <w:sz w:val="18"/>
                <w:szCs w:val="18"/>
              </w:rPr>
              <w:t>-</w:t>
            </w:r>
          </w:p>
        </w:tc>
        <w:tc>
          <w:tcPr>
            <w:tcW w:w="866" w:type="pct"/>
            <w:gridSpan w:val="2"/>
            <w:vAlign w:val="center"/>
          </w:tcPr>
          <w:p w14:paraId="7F4BCD80" w14:textId="783CF967" w:rsidR="00AD4718" w:rsidRPr="00366F2E" w:rsidRDefault="00D5082B" w:rsidP="00A210AC">
            <w:pPr>
              <w:spacing w:line="240" w:lineRule="auto"/>
              <w:jc w:val="center"/>
              <w:rPr>
                <w:rFonts w:ascii="Arial" w:hAnsi="Arial" w:cs="Arial"/>
                <w:sz w:val="18"/>
                <w:szCs w:val="18"/>
              </w:rPr>
            </w:pPr>
            <w:r w:rsidRPr="00366F2E">
              <w:rPr>
                <w:rFonts w:ascii="Arial" w:hAnsi="Arial" w:cs="Arial"/>
                <w:sz w:val="18"/>
                <w:szCs w:val="18"/>
              </w:rPr>
              <w:t>cena</w:t>
            </w:r>
            <w:r w:rsidR="00A210AC" w:rsidRPr="00366F2E">
              <w:rPr>
                <w:rFonts w:ascii="Arial" w:hAnsi="Arial" w:cs="Arial"/>
                <w:sz w:val="18"/>
                <w:szCs w:val="18"/>
              </w:rPr>
              <w:t xml:space="preserve"> služby Poštovní dobírkové poukázky A nebo C </w:t>
            </w:r>
            <w:r w:rsidRPr="00366F2E">
              <w:rPr>
                <w:rFonts w:ascii="Arial" w:hAnsi="Arial" w:cs="Arial"/>
                <w:sz w:val="18"/>
                <w:szCs w:val="18"/>
              </w:rPr>
              <w:t>s DPH</w:t>
            </w:r>
          </w:p>
        </w:tc>
      </w:tr>
      <w:tr w:rsidR="000B469C" w:rsidRPr="00366F2E" w14:paraId="2DC92BB2" w14:textId="77777777" w:rsidTr="2A37792C">
        <w:trPr>
          <w:trHeight w:val="178"/>
        </w:trPr>
        <w:tc>
          <w:tcPr>
            <w:tcW w:w="1230" w:type="pct"/>
            <w:vAlign w:val="center"/>
          </w:tcPr>
          <w:p w14:paraId="1D297543" w14:textId="328D9E6D" w:rsidR="6D6604F7" w:rsidRPr="00366F2E" w:rsidRDefault="4A265256" w:rsidP="2A37792C">
            <w:pPr>
              <w:spacing w:line="228" w:lineRule="auto"/>
              <w:rPr>
                <w:rFonts w:ascii="Arial" w:hAnsi="Arial" w:cs="Arial"/>
                <w:sz w:val="20"/>
                <w:szCs w:val="20"/>
              </w:rPr>
            </w:pPr>
            <w:r w:rsidRPr="00366F2E">
              <w:rPr>
                <w:rFonts w:ascii="Arial" w:hAnsi="Arial" w:cs="Arial"/>
                <w:sz w:val="20"/>
                <w:szCs w:val="20"/>
              </w:rPr>
              <w:t>Při vrácení poštovní zásilky se službou Dobírka</w:t>
            </w:r>
            <w:r w:rsidR="291FC770" w:rsidRPr="00366F2E">
              <w:rPr>
                <w:rFonts w:ascii="Arial" w:hAnsi="Arial" w:cs="Arial"/>
                <w:sz w:val="20"/>
                <w:szCs w:val="20"/>
              </w:rPr>
              <w:t xml:space="preserve"> –</w:t>
            </w:r>
            <w:r w:rsidRPr="00366F2E">
              <w:rPr>
                <w:rFonts w:ascii="Arial" w:hAnsi="Arial" w:cs="Arial"/>
                <w:sz w:val="20"/>
                <w:szCs w:val="20"/>
              </w:rPr>
              <w:t xml:space="preserve"> účet nebo Dobírka </w:t>
            </w:r>
            <w:r w:rsidR="291FC770" w:rsidRPr="00366F2E">
              <w:rPr>
                <w:rFonts w:ascii="Arial" w:hAnsi="Arial" w:cs="Arial"/>
                <w:sz w:val="20"/>
                <w:szCs w:val="20"/>
              </w:rPr>
              <w:t xml:space="preserve">– </w:t>
            </w:r>
            <w:r w:rsidRPr="00366F2E">
              <w:rPr>
                <w:rFonts w:ascii="Arial" w:hAnsi="Arial" w:cs="Arial"/>
                <w:sz w:val="20"/>
                <w:szCs w:val="20"/>
              </w:rPr>
              <w:t>hotovost</w:t>
            </w:r>
          </w:p>
        </w:tc>
        <w:tc>
          <w:tcPr>
            <w:tcW w:w="618" w:type="pct"/>
            <w:shd w:val="clear" w:color="auto" w:fill="auto"/>
            <w:vAlign w:val="center"/>
          </w:tcPr>
          <w:p w14:paraId="3BAF4B5C" w14:textId="36AFAEF5" w:rsidR="5CC0DFE7" w:rsidRPr="00366F2E" w:rsidRDefault="4DFBE214" w:rsidP="0BC92A96">
            <w:pPr>
              <w:jc w:val="center"/>
              <w:rPr>
                <w:rFonts w:ascii="Arial" w:hAnsi="Arial" w:cs="Arial"/>
                <w:sz w:val="18"/>
                <w:szCs w:val="18"/>
              </w:rPr>
            </w:pPr>
            <w:r w:rsidRPr="00366F2E">
              <w:rPr>
                <w:rFonts w:ascii="Arial" w:hAnsi="Arial" w:cs="Arial"/>
                <w:sz w:val="18"/>
                <w:szCs w:val="18"/>
              </w:rPr>
              <w:t>-</w:t>
            </w:r>
          </w:p>
        </w:tc>
        <w:tc>
          <w:tcPr>
            <w:tcW w:w="817" w:type="pct"/>
            <w:vAlign w:val="center"/>
          </w:tcPr>
          <w:p w14:paraId="095347C3" w14:textId="189AE872" w:rsidR="6D6604F7" w:rsidRPr="00366F2E" w:rsidRDefault="4A265256" w:rsidP="2A37792C">
            <w:pPr>
              <w:spacing w:line="240" w:lineRule="auto"/>
              <w:jc w:val="center"/>
              <w:rPr>
                <w:rFonts w:ascii="Arial" w:hAnsi="Arial" w:cs="Arial"/>
                <w:sz w:val="18"/>
                <w:szCs w:val="18"/>
              </w:rPr>
            </w:pPr>
            <w:r w:rsidRPr="00366F2E">
              <w:rPr>
                <w:rFonts w:ascii="Arial" w:hAnsi="Arial" w:cs="Arial"/>
                <w:sz w:val="18"/>
                <w:szCs w:val="18"/>
              </w:rPr>
              <w:t>cena služby se nevrací</w:t>
            </w:r>
          </w:p>
        </w:tc>
        <w:tc>
          <w:tcPr>
            <w:tcW w:w="801" w:type="pct"/>
            <w:vAlign w:val="center"/>
          </w:tcPr>
          <w:p w14:paraId="29D6BB3E" w14:textId="38657642" w:rsidR="73A9ADB8" w:rsidRPr="00366F2E" w:rsidRDefault="30D8178F" w:rsidP="2A37792C">
            <w:pPr>
              <w:spacing w:line="240" w:lineRule="auto"/>
              <w:jc w:val="center"/>
              <w:rPr>
                <w:rFonts w:ascii="Arial" w:hAnsi="Arial" w:cs="Arial"/>
                <w:sz w:val="18"/>
                <w:szCs w:val="18"/>
              </w:rPr>
            </w:pPr>
            <w:r w:rsidRPr="00366F2E">
              <w:rPr>
                <w:rFonts w:ascii="Arial" w:hAnsi="Arial" w:cs="Arial"/>
                <w:sz w:val="18"/>
                <w:szCs w:val="18"/>
              </w:rPr>
              <w:t>cena služby se nevrací</w:t>
            </w:r>
          </w:p>
        </w:tc>
        <w:tc>
          <w:tcPr>
            <w:tcW w:w="668" w:type="pct"/>
            <w:vAlign w:val="center"/>
          </w:tcPr>
          <w:p w14:paraId="72E33636" w14:textId="36F2AF4F" w:rsidR="43A80C27" w:rsidRPr="00366F2E" w:rsidRDefault="05051841" w:rsidP="2A37792C">
            <w:pPr>
              <w:spacing w:line="240" w:lineRule="auto"/>
              <w:jc w:val="center"/>
              <w:rPr>
                <w:rFonts w:ascii="Arial" w:hAnsi="Arial" w:cs="Arial"/>
                <w:sz w:val="18"/>
                <w:szCs w:val="18"/>
              </w:rPr>
            </w:pPr>
            <w:r w:rsidRPr="00366F2E">
              <w:rPr>
                <w:rFonts w:ascii="Arial" w:hAnsi="Arial" w:cs="Arial"/>
                <w:sz w:val="18"/>
                <w:szCs w:val="18"/>
              </w:rPr>
              <w:t>-</w:t>
            </w:r>
          </w:p>
        </w:tc>
        <w:tc>
          <w:tcPr>
            <w:tcW w:w="866" w:type="pct"/>
            <w:gridSpan w:val="2"/>
            <w:vAlign w:val="center"/>
          </w:tcPr>
          <w:p w14:paraId="7478BFA9" w14:textId="51D5B41C" w:rsidR="73A9ADB8" w:rsidRPr="00366F2E" w:rsidRDefault="30D8178F" w:rsidP="2A37792C">
            <w:pPr>
              <w:spacing w:line="240" w:lineRule="auto"/>
              <w:jc w:val="center"/>
              <w:rPr>
                <w:rFonts w:ascii="Arial" w:hAnsi="Arial" w:cs="Arial"/>
                <w:sz w:val="18"/>
                <w:szCs w:val="18"/>
              </w:rPr>
            </w:pPr>
            <w:r w:rsidRPr="00366F2E">
              <w:rPr>
                <w:rFonts w:ascii="Arial" w:hAnsi="Arial" w:cs="Arial"/>
                <w:sz w:val="18"/>
                <w:szCs w:val="18"/>
              </w:rPr>
              <w:t>cena služby se nevrací</w:t>
            </w:r>
          </w:p>
        </w:tc>
      </w:tr>
      <w:tr w:rsidR="000B469C" w:rsidRPr="00366F2E" w14:paraId="3F148F4C" w14:textId="77777777" w:rsidTr="008D44F3">
        <w:trPr>
          <w:trHeight w:val="178"/>
        </w:trPr>
        <w:tc>
          <w:tcPr>
            <w:tcW w:w="1230" w:type="pct"/>
            <w:vAlign w:val="center"/>
          </w:tcPr>
          <w:p w14:paraId="6D6301B6" w14:textId="21275A18" w:rsidR="00322F1A" w:rsidRPr="00366F2E" w:rsidRDefault="399E7FF0" w:rsidP="00322F1A">
            <w:pPr>
              <w:spacing w:line="228" w:lineRule="auto"/>
              <w:rPr>
                <w:rFonts w:ascii="Arial" w:hAnsi="Arial" w:cs="Arial"/>
                <w:sz w:val="20"/>
                <w:szCs w:val="20"/>
              </w:rPr>
            </w:pPr>
            <w:r w:rsidRPr="00366F2E">
              <w:rPr>
                <w:rFonts w:ascii="Arial" w:hAnsi="Arial" w:cs="Arial"/>
                <w:sz w:val="20"/>
                <w:szCs w:val="20"/>
              </w:rPr>
              <w:t xml:space="preserve">Při vrácení poštovní zásilky se službou </w:t>
            </w:r>
            <w:proofErr w:type="spellStart"/>
            <w:r w:rsidRPr="00366F2E">
              <w:rPr>
                <w:rFonts w:ascii="Arial" w:hAnsi="Arial" w:cs="Arial"/>
                <w:sz w:val="20"/>
                <w:szCs w:val="20"/>
              </w:rPr>
              <w:t>Bezdokladová</w:t>
            </w:r>
            <w:proofErr w:type="spellEnd"/>
            <w:r w:rsidRPr="00366F2E">
              <w:rPr>
                <w:rFonts w:ascii="Arial" w:hAnsi="Arial" w:cs="Arial"/>
                <w:sz w:val="20"/>
                <w:szCs w:val="20"/>
              </w:rPr>
              <w:t xml:space="preserve"> dobírka</w:t>
            </w:r>
          </w:p>
        </w:tc>
        <w:tc>
          <w:tcPr>
            <w:tcW w:w="618" w:type="pct"/>
            <w:shd w:val="clear" w:color="auto" w:fill="auto"/>
            <w:vAlign w:val="center"/>
          </w:tcPr>
          <w:p w14:paraId="0A458E7E" w14:textId="77777777" w:rsidR="00322F1A" w:rsidRPr="00366F2E" w:rsidRDefault="00322F1A" w:rsidP="00322F1A">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817" w:type="pct"/>
            <w:vAlign w:val="center"/>
          </w:tcPr>
          <w:p w14:paraId="2978367D" w14:textId="39A10E40" w:rsidR="00322F1A" w:rsidRPr="00366F2E" w:rsidRDefault="399E7FF0" w:rsidP="00322F1A">
            <w:pPr>
              <w:pStyle w:val="Zpat"/>
              <w:tabs>
                <w:tab w:val="clear" w:pos="4513"/>
              </w:tabs>
              <w:jc w:val="center"/>
              <w:rPr>
                <w:rFonts w:ascii="Arial" w:hAnsi="Arial" w:cs="Arial"/>
                <w:sz w:val="18"/>
                <w:szCs w:val="18"/>
              </w:rPr>
            </w:pPr>
            <w:r w:rsidRPr="00366F2E">
              <w:rPr>
                <w:rFonts w:ascii="Arial" w:hAnsi="Arial" w:cs="Arial"/>
                <w:sz w:val="18"/>
                <w:szCs w:val="18"/>
              </w:rPr>
              <w:t>cena služby se nevrací</w:t>
            </w:r>
          </w:p>
        </w:tc>
        <w:tc>
          <w:tcPr>
            <w:tcW w:w="801" w:type="pct"/>
            <w:vAlign w:val="center"/>
          </w:tcPr>
          <w:p w14:paraId="03CF3487" w14:textId="72AC73E8" w:rsidR="00322F1A" w:rsidRPr="00366F2E" w:rsidRDefault="399E7FF0" w:rsidP="00322F1A">
            <w:pPr>
              <w:pStyle w:val="Zpat"/>
              <w:tabs>
                <w:tab w:val="clear" w:pos="4513"/>
              </w:tabs>
              <w:jc w:val="center"/>
              <w:rPr>
                <w:rFonts w:ascii="Arial" w:hAnsi="Arial" w:cs="Arial"/>
                <w:sz w:val="18"/>
                <w:szCs w:val="18"/>
              </w:rPr>
            </w:pPr>
            <w:r w:rsidRPr="00366F2E">
              <w:rPr>
                <w:rFonts w:ascii="Arial" w:hAnsi="Arial" w:cs="Arial"/>
                <w:sz w:val="18"/>
                <w:szCs w:val="18"/>
              </w:rPr>
              <w:t>cena služby se nevrací</w:t>
            </w:r>
          </w:p>
        </w:tc>
        <w:tc>
          <w:tcPr>
            <w:tcW w:w="668" w:type="pct"/>
            <w:vAlign w:val="center"/>
          </w:tcPr>
          <w:p w14:paraId="3F1ECDB9" w14:textId="77777777" w:rsidR="00322F1A" w:rsidRPr="00366F2E" w:rsidRDefault="399E7FF0" w:rsidP="2A37792C">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866" w:type="pct"/>
            <w:gridSpan w:val="2"/>
            <w:vAlign w:val="center"/>
          </w:tcPr>
          <w:p w14:paraId="1BC71245" w14:textId="35C5B513" w:rsidR="00322F1A" w:rsidRPr="00366F2E" w:rsidRDefault="399E7FF0" w:rsidP="2A37792C">
            <w:pPr>
              <w:pStyle w:val="Zpat"/>
              <w:tabs>
                <w:tab w:val="clear" w:pos="4513"/>
              </w:tabs>
              <w:jc w:val="center"/>
              <w:rPr>
                <w:rFonts w:ascii="Arial" w:hAnsi="Arial" w:cs="Arial"/>
                <w:sz w:val="18"/>
                <w:szCs w:val="18"/>
              </w:rPr>
            </w:pPr>
            <w:r w:rsidRPr="00366F2E">
              <w:rPr>
                <w:rFonts w:ascii="Arial" w:hAnsi="Arial" w:cs="Arial"/>
                <w:sz w:val="18"/>
                <w:szCs w:val="18"/>
              </w:rPr>
              <w:t>cena služby se nevrací</w:t>
            </w:r>
          </w:p>
        </w:tc>
      </w:tr>
      <w:tr w:rsidR="00322F1A" w:rsidRPr="00366F2E" w14:paraId="2A24799E" w14:textId="77777777" w:rsidTr="008D44F3">
        <w:trPr>
          <w:trHeight w:val="178"/>
        </w:trPr>
        <w:tc>
          <w:tcPr>
            <w:tcW w:w="1230" w:type="pct"/>
            <w:vAlign w:val="center"/>
          </w:tcPr>
          <w:p w14:paraId="12CA3339" w14:textId="77777777" w:rsidR="00322F1A" w:rsidRPr="00366F2E" w:rsidRDefault="00322F1A" w:rsidP="00322F1A">
            <w:pPr>
              <w:spacing w:line="228" w:lineRule="auto"/>
              <w:rPr>
                <w:rFonts w:ascii="Arial" w:hAnsi="Arial" w:cs="Arial"/>
                <w:sz w:val="20"/>
                <w:szCs w:val="20"/>
              </w:rPr>
            </w:pPr>
            <w:r w:rsidRPr="00366F2E">
              <w:rPr>
                <w:rFonts w:ascii="Arial" w:hAnsi="Arial" w:cs="Arial"/>
                <w:sz w:val="20"/>
                <w:szCs w:val="20"/>
              </w:rPr>
              <w:t>Vrácení poštovní zásilky odesílateli</w:t>
            </w:r>
          </w:p>
        </w:tc>
        <w:tc>
          <w:tcPr>
            <w:tcW w:w="618" w:type="pct"/>
            <w:shd w:val="clear" w:color="auto" w:fill="auto"/>
            <w:vAlign w:val="center"/>
          </w:tcPr>
          <w:p w14:paraId="721BD8A9" w14:textId="77777777" w:rsidR="00322F1A" w:rsidRPr="00366F2E" w:rsidRDefault="00322F1A" w:rsidP="00322F1A">
            <w:pPr>
              <w:pStyle w:val="Zpat"/>
              <w:tabs>
                <w:tab w:val="clear" w:pos="4513"/>
              </w:tabs>
              <w:jc w:val="center"/>
              <w:rPr>
                <w:rFonts w:ascii="Arial" w:hAnsi="Arial" w:cs="Arial"/>
                <w:sz w:val="18"/>
                <w:szCs w:val="18"/>
              </w:rPr>
            </w:pPr>
            <w:r w:rsidRPr="00366F2E">
              <w:rPr>
                <w:rFonts w:ascii="Arial" w:hAnsi="Arial" w:cs="Arial"/>
                <w:sz w:val="18"/>
                <w:szCs w:val="18"/>
              </w:rPr>
              <w:t>obsaženo</w:t>
            </w:r>
          </w:p>
          <w:p w14:paraId="3153CC1F" w14:textId="77777777" w:rsidR="00322F1A" w:rsidRPr="00366F2E" w:rsidRDefault="00322F1A" w:rsidP="00322F1A">
            <w:pPr>
              <w:pStyle w:val="Zpat"/>
              <w:tabs>
                <w:tab w:val="clear" w:pos="4513"/>
              </w:tabs>
              <w:jc w:val="center"/>
              <w:rPr>
                <w:rFonts w:ascii="Arial" w:hAnsi="Arial" w:cs="Arial"/>
                <w:sz w:val="18"/>
                <w:szCs w:val="18"/>
              </w:rPr>
            </w:pPr>
            <w:r w:rsidRPr="00366F2E">
              <w:rPr>
                <w:rFonts w:ascii="Arial" w:hAnsi="Arial" w:cs="Arial"/>
                <w:sz w:val="18"/>
                <w:szCs w:val="18"/>
              </w:rPr>
              <w:t>v ceně služby</w:t>
            </w:r>
          </w:p>
        </w:tc>
        <w:tc>
          <w:tcPr>
            <w:tcW w:w="817" w:type="pct"/>
            <w:vAlign w:val="center"/>
          </w:tcPr>
          <w:p w14:paraId="76CA9D7F" w14:textId="77777777" w:rsidR="00322F1A" w:rsidRPr="00366F2E" w:rsidRDefault="00322F1A" w:rsidP="00322F1A">
            <w:pPr>
              <w:pStyle w:val="Zpat"/>
              <w:tabs>
                <w:tab w:val="clear" w:pos="4513"/>
              </w:tabs>
              <w:jc w:val="center"/>
              <w:rPr>
                <w:rFonts w:ascii="Arial" w:hAnsi="Arial" w:cs="Arial"/>
                <w:sz w:val="18"/>
                <w:szCs w:val="18"/>
              </w:rPr>
            </w:pPr>
            <w:r w:rsidRPr="00366F2E">
              <w:rPr>
                <w:rFonts w:ascii="Arial" w:hAnsi="Arial" w:cs="Arial"/>
                <w:sz w:val="18"/>
                <w:szCs w:val="18"/>
              </w:rPr>
              <w:t>obsaženo</w:t>
            </w:r>
          </w:p>
          <w:p w14:paraId="560901FA" w14:textId="77777777" w:rsidR="00322F1A" w:rsidRPr="00366F2E" w:rsidRDefault="00322F1A" w:rsidP="00322F1A">
            <w:pPr>
              <w:pStyle w:val="Zpat"/>
              <w:tabs>
                <w:tab w:val="clear" w:pos="4513"/>
              </w:tabs>
              <w:jc w:val="center"/>
              <w:rPr>
                <w:rFonts w:ascii="Arial" w:hAnsi="Arial" w:cs="Arial"/>
                <w:sz w:val="18"/>
                <w:szCs w:val="18"/>
              </w:rPr>
            </w:pPr>
            <w:r w:rsidRPr="00366F2E">
              <w:rPr>
                <w:rFonts w:ascii="Arial" w:hAnsi="Arial" w:cs="Arial"/>
                <w:sz w:val="18"/>
                <w:szCs w:val="18"/>
              </w:rPr>
              <w:t>v ceně služby</w:t>
            </w:r>
          </w:p>
        </w:tc>
        <w:tc>
          <w:tcPr>
            <w:tcW w:w="801" w:type="pct"/>
            <w:vAlign w:val="center"/>
          </w:tcPr>
          <w:p w14:paraId="329DC2F1" w14:textId="77777777" w:rsidR="00322F1A" w:rsidRPr="00366F2E" w:rsidRDefault="00322F1A" w:rsidP="00322F1A">
            <w:pPr>
              <w:pStyle w:val="Zpat"/>
              <w:tabs>
                <w:tab w:val="clear" w:pos="4513"/>
              </w:tabs>
              <w:jc w:val="center"/>
              <w:rPr>
                <w:rFonts w:ascii="Arial" w:hAnsi="Arial" w:cs="Arial"/>
                <w:sz w:val="18"/>
                <w:szCs w:val="18"/>
              </w:rPr>
            </w:pPr>
            <w:r w:rsidRPr="00366F2E">
              <w:rPr>
                <w:rFonts w:ascii="Arial" w:hAnsi="Arial" w:cs="Arial"/>
                <w:sz w:val="18"/>
                <w:szCs w:val="18"/>
              </w:rPr>
              <w:t>obsaženo</w:t>
            </w:r>
          </w:p>
          <w:p w14:paraId="694C5956" w14:textId="77777777" w:rsidR="00322F1A" w:rsidRPr="00366F2E" w:rsidRDefault="00322F1A" w:rsidP="00322F1A">
            <w:pPr>
              <w:pStyle w:val="Zpat"/>
              <w:tabs>
                <w:tab w:val="clear" w:pos="4513"/>
              </w:tabs>
              <w:jc w:val="center"/>
              <w:rPr>
                <w:rFonts w:ascii="Arial" w:hAnsi="Arial" w:cs="Arial"/>
                <w:sz w:val="18"/>
                <w:szCs w:val="18"/>
              </w:rPr>
            </w:pPr>
            <w:r w:rsidRPr="00366F2E">
              <w:rPr>
                <w:rFonts w:ascii="Arial" w:hAnsi="Arial" w:cs="Arial"/>
                <w:sz w:val="18"/>
                <w:szCs w:val="18"/>
              </w:rPr>
              <w:t>v ceně služby</w:t>
            </w:r>
          </w:p>
        </w:tc>
        <w:tc>
          <w:tcPr>
            <w:tcW w:w="668" w:type="pct"/>
            <w:vAlign w:val="center"/>
          </w:tcPr>
          <w:p w14:paraId="310C2484" w14:textId="77777777" w:rsidR="00322F1A" w:rsidRPr="00366F2E" w:rsidRDefault="00322F1A" w:rsidP="00322F1A">
            <w:pPr>
              <w:pStyle w:val="Zpat"/>
              <w:tabs>
                <w:tab w:val="clear" w:pos="4513"/>
              </w:tabs>
              <w:jc w:val="center"/>
              <w:rPr>
                <w:rFonts w:ascii="Arial" w:hAnsi="Arial" w:cs="Arial"/>
                <w:sz w:val="18"/>
                <w:szCs w:val="18"/>
              </w:rPr>
            </w:pPr>
            <w:r w:rsidRPr="00366F2E">
              <w:rPr>
                <w:rFonts w:ascii="Arial" w:hAnsi="Arial" w:cs="Arial"/>
                <w:sz w:val="18"/>
                <w:szCs w:val="18"/>
              </w:rPr>
              <w:t>obsaženo</w:t>
            </w:r>
          </w:p>
          <w:p w14:paraId="39E1A17D" w14:textId="77777777" w:rsidR="00322F1A" w:rsidRPr="00366F2E" w:rsidRDefault="00322F1A" w:rsidP="00322F1A">
            <w:pPr>
              <w:pStyle w:val="Zpat"/>
              <w:tabs>
                <w:tab w:val="clear" w:pos="4513"/>
              </w:tabs>
              <w:jc w:val="center"/>
              <w:rPr>
                <w:rFonts w:ascii="Arial" w:hAnsi="Arial" w:cs="Arial"/>
                <w:sz w:val="18"/>
                <w:szCs w:val="18"/>
              </w:rPr>
            </w:pPr>
            <w:r w:rsidRPr="00366F2E">
              <w:rPr>
                <w:rFonts w:ascii="Arial" w:hAnsi="Arial" w:cs="Arial"/>
                <w:sz w:val="18"/>
                <w:szCs w:val="18"/>
              </w:rPr>
              <w:t>v ceně služby</w:t>
            </w:r>
          </w:p>
        </w:tc>
        <w:tc>
          <w:tcPr>
            <w:tcW w:w="866" w:type="pct"/>
            <w:gridSpan w:val="2"/>
            <w:vAlign w:val="center"/>
          </w:tcPr>
          <w:p w14:paraId="3F96F72D" w14:textId="77777777" w:rsidR="00322F1A" w:rsidRPr="00366F2E" w:rsidRDefault="00322F1A" w:rsidP="00322F1A">
            <w:pPr>
              <w:pStyle w:val="Zpat"/>
              <w:tabs>
                <w:tab w:val="clear" w:pos="4513"/>
              </w:tabs>
              <w:jc w:val="center"/>
              <w:rPr>
                <w:rFonts w:ascii="Arial" w:hAnsi="Arial" w:cs="Arial"/>
                <w:sz w:val="18"/>
                <w:szCs w:val="18"/>
              </w:rPr>
            </w:pPr>
            <w:r w:rsidRPr="00366F2E">
              <w:rPr>
                <w:rFonts w:ascii="Arial" w:hAnsi="Arial" w:cs="Arial"/>
                <w:sz w:val="18"/>
                <w:szCs w:val="18"/>
              </w:rPr>
              <w:t>obsaženo</w:t>
            </w:r>
          </w:p>
          <w:p w14:paraId="482E0FE4" w14:textId="1D954B19" w:rsidR="00322F1A" w:rsidRPr="00366F2E" w:rsidRDefault="00322F1A" w:rsidP="00322F1A">
            <w:pPr>
              <w:pStyle w:val="Zpat"/>
              <w:tabs>
                <w:tab w:val="clear" w:pos="4513"/>
              </w:tabs>
              <w:jc w:val="center"/>
              <w:rPr>
                <w:rFonts w:ascii="Arial" w:hAnsi="Arial" w:cs="Arial"/>
                <w:sz w:val="18"/>
                <w:szCs w:val="18"/>
              </w:rPr>
            </w:pPr>
            <w:r w:rsidRPr="00366F2E">
              <w:rPr>
                <w:rFonts w:ascii="Arial" w:hAnsi="Arial" w:cs="Arial"/>
                <w:sz w:val="18"/>
                <w:szCs w:val="18"/>
              </w:rPr>
              <w:t>v ceně služby</w:t>
            </w:r>
          </w:p>
        </w:tc>
      </w:tr>
    </w:tbl>
    <w:p w14:paraId="7C0BA6D9" w14:textId="775C584B" w:rsidR="007942A3" w:rsidRPr="00366F2E" w:rsidRDefault="007942A3" w:rsidP="007942A3">
      <w:pPr>
        <w:spacing w:line="228" w:lineRule="auto"/>
        <w:rPr>
          <w:rFonts w:ascii="Arial" w:hAnsi="Arial" w:cs="Arial"/>
          <w:sz w:val="18"/>
          <w:szCs w:val="18"/>
        </w:rPr>
      </w:pPr>
    </w:p>
    <w:p w14:paraId="444BA26B" w14:textId="6FFDDCDA" w:rsidR="00DC4CF9" w:rsidRPr="00366F2E" w:rsidRDefault="00DC4CF9" w:rsidP="009A0BFC">
      <w:pPr>
        <w:pStyle w:val="Odstavecseseznamem"/>
        <w:tabs>
          <w:tab w:val="left" w:pos="284"/>
        </w:tabs>
        <w:spacing w:line="276" w:lineRule="auto"/>
        <w:ind w:left="0"/>
        <w:rPr>
          <w:rFonts w:ascii="Arial" w:hAnsi="Arial" w:cs="Arial"/>
          <w:sz w:val="16"/>
          <w:szCs w:val="16"/>
        </w:rPr>
      </w:pPr>
      <w:r w:rsidRPr="00366F2E">
        <w:rPr>
          <w:rFonts w:ascii="Arial" w:hAnsi="Arial" w:cs="Arial"/>
          <w:sz w:val="16"/>
          <w:szCs w:val="16"/>
          <w:vertAlign w:val="superscript"/>
        </w:rPr>
        <w:t>1)</w:t>
      </w:r>
      <w:r w:rsidRPr="00366F2E">
        <w:rPr>
          <w:rFonts w:ascii="Arial" w:hAnsi="Arial" w:cs="Arial"/>
          <w:sz w:val="16"/>
          <w:szCs w:val="16"/>
        </w:rPr>
        <w:t xml:space="preserve"> </w:t>
      </w:r>
      <w:r w:rsidR="00F962EC" w:rsidRPr="00366F2E">
        <w:rPr>
          <w:rFonts w:ascii="Arial" w:hAnsi="Arial" w:cs="Arial"/>
          <w:sz w:val="16"/>
          <w:szCs w:val="16"/>
        </w:rPr>
        <w:tab/>
      </w:r>
      <w:r w:rsidRPr="00366F2E">
        <w:rPr>
          <w:rFonts w:ascii="Arial" w:hAnsi="Arial" w:cs="Arial"/>
          <w:sz w:val="16"/>
          <w:szCs w:val="16"/>
        </w:rPr>
        <w:t>Na základě konkrétních parametrů podání odesílatele lze dohodou sjednat individuální jednotnou cenu.</w:t>
      </w:r>
    </w:p>
    <w:p w14:paraId="24A2B6B8" w14:textId="75848804" w:rsidR="00DC4CF9" w:rsidRPr="00366F2E" w:rsidRDefault="00DC4CF9" w:rsidP="009A0BFC">
      <w:pPr>
        <w:pStyle w:val="cpNormal4"/>
        <w:tabs>
          <w:tab w:val="left" w:pos="284"/>
        </w:tabs>
        <w:spacing w:after="0" w:line="276" w:lineRule="auto"/>
        <w:ind w:firstLine="0"/>
        <w:jc w:val="both"/>
        <w:rPr>
          <w:rFonts w:ascii="Arial" w:hAnsi="Arial" w:cs="Arial"/>
          <w:sz w:val="16"/>
          <w:szCs w:val="16"/>
        </w:rPr>
      </w:pPr>
      <w:r w:rsidRPr="00366F2E">
        <w:rPr>
          <w:rFonts w:ascii="Arial" w:hAnsi="Arial" w:cs="Arial"/>
          <w:sz w:val="16"/>
          <w:szCs w:val="16"/>
          <w:vertAlign w:val="superscript"/>
        </w:rPr>
        <w:t>2)</w:t>
      </w:r>
      <w:r w:rsidRPr="00366F2E">
        <w:rPr>
          <w:rFonts w:ascii="Arial" w:hAnsi="Arial" w:cs="Arial"/>
          <w:sz w:val="16"/>
          <w:szCs w:val="16"/>
        </w:rPr>
        <w:t xml:space="preserve"> </w:t>
      </w:r>
      <w:r w:rsidR="00F962EC" w:rsidRPr="00366F2E">
        <w:rPr>
          <w:rFonts w:ascii="Arial" w:hAnsi="Arial" w:cs="Arial"/>
          <w:sz w:val="16"/>
          <w:szCs w:val="16"/>
        </w:rPr>
        <w:tab/>
      </w:r>
      <w:r w:rsidRPr="00366F2E">
        <w:rPr>
          <w:rFonts w:ascii="Arial" w:hAnsi="Arial" w:cs="Arial"/>
          <w:sz w:val="16"/>
          <w:szCs w:val="16"/>
        </w:rPr>
        <w:t>U Doporučeného a Obyčejného psaní se příplatek za Odpovědní zásilku připočítává vždy k ceně služby v ekonomickém režimu dodání.</w:t>
      </w:r>
    </w:p>
    <w:p w14:paraId="0CE15733" w14:textId="374B0D6D" w:rsidR="007942A3" w:rsidRPr="00366F2E" w:rsidRDefault="00FB0308" w:rsidP="007942A3">
      <w:pPr>
        <w:spacing w:line="228" w:lineRule="auto"/>
        <w:rPr>
          <w:rFonts w:ascii="Arial" w:hAnsi="Arial" w:cs="Arial"/>
          <w:sz w:val="18"/>
          <w:szCs w:val="18"/>
        </w:rPr>
      </w:pPr>
      <w:r w:rsidRPr="00366F2E">
        <w:rPr>
          <w:rFonts w:ascii="Arial" w:hAnsi="Arial" w:cs="Arial"/>
          <w:noProof/>
          <w:sz w:val="16"/>
          <w:szCs w:val="16"/>
          <w:lang w:eastAsia="cs-CZ"/>
        </w:rPr>
        <mc:AlternateContent>
          <mc:Choice Requires="wps">
            <w:drawing>
              <wp:anchor distT="0" distB="0" distL="114300" distR="114300" simplePos="0" relativeHeight="251658298" behindDoc="0" locked="0" layoutInCell="1" allowOverlap="1" wp14:anchorId="69495F19" wp14:editId="7CCCEB38">
                <wp:simplePos x="0" y="0"/>
                <wp:positionH relativeFrom="margin">
                  <wp:posOffset>715893</wp:posOffset>
                </wp:positionH>
                <wp:positionV relativeFrom="bottomMargin">
                  <wp:posOffset>187960</wp:posOffset>
                </wp:positionV>
                <wp:extent cx="5011420" cy="258445"/>
                <wp:effectExtent l="0" t="0" r="0" b="8255"/>
                <wp:wrapNone/>
                <wp:docPr id="782392179" name="Textové pole 78239217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42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8C37E8A" w14:textId="77777777" w:rsidR="00FB0308" w:rsidRPr="006E1087" w:rsidRDefault="00FB0308" w:rsidP="00FB0308">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4786274F">
              <v:shape id="Textové pole 782392179" style="position:absolute;margin-left:56.35pt;margin-top:14.8pt;width:394.6pt;height:20.35pt;z-index:251658298;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33"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EaHT4wEAAKgDAAAOAAAAZHJzL2Uyb0RvYy54bWysU9Fu0zAUfUfiHyy/0zRVykbUdBqbhpAG&#10;Qxp8gOPYiUXia67dJuXruXa6rrC3iRfL9nXOPefck83VNPRsr9AbsBXPF0vOlJXQGNtW/Mf3u3eX&#10;nPkgbCN6sKriB+X51fbtm83oSrWCDvpGISMQ68vRVbwLwZVZ5mWnBuEX4JSlogYcRKAjtlmDYiT0&#10;oc9Wy+X7bARsHIJU3tPt7Vzk24SvtZLhQWuvAusrTtxCWjGtdVyz7UaULQrXGXmkIV7BYhDGUtMT&#10;1K0Igu3QvIAajETwoMNCwpCB1kaqpIHU5Mt/1Dx2wqmkhczx7mST/3+w8uv+0X1DFqaPMNEAkwjv&#10;7kH+9MzCTSdsq64RYeyUaKhxHi3LRufL46fRal/6CFKPX6ChIYtdgAQ0aRyiK6STEToN4HAyXU2B&#10;SbpcL/O8WFFJUm21viyKdWohyqevHfrwScHA4qbiSENN6GJ/70NkI8qnJ7GZhTvT92mwvf3rgh7G&#10;m8Q+Ep6ph6memGkqfhH7RjE1NAeSgzDHheJNmw7wN2cjRaXi/tdOoOKs/2zJkg95UcRspUOxvohi&#10;8LxSn1eElQRV8cDZvL0Jcx53Dk3bUad5CBauyUZtksJnVkf6FIck/BjdmLfzc3r1/INt/wAAAP//&#10;AwBQSwMEFAAGAAgAAAAhAG4gbqLdAAAACQEAAA8AAABkcnMvZG93bnJldi54bWxMj8FOwzAQRO9I&#10;/IO1lbhROwFaksapEIhrEYVW4ubG2yQiXkex24S/73KC42ifZt4W68l14oxDaD1pSOYKBFLlbUu1&#10;hs+P19tHECEasqbzhBp+MMC6vL4qTG79SO943sZacAmF3GhoYuxzKUPVoDNh7nskvh394EzkONTS&#10;DmbkctfJVKmFdKYlXmhMj88NVt/bk9Ow2xy/9vfqrX5xD/3oJyXJZVLrm9n0tAIRcYp/MPzqszqU&#10;7HTwJ7JBdJyTdMmohjRbgGAgU0kG4qBhqe5AloX8/0F5AQAA//8DAFBLAQItABQABgAIAAAAIQC2&#10;gziS/gAAAOEBAAATAAAAAAAAAAAAAAAAAAAAAABbQ29udGVudF9UeXBlc10ueG1sUEsBAi0AFAAG&#10;AAgAAAAhADj9If/WAAAAlAEAAAsAAAAAAAAAAAAAAAAALwEAAF9yZWxzLy5yZWxzUEsBAi0AFAAG&#10;AAgAAAAhAAARodPjAQAAqAMAAA4AAAAAAAAAAAAAAAAALgIAAGRycy9lMm9Eb2MueG1sUEsBAi0A&#10;FAAGAAgAAAAhAG4gbqLdAAAACQEAAA8AAAAAAAAAAAAAAAAAPQQAAGRycy9kb3ducmV2LnhtbFBL&#10;BQYAAAAABAAEAPMAAABHBQAAAAA=&#10;" w14:anchorId="69495F19">
                <v:textbox>
                  <w:txbxContent>
                    <w:p w:rsidRPr="006E1087" w:rsidR="00FB0308" w:rsidP="00FB0308" w:rsidRDefault="00FB0308" w14:paraId="28A033AF" w14:textId="77777777">
                      <w:pPr>
                        <w:ind w:left="113"/>
                        <w:jc w:val="center"/>
                      </w:pPr>
                      <w:r>
                        <w:rPr>
                          <w:b/>
                          <w:i/>
                        </w:rPr>
                        <w:t>Listovní zásilky</w:t>
                      </w:r>
                    </w:p>
                  </w:txbxContent>
                </v:textbox>
                <w10:wrap anchorx="margin" anchory="margin"/>
              </v:shape>
            </w:pict>
          </mc:Fallback>
        </mc:AlternateContent>
      </w:r>
    </w:p>
    <w:tbl>
      <w:tblPr>
        <w:tblpPr w:leftFromText="141" w:rightFromText="141" w:vertAnchor="text" w:horzAnchor="margin" w:tblpY="90"/>
        <w:tblW w:w="10627"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ayout w:type="fixed"/>
        <w:tblCellMar>
          <w:left w:w="70" w:type="dxa"/>
          <w:right w:w="70" w:type="dxa"/>
        </w:tblCellMar>
        <w:tblLook w:val="0000" w:firstRow="0" w:lastRow="0" w:firstColumn="0" w:lastColumn="0" w:noHBand="0" w:noVBand="0"/>
      </w:tblPr>
      <w:tblGrid>
        <w:gridCol w:w="7260"/>
        <w:gridCol w:w="1666"/>
        <w:gridCol w:w="1701"/>
      </w:tblGrid>
      <w:tr w:rsidR="007435D5" w:rsidRPr="00366F2E" w14:paraId="52BC285B" w14:textId="77777777" w:rsidTr="00DF019A">
        <w:trPr>
          <w:trHeight w:val="238"/>
        </w:trPr>
        <w:tc>
          <w:tcPr>
            <w:tcW w:w="7260" w:type="dxa"/>
            <w:vMerge w:val="restart"/>
            <w:shd w:val="clear" w:color="auto" w:fill="F2F2F2" w:themeFill="background1" w:themeFillShade="F2"/>
            <w:vAlign w:val="center"/>
          </w:tcPr>
          <w:p w14:paraId="79AEBE64" w14:textId="77777777" w:rsidR="007435D5" w:rsidRPr="00366F2E" w:rsidRDefault="007435D5" w:rsidP="00DF019A">
            <w:pPr>
              <w:spacing w:line="228" w:lineRule="auto"/>
              <w:jc w:val="center"/>
              <w:rPr>
                <w:rFonts w:ascii="Arial" w:hAnsi="Arial" w:cs="Arial"/>
                <w:b/>
                <w:bCs/>
                <w:sz w:val="20"/>
                <w:szCs w:val="20"/>
              </w:rPr>
            </w:pPr>
            <w:r w:rsidRPr="00366F2E">
              <w:rPr>
                <w:rFonts w:ascii="Arial" w:hAnsi="Arial" w:cs="Arial"/>
                <w:b/>
                <w:bCs/>
                <w:sz w:val="20"/>
                <w:szCs w:val="20"/>
              </w:rPr>
              <w:t>Druh zásilky</w:t>
            </w:r>
          </w:p>
        </w:tc>
        <w:tc>
          <w:tcPr>
            <w:tcW w:w="1666" w:type="dxa"/>
            <w:shd w:val="clear" w:color="auto" w:fill="F2F2F2" w:themeFill="background1" w:themeFillShade="F2"/>
            <w:vAlign w:val="center"/>
          </w:tcPr>
          <w:p w14:paraId="3FCAFF4F" w14:textId="77777777" w:rsidR="007435D5" w:rsidRPr="00366F2E" w:rsidRDefault="007435D5" w:rsidP="00DF019A">
            <w:pPr>
              <w:pStyle w:val="Zpat"/>
              <w:tabs>
                <w:tab w:val="clear" w:pos="4513"/>
              </w:tabs>
              <w:ind w:left="-57"/>
              <w:jc w:val="center"/>
              <w:rPr>
                <w:rFonts w:ascii="Arial" w:hAnsi="Arial" w:cs="Arial"/>
                <w:b/>
                <w:bCs/>
                <w:sz w:val="20"/>
                <w:szCs w:val="20"/>
              </w:rPr>
            </w:pPr>
            <w:r w:rsidRPr="00366F2E">
              <w:rPr>
                <w:rFonts w:ascii="Arial" w:hAnsi="Arial" w:cs="Arial"/>
                <w:b/>
                <w:bCs/>
                <w:sz w:val="20"/>
                <w:szCs w:val="20"/>
              </w:rPr>
              <w:t>Cenná zásilka</w:t>
            </w:r>
          </w:p>
        </w:tc>
        <w:tc>
          <w:tcPr>
            <w:tcW w:w="1701" w:type="dxa"/>
            <w:shd w:val="clear" w:color="auto" w:fill="F2F2F2" w:themeFill="background1" w:themeFillShade="F2"/>
            <w:vAlign w:val="center"/>
          </w:tcPr>
          <w:p w14:paraId="69B152A3" w14:textId="77777777" w:rsidR="007435D5" w:rsidRPr="00366F2E" w:rsidRDefault="007435D5" w:rsidP="00DF019A">
            <w:pPr>
              <w:pStyle w:val="Zpat"/>
              <w:tabs>
                <w:tab w:val="clear" w:pos="4513"/>
              </w:tabs>
              <w:ind w:left="-57"/>
              <w:jc w:val="center"/>
              <w:rPr>
                <w:rFonts w:ascii="Arial" w:hAnsi="Arial" w:cs="Arial"/>
                <w:b/>
                <w:bCs/>
                <w:sz w:val="20"/>
                <w:szCs w:val="20"/>
              </w:rPr>
            </w:pPr>
            <w:r w:rsidRPr="00366F2E">
              <w:rPr>
                <w:rFonts w:ascii="Arial" w:hAnsi="Arial" w:cs="Arial"/>
                <w:b/>
                <w:bCs/>
                <w:sz w:val="20"/>
                <w:szCs w:val="20"/>
              </w:rPr>
              <w:t>Doporučená zásilka</w:t>
            </w:r>
          </w:p>
        </w:tc>
      </w:tr>
      <w:tr w:rsidR="007435D5" w:rsidRPr="00366F2E" w14:paraId="196BEFF0" w14:textId="77777777" w:rsidTr="00DF019A">
        <w:trPr>
          <w:trHeight w:val="276"/>
        </w:trPr>
        <w:tc>
          <w:tcPr>
            <w:tcW w:w="7260" w:type="dxa"/>
            <w:vMerge/>
            <w:vAlign w:val="center"/>
          </w:tcPr>
          <w:p w14:paraId="17650F8A" w14:textId="77777777" w:rsidR="007435D5" w:rsidRPr="00366F2E" w:rsidRDefault="007435D5" w:rsidP="00DF019A">
            <w:pPr>
              <w:spacing w:line="228" w:lineRule="auto"/>
              <w:jc w:val="center"/>
              <w:rPr>
                <w:rFonts w:ascii="Arial" w:hAnsi="Arial" w:cs="Arial"/>
                <w:b/>
                <w:sz w:val="20"/>
                <w:szCs w:val="20"/>
              </w:rPr>
            </w:pPr>
          </w:p>
        </w:tc>
        <w:tc>
          <w:tcPr>
            <w:tcW w:w="3367" w:type="dxa"/>
            <w:gridSpan w:val="2"/>
            <w:shd w:val="clear" w:color="auto" w:fill="F2F2F2" w:themeFill="background1" w:themeFillShade="F2"/>
            <w:vAlign w:val="center"/>
          </w:tcPr>
          <w:p w14:paraId="1B11EADD" w14:textId="77777777" w:rsidR="007435D5" w:rsidRPr="00366F2E" w:rsidRDefault="007435D5" w:rsidP="00DF019A">
            <w:pPr>
              <w:pStyle w:val="Zpat"/>
              <w:tabs>
                <w:tab w:val="clear" w:pos="4513"/>
              </w:tabs>
              <w:jc w:val="center"/>
              <w:rPr>
                <w:rFonts w:ascii="Arial" w:hAnsi="Arial" w:cs="Arial"/>
                <w:b/>
                <w:bCs/>
                <w:sz w:val="20"/>
                <w:szCs w:val="20"/>
              </w:rPr>
            </w:pPr>
            <w:r w:rsidRPr="00366F2E">
              <w:rPr>
                <w:rFonts w:ascii="Arial" w:hAnsi="Arial" w:cs="Arial"/>
                <w:b/>
                <w:bCs/>
                <w:sz w:val="20"/>
                <w:szCs w:val="20"/>
              </w:rPr>
              <w:t>Cena v Kč *</w:t>
            </w:r>
          </w:p>
        </w:tc>
      </w:tr>
      <w:tr w:rsidR="00FB0308" w:rsidRPr="00366F2E" w14:paraId="2BBD4EDF" w14:textId="77777777" w:rsidTr="00DF019A">
        <w:trPr>
          <w:trHeight w:val="200"/>
        </w:trPr>
        <w:tc>
          <w:tcPr>
            <w:tcW w:w="10627" w:type="dxa"/>
            <w:gridSpan w:val="3"/>
            <w:shd w:val="clear" w:color="auto" w:fill="F2F2F2" w:themeFill="background1" w:themeFillShade="F2"/>
          </w:tcPr>
          <w:p w14:paraId="5CE080E2" w14:textId="77777777" w:rsidR="00FB0308" w:rsidRPr="00366F2E" w:rsidRDefault="00FB0308" w:rsidP="00DF019A">
            <w:pPr>
              <w:pStyle w:val="Zpat"/>
              <w:tabs>
                <w:tab w:val="clear" w:pos="4513"/>
              </w:tabs>
              <w:jc w:val="center"/>
              <w:rPr>
                <w:rFonts w:ascii="Arial" w:hAnsi="Arial" w:cs="Arial"/>
                <w:b/>
                <w:bCs/>
                <w:sz w:val="20"/>
                <w:szCs w:val="20"/>
              </w:rPr>
            </w:pPr>
            <w:r w:rsidRPr="00366F2E">
              <w:rPr>
                <w:rFonts w:ascii="Arial" w:hAnsi="Arial" w:cs="Arial"/>
                <w:b/>
                <w:bCs/>
                <w:sz w:val="20"/>
                <w:szCs w:val="20"/>
              </w:rPr>
              <w:t>Doplňkové služby</w:t>
            </w:r>
          </w:p>
        </w:tc>
      </w:tr>
      <w:tr w:rsidR="00FB0308" w:rsidRPr="00366F2E" w14:paraId="7232605D" w14:textId="77777777" w:rsidTr="00DF019A">
        <w:trPr>
          <w:trHeight w:val="200"/>
        </w:trPr>
        <w:tc>
          <w:tcPr>
            <w:tcW w:w="7260" w:type="dxa"/>
            <w:vAlign w:val="center"/>
          </w:tcPr>
          <w:p w14:paraId="188782A7" w14:textId="77777777" w:rsidR="00FB0308" w:rsidRPr="00366F2E" w:rsidRDefault="00FB0308" w:rsidP="00DF019A">
            <w:pPr>
              <w:spacing w:line="228" w:lineRule="auto"/>
              <w:rPr>
                <w:rFonts w:ascii="Arial" w:hAnsi="Arial" w:cs="Arial"/>
                <w:sz w:val="20"/>
                <w:szCs w:val="20"/>
              </w:rPr>
            </w:pPr>
            <w:r w:rsidRPr="00366F2E">
              <w:rPr>
                <w:rFonts w:ascii="Arial" w:hAnsi="Arial" w:cs="Arial"/>
                <w:sz w:val="20"/>
                <w:szCs w:val="20"/>
              </w:rPr>
              <w:t>Dodejka</w:t>
            </w:r>
          </w:p>
        </w:tc>
        <w:tc>
          <w:tcPr>
            <w:tcW w:w="1666" w:type="dxa"/>
            <w:shd w:val="clear" w:color="auto" w:fill="auto"/>
            <w:vAlign w:val="center"/>
          </w:tcPr>
          <w:p w14:paraId="21ABF8A4" w14:textId="77C2F51D" w:rsidR="00FB0308" w:rsidRPr="00366F2E" w:rsidRDefault="0045169F" w:rsidP="00DF019A">
            <w:pPr>
              <w:jc w:val="center"/>
              <w:rPr>
                <w:rFonts w:ascii="Arial" w:hAnsi="Arial" w:cs="Arial"/>
                <w:sz w:val="18"/>
                <w:szCs w:val="18"/>
              </w:rPr>
            </w:pPr>
            <w:r w:rsidRPr="00366F2E">
              <w:rPr>
                <w:rFonts w:ascii="Arial" w:hAnsi="Arial" w:cs="Arial"/>
                <w:sz w:val="18"/>
                <w:szCs w:val="18"/>
              </w:rPr>
              <w:t>30</w:t>
            </w:r>
            <w:r w:rsidR="00FB0308" w:rsidRPr="00366F2E">
              <w:rPr>
                <w:rFonts w:ascii="Arial" w:hAnsi="Arial" w:cs="Arial"/>
                <w:sz w:val="18"/>
                <w:szCs w:val="18"/>
              </w:rPr>
              <w:t>,00</w:t>
            </w:r>
          </w:p>
        </w:tc>
        <w:tc>
          <w:tcPr>
            <w:tcW w:w="1701" w:type="dxa"/>
            <w:vAlign w:val="center"/>
          </w:tcPr>
          <w:p w14:paraId="5D6E795A" w14:textId="0D4259E4" w:rsidR="00FB0308" w:rsidRPr="00366F2E" w:rsidRDefault="007435D5" w:rsidP="007435D5">
            <w:pPr>
              <w:pStyle w:val="Zpat"/>
              <w:tabs>
                <w:tab w:val="clear" w:pos="4513"/>
              </w:tabs>
              <w:jc w:val="center"/>
              <w:rPr>
                <w:rFonts w:ascii="Arial" w:hAnsi="Arial" w:cs="Arial"/>
                <w:sz w:val="18"/>
                <w:szCs w:val="18"/>
              </w:rPr>
            </w:pPr>
            <w:r w:rsidRPr="00366F2E">
              <w:rPr>
                <w:rFonts w:ascii="Arial" w:hAnsi="Arial" w:cs="Arial"/>
                <w:sz w:val="18"/>
                <w:szCs w:val="18"/>
              </w:rPr>
              <w:t xml:space="preserve"> </w:t>
            </w:r>
            <w:r w:rsidR="0045169F" w:rsidRPr="00366F2E">
              <w:rPr>
                <w:rFonts w:ascii="Arial" w:hAnsi="Arial" w:cs="Arial"/>
                <w:sz w:val="18"/>
                <w:szCs w:val="18"/>
              </w:rPr>
              <w:t>30</w:t>
            </w:r>
            <w:r w:rsidR="00FB0308" w:rsidRPr="00366F2E">
              <w:rPr>
                <w:rFonts w:ascii="Arial" w:hAnsi="Arial" w:cs="Arial"/>
                <w:sz w:val="18"/>
                <w:szCs w:val="18"/>
              </w:rPr>
              <w:t>,00</w:t>
            </w:r>
          </w:p>
        </w:tc>
      </w:tr>
      <w:tr w:rsidR="00FB0308" w:rsidRPr="00366F2E" w14:paraId="5811F920" w14:textId="77777777" w:rsidTr="00DF019A">
        <w:trPr>
          <w:trHeight w:val="178"/>
        </w:trPr>
        <w:tc>
          <w:tcPr>
            <w:tcW w:w="7260" w:type="dxa"/>
            <w:vAlign w:val="center"/>
          </w:tcPr>
          <w:p w14:paraId="11A7B47E" w14:textId="77777777" w:rsidR="00FB0308" w:rsidRPr="00366F2E" w:rsidRDefault="00FB0308" w:rsidP="00DF019A">
            <w:pPr>
              <w:spacing w:line="228" w:lineRule="auto"/>
              <w:rPr>
                <w:rFonts w:ascii="Arial" w:hAnsi="Arial" w:cs="Arial"/>
                <w:sz w:val="20"/>
                <w:szCs w:val="20"/>
              </w:rPr>
            </w:pPr>
            <w:r w:rsidRPr="00366F2E">
              <w:rPr>
                <w:rFonts w:ascii="Arial" w:hAnsi="Arial" w:cs="Arial"/>
                <w:sz w:val="20"/>
                <w:szCs w:val="20"/>
              </w:rPr>
              <w:t>Dodání do vlastních rukou</w:t>
            </w:r>
          </w:p>
        </w:tc>
        <w:tc>
          <w:tcPr>
            <w:tcW w:w="1666" w:type="dxa"/>
            <w:shd w:val="clear" w:color="auto" w:fill="auto"/>
            <w:vAlign w:val="center"/>
          </w:tcPr>
          <w:p w14:paraId="69C3FE0B" w14:textId="457F3926" w:rsidR="00FB0308" w:rsidRPr="00366F2E" w:rsidRDefault="0045169F" w:rsidP="00DF019A">
            <w:pPr>
              <w:jc w:val="center"/>
              <w:rPr>
                <w:rFonts w:ascii="Arial" w:hAnsi="Arial" w:cs="Arial"/>
                <w:sz w:val="18"/>
                <w:szCs w:val="18"/>
              </w:rPr>
            </w:pPr>
            <w:r w:rsidRPr="00366F2E">
              <w:rPr>
                <w:rFonts w:ascii="Arial" w:hAnsi="Arial" w:cs="Arial"/>
                <w:sz w:val="18"/>
                <w:szCs w:val="18"/>
              </w:rPr>
              <w:t>24</w:t>
            </w:r>
            <w:r w:rsidR="00FB0308" w:rsidRPr="00366F2E">
              <w:rPr>
                <w:rFonts w:ascii="Arial" w:hAnsi="Arial" w:cs="Arial"/>
                <w:sz w:val="18"/>
                <w:szCs w:val="18"/>
              </w:rPr>
              <w:t>,00</w:t>
            </w:r>
          </w:p>
        </w:tc>
        <w:tc>
          <w:tcPr>
            <w:tcW w:w="1701" w:type="dxa"/>
            <w:vAlign w:val="center"/>
          </w:tcPr>
          <w:p w14:paraId="1EF5D5A6" w14:textId="3CC03EEC" w:rsidR="00FB0308" w:rsidRPr="00366F2E" w:rsidRDefault="0045169F" w:rsidP="00DF019A">
            <w:pPr>
              <w:pStyle w:val="Zpat"/>
              <w:tabs>
                <w:tab w:val="clear" w:pos="4513"/>
              </w:tabs>
              <w:ind w:left="57"/>
              <w:jc w:val="center"/>
              <w:rPr>
                <w:rFonts w:ascii="Arial" w:hAnsi="Arial" w:cs="Arial"/>
                <w:sz w:val="18"/>
                <w:szCs w:val="18"/>
              </w:rPr>
            </w:pPr>
            <w:r w:rsidRPr="00366F2E">
              <w:rPr>
                <w:rFonts w:ascii="Arial" w:hAnsi="Arial" w:cs="Arial"/>
                <w:sz w:val="18"/>
                <w:szCs w:val="18"/>
              </w:rPr>
              <w:t>24</w:t>
            </w:r>
            <w:r w:rsidR="00FB0308" w:rsidRPr="00366F2E">
              <w:rPr>
                <w:rFonts w:ascii="Arial" w:hAnsi="Arial" w:cs="Arial"/>
                <w:sz w:val="18"/>
                <w:szCs w:val="18"/>
              </w:rPr>
              <w:t>,00</w:t>
            </w:r>
          </w:p>
        </w:tc>
      </w:tr>
      <w:tr w:rsidR="00FB0308" w:rsidRPr="00366F2E" w14:paraId="7DEA6961" w14:textId="77777777" w:rsidTr="00DF019A">
        <w:trPr>
          <w:trHeight w:val="178"/>
        </w:trPr>
        <w:tc>
          <w:tcPr>
            <w:tcW w:w="7260" w:type="dxa"/>
            <w:vAlign w:val="center"/>
          </w:tcPr>
          <w:p w14:paraId="448F26D4" w14:textId="77777777" w:rsidR="00FB0308" w:rsidRPr="00366F2E" w:rsidRDefault="00FB0308" w:rsidP="00DF019A">
            <w:pPr>
              <w:spacing w:line="228" w:lineRule="auto"/>
              <w:rPr>
                <w:rFonts w:ascii="Arial" w:hAnsi="Arial" w:cs="Arial"/>
                <w:sz w:val="20"/>
                <w:szCs w:val="20"/>
              </w:rPr>
            </w:pPr>
            <w:r w:rsidRPr="00366F2E">
              <w:rPr>
                <w:rFonts w:ascii="Arial" w:hAnsi="Arial" w:cs="Arial"/>
                <w:sz w:val="20"/>
                <w:szCs w:val="20"/>
              </w:rPr>
              <w:t>Dodání do vlastních rukou výhradně jen adresáta</w:t>
            </w:r>
          </w:p>
        </w:tc>
        <w:tc>
          <w:tcPr>
            <w:tcW w:w="1666" w:type="dxa"/>
            <w:shd w:val="clear" w:color="auto" w:fill="auto"/>
            <w:vAlign w:val="center"/>
          </w:tcPr>
          <w:p w14:paraId="42D16390" w14:textId="363AAE97" w:rsidR="00FB0308" w:rsidRPr="00366F2E" w:rsidRDefault="0045169F" w:rsidP="00DF019A">
            <w:pPr>
              <w:jc w:val="center"/>
              <w:rPr>
                <w:rFonts w:ascii="Arial" w:hAnsi="Arial" w:cs="Arial"/>
                <w:sz w:val="18"/>
                <w:szCs w:val="18"/>
              </w:rPr>
            </w:pPr>
            <w:r w:rsidRPr="00366F2E">
              <w:rPr>
                <w:rFonts w:ascii="Arial" w:hAnsi="Arial" w:cs="Arial"/>
                <w:sz w:val="18"/>
                <w:szCs w:val="18"/>
              </w:rPr>
              <w:t>24</w:t>
            </w:r>
            <w:r w:rsidR="00FB0308" w:rsidRPr="00366F2E">
              <w:rPr>
                <w:rFonts w:ascii="Arial" w:hAnsi="Arial" w:cs="Arial"/>
                <w:sz w:val="18"/>
                <w:szCs w:val="18"/>
              </w:rPr>
              <w:t>,00</w:t>
            </w:r>
          </w:p>
        </w:tc>
        <w:tc>
          <w:tcPr>
            <w:tcW w:w="1701" w:type="dxa"/>
            <w:vAlign w:val="center"/>
          </w:tcPr>
          <w:p w14:paraId="75E56F44" w14:textId="04489BF1" w:rsidR="00FB0308" w:rsidRPr="00366F2E" w:rsidRDefault="0045169F" w:rsidP="00DF019A">
            <w:pPr>
              <w:pStyle w:val="Zpat"/>
              <w:tabs>
                <w:tab w:val="clear" w:pos="4513"/>
              </w:tabs>
              <w:ind w:left="57"/>
              <w:jc w:val="center"/>
              <w:rPr>
                <w:rFonts w:ascii="Arial" w:hAnsi="Arial" w:cs="Arial"/>
                <w:sz w:val="18"/>
                <w:szCs w:val="18"/>
              </w:rPr>
            </w:pPr>
            <w:r w:rsidRPr="00366F2E">
              <w:rPr>
                <w:rFonts w:ascii="Arial" w:hAnsi="Arial" w:cs="Arial"/>
                <w:sz w:val="18"/>
                <w:szCs w:val="18"/>
              </w:rPr>
              <w:t>24</w:t>
            </w:r>
            <w:r w:rsidR="00FB0308" w:rsidRPr="00366F2E">
              <w:rPr>
                <w:rFonts w:ascii="Arial" w:hAnsi="Arial" w:cs="Arial"/>
                <w:sz w:val="18"/>
                <w:szCs w:val="18"/>
              </w:rPr>
              <w:t>,00</w:t>
            </w:r>
          </w:p>
        </w:tc>
      </w:tr>
      <w:tr w:rsidR="00FB0308" w:rsidRPr="00366F2E" w14:paraId="4B14D8AE" w14:textId="77777777" w:rsidTr="00DF019A">
        <w:trPr>
          <w:trHeight w:val="178"/>
        </w:trPr>
        <w:tc>
          <w:tcPr>
            <w:tcW w:w="10627" w:type="dxa"/>
            <w:gridSpan w:val="3"/>
            <w:vAlign w:val="center"/>
          </w:tcPr>
          <w:p w14:paraId="24D99AD0" w14:textId="77777777" w:rsidR="00FB0308" w:rsidRPr="00366F2E" w:rsidRDefault="00FB0308" w:rsidP="00DF019A">
            <w:pPr>
              <w:rPr>
                <w:rFonts w:ascii="Arial" w:hAnsi="Arial" w:cs="Arial"/>
                <w:sz w:val="18"/>
                <w:szCs w:val="18"/>
              </w:rPr>
            </w:pPr>
            <w:r w:rsidRPr="00366F2E">
              <w:rPr>
                <w:rFonts w:ascii="Arial" w:hAnsi="Arial" w:cs="Arial"/>
                <w:b/>
                <w:sz w:val="20"/>
              </w:rPr>
              <w:t>Dobírka</w:t>
            </w:r>
          </w:p>
        </w:tc>
      </w:tr>
      <w:tr w:rsidR="00FB0308" w:rsidRPr="00366F2E" w14:paraId="40054093" w14:textId="77777777" w:rsidTr="00DF019A">
        <w:trPr>
          <w:trHeight w:val="178"/>
        </w:trPr>
        <w:tc>
          <w:tcPr>
            <w:tcW w:w="10627" w:type="dxa"/>
            <w:gridSpan w:val="3"/>
          </w:tcPr>
          <w:p w14:paraId="79C9711C" w14:textId="77777777" w:rsidR="00FB0308" w:rsidRPr="00366F2E" w:rsidRDefault="00FB0308" w:rsidP="00DF019A">
            <w:pPr>
              <w:pStyle w:val="Zpat"/>
              <w:numPr>
                <w:ilvl w:val="0"/>
                <w:numId w:val="96"/>
              </w:numPr>
              <w:tabs>
                <w:tab w:val="clear" w:pos="4513"/>
              </w:tabs>
              <w:ind w:left="280" w:hanging="224"/>
              <w:rPr>
                <w:rFonts w:ascii="Arial" w:hAnsi="Arial" w:cs="Arial"/>
                <w:b/>
                <w:bCs/>
                <w:sz w:val="18"/>
                <w:szCs w:val="18"/>
              </w:rPr>
            </w:pPr>
            <w:r w:rsidRPr="00366F2E">
              <w:rPr>
                <w:rFonts w:ascii="Arial" w:hAnsi="Arial" w:cs="Arial"/>
                <w:b/>
                <w:bCs/>
                <w:sz w:val="20"/>
                <w:szCs w:val="20"/>
              </w:rPr>
              <w:t>Při použití Poštovní dobírkové poukázky A nebo C – bez ohledu na výši dobírkové částky:</w:t>
            </w:r>
          </w:p>
        </w:tc>
      </w:tr>
      <w:tr w:rsidR="00FB0308" w:rsidRPr="00366F2E" w14:paraId="0A76722F" w14:textId="77777777" w:rsidTr="00DF019A">
        <w:trPr>
          <w:trHeight w:val="178"/>
        </w:trPr>
        <w:tc>
          <w:tcPr>
            <w:tcW w:w="7260" w:type="dxa"/>
            <w:vAlign w:val="center"/>
          </w:tcPr>
          <w:p w14:paraId="248B158E" w14:textId="77777777" w:rsidR="00FB0308" w:rsidRPr="00366F2E" w:rsidRDefault="00FB0308" w:rsidP="00DF019A">
            <w:pPr>
              <w:suppressAutoHyphens/>
              <w:autoSpaceDE w:val="0"/>
              <w:autoSpaceDN w:val="0"/>
              <w:adjustRightInd w:val="0"/>
              <w:spacing w:line="228" w:lineRule="auto"/>
              <w:rPr>
                <w:rFonts w:ascii="Arial" w:hAnsi="Arial" w:cs="Arial"/>
                <w:sz w:val="20"/>
                <w:szCs w:val="20"/>
              </w:rPr>
            </w:pPr>
            <w:r w:rsidRPr="00366F2E">
              <w:rPr>
                <w:rFonts w:ascii="Arial" w:hAnsi="Arial" w:cs="Arial"/>
                <w:sz w:val="20"/>
                <w:szCs w:val="20"/>
              </w:rPr>
              <w:t>Za službu Dobírka</w:t>
            </w:r>
          </w:p>
        </w:tc>
        <w:tc>
          <w:tcPr>
            <w:tcW w:w="1666" w:type="dxa"/>
            <w:shd w:val="clear" w:color="auto" w:fill="auto"/>
            <w:vAlign w:val="center"/>
          </w:tcPr>
          <w:p w14:paraId="06C6AD60" w14:textId="77777777" w:rsidR="00FB0308" w:rsidRPr="00366F2E" w:rsidRDefault="00FB0308" w:rsidP="00DF019A">
            <w:pPr>
              <w:jc w:val="center"/>
              <w:rPr>
                <w:rFonts w:ascii="Arial" w:hAnsi="Arial" w:cs="Arial"/>
                <w:sz w:val="18"/>
                <w:szCs w:val="18"/>
              </w:rPr>
            </w:pPr>
            <w:r w:rsidRPr="00366F2E">
              <w:rPr>
                <w:rFonts w:ascii="Arial" w:hAnsi="Arial" w:cs="Arial"/>
                <w:sz w:val="18"/>
                <w:szCs w:val="18"/>
              </w:rPr>
              <w:t>14,00</w:t>
            </w:r>
          </w:p>
        </w:tc>
        <w:tc>
          <w:tcPr>
            <w:tcW w:w="1701" w:type="dxa"/>
            <w:vAlign w:val="center"/>
          </w:tcPr>
          <w:p w14:paraId="0EF5E59D" w14:textId="77777777" w:rsidR="00FB0308" w:rsidRPr="00366F2E" w:rsidRDefault="00FB0308" w:rsidP="00DF019A">
            <w:pPr>
              <w:pStyle w:val="Zpat"/>
              <w:tabs>
                <w:tab w:val="clear" w:pos="4513"/>
              </w:tabs>
              <w:jc w:val="center"/>
              <w:rPr>
                <w:rFonts w:ascii="Arial" w:hAnsi="Arial" w:cs="Arial"/>
                <w:sz w:val="18"/>
                <w:szCs w:val="18"/>
              </w:rPr>
            </w:pPr>
            <w:r w:rsidRPr="00366F2E">
              <w:rPr>
                <w:rFonts w:ascii="Arial" w:hAnsi="Arial" w:cs="Arial"/>
                <w:sz w:val="18"/>
                <w:szCs w:val="18"/>
              </w:rPr>
              <w:t>14,00</w:t>
            </w:r>
          </w:p>
        </w:tc>
      </w:tr>
      <w:tr w:rsidR="00FB0308" w:rsidRPr="00366F2E" w14:paraId="1814693B" w14:textId="77777777" w:rsidTr="00DF019A">
        <w:trPr>
          <w:trHeight w:val="178"/>
        </w:trPr>
        <w:tc>
          <w:tcPr>
            <w:tcW w:w="7260" w:type="dxa"/>
            <w:vAlign w:val="center"/>
          </w:tcPr>
          <w:p w14:paraId="7D0726C0" w14:textId="588146A5" w:rsidR="00FB0308" w:rsidRPr="00366F2E" w:rsidRDefault="00FB0308" w:rsidP="00DF019A">
            <w:pPr>
              <w:suppressAutoHyphens/>
              <w:autoSpaceDE w:val="0"/>
              <w:autoSpaceDN w:val="0"/>
              <w:adjustRightInd w:val="0"/>
              <w:spacing w:line="228" w:lineRule="auto"/>
              <w:rPr>
                <w:rFonts w:ascii="Arial" w:hAnsi="Arial" w:cs="Arial"/>
                <w:sz w:val="20"/>
                <w:szCs w:val="20"/>
              </w:rPr>
            </w:pPr>
            <w:r w:rsidRPr="00366F2E">
              <w:rPr>
                <w:rFonts w:ascii="Arial" w:hAnsi="Arial" w:cs="Arial"/>
                <w:sz w:val="20"/>
                <w:szCs w:val="20"/>
              </w:rPr>
              <w:t xml:space="preserve">Dále se připočítává při použití Poštovní dobírkové poukázky A </w:t>
            </w:r>
          </w:p>
        </w:tc>
        <w:tc>
          <w:tcPr>
            <w:tcW w:w="1666" w:type="dxa"/>
            <w:shd w:val="clear" w:color="auto" w:fill="auto"/>
            <w:vAlign w:val="center"/>
          </w:tcPr>
          <w:p w14:paraId="16667E00" w14:textId="77777777" w:rsidR="00FB0308" w:rsidRPr="00366F2E" w:rsidRDefault="00FB0308" w:rsidP="00DF019A">
            <w:pPr>
              <w:jc w:val="center"/>
              <w:rPr>
                <w:rFonts w:ascii="Arial" w:hAnsi="Arial" w:cs="Arial"/>
                <w:sz w:val="18"/>
                <w:szCs w:val="18"/>
              </w:rPr>
            </w:pPr>
            <w:r w:rsidRPr="00366F2E">
              <w:rPr>
                <w:rFonts w:ascii="Arial" w:hAnsi="Arial" w:cs="Arial"/>
                <w:sz w:val="18"/>
                <w:szCs w:val="18"/>
              </w:rPr>
              <w:t>53,00</w:t>
            </w:r>
          </w:p>
        </w:tc>
        <w:tc>
          <w:tcPr>
            <w:tcW w:w="1701" w:type="dxa"/>
            <w:vAlign w:val="center"/>
          </w:tcPr>
          <w:p w14:paraId="74FC8F5A" w14:textId="77777777" w:rsidR="00FB0308" w:rsidRPr="00366F2E" w:rsidRDefault="00FB0308" w:rsidP="00DF019A">
            <w:pPr>
              <w:pStyle w:val="Zpat"/>
              <w:tabs>
                <w:tab w:val="clear" w:pos="4513"/>
              </w:tabs>
              <w:jc w:val="center"/>
              <w:rPr>
                <w:rFonts w:ascii="Arial" w:hAnsi="Arial" w:cs="Arial"/>
                <w:sz w:val="18"/>
                <w:szCs w:val="18"/>
              </w:rPr>
            </w:pPr>
            <w:r w:rsidRPr="00366F2E">
              <w:rPr>
                <w:rFonts w:ascii="Arial" w:hAnsi="Arial" w:cs="Arial"/>
                <w:sz w:val="18"/>
                <w:szCs w:val="18"/>
              </w:rPr>
              <w:t>53,00</w:t>
            </w:r>
          </w:p>
        </w:tc>
      </w:tr>
      <w:tr w:rsidR="00FB0308" w:rsidRPr="00366F2E" w14:paraId="3A76F41D" w14:textId="77777777" w:rsidTr="00DF019A">
        <w:trPr>
          <w:trHeight w:val="178"/>
        </w:trPr>
        <w:tc>
          <w:tcPr>
            <w:tcW w:w="7260" w:type="dxa"/>
            <w:vAlign w:val="center"/>
          </w:tcPr>
          <w:p w14:paraId="6215C7E2" w14:textId="77777777" w:rsidR="00FB0308" w:rsidRPr="00366F2E" w:rsidRDefault="00FB0308" w:rsidP="00DF019A">
            <w:pPr>
              <w:suppressAutoHyphens/>
              <w:autoSpaceDE w:val="0"/>
              <w:autoSpaceDN w:val="0"/>
              <w:adjustRightInd w:val="0"/>
              <w:spacing w:line="228" w:lineRule="auto"/>
              <w:rPr>
                <w:rFonts w:ascii="Arial" w:hAnsi="Arial" w:cs="Arial"/>
                <w:sz w:val="20"/>
                <w:szCs w:val="20"/>
              </w:rPr>
            </w:pPr>
            <w:r w:rsidRPr="00366F2E">
              <w:rPr>
                <w:rFonts w:ascii="Arial" w:hAnsi="Arial" w:cs="Arial"/>
                <w:sz w:val="20"/>
                <w:szCs w:val="20"/>
              </w:rPr>
              <w:t>Dále se připočítává při použití Poštovní dobírkové poukázky C</w:t>
            </w:r>
          </w:p>
        </w:tc>
        <w:tc>
          <w:tcPr>
            <w:tcW w:w="1666" w:type="dxa"/>
            <w:shd w:val="clear" w:color="auto" w:fill="auto"/>
            <w:vAlign w:val="center"/>
          </w:tcPr>
          <w:p w14:paraId="78A225EE" w14:textId="77777777" w:rsidR="00FB0308" w:rsidRPr="00366F2E" w:rsidRDefault="00FB0308" w:rsidP="00DF019A">
            <w:pPr>
              <w:jc w:val="center"/>
              <w:rPr>
                <w:rFonts w:ascii="Arial" w:hAnsi="Arial" w:cs="Arial"/>
                <w:sz w:val="18"/>
                <w:szCs w:val="18"/>
              </w:rPr>
            </w:pPr>
            <w:r w:rsidRPr="00366F2E">
              <w:rPr>
                <w:rFonts w:ascii="Arial" w:hAnsi="Arial" w:cs="Arial"/>
                <w:sz w:val="18"/>
                <w:szCs w:val="18"/>
              </w:rPr>
              <w:t>63,00</w:t>
            </w:r>
          </w:p>
        </w:tc>
        <w:tc>
          <w:tcPr>
            <w:tcW w:w="1701" w:type="dxa"/>
            <w:vAlign w:val="center"/>
          </w:tcPr>
          <w:p w14:paraId="7F960CD3"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 xml:space="preserve"> 63,00</w:t>
            </w:r>
          </w:p>
        </w:tc>
      </w:tr>
      <w:tr w:rsidR="00FB0308" w:rsidRPr="00366F2E" w14:paraId="4019D789" w14:textId="77777777" w:rsidTr="00DF019A">
        <w:trPr>
          <w:trHeight w:val="178"/>
        </w:trPr>
        <w:tc>
          <w:tcPr>
            <w:tcW w:w="10627" w:type="dxa"/>
            <w:gridSpan w:val="3"/>
          </w:tcPr>
          <w:p w14:paraId="007FC0F3" w14:textId="77777777" w:rsidR="00FB0308" w:rsidRPr="00366F2E" w:rsidRDefault="00FB0308" w:rsidP="00DF019A">
            <w:pPr>
              <w:pStyle w:val="Zpat"/>
              <w:rPr>
                <w:rFonts w:ascii="Arial" w:hAnsi="Arial" w:cs="Arial"/>
                <w:sz w:val="20"/>
                <w:szCs w:val="20"/>
              </w:rPr>
            </w:pPr>
            <w:r w:rsidRPr="00366F2E">
              <w:rPr>
                <w:rFonts w:ascii="Arial" w:hAnsi="Arial" w:cs="Arial"/>
                <w:b/>
                <w:bCs/>
                <w:sz w:val="20"/>
                <w:szCs w:val="20"/>
              </w:rPr>
              <w:t>Při použití Dobírky bez dokladu –</w:t>
            </w:r>
            <w:r w:rsidRPr="00366F2E">
              <w:rPr>
                <w:rFonts w:ascii="Arial" w:hAnsi="Arial" w:cs="Arial"/>
                <w:b/>
                <w:sz w:val="20"/>
              </w:rPr>
              <w:t xml:space="preserve"> bez ohledu na výši dobírkové částky</w:t>
            </w:r>
            <w:r w:rsidRPr="00366F2E">
              <w:rPr>
                <w:rFonts w:ascii="Arial" w:hAnsi="Arial" w:cs="Arial"/>
                <w:b/>
                <w:bCs/>
                <w:sz w:val="20"/>
                <w:szCs w:val="20"/>
              </w:rPr>
              <w:t>:</w:t>
            </w:r>
          </w:p>
        </w:tc>
      </w:tr>
      <w:tr w:rsidR="00FB0308" w:rsidRPr="00366F2E" w14:paraId="503A75E9" w14:textId="77777777" w:rsidTr="00DF019A">
        <w:trPr>
          <w:trHeight w:val="178"/>
        </w:trPr>
        <w:tc>
          <w:tcPr>
            <w:tcW w:w="7260" w:type="dxa"/>
            <w:vAlign w:val="center"/>
          </w:tcPr>
          <w:p w14:paraId="3A6E7185" w14:textId="74B6E16F" w:rsidR="00FB0308" w:rsidRPr="00366F2E" w:rsidRDefault="00FB0308" w:rsidP="00DF019A">
            <w:pPr>
              <w:spacing w:line="228" w:lineRule="auto"/>
              <w:rPr>
                <w:rFonts w:ascii="Arial" w:hAnsi="Arial" w:cs="Arial"/>
                <w:sz w:val="20"/>
                <w:szCs w:val="20"/>
              </w:rPr>
            </w:pPr>
            <w:r w:rsidRPr="00366F2E">
              <w:rPr>
                <w:rFonts w:ascii="Arial" w:hAnsi="Arial" w:cs="Arial"/>
                <w:sz w:val="20"/>
                <w:szCs w:val="20"/>
              </w:rPr>
              <w:t xml:space="preserve">Dobírka – účet </w:t>
            </w:r>
          </w:p>
        </w:tc>
        <w:tc>
          <w:tcPr>
            <w:tcW w:w="1666" w:type="dxa"/>
            <w:shd w:val="clear" w:color="auto" w:fill="auto"/>
            <w:vAlign w:val="center"/>
          </w:tcPr>
          <w:p w14:paraId="3A05DCF3" w14:textId="77777777" w:rsidR="00FB0308" w:rsidRPr="00366F2E" w:rsidRDefault="00FB0308" w:rsidP="00DF019A">
            <w:pPr>
              <w:jc w:val="center"/>
              <w:rPr>
                <w:rFonts w:ascii="Arial" w:hAnsi="Arial" w:cs="Arial"/>
                <w:sz w:val="18"/>
                <w:szCs w:val="18"/>
              </w:rPr>
            </w:pPr>
            <w:r w:rsidRPr="00366F2E">
              <w:rPr>
                <w:rFonts w:ascii="Arial" w:hAnsi="Arial" w:cs="Arial"/>
                <w:sz w:val="18"/>
                <w:szCs w:val="18"/>
              </w:rPr>
              <w:t>30,00</w:t>
            </w:r>
          </w:p>
        </w:tc>
        <w:tc>
          <w:tcPr>
            <w:tcW w:w="1701" w:type="dxa"/>
            <w:vAlign w:val="center"/>
          </w:tcPr>
          <w:p w14:paraId="0DFA23C2" w14:textId="77777777" w:rsidR="00FB0308" w:rsidRPr="00366F2E" w:rsidRDefault="00FB0308" w:rsidP="00DF019A">
            <w:pPr>
              <w:pStyle w:val="Zpat"/>
              <w:jc w:val="center"/>
              <w:rPr>
                <w:rFonts w:ascii="Arial" w:hAnsi="Arial" w:cs="Arial"/>
                <w:sz w:val="18"/>
                <w:szCs w:val="18"/>
              </w:rPr>
            </w:pPr>
            <w:r w:rsidRPr="00366F2E">
              <w:rPr>
                <w:rFonts w:ascii="Arial" w:hAnsi="Arial" w:cs="Arial"/>
                <w:sz w:val="18"/>
                <w:szCs w:val="18"/>
              </w:rPr>
              <w:t>30,00</w:t>
            </w:r>
          </w:p>
        </w:tc>
      </w:tr>
      <w:tr w:rsidR="00FB0308" w:rsidRPr="00366F2E" w14:paraId="31CE4917" w14:textId="77777777" w:rsidTr="00DF019A">
        <w:trPr>
          <w:trHeight w:val="178"/>
        </w:trPr>
        <w:tc>
          <w:tcPr>
            <w:tcW w:w="7260" w:type="dxa"/>
            <w:vAlign w:val="center"/>
          </w:tcPr>
          <w:p w14:paraId="6DCA3A77" w14:textId="47C6369F" w:rsidR="00FB0308" w:rsidRPr="00366F2E" w:rsidRDefault="00FB0308" w:rsidP="00DF019A">
            <w:pPr>
              <w:spacing w:line="228" w:lineRule="auto"/>
              <w:rPr>
                <w:rFonts w:ascii="Arial" w:hAnsi="Arial" w:cs="Arial"/>
                <w:sz w:val="20"/>
                <w:szCs w:val="20"/>
              </w:rPr>
            </w:pPr>
            <w:r w:rsidRPr="00366F2E">
              <w:rPr>
                <w:rFonts w:ascii="Arial" w:hAnsi="Arial" w:cs="Arial"/>
                <w:sz w:val="20"/>
                <w:szCs w:val="20"/>
              </w:rPr>
              <w:t xml:space="preserve">Dobírka – hotovost </w:t>
            </w:r>
          </w:p>
        </w:tc>
        <w:tc>
          <w:tcPr>
            <w:tcW w:w="1666" w:type="dxa"/>
            <w:shd w:val="clear" w:color="auto" w:fill="auto"/>
            <w:vAlign w:val="center"/>
          </w:tcPr>
          <w:p w14:paraId="0231EABC" w14:textId="77777777" w:rsidR="00FB0308" w:rsidRPr="00366F2E" w:rsidRDefault="00FB0308" w:rsidP="00DF019A">
            <w:pPr>
              <w:jc w:val="center"/>
              <w:rPr>
                <w:rFonts w:ascii="Arial" w:hAnsi="Arial" w:cs="Arial"/>
                <w:sz w:val="18"/>
                <w:szCs w:val="18"/>
              </w:rPr>
            </w:pPr>
            <w:r w:rsidRPr="00366F2E">
              <w:rPr>
                <w:rFonts w:ascii="Arial" w:hAnsi="Arial" w:cs="Arial"/>
                <w:sz w:val="18"/>
                <w:szCs w:val="18"/>
              </w:rPr>
              <w:t>69,00</w:t>
            </w:r>
          </w:p>
        </w:tc>
        <w:tc>
          <w:tcPr>
            <w:tcW w:w="1701" w:type="dxa"/>
            <w:vAlign w:val="center"/>
          </w:tcPr>
          <w:p w14:paraId="5006D961" w14:textId="77777777" w:rsidR="00FB0308" w:rsidRPr="00366F2E" w:rsidRDefault="00FB0308" w:rsidP="00DF019A">
            <w:pPr>
              <w:pStyle w:val="Zpat"/>
              <w:jc w:val="center"/>
              <w:rPr>
                <w:rFonts w:ascii="Arial" w:hAnsi="Arial" w:cs="Arial"/>
                <w:sz w:val="18"/>
                <w:szCs w:val="18"/>
              </w:rPr>
            </w:pPr>
            <w:r w:rsidRPr="00366F2E">
              <w:rPr>
                <w:rFonts w:ascii="Arial" w:hAnsi="Arial" w:cs="Arial"/>
                <w:sz w:val="18"/>
                <w:szCs w:val="18"/>
              </w:rPr>
              <w:t>69,00</w:t>
            </w:r>
          </w:p>
        </w:tc>
      </w:tr>
      <w:tr w:rsidR="00FB0308" w:rsidRPr="00366F2E" w14:paraId="03E34A0B" w14:textId="77777777" w:rsidTr="00DF019A">
        <w:trPr>
          <w:trHeight w:val="178"/>
        </w:trPr>
        <w:tc>
          <w:tcPr>
            <w:tcW w:w="7260" w:type="dxa"/>
            <w:vAlign w:val="center"/>
          </w:tcPr>
          <w:p w14:paraId="51D6C295" w14:textId="77777777" w:rsidR="00FB0308" w:rsidRPr="00366F2E" w:rsidRDefault="00FB0308" w:rsidP="00DF019A">
            <w:pPr>
              <w:spacing w:line="228" w:lineRule="auto"/>
              <w:rPr>
                <w:rFonts w:ascii="Arial" w:hAnsi="Arial" w:cs="Arial"/>
                <w:sz w:val="20"/>
                <w:szCs w:val="20"/>
              </w:rPr>
            </w:pPr>
            <w:proofErr w:type="spellStart"/>
            <w:r w:rsidRPr="00366F2E">
              <w:rPr>
                <w:rFonts w:ascii="Arial" w:hAnsi="Arial" w:cs="Arial"/>
                <w:sz w:val="20"/>
                <w:szCs w:val="20"/>
              </w:rPr>
              <w:t>Bezdokladová</w:t>
            </w:r>
            <w:proofErr w:type="spellEnd"/>
            <w:r w:rsidRPr="00366F2E">
              <w:rPr>
                <w:rFonts w:ascii="Arial" w:hAnsi="Arial" w:cs="Arial"/>
                <w:sz w:val="20"/>
                <w:szCs w:val="20"/>
              </w:rPr>
              <w:t xml:space="preserve"> dobírka </w:t>
            </w:r>
          </w:p>
        </w:tc>
        <w:tc>
          <w:tcPr>
            <w:tcW w:w="1666" w:type="dxa"/>
            <w:shd w:val="clear" w:color="auto" w:fill="auto"/>
            <w:vAlign w:val="center"/>
          </w:tcPr>
          <w:p w14:paraId="36F3B60E" w14:textId="77777777" w:rsidR="00FB0308" w:rsidRPr="00366F2E" w:rsidRDefault="00FB0308" w:rsidP="00DF019A">
            <w:pPr>
              <w:jc w:val="center"/>
              <w:rPr>
                <w:rFonts w:ascii="Arial" w:hAnsi="Arial" w:cs="Arial"/>
                <w:sz w:val="18"/>
                <w:szCs w:val="18"/>
              </w:rPr>
            </w:pPr>
            <w:r w:rsidRPr="00366F2E">
              <w:rPr>
                <w:rFonts w:ascii="Arial" w:hAnsi="Arial" w:cs="Arial"/>
                <w:sz w:val="18"/>
                <w:szCs w:val="18"/>
              </w:rPr>
              <w:t>30,00</w:t>
            </w:r>
          </w:p>
        </w:tc>
        <w:tc>
          <w:tcPr>
            <w:tcW w:w="1701" w:type="dxa"/>
            <w:vAlign w:val="center"/>
          </w:tcPr>
          <w:p w14:paraId="3E9C0E74" w14:textId="77777777" w:rsidR="00FB0308" w:rsidRPr="00366F2E" w:rsidRDefault="00FB0308" w:rsidP="00DF019A">
            <w:pPr>
              <w:pStyle w:val="Zpat"/>
              <w:tabs>
                <w:tab w:val="clear" w:pos="4513"/>
              </w:tabs>
              <w:jc w:val="center"/>
              <w:rPr>
                <w:rFonts w:ascii="Arial" w:hAnsi="Arial" w:cs="Arial"/>
                <w:sz w:val="18"/>
                <w:szCs w:val="18"/>
              </w:rPr>
            </w:pPr>
            <w:r w:rsidRPr="00366F2E">
              <w:rPr>
                <w:rFonts w:ascii="Arial" w:hAnsi="Arial" w:cs="Arial"/>
                <w:sz w:val="20"/>
                <w:szCs w:val="20"/>
              </w:rPr>
              <w:t>-</w:t>
            </w:r>
          </w:p>
        </w:tc>
      </w:tr>
      <w:tr w:rsidR="00FB0308" w:rsidRPr="00366F2E" w14:paraId="492D0C81" w14:textId="77777777" w:rsidTr="00DF019A">
        <w:trPr>
          <w:trHeight w:val="169"/>
        </w:trPr>
        <w:tc>
          <w:tcPr>
            <w:tcW w:w="7260" w:type="dxa"/>
            <w:vAlign w:val="center"/>
          </w:tcPr>
          <w:p w14:paraId="419C2990" w14:textId="5ECFA025" w:rsidR="00FB0308" w:rsidRPr="00366F2E" w:rsidRDefault="00FB0308" w:rsidP="00DF019A">
            <w:pPr>
              <w:spacing w:line="228" w:lineRule="auto"/>
              <w:rPr>
                <w:rFonts w:ascii="Arial" w:hAnsi="Arial" w:cs="Arial"/>
                <w:sz w:val="20"/>
                <w:szCs w:val="20"/>
              </w:rPr>
            </w:pPr>
            <w:r w:rsidRPr="00366F2E">
              <w:rPr>
                <w:rFonts w:ascii="Arial" w:hAnsi="Arial" w:cs="Arial"/>
                <w:sz w:val="20"/>
                <w:szCs w:val="20"/>
              </w:rPr>
              <w:t>Zkrácení úložní doby</w:t>
            </w:r>
          </w:p>
        </w:tc>
        <w:tc>
          <w:tcPr>
            <w:tcW w:w="1666" w:type="dxa"/>
            <w:shd w:val="clear" w:color="auto" w:fill="auto"/>
            <w:vAlign w:val="center"/>
          </w:tcPr>
          <w:p w14:paraId="1EF3618A" w14:textId="77777777" w:rsidR="00FB0308" w:rsidRPr="00366F2E" w:rsidRDefault="00FB0308" w:rsidP="00DF019A">
            <w:pPr>
              <w:jc w:val="center"/>
              <w:rPr>
                <w:rFonts w:ascii="Arial" w:hAnsi="Arial" w:cs="Arial"/>
                <w:sz w:val="18"/>
                <w:szCs w:val="18"/>
              </w:rPr>
            </w:pPr>
            <w:r w:rsidRPr="00366F2E">
              <w:rPr>
                <w:rFonts w:ascii="Arial" w:hAnsi="Arial" w:cs="Arial"/>
                <w:sz w:val="18"/>
                <w:szCs w:val="18"/>
              </w:rPr>
              <w:t>obsaženo v ceně služby</w:t>
            </w:r>
          </w:p>
        </w:tc>
        <w:tc>
          <w:tcPr>
            <w:tcW w:w="1701" w:type="dxa"/>
            <w:vAlign w:val="center"/>
          </w:tcPr>
          <w:p w14:paraId="79F1B802" w14:textId="77777777" w:rsidR="00FB0308" w:rsidRPr="00366F2E" w:rsidRDefault="00FB0308" w:rsidP="00DF019A">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r>
      <w:tr w:rsidR="00FB0308" w:rsidRPr="00366F2E" w14:paraId="7F4544E9" w14:textId="77777777" w:rsidTr="00DF019A">
        <w:trPr>
          <w:trHeight w:val="178"/>
        </w:trPr>
        <w:tc>
          <w:tcPr>
            <w:tcW w:w="7260" w:type="dxa"/>
            <w:vAlign w:val="center"/>
          </w:tcPr>
          <w:p w14:paraId="60457A5E" w14:textId="2AD125C8" w:rsidR="00FB0308" w:rsidRPr="00366F2E" w:rsidRDefault="00FB0308" w:rsidP="00DF019A">
            <w:pPr>
              <w:spacing w:line="228" w:lineRule="auto"/>
              <w:rPr>
                <w:rFonts w:ascii="Arial" w:hAnsi="Arial" w:cs="Arial"/>
                <w:sz w:val="20"/>
                <w:szCs w:val="20"/>
              </w:rPr>
            </w:pPr>
            <w:r w:rsidRPr="00366F2E">
              <w:rPr>
                <w:rFonts w:ascii="Arial" w:hAnsi="Arial" w:cs="Arial"/>
                <w:sz w:val="20"/>
                <w:szCs w:val="20"/>
              </w:rPr>
              <w:t>Prodloužení úložní doby – odesílatel</w:t>
            </w:r>
          </w:p>
        </w:tc>
        <w:tc>
          <w:tcPr>
            <w:tcW w:w="1666" w:type="dxa"/>
            <w:shd w:val="clear" w:color="auto" w:fill="auto"/>
            <w:vAlign w:val="center"/>
          </w:tcPr>
          <w:p w14:paraId="64744941" w14:textId="77777777" w:rsidR="00FB0308" w:rsidRPr="00366F2E" w:rsidRDefault="00FB0308" w:rsidP="00DF019A">
            <w:pPr>
              <w:jc w:val="center"/>
              <w:rPr>
                <w:rFonts w:ascii="Arial" w:hAnsi="Arial" w:cs="Arial"/>
                <w:sz w:val="18"/>
                <w:szCs w:val="18"/>
              </w:rPr>
            </w:pPr>
            <w:r w:rsidRPr="00366F2E">
              <w:rPr>
                <w:rFonts w:ascii="Arial" w:hAnsi="Arial" w:cs="Arial"/>
                <w:sz w:val="18"/>
                <w:szCs w:val="18"/>
              </w:rPr>
              <w:t>20,00</w:t>
            </w:r>
          </w:p>
        </w:tc>
        <w:tc>
          <w:tcPr>
            <w:tcW w:w="1701" w:type="dxa"/>
            <w:vAlign w:val="center"/>
          </w:tcPr>
          <w:p w14:paraId="5C2B2C09" w14:textId="77777777" w:rsidR="00FB0308" w:rsidRPr="00366F2E" w:rsidRDefault="00FB0308" w:rsidP="00DF019A">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FB0308" w:rsidRPr="00366F2E" w14:paraId="665F42D3" w14:textId="77777777" w:rsidTr="00DF019A">
        <w:trPr>
          <w:trHeight w:val="287"/>
        </w:trPr>
        <w:tc>
          <w:tcPr>
            <w:tcW w:w="7260" w:type="dxa"/>
            <w:vAlign w:val="center"/>
          </w:tcPr>
          <w:p w14:paraId="1F719136" w14:textId="77777777" w:rsidR="00FB0308" w:rsidRPr="00366F2E" w:rsidRDefault="00FB0308" w:rsidP="00DF019A">
            <w:pPr>
              <w:spacing w:line="228" w:lineRule="auto"/>
              <w:rPr>
                <w:rFonts w:ascii="Arial" w:hAnsi="Arial" w:cs="Arial"/>
                <w:sz w:val="20"/>
                <w:szCs w:val="20"/>
              </w:rPr>
            </w:pPr>
            <w:r w:rsidRPr="00366F2E">
              <w:rPr>
                <w:rFonts w:ascii="Arial" w:hAnsi="Arial" w:cs="Arial"/>
                <w:sz w:val="20"/>
                <w:szCs w:val="20"/>
              </w:rPr>
              <w:t>Elektronické oznámení odesílateli</w:t>
            </w:r>
          </w:p>
        </w:tc>
        <w:tc>
          <w:tcPr>
            <w:tcW w:w="1666" w:type="dxa"/>
            <w:shd w:val="clear" w:color="auto" w:fill="auto"/>
            <w:vAlign w:val="center"/>
          </w:tcPr>
          <w:p w14:paraId="62DC941D" w14:textId="77777777" w:rsidR="00FB0308" w:rsidRPr="00366F2E" w:rsidRDefault="00FB0308" w:rsidP="00DF019A">
            <w:pPr>
              <w:jc w:val="center"/>
              <w:rPr>
                <w:rFonts w:ascii="Arial" w:hAnsi="Arial" w:cs="Arial"/>
                <w:sz w:val="18"/>
                <w:szCs w:val="18"/>
              </w:rPr>
            </w:pPr>
            <w:r w:rsidRPr="00366F2E">
              <w:rPr>
                <w:rFonts w:ascii="Arial" w:hAnsi="Arial" w:cs="Arial"/>
                <w:sz w:val="18"/>
                <w:szCs w:val="18"/>
              </w:rPr>
              <w:t>3,00</w:t>
            </w:r>
          </w:p>
        </w:tc>
        <w:tc>
          <w:tcPr>
            <w:tcW w:w="1701" w:type="dxa"/>
            <w:vAlign w:val="center"/>
          </w:tcPr>
          <w:p w14:paraId="432B1206" w14:textId="77777777" w:rsidR="00FB0308" w:rsidRPr="00366F2E" w:rsidRDefault="00FB0308" w:rsidP="00DF019A">
            <w:pPr>
              <w:pStyle w:val="Zpat"/>
              <w:tabs>
                <w:tab w:val="clear" w:pos="4513"/>
              </w:tabs>
              <w:ind w:left="113"/>
              <w:jc w:val="center"/>
              <w:rPr>
                <w:rFonts w:ascii="Arial" w:hAnsi="Arial" w:cs="Arial"/>
                <w:sz w:val="18"/>
                <w:szCs w:val="18"/>
              </w:rPr>
            </w:pPr>
            <w:r w:rsidRPr="00366F2E">
              <w:rPr>
                <w:rFonts w:ascii="Arial" w:hAnsi="Arial" w:cs="Arial"/>
                <w:sz w:val="18"/>
                <w:szCs w:val="18"/>
              </w:rPr>
              <w:t>3,00</w:t>
            </w:r>
          </w:p>
        </w:tc>
      </w:tr>
      <w:tr w:rsidR="00FB0308" w:rsidRPr="00366F2E" w14:paraId="089EA64D" w14:textId="77777777" w:rsidTr="00DF019A">
        <w:trPr>
          <w:trHeight w:val="200"/>
        </w:trPr>
        <w:tc>
          <w:tcPr>
            <w:tcW w:w="10627" w:type="dxa"/>
            <w:gridSpan w:val="3"/>
            <w:shd w:val="clear" w:color="auto" w:fill="F2F2F2" w:themeFill="background1" w:themeFillShade="F2"/>
          </w:tcPr>
          <w:p w14:paraId="6F937FE7" w14:textId="77777777" w:rsidR="00FB0308" w:rsidRPr="00366F2E" w:rsidRDefault="00FB0308" w:rsidP="00DF019A">
            <w:pPr>
              <w:pStyle w:val="Zpat"/>
              <w:tabs>
                <w:tab w:val="clear" w:pos="4513"/>
              </w:tabs>
              <w:jc w:val="center"/>
              <w:rPr>
                <w:rFonts w:ascii="Arial" w:hAnsi="Arial" w:cs="Arial"/>
                <w:b/>
                <w:bCs/>
                <w:sz w:val="20"/>
                <w:szCs w:val="20"/>
              </w:rPr>
            </w:pPr>
            <w:r w:rsidRPr="00366F2E">
              <w:rPr>
                <w:rFonts w:ascii="Arial" w:hAnsi="Arial" w:cs="Arial"/>
                <w:b/>
                <w:bCs/>
                <w:sz w:val="20"/>
                <w:szCs w:val="20"/>
              </w:rPr>
              <w:t>Příplatky</w:t>
            </w:r>
          </w:p>
        </w:tc>
      </w:tr>
      <w:tr w:rsidR="00FB0308" w:rsidRPr="00366F2E" w14:paraId="6362941B" w14:textId="77777777" w:rsidTr="00DF019A">
        <w:trPr>
          <w:trHeight w:val="185"/>
        </w:trPr>
        <w:tc>
          <w:tcPr>
            <w:tcW w:w="7260" w:type="dxa"/>
            <w:vAlign w:val="center"/>
          </w:tcPr>
          <w:p w14:paraId="495E824F" w14:textId="6D86CF2A" w:rsidR="00FB0308" w:rsidRPr="00366F2E" w:rsidRDefault="00FB0308" w:rsidP="00DF019A">
            <w:pPr>
              <w:spacing w:line="228" w:lineRule="auto"/>
              <w:rPr>
                <w:rFonts w:ascii="Arial" w:hAnsi="Arial" w:cs="Arial"/>
                <w:sz w:val="20"/>
                <w:szCs w:val="20"/>
              </w:rPr>
            </w:pPr>
            <w:proofErr w:type="spellStart"/>
            <w:r w:rsidRPr="00366F2E">
              <w:rPr>
                <w:rFonts w:ascii="Arial" w:hAnsi="Arial" w:cs="Arial"/>
                <w:b/>
                <w:bCs/>
                <w:sz w:val="20"/>
                <w:szCs w:val="20"/>
              </w:rPr>
              <w:t>Nestandard</w:t>
            </w:r>
            <w:proofErr w:type="spellEnd"/>
            <w:r w:rsidRPr="00366F2E">
              <w:rPr>
                <w:rFonts w:ascii="Arial" w:hAnsi="Arial" w:cs="Arial"/>
                <w:b/>
                <w:bCs/>
                <w:sz w:val="20"/>
                <w:szCs w:val="20"/>
              </w:rPr>
              <w:t xml:space="preserve"> </w:t>
            </w:r>
            <w:r w:rsidRPr="00366F2E">
              <w:rPr>
                <w:rFonts w:ascii="Arial" w:hAnsi="Arial" w:cs="Arial"/>
                <w:b/>
                <w:bCs/>
                <w:sz w:val="20"/>
                <w:szCs w:val="20"/>
                <w:vertAlign w:val="superscript"/>
              </w:rPr>
              <w:t>1)</w:t>
            </w:r>
          </w:p>
        </w:tc>
        <w:tc>
          <w:tcPr>
            <w:tcW w:w="1666" w:type="dxa"/>
            <w:shd w:val="clear" w:color="auto" w:fill="auto"/>
            <w:vAlign w:val="center"/>
          </w:tcPr>
          <w:p w14:paraId="49B9DC3A" w14:textId="77777777" w:rsidR="00FB0308" w:rsidRPr="00366F2E" w:rsidDel="00021794" w:rsidRDefault="00FB0308" w:rsidP="00DF019A">
            <w:pPr>
              <w:jc w:val="center"/>
              <w:rPr>
                <w:rFonts w:ascii="Arial" w:hAnsi="Arial" w:cs="Arial"/>
                <w:sz w:val="18"/>
                <w:szCs w:val="18"/>
              </w:rPr>
            </w:pPr>
            <w:r w:rsidRPr="00366F2E">
              <w:rPr>
                <w:rFonts w:ascii="Arial" w:hAnsi="Arial" w:cs="Arial"/>
                <w:sz w:val="18"/>
                <w:szCs w:val="18"/>
              </w:rPr>
              <w:t>16,00</w:t>
            </w:r>
          </w:p>
        </w:tc>
        <w:tc>
          <w:tcPr>
            <w:tcW w:w="1701" w:type="dxa"/>
            <w:vAlign w:val="center"/>
          </w:tcPr>
          <w:p w14:paraId="7A427A81" w14:textId="77777777" w:rsidR="00FB0308" w:rsidRPr="00366F2E" w:rsidRDefault="00FB0308" w:rsidP="00DF019A">
            <w:pPr>
              <w:pStyle w:val="Zpat"/>
              <w:tabs>
                <w:tab w:val="clear" w:pos="4513"/>
              </w:tabs>
              <w:jc w:val="center"/>
              <w:rPr>
                <w:rFonts w:ascii="Arial" w:hAnsi="Arial" w:cs="Arial"/>
                <w:sz w:val="18"/>
                <w:szCs w:val="18"/>
              </w:rPr>
            </w:pPr>
            <w:r w:rsidRPr="00366F2E">
              <w:rPr>
                <w:rFonts w:ascii="Arial" w:hAnsi="Arial" w:cs="Arial"/>
                <w:sz w:val="18"/>
                <w:szCs w:val="18"/>
              </w:rPr>
              <w:t>16,00</w:t>
            </w:r>
          </w:p>
        </w:tc>
      </w:tr>
      <w:tr w:rsidR="00FB0308" w:rsidRPr="00366F2E" w14:paraId="715A52A0" w14:textId="77777777" w:rsidTr="00DF019A">
        <w:trPr>
          <w:trHeight w:val="233"/>
        </w:trPr>
        <w:tc>
          <w:tcPr>
            <w:tcW w:w="7260" w:type="dxa"/>
            <w:vAlign w:val="center"/>
          </w:tcPr>
          <w:p w14:paraId="57D8C9B7" w14:textId="262CC835" w:rsidR="00FB0308" w:rsidRPr="00366F2E" w:rsidRDefault="00FB0308" w:rsidP="00DF019A">
            <w:pPr>
              <w:spacing w:line="228" w:lineRule="auto"/>
              <w:rPr>
                <w:rFonts w:ascii="Arial" w:hAnsi="Arial" w:cs="Arial"/>
                <w:sz w:val="20"/>
                <w:szCs w:val="20"/>
              </w:rPr>
            </w:pPr>
            <w:r w:rsidRPr="00366F2E">
              <w:rPr>
                <w:rFonts w:ascii="Arial" w:hAnsi="Arial" w:cs="Arial"/>
                <w:sz w:val="20"/>
                <w:szCs w:val="20"/>
              </w:rPr>
              <w:t xml:space="preserve">Udaná cena – </w:t>
            </w:r>
            <w:r w:rsidRPr="00366F2E">
              <w:rPr>
                <w:rFonts w:ascii="Arial" w:hAnsi="Arial" w:cs="Arial"/>
                <w:b/>
                <w:bCs/>
                <w:sz w:val="20"/>
                <w:szCs w:val="20"/>
              </w:rPr>
              <w:t>do 500 Kč</w:t>
            </w:r>
          </w:p>
        </w:tc>
        <w:tc>
          <w:tcPr>
            <w:tcW w:w="1666" w:type="dxa"/>
            <w:shd w:val="clear" w:color="auto" w:fill="auto"/>
            <w:vAlign w:val="center"/>
          </w:tcPr>
          <w:p w14:paraId="32BF5FA0" w14:textId="77777777" w:rsidR="00FB0308" w:rsidRPr="00366F2E" w:rsidRDefault="00FB0308" w:rsidP="00DF019A">
            <w:pPr>
              <w:jc w:val="center"/>
              <w:rPr>
                <w:rFonts w:ascii="Arial" w:hAnsi="Arial" w:cs="Arial"/>
                <w:sz w:val="18"/>
                <w:szCs w:val="18"/>
              </w:rPr>
            </w:pPr>
            <w:r w:rsidRPr="00366F2E">
              <w:rPr>
                <w:rFonts w:ascii="Arial" w:hAnsi="Arial" w:cs="Arial"/>
                <w:sz w:val="18"/>
                <w:szCs w:val="18"/>
              </w:rPr>
              <w:t>obsaženo v ceně služby</w:t>
            </w:r>
          </w:p>
        </w:tc>
        <w:tc>
          <w:tcPr>
            <w:tcW w:w="1701" w:type="dxa"/>
            <w:vAlign w:val="center"/>
          </w:tcPr>
          <w:p w14:paraId="72C45769" w14:textId="77777777" w:rsidR="00FB0308" w:rsidRPr="00366F2E" w:rsidRDefault="00FB0308" w:rsidP="00DF019A">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FB0308" w:rsidRPr="00366F2E" w14:paraId="408BD701" w14:textId="77777777" w:rsidTr="00DF019A">
        <w:trPr>
          <w:trHeight w:val="277"/>
        </w:trPr>
        <w:tc>
          <w:tcPr>
            <w:tcW w:w="7260" w:type="dxa"/>
            <w:vAlign w:val="center"/>
          </w:tcPr>
          <w:p w14:paraId="3120AB27" w14:textId="77777777" w:rsidR="00FB0308" w:rsidRPr="00366F2E" w:rsidRDefault="00FB0308" w:rsidP="00DF019A">
            <w:pPr>
              <w:spacing w:line="228" w:lineRule="auto"/>
              <w:rPr>
                <w:rFonts w:ascii="Arial" w:hAnsi="Arial" w:cs="Arial"/>
                <w:sz w:val="20"/>
                <w:szCs w:val="20"/>
              </w:rPr>
            </w:pPr>
            <w:r w:rsidRPr="00366F2E">
              <w:rPr>
                <w:rFonts w:ascii="Arial" w:hAnsi="Arial" w:cs="Arial"/>
                <w:sz w:val="20"/>
                <w:szCs w:val="20"/>
              </w:rPr>
              <w:t xml:space="preserve">Udaná cena – </w:t>
            </w:r>
            <w:r w:rsidRPr="00366F2E">
              <w:rPr>
                <w:rFonts w:ascii="Arial" w:hAnsi="Arial" w:cs="Arial"/>
                <w:b/>
                <w:bCs/>
                <w:sz w:val="20"/>
                <w:szCs w:val="20"/>
              </w:rPr>
              <w:t>do 5 000 Kč</w:t>
            </w:r>
          </w:p>
        </w:tc>
        <w:tc>
          <w:tcPr>
            <w:tcW w:w="1666" w:type="dxa"/>
            <w:shd w:val="clear" w:color="auto" w:fill="auto"/>
            <w:vAlign w:val="center"/>
          </w:tcPr>
          <w:p w14:paraId="4D52C7B7" w14:textId="77777777" w:rsidR="00FB0308" w:rsidRPr="00366F2E" w:rsidRDefault="00FB0308" w:rsidP="00DF019A">
            <w:pPr>
              <w:jc w:val="center"/>
              <w:rPr>
                <w:rFonts w:ascii="Arial" w:hAnsi="Arial" w:cs="Arial"/>
                <w:sz w:val="18"/>
                <w:szCs w:val="18"/>
              </w:rPr>
            </w:pPr>
            <w:r w:rsidRPr="00366F2E">
              <w:rPr>
                <w:rFonts w:ascii="Arial" w:hAnsi="Arial" w:cs="Arial"/>
                <w:sz w:val="18"/>
                <w:szCs w:val="18"/>
              </w:rPr>
              <w:t>6,00</w:t>
            </w:r>
          </w:p>
        </w:tc>
        <w:tc>
          <w:tcPr>
            <w:tcW w:w="1701" w:type="dxa"/>
            <w:vAlign w:val="center"/>
          </w:tcPr>
          <w:p w14:paraId="7BC49B6E"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w:t>
            </w:r>
          </w:p>
        </w:tc>
      </w:tr>
      <w:tr w:rsidR="00FB0308" w:rsidRPr="00366F2E" w14:paraId="16044E7E" w14:textId="77777777" w:rsidTr="00DF019A">
        <w:trPr>
          <w:trHeight w:val="277"/>
        </w:trPr>
        <w:tc>
          <w:tcPr>
            <w:tcW w:w="7260" w:type="dxa"/>
            <w:vAlign w:val="center"/>
          </w:tcPr>
          <w:p w14:paraId="4FC40792" w14:textId="77777777" w:rsidR="00FB0308" w:rsidRPr="00366F2E" w:rsidRDefault="00FB0308" w:rsidP="00DF019A">
            <w:pPr>
              <w:spacing w:line="228" w:lineRule="auto"/>
              <w:rPr>
                <w:rFonts w:ascii="Arial" w:hAnsi="Arial" w:cs="Arial"/>
                <w:sz w:val="20"/>
                <w:szCs w:val="20"/>
              </w:rPr>
            </w:pPr>
            <w:r w:rsidRPr="00366F2E">
              <w:rPr>
                <w:rFonts w:ascii="Arial" w:hAnsi="Arial" w:cs="Arial"/>
                <w:sz w:val="20"/>
                <w:szCs w:val="20"/>
              </w:rPr>
              <w:t xml:space="preserve">Udaná cena – </w:t>
            </w:r>
            <w:r w:rsidRPr="00366F2E">
              <w:rPr>
                <w:rFonts w:ascii="Arial" w:hAnsi="Arial" w:cs="Arial"/>
                <w:b/>
                <w:bCs/>
                <w:sz w:val="20"/>
                <w:szCs w:val="20"/>
              </w:rPr>
              <w:t>do 30 000 Kč</w:t>
            </w:r>
          </w:p>
        </w:tc>
        <w:tc>
          <w:tcPr>
            <w:tcW w:w="1666" w:type="dxa"/>
            <w:shd w:val="clear" w:color="auto" w:fill="auto"/>
            <w:vAlign w:val="center"/>
          </w:tcPr>
          <w:p w14:paraId="2E634D72"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14,00</w:t>
            </w:r>
          </w:p>
        </w:tc>
        <w:tc>
          <w:tcPr>
            <w:tcW w:w="1701" w:type="dxa"/>
            <w:vAlign w:val="center"/>
          </w:tcPr>
          <w:p w14:paraId="329EED59"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w:t>
            </w:r>
          </w:p>
        </w:tc>
      </w:tr>
      <w:tr w:rsidR="00FB0308" w:rsidRPr="00366F2E" w14:paraId="05607AD3" w14:textId="7777777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3E440579" w14:textId="4996BFDB" w:rsidR="00FB0308" w:rsidRPr="00366F2E" w:rsidRDefault="00FB0308" w:rsidP="00DF019A">
            <w:pPr>
              <w:spacing w:line="228" w:lineRule="auto"/>
              <w:rPr>
                <w:rFonts w:ascii="Arial" w:hAnsi="Arial" w:cs="Arial"/>
                <w:b/>
                <w:bCs/>
                <w:sz w:val="20"/>
                <w:szCs w:val="20"/>
              </w:rPr>
            </w:pPr>
            <w:r w:rsidRPr="00366F2E">
              <w:rPr>
                <w:rFonts w:ascii="Arial" w:hAnsi="Arial" w:cs="Arial"/>
                <w:sz w:val="20"/>
                <w:szCs w:val="20"/>
              </w:rPr>
              <w:t xml:space="preserve">Udaná cena – </w:t>
            </w:r>
            <w:r w:rsidRPr="00366F2E">
              <w:rPr>
                <w:rFonts w:ascii="Arial" w:hAnsi="Arial" w:cs="Arial"/>
                <w:b/>
                <w:bCs/>
                <w:sz w:val="20"/>
                <w:szCs w:val="20"/>
              </w:rPr>
              <w:t>za každých započatých</w:t>
            </w:r>
            <w:r w:rsidRPr="00366F2E">
              <w:rPr>
                <w:rFonts w:ascii="Arial" w:hAnsi="Arial" w:cs="Arial"/>
                <w:sz w:val="20"/>
                <w:szCs w:val="20"/>
              </w:rPr>
              <w:t xml:space="preserve"> </w:t>
            </w:r>
            <w:r w:rsidRPr="00366F2E">
              <w:rPr>
                <w:rFonts w:ascii="Arial" w:hAnsi="Arial" w:cs="Arial"/>
                <w:b/>
                <w:bCs/>
                <w:sz w:val="20"/>
                <w:szCs w:val="20"/>
              </w:rPr>
              <w:t>10 000 Kč nad 30 000 Kč</w:t>
            </w:r>
          </w:p>
        </w:tc>
        <w:tc>
          <w:tcPr>
            <w:tcW w:w="166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5292DAA8"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14,00</w:t>
            </w:r>
          </w:p>
        </w:tc>
        <w:tc>
          <w:tcPr>
            <w:tcW w:w="170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66DB47DB"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w:t>
            </w:r>
          </w:p>
        </w:tc>
      </w:tr>
      <w:tr w:rsidR="00FB0308" w:rsidRPr="00366F2E" w14:paraId="6A89A4BD" w14:textId="7777777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61549118" w14:textId="77777777" w:rsidR="00FB0308" w:rsidRPr="00366F2E" w:rsidRDefault="00FB0308" w:rsidP="00DF019A">
            <w:pPr>
              <w:spacing w:line="228" w:lineRule="auto"/>
              <w:rPr>
                <w:rFonts w:ascii="Arial" w:hAnsi="Arial" w:cs="Arial"/>
                <w:sz w:val="20"/>
                <w:szCs w:val="20"/>
              </w:rPr>
            </w:pPr>
            <w:r w:rsidRPr="00366F2E">
              <w:rPr>
                <w:rFonts w:ascii="Arial" w:hAnsi="Arial" w:cs="Arial"/>
                <w:b/>
                <w:sz w:val="20"/>
                <w:szCs w:val="20"/>
              </w:rPr>
              <w:lastRenderedPageBreak/>
              <w:t>Křehké</w:t>
            </w:r>
          </w:p>
        </w:tc>
        <w:tc>
          <w:tcPr>
            <w:tcW w:w="166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44F3883"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30,00</w:t>
            </w:r>
          </w:p>
        </w:tc>
        <w:tc>
          <w:tcPr>
            <w:tcW w:w="170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6E37B78E"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w:t>
            </w:r>
          </w:p>
        </w:tc>
      </w:tr>
      <w:tr w:rsidR="00FB0308" w:rsidRPr="00366F2E" w14:paraId="5B12E10C" w14:textId="7777777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3D81E511" w14:textId="77777777" w:rsidR="00FB0308" w:rsidRPr="00366F2E" w:rsidRDefault="00FB0308" w:rsidP="00DF019A">
            <w:pPr>
              <w:spacing w:line="228" w:lineRule="auto"/>
              <w:rPr>
                <w:rFonts w:ascii="Arial" w:hAnsi="Arial" w:cs="Arial"/>
                <w:sz w:val="20"/>
                <w:szCs w:val="20"/>
              </w:rPr>
            </w:pPr>
            <w:r w:rsidRPr="00366F2E">
              <w:rPr>
                <w:rFonts w:ascii="Arial" w:hAnsi="Arial" w:cs="Arial"/>
                <w:b/>
                <w:sz w:val="20"/>
                <w:szCs w:val="20"/>
              </w:rPr>
              <w:t>Odpovědní zásilka</w:t>
            </w:r>
          </w:p>
        </w:tc>
        <w:tc>
          <w:tcPr>
            <w:tcW w:w="166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B3D8110"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4,00</w:t>
            </w:r>
          </w:p>
        </w:tc>
        <w:tc>
          <w:tcPr>
            <w:tcW w:w="170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418D0C05"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4,00</w:t>
            </w:r>
          </w:p>
        </w:tc>
      </w:tr>
      <w:tr w:rsidR="00FB0308" w:rsidRPr="00366F2E" w14:paraId="45E3DA32" w14:textId="7777777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7E508344" w14:textId="77777777" w:rsidR="00FB0308" w:rsidRPr="00366F2E" w:rsidRDefault="00FB0308" w:rsidP="00DF019A">
            <w:pPr>
              <w:spacing w:line="228" w:lineRule="auto"/>
              <w:rPr>
                <w:rFonts w:ascii="Arial" w:hAnsi="Arial" w:cs="Arial"/>
                <w:sz w:val="20"/>
                <w:szCs w:val="20"/>
              </w:rPr>
            </w:pPr>
            <w:r w:rsidRPr="00366F2E">
              <w:rPr>
                <w:rFonts w:ascii="Arial" w:hAnsi="Arial" w:cs="Arial"/>
                <w:b/>
                <w:sz w:val="20"/>
                <w:szCs w:val="20"/>
              </w:rPr>
              <w:t>Prodloužení úložní doby adresát</w:t>
            </w:r>
          </w:p>
        </w:tc>
        <w:tc>
          <w:tcPr>
            <w:tcW w:w="166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71C8B5D8"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obsaženo v ceně služby</w:t>
            </w:r>
          </w:p>
        </w:tc>
        <w:tc>
          <w:tcPr>
            <w:tcW w:w="170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3BF52045"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obsaženo v ceně služby</w:t>
            </w:r>
          </w:p>
        </w:tc>
      </w:tr>
      <w:tr w:rsidR="00FB0308" w:rsidRPr="00366F2E" w14:paraId="5F4785DC" w14:textId="7777777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513695EA" w14:textId="77777777" w:rsidR="00FB0308" w:rsidRPr="00366F2E" w:rsidRDefault="00FB0308" w:rsidP="00DF019A">
            <w:pPr>
              <w:spacing w:line="228" w:lineRule="auto"/>
              <w:rPr>
                <w:rFonts w:ascii="Arial" w:hAnsi="Arial" w:cs="Arial"/>
                <w:sz w:val="20"/>
                <w:szCs w:val="20"/>
              </w:rPr>
            </w:pPr>
            <w:r w:rsidRPr="00366F2E">
              <w:rPr>
                <w:rFonts w:ascii="Arial" w:hAnsi="Arial" w:cs="Arial"/>
                <w:b/>
                <w:sz w:val="20"/>
                <w:szCs w:val="20"/>
              </w:rPr>
              <w:t>Opakované dodání na žádost adresáta běžnou pochůzkou</w:t>
            </w:r>
          </w:p>
        </w:tc>
        <w:tc>
          <w:tcPr>
            <w:tcW w:w="166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6222579"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obsaženo v ceně služby</w:t>
            </w:r>
          </w:p>
        </w:tc>
        <w:tc>
          <w:tcPr>
            <w:tcW w:w="170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57046946"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obsaženo v ceně služby</w:t>
            </w:r>
          </w:p>
        </w:tc>
      </w:tr>
      <w:tr w:rsidR="00FB0308" w:rsidRPr="00366F2E" w14:paraId="1F64020F" w14:textId="77777777" w:rsidTr="00DF019A">
        <w:trPr>
          <w:trHeight w:val="200"/>
        </w:trPr>
        <w:tc>
          <w:tcPr>
            <w:tcW w:w="10627" w:type="dxa"/>
            <w:gridSpan w:val="3"/>
            <w:shd w:val="clear" w:color="auto" w:fill="F2F2F2" w:themeFill="background1" w:themeFillShade="F2"/>
          </w:tcPr>
          <w:p w14:paraId="55E7242F" w14:textId="77777777" w:rsidR="00FB0308" w:rsidRPr="00366F2E" w:rsidRDefault="00FB0308" w:rsidP="00DF019A">
            <w:pPr>
              <w:pStyle w:val="Zpat"/>
              <w:tabs>
                <w:tab w:val="clear" w:pos="4513"/>
              </w:tabs>
              <w:jc w:val="center"/>
              <w:rPr>
                <w:rFonts w:ascii="Arial" w:hAnsi="Arial" w:cs="Arial"/>
                <w:b/>
                <w:bCs/>
                <w:sz w:val="20"/>
                <w:szCs w:val="20"/>
              </w:rPr>
            </w:pPr>
            <w:r w:rsidRPr="00366F2E">
              <w:rPr>
                <w:rFonts w:ascii="Arial" w:hAnsi="Arial" w:cs="Arial"/>
                <w:b/>
                <w:bCs/>
                <w:sz w:val="20"/>
                <w:szCs w:val="20"/>
              </w:rPr>
              <w:t>Vrácení cen</w:t>
            </w:r>
          </w:p>
        </w:tc>
      </w:tr>
      <w:tr w:rsidR="00FB0308" w:rsidRPr="00366F2E" w14:paraId="203C3543" w14:textId="7777777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trPr>
        <w:tc>
          <w:tcPr>
            <w:tcW w:w="10627" w:type="dxa"/>
            <w:gridSpan w:val="3"/>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5AAFAAE7" w14:textId="77777777" w:rsidR="00FB0308" w:rsidRPr="00366F2E" w:rsidRDefault="00FB0308" w:rsidP="00DF019A">
            <w:pPr>
              <w:pStyle w:val="Zpat"/>
              <w:tabs>
                <w:tab w:val="clear" w:pos="4513"/>
              </w:tabs>
              <w:rPr>
                <w:rFonts w:ascii="Arial" w:hAnsi="Arial" w:cs="Arial"/>
                <w:sz w:val="18"/>
                <w:szCs w:val="18"/>
              </w:rPr>
            </w:pPr>
            <w:r w:rsidRPr="00366F2E">
              <w:rPr>
                <w:rFonts w:ascii="Arial" w:hAnsi="Arial" w:cs="Arial"/>
                <w:b/>
                <w:sz w:val="20"/>
                <w:szCs w:val="20"/>
              </w:rPr>
              <w:t>Při vrácení zásilky se službou Dobírka:</w:t>
            </w:r>
          </w:p>
        </w:tc>
      </w:tr>
      <w:tr w:rsidR="00FB0308" w:rsidRPr="00366F2E" w14:paraId="684A09F0" w14:textId="7777777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40D420E9" w14:textId="77777777" w:rsidR="00FB0308" w:rsidRPr="00366F2E" w:rsidRDefault="00FB0308" w:rsidP="00DF019A">
            <w:pPr>
              <w:spacing w:line="228" w:lineRule="auto"/>
              <w:rPr>
                <w:rFonts w:ascii="Arial" w:hAnsi="Arial" w:cs="Arial"/>
                <w:bCs/>
                <w:sz w:val="20"/>
                <w:szCs w:val="20"/>
              </w:rPr>
            </w:pPr>
            <w:r w:rsidRPr="00366F2E">
              <w:rPr>
                <w:rFonts w:ascii="Arial" w:hAnsi="Arial" w:cs="Arial"/>
                <w:bCs/>
                <w:sz w:val="20"/>
                <w:szCs w:val="20"/>
              </w:rPr>
              <w:t>Při použití poštovní dobírkové poukázky A nebo C</w:t>
            </w:r>
          </w:p>
        </w:tc>
        <w:tc>
          <w:tcPr>
            <w:tcW w:w="166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24FF4EC2"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cena služby Poštovní dobírkové poukázky A nebo C</w:t>
            </w:r>
          </w:p>
        </w:tc>
        <w:tc>
          <w:tcPr>
            <w:tcW w:w="170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717D2038"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cena služby Poštovní dobírkové poukázky A nebo C</w:t>
            </w:r>
          </w:p>
        </w:tc>
      </w:tr>
      <w:tr w:rsidR="00FB0308" w:rsidRPr="00366F2E" w14:paraId="64A4FB81" w14:textId="7777777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7B6C374B" w14:textId="77777777" w:rsidR="00FB0308" w:rsidRPr="00366F2E" w:rsidRDefault="00FB0308" w:rsidP="00DF019A">
            <w:pPr>
              <w:spacing w:line="228" w:lineRule="auto"/>
              <w:rPr>
                <w:rFonts w:ascii="Arial" w:hAnsi="Arial" w:cs="Arial"/>
                <w:b/>
                <w:sz w:val="20"/>
                <w:szCs w:val="20"/>
              </w:rPr>
            </w:pPr>
            <w:r w:rsidRPr="00366F2E">
              <w:rPr>
                <w:rFonts w:ascii="Arial" w:hAnsi="Arial" w:cs="Arial"/>
                <w:sz w:val="20"/>
                <w:szCs w:val="20"/>
              </w:rPr>
              <w:t>Při vrácení poštovní zásilky se službou Dobírka – účet nebo Dobírka – hotovost</w:t>
            </w:r>
          </w:p>
        </w:tc>
        <w:tc>
          <w:tcPr>
            <w:tcW w:w="166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019222CC"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cena služby se nevrací</w:t>
            </w:r>
          </w:p>
        </w:tc>
        <w:tc>
          <w:tcPr>
            <w:tcW w:w="170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5E4DAAF9"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cena služby se nevrací</w:t>
            </w:r>
          </w:p>
        </w:tc>
      </w:tr>
      <w:tr w:rsidR="00FB0308" w:rsidRPr="00366F2E" w14:paraId="2FB283AD" w14:textId="7777777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2851827E" w14:textId="77777777" w:rsidR="00FB0308" w:rsidRPr="00366F2E" w:rsidRDefault="00FB0308" w:rsidP="00DF019A">
            <w:pPr>
              <w:spacing w:line="228" w:lineRule="auto"/>
              <w:rPr>
                <w:rFonts w:ascii="Arial" w:hAnsi="Arial" w:cs="Arial"/>
                <w:b/>
                <w:sz w:val="20"/>
                <w:szCs w:val="20"/>
              </w:rPr>
            </w:pPr>
            <w:r w:rsidRPr="00366F2E">
              <w:rPr>
                <w:rFonts w:ascii="Arial" w:hAnsi="Arial" w:cs="Arial"/>
                <w:bCs/>
                <w:sz w:val="20"/>
                <w:szCs w:val="20"/>
              </w:rPr>
              <w:t>Při vrácení zásilky se službou</w:t>
            </w:r>
            <w:r w:rsidRPr="00366F2E">
              <w:rPr>
                <w:rFonts w:ascii="Arial" w:hAnsi="Arial" w:cs="Arial"/>
                <w:b/>
                <w:sz w:val="20"/>
                <w:szCs w:val="20"/>
              </w:rPr>
              <w:t xml:space="preserve"> </w:t>
            </w:r>
            <w:proofErr w:type="spellStart"/>
            <w:r w:rsidRPr="00366F2E">
              <w:rPr>
                <w:rFonts w:ascii="Arial" w:hAnsi="Arial" w:cs="Arial"/>
                <w:b/>
                <w:sz w:val="20"/>
                <w:szCs w:val="20"/>
              </w:rPr>
              <w:t>Bezdokladová</w:t>
            </w:r>
            <w:proofErr w:type="spellEnd"/>
            <w:r w:rsidRPr="00366F2E">
              <w:rPr>
                <w:rFonts w:ascii="Arial" w:hAnsi="Arial" w:cs="Arial"/>
                <w:b/>
                <w:sz w:val="20"/>
                <w:szCs w:val="20"/>
              </w:rPr>
              <w:t xml:space="preserve"> dobírka</w:t>
            </w:r>
          </w:p>
        </w:tc>
        <w:tc>
          <w:tcPr>
            <w:tcW w:w="166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5A07F490"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cena služby se nevrací</w:t>
            </w:r>
          </w:p>
        </w:tc>
        <w:tc>
          <w:tcPr>
            <w:tcW w:w="170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7E3E1B84"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w:t>
            </w:r>
          </w:p>
        </w:tc>
      </w:tr>
      <w:tr w:rsidR="00FB0308" w:rsidRPr="00366F2E" w14:paraId="6CEA225B" w14:textId="77777777" w:rsidTr="00DF019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277"/>
        </w:trPr>
        <w:tc>
          <w:tcPr>
            <w:tcW w:w="7260"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6E724CE6" w14:textId="77777777" w:rsidR="00FB0308" w:rsidRPr="00366F2E" w:rsidRDefault="00FB0308" w:rsidP="00DF019A">
            <w:pPr>
              <w:spacing w:line="228" w:lineRule="auto"/>
              <w:rPr>
                <w:rFonts w:ascii="Arial" w:hAnsi="Arial" w:cs="Arial"/>
                <w:bCs/>
                <w:noProof/>
                <w:lang w:eastAsia="cs-CZ"/>
              </w:rPr>
            </w:pPr>
            <w:r w:rsidRPr="00366F2E">
              <w:rPr>
                <w:rFonts w:ascii="Arial" w:hAnsi="Arial" w:cs="Arial"/>
                <w:bCs/>
                <w:sz w:val="20"/>
                <w:szCs w:val="20"/>
              </w:rPr>
              <w:t>Vrácení poštovní zásilky odesílateli</w:t>
            </w:r>
          </w:p>
        </w:tc>
        <w:tc>
          <w:tcPr>
            <w:tcW w:w="166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vAlign w:val="center"/>
          </w:tcPr>
          <w:p w14:paraId="31FD1794"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w:t>
            </w:r>
          </w:p>
        </w:tc>
        <w:tc>
          <w:tcPr>
            <w:tcW w:w="170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557E64B4" w14:textId="77777777" w:rsidR="00FB0308" w:rsidRPr="00366F2E" w:rsidRDefault="00FB0308" w:rsidP="00DF019A">
            <w:pPr>
              <w:pStyle w:val="Zpat"/>
              <w:tabs>
                <w:tab w:val="clear" w:pos="4513"/>
              </w:tabs>
              <w:ind w:left="57"/>
              <w:jc w:val="center"/>
              <w:rPr>
                <w:rFonts w:ascii="Arial" w:hAnsi="Arial" w:cs="Arial"/>
                <w:sz w:val="18"/>
                <w:szCs w:val="18"/>
              </w:rPr>
            </w:pPr>
            <w:r w:rsidRPr="00366F2E">
              <w:rPr>
                <w:rFonts w:ascii="Arial" w:hAnsi="Arial" w:cs="Arial"/>
                <w:sz w:val="18"/>
                <w:szCs w:val="18"/>
              </w:rPr>
              <w:t>obsaženo v ceně služby</w:t>
            </w:r>
          </w:p>
        </w:tc>
      </w:tr>
    </w:tbl>
    <w:tbl>
      <w:tblPr>
        <w:tblStyle w:val="Mkatabulky"/>
        <w:tblW w:w="10315" w:type="dxa"/>
        <w:tblInd w:w="-17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283"/>
        <w:gridCol w:w="10032"/>
      </w:tblGrid>
      <w:tr w:rsidR="00FB0308" w:rsidRPr="00366F2E" w14:paraId="5BA757CD" w14:textId="77777777" w:rsidTr="00DF019A">
        <w:trPr>
          <w:cnfStyle w:val="100000000000" w:firstRow="1" w:lastRow="0" w:firstColumn="0" w:lastColumn="0" w:oddVBand="0" w:evenVBand="0" w:oddHBand="0" w:evenHBand="0" w:firstRowFirstColumn="0" w:firstRowLastColumn="0" w:lastRowFirstColumn="0" w:lastRowLastColumn="0"/>
          <w:trHeight w:val="147"/>
        </w:trPr>
        <w:tc>
          <w:tcPr>
            <w:tcW w:w="283" w:type="dxa"/>
            <w:shd w:val="clear" w:color="auto" w:fill="auto"/>
          </w:tcPr>
          <w:p w14:paraId="6D34FC82" w14:textId="77777777" w:rsidR="00FB0308" w:rsidRPr="00366F2E" w:rsidRDefault="00FB0308" w:rsidP="00DF019A">
            <w:pPr>
              <w:tabs>
                <w:tab w:val="left" w:pos="0"/>
              </w:tabs>
              <w:spacing w:line="240" w:lineRule="auto"/>
              <w:ind w:right="-108"/>
              <w:jc w:val="left"/>
              <w:rPr>
                <w:rFonts w:ascii="Arial" w:hAnsi="Arial" w:cs="Arial"/>
                <w:sz w:val="14"/>
                <w:szCs w:val="14"/>
              </w:rPr>
            </w:pPr>
            <w:bookmarkStart w:id="65" w:name="_Hlk168372466"/>
            <w:r w:rsidRPr="00366F2E">
              <w:rPr>
                <w:rFonts w:ascii="Arial" w:hAnsi="Arial" w:cs="Arial"/>
                <w:sz w:val="14"/>
                <w:szCs w:val="14"/>
              </w:rPr>
              <w:t>1)</w:t>
            </w:r>
          </w:p>
        </w:tc>
        <w:tc>
          <w:tcPr>
            <w:tcW w:w="10032" w:type="dxa"/>
            <w:shd w:val="clear" w:color="auto" w:fill="auto"/>
          </w:tcPr>
          <w:p w14:paraId="24C80662" w14:textId="77777777" w:rsidR="00FB0308" w:rsidRPr="00366F2E" w:rsidRDefault="00FB0308" w:rsidP="00DF019A">
            <w:pPr>
              <w:pStyle w:val="Zkladntextodsazen3"/>
              <w:suppressAutoHyphens/>
              <w:autoSpaceDE w:val="0"/>
              <w:autoSpaceDN w:val="0"/>
              <w:adjustRightInd w:val="0"/>
              <w:ind w:left="32" w:firstLine="2"/>
              <w:rPr>
                <w:rFonts w:ascii="Arial" w:hAnsi="Arial" w:cs="Arial"/>
                <w:sz w:val="16"/>
                <w:szCs w:val="16"/>
              </w:rPr>
            </w:pPr>
            <w:r w:rsidRPr="00366F2E">
              <w:rPr>
                <w:rFonts w:ascii="Arial" w:hAnsi="Arial" w:cs="Arial"/>
                <w:sz w:val="16"/>
                <w:szCs w:val="16"/>
              </w:rPr>
              <w:t>Příplatek „</w:t>
            </w:r>
            <w:proofErr w:type="spellStart"/>
            <w:r w:rsidRPr="00366F2E">
              <w:rPr>
                <w:rFonts w:ascii="Arial" w:hAnsi="Arial" w:cs="Arial"/>
                <w:sz w:val="16"/>
                <w:szCs w:val="16"/>
              </w:rPr>
              <w:t>Nestandard</w:t>
            </w:r>
            <w:proofErr w:type="spellEnd"/>
            <w:r w:rsidRPr="00366F2E">
              <w:rPr>
                <w:rFonts w:ascii="Arial" w:hAnsi="Arial" w:cs="Arial"/>
                <w:sz w:val="16"/>
                <w:szCs w:val="16"/>
              </w:rPr>
              <w:t>“ je připočítán vždy v případě, že zásilka splňuje některou z níže uvedených podmínek:</w:t>
            </w:r>
          </w:p>
          <w:p w14:paraId="28A99A85" w14:textId="77777777" w:rsidR="00FB0308" w:rsidRPr="00366F2E" w:rsidRDefault="00FB0308" w:rsidP="00DF019A">
            <w:pPr>
              <w:pStyle w:val="Zkladntextodsazen3"/>
              <w:suppressAutoHyphens/>
              <w:autoSpaceDE w:val="0"/>
              <w:autoSpaceDN w:val="0"/>
              <w:adjustRightInd w:val="0"/>
              <w:ind w:left="32" w:firstLine="2"/>
              <w:rPr>
                <w:rFonts w:ascii="Arial" w:hAnsi="Arial" w:cs="Arial"/>
                <w:sz w:val="16"/>
                <w:szCs w:val="16"/>
              </w:rPr>
            </w:pPr>
            <w:r w:rsidRPr="00366F2E">
              <w:rPr>
                <w:rFonts w:ascii="Arial" w:hAnsi="Arial" w:cs="Arial"/>
                <w:sz w:val="16"/>
                <w:szCs w:val="16"/>
              </w:rPr>
              <w:t xml:space="preserve">a) nemá tvar krychle, kvádru nebo válce, </w:t>
            </w:r>
          </w:p>
          <w:p w14:paraId="0D99ADA5" w14:textId="352A98FD" w:rsidR="00FB0308" w:rsidRPr="00366F2E" w:rsidRDefault="007435D5" w:rsidP="00DF019A">
            <w:pPr>
              <w:pStyle w:val="Odstavecseseznamem"/>
              <w:tabs>
                <w:tab w:val="left" w:pos="284"/>
              </w:tabs>
              <w:spacing w:line="180" w:lineRule="atLeast"/>
              <w:ind w:left="0"/>
              <w:jc w:val="left"/>
              <w:rPr>
                <w:rFonts w:ascii="Arial" w:hAnsi="Arial" w:cs="Arial"/>
                <w:sz w:val="16"/>
                <w:szCs w:val="16"/>
              </w:rPr>
            </w:pPr>
            <w:r w:rsidRPr="00366F2E">
              <w:rPr>
                <w:rFonts w:ascii="Arial" w:hAnsi="Arial" w:cs="Arial"/>
                <w:sz w:val="16"/>
                <w:szCs w:val="16"/>
              </w:rPr>
              <w:t xml:space="preserve"> </w:t>
            </w:r>
            <w:r w:rsidR="00FB0308" w:rsidRPr="00366F2E">
              <w:rPr>
                <w:rFonts w:ascii="Arial" w:hAnsi="Arial" w:cs="Arial"/>
                <w:sz w:val="16"/>
                <w:szCs w:val="16"/>
              </w:rPr>
              <w:t>b) není zabalena v pevném obalu (např. karton, pevná obálka, pevný plastový sáček určený pro přepravu apod.)</w:t>
            </w:r>
          </w:p>
        </w:tc>
      </w:tr>
    </w:tbl>
    <w:p w14:paraId="3DE02A8A" w14:textId="77777777" w:rsidR="00FB0308" w:rsidRPr="00366F2E" w:rsidRDefault="00FB0308" w:rsidP="00FB0308">
      <w:pPr>
        <w:spacing w:line="240" w:lineRule="auto"/>
        <w:rPr>
          <w:rFonts w:ascii="Arial" w:hAnsi="Arial" w:cs="Arial"/>
          <w:sz w:val="6"/>
          <w:szCs w:val="6"/>
        </w:rPr>
      </w:pPr>
    </w:p>
    <w:p w14:paraId="5BCCCC85" w14:textId="77777777" w:rsidR="00FB0308" w:rsidRPr="00366F2E" w:rsidRDefault="00FB0308" w:rsidP="00FB0308">
      <w:pPr>
        <w:spacing w:line="240" w:lineRule="auto"/>
        <w:rPr>
          <w:rFonts w:ascii="Arial" w:hAnsi="Arial" w:cs="Arial"/>
          <w:sz w:val="6"/>
          <w:szCs w:val="6"/>
        </w:rPr>
      </w:pPr>
    </w:p>
    <w:tbl>
      <w:tblPr>
        <w:tblStyle w:val="Mkatabulky"/>
        <w:tblpPr w:leftFromText="141" w:rightFromText="141" w:vertAnchor="text" w:horzAnchor="margin" w:tblpY="56"/>
        <w:tblW w:w="0" w:type="auto"/>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250"/>
        <w:gridCol w:w="9911"/>
      </w:tblGrid>
      <w:tr w:rsidR="00FB0308" w:rsidRPr="00366F2E" w14:paraId="33555C5C" w14:textId="77777777" w:rsidTr="00DF019A">
        <w:trPr>
          <w:cnfStyle w:val="100000000000" w:firstRow="1" w:lastRow="0" w:firstColumn="0" w:lastColumn="0" w:oddVBand="0" w:evenVBand="0" w:oddHBand="0" w:evenHBand="0" w:firstRowFirstColumn="0" w:firstRowLastColumn="0" w:lastRowFirstColumn="0" w:lastRowLastColumn="0"/>
          <w:trHeight w:val="60"/>
        </w:trPr>
        <w:tc>
          <w:tcPr>
            <w:tcW w:w="250" w:type="dxa"/>
            <w:shd w:val="clear" w:color="auto" w:fill="auto"/>
          </w:tcPr>
          <w:p w14:paraId="5ACEE2BB" w14:textId="77777777" w:rsidR="00FB0308" w:rsidRPr="00366F2E" w:rsidRDefault="00FB0308" w:rsidP="00DF019A">
            <w:pPr>
              <w:spacing w:line="240" w:lineRule="auto"/>
              <w:ind w:right="-108"/>
              <w:jc w:val="right"/>
              <w:rPr>
                <w:rFonts w:ascii="Arial" w:hAnsi="Arial" w:cs="Arial"/>
                <w:sz w:val="16"/>
                <w:szCs w:val="16"/>
              </w:rPr>
            </w:pPr>
            <w:bookmarkStart w:id="66" w:name="_Hlk168372530"/>
            <w:r w:rsidRPr="00366F2E">
              <w:rPr>
                <w:rFonts w:ascii="Arial" w:hAnsi="Arial" w:cs="Arial"/>
                <w:sz w:val="16"/>
                <w:szCs w:val="16"/>
              </w:rPr>
              <w:t>*</w:t>
            </w:r>
          </w:p>
        </w:tc>
        <w:tc>
          <w:tcPr>
            <w:tcW w:w="9911" w:type="dxa"/>
            <w:shd w:val="clear" w:color="auto" w:fill="auto"/>
          </w:tcPr>
          <w:p w14:paraId="4DDD06A9" w14:textId="77777777" w:rsidR="00FB0308" w:rsidRPr="00366F2E" w:rsidRDefault="00FB0308" w:rsidP="00DF019A">
            <w:pPr>
              <w:pStyle w:val="Odstavecseseznamem"/>
              <w:tabs>
                <w:tab w:val="left" w:pos="284"/>
              </w:tabs>
              <w:spacing w:line="180" w:lineRule="atLeast"/>
              <w:ind w:left="0"/>
              <w:jc w:val="left"/>
              <w:rPr>
                <w:rFonts w:ascii="Arial" w:hAnsi="Arial" w:cs="Arial"/>
                <w:sz w:val="16"/>
                <w:szCs w:val="16"/>
              </w:rPr>
            </w:pPr>
            <w:r w:rsidRPr="00366F2E">
              <w:rPr>
                <w:rFonts w:ascii="Arial" w:hAnsi="Arial" w:cs="Arial"/>
                <w:sz w:val="16"/>
                <w:szCs w:val="16"/>
              </w:rPr>
              <w:t>Ceny uvedených doplňkových služeb jsou osvobozeny od DPH.</w:t>
            </w:r>
          </w:p>
        </w:tc>
      </w:tr>
      <w:bookmarkEnd w:id="65"/>
      <w:bookmarkEnd w:id="66"/>
    </w:tbl>
    <w:p w14:paraId="1F7482BE" w14:textId="77777777" w:rsidR="00FB0308" w:rsidRPr="00366F2E" w:rsidRDefault="00FB0308" w:rsidP="007942A3">
      <w:pPr>
        <w:spacing w:line="240" w:lineRule="auto"/>
        <w:rPr>
          <w:rFonts w:ascii="Arial" w:hAnsi="Arial" w:cs="Arial"/>
          <w:b/>
          <w:sz w:val="20"/>
          <w:szCs w:val="16"/>
        </w:rPr>
      </w:pPr>
    </w:p>
    <w:p w14:paraId="036B82A3" w14:textId="77777777" w:rsidR="006B6122" w:rsidRPr="00366F2E" w:rsidRDefault="006B6122" w:rsidP="007942A3">
      <w:pPr>
        <w:spacing w:line="240" w:lineRule="auto"/>
        <w:rPr>
          <w:rFonts w:ascii="Arial" w:hAnsi="Arial" w:cs="Arial"/>
          <w:b/>
          <w:sz w:val="20"/>
          <w:szCs w:val="16"/>
        </w:rPr>
      </w:pPr>
    </w:p>
    <w:p w14:paraId="5C1DC82E" w14:textId="09D95F42" w:rsidR="007942A3" w:rsidRPr="00366F2E" w:rsidRDefault="00C13E7E" w:rsidP="007942A3">
      <w:pPr>
        <w:spacing w:line="240" w:lineRule="auto"/>
        <w:rPr>
          <w:rFonts w:ascii="Arial" w:hAnsi="Arial" w:cs="Arial"/>
          <w:b/>
          <w:sz w:val="20"/>
          <w:szCs w:val="16"/>
        </w:rPr>
      </w:pPr>
      <w:r w:rsidRPr="00366F2E">
        <w:rPr>
          <w:rFonts w:ascii="Arial" w:hAnsi="Arial" w:cs="Arial"/>
          <w:b/>
          <w:sz w:val="20"/>
          <w:szCs w:val="16"/>
        </w:rPr>
        <w:t>Ceny za doplňkové služby pro uživatele výplatních strojů, při úhradě cen Kreditem nebo pro zákazníky Hybridní pošty</w:t>
      </w:r>
    </w:p>
    <w:p w14:paraId="1BA12D9A" w14:textId="17A365C0" w:rsidR="00985E55" w:rsidRPr="00366F2E" w:rsidRDefault="00985E55" w:rsidP="007942A3">
      <w:pPr>
        <w:spacing w:line="240" w:lineRule="auto"/>
        <w:rPr>
          <w:rFonts w:ascii="Arial" w:hAnsi="Arial" w:cs="Arial"/>
          <w:sz w:val="16"/>
          <w:szCs w:val="16"/>
        </w:rPr>
      </w:pPr>
    </w:p>
    <w:tbl>
      <w:tblPr>
        <w:tblW w:w="5005"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4950"/>
        <w:gridCol w:w="1164"/>
        <w:gridCol w:w="1458"/>
        <w:gridCol w:w="1166"/>
        <w:gridCol w:w="1752"/>
      </w:tblGrid>
      <w:tr w:rsidR="003A533E" w:rsidRPr="00366F2E" w14:paraId="2879AF00" w14:textId="77777777" w:rsidTr="2A37792C">
        <w:trPr>
          <w:trHeight w:val="628"/>
        </w:trPr>
        <w:tc>
          <w:tcPr>
            <w:tcW w:w="2359" w:type="pct"/>
            <w:vMerge w:val="restart"/>
            <w:shd w:val="clear" w:color="auto" w:fill="F2F2F2" w:themeFill="background1" w:themeFillShade="F2"/>
            <w:vAlign w:val="center"/>
          </w:tcPr>
          <w:p w14:paraId="7B09FF2E" w14:textId="77777777" w:rsidR="009D40AA" w:rsidRPr="00366F2E" w:rsidRDefault="009D40AA" w:rsidP="00985E55">
            <w:pPr>
              <w:spacing w:line="228" w:lineRule="auto"/>
              <w:jc w:val="center"/>
              <w:rPr>
                <w:rFonts w:ascii="Arial" w:hAnsi="Arial" w:cs="Arial"/>
                <w:b/>
                <w:sz w:val="20"/>
                <w:szCs w:val="20"/>
              </w:rPr>
            </w:pPr>
            <w:r w:rsidRPr="00366F2E">
              <w:rPr>
                <w:rFonts w:ascii="Arial" w:hAnsi="Arial" w:cs="Arial"/>
                <w:b/>
                <w:sz w:val="20"/>
                <w:szCs w:val="20"/>
              </w:rPr>
              <w:t>Druh zásilky</w:t>
            </w:r>
          </w:p>
        </w:tc>
        <w:tc>
          <w:tcPr>
            <w:tcW w:w="555" w:type="pct"/>
            <w:shd w:val="clear" w:color="auto" w:fill="F2F2F2" w:themeFill="background1" w:themeFillShade="F2"/>
            <w:vAlign w:val="center"/>
          </w:tcPr>
          <w:p w14:paraId="498F92A1" w14:textId="1A1DE79F" w:rsidR="009D40AA" w:rsidRPr="00366F2E" w:rsidRDefault="009D40AA" w:rsidP="00985E55">
            <w:pPr>
              <w:pStyle w:val="Zpat"/>
              <w:tabs>
                <w:tab w:val="clear" w:pos="4513"/>
              </w:tabs>
              <w:ind w:left="-57"/>
              <w:jc w:val="center"/>
              <w:rPr>
                <w:rFonts w:ascii="Arial" w:hAnsi="Arial" w:cs="Arial"/>
                <w:b/>
                <w:sz w:val="20"/>
                <w:szCs w:val="20"/>
              </w:rPr>
            </w:pPr>
            <w:r w:rsidRPr="00366F2E">
              <w:rPr>
                <w:rFonts w:ascii="Arial" w:hAnsi="Arial" w:cs="Arial"/>
                <w:b/>
                <w:sz w:val="20"/>
                <w:szCs w:val="20"/>
              </w:rPr>
              <w:t>Obyčejné</w:t>
            </w:r>
            <w:r w:rsidR="00E32D73" w:rsidRPr="00366F2E">
              <w:rPr>
                <w:rFonts w:ascii="Arial" w:hAnsi="Arial" w:cs="Arial"/>
                <w:b/>
                <w:sz w:val="20"/>
                <w:szCs w:val="20"/>
              </w:rPr>
              <w:br/>
            </w:r>
            <w:r w:rsidRPr="00366F2E">
              <w:rPr>
                <w:rFonts w:ascii="Arial" w:hAnsi="Arial" w:cs="Arial"/>
                <w:b/>
                <w:sz w:val="20"/>
                <w:szCs w:val="20"/>
              </w:rPr>
              <w:t>psaní</w:t>
            </w:r>
          </w:p>
        </w:tc>
        <w:tc>
          <w:tcPr>
            <w:tcW w:w="695" w:type="pct"/>
            <w:shd w:val="clear" w:color="auto" w:fill="F2F2F2" w:themeFill="background1" w:themeFillShade="F2"/>
            <w:vAlign w:val="center"/>
          </w:tcPr>
          <w:p w14:paraId="23F8FB57" w14:textId="77777777" w:rsidR="009D40AA" w:rsidRPr="00366F2E" w:rsidRDefault="009D40AA" w:rsidP="00985E55">
            <w:pPr>
              <w:pStyle w:val="Zpat"/>
              <w:tabs>
                <w:tab w:val="clear" w:pos="4513"/>
              </w:tabs>
              <w:ind w:right="-60"/>
              <w:jc w:val="center"/>
              <w:rPr>
                <w:rFonts w:ascii="Arial" w:hAnsi="Arial" w:cs="Arial"/>
                <w:b/>
                <w:sz w:val="20"/>
                <w:szCs w:val="20"/>
              </w:rPr>
            </w:pPr>
            <w:r w:rsidRPr="00366F2E">
              <w:rPr>
                <w:rFonts w:ascii="Arial" w:hAnsi="Arial" w:cs="Arial"/>
                <w:b/>
                <w:sz w:val="20"/>
                <w:szCs w:val="20"/>
              </w:rPr>
              <w:t>Doporučené psaní</w:t>
            </w:r>
          </w:p>
        </w:tc>
        <w:tc>
          <w:tcPr>
            <w:tcW w:w="556" w:type="pct"/>
            <w:shd w:val="clear" w:color="auto" w:fill="F2F2F2" w:themeFill="background1" w:themeFillShade="F2"/>
            <w:vAlign w:val="center"/>
          </w:tcPr>
          <w:p w14:paraId="21CEEBB5" w14:textId="77777777" w:rsidR="009D40AA" w:rsidRPr="00366F2E" w:rsidRDefault="009D40AA" w:rsidP="00985E55">
            <w:pPr>
              <w:pStyle w:val="Zpat"/>
              <w:tabs>
                <w:tab w:val="clear" w:pos="4513"/>
              </w:tabs>
              <w:ind w:left="-57" w:right="-101"/>
              <w:jc w:val="center"/>
              <w:rPr>
                <w:rFonts w:ascii="Arial" w:hAnsi="Arial" w:cs="Arial"/>
                <w:b/>
                <w:sz w:val="20"/>
                <w:szCs w:val="20"/>
              </w:rPr>
            </w:pPr>
            <w:r w:rsidRPr="00366F2E">
              <w:rPr>
                <w:rFonts w:ascii="Arial" w:hAnsi="Arial" w:cs="Arial"/>
                <w:b/>
                <w:sz w:val="20"/>
                <w:szCs w:val="20"/>
              </w:rPr>
              <w:t>Cenné</w:t>
            </w:r>
            <w:r w:rsidRPr="00366F2E">
              <w:rPr>
                <w:rFonts w:ascii="Arial" w:hAnsi="Arial" w:cs="Arial"/>
                <w:b/>
                <w:sz w:val="20"/>
                <w:szCs w:val="20"/>
              </w:rPr>
              <w:br/>
              <w:t>psaní</w:t>
            </w:r>
          </w:p>
        </w:tc>
        <w:tc>
          <w:tcPr>
            <w:tcW w:w="835" w:type="pct"/>
            <w:shd w:val="clear" w:color="auto" w:fill="F2F2F2" w:themeFill="background1" w:themeFillShade="F2"/>
            <w:vAlign w:val="center"/>
          </w:tcPr>
          <w:p w14:paraId="1A3553F3" w14:textId="55668D83" w:rsidR="009D40AA" w:rsidRPr="00366F2E" w:rsidRDefault="009D40AA" w:rsidP="00985E55">
            <w:pPr>
              <w:pStyle w:val="Zpat"/>
              <w:tabs>
                <w:tab w:val="clear" w:pos="4513"/>
              </w:tabs>
              <w:ind w:left="-57" w:right="-141"/>
              <w:jc w:val="center"/>
              <w:rPr>
                <w:rFonts w:ascii="Arial" w:hAnsi="Arial" w:cs="Arial"/>
                <w:b/>
                <w:sz w:val="20"/>
                <w:szCs w:val="20"/>
              </w:rPr>
            </w:pPr>
            <w:r w:rsidRPr="00366F2E">
              <w:rPr>
                <w:rFonts w:ascii="Arial" w:hAnsi="Arial" w:cs="Arial"/>
                <w:b/>
                <w:sz w:val="20"/>
                <w:szCs w:val="20"/>
              </w:rPr>
              <w:t xml:space="preserve">Slepecké </w:t>
            </w:r>
            <w:r w:rsidR="00E32D73" w:rsidRPr="00366F2E">
              <w:rPr>
                <w:rFonts w:ascii="Arial" w:hAnsi="Arial" w:cs="Arial"/>
                <w:b/>
                <w:sz w:val="20"/>
                <w:szCs w:val="20"/>
              </w:rPr>
              <w:br/>
            </w:r>
            <w:r w:rsidRPr="00366F2E">
              <w:rPr>
                <w:rFonts w:ascii="Arial" w:hAnsi="Arial" w:cs="Arial"/>
                <w:b/>
                <w:sz w:val="20"/>
                <w:szCs w:val="20"/>
              </w:rPr>
              <w:t>zásilky</w:t>
            </w:r>
          </w:p>
        </w:tc>
      </w:tr>
      <w:tr w:rsidR="000B469C" w:rsidRPr="00366F2E" w14:paraId="3C6950BD" w14:textId="77777777" w:rsidTr="008D44F3">
        <w:trPr>
          <w:trHeight w:val="179"/>
        </w:trPr>
        <w:tc>
          <w:tcPr>
            <w:tcW w:w="2359" w:type="pct"/>
            <w:vMerge/>
            <w:vAlign w:val="center"/>
          </w:tcPr>
          <w:p w14:paraId="5F3B49FF" w14:textId="77777777" w:rsidR="009D40AA" w:rsidRPr="00366F2E" w:rsidRDefault="009D40AA" w:rsidP="00985E55">
            <w:pPr>
              <w:spacing w:line="228" w:lineRule="auto"/>
              <w:jc w:val="center"/>
              <w:rPr>
                <w:rFonts w:ascii="Arial" w:hAnsi="Arial" w:cs="Arial"/>
                <w:b/>
                <w:sz w:val="20"/>
                <w:szCs w:val="20"/>
              </w:rPr>
            </w:pPr>
          </w:p>
        </w:tc>
        <w:tc>
          <w:tcPr>
            <w:tcW w:w="2641" w:type="pct"/>
            <w:gridSpan w:val="4"/>
            <w:shd w:val="clear" w:color="auto" w:fill="F2F2F2" w:themeFill="background1" w:themeFillShade="F2"/>
            <w:vAlign w:val="center"/>
          </w:tcPr>
          <w:p w14:paraId="0092A1EB" w14:textId="128DC829" w:rsidR="009D40AA" w:rsidRPr="00366F2E" w:rsidRDefault="009D40AA" w:rsidP="00985E55">
            <w:pPr>
              <w:pStyle w:val="Zpat"/>
              <w:tabs>
                <w:tab w:val="clear" w:pos="4513"/>
              </w:tabs>
              <w:jc w:val="center"/>
              <w:rPr>
                <w:rFonts w:ascii="Arial" w:hAnsi="Arial" w:cs="Arial"/>
                <w:b/>
                <w:sz w:val="18"/>
                <w:szCs w:val="18"/>
              </w:rPr>
            </w:pPr>
            <w:r w:rsidRPr="00366F2E">
              <w:rPr>
                <w:rFonts w:ascii="Arial" w:hAnsi="Arial" w:cs="Arial"/>
                <w:b/>
                <w:sz w:val="18"/>
                <w:szCs w:val="18"/>
              </w:rPr>
              <w:t xml:space="preserve">Cena v Kč </w:t>
            </w:r>
            <w:r w:rsidR="00FB0308" w:rsidRPr="00366F2E">
              <w:rPr>
                <w:rFonts w:ascii="Arial" w:hAnsi="Arial" w:cs="Arial"/>
                <w:b/>
                <w:sz w:val="18"/>
                <w:szCs w:val="18"/>
              </w:rPr>
              <w:t>*</w:t>
            </w:r>
          </w:p>
        </w:tc>
      </w:tr>
      <w:tr w:rsidR="000B469C" w:rsidRPr="00366F2E" w14:paraId="74D586BD" w14:textId="77777777" w:rsidTr="008D44F3">
        <w:trPr>
          <w:trHeight w:val="179"/>
        </w:trPr>
        <w:tc>
          <w:tcPr>
            <w:tcW w:w="5000" w:type="pct"/>
            <w:gridSpan w:val="5"/>
            <w:shd w:val="clear" w:color="auto" w:fill="F2F2F2" w:themeFill="background1" w:themeFillShade="F2"/>
            <w:vAlign w:val="center"/>
          </w:tcPr>
          <w:p w14:paraId="2F4B3FA6" w14:textId="6B29817A" w:rsidR="00985E55" w:rsidRPr="00366F2E" w:rsidRDefault="00C13E7E" w:rsidP="00C13E7E">
            <w:pPr>
              <w:pStyle w:val="Zpat"/>
              <w:tabs>
                <w:tab w:val="clear" w:pos="4513"/>
              </w:tabs>
              <w:jc w:val="center"/>
              <w:rPr>
                <w:rFonts w:ascii="Arial" w:hAnsi="Arial" w:cs="Arial"/>
                <w:b/>
                <w:sz w:val="18"/>
                <w:szCs w:val="18"/>
              </w:rPr>
            </w:pPr>
            <w:r w:rsidRPr="00366F2E">
              <w:rPr>
                <w:rFonts w:ascii="Arial" w:hAnsi="Arial" w:cs="Arial"/>
                <w:b/>
                <w:sz w:val="20"/>
                <w:szCs w:val="20"/>
              </w:rPr>
              <w:t>Ceny za d</w:t>
            </w:r>
            <w:r w:rsidR="00985E55" w:rsidRPr="00366F2E">
              <w:rPr>
                <w:rFonts w:ascii="Arial" w:hAnsi="Arial" w:cs="Arial"/>
                <w:b/>
                <w:sz w:val="20"/>
                <w:szCs w:val="20"/>
              </w:rPr>
              <w:t>oplňkové služby</w:t>
            </w:r>
            <w:r w:rsidR="001C5D04" w:rsidRPr="00366F2E">
              <w:rPr>
                <w:rFonts w:ascii="Arial" w:hAnsi="Arial" w:cs="Arial"/>
                <w:b/>
                <w:sz w:val="20"/>
                <w:szCs w:val="20"/>
              </w:rPr>
              <w:t xml:space="preserve"> </w:t>
            </w:r>
          </w:p>
        </w:tc>
      </w:tr>
      <w:tr w:rsidR="000B469C" w:rsidRPr="00366F2E" w14:paraId="55ACDA09" w14:textId="77777777" w:rsidTr="008D44F3">
        <w:trPr>
          <w:trHeight w:val="253"/>
        </w:trPr>
        <w:tc>
          <w:tcPr>
            <w:tcW w:w="2359" w:type="pct"/>
            <w:vAlign w:val="center"/>
          </w:tcPr>
          <w:p w14:paraId="3E9EECC8" w14:textId="77777777" w:rsidR="009D40AA" w:rsidRPr="00366F2E" w:rsidRDefault="009D40AA" w:rsidP="00985E55">
            <w:pPr>
              <w:spacing w:line="228" w:lineRule="auto"/>
              <w:rPr>
                <w:rFonts w:ascii="Arial" w:hAnsi="Arial" w:cs="Arial"/>
                <w:sz w:val="20"/>
                <w:szCs w:val="20"/>
              </w:rPr>
            </w:pPr>
            <w:r w:rsidRPr="00366F2E">
              <w:rPr>
                <w:rFonts w:ascii="Arial" w:hAnsi="Arial" w:cs="Arial"/>
                <w:sz w:val="20"/>
                <w:szCs w:val="20"/>
              </w:rPr>
              <w:t>Dodejka</w:t>
            </w:r>
          </w:p>
        </w:tc>
        <w:tc>
          <w:tcPr>
            <w:tcW w:w="555" w:type="pct"/>
            <w:shd w:val="clear" w:color="auto" w:fill="auto"/>
            <w:vAlign w:val="center"/>
          </w:tcPr>
          <w:p w14:paraId="71EE92B0" w14:textId="77777777" w:rsidR="009D40AA" w:rsidRPr="00366F2E" w:rsidRDefault="009D40AA" w:rsidP="00985E55">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695" w:type="pct"/>
            <w:vAlign w:val="center"/>
          </w:tcPr>
          <w:p w14:paraId="687E6890" w14:textId="70933228" w:rsidR="009D40AA" w:rsidRPr="00366F2E" w:rsidRDefault="0045169F" w:rsidP="006C1097">
            <w:pPr>
              <w:pStyle w:val="Zpat"/>
              <w:tabs>
                <w:tab w:val="clear" w:pos="4513"/>
              </w:tabs>
              <w:jc w:val="center"/>
              <w:rPr>
                <w:rFonts w:ascii="Arial" w:hAnsi="Arial" w:cs="Arial"/>
                <w:sz w:val="20"/>
                <w:szCs w:val="20"/>
              </w:rPr>
            </w:pPr>
            <w:r w:rsidRPr="00366F2E">
              <w:rPr>
                <w:rFonts w:ascii="Arial" w:hAnsi="Arial" w:cs="Arial"/>
                <w:sz w:val="20"/>
                <w:szCs w:val="20"/>
              </w:rPr>
              <w:t>29</w:t>
            </w:r>
            <w:r w:rsidR="00737B73" w:rsidRPr="00366F2E">
              <w:rPr>
                <w:rFonts w:ascii="Arial" w:hAnsi="Arial" w:cs="Arial"/>
                <w:sz w:val="20"/>
                <w:szCs w:val="20"/>
              </w:rPr>
              <w:t>,30</w:t>
            </w:r>
          </w:p>
        </w:tc>
        <w:tc>
          <w:tcPr>
            <w:tcW w:w="556" w:type="pct"/>
            <w:vAlign w:val="center"/>
          </w:tcPr>
          <w:p w14:paraId="547E5B9D" w14:textId="59F81EEB" w:rsidR="009D40AA" w:rsidRPr="00366F2E" w:rsidRDefault="0045169F" w:rsidP="00985E55">
            <w:pPr>
              <w:pStyle w:val="Zpat"/>
              <w:tabs>
                <w:tab w:val="clear" w:pos="4513"/>
              </w:tabs>
              <w:jc w:val="center"/>
              <w:rPr>
                <w:rFonts w:ascii="Arial" w:hAnsi="Arial" w:cs="Arial"/>
                <w:sz w:val="20"/>
                <w:szCs w:val="20"/>
              </w:rPr>
            </w:pPr>
            <w:r w:rsidRPr="00366F2E">
              <w:rPr>
                <w:rFonts w:ascii="Arial" w:hAnsi="Arial" w:cs="Arial"/>
                <w:sz w:val="20"/>
                <w:szCs w:val="20"/>
              </w:rPr>
              <w:t>29</w:t>
            </w:r>
            <w:r w:rsidR="00737B73" w:rsidRPr="00366F2E">
              <w:rPr>
                <w:rFonts w:ascii="Arial" w:hAnsi="Arial" w:cs="Arial"/>
                <w:sz w:val="20"/>
                <w:szCs w:val="20"/>
              </w:rPr>
              <w:t>,30</w:t>
            </w:r>
          </w:p>
        </w:tc>
        <w:tc>
          <w:tcPr>
            <w:tcW w:w="835" w:type="pct"/>
            <w:vAlign w:val="center"/>
          </w:tcPr>
          <w:p w14:paraId="0E8D872E" w14:textId="77777777" w:rsidR="009D40AA" w:rsidRPr="00366F2E" w:rsidRDefault="009D40AA" w:rsidP="00985E55">
            <w:pPr>
              <w:pStyle w:val="Zpat"/>
              <w:tabs>
                <w:tab w:val="clear" w:pos="4513"/>
              </w:tabs>
              <w:jc w:val="center"/>
              <w:rPr>
                <w:rFonts w:ascii="Arial" w:hAnsi="Arial" w:cs="Arial"/>
                <w:sz w:val="20"/>
                <w:szCs w:val="20"/>
              </w:rPr>
            </w:pPr>
            <w:r w:rsidRPr="00366F2E">
              <w:rPr>
                <w:rFonts w:ascii="Arial" w:hAnsi="Arial" w:cs="Arial"/>
                <w:sz w:val="20"/>
                <w:szCs w:val="20"/>
              </w:rPr>
              <w:t>obsaženo v ceně služby</w:t>
            </w:r>
          </w:p>
        </w:tc>
      </w:tr>
      <w:tr w:rsidR="000B469C" w:rsidRPr="00366F2E" w14:paraId="6836D551" w14:textId="77777777" w:rsidTr="008D44F3">
        <w:trPr>
          <w:trHeight w:val="179"/>
        </w:trPr>
        <w:tc>
          <w:tcPr>
            <w:tcW w:w="2359" w:type="pct"/>
            <w:vAlign w:val="center"/>
          </w:tcPr>
          <w:p w14:paraId="63356867" w14:textId="77777777" w:rsidR="009D40AA" w:rsidRPr="00366F2E" w:rsidRDefault="009D40AA" w:rsidP="00985E55">
            <w:pPr>
              <w:spacing w:line="228" w:lineRule="auto"/>
              <w:rPr>
                <w:rFonts w:ascii="Arial" w:hAnsi="Arial" w:cs="Arial"/>
                <w:sz w:val="20"/>
                <w:szCs w:val="20"/>
              </w:rPr>
            </w:pPr>
            <w:r w:rsidRPr="00366F2E">
              <w:rPr>
                <w:rFonts w:ascii="Arial" w:hAnsi="Arial" w:cs="Arial"/>
                <w:sz w:val="20"/>
                <w:szCs w:val="20"/>
              </w:rPr>
              <w:t>Dodání do vlastních rukou</w:t>
            </w:r>
          </w:p>
        </w:tc>
        <w:tc>
          <w:tcPr>
            <w:tcW w:w="555" w:type="pct"/>
            <w:shd w:val="clear" w:color="auto" w:fill="auto"/>
            <w:vAlign w:val="center"/>
          </w:tcPr>
          <w:p w14:paraId="12F32F28" w14:textId="77777777" w:rsidR="009D40AA" w:rsidRPr="00366F2E" w:rsidRDefault="009D40AA" w:rsidP="00985E55">
            <w:pPr>
              <w:jc w:val="center"/>
              <w:rPr>
                <w:rFonts w:ascii="Arial" w:hAnsi="Arial" w:cs="Arial"/>
                <w:sz w:val="20"/>
                <w:szCs w:val="20"/>
              </w:rPr>
            </w:pPr>
            <w:r w:rsidRPr="00366F2E">
              <w:rPr>
                <w:rFonts w:ascii="Arial" w:hAnsi="Arial" w:cs="Arial"/>
                <w:sz w:val="20"/>
                <w:szCs w:val="20"/>
              </w:rPr>
              <w:t>-</w:t>
            </w:r>
          </w:p>
        </w:tc>
        <w:tc>
          <w:tcPr>
            <w:tcW w:w="695" w:type="pct"/>
            <w:vAlign w:val="center"/>
          </w:tcPr>
          <w:p w14:paraId="1664CF0D" w14:textId="1EC6F6EA" w:rsidR="009D40AA" w:rsidRPr="00366F2E" w:rsidRDefault="0045169F" w:rsidP="00985E55">
            <w:pPr>
              <w:pStyle w:val="Zpat"/>
              <w:tabs>
                <w:tab w:val="clear" w:pos="4513"/>
              </w:tabs>
              <w:jc w:val="center"/>
              <w:rPr>
                <w:rFonts w:ascii="Arial" w:hAnsi="Arial" w:cs="Arial"/>
                <w:sz w:val="20"/>
                <w:szCs w:val="20"/>
              </w:rPr>
            </w:pPr>
            <w:r w:rsidRPr="00366F2E">
              <w:rPr>
                <w:rFonts w:ascii="Arial" w:hAnsi="Arial" w:cs="Arial"/>
                <w:sz w:val="20"/>
                <w:szCs w:val="20"/>
              </w:rPr>
              <w:t>23</w:t>
            </w:r>
            <w:r w:rsidR="00737B73" w:rsidRPr="00366F2E">
              <w:rPr>
                <w:rFonts w:ascii="Arial" w:hAnsi="Arial" w:cs="Arial"/>
                <w:sz w:val="20"/>
                <w:szCs w:val="20"/>
              </w:rPr>
              <w:t>,50</w:t>
            </w:r>
          </w:p>
        </w:tc>
        <w:tc>
          <w:tcPr>
            <w:tcW w:w="556" w:type="pct"/>
            <w:vAlign w:val="center"/>
          </w:tcPr>
          <w:p w14:paraId="3467DE12" w14:textId="2ABFDCB6" w:rsidR="009D40AA" w:rsidRPr="00366F2E" w:rsidRDefault="0045169F" w:rsidP="00723937">
            <w:pPr>
              <w:pStyle w:val="Zpat"/>
              <w:tabs>
                <w:tab w:val="clear" w:pos="4513"/>
              </w:tabs>
              <w:jc w:val="center"/>
              <w:rPr>
                <w:rFonts w:ascii="Arial" w:hAnsi="Arial" w:cs="Arial"/>
                <w:sz w:val="20"/>
                <w:szCs w:val="20"/>
              </w:rPr>
            </w:pPr>
            <w:r w:rsidRPr="00366F2E">
              <w:rPr>
                <w:rFonts w:ascii="Arial" w:hAnsi="Arial" w:cs="Arial"/>
                <w:sz w:val="20"/>
                <w:szCs w:val="20"/>
              </w:rPr>
              <w:t>23</w:t>
            </w:r>
            <w:r w:rsidR="00737B73" w:rsidRPr="00366F2E">
              <w:rPr>
                <w:rFonts w:ascii="Arial" w:hAnsi="Arial" w:cs="Arial"/>
                <w:sz w:val="20"/>
                <w:szCs w:val="20"/>
              </w:rPr>
              <w:t>,50</w:t>
            </w:r>
          </w:p>
        </w:tc>
        <w:tc>
          <w:tcPr>
            <w:tcW w:w="835" w:type="pct"/>
            <w:vAlign w:val="center"/>
          </w:tcPr>
          <w:p w14:paraId="0FBF22CC" w14:textId="77777777" w:rsidR="009D40AA" w:rsidRPr="00366F2E" w:rsidRDefault="009D40AA" w:rsidP="005C13E4">
            <w:pPr>
              <w:pStyle w:val="Zpat"/>
              <w:tabs>
                <w:tab w:val="clear" w:pos="4513"/>
              </w:tabs>
              <w:ind w:left="-10"/>
              <w:jc w:val="center"/>
              <w:rPr>
                <w:rFonts w:ascii="Arial" w:hAnsi="Arial" w:cs="Arial"/>
                <w:sz w:val="20"/>
                <w:szCs w:val="20"/>
              </w:rPr>
            </w:pPr>
            <w:r w:rsidRPr="00366F2E">
              <w:rPr>
                <w:rFonts w:ascii="Arial" w:hAnsi="Arial" w:cs="Arial"/>
                <w:sz w:val="20"/>
                <w:szCs w:val="20"/>
              </w:rPr>
              <w:t>obsaženo v ceně služby</w:t>
            </w:r>
          </w:p>
        </w:tc>
      </w:tr>
      <w:tr w:rsidR="000B469C" w:rsidRPr="00366F2E" w14:paraId="3D202C61" w14:textId="77777777" w:rsidTr="008D44F3">
        <w:trPr>
          <w:trHeight w:val="179"/>
        </w:trPr>
        <w:tc>
          <w:tcPr>
            <w:tcW w:w="2359" w:type="pct"/>
            <w:vAlign w:val="center"/>
          </w:tcPr>
          <w:p w14:paraId="1AA27A24" w14:textId="77777777" w:rsidR="009D40AA" w:rsidRPr="00366F2E" w:rsidRDefault="009D40AA" w:rsidP="00985E55">
            <w:pPr>
              <w:spacing w:line="228" w:lineRule="auto"/>
              <w:rPr>
                <w:rFonts w:ascii="Arial" w:hAnsi="Arial" w:cs="Arial"/>
                <w:sz w:val="20"/>
                <w:szCs w:val="20"/>
              </w:rPr>
            </w:pPr>
            <w:r w:rsidRPr="00366F2E">
              <w:rPr>
                <w:rFonts w:ascii="Arial" w:hAnsi="Arial" w:cs="Arial"/>
                <w:sz w:val="20"/>
                <w:szCs w:val="20"/>
              </w:rPr>
              <w:t>Dodání do vlastních rukou výhradně jen adresáta</w:t>
            </w:r>
          </w:p>
        </w:tc>
        <w:tc>
          <w:tcPr>
            <w:tcW w:w="555" w:type="pct"/>
            <w:shd w:val="clear" w:color="auto" w:fill="auto"/>
            <w:vAlign w:val="center"/>
          </w:tcPr>
          <w:p w14:paraId="66347844" w14:textId="77777777" w:rsidR="009D40AA" w:rsidRPr="00366F2E" w:rsidRDefault="009D40AA" w:rsidP="00985E55">
            <w:pPr>
              <w:jc w:val="center"/>
              <w:rPr>
                <w:rFonts w:ascii="Arial" w:hAnsi="Arial" w:cs="Arial"/>
                <w:sz w:val="20"/>
                <w:szCs w:val="20"/>
              </w:rPr>
            </w:pPr>
            <w:r w:rsidRPr="00366F2E">
              <w:rPr>
                <w:rFonts w:ascii="Arial" w:hAnsi="Arial" w:cs="Arial"/>
                <w:sz w:val="20"/>
                <w:szCs w:val="20"/>
              </w:rPr>
              <w:t>-</w:t>
            </w:r>
          </w:p>
        </w:tc>
        <w:tc>
          <w:tcPr>
            <w:tcW w:w="695" w:type="pct"/>
            <w:vAlign w:val="center"/>
          </w:tcPr>
          <w:p w14:paraId="05F6A398" w14:textId="45777E4F" w:rsidR="009D40AA" w:rsidRPr="00366F2E" w:rsidRDefault="0045169F" w:rsidP="00985E55">
            <w:pPr>
              <w:pStyle w:val="Zpat"/>
              <w:tabs>
                <w:tab w:val="clear" w:pos="4513"/>
              </w:tabs>
              <w:jc w:val="center"/>
              <w:rPr>
                <w:rFonts w:ascii="Arial" w:hAnsi="Arial" w:cs="Arial"/>
                <w:sz w:val="20"/>
                <w:szCs w:val="20"/>
              </w:rPr>
            </w:pPr>
            <w:r w:rsidRPr="00366F2E">
              <w:rPr>
                <w:rFonts w:ascii="Arial" w:hAnsi="Arial" w:cs="Arial"/>
                <w:sz w:val="20"/>
                <w:szCs w:val="20"/>
              </w:rPr>
              <w:t>23</w:t>
            </w:r>
            <w:r w:rsidR="00737B73" w:rsidRPr="00366F2E">
              <w:rPr>
                <w:rFonts w:ascii="Arial" w:hAnsi="Arial" w:cs="Arial"/>
                <w:sz w:val="20"/>
                <w:szCs w:val="20"/>
              </w:rPr>
              <w:t>,50</w:t>
            </w:r>
          </w:p>
        </w:tc>
        <w:tc>
          <w:tcPr>
            <w:tcW w:w="556" w:type="pct"/>
            <w:vAlign w:val="center"/>
          </w:tcPr>
          <w:p w14:paraId="61EEBE5B" w14:textId="60D80BE6" w:rsidR="009D40AA" w:rsidRPr="00366F2E" w:rsidRDefault="0045169F" w:rsidP="00985E55">
            <w:pPr>
              <w:pStyle w:val="Zpat"/>
              <w:tabs>
                <w:tab w:val="clear" w:pos="4513"/>
              </w:tabs>
              <w:jc w:val="center"/>
              <w:rPr>
                <w:rFonts w:ascii="Arial" w:hAnsi="Arial" w:cs="Arial"/>
                <w:sz w:val="20"/>
                <w:szCs w:val="20"/>
              </w:rPr>
            </w:pPr>
            <w:r w:rsidRPr="00366F2E">
              <w:rPr>
                <w:rFonts w:ascii="Arial" w:hAnsi="Arial" w:cs="Arial"/>
                <w:sz w:val="20"/>
                <w:szCs w:val="20"/>
              </w:rPr>
              <w:t>23</w:t>
            </w:r>
            <w:r w:rsidR="00737B73" w:rsidRPr="00366F2E">
              <w:rPr>
                <w:rFonts w:ascii="Arial" w:hAnsi="Arial" w:cs="Arial"/>
                <w:sz w:val="20"/>
                <w:szCs w:val="20"/>
              </w:rPr>
              <w:t>,50</w:t>
            </w:r>
          </w:p>
        </w:tc>
        <w:tc>
          <w:tcPr>
            <w:tcW w:w="835" w:type="pct"/>
            <w:vAlign w:val="center"/>
          </w:tcPr>
          <w:p w14:paraId="1F09957B" w14:textId="77777777" w:rsidR="009D40AA" w:rsidRPr="00366F2E" w:rsidRDefault="009D40AA" w:rsidP="00985E55">
            <w:pPr>
              <w:pStyle w:val="Zpat"/>
              <w:tabs>
                <w:tab w:val="clear" w:pos="4513"/>
              </w:tabs>
              <w:jc w:val="center"/>
              <w:rPr>
                <w:rFonts w:ascii="Arial" w:hAnsi="Arial" w:cs="Arial"/>
                <w:sz w:val="20"/>
                <w:szCs w:val="20"/>
              </w:rPr>
            </w:pPr>
            <w:r w:rsidRPr="00366F2E">
              <w:rPr>
                <w:rFonts w:ascii="Arial" w:hAnsi="Arial" w:cs="Arial"/>
                <w:sz w:val="20"/>
                <w:szCs w:val="20"/>
              </w:rPr>
              <w:t>obsaženo v ceně služby</w:t>
            </w:r>
          </w:p>
        </w:tc>
      </w:tr>
      <w:tr w:rsidR="000B469C" w:rsidRPr="00366F2E" w14:paraId="36F9F705" w14:textId="77777777" w:rsidTr="008D44F3">
        <w:trPr>
          <w:trHeight w:val="179"/>
        </w:trPr>
        <w:tc>
          <w:tcPr>
            <w:tcW w:w="2359" w:type="pct"/>
            <w:vAlign w:val="center"/>
          </w:tcPr>
          <w:p w14:paraId="165359FC" w14:textId="7CC062E1" w:rsidR="009D40AA" w:rsidRPr="00366F2E" w:rsidRDefault="65B244A3" w:rsidP="00985E55">
            <w:pPr>
              <w:spacing w:line="228" w:lineRule="auto"/>
              <w:rPr>
                <w:rFonts w:ascii="Arial" w:hAnsi="Arial" w:cs="Arial"/>
                <w:sz w:val="20"/>
                <w:szCs w:val="20"/>
              </w:rPr>
            </w:pPr>
            <w:r w:rsidRPr="00366F2E">
              <w:rPr>
                <w:rFonts w:ascii="Arial" w:hAnsi="Arial" w:cs="Arial"/>
                <w:sz w:val="20"/>
                <w:szCs w:val="20"/>
              </w:rPr>
              <w:t>Dobírka</w:t>
            </w:r>
            <w:r w:rsidR="3A8D003A" w:rsidRPr="00366F2E">
              <w:rPr>
                <w:rFonts w:ascii="Arial" w:hAnsi="Arial" w:cs="Arial"/>
                <w:sz w:val="20"/>
                <w:szCs w:val="20"/>
              </w:rPr>
              <w:t xml:space="preserve"> při použití Poštovní dobírkové poukázky A nebo C</w:t>
            </w:r>
          </w:p>
        </w:tc>
        <w:tc>
          <w:tcPr>
            <w:tcW w:w="555" w:type="pct"/>
            <w:shd w:val="clear" w:color="auto" w:fill="auto"/>
            <w:vAlign w:val="center"/>
          </w:tcPr>
          <w:p w14:paraId="16AFDCBC" w14:textId="77777777" w:rsidR="009D40AA" w:rsidRPr="00366F2E" w:rsidRDefault="009D40AA" w:rsidP="00985E55">
            <w:pPr>
              <w:jc w:val="center"/>
              <w:rPr>
                <w:rFonts w:ascii="Arial" w:hAnsi="Arial" w:cs="Arial"/>
                <w:sz w:val="20"/>
                <w:szCs w:val="20"/>
              </w:rPr>
            </w:pPr>
            <w:r w:rsidRPr="00366F2E">
              <w:rPr>
                <w:rFonts w:ascii="Arial" w:hAnsi="Arial" w:cs="Arial"/>
                <w:sz w:val="20"/>
                <w:szCs w:val="20"/>
              </w:rPr>
              <w:t>-</w:t>
            </w:r>
          </w:p>
        </w:tc>
        <w:tc>
          <w:tcPr>
            <w:tcW w:w="695" w:type="pct"/>
            <w:vAlign w:val="center"/>
          </w:tcPr>
          <w:p w14:paraId="73B3D702" w14:textId="5F1D7A5F" w:rsidR="009D40AA" w:rsidRPr="00366F2E" w:rsidRDefault="009D40AA" w:rsidP="00985E55">
            <w:pPr>
              <w:pStyle w:val="Zpat"/>
              <w:tabs>
                <w:tab w:val="clear" w:pos="4513"/>
              </w:tabs>
              <w:jc w:val="center"/>
              <w:rPr>
                <w:rFonts w:ascii="Arial" w:hAnsi="Arial" w:cs="Arial"/>
                <w:sz w:val="20"/>
                <w:szCs w:val="20"/>
              </w:rPr>
            </w:pPr>
            <w:r w:rsidRPr="00366F2E">
              <w:rPr>
                <w:rFonts w:ascii="Arial" w:hAnsi="Arial" w:cs="Arial"/>
                <w:sz w:val="20"/>
                <w:szCs w:val="20"/>
              </w:rPr>
              <w:t>13,30</w:t>
            </w:r>
          </w:p>
        </w:tc>
        <w:tc>
          <w:tcPr>
            <w:tcW w:w="556" w:type="pct"/>
            <w:vAlign w:val="center"/>
          </w:tcPr>
          <w:p w14:paraId="554C6934" w14:textId="18EBA82D" w:rsidR="009D40AA" w:rsidRPr="00366F2E" w:rsidRDefault="009D40AA" w:rsidP="00985E55">
            <w:pPr>
              <w:pStyle w:val="Zpat"/>
              <w:tabs>
                <w:tab w:val="clear" w:pos="4513"/>
              </w:tabs>
              <w:jc w:val="center"/>
              <w:rPr>
                <w:rFonts w:ascii="Arial" w:hAnsi="Arial" w:cs="Arial"/>
                <w:sz w:val="20"/>
                <w:szCs w:val="20"/>
              </w:rPr>
            </w:pPr>
            <w:r w:rsidRPr="00366F2E">
              <w:rPr>
                <w:rFonts w:ascii="Arial" w:hAnsi="Arial" w:cs="Arial"/>
                <w:sz w:val="20"/>
                <w:szCs w:val="20"/>
              </w:rPr>
              <w:t>13,30</w:t>
            </w:r>
          </w:p>
        </w:tc>
        <w:tc>
          <w:tcPr>
            <w:tcW w:w="835" w:type="pct"/>
            <w:vAlign w:val="center"/>
          </w:tcPr>
          <w:p w14:paraId="6F6CC4EF" w14:textId="263DA9BE" w:rsidR="009D40AA" w:rsidRPr="00366F2E" w:rsidRDefault="009D40AA" w:rsidP="00985E55">
            <w:pPr>
              <w:pStyle w:val="Zpat"/>
              <w:tabs>
                <w:tab w:val="clear" w:pos="4513"/>
              </w:tabs>
              <w:jc w:val="center"/>
              <w:rPr>
                <w:rFonts w:ascii="Arial" w:hAnsi="Arial" w:cs="Arial"/>
                <w:sz w:val="20"/>
                <w:szCs w:val="20"/>
              </w:rPr>
            </w:pPr>
            <w:r w:rsidRPr="00366F2E">
              <w:rPr>
                <w:rFonts w:ascii="Arial" w:hAnsi="Arial" w:cs="Arial"/>
                <w:sz w:val="20"/>
                <w:szCs w:val="20"/>
              </w:rPr>
              <w:t>obsaženo v ceně služby</w:t>
            </w:r>
          </w:p>
        </w:tc>
      </w:tr>
      <w:tr w:rsidR="000B469C" w:rsidRPr="00366F2E" w14:paraId="22761524" w14:textId="77777777" w:rsidTr="00FB0308">
        <w:trPr>
          <w:trHeight w:val="179"/>
        </w:trPr>
        <w:tc>
          <w:tcPr>
            <w:tcW w:w="2359" w:type="pct"/>
            <w:vAlign w:val="center"/>
          </w:tcPr>
          <w:p w14:paraId="48BC283D" w14:textId="728AEE97" w:rsidR="645B1E10" w:rsidRPr="00366F2E" w:rsidRDefault="5AD03F79" w:rsidP="0BC92A96">
            <w:pPr>
              <w:spacing w:line="228" w:lineRule="auto"/>
              <w:rPr>
                <w:rFonts w:ascii="Arial" w:hAnsi="Arial" w:cs="Arial"/>
                <w:sz w:val="20"/>
                <w:szCs w:val="20"/>
              </w:rPr>
            </w:pPr>
            <w:r w:rsidRPr="00366F2E">
              <w:rPr>
                <w:rFonts w:ascii="Arial" w:hAnsi="Arial" w:cs="Arial"/>
                <w:sz w:val="20"/>
                <w:szCs w:val="20"/>
              </w:rPr>
              <w:t>Dobírka</w:t>
            </w:r>
            <w:r w:rsidR="239185F4" w:rsidRPr="00366F2E">
              <w:rPr>
                <w:rFonts w:ascii="Arial" w:hAnsi="Arial" w:cs="Arial"/>
                <w:sz w:val="20"/>
                <w:szCs w:val="20"/>
              </w:rPr>
              <w:t xml:space="preserve"> –</w:t>
            </w:r>
            <w:r w:rsidRPr="00366F2E">
              <w:rPr>
                <w:rFonts w:ascii="Arial" w:hAnsi="Arial" w:cs="Arial"/>
                <w:sz w:val="20"/>
                <w:szCs w:val="20"/>
              </w:rPr>
              <w:t xml:space="preserve"> účet </w:t>
            </w:r>
            <w:r w:rsidR="5D26CE99" w:rsidRPr="00366F2E">
              <w:rPr>
                <w:rFonts w:ascii="Arial" w:hAnsi="Arial" w:cs="Arial"/>
                <w:sz w:val="20"/>
                <w:szCs w:val="20"/>
              </w:rPr>
              <w:t>(</w:t>
            </w:r>
            <w:r w:rsidRPr="00366F2E">
              <w:rPr>
                <w:rFonts w:ascii="Arial" w:hAnsi="Arial" w:cs="Arial"/>
                <w:sz w:val="20"/>
                <w:szCs w:val="20"/>
              </w:rPr>
              <w:t>bez ohledu na výši dobírkové částky</w:t>
            </w:r>
            <w:r w:rsidR="535152B2" w:rsidRPr="00366F2E">
              <w:rPr>
                <w:rFonts w:ascii="Arial" w:hAnsi="Arial" w:cs="Arial"/>
                <w:sz w:val="20"/>
                <w:szCs w:val="20"/>
              </w:rPr>
              <w:t>)</w:t>
            </w:r>
          </w:p>
        </w:tc>
        <w:tc>
          <w:tcPr>
            <w:tcW w:w="555" w:type="pct"/>
            <w:shd w:val="clear" w:color="auto" w:fill="auto"/>
            <w:vAlign w:val="center"/>
          </w:tcPr>
          <w:p w14:paraId="0FB67011" w14:textId="5EDE6FA9" w:rsidR="75A56746" w:rsidRPr="00366F2E" w:rsidRDefault="187528DF" w:rsidP="0BC92A96">
            <w:pPr>
              <w:jc w:val="center"/>
              <w:rPr>
                <w:rFonts w:ascii="Arial" w:hAnsi="Arial" w:cs="Arial"/>
                <w:sz w:val="20"/>
                <w:szCs w:val="20"/>
              </w:rPr>
            </w:pPr>
            <w:r w:rsidRPr="00366F2E">
              <w:rPr>
                <w:rFonts w:ascii="Arial" w:hAnsi="Arial" w:cs="Arial"/>
                <w:sz w:val="20"/>
                <w:szCs w:val="20"/>
              </w:rPr>
              <w:t>-</w:t>
            </w:r>
          </w:p>
        </w:tc>
        <w:tc>
          <w:tcPr>
            <w:tcW w:w="695" w:type="pct"/>
            <w:vAlign w:val="center"/>
          </w:tcPr>
          <w:p w14:paraId="0A7B22EF" w14:textId="19179A2B" w:rsidR="09095885" w:rsidRPr="00366F2E" w:rsidRDefault="1AE4213E" w:rsidP="00202233">
            <w:pPr>
              <w:pStyle w:val="Zpat"/>
              <w:jc w:val="center"/>
              <w:rPr>
                <w:rFonts w:ascii="Arial" w:hAnsi="Arial" w:cs="Arial"/>
                <w:sz w:val="20"/>
                <w:szCs w:val="20"/>
              </w:rPr>
            </w:pPr>
            <w:r w:rsidRPr="00366F2E">
              <w:rPr>
                <w:rFonts w:ascii="Arial" w:hAnsi="Arial" w:cs="Arial"/>
                <w:sz w:val="20"/>
                <w:szCs w:val="20"/>
              </w:rPr>
              <w:t>28,50</w:t>
            </w:r>
          </w:p>
        </w:tc>
        <w:tc>
          <w:tcPr>
            <w:tcW w:w="556" w:type="pct"/>
            <w:vAlign w:val="center"/>
          </w:tcPr>
          <w:p w14:paraId="2F8A053D" w14:textId="08FA4397" w:rsidR="09095885" w:rsidRPr="00366F2E" w:rsidRDefault="1AE4213E" w:rsidP="00202233">
            <w:pPr>
              <w:pStyle w:val="Zpat"/>
              <w:jc w:val="center"/>
              <w:rPr>
                <w:rFonts w:ascii="Arial" w:hAnsi="Arial" w:cs="Arial"/>
                <w:sz w:val="20"/>
                <w:szCs w:val="20"/>
              </w:rPr>
            </w:pPr>
            <w:r w:rsidRPr="00366F2E">
              <w:rPr>
                <w:rFonts w:ascii="Arial" w:hAnsi="Arial" w:cs="Arial"/>
                <w:sz w:val="20"/>
                <w:szCs w:val="20"/>
              </w:rPr>
              <w:t>28,50</w:t>
            </w:r>
          </w:p>
        </w:tc>
        <w:tc>
          <w:tcPr>
            <w:tcW w:w="835" w:type="pct"/>
            <w:vAlign w:val="center"/>
          </w:tcPr>
          <w:p w14:paraId="1C6ED252" w14:textId="797BF1BE" w:rsidR="1B9FC16A" w:rsidRPr="00366F2E" w:rsidRDefault="1D82D546" w:rsidP="0BC92A96">
            <w:pPr>
              <w:pStyle w:val="Zpat"/>
              <w:jc w:val="center"/>
              <w:rPr>
                <w:rFonts w:ascii="Arial" w:hAnsi="Arial" w:cs="Arial"/>
                <w:sz w:val="20"/>
                <w:szCs w:val="20"/>
              </w:rPr>
            </w:pPr>
            <w:r w:rsidRPr="00366F2E">
              <w:rPr>
                <w:rFonts w:ascii="Arial" w:hAnsi="Arial" w:cs="Arial"/>
                <w:sz w:val="20"/>
                <w:szCs w:val="20"/>
              </w:rPr>
              <w:t>obsaženo v ceně služby</w:t>
            </w:r>
          </w:p>
        </w:tc>
      </w:tr>
      <w:tr w:rsidR="000B469C" w:rsidRPr="00366F2E" w14:paraId="722D061B" w14:textId="77777777" w:rsidTr="00FB0308">
        <w:trPr>
          <w:trHeight w:val="179"/>
        </w:trPr>
        <w:tc>
          <w:tcPr>
            <w:tcW w:w="2359" w:type="pct"/>
            <w:vAlign w:val="center"/>
          </w:tcPr>
          <w:p w14:paraId="01F0A265" w14:textId="48F4AD4A" w:rsidR="645B1E10" w:rsidRPr="00366F2E" w:rsidRDefault="5AD03F79" w:rsidP="0BC92A96">
            <w:pPr>
              <w:spacing w:line="228" w:lineRule="auto"/>
              <w:rPr>
                <w:rFonts w:ascii="Arial" w:hAnsi="Arial" w:cs="Arial"/>
                <w:sz w:val="20"/>
                <w:szCs w:val="20"/>
              </w:rPr>
            </w:pPr>
            <w:r w:rsidRPr="00366F2E">
              <w:rPr>
                <w:rFonts w:ascii="Arial" w:hAnsi="Arial" w:cs="Arial"/>
                <w:sz w:val="20"/>
                <w:szCs w:val="20"/>
              </w:rPr>
              <w:t>Dobírka</w:t>
            </w:r>
            <w:r w:rsidR="5D26CE99" w:rsidRPr="00366F2E">
              <w:rPr>
                <w:rFonts w:ascii="Arial" w:hAnsi="Arial" w:cs="Arial"/>
                <w:sz w:val="20"/>
                <w:szCs w:val="20"/>
              </w:rPr>
              <w:t xml:space="preserve"> –</w:t>
            </w:r>
            <w:r w:rsidRPr="00366F2E">
              <w:rPr>
                <w:rFonts w:ascii="Arial" w:hAnsi="Arial" w:cs="Arial"/>
                <w:sz w:val="20"/>
                <w:szCs w:val="20"/>
              </w:rPr>
              <w:t xml:space="preserve"> hotovost </w:t>
            </w:r>
            <w:r w:rsidR="5D26CE99" w:rsidRPr="00366F2E">
              <w:rPr>
                <w:rFonts w:ascii="Arial" w:hAnsi="Arial" w:cs="Arial"/>
                <w:sz w:val="20"/>
                <w:szCs w:val="20"/>
              </w:rPr>
              <w:t>(</w:t>
            </w:r>
            <w:r w:rsidRPr="00366F2E">
              <w:rPr>
                <w:rFonts w:ascii="Arial" w:hAnsi="Arial" w:cs="Arial"/>
                <w:sz w:val="20"/>
                <w:szCs w:val="20"/>
              </w:rPr>
              <w:t>bez ohledu na výši dobírkové částky</w:t>
            </w:r>
            <w:r w:rsidR="5D26CE99" w:rsidRPr="00366F2E">
              <w:rPr>
                <w:rFonts w:ascii="Arial" w:hAnsi="Arial" w:cs="Arial"/>
                <w:sz w:val="20"/>
                <w:szCs w:val="20"/>
              </w:rPr>
              <w:t>)</w:t>
            </w:r>
          </w:p>
        </w:tc>
        <w:tc>
          <w:tcPr>
            <w:tcW w:w="555" w:type="pct"/>
            <w:shd w:val="clear" w:color="auto" w:fill="auto"/>
            <w:vAlign w:val="center"/>
          </w:tcPr>
          <w:p w14:paraId="08E5CFF5" w14:textId="2196EF61" w:rsidR="3770BDAF" w:rsidRPr="00366F2E" w:rsidRDefault="2FE62CEA" w:rsidP="0BC92A96">
            <w:pPr>
              <w:jc w:val="center"/>
              <w:rPr>
                <w:rFonts w:ascii="Arial" w:hAnsi="Arial" w:cs="Arial"/>
                <w:sz w:val="20"/>
                <w:szCs w:val="20"/>
              </w:rPr>
            </w:pPr>
            <w:r w:rsidRPr="00366F2E">
              <w:rPr>
                <w:rFonts w:ascii="Arial" w:hAnsi="Arial" w:cs="Arial"/>
                <w:sz w:val="20"/>
                <w:szCs w:val="20"/>
              </w:rPr>
              <w:t>-</w:t>
            </w:r>
          </w:p>
        </w:tc>
        <w:tc>
          <w:tcPr>
            <w:tcW w:w="695" w:type="pct"/>
            <w:vAlign w:val="center"/>
          </w:tcPr>
          <w:p w14:paraId="0BAE9B10" w14:textId="6FB0ECE6" w:rsidR="38E537BC" w:rsidRPr="00366F2E" w:rsidRDefault="01498FDB" w:rsidP="00202233">
            <w:pPr>
              <w:pStyle w:val="Zpat"/>
              <w:jc w:val="center"/>
              <w:rPr>
                <w:rFonts w:ascii="Arial" w:hAnsi="Arial" w:cs="Arial"/>
                <w:sz w:val="20"/>
                <w:szCs w:val="20"/>
              </w:rPr>
            </w:pPr>
            <w:r w:rsidRPr="00366F2E">
              <w:rPr>
                <w:rFonts w:ascii="Arial" w:hAnsi="Arial" w:cs="Arial"/>
                <w:sz w:val="20"/>
                <w:szCs w:val="20"/>
              </w:rPr>
              <w:t>65,55</w:t>
            </w:r>
          </w:p>
        </w:tc>
        <w:tc>
          <w:tcPr>
            <w:tcW w:w="556" w:type="pct"/>
            <w:vAlign w:val="center"/>
          </w:tcPr>
          <w:p w14:paraId="0C95BAF0" w14:textId="1ECBFF82" w:rsidR="38E537BC" w:rsidRPr="00366F2E" w:rsidRDefault="01498FDB" w:rsidP="00202233">
            <w:pPr>
              <w:pStyle w:val="Zpat"/>
              <w:jc w:val="center"/>
              <w:rPr>
                <w:rFonts w:ascii="Arial" w:hAnsi="Arial" w:cs="Arial"/>
                <w:sz w:val="20"/>
                <w:szCs w:val="20"/>
              </w:rPr>
            </w:pPr>
            <w:r w:rsidRPr="00366F2E">
              <w:rPr>
                <w:rFonts w:ascii="Arial" w:hAnsi="Arial" w:cs="Arial"/>
                <w:sz w:val="20"/>
                <w:szCs w:val="20"/>
              </w:rPr>
              <w:t>65,55</w:t>
            </w:r>
          </w:p>
        </w:tc>
        <w:tc>
          <w:tcPr>
            <w:tcW w:w="835" w:type="pct"/>
            <w:vAlign w:val="center"/>
          </w:tcPr>
          <w:p w14:paraId="7826B74C" w14:textId="777D0795" w:rsidR="0AB7AC15" w:rsidRPr="00366F2E" w:rsidRDefault="593BD421" w:rsidP="0BC92A96">
            <w:pPr>
              <w:pStyle w:val="Zpat"/>
              <w:jc w:val="center"/>
              <w:rPr>
                <w:rFonts w:ascii="Arial" w:hAnsi="Arial" w:cs="Arial"/>
                <w:sz w:val="20"/>
                <w:szCs w:val="20"/>
              </w:rPr>
            </w:pPr>
            <w:r w:rsidRPr="00366F2E">
              <w:rPr>
                <w:rFonts w:ascii="Arial" w:hAnsi="Arial" w:cs="Arial"/>
                <w:sz w:val="20"/>
                <w:szCs w:val="20"/>
              </w:rPr>
              <w:t>obsaženo v ceně služby</w:t>
            </w:r>
          </w:p>
        </w:tc>
      </w:tr>
      <w:tr w:rsidR="000B469C" w:rsidRPr="00366F2E" w14:paraId="75A77ECE" w14:textId="77777777" w:rsidTr="008D44F3">
        <w:trPr>
          <w:trHeight w:val="179"/>
        </w:trPr>
        <w:tc>
          <w:tcPr>
            <w:tcW w:w="5000" w:type="pct"/>
            <w:gridSpan w:val="5"/>
            <w:vAlign w:val="center"/>
          </w:tcPr>
          <w:p w14:paraId="412CFB0A" w14:textId="5A228C73" w:rsidR="006C1097" w:rsidRPr="00366F2E" w:rsidRDefault="006C1097" w:rsidP="00D53EF5">
            <w:pPr>
              <w:pStyle w:val="Zpat"/>
              <w:tabs>
                <w:tab w:val="clear" w:pos="4513"/>
              </w:tabs>
              <w:rPr>
                <w:rFonts w:ascii="Arial" w:hAnsi="Arial" w:cs="Arial"/>
                <w:b/>
                <w:sz w:val="20"/>
                <w:szCs w:val="20"/>
              </w:rPr>
            </w:pPr>
            <w:r w:rsidRPr="00366F2E">
              <w:rPr>
                <w:rFonts w:ascii="Arial" w:hAnsi="Arial" w:cs="Arial"/>
                <w:sz w:val="20"/>
                <w:szCs w:val="20"/>
              </w:rPr>
              <w:t>Udaná cena</w:t>
            </w:r>
          </w:p>
        </w:tc>
      </w:tr>
      <w:tr w:rsidR="000B469C" w:rsidRPr="00366F2E" w14:paraId="0F053BA4" w14:textId="77777777" w:rsidTr="008D44F3">
        <w:trPr>
          <w:trHeight w:val="179"/>
        </w:trPr>
        <w:tc>
          <w:tcPr>
            <w:tcW w:w="2359" w:type="pct"/>
            <w:vAlign w:val="center"/>
          </w:tcPr>
          <w:p w14:paraId="5E440AEA" w14:textId="48AFCBF0" w:rsidR="009D40AA" w:rsidRPr="00366F2E" w:rsidRDefault="009D40AA" w:rsidP="00D53EF5">
            <w:pPr>
              <w:pStyle w:val="Odstavecseseznamem"/>
              <w:numPr>
                <w:ilvl w:val="0"/>
                <w:numId w:val="96"/>
              </w:numPr>
              <w:spacing w:line="228" w:lineRule="auto"/>
              <w:ind w:left="351" w:hanging="219"/>
              <w:rPr>
                <w:rFonts w:ascii="Arial" w:hAnsi="Arial" w:cs="Arial"/>
                <w:sz w:val="20"/>
                <w:szCs w:val="20"/>
              </w:rPr>
            </w:pPr>
            <w:r w:rsidRPr="00366F2E">
              <w:rPr>
                <w:rFonts w:ascii="Arial" w:hAnsi="Arial" w:cs="Arial"/>
                <w:sz w:val="20"/>
                <w:szCs w:val="20"/>
              </w:rPr>
              <w:t>Udaná cena do 5 000 Kč</w:t>
            </w:r>
          </w:p>
        </w:tc>
        <w:tc>
          <w:tcPr>
            <w:tcW w:w="555" w:type="pct"/>
            <w:shd w:val="clear" w:color="auto" w:fill="auto"/>
          </w:tcPr>
          <w:p w14:paraId="73638EAE" w14:textId="0976957E" w:rsidR="009D40AA" w:rsidRPr="00366F2E" w:rsidRDefault="009D40AA" w:rsidP="00C13E7E">
            <w:pPr>
              <w:jc w:val="center"/>
              <w:rPr>
                <w:rFonts w:ascii="Arial" w:hAnsi="Arial" w:cs="Arial"/>
                <w:sz w:val="20"/>
                <w:szCs w:val="20"/>
              </w:rPr>
            </w:pPr>
            <w:r w:rsidRPr="00366F2E">
              <w:rPr>
                <w:rFonts w:ascii="Arial" w:hAnsi="Arial" w:cs="Arial"/>
                <w:sz w:val="20"/>
                <w:szCs w:val="20"/>
              </w:rPr>
              <w:t>-</w:t>
            </w:r>
          </w:p>
        </w:tc>
        <w:tc>
          <w:tcPr>
            <w:tcW w:w="695" w:type="pct"/>
          </w:tcPr>
          <w:p w14:paraId="4D659F4C" w14:textId="1078BAD8" w:rsidR="009D40AA" w:rsidRPr="00366F2E" w:rsidRDefault="009D40AA" w:rsidP="00C13E7E">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556" w:type="pct"/>
            <w:vAlign w:val="center"/>
          </w:tcPr>
          <w:p w14:paraId="4E9D0AA3" w14:textId="6003B10F" w:rsidR="009D40AA" w:rsidRPr="00366F2E" w:rsidRDefault="00723937" w:rsidP="00C13E7E">
            <w:pPr>
              <w:pStyle w:val="Zpat"/>
              <w:tabs>
                <w:tab w:val="clear" w:pos="4513"/>
              </w:tabs>
              <w:jc w:val="center"/>
              <w:rPr>
                <w:rFonts w:ascii="Arial" w:hAnsi="Arial" w:cs="Arial"/>
                <w:sz w:val="20"/>
                <w:szCs w:val="20"/>
              </w:rPr>
            </w:pPr>
            <w:r w:rsidRPr="00366F2E">
              <w:rPr>
                <w:rFonts w:ascii="Arial" w:hAnsi="Arial" w:cs="Arial"/>
                <w:sz w:val="20"/>
                <w:szCs w:val="20"/>
              </w:rPr>
              <w:t xml:space="preserve">  </w:t>
            </w:r>
            <w:r w:rsidR="009D40AA" w:rsidRPr="00366F2E">
              <w:rPr>
                <w:rFonts w:ascii="Arial" w:hAnsi="Arial" w:cs="Arial"/>
                <w:sz w:val="20"/>
                <w:szCs w:val="20"/>
              </w:rPr>
              <w:t>5,70</w:t>
            </w:r>
          </w:p>
        </w:tc>
        <w:tc>
          <w:tcPr>
            <w:tcW w:w="835" w:type="pct"/>
          </w:tcPr>
          <w:p w14:paraId="79ADFBDC" w14:textId="6FA20F93" w:rsidR="009D40AA" w:rsidRPr="00366F2E" w:rsidRDefault="009D40AA" w:rsidP="00C13E7E">
            <w:pPr>
              <w:pStyle w:val="Zpat"/>
              <w:tabs>
                <w:tab w:val="clear" w:pos="4513"/>
              </w:tabs>
              <w:jc w:val="center"/>
              <w:rPr>
                <w:rFonts w:ascii="Arial" w:hAnsi="Arial" w:cs="Arial"/>
                <w:sz w:val="20"/>
                <w:szCs w:val="20"/>
              </w:rPr>
            </w:pPr>
            <w:r w:rsidRPr="00366F2E">
              <w:rPr>
                <w:rFonts w:ascii="Arial" w:hAnsi="Arial" w:cs="Arial"/>
                <w:sz w:val="20"/>
                <w:szCs w:val="20"/>
              </w:rPr>
              <w:t>-</w:t>
            </w:r>
          </w:p>
        </w:tc>
      </w:tr>
      <w:tr w:rsidR="000B469C" w:rsidRPr="00366F2E" w14:paraId="06B19761" w14:textId="77777777" w:rsidTr="008D44F3">
        <w:trPr>
          <w:trHeight w:val="179"/>
        </w:trPr>
        <w:tc>
          <w:tcPr>
            <w:tcW w:w="2359" w:type="pct"/>
            <w:vAlign w:val="center"/>
          </w:tcPr>
          <w:p w14:paraId="1C5DA883" w14:textId="1B2F913A" w:rsidR="009D40AA" w:rsidRPr="00366F2E" w:rsidRDefault="009D40AA" w:rsidP="00D53EF5">
            <w:pPr>
              <w:pStyle w:val="Odstavecseseznamem"/>
              <w:numPr>
                <w:ilvl w:val="0"/>
                <w:numId w:val="96"/>
              </w:numPr>
              <w:spacing w:line="228" w:lineRule="auto"/>
              <w:ind w:left="351" w:hanging="219"/>
              <w:rPr>
                <w:rFonts w:ascii="Arial" w:hAnsi="Arial" w:cs="Arial"/>
                <w:sz w:val="20"/>
                <w:szCs w:val="20"/>
              </w:rPr>
            </w:pPr>
            <w:r w:rsidRPr="00366F2E">
              <w:rPr>
                <w:rFonts w:ascii="Arial" w:hAnsi="Arial" w:cs="Arial"/>
                <w:sz w:val="20"/>
                <w:szCs w:val="20"/>
              </w:rPr>
              <w:t>Udaná cena do 30 000 Kč</w:t>
            </w:r>
          </w:p>
        </w:tc>
        <w:tc>
          <w:tcPr>
            <w:tcW w:w="555" w:type="pct"/>
            <w:shd w:val="clear" w:color="auto" w:fill="auto"/>
          </w:tcPr>
          <w:p w14:paraId="501670B2" w14:textId="2551B9FF" w:rsidR="009D40AA" w:rsidRPr="00366F2E" w:rsidRDefault="009D40AA" w:rsidP="00C13E7E">
            <w:pPr>
              <w:jc w:val="center"/>
              <w:rPr>
                <w:rFonts w:ascii="Arial" w:hAnsi="Arial" w:cs="Arial"/>
                <w:sz w:val="20"/>
                <w:szCs w:val="20"/>
              </w:rPr>
            </w:pPr>
            <w:r w:rsidRPr="00366F2E">
              <w:rPr>
                <w:rFonts w:ascii="Arial" w:hAnsi="Arial" w:cs="Arial"/>
                <w:sz w:val="20"/>
                <w:szCs w:val="20"/>
              </w:rPr>
              <w:t>-</w:t>
            </w:r>
          </w:p>
        </w:tc>
        <w:tc>
          <w:tcPr>
            <w:tcW w:w="695" w:type="pct"/>
          </w:tcPr>
          <w:p w14:paraId="07EE44F8" w14:textId="02A4AED0" w:rsidR="009D40AA" w:rsidRPr="00366F2E" w:rsidRDefault="009D40AA" w:rsidP="00C13E7E">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556" w:type="pct"/>
            <w:vAlign w:val="center"/>
          </w:tcPr>
          <w:p w14:paraId="5AD88B93" w14:textId="2612F1DB" w:rsidR="009D40AA" w:rsidRPr="00366F2E" w:rsidRDefault="009D40AA" w:rsidP="00C13E7E">
            <w:pPr>
              <w:pStyle w:val="Zpat"/>
              <w:tabs>
                <w:tab w:val="clear" w:pos="4513"/>
              </w:tabs>
              <w:jc w:val="center"/>
              <w:rPr>
                <w:rFonts w:ascii="Arial" w:hAnsi="Arial" w:cs="Arial"/>
                <w:sz w:val="20"/>
                <w:szCs w:val="20"/>
              </w:rPr>
            </w:pPr>
            <w:r w:rsidRPr="00366F2E">
              <w:rPr>
                <w:rFonts w:ascii="Arial" w:hAnsi="Arial" w:cs="Arial"/>
                <w:sz w:val="20"/>
                <w:szCs w:val="20"/>
              </w:rPr>
              <w:t>13,40</w:t>
            </w:r>
          </w:p>
        </w:tc>
        <w:tc>
          <w:tcPr>
            <w:tcW w:w="835" w:type="pct"/>
          </w:tcPr>
          <w:p w14:paraId="406F6A0F" w14:textId="373C6F37" w:rsidR="009D40AA" w:rsidRPr="00366F2E" w:rsidRDefault="009D40AA" w:rsidP="00C13E7E">
            <w:pPr>
              <w:pStyle w:val="Zpat"/>
              <w:tabs>
                <w:tab w:val="clear" w:pos="4513"/>
              </w:tabs>
              <w:jc w:val="center"/>
              <w:rPr>
                <w:rFonts w:ascii="Arial" w:hAnsi="Arial" w:cs="Arial"/>
                <w:sz w:val="20"/>
                <w:szCs w:val="20"/>
              </w:rPr>
            </w:pPr>
            <w:r w:rsidRPr="00366F2E">
              <w:rPr>
                <w:rFonts w:ascii="Arial" w:hAnsi="Arial" w:cs="Arial"/>
                <w:sz w:val="20"/>
                <w:szCs w:val="20"/>
              </w:rPr>
              <w:t>-</w:t>
            </w:r>
          </w:p>
        </w:tc>
      </w:tr>
      <w:tr w:rsidR="00547C55" w:rsidRPr="00366F2E" w14:paraId="5FB8DD5A" w14:textId="77777777" w:rsidTr="008D44F3">
        <w:trPr>
          <w:trHeight w:val="179"/>
        </w:trPr>
        <w:tc>
          <w:tcPr>
            <w:tcW w:w="2359" w:type="pct"/>
            <w:vAlign w:val="center"/>
          </w:tcPr>
          <w:p w14:paraId="6C236A8F" w14:textId="0AE32C26" w:rsidR="009D40AA" w:rsidRPr="00366F2E" w:rsidRDefault="009D40AA" w:rsidP="00D53EF5">
            <w:pPr>
              <w:pStyle w:val="Odstavecseseznamem"/>
              <w:numPr>
                <w:ilvl w:val="0"/>
                <w:numId w:val="96"/>
              </w:numPr>
              <w:spacing w:line="228" w:lineRule="auto"/>
              <w:ind w:left="351" w:hanging="219"/>
              <w:rPr>
                <w:rFonts w:ascii="Arial" w:hAnsi="Arial" w:cs="Arial"/>
                <w:sz w:val="20"/>
                <w:szCs w:val="20"/>
              </w:rPr>
            </w:pPr>
            <w:r w:rsidRPr="00366F2E">
              <w:rPr>
                <w:rFonts w:ascii="Arial" w:hAnsi="Arial" w:cs="Arial"/>
                <w:sz w:val="20"/>
                <w:szCs w:val="20"/>
              </w:rPr>
              <w:t>Udaná cena – za každých započatých 10 000 Kč nad 30 000 Kč</w:t>
            </w:r>
          </w:p>
        </w:tc>
        <w:tc>
          <w:tcPr>
            <w:tcW w:w="555" w:type="pct"/>
            <w:shd w:val="clear" w:color="auto" w:fill="auto"/>
          </w:tcPr>
          <w:p w14:paraId="25BBE79D" w14:textId="4B594075" w:rsidR="009D40AA" w:rsidRPr="00366F2E" w:rsidRDefault="009D40AA" w:rsidP="00C13E7E">
            <w:pPr>
              <w:jc w:val="center"/>
              <w:rPr>
                <w:rFonts w:ascii="Arial" w:hAnsi="Arial" w:cs="Arial"/>
                <w:sz w:val="20"/>
                <w:szCs w:val="20"/>
              </w:rPr>
            </w:pPr>
            <w:r w:rsidRPr="00366F2E">
              <w:rPr>
                <w:rFonts w:ascii="Arial" w:hAnsi="Arial" w:cs="Arial"/>
                <w:sz w:val="20"/>
                <w:szCs w:val="20"/>
              </w:rPr>
              <w:t>-</w:t>
            </w:r>
          </w:p>
        </w:tc>
        <w:tc>
          <w:tcPr>
            <w:tcW w:w="695" w:type="pct"/>
          </w:tcPr>
          <w:p w14:paraId="34B128A9" w14:textId="02D319D6" w:rsidR="009D40AA" w:rsidRPr="00366F2E" w:rsidRDefault="009D40AA" w:rsidP="00C13E7E">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556" w:type="pct"/>
            <w:vAlign w:val="center"/>
          </w:tcPr>
          <w:p w14:paraId="0B719ED5" w14:textId="3FD51A80" w:rsidR="009D40AA" w:rsidRPr="00366F2E" w:rsidRDefault="009D40AA" w:rsidP="00C13E7E">
            <w:pPr>
              <w:pStyle w:val="Zpat"/>
              <w:tabs>
                <w:tab w:val="clear" w:pos="4513"/>
              </w:tabs>
              <w:jc w:val="center"/>
              <w:rPr>
                <w:rFonts w:ascii="Arial" w:hAnsi="Arial" w:cs="Arial"/>
                <w:sz w:val="20"/>
                <w:szCs w:val="20"/>
              </w:rPr>
            </w:pPr>
            <w:r w:rsidRPr="00366F2E">
              <w:rPr>
                <w:rFonts w:ascii="Arial" w:hAnsi="Arial" w:cs="Arial"/>
                <w:sz w:val="20"/>
                <w:szCs w:val="20"/>
              </w:rPr>
              <w:t>13,40</w:t>
            </w:r>
          </w:p>
        </w:tc>
        <w:tc>
          <w:tcPr>
            <w:tcW w:w="835" w:type="pct"/>
          </w:tcPr>
          <w:p w14:paraId="20E71724" w14:textId="248371B7" w:rsidR="009D40AA" w:rsidRPr="00366F2E" w:rsidRDefault="009D40AA" w:rsidP="00C13E7E">
            <w:pPr>
              <w:pStyle w:val="Zpat"/>
              <w:tabs>
                <w:tab w:val="clear" w:pos="4513"/>
              </w:tabs>
              <w:jc w:val="center"/>
              <w:rPr>
                <w:rFonts w:ascii="Arial" w:hAnsi="Arial" w:cs="Arial"/>
                <w:sz w:val="20"/>
                <w:szCs w:val="20"/>
              </w:rPr>
            </w:pPr>
            <w:r w:rsidRPr="00366F2E">
              <w:rPr>
                <w:rFonts w:ascii="Arial" w:hAnsi="Arial" w:cs="Arial"/>
                <w:sz w:val="20"/>
                <w:szCs w:val="20"/>
              </w:rPr>
              <w:t>-</w:t>
            </w:r>
          </w:p>
        </w:tc>
      </w:tr>
    </w:tbl>
    <w:bookmarkStart w:id="67" w:name="_Toc29815982"/>
    <w:bookmarkStart w:id="68" w:name="_Toc29816379"/>
    <w:bookmarkStart w:id="69" w:name="_Toc29815983"/>
    <w:bookmarkStart w:id="70" w:name="_Toc29816380"/>
    <w:bookmarkStart w:id="71" w:name="_Toc29815984"/>
    <w:bookmarkStart w:id="72" w:name="_Toc29816381"/>
    <w:bookmarkStart w:id="73" w:name="_Toc22742868"/>
    <w:bookmarkStart w:id="74" w:name="_Toc87870631"/>
    <w:bookmarkEnd w:id="67"/>
    <w:bookmarkEnd w:id="68"/>
    <w:bookmarkEnd w:id="69"/>
    <w:bookmarkEnd w:id="70"/>
    <w:bookmarkEnd w:id="71"/>
    <w:bookmarkEnd w:id="72"/>
    <w:p w14:paraId="52154EEC" w14:textId="5668CAAE" w:rsidR="00640333" w:rsidRPr="00366F2E" w:rsidRDefault="00FB0308" w:rsidP="00640333">
      <w:pPr>
        <w:spacing w:line="240" w:lineRule="auto"/>
        <w:rPr>
          <w:rFonts w:ascii="Arial" w:hAnsi="Arial" w:cs="Arial"/>
        </w:rPr>
      </w:pPr>
      <w:r w:rsidRPr="00366F2E">
        <w:rPr>
          <w:rFonts w:ascii="Arial" w:hAnsi="Arial" w:cs="Arial"/>
          <w:noProof/>
          <w:sz w:val="16"/>
          <w:szCs w:val="16"/>
          <w:lang w:eastAsia="cs-CZ"/>
        </w:rPr>
        <mc:AlternateContent>
          <mc:Choice Requires="wps">
            <w:drawing>
              <wp:anchor distT="0" distB="0" distL="114300" distR="114300" simplePos="0" relativeHeight="251658299" behindDoc="0" locked="0" layoutInCell="1" allowOverlap="1" wp14:anchorId="7623FF39" wp14:editId="032C26C7">
                <wp:simplePos x="0" y="0"/>
                <wp:positionH relativeFrom="margin">
                  <wp:posOffset>716363</wp:posOffset>
                </wp:positionH>
                <wp:positionV relativeFrom="bottomMargin">
                  <wp:posOffset>195635</wp:posOffset>
                </wp:positionV>
                <wp:extent cx="5011420" cy="258445"/>
                <wp:effectExtent l="0" t="0" r="0" b="8255"/>
                <wp:wrapNone/>
                <wp:docPr id="1177061302" name="Textové pole 117706130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42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2C2E191" w14:textId="77777777" w:rsidR="00FB0308" w:rsidRPr="006E1087" w:rsidRDefault="00FB0308" w:rsidP="00FB0308">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15F34D58">
              <v:shape id="Textové pole 1177061302" style="position:absolute;margin-left:56.4pt;margin-top:15.4pt;width:394.6pt;height:20.35pt;z-index:251658299;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34"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npYy4wEAAKgDAAAOAAAAZHJzL2Uyb0RvYy54bWysU8tu2zAQvBfoPxC817IMuXUFy0GaIEWB&#10;9AGk/QCKIiWiEpdd0pbcr++Schy3vQW5ECSXmp2ZHW2vpqFnB4XegK14vlhypqyExti24j++373Z&#10;cOaDsI3owaqKH5XnV7vXr7ajK9UKOugbhYxArC9HV/EuBFdmmZedGoRfgFOWihpwEIGO2GYNipHQ&#10;hz5bLZdvsxGwcQhSeU+3t3OR7xK+1kqGr1p7FVhfceIW0oppreOa7baibFG4zsgTDfEMFoMwlpqe&#10;oW5FEGyP5j+owUgEDzosJAwZaG2kShpITb78R81DJ5xKWsgc7842+ZeDlV8OD+4bsjB9gIkGmER4&#10;dw/yp2cWbjphW3WNCGOnREON82hZNjpfnj6NVvvSR5B6/AwNDVnsAySgSeMQXSGdjNBpAMez6WoK&#10;TNLlepnnxYpKkmqr9aYo1qmFKB+/dujDRwUDi5uKIw01oYvDvQ+RjSgfn8RmFu5M36fB9vavC3oY&#10;bxL7SHimHqZ6Yqap+Cb2jWJqaI4kB2GOC8WbNh3gb85GikrF/a+9QMVZ/8mSJe/zoojZSodi/S6K&#10;wctKfVkRVhJUxQNn8/YmzHncOzRtR53mIVi4Jhu1SQqfWJ3oUxyS8FN0Y94uz+nV0w+2+wMAAP//&#10;AwBQSwMEFAAGAAgAAAAhAPm3U8DdAAAACQEAAA8AAABkcnMvZG93bnJldi54bWxMj81OwzAQhO9I&#10;vIO1SNyonUCBhjgVAnEFtfxI3LbxNomI11HsNuHtWU5wWo12NPNNuZ59r440xi6whWxhQBHXwXXc&#10;WHh7fbq4BRUTssM+MFn4pgjr6vSkxMKFiTd03KZGSQjHAi20KQ2F1rFuyWNchIFYfvswekwix0a7&#10;EScJ973OjbnWHjuWhhYHemip/toevIX35/3nx5V5aR79cpjCbDT7lbb2/Gy+vwOVaE5/ZvjFF3So&#10;hGkXDuyi6kVnuaAnC5dGrhhWJpdxOws32RJ0Ver/C6ofAAAA//8DAFBLAQItABQABgAIAAAAIQC2&#10;gziS/gAAAOEBAAATAAAAAAAAAAAAAAAAAAAAAABbQ29udGVudF9UeXBlc10ueG1sUEsBAi0AFAAG&#10;AAgAAAAhADj9If/WAAAAlAEAAAsAAAAAAAAAAAAAAAAALwEAAF9yZWxzLy5yZWxzUEsBAi0AFAAG&#10;AAgAAAAhAKeeljLjAQAAqAMAAA4AAAAAAAAAAAAAAAAALgIAAGRycy9lMm9Eb2MueG1sUEsBAi0A&#10;FAAGAAgAAAAhAPm3U8DdAAAACQEAAA8AAAAAAAAAAAAAAAAAPQQAAGRycy9kb3ducmV2LnhtbFBL&#10;BQYAAAAABAAEAPMAAABHBQAAAAA=&#10;" w14:anchorId="7623FF39">
                <v:textbox>
                  <w:txbxContent>
                    <w:p w:rsidRPr="006E1087" w:rsidR="00FB0308" w:rsidP="00FB0308" w:rsidRDefault="00FB0308" w14:paraId="274A8AA7" w14:textId="77777777">
                      <w:pPr>
                        <w:ind w:left="113"/>
                        <w:jc w:val="center"/>
                      </w:pPr>
                      <w:r>
                        <w:rPr>
                          <w:b/>
                          <w:i/>
                        </w:rPr>
                        <w:t>Listovní zásilky</w:t>
                      </w:r>
                    </w:p>
                  </w:txbxContent>
                </v:textbox>
                <w10:wrap anchorx="margin" anchory="margin"/>
              </v:shape>
            </w:pict>
          </mc:Fallback>
        </mc:AlternateContent>
      </w:r>
    </w:p>
    <w:tbl>
      <w:tblPr>
        <w:tblpPr w:leftFromText="141" w:rightFromText="141" w:vertAnchor="page" w:horzAnchor="margin" w:tblpY="1876"/>
        <w:tblW w:w="10480"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CellMar>
          <w:left w:w="70" w:type="dxa"/>
          <w:right w:w="70" w:type="dxa"/>
        </w:tblCellMar>
        <w:tblLook w:val="0000" w:firstRow="0" w:lastRow="0" w:firstColumn="0" w:lastColumn="0" w:noHBand="0" w:noVBand="0"/>
      </w:tblPr>
      <w:tblGrid>
        <w:gridCol w:w="5932"/>
        <w:gridCol w:w="2285"/>
        <w:gridCol w:w="2263"/>
      </w:tblGrid>
      <w:tr w:rsidR="00FB0308" w:rsidRPr="00366F2E" w14:paraId="36EB603B" w14:textId="77777777" w:rsidTr="007435D5">
        <w:trPr>
          <w:trHeight w:val="281"/>
        </w:trPr>
        <w:tc>
          <w:tcPr>
            <w:tcW w:w="5932" w:type="dxa"/>
            <w:vMerge w:val="restart"/>
            <w:tcBorders>
              <w:top w:val="single" w:sz="4" w:space="0" w:color="auto"/>
              <w:left w:val="single" w:sz="4" w:space="0" w:color="auto"/>
              <w:right w:val="single" w:sz="4" w:space="0" w:color="auto"/>
            </w:tcBorders>
            <w:shd w:val="clear" w:color="auto" w:fill="F2F2F2" w:themeFill="background1" w:themeFillShade="F2"/>
            <w:vAlign w:val="center"/>
          </w:tcPr>
          <w:p w14:paraId="5EF01439" w14:textId="77777777" w:rsidR="00FB0308" w:rsidRPr="00366F2E" w:rsidRDefault="00FB0308" w:rsidP="006B6122">
            <w:pPr>
              <w:spacing w:line="228" w:lineRule="auto"/>
              <w:jc w:val="center"/>
              <w:rPr>
                <w:rFonts w:ascii="Arial" w:hAnsi="Arial" w:cs="Arial"/>
                <w:b/>
                <w:bCs/>
                <w:sz w:val="20"/>
                <w:szCs w:val="20"/>
              </w:rPr>
            </w:pPr>
            <w:r w:rsidRPr="00366F2E">
              <w:rPr>
                <w:rFonts w:ascii="Arial" w:hAnsi="Arial" w:cs="Arial"/>
                <w:b/>
                <w:sz w:val="20"/>
                <w:szCs w:val="20"/>
              </w:rPr>
              <w:lastRenderedPageBreak/>
              <w:t>Druh zásilky</w:t>
            </w:r>
          </w:p>
        </w:tc>
        <w:tc>
          <w:tcPr>
            <w:tcW w:w="2285"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3B44B642" w14:textId="77777777" w:rsidR="00FB0308" w:rsidRPr="00366F2E" w:rsidRDefault="00FB0308" w:rsidP="006B6122">
            <w:pPr>
              <w:spacing w:line="228" w:lineRule="auto"/>
              <w:jc w:val="center"/>
              <w:rPr>
                <w:rFonts w:ascii="Arial" w:hAnsi="Arial" w:cs="Arial"/>
                <w:b/>
                <w:bCs/>
                <w:sz w:val="20"/>
                <w:szCs w:val="20"/>
              </w:rPr>
            </w:pPr>
            <w:r w:rsidRPr="00366F2E">
              <w:rPr>
                <w:rFonts w:ascii="Arial" w:hAnsi="Arial" w:cs="Arial"/>
                <w:b/>
                <w:bCs/>
                <w:sz w:val="20"/>
                <w:szCs w:val="20"/>
              </w:rPr>
              <w:t>Cenná zásilka</w:t>
            </w:r>
          </w:p>
        </w:tc>
        <w:tc>
          <w:tcPr>
            <w:tcW w:w="226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5610DCDD" w14:textId="77777777" w:rsidR="00FB0308" w:rsidRPr="00366F2E" w:rsidRDefault="00FB0308" w:rsidP="006B6122">
            <w:pPr>
              <w:spacing w:line="228" w:lineRule="auto"/>
              <w:jc w:val="center"/>
              <w:rPr>
                <w:rFonts w:ascii="Arial" w:hAnsi="Arial" w:cs="Arial"/>
                <w:b/>
                <w:bCs/>
                <w:sz w:val="20"/>
                <w:szCs w:val="20"/>
              </w:rPr>
            </w:pPr>
            <w:r w:rsidRPr="00366F2E">
              <w:rPr>
                <w:rFonts w:ascii="Arial" w:hAnsi="Arial" w:cs="Arial"/>
                <w:b/>
                <w:bCs/>
                <w:sz w:val="20"/>
                <w:szCs w:val="20"/>
              </w:rPr>
              <w:t>Doporučená zásilka</w:t>
            </w:r>
          </w:p>
        </w:tc>
      </w:tr>
      <w:tr w:rsidR="00FB0308" w:rsidRPr="00366F2E" w14:paraId="03F4A2A6" w14:textId="77777777" w:rsidTr="007435D5">
        <w:trPr>
          <w:trHeight w:val="178"/>
        </w:trPr>
        <w:tc>
          <w:tcPr>
            <w:tcW w:w="5932" w:type="dxa"/>
            <w:vMerge/>
            <w:tcBorders>
              <w:left w:val="single" w:sz="4" w:space="0" w:color="auto"/>
              <w:bottom w:val="single" w:sz="4" w:space="0" w:color="auto"/>
              <w:right w:val="single" w:sz="4" w:space="0" w:color="auto"/>
            </w:tcBorders>
            <w:shd w:val="clear" w:color="auto" w:fill="F2F2F2" w:themeFill="background1" w:themeFillShade="F2"/>
            <w:vAlign w:val="center"/>
          </w:tcPr>
          <w:p w14:paraId="79233B70" w14:textId="77777777" w:rsidR="00FB0308" w:rsidRPr="00366F2E" w:rsidRDefault="00FB0308" w:rsidP="006B6122">
            <w:pPr>
              <w:spacing w:line="228" w:lineRule="auto"/>
              <w:rPr>
                <w:rFonts w:ascii="Arial" w:hAnsi="Arial" w:cs="Arial"/>
                <w:b/>
                <w:bCs/>
                <w:sz w:val="20"/>
                <w:szCs w:val="20"/>
              </w:rPr>
            </w:pPr>
          </w:p>
        </w:tc>
        <w:tc>
          <w:tcPr>
            <w:tcW w:w="4548"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57AC3185" w14:textId="77777777" w:rsidR="00FB0308" w:rsidRPr="00366F2E" w:rsidRDefault="00FB0308" w:rsidP="006B6122">
            <w:pPr>
              <w:spacing w:line="228" w:lineRule="auto"/>
              <w:jc w:val="center"/>
              <w:rPr>
                <w:rFonts w:ascii="Arial" w:hAnsi="Arial" w:cs="Arial"/>
                <w:b/>
                <w:bCs/>
                <w:sz w:val="20"/>
                <w:szCs w:val="20"/>
              </w:rPr>
            </w:pPr>
            <w:r w:rsidRPr="00366F2E">
              <w:rPr>
                <w:rFonts w:ascii="Arial" w:hAnsi="Arial" w:cs="Arial"/>
                <w:b/>
                <w:bCs/>
                <w:sz w:val="20"/>
                <w:szCs w:val="20"/>
              </w:rPr>
              <w:t>Cena v Kč *</w:t>
            </w:r>
          </w:p>
        </w:tc>
      </w:tr>
      <w:tr w:rsidR="00FB0308" w:rsidRPr="00366F2E" w14:paraId="1D56A59A" w14:textId="77777777" w:rsidTr="007435D5">
        <w:trPr>
          <w:trHeight w:val="178"/>
        </w:trPr>
        <w:tc>
          <w:tcPr>
            <w:tcW w:w="10480" w:type="dxa"/>
            <w:gridSpan w:val="3"/>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5B1059EC" w14:textId="77777777" w:rsidR="00FB0308" w:rsidRPr="00366F2E" w:rsidRDefault="00FB0308" w:rsidP="006B6122">
            <w:pPr>
              <w:spacing w:line="228" w:lineRule="auto"/>
              <w:jc w:val="center"/>
              <w:rPr>
                <w:rFonts w:ascii="Arial" w:hAnsi="Arial" w:cs="Arial"/>
                <w:b/>
                <w:bCs/>
                <w:sz w:val="20"/>
                <w:szCs w:val="20"/>
              </w:rPr>
            </w:pPr>
            <w:r w:rsidRPr="00366F2E">
              <w:rPr>
                <w:rFonts w:ascii="Arial" w:hAnsi="Arial" w:cs="Arial"/>
                <w:b/>
                <w:sz w:val="20"/>
                <w:szCs w:val="20"/>
              </w:rPr>
              <w:t>Ceny za doplňkové služby</w:t>
            </w:r>
          </w:p>
        </w:tc>
      </w:tr>
      <w:tr w:rsidR="00FB0308" w:rsidRPr="00366F2E" w14:paraId="304534F5" w14:textId="77777777" w:rsidTr="007435D5">
        <w:trPr>
          <w:trHeight w:val="178"/>
        </w:trPr>
        <w:tc>
          <w:tcPr>
            <w:tcW w:w="5932" w:type="dxa"/>
            <w:tcBorders>
              <w:top w:val="single" w:sz="4" w:space="0" w:color="auto"/>
              <w:left w:val="single" w:sz="4" w:space="0" w:color="auto"/>
              <w:bottom w:val="single" w:sz="4" w:space="0" w:color="auto"/>
              <w:right w:val="single" w:sz="4" w:space="0" w:color="auto"/>
            </w:tcBorders>
            <w:shd w:val="clear" w:color="auto" w:fill="auto"/>
            <w:vAlign w:val="center"/>
          </w:tcPr>
          <w:p w14:paraId="201BC9E2" w14:textId="77777777" w:rsidR="00FB0308" w:rsidRPr="00366F2E" w:rsidRDefault="00FB0308" w:rsidP="006B6122">
            <w:pPr>
              <w:spacing w:line="228" w:lineRule="auto"/>
              <w:rPr>
                <w:rFonts w:ascii="Arial" w:hAnsi="Arial" w:cs="Arial"/>
                <w:sz w:val="20"/>
                <w:szCs w:val="20"/>
              </w:rPr>
            </w:pPr>
            <w:r w:rsidRPr="00366F2E">
              <w:rPr>
                <w:rFonts w:ascii="Arial" w:hAnsi="Arial" w:cs="Arial"/>
                <w:sz w:val="20"/>
                <w:szCs w:val="20"/>
              </w:rPr>
              <w:t>Dodejka</w:t>
            </w:r>
          </w:p>
        </w:tc>
        <w:tc>
          <w:tcPr>
            <w:tcW w:w="2285" w:type="dxa"/>
            <w:tcBorders>
              <w:top w:val="single" w:sz="4" w:space="0" w:color="auto"/>
              <w:left w:val="single" w:sz="4" w:space="0" w:color="auto"/>
              <w:bottom w:val="single" w:sz="4" w:space="0" w:color="auto"/>
              <w:right w:val="single" w:sz="4" w:space="0" w:color="auto"/>
            </w:tcBorders>
            <w:vAlign w:val="center"/>
          </w:tcPr>
          <w:p w14:paraId="651C9AC5" w14:textId="5B4D6B24" w:rsidR="00FB0308" w:rsidRPr="00366F2E" w:rsidRDefault="0045169F" w:rsidP="006B6122">
            <w:pPr>
              <w:spacing w:line="228" w:lineRule="auto"/>
              <w:jc w:val="center"/>
              <w:rPr>
                <w:rFonts w:ascii="Arial" w:hAnsi="Arial" w:cs="Arial"/>
                <w:sz w:val="20"/>
                <w:szCs w:val="20"/>
              </w:rPr>
            </w:pPr>
            <w:r w:rsidRPr="00366F2E">
              <w:rPr>
                <w:rFonts w:ascii="Arial" w:hAnsi="Arial" w:cs="Arial"/>
                <w:sz w:val="20"/>
                <w:szCs w:val="20"/>
              </w:rPr>
              <w:t>29</w:t>
            </w:r>
            <w:r w:rsidR="00FB0308" w:rsidRPr="00366F2E">
              <w:rPr>
                <w:rFonts w:ascii="Arial" w:hAnsi="Arial" w:cs="Arial"/>
                <w:sz w:val="20"/>
                <w:szCs w:val="20"/>
              </w:rPr>
              <w:t>,30</w:t>
            </w:r>
          </w:p>
        </w:tc>
        <w:tc>
          <w:tcPr>
            <w:tcW w:w="2263" w:type="dxa"/>
            <w:tcBorders>
              <w:top w:val="single" w:sz="4" w:space="0" w:color="auto"/>
              <w:left w:val="single" w:sz="4" w:space="0" w:color="auto"/>
              <w:bottom w:val="single" w:sz="4" w:space="0" w:color="auto"/>
              <w:right w:val="single" w:sz="4" w:space="0" w:color="auto"/>
            </w:tcBorders>
            <w:vAlign w:val="center"/>
          </w:tcPr>
          <w:p w14:paraId="156A7633" w14:textId="44143632" w:rsidR="00FB0308" w:rsidRPr="00366F2E" w:rsidRDefault="0045169F" w:rsidP="006B6122">
            <w:pPr>
              <w:spacing w:line="228" w:lineRule="auto"/>
              <w:jc w:val="center"/>
              <w:rPr>
                <w:rFonts w:ascii="Arial" w:hAnsi="Arial" w:cs="Arial"/>
                <w:sz w:val="20"/>
                <w:szCs w:val="20"/>
              </w:rPr>
            </w:pPr>
            <w:r w:rsidRPr="00366F2E">
              <w:rPr>
                <w:rFonts w:ascii="Arial" w:hAnsi="Arial" w:cs="Arial"/>
                <w:sz w:val="20"/>
                <w:szCs w:val="20"/>
              </w:rPr>
              <w:t>29</w:t>
            </w:r>
            <w:r w:rsidR="00FB0308" w:rsidRPr="00366F2E">
              <w:rPr>
                <w:rFonts w:ascii="Arial" w:hAnsi="Arial" w:cs="Arial"/>
                <w:sz w:val="20"/>
                <w:szCs w:val="20"/>
              </w:rPr>
              <w:t>,30</w:t>
            </w:r>
          </w:p>
        </w:tc>
      </w:tr>
      <w:tr w:rsidR="00FB0308" w:rsidRPr="00366F2E" w14:paraId="5D640559" w14:textId="77777777" w:rsidTr="007435D5">
        <w:trPr>
          <w:trHeight w:val="289"/>
        </w:trPr>
        <w:tc>
          <w:tcPr>
            <w:tcW w:w="5932" w:type="dxa"/>
            <w:tcBorders>
              <w:top w:val="single" w:sz="4" w:space="0" w:color="auto"/>
              <w:left w:val="single" w:sz="4" w:space="0" w:color="auto"/>
              <w:bottom w:val="single" w:sz="4" w:space="0" w:color="auto"/>
              <w:right w:val="single" w:sz="4" w:space="0" w:color="auto"/>
            </w:tcBorders>
            <w:shd w:val="clear" w:color="auto" w:fill="auto"/>
            <w:vAlign w:val="center"/>
          </w:tcPr>
          <w:p w14:paraId="6A0D57D8" w14:textId="77777777" w:rsidR="00FB0308" w:rsidRPr="00366F2E" w:rsidRDefault="00FB0308" w:rsidP="006B6122">
            <w:pPr>
              <w:spacing w:line="228" w:lineRule="auto"/>
              <w:ind w:right="73"/>
              <w:rPr>
                <w:rFonts w:ascii="Arial" w:hAnsi="Arial" w:cs="Arial"/>
                <w:sz w:val="20"/>
                <w:szCs w:val="20"/>
              </w:rPr>
            </w:pPr>
            <w:r w:rsidRPr="00366F2E">
              <w:rPr>
                <w:rFonts w:ascii="Arial" w:hAnsi="Arial" w:cs="Arial"/>
                <w:sz w:val="20"/>
                <w:szCs w:val="20"/>
              </w:rPr>
              <w:t>Dodání do vlastních rukou</w:t>
            </w:r>
          </w:p>
        </w:tc>
        <w:tc>
          <w:tcPr>
            <w:tcW w:w="2285" w:type="dxa"/>
            <w:tcBorders>
              <w:top w:val="single" w:sz="4" w:space="0" w:color="auto"/>
              <w:left w:val="single" w:sz="4" w:space="0" w:color="auto"/>
              <w:bottom w:val="single" w:sz="4" w:space="0" w:color="auto"/>
              <w:right w:val="single" w:sz="4" w:space="0" w:color="auto"/>
            </w:tcBorders>
            <w:vAlign w:val="center"/>
          </w:tcPr>
          <w:p w14:paraId="1CEFE631" w14:textId="566FE824" w:rsidR="00FB0308" w:rsidRPr="00366F2E" w:rsidRDefault="0045169F" w:rsidP="006B6122">
            <w:pPr>
              <w:spacing w:line="228" w:lineRule="auto"/>
              <w:jc w:val="center"/>
              <w:rPr>
                <w:rFonts w:ascii="Arial" w:hAnsi="Arial" w:cs="Arial"/>
                <w:sz w:val="20"/>
                <w:szCs w:val="20"/>
              </w:rPr>
            </w:pPr>
            <w:r w:rsidRPr="00366F2E">
              <w:rPr>
                <w:rFonts w:ascii="Arial" w:hAnsi="Arial" w:cs="Arial"/>
                <w:sz w:val="20"/>
                <w:szCs w:val="20"/>
              </w:rPr>
              <w:t>23</w:t>
            </w:r>
            <w:r w:rsidR="00FB0308" w:rsidRPr="00366F2E">
              <w:rPr>
                <w:rFonts w:ascii="Arial" w:hAnsi="Arial" w:cs="Arial"/>
                <w:sz w:val="20"/>
                <w:szCs w:val="20"/>
              </w:rPr>
              <w:t>,50</w:t>
            </w:r>
          </w:p>
        </w:tc>
        <w:tc>
          <w:tcPr>
            <w:tcW w:w="2263" w:type="dxa"/>
            <w:tcBorders>
              <w:top w:val="single" w:sz="4" w:space="0" w:color="auto"/>
              <w:left w:val="single" w:sz="4" w:space="0" w:color="auto"/>
              <w:bottom w:val="single" w:sz="4" w:space="0" w:color="auto"/>
              <w:right w:val="single" w:sz="4" w:space="0" w:color="auto"/>
            </w:tcBorders>
            <w:vAlign w:val="center"/>
          </w:tcPr>
          <w:p w14:paraId="3A5EAEC8" w14:textId="1E298DF6" w:rsidR="00FB0308" w:rsidRPr="00366F2E" w:rsidRDefault="0045169F" w:rsidP="006B6122">
            <w:pPr>
              <w:spacing w:line="228" w:lineRule="auto"/>
              <w:jc w:val="center"/>
              <w:rPr>
                <w:rFonts w:ascii="Arial" w:hAnsi="Arial" w:cs="Arial"/>
                <w:sz w:val="20"/>
                <w:szCs w:val="20"/>
              </w:rPr>
            </w:pPr>
            <w:r w:rsidRPr="00366F2E">
              <w:rPr>
                <w:rFonts w:ascii="Arial" w:hAnsi="Arial" w:cs="Arial"/>
                <w:sz w:val="20"/>
                <w:szCs w:val="20"/>
              </w:rPr>
              <w:t>23</w:t>
            </w:r>
            <w:r w:rsidR="00FB0308" w:rsidRPr="00366F2E">
              <w:rPr>
                <w:rFonts w:ascii="Arial" w:hAnsi="Arial" w:cs="Arial"/>
                <w:sz w:val="20"/>
                <w:szCs w:val="20"/>
              </w:rPr>
              <w:t>,50</w:t>
            </w:r>
          </w:p>
        </w:tc>
      </w:tr>
      <w:tr w:rsidR="00FB0308" w:rsidRPr="00366F2E" w14:paraId="3F6701E2" w14:textId="77777777" w:rsidTr="007435D5">
        <w:trPr>
          <w:trHeight w:val="178"/>
        </w:trPr>
        <w:tc>
          <w:tcPr>
            <w:tcW w:w="5932" w:type="dxa"/>
            <w:tcBorders>
              <w:top w:val="single" w:sz="4" w:space="0" w:color="auto"/>
              <w:left w:val="single" w:sz="4" w:space="0" w:color="auto"/>
              <w:bottom w:val="single" w:sz="4" w:space="0" w:color="auto"/>
              <w:right w:val="single" w:sz="4" w:space="0" w:color="auto"/>
            </w:tcBorders>
            <w:shd w:val="clear" w:color="auto" w:fill="auto"/>
            <w:vAlign w:val="center"/>
          </w:tcPr>
          <w:p w14:paraId="612E073D" w14:textId="33B5A974" w:rsidR="00FB0308" w:rsidRPr="00366F2E" w:rsidRDefault="00FB0308" w:rsidP="006B6122">
            <w:pPr>
              <w:spacing w:line="228" w:lineRule="auto"/>
              <w:rPr>
                <w:rFonts w:ascii="Arial" w:hAnsi="Arial" w:cs="Arial"/>
                <w:sz w:val="20"/>
                <w:szCs w:val="20"/>
              </w:rPr>
            </w:pPr>
            <w:r w:rsidRPr="00366F2E">
              <w:rPr>
                <w:rFonts w:ascii="Arial" w:hAnsi="Arial" w:cs="Arial"/>
                <w:sz w:val="20"/>
                <w:szCs w:val="20"/>
              </w:rPr>
              <w:t>Dodání do vlastních rukou výhradně jen adresáta</w:t>
            </w:r>
          </w:p>
        </w:tc>
        <w:tc>
          <w:tcPr>
            <w:tcW w:w="2285" w:type="dxa"/>
            <w:tcBorders>
              <w:top w:val="single" w:sz="4" w:space="0" w:color="auto"/>
              <w:left w:val="single" w:sz="4" w:space="0" w:color="auto"/>
              <w:bottom w:val="single" w:sz="4" w:space="0" w:color="auto"/>
              <w:right w:val="single" w:sz="4" w:space="0" w:color="auto"/>
            </w:tcBorders>
            <w:vAlign w:val="center"/>
          </w:tcPr>
          <w:p w14:paraId="3DD89C2E" w14:textId="3B37EAE3" w:rsidR="00FB0308" w:rsidRPr="00366F2E" w:rsidRDefault="0045169F" w:rsidP="006B6122">
            <w:pPr>
              <w:spacing w:line="228" w:lineRule="auto"/>
              <w:jc w:val="center"/>
              <w:rPr>
                <w:rFonts w:ascii="Arial" w:hAnsi="Arial" w:cs="Arial"/>
                <w:sz w:val="20"/>
                <w:szCs w:val="20"/>
              </w:rPr>
            </w:pPr>
            <w:r w:rsidRPr="00366F2E">
              <w:rPr>
                <w:rFonts w:ascii="Arial" w:hAnsi="Arial" w:cs="Arial"/>
                <w:sz w:val="20"/>
                <w:szCs w:val="20"/>
              </w:rPr>
              <w:t>23</w:t>
            </w:r>
            <w:r w:rsidR="00FB0308" w:rsidRPr="00366F2E">
              <w:rPr>
                <w:rFonts w:ascii="Arial" w:hAnsi="Arial" w:cs="Arial"/>
                <w:sz w:val="20"/>
                <w:szCs w:val="20"/>
              </w:rPr>
              <w:t>,50</w:t>
            </w:r>
          </w:p>
        </w:tc>
        <w:tc>
          <w:tcPr>
            <w:tcW w:w="2263" w:type="dxa"/>
            <w:tcBorders>
              <w:top w:val="single" w:sz="4" w:space="0" w:color="auto"/>
              <w:left w:val="single" w:sz="4" w:space="0" w:color="auto"/>
              <w:bottom w:val="single" w:sz="4" w:space="0" w:color="auto"/>
              <w:right w:val="single" w:sz="4" w:space="0" w:color="auto"/>
            </w:tcBorders>
            <w:vAlign w:val="center"/>
          </w:tcPr>
          <w:p w14:paraId="39EC7591" w14:textId="6B3ADC1B" w:rsidR="00FB0308" w:rsidRPr="00366F2E" w:rsidRDefault="0045169F" w:rsidP="006B6122">
            <w:pPr>
              <w:spacing w:line="228" w:lineRule="auto"/>
              <w:jc w:val="center"/>
              <w:rPr>
                <w:rFonts w:ascii="Arial" w:hAnsi="Arial" w:cs="Arial"/>
                <w:sz w:val="20"/>
                <w:szCs w:val="20"/>
              </w:rPr>
            </w:pPr>
            <w:r w:rsidRPr="00366F2E">
              <w:rPr>
                <w:rFonts w:ascii="Arial" w:hAnsi="Arial" w:cs="Arial"/>
                <w:sz w:val="20"/>
                <w:szCs w:val="20"/>
              </w:rPr>
              <w:t>23</w:t>
            </w:r>
            <w:r w:rsidR="00FB0308" w:rsidRPr="00366F2E">
              <w:rPr>
                <w:rFonts w:ascii="Arial" w:hAnsi="Arial" w:cs="Arial"/>
                <w:sz w:val="20"/>
                <w:szCs w:val="20"/>
              </w:rPr>
              <w:t>,50</w:t>
            </w:r>
          </w:p>
        </w:tc>
      </w:tr>
      <w:tr w:rsidR="00FB0308" w:rsidRPr="00366F2E" w14:paraId="670B70BB" w14:textId="77777777" w:rsidTr="007435D5">
        <w:trPr>
          <w:trHeight w:val="257"/>
        </w:trPr>
        <w:tc>
          <w:tcPr>
            <w:tcW w:w="5932" w:type="dxa"/>
            <w:tcBorders>
              <w:top w:val="single" w:sz="4" w:space="0" w:color="auto"/>
              <w:left w:val="single" w:sz="4" w:space="0" w:color="auto"/>
              <w:bottom w:val="single" w:sz="4" w:space="0" w:color="auto"/>
              <w:right w:val="single" w:sz="4" w:space="0" w:color="auto"/>
            </w:tcBorders>
            <w:shd w:val="clear" w:color="auto" w:fill="auto"/>
            <w:vAlign w:val="center"/>
          </w:tcPr>
          <w:p w14:paraId="6DC01C82" w14:textId="4800812F" w:rsidR="00FB0308" w:rsidRPr="00366F2E" w:rsidRDefault="00FB0308" w:rsidP="006B6122">
            <w:pPr>
              <w:spacing w:line="228" w:lineRule="auto"/>
              <w:rPr>
                <w:rFonts w:ascii="Arial" w:hAnsi="Arial" w:cs="Arial"/>
                <w:sz w:val="20"/>
                <w:szCs w:val="20"/>
              </w:rPr>
            </w:pPr>
            <w:r w:rsidRPr="00366F2E">
              <w:rPr>
                <w:rFonts w:ascii="Arial" w:hAnsi="Arial" w:cs="Arial"/>
                <w:sz w:val="20"/>
                <w:szCs w:val="20"/>
              </w:rPr>
              <w:t>Dobírka při použití Poštovní dobírkové poukázky A nebo C</w:t>
            </w:r>
          </w:p>
        </w:tc>
        <w:tc>
          <w:tcPr>
            <w:tcW w:w="2285" w:type="dxa"/>
            <w:tcBorders>
              <w:top w:val="single" w:sz="4" w:space="0" w:color="auto"/>
              <w:left w:val="single" w:sz="4" w:space="0" w:color="auto"/>
              <w:bottom w:val="single" w:sz="4" w:space="0" w:color="auto"/>
              <w:right w:val="single" w:sz="4" w:space="0" w:color="auto"/>
            </w:tcBorders>
            <w:vAlign w:val="center"/>
          </w:tcPr>
          <w:p w14:paraId="7E128628" w14:textId="77777777" w:rsidR="00FB0308" w:rsidRPr="00366F2E" w:rsidRDefault="00FB0308" w:rsidP="006B6122">
            <w:pPr>
              <w:spacing w:line="228" w:lineRule="auto"/>
              <w:jc w:val="center"/>
              <w:rPr>
                <w:rFonts w:ascii="Arial" w:hAnsi="Arial" w:cs="Arial"/>
                <w:sz w:val="20"/>
                <w:szCs w:val="20"/>
              </w:rPr>
            </w:pPr>
            <w:r w:rsidRPr="00366F2E">
              <w:rPr>
                <w:rFonts w:ascii="Arial" w:hAnsi="Arial" w:cs="Arial"/>
                <w:sz w:val="20"/>
                <w:szCs w:val="20"/>
              </w:rPr>
              <w:t>13,30</w:t>
            </w:r>
          </w:p>
        </w:tc>
        <w:tc>
          <w:tcPr>
            <w:tcW w:w="2263" w:type="dxa"/>
            <w:tcBorders>
              <w:top w:val="single" w:sz="4" w:space="0" w:color="auto"/>
              <w:left w:val="single" w:sz="4" w:space="0" w:color="auto"/>
              <w:bottom w:val="single" w:sz="4" w:space="0" w:color="auto"/>
              <w:right w:val="single" w:sz="4" w:space="0" w:color="auto"/>
            </w:tcBorders>
            <w:vAlign w:val="center"/>
          </w:tcPr>
          <w:p w14:paraId="27B1B221" w14:textId="77777777" w:rsidR="00FB0308" w:rsidRPr="00366F2E" w:rsidRDefault="00FB0308" w:rsidP="006B6122">
            <w:pPr>
              <w:spacing w:line="228" w:lineRule="auto"/>
              <w:jc w:val="center"/>
              <w:rPr>
                <w:rFonts w:ascii="Arial" w:hAnsi="Arial" w:cs="Arial"/>
                <w:sz w:val="20"/>
                <w:szCs w:val="20"/>
              </w:rPr>
            </w:pPr>
            <w:r w:rsidRPr="00366F2E">
              <w:rPr>
                <w:rFonts w:ascii="Arial" w:hAnsi="Arial" w:cs="Arial"/>
                <w:sz w:val="20"/>
                <w:szCs w:val="20"/>
              </w:rPr>
              <w:t>13,30</w:t>
            </w:r>
          </w:p>
        </w:tc>
      </w:tr>
      <w:tr w:rsidR="00FB0308" w:rsidRPr="00366F2E" w14:paraId="1EDE97B0" w14:textId="77777777" w:rsidTr="007435D5">
        <w:trPr>
          <w:trHeight w:val="257"/>
        </w:trPr>
        <w:tc>
          <w:tcPr>
            <w:tcW w:w="5932" w:type="dxa"/>
            <w:tcBorders>
              <w:top w:val="single" w:sz="4" w:space="0" w:color="auto"/>
              <w:left w:val="single" w:sz="4" w:space="0" w:color="auto"/>
              <w:bottom w:val="single" w:sz="4" w:space="0" w:color="auto"/>
              <w:right w:val="single" w:sz="4" w:space="0" w:color="auto"/>
            </w:tcBorders>
            <w:shd w:val="clear" w:color="auto" w:fill="auto"/>
            <w:vAlign w:val="center"/>
          </w:tcPr>
          <w:p w14:paraId="3CF0A07B" w14:textId="77777777" w:rsidR="00FB0308" w:rsidRPr="00366F2E" w:rsidRDefault="00FB0308" w:rsidP="006B6122">
            <w:pPr>
              <w:spacing w:line="228" w:lineRule="auto"/>
              <w:rPr>
                <w:rFonts w:ascii="Arial" w:eastAsia="Arial" w:hAnsi="Arial" w:cs="Arial"/>
                <w:sz w:val="20"/>
                <w:szCs w:val="20"/>
              </w:rPr>
            </w:pPr>
            <w:r w:rsidRPr="00366F2E">
              <w:rPr>
                <w:rFonts w:ascii="Arial" w:eastAsia="Arial" w:hAnsi="Arial" w:cs="Arial"/>
                <w:sz w:val="20"/>
                <w:szCs w:val="20"/>
              </w:rPr>
              <w:t xml:space="preserve">Dobírka </w:t>
            </w:r>
            <w:r w:rsidRPr="00366F2E">
              <w:rPr>
                <w:rFonts w:ascii="Arial" w:hAnsi="Arial" w:cs="Arial"/>
                <w:sz w:val="20"/>
                <w:szCs w:val="20"/>
              </w:rPr>
              <w:t>–</w:t>
            </w:r>
            <w:r w:rsidRPr="00366F2E">
              <w:rPr>
                <w:rFonts w:ascii="Arial" w:eastAsia="Arial" w:hAnsi="Arial" w:cs="Arial"/>
                <w:sz w:val="20"/>
                <w:szCs w:val="20"/>
              </w:rPr>
              <w:t xml:space="preserve"> účet (bez ohledu na výši dobírkové částky)</w:t>
            </w:r>
          </w:p>
        </w:tc>
        <w:tc>
          <w:tcPr>
            <w:tcW w:w="2285" w:type="dxa"/>
            <w:tcBorders>
              <w:top w:val="single" w:sz="4" w:space="0" w:color="auto"/>
              <w:left w:val="single" w:sz="4" w:space="0" w:color="auto"/>
              <w:bottom w:val="single" w:sz="4" w:space="0" w:color="auto"/>
              <w:right w:val="single" w:sz="4" w:space="0" w:color="auto"/>
            </w:tcBorders>
            <w:vAlign w:val="center"/>
          </w:tcPr>
          <w:p w14:paraId="764973C2" w14:textId="77777777" w:rsidR="00FB0308" w:rsidRPr="00366F2E" w:rsidRDefault="00FB0308" w:rsidP="006B6122">
            <w:pPr>
              <w:spacing w:line="228" w:lineRule="auto"/>
              <w:jc w:val="center"/>
              <w:rPr>
                <w:rFonts w:ascii="Arial" w:hAnsi="Arial" w:cs="Arial"/>
                <w:sz w:val="20"/>
                <w:szCs w:val="20"/>
              </w:rPr>
            </w:pPr>
            <w:r w:rsidRPr="00366F2E">
              <w:rPr>
                <w:rFonts w:ascii="Arial" w:hAnsi="Arial" w:cs="Arial"/>
                <w:sz w:val="20"/>
                <w:szCs w:val="20"/>
              </w:rPr>
              <w:t>28,50</w:t>
            </w:r>
          </w:p>
        </w:tc>
        <w:tc>
          <w:tcPr>
            <w:tcW w:w="2263" w:type="dxa"/>
            <w:tcBorders>
              <w:top w:val="single" w:sz="4" w:space="0" w:color="auto"/>
              <w:left w:val="single" w:sz="4" w:space="0" w:color="auto"/>
              <w:bottom w:val="single" w:sz="4" w:space="0" w:color="auto"/>
              <w:right w:val="single" w:sz="4" w:space="0" w:color="auto"/>
            </w:tcBorders>
            <w:vAlign w:val="center"/>
          </w:tcPr>
          <w:p w14:paraId="7AEADAF3" w14:textId="77777777" w:rsidR="00FB0308" w:rsidRPr="00366F2E" w:rsidRDefault="00FB0308" w:rsidP="006B6122">
            <w:pPr>
              <w:spacing w:line="228" w:lineRule="auto"/>
              <w:jc w:val="center"/>
              <w:rPr>
                <w:rFonts w:ascii="Arial" w:hAnsi="Arial" w:cs="Arial"/>
                <w:sz w:val="20"/>
                <w:szCs w:val="20"/>
              </w:rPr>
            </w:pPr>
            <w:r w:rsidRPr="00366F2E">
              <w:rPr>
                <w:rFonts w:ascii="Arial" w:hAnsi="Arial" w:cs="Arial"/>
                <w:sz w:val="20"/>
                <w:szCs w:val="20"/>
              </w:rPr>
              <w:t>28,50</w:t>
            </w:r>
          </w:p>
        </w:tc>
      </w:tr>
      <w:tr w:rsidR="00FB0308" w:rsidRPr="00366F2E" w14:paraId="14FE04B5" w14:textId="77777777" w:rsidTr="007435D5">
        <w:trPr>
          <w:trHeight w:val="257"/>
        </w:trPr>
        <w:tc>
          <w:tcPr>
            <w:tcW w:w="5932" w:type="dxa"/>
            <w:tcBorders>
              <w:top w:val="single" w:sz="4" w:space="0" w:color="auto"/>
              <w:left w:val="single" w:sz="4" w:space="0" w:color="auto"/>
              <w:bottom w:val="single" w:sz="4" w:space="0" w:color="auto"/>
              <w:right w:val="single" w:sz="4" w:space="0" w:color="auto"/>
            </w:tcBorders>
            <w:shd w:val="clear" w:color="auto" w:fill="auto"/>
            <w:vAlign w:val="center"/>
          </w:tcPr>
          <w:p w14:paraId="5C6DF4B5" w14:textId="77777777" w:rsidR="00FB0308" w:rsidRPr="00366F2E" w:rsidRDefault="00FB0308" w:rsidP="006B6122">
            <w:pPr>
              <w:spacing w:line="228" w:lineRule="auto"/>
              <w:rPr>
                <w:rFonts w:ascii="Arial" w:eastAsia="Arial" w:hAnsi="Arial" w:cs="Arial"/>
                <w:sz w:val="20"/>
                <w:szCs w:val="20"/>
              </w:rPr>
            </w:pPr>
            <w:r w:rsidRPr="00366F2E">
              <w:rPr>
                <w:rFonts w:ascii="Arial" w:eastAsia="Arial" w:hAnsi="Arial" w:cs="Arial"/>
                <w:sz w:val="20"/>
                <w:szCs w:val="20"/>
              </w:rPr>
              <w:t xml:space="preserve">Dobírka </w:t>
            </w:r>
            <w:r w:rsidRPr="00366F2E">
              <w:rPr>
                <w:rFonts w:ascii="Arial" w:hAnsi="Arial" w:cs="Arial"/>
                <w:sz w:val="20"/>
                <w:szCs w:val="20"/>
              </w:rPr>
              <w:t>–</w:t>
            </w:r>
            <w:r w:rsidRPr="00366F2E">
              <w:rPr>
                <w:rFonts w:ascii="Arial" w:eastAsia="Arial" w:hAnsi="Arial" w:cs="Arial"/>
                <w:sz w:val="20"/>
                <w:szCs w:val="20"/>
              </w:rPr>
              <w:t xml:space="preserve"> hotovost (bez ohledu na výši dobírkové částky)</w:t>
            </w:r>
          </w:p>
        </w:tc>
        <w:tc>
          <w:tcPr>
            <w:tcW w:w="2285" w:type="dxa"/>
            <w:tcBorders>
              <w:top w:val="single" w:sz="4" w:space="0" w:color="auto"/>
              <w:left w:val="single" w:sz="4" w:space="0" w:color="auto"/>
              <w:bottom w:val="single" w:sz="4" w:space="0" w:color="auto"/>
              <w:right w:val="single" w:sz="4" w:space="0" w:color="auto"/>
            </w:tcBorders>
          </w:tcPr>
          <w:p w14:paraId="01519F52" w14:textId="77777777" w:rsidR="00FB0308" w:rsidRPr="00366F2E" w:rsidRDefault="00FB0308" w:rsidP="006B6122">
            <w:pPr>
              <w:spacing w:line="228" w:lineRule="auto"/>
              <w:jc w:val="center"/>
              <w:rPr>
                <w:rFonts w:ascii="Arial" w:hAnsi="Arial" w:cs="Arial"/>
                <w:sz w:val="20"/>
                <w:szCs w:val="20"/>
              </w:rPr>
            </w:pPr>
            <w:r w:rsidRPr="00366F2E">
              <w:rPr>
                <w:rFonts w:ascii="Arial" w:hAnsi="Arial" w:cs="Arial"/>
                <w:sz w:val="20"/>
                <w:szCs w:val="20"/>
              </w:rPr>
              <w:t>65,55</w:t>
            </w:r>
          </w:p>
        </w:tc>
        <w:tc>
          <w:tcPr>
            <w:tcW w:w="2263" w:type="dxa"/>
            <w:tcBorders>
              <w:top w:val="single" w:sz="4" w:space="0" w:color="auto"/>
              <w:left w:val="single" w:sz="4" w:space="0" w:color="auto"/>
              <w:bottom w:val="single" w:sz="4" w:space="0" w:color="auto"/>
              <w:right w:val="single" w:sz="4" w:space="0" w:color="auto"/>
            </w:tcBorders>
            <w:vAlign w:val="center"/>
          </w:tcPr>
          <w:p w14:paraId="3359BEEB" w14:textId="77777777" w:rsidR="00FB0308" w:rsidRPr="00366F2E" w:rsidRDefault="00FB0308" w:rsidP="006B6122">
            <w:pPr>
              <w:spacing w:line="228" w:lineRule="auto"/>
              <w:jc w:val="center"/>
              <w:rPr>
                <w:rFonts w:ascii="Arial" w:hAnsi="Arial" w:cs="Arial"/>
                <w:sz w:val="20"/>
                <w:szCs w:val="20"/>
              </w:rPr>
            </w:pPr>
            <w:r w:rsidRPr="00366F2E">
              <w:rPr>
                <w:rFonts w:ascii="Arial" w:hAnsi="Arial" w:cs="Arial"/>
                <w:sz w:val="20"/>
                <w:szCs w:val="20"/>
              </w:rPr>
              <w:t>65,55</w:t>
            </w:r>
          </w:p>
        </w:tc>
      </w:tr>
      <w:tr w:rsidR="00FB0308" w:rsidRPr="00366F2E" w14:paraId="638AB56D" w14:textId="77777777" w:rsidTr="007435D5">
        <w:trPr>
          <w:trHeight w:val="178"/>
        </w:trPr>
        <w:tc>
          <w:tcPr>
            <w:tcW w:w="10480" w:type="dxa"/>
            <w:gridSpan w:val="3"/>
            <w:tcBorders>
              <w:top w:val="single" w:sz="4" w:space="0" w:color="auto"/>
              <w:left w:val="single" w:sz="4" w:space="0" w:color="auto"/>
              <w:bottom w:val="single" w:sz="4" w:space="0" w:color="auto"/>
              <w:right w:val="single" w:sz="4" w:space="0" w:color="auto"/>
            </w:tcBorders>
          </w:tcPr>
          <w:p w14:paraId="70074FBB" w14:textId="77777777" w:rsidR="00FB0308" w:rsidRPr="00366F2E" w:rsidRDefault="00FB0308" w:rsidP="006B6122">
            <w:pPr>
              <w:spacing w:line="228" w:lineRule="auto"/>
              <w:rPr>
                <w:rFonts w:ascii="Arial" w:hAnsi="Arial" w:cs="Arial"/>
                <w:sz w:val="20"/>
                <w:szCs w:val="20"/>
              </w:rPr>
            </w:pPr>
            <w:r w:rsidRPr="00366F2E">
              <w:rPr>
                <w:rFonts w:ascii="Arial" w:hAnsi="Arial" w:cs="Arial"/>
                <w:sz w:val="20"/>
                <w:szCs w:val="20"/>
              </w:rPr>
              <w:t>Udaná cena</w:t>
            </w:r>
          </w:p>
        </w:tc>
      </w:tr>
      <w:tr w:rsidR="00FB0308" w:rsidRPr="00366F2E" w14:paraId="2C7F0C9C" w14:textId="77777777" w:rsidTr="007435D5">
        <w:trPr>
          <w:trHeight w:val="206"/>
        </w:trPr>
        <w:tc>
          <w:tcPr>
            <w:tcW w:w="5932" w:type="dxa"/>
            <w:tcBorders>
              <w:top w:val="single" w:sz="4" w:space="0" w:color="auto"/>
              <w:left w:val="single" w:sz="4" w:space="0" w:color="auto"/>
              <w:bottom w:val="single" w:sz="4" w:space="0" w:color="auto"/>
              <w:right w:val="single" w:sz="4" w:space="0" w:color="auto"/>
            </w:tcBorders>
            <w:shd w:val="clear" w:color="auto" w:fill="auto"/>
            <w:vAlign w:val="center"/>
          </w:tcPr>
          <w:p w14:paraId="5B5EFBD3" w14:textId="77777777" w:rsidR="00FB0308" w:rsidRPr="00366F2E" w:rsidRDefault="00FB0308" w:rsidP="006B6122">
            <w:pPr>
              <w:pStyle w:val="Odstavecseseznamem"/>
              <w:numPr>
                <w:ilvl w:val="0"/>
                <w:numId w:val="14"/>
              </w:numPr>
              <w:spacing w:line="228" w:lineRule="auto"/>
              <w:ind w:left="214" w:hanging="214"/>
              <w:rPr>
                <w:rFonts w:ascii="Arial" w:hAnsi="Arial" w:cs="Arial"/>
                <w:sz w:val="20"/>
                <w:szCs w:val="20"/>
              </w:rPr>
            </w:pPr>
            <w:r w:rsidRPr="00366F2E">
              <w:rPr>
                <w:rFonts w:ascii="Arial" w:hAnsi="Arial" w:cs="Arial"/>
                <w:sz w:val="20"/>
                <w:szCs w:val="20"/>
              </w:rPr>
              <w:t>do 500 Kč</w:t>
            </w:r>
          </w:p>
        </w:tc>
        <w:tc>
          <w:tcPr>
            <w:tcW w:w="2285" w:type="dxa"/>
            <w:tcBorders>
              <w:top w:val="single" w:sz="4" w:space="0" w:color="auto"/>
              <w:left w:val="single" w:sz="4" w:space="0" w:color="auto"/>
              <w:bottom w:val="single" w:sz="4" w:space="0" w:color="auto"/>
              <w:right w:val="single" w:sz="4" w:space="0" w:color="auto"/>
            </w:tcBorders>
            <w:vAlign w:val="center"/>
          </w:tcPr>
          <w:p w14:paraId="65EFB6B3" w14:textId="77777777" w:rsidR="00FB0308" w:rsidRPr="00366F2E" w:rsidRDefault="00FB0308" w:rsidP="006B6122">
            <w:pPr>
              <w:spacing w:line="228" w:lineRule="auto"/>
              <w:jc w:val="center"/>
              <w:rPr>
                <w:rFonts w:ascii="Arial" w:hAnsi="Arial" w:cs="Arial"/>
                <w:sz w:val="20"/>
                <w:szCs w:val="20"/>
              </w:rPr>
            </w:pPr>
            <w:r w:rsidRPr="00366F2E">
              <w:rPr>
                <w:rFonts w:ascii="Arial" w:hAnsi="Arial" w:cs="Arial"/>
                <w:sz w:val="20"/>
                <w:szCs w:val="20"/>
              </w:rPr>
              <w:t>obsaženo v ceně služby</w:t>
            </w:r>
          </w:p>
        </w:tc>
        <w:tc>
          <w:tcPr>
            <w:tcW w:w="2263" w:type="dxa"/>
            <w:tcBorders>
              <w:top w:val="single" w:sz="4" w:space="0" w:color="auto"/>
              <w:left w:val="single" w:sz="4" w:space="0" w:color="auto"/>
              <w:bottom w:val="single" w:sz="4" w:space="0" w:color="auto"/>
              <w:right w:val="single" w:sz="4" w:space="0" w:color="auto"/>
            </w:tcBorders>
            <w:vAlign w:val="center"/>
          </w:tcPr>
          <w:p w14:paraId="3840E431" w14:textId="77777777" w:rsidR="00FB0308" w:rsidRPr="00366F2E" w:rsidRDefault="00FB0308" w:rsidP="006B6122">
            <w:pPr>
              <w:spacing w:line="228" w:lineRule="auto"/>
              <w:jc w:val="center"/>
              <w:rPr>
                <w:rFonts w:ascii="Arial" w:hAnsi="Arial" w:cs="Arial"/>
                <w:sz w:val="20"/>
                <w:szCs w:val="20"/>
              </w:rPr>
            </w:pPr>
            <w:r w:rsidRPr="00366F2E">
              <w:rPr>
                <w:rFonts w:ascii="Arial" w:hAnsi="Arial" w:cs="Arial"/>
                <w:sz w:val="20"/>
                <w:szCs w:val="20"/>
              </w:rPr>
              <w:t>-</w:t>
            </w:r>
          </w:p>
        </w:tc>
      </w:tr>
      <w:tr w:rsidR="00FB0308" w:rsidRPr="00366F2E" w14:paraId="5E3B22E7" w14:textId="77777777" w:rsidTr="007435D5">
        <w:trPr>
          <w:trHeight w:val="206"/>
        </w:trPr>
        <w:tc>
          <w:tcPr>
            <w:tcW w:w="5932" w:type="dxa"/>
            <w:tcBorders>
              <w:top w:val="single" w:sz="4" w:space="0" w:color="auto"/>
              <w:left w:val="single" w:sz="4" w:space="0" w:color="auto"/>
              <w:bottom w:val="single" w:sz="4" w:space="0" w:color="auto"/>
              <w:right w:val="single" w:sz="4" w:space="0" w:color="auto"/>
            </w:tcBorders>
            <w:shd w:val="clear" w:color="auto" w:fill="auto"/>
            <w:vAlign w:val="center"/>
          </w:tcPr>
          <w:p w14:paraId="21138A3A" w14:textId="77777777" w:rsidR="00FB0308" w:rsidRPr="00366F2E" w:rsidRDefault="00FB0308" w:rsidP="006B6122">
            <w:pPr>
              <w:pStyle w:val="Odstavecseseznamem"/>
              <w:numPr>
                <w:ilvl w:val="0"/>
                <w:numId w:val="14"/>
              </w:numPr>
              <w:spacing w:line="228" w:lineRule="auto"/>
              <w:ind w:left="214" w:hanging="214"/>
              <w:rPr>
                <w:rFonts w:ascii="Arial" w:hAnsi="Arial" w:cs="Arial"/>
                <w:sz w:val="20"/>
                <w:szCs w:val="20"/>
              </w:rPr>
            </w:pPr>
            <w:r w:rsidRPr="00366F2E">
              <w:rPr>
                <w:rFonts w:ascii="Arial" w:hAnsi="Arial" w:cs="Arial"/>
                <w:sz w:val="20"/>
                <w:szCs w:val="20"/>
              </w:rPr>
              <w:t>do 5 000 Kč</w:t>
            </w:r>
          </w:p>
        </w:tc>
        <w:tc>
          <w:tcPr>
            <w:tcW w:w="2285" w:type="dxa"/>
            <w:tcBorders>
              <w:top w:val="single" w:sz="4" w:space="0" w:color="auto"/>
              <w:left w:val="single" w:sz="4" w:space="0" w:color="auto"/>
              <w:bottom w:val="single" w:sz="4" w:space="0" w:color="auto"/>
              <w:right w:val="single" w:sz="4" w:space="0" w:color="auto"/>
            </w:tcBorders>
            <w:vAlign w:val="center"/>
          </w:tcPr>
          <w:p w14:paraId="05AA867A" w14:textId="77777777" w:rsidR="00FB0308" w:rsidRPr="00366F2E" w:rsidRDefault="00FB0308" w:rsidP="006B6122">
            <w:pPr>
              <w:spacing w:line="228" w:lineRule="auto"/>
              <w:jc w:val="center"/>
              <w:rPr>
                <w:rFonts w:ascii="Arial" w:hAnsi="Arial" w:cs="Arial"/>
                <w:sz w:val="20"/>
                <w:szCs w:val="20"/>
              </w:rPr>
            </w:pPr>
            <w:r w:rsidRPr="00366F2E">
              <w:rPr>
                <w:rFonts w:ascii="Arial" w:hAnsi="Arial" w:cs="Arial"/>
                <w:sz w:val="20"/>
                <w:szCs w:val="20"/>
              </w:rPr>
              <w:t xml:space="preserve">  5,70</w:t>
            </w:r>
          </w:p>
        </w:tc>
        <w:tc>
          <w:tcPr>
            <w:tcW w:w="2263" w:type="dxa"/>
            <w:tcBorders>
              <w:top w:val="single" w:sz="4" w:space="0" w:color="auto"/>
              <w:left w:val="single" w:sz="4" w:space="0" w:color="auto"/>
              <w:bottom w:val="single" w:sz="4" w:space="0" w:color="auto"/>
              <w:right w:val="single" w:sz="4" w:space="0" w:color="auto"/>
            </w:tcBorders>
            <w:vAlign w:val="center"/>
          </w:tcPr>
          <w:p w14:paraId="79F59AA8" w14:textId="77777777" w:rsidR="00FB0308" w:rsidRPr="00366F2E" w:rsidRDefault="00FB0308" w:rsidP="006B6122">
            <w:pPr>
              <w:spacing w:line="228" w:lineRule="auto"/>
              <w:jc w:val="center"/>
              <w:rPr>
                <w:rFonts w:ascii="Arial" w:hAnsi="Arial" w:cs="Arial"/>
                <w:sz w:val="20"/>
                <w:szCs w:val="20"/>
              </w:rPr>
            </w:pPr>
            <w:r w:rsidRPr="00366F2E">
              <w:rPr>
                <w:rFonts w:ascii="Arial" w:hAnsi="Arial" w:cs="Arial"/>
                <w:sz w:val="20"/>
                <w:szCs w:val="20"/>
              </w:rPr>
              <w:t>-</w:t>
            </w:r>
          </w:p>
        </w:tc>
      </w:tr>
      <w:tr w:rsidR="00FB0308" w:rsidRPr="00366F2E" w14:paraId="42732BC3" w14:textId="77777777" w:rsidTr="007435D5">
        <w:trPr>
          <w:trHeight w:val="270"/>
        </w:trPr>
        <w:tc>
          <w:tcPr>
            <w:tcW w:w="5932" w:type="dxa"/>
            <w:tcBorders>
              <w:top w:val="single" w:sz="4" w:space="0" w:color="auto"/>
              <w:left w:val="single" w:sz="4" w:space="0" w:color="auto"/>
              <w:bottom w:val="single" w:sz="4" w:space="0" w:color="auto"/>
              <w:right w:val="single" w:sz="4" w:space="0" w:color="auto"/>
            </w:tcBorders>
            <w:shd w:val="clear" w:color="auto" w:fill="auto"/>
            <w:vAlign w:val="center"/>
          </w:tcPr>
          <w:p w14:paraId="1DB6EC22" w14:textId="77777777" w:rsidR="00FB0308" w:rsidRPr="00366F2E" w:rsidRDefault="00FB0308" w:rsidP="006B6122">
            <w:pPr>
              <w:pStyle w:val="Odstavecseseznamem"/>
              <w:numPr>
                <w:ilvl w:val="0"/>
                <w:numId w:val="14"/>
              </w:numPr>
              <w:spacing w:line="228" w:lineRule="auto"/>
              <w:ind w:left="214" w:hanging="214"/>
              <w:rPr>
                <w:rFonts w:ascii="Arial" w:hAnsi="Arial" w:cs="Arial"/>
                <w:sz w:val="20"/>
                <w:szCs w:val="20"/>
              </w:rPr>
            </w:pPr>
            <w:r w:rsidRPr="00366F2E">
              <w:rPr>
                <w:rFonts w:ascii="Arial" w:hAnsi="Arial" w:cs="Arial"/>
                <w:sz w:val="20"/>
                <w:szCs w:val="20"/>
              </w:rPr>
              <w:t>do 30 000 Kč</w:t>
            </w:r>
          </w:p>
        </w:tc>
        <w:tc>
          <w:tcPr>
            <w:tcW w:w="2285" w:type="dxa"/>
            <w:tcBorders>
              <w:top w:val="single" w:sz="4" w:space="0" w:color="auto"/>
              <w:left w:val="single" w:sz="4" w:space="0" w:color="auto"/>
              <w:bottom w:val="single" w:sz="4" w:space="0" w:color="auto"/>
              <w:right w:val="single" w:sz="4" w:space="0" w:color="auto"/>
            </w:tcBorders>
            <w:vAlign w:val="center"/>
          </w:tcPr>
          <w:p w14:paraId="0D8DA3A1" w14:textId="77777777" w:rsidR="00FB0308" w:rsidRPr="00366F2E" w:rsidRDefault="00FB0308" w:rsidP="006B6122">
            <w:pPr>
              <w:spacing w:line="228" w:lineRule="auto"/>
              <w:jc w:val="center"/>
              <w:rPr>
                <w:rFonts w:ascii="Arial" w:hAnsi="Arial" w:cs="Arial"/>
                <w:sz w:val="20"/>
                <w:szCs w:val="20"/>
              </w:rPr>
            </w:pPr>
            <w:r w:rsidRPr="00366F2E">
              <w:rPr>
                <w:rFonts w:ascii="Arial" w:hAnsi="Arial" w:cs="Arial"/>
                <w:sz w:val="20"/>
                <w:szCs w:val="20"/>
              </w:rPr>
              <w:t>13,40</w:t>
            </w:r>
          </w:p>
        </w:tc>
        <w:tc>
          <w:tcPr>
            <w:tcW w:w="2263" w:type="dxa"/>
            <w:tcBorders>
              <w:top w:val="single" w:sz="4" w:space="0" w:color="auto"/>
              <w:left w:val="single" w:sz="4" w:space="0" w:color="auto"/>
              <w:bottom w:val="single" w:sz="4" w:space="0" w:color="auto"/>
              <w:right w:val="single" w:sz="4" w:space="0" w:color="auto"/>
            </w:tcBorders>
            <w:vAlign w:val="center"/>
          </w:tcPr>
          <w:p w14:paraId="0DCB11B6" w14:textId="77777777" w:rsidR="00FB0308" w:rsidRPr="00366F2E" w:rsidRDefault="00FB0308" w:rsidP="006B6122">
            <w:pPr>
              <w:spacing w:line="228" w:lineRule="auto"/>
              <w:jc w:val="center"/>
              <w:rPr>
                <w:rFonts w:ascii="Arial" w:hAnsi="Arial" w:cs="Arial"/>
                <w:sz w:val="20"/>
                <w:szCs w:val="20"/>
              </w:rPr>
            </w:pPr>
            <w:r w:rsidRPr="00366F2E">
              <w:rPr>
                <w:rFonts w:ascii="Arial" w:hAnsi="Arial" w:cs="Arial"/>
                <w:sz w:val="20"/>
                <w:szCs w:val="20"/>
              </w:rPr>
              <w:t>-</w:t>
            </w:r>
          </w:p>
        </w:tc>
      </w:tr>
      <w:tr w:rsidR="00FB0308" w:rsidRPr="00366F2E" w14:paraId="5D380541" w14:textId="77777777" w:rsidTr="007435D5">
        <w:trPr>
          <w:trHeight w:val="178"/>
        </w:trPr>
        <w:tc>
          <w:tcPr>
            <w:tcW w:w="5932" w:type="dxa"/>
            <w:tcBorders>
              <w:top w:val="single" w:sz="4" w:space="0" w:color="auto"/>
              <w:left w:val="single" w:sz="4" w:space="0" w:color="auto"/>
              <w:bottom w:val="single" w:sz="4" w:space="0" w:color="auto"/>
              <w:right w:val="single" w:sz="4" w:space="0" w:color="auto"/>
            </w:tcBorders>
            <w:shd w:val="clear" w:color="auto" w:fill="auto"/>
            <w:vAlign w:val="center"/>
          </w:tcPr>
          <w:p w14:paraId="5762BDF7" w14:textId="77777777" w:rsidR="00FB0308" w:rsidRPr="00366F2E" w:rsidRDefault="00FB0308" w:rsidP="006B6122">
            <w:pPr>
              <w:pStyle w:val="Odstavecseseznamem"/>
              <w:numPr>
                <w:ilvl w:val="0"/>
                <w:numId w:val="14"/>
              </w:numPr>
              <w:spacing w:line="228" w:lineRule="auto"/>
              <w:ind w:left="214" w:hanging="214"/>
              <w:rPr>
                <w:rFonts w:ascii="Arial" w:hAnsi="Arial" w:cs="Arial"/>
                <w:sz w:val="20"/>
                <w:szCs w:val="20"/>
              </w:rPr>
            </w:pPr>
            <w:r w:rsidRPr="00366F2E">
              <w:rPr>
                <w:rFonts w:ascii="Arial" w:hAnsi="Arial" w:cs="Arial"/>
                <w:sz w:val="20"/>
                <w:szCs w:val="20"/>
              </w:rPr>
              <w:t>za každých započatých 10 000 Kč nad 30 000 Kč</w:t>
            </w:r>
          </w:p>
        </w:tc>
        <w:tc>
          <w:tcPr>
            <w:tcW w:w="2285" w:type="dxa"/>
            <w:tcBorders>
              <w:top w:val="single" w:sz="4" w:space="0" w:color="auto"/>
              <w:left w:val="single" w:sz="4" w:space="0" w:color="auto"/>
              <w:bottom w:val="single" w:sz="4" w:space="0" w:color="auto"/>
              <w:right w:val="single" w:sz="4" w:space="0" w:color="auto"/>
            </w:tcBorders>
            <w:vAlign w:val="center"/>
          </w:tcPr>
          <w:p w14:paraId="021E9CAD" w14:textId="77777777" w:rsidR="00FB0308" w:rsidRPr="00366F2E" w:rsidRDefault="00FB0308" w:rsidP="006B6122">
            <w:pPr>
              <w:spacing w:line="228" w:lineRule="auto"/>
              <w:ind w:left="71" w:hanging="71"/>
              <w:jc w:val="center"/>
              <w:rPr>
                <w:rFonts w:ascii="Arial" w:hAnsi="Arial" w:cs="Arial"/>
                <w:sz w:val="20"/>
                <w:szCs w:val="20"/>
              </w:rPr>
            </w:pPr>
            <w:r w:rsidRPr="00366F2E">
              <w:rPr>
                <w:rFonts w:ascii="Arial" w:hAnsi="Arial" w:cs="Arial"/>
                <w:sz w:val="20"/>
                <w:szCs w:val="20"/>
              </w:rPr>
              <w:t>13,40</w:t>
            </w:r>
          </w:p>
        </w:tc>
        <w:tc>
          <w:tcPr>
            <w:tcW w:w="2263" w:type="dxa"/>
            <w:tcBorders>
              <w:top w:val="single" w:sz="4" w:space="0" w:color="auto"/>
              <w:left w:val="single" w:sz="4" w:space="0" w:color="auto"/>
              <w:bottom w:val="single" w:sz="4" w:space="0" w:color="auto"/>
              <w:right w:val="single" w:sz="4" w:space="0" w:color="auto"/>
            </w:tcBorders>
            <w:vAlign w:val="center"/>
          </w:tcPr>
          <w:p w14:paraId="6B6D5A8F" w14:textId="77777777" w:rsidR="00FB0308" w:rsidRPr="00366F2E" w:rsidRDefault="00FB0308" w:rsidP="006B6122">
            <w:pPr>
              <w:spacing w:line="228" w:lineRule="auto"/>
              <w:ind w:left="71" w:hanging="71"/>
              <w:jc w:val="center"/>
              <w:rPr>
                <w:rFonts w:ascii="Arial" w:hAnsi="Arial" w:cs="Arial"/>
                <w:sz w:val="20"/>
                <w:szCs w:val="20"/>
              </w:rPr>
            </w:pPr>
            <w:r w:rsidRPr="00366F2E">
              <w:rPr>
                <w:rFonts w:ascii="Arial" w:hAnsi="Arial" w:cs="Arial"/>
                <w:sz w:val="20"/>
                <w:szCs w:val="20"/>
              </w:rPr>
              <w:t>-</w:t>
            </w:r>
          </w:p>
        </w:tc>
      </w:tr>
    </w:tbl>
    <w:p w14:paraId="492E6F58" w14:textId="77777777" w:rsidR="00FB0308" w:rsidRPr="00366F2E" w:rsidRDefault="00FB0308" w:rsidP="00FB0308">
      <w:pPr>
        <w:spacing w:line="240" w:lineRule="auto"/>
        <w:rPr>
          <w:rFonts w:ascii="Arial" w:hAnsi="Arial" w:cs="Arial"/>
          <w:sz w:val="6"/>
          <w:szCs w:val="6"/>
        </w:rPr>
      </w:pPr>
    </w:p>
    <w:p w14:paraId="15726FEB" w14:textId="77777777" w:rsidR="00FB0308" w:rsidRPr="00366F2E" w:rsidRDefault="00FB0308" w:rsidP="00FB0308">
      <w:pPr>
        <w:spacing w:line="240" w:lineRule="auto"/>
        <w:rPr>
          <w:rFonts w:ascii="Arial" w:hAnsi="Arial" w:cs="Arial"/>
        </w:rPr>
      </w:pPr>
      <w:r w:rsidRPr="00366F2E">
        <w:rPr>
          <w:rFonts w:ascii="Arial" w:hAnsi="Arial" w:cs="Arial"/>
          <w:sz w:val="16"/>
          <w:szCs w:val="16"/>
        </w:rPr>
        <w:t>* Ceny uvedených doplňkových služeb jsou osvobozeny od DPH.</w:t>
      </w:r>
    </w:p>
    <w:p w14:paraId="056E5791" w14:textId="07E650A3" w:rsidR="00640333" w:rsidRPr="00366F2E" w:rsidRDefault="00740869">
      <w:pPr>
        <w:spacing w:line="240" w:lineRule="auto"/>
        <w:rPr>
          <w:rFonts w:ascii="Arial" w:eastAsia="Times New Roman" w:hAnsi="Arial" w:cs="Arial"/>
          <w:b/>
          <w:bCs/>
          <w:iCs/>
          <w:sz w:val="24"/>
        </w:rPr>
      </w:pPr>
      <w:r w:rsidRPr="00366F2E">
        <w:rPr>
          <w:rFonts w:ascii="Arial" w:hAnsi="Arial" w:cs="Arial"/>
          <w:noProof/>
          <w:sz w:val="16"/>
          <w:szCs w:val="16"/>
          <w:lang w:eastAsia="cs-CZ"/>
        </w:rPr>
        <mc:AlternateContent>
          <mc:Choice Requires="wps">
            <w:drawing>
              <wp:anchor distT="0" distB="0" distL="114300" distR="114300" simplePos="0" relativeHeight="251658292" behindDoc="0" locked="0" layoutInCell="1" allowOverlap="1" wp14:anchorId="3F2C4F1A" wp14:editId="4A863B80">
                <wp:simplePos x="0" y="0"/>
                <wp:positionH relativeFrom="margin">
                  <wp:posOffset>716915</wp:posOffset>
                </wp:positionH>
                <wp:positionV relativeFrom="bottomMargin">
                  <wp:posOffset>187325</wp:posOffset>
                </wp:positionV>
                <wp:extent cx="5011420" cy="258445"/>
                <wp:effectExtent l="0" t="0" r="0" b="8255"/>
                <wp:wrapNone/>
                <wp:docPr id="52" name="Textové pole 5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42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142100B" w14:textId="77777777" w:rsidR="00740869" w:rsidRPr="006E1087" w:rsidRDefault="00740869" w:rsidP="00740869">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0FC65DC6">
              <v:shape id="Textové pole 52" style="position:absolute;margin-left:56.45pt;margin-top:14.75pt;width:394.6pt;height:20.35pt;z-index:251658292;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35"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0GPe4wEAAKgDAAAOAAAAZHJzL2Uyb0RvYy54bWysU9Fu0zAUfUfiHyy/0zRVClvUdBqbhpAG&#10;Qxp8gOPYiUXia67dJuXruXa6rsDbtBfL9nXOPefck83VNPRsr9AbsBXPF0vOlJXQGNtW/Mf3u3cX&#10;nPkgbCN6sKriB+X51fbtm83oSrWCDvpGISMQ68vRVbwLwZVZ5mWnBuEX4JSlogYcRKAjtlmDYiT0&#10;oc9Wy+X7bARsHIJU3tPt7Vzk24SvtZLhQWuvAusrTtxCWjGtdVyz7UaULQrXGXmkIV7AYhDGUtMT&#10;1K0Igu3Q/Ac1GIngQYeFhCEDrY1USQOpyZf/qHnshFNJC5nj3ckm/3qw8uv+0X1DFqaPMNEAkwjv&#10;7kH+9MzCTSdsq64RYeyUaKhxHi3LRufL46fRal/6CFKPX6ChIYtdgAQ0aRyiK6STEToN4HAyXU2B&#10;SbpcL/O8WFFJUm21viiKdWohyqevHfrwScHA4qbiSENN6GJ/70NkI8qnJ7GZhTvT92mwvf3rgh7G&#10;m8Q+Ep6ph6memGkqfhn7RjE1NAeSgzDHheJNmw7wN2cjRaXi/tdOoOKs/2zJksu8KGK20qFYf4hi&#10;8LxSn1eElQRV8cDZvL0Jcx53Dk3bUad5CBauyUZtksJnVkf6FIck/BjdmLfzc3r1/INt/wAAAP//&#10;AwBQSwMEFAAGAAgAAAAhAHhe8KfdAAAACQEAAA8AAABkcnMvZG93bnJldi54bWxMj8tOwzAQRfdI&#10;/QdrKrGjdiwKJMSpqiK2IMpDYufG0yQiHkex24S/Z1jB8mqO7j1TbmbfizOOsQtkIFspEEh1cB01&#10;Bt5eH6/uQMRkydk+EBr4xgibanFR2sKFiV7wvE+N4BKKhTXQpjQUUsa6RW/jKgxIfDuG0dvEcWyk&#10;G+3E5b6XWqkb6W1HvNDaAXct1l/7kzfw/nT8/LhWz82DXw9TmJUkn0tjLpfz9h5Ewjn9wfCrz+pQ&#10;sdMhnMhF0XPOdM6oAZ2vQTCQK52BOBi4VRpkVcr/H1Q/AAAA//8DAFBLAQItABQABgAIAAAAIQC2&#10;gziS/gAAAOEBAAATAAAAAAAAAAAAAAAAAAAAAABbQ29udGVudF9UeXBlc10ueG1sUEsBAi0AFAAG&#10;AAgAAAAhADj9If/WAAAAlAEAAAsAAAAAAAAAAAAAAAAALwEAAF9yZWxzLy5yZWxzUEsBAi0AFAAG&#10;AAgAAAAhAAfQY97jAQAAqAMAAA4AAAAAAAAAAAAAAAAALgIAAGRycy9lMm9Eb2MueG1sUEsBAi0A&#10;FAAGAAgAAAAhAHhe8KfdAAAACQEAAA8AAAAAAAAAAAAAAAAAPQQAAGRycy9kb3ducmV2LnhtbFBL&#10;BQYAAAAABAAEAPMAAABHBQAAAAA=&#10;" w14:anchorId="3F2C4F1A">
                <v:textbox>
                  <w:txbxContent>
                    <w:p w:rsidRPr="006E1087" w:rsidR="00740869" w:rsidP="00740869" w:rsidRDefault="00740869" w14:paraId="327A419F" w14:textId="77777777">
                      <w:pPr>
                        <w:ind w:left="113"/>
                        <w:jc w:val="center"/>
                      </w:pPr>
                      <w:r>
                        <w:rPr>
                          <w:b/>
                          <w:i/>
                        </w:rPr>
                        <w:t>Listovní zásilky</w:t>
                      </w:r>
                    </w:p>
                  </w:txbxContent>
                </v:textbox>
                <w10:wrap anchorx="margin" anchory="margin"/>
              </v:shape>
            </w:pict>
          </mc:Fallback>
        </mc:AlternateContent>
      </w:r>
      <w:r w:rsidR="00640333" w:rsidRPr="00366F2E">
        <w:rPr>
          <w:rFonts w:ascii="Arial" w:hAnsi="Arial" w:cs="Arial"/>
        </w:rPr>
        <w:br w:type="page"/>
      </w:r>
    </w:p>
    <w:p w14:paraId="21BDA711" w14:textId="16819CF0" w:rsidR="00C703C2" w:rsidRPr="00366F2E" w:rsidRDefault="00C703C2" w:rsidP="003460D7">
      <w:pPr>
        <w:pStyle w:val="Nadpis4"/>
        <w:numPr>
          <w:ilvl w:val="0"/>
          <w:numId w:val="12"/>
        </w:numPr>
        <w:spacing w:before="240"/>
        <w:ind w:left="567" w:hanging="578"/>
        <w:rPr>
          <w:rFonts w:cs="Arial"/>
        </w:rPr>
      </w:pPr>
      <w:bookmarkStart w:id="75" w:name="_Toc151387962"/>
      <w:bookmarkStart w:id="76" w:name="_Toc189039413"/>
      <w:r w:rsidRPr="00366F2E">
        <w:rPr>
          <w:rFonts w:cs="Arial"/>
        </w:rPr>
        <w:lastRenderedPageBreak/>
        <w:t>Slevy</w:t>
      </w:r>
      <w:bookmarkEnd w:id="73"/>
      <w:bookmarkEnd w:id="74"/>
      <w:bookmarkEnd w:id="75"/>
      <w:bookmarkEnd w:id="76"/>
    </w:p>
    <w:p w14:paraId="2D725DAA" w14:textId="77777777" w:rsidR="007F0726" w:rsidRPr="00366F2E" w:rsidRDefault="007F0726" w:rsidP="007F0726">
      <w:pPr>
        <w:spacing w:line="228" w:lineRule="auto"/>
        <w:jc w:val="both"/>
        <w:rPr>
          <w:rFonts w:ascii="Arial" w:hAnsi="Arial" w:cs="Arial"/>
          <w:b/>
          <w:bCs/>
          <w:sz w:val="20"/>
          <w:szCs w:val="20"/>
          <w:u w:val="single"/>
        </w:rPr>
      </w:pPr>
    </w:p>
    <w:p w14:paraId="61F5D0DF" w14:textId="77777777" w:rsidR="00650899" w:rsidRPr="00366F2E" w:rsidRDefault="00650899" w:rsidP="00402089">
      <w:pPr>
        <w:pStyle w:val="Odstavecseseznamem"/>
        <w:numPr>
          <w:ilvl w:val="0"/>
          <w:numId w:val="110"/>
        </w:numPr>
        <w:rPr>
          <w:rFonts w:ascii="Arial" w:hAnsi="Arial" w:cs="Arial"/>
          <w:b/>
          <w:sz w:val="20"/>
          <w:szCs w:val="20"/>
          <w:u w:val="single"/>
        </w:rPr>
      </w:pPr>
      <w:r w:rsidRPr="00366F2E">
        <w:rPr>
          <w:rFonts w:ascii="Arial" w:hAnsi="Arial" w:cs="Arial"/>
          <w:b/>
        </w:rPr>
        <w:t>Množstevní slevy podle obratu podniku z poskytování poštovních služeb konkrétnímu odesílateli*</w:t>
      </w:r>
    </w:p>
    <w:p w14:paraId="2E5AF17A" w14:textId="3BB6DCD1" w:rsidR="00650899" w:rsidRPr="00366F2E" w:rsidRDefault="00650899" w:rsidP="00650899">
      <w:pPr>
        <w:spacing w:line="140" w:lineRule="exact"/>
        <w:rPr>
          <w:rFonts w:ascii="Arial" w:hAnsi="Arial" w:cs="Arial"/>
          <w:sz w:val="20"/>
          <w:szCs w:val="20"/>
        </w:rPr>
      </w:pPr>
    </w:p>
    <w:tbl>
      <w:tblPr>
        <w:tblW w:w="10490" w:type="dxa"/>
        <w:tblInd w:w="-142" w:type="dxa"/>
        <w:tblLook w:val="04A0" w:firstRow="1" w:lastRow="0" w:firstColumn="1" w:lastColumn="0" w:noHBand="0" w:noVBand="1"/>
      </w:tblPr>
      <w:tblGrid>
        <w:gridCol w:w="10490"/>
      </w:tblGrid>
      <w:tr w:rsidR="000B469C" w:rsidRPr="00366F2E" w14:paraId="07546D6A" w14:textId="77777777" w:rsidTr="00AB72CE">
        <w:trPr>
          <w:trHeight w:val="509"/>
        </w:trPr>
        <w:tc>
          <w:tcPr>
            <w:tcW w:w="10490" w:type="dxa"/>
          </w:tcPr>
          <w:p w14:paraId="71EE8F76" w14:textId="19C1B4C3" w:rsidR="00650899" w:rsidRPr="00366F2E" w:rsidRDefault="00650899" w:rsidP="000C2F68">
            <w:pPr>
              <w:spacing w:line="228" w:lineRule="auto"/>
              <w:jc w:val="both"/>
              <w:rPr>
                <w:rFonts w:ascii="Arial" w:hAnsi="Arial" w:cs="Arial"/>
                <w:sz w:val="20"/>
                <w:szCs w:val="20"/>
              </w:rPr>
            </w:pPr>
            <w:r w:rsidRPr="00366F2E">
              <w:rPr>
                <w:rFonts w:ascii="Arial" w:hAnsi="Arial" w:cs="Arial"/>
                <w:sz w:val="20"/>
                <w:szCs w:val="20"/>
              </w:rPr>
              <w:t>Nárok na vyplacení množstevní slevy má osoba, která podniku uhradila cenu poštovní služby (podavatel). Slevy se týkají vnitrostátních poštovních služeb: Obyčejné psaní a Obyčejné psaní – standard. Nevztahují se na odpovědní zásilky. Slevy se, pokud není dohodnuto jinak, vyplácejí z celkového ročního obratu podniku z poskytování poštovních služeb: Obyčejné psaní</w:t>
            </w:r>
            <w:r w:rsidR="00FA0DC8" w:rsidRPr="00366F2E">
              <w:rPr>
                <w:rFonts w:ascii="Arial" w:hAnsi="Arial" w:cs="Arial"/>
                <w:sz w:val="20"/>
                <w:szCs w:val="20"/>
              </w:rPr>
              <w:t xml:space="preserve"> a</w:t>
            </w:r>
            <w:r w:rsidRPr="00366F2E">
              <w:rPr>
                <w:rFonts w:ascii="Arial" w:hAnsi="Arial" w:cs="Arial"/>
                <w:sz w:val="20"/>
                <w:szCs w:val="20"/>
              </w:rPr>
              <w:t xml:space="preserve"> Obyčejné psaní – standard</w:t>
            </w:r>
            <w:r w:rsidR="00FA0DC8" w:rsidRPr="00366F2E">
              <w:rPr>
                <w:rFonts w:ascii="Arial" w:hAnsi="Arial" w:cs="Arial"/>
                <w:sz w:val="20"/>
                <w:szCs w:val="20"/>
              </w:rPr>
              <w:t xml:space="preserve"> </w:t>
            </w:r>
            <w:r w:rsidRPr="00366F2E">
              <w:rPr>
                <w:rFonts w:ascii="Arial" w:hAnsi="Arial" w:cs="Arial"/>
                <w:sz w:val="20"/>
                <w:szCs w:val="20"/>
              </w:rPr>
              <w:t>konkrétnímu odesílateli dosaženého za kalendářní rok, a to po uplynutí kalendářního roku a po odečtení všech slev.</w:t>
            </w:r>
          </w:p>
          <w:p w14:paraId="6802A045" w14:textId="77777777" w:rsidR="00650899" w:rsidRPr="00366F2E" w:rsidRDefault="00650899" w:rsidP="000C2F68">
            <w:pPr>
              <w:spacing w:line="228" w:lineRule="auto"/>
              <w:jc w:val="both"/>
              <w:rPr>
                <w:rFonts w:ascii="Arial" w:hAnsi="Arial" w:cs="Arial"/>
                <w:sz w:val="20"/>
                <w:szCs w:val="20"/>
              </w:rPr>
            </w:pPr>
            <w:r w:rsidRPr="00366F2E">
              <w:rPr>
                <w:rFonts w:ascii="Arial" w:hAnsi="Arial" w:cs="Arial"/>
                <w:sz w:val="20"/>
                <w:szCs w:val="20"/>
              </w:rPr>
              <w:t>Pro účely výpočtu celkového ročního obratu podniku z poskytování výše uvedených poštovních služeb konkrétnímu odesílateli se bere v potaz výhradně obrat podniku realizovaný z poskytování poštovních služeb, u nichž byly splněny následující podmínky:</w:t>
            </w:r>
          </w:p>
          <w:p w14:paraId="47CB6164" w14:textId="77777777" w:rsidR="00650899" w:rsidRPr="00366F2E" w:rsidRDefault="00650899" w:rsidP="000C2F68">
            <w:pPr>
              <w:spacing w:line="228" w:lineRule="auto"/>
              <w:ind w:left="888" w:hanging="284"/>
              <w:jc w:val="both"/>
              <w:rPr>
                <w:rFonts w:ascii="Arial" w:hAnsi="Arial" w:cs="Arial"/>
                <w:sz w:val="20"/>
                <w:szCs w:val="20"/>
              </w:rPr>
            </w:pPr>
            <w:r w:rsidRPr="00366F2E">
              <w:rPr>
                <w:rFonts w:ascii="Arial" w:hAnsi="Arial" w:cs="Arial"/>
                <w:sz w:val="20"/>
                <w:szCs w:val="20"/>
              </w:rPr>
              <w:t>•</w:t>
            </w:r>
            <w:r w:rsidRPr="00366F2E">
              <w:rPr>
                <w:rFonts w:ascii="Arial" w:hAnsi="Arial" w:cs="Arial"/>
                <w:sz w:val="20"/>
                <w:szCs w:val="20"/>
              </w:rPr>
              <w:tab/>
              <w:t xml:space="preserve">Adresní strana podaných poštovních zásilek byla upravena podle požadavků podniku.  </w:t>
            </w:r>
          </w:p>
          <w:p w14:paraId="60640980" w14:textId="77777777" w:rsidR="00650899" w:rsidRPr="00366F2E" w:rsidRDefault="00650899" w:rsidP="000C2F68">
            <w:pPr>
              <w:spacing w:line="228" w:lineRule="auto"/>
              <w:ind w:left="888" w:hanging="284"/>
              <w:jc w:val="both"/>
              <w:rPr>
                <w:rFonts w:ascii="Arial" w:hAnsi="Arial" w:cs="Arial"/>
                <w:sz w:val="20"/>
                <w:szCs w:val="20"/>
              </w:rPr>
            </w:pPr>
            <w:r w:rsidRPr="00366F2E">
              <w:rPr>
                <w:rFonts w:ascii="Arial" w:hAnsi="Arial" w:cs="Arial"/>
                <w:sz w:val="20"/>
                <w:szCs w:val="20"/>
              </w:rPr>
              <w:t>•</w:t>
            </w:r>
            <w:r w:rsidRPr="00366F2E">
              <w:rPr>
                <w:rFonts w:ascii="Arial" w:hAnsi="Arial" w:cs="Arial"/>
                <w:sz w:val="20"/>
                <w:szCs w:val="20"/>
              </w:rPr>
              <w:tab/>
              <w:t xml:space="preserve">Při podání poštovních zásilek byly podniku předloženy podací doklady, na nichž byla uvedena osoba odesílatele a počet a druh podaných poštovních zásilek. </w:t>
            </w:r>
          </w:p>
          <w:p w14:paraId="78CD5AF9" w14:textId="77777777" w:rsidR="00650899" w:rsidRPr="00366F2E" w:rsidRDefault="00650899" w:rsidP="000C2F68">
            <w:pPr>
              <w:spacing w:line="228" w:lineRule="auto"/>
              <w:ind w:left="888" w:hanging="284"/>
              <w:jc w:val="both"/>
              <w:rPr>
                <w:rFonts w:ascii="Arial" w:hAnsi="Arial" w:cs="Arial"/>
                <w:sz w:val="20"/>
                <w:szCs w:val="20"/>
              </w:rPr>
            </w:pPr>
            <w:r w:rsidRPr="00366F2E">
              <w:rPr>
                <w:rFonts w:ascii="Arial" w:hAnsi="Arial" w:cs="Arial"/>
                <w:sz w:val="20"/>
                <w:szCs w:val="20"/>
              </w:rPr>
              <w:t>•</w:t>
            </w:r>
            <w:r w:rsidRPr="00366F2E">
              <w:rPr>
                <w:rFonts w:ascii="Arial" w:hAnsi="Arial" w:cs="Arial"/>
                <w:sz w:val="20"/>
                <w:szCs w:val="20"/>
              </w:rPr>
              <w:tab/>
              <w:t xml:space="preserve">Údaje o odesílateli uvedené na poštovních zásilkách se </w:t>
            </w:r>
            <w:proofErr w:type="gramStart"/>
            <w:r w:rsidRPr="00366F2E">
              <w:rPr>
                <w:rFonts w:ascii="Arial" w:hAnsi="Arial" w:cs="Arial"/>
                <w:sz w:val="20"/>
                <w:szCs w:val="20"/>
              </w:rPr>
              <w:t>neliší</w:t>
            </w:r>
            <w:proofErr w:type="gramEnd"/>
            <w:r w:rsidRPr="00366F2E">
              <w:rPr>
                <w:rFonts w:ascii="Arial" w:hAnsi="Arial" w:cs="Arial"/>
                <w:sz w:val="20"/>
                <w:szCs w:val="20"/>
              </w:rPr>
              <w:t xml:space="preserve"> od údajů uvedených v podacích dokladech. </w:t>
            </w:r>
          </w:p>
          <w:p w14:paraId="7927FCBD" w14:textId="4F5940D4" w:rsidR="00650899" w:rsidRPr="00366F2E" w:rsidRDefault="00650899" w:rsidP="000C2F68">
            <w:pPr>
              <w:spacing w:line="228" w:lineRule="auto"/>
              <w:ind w:left="888" w:hanging="284"/>
              <w:jc w:val="both"/>
              <w:rPr>
                <w:rFonts w:ascii="Arial" w:hAnsi="Arial" w:cs="Arial"/>
                <w:sz w:val="20"/>
                <w:szCs w:val="20"/>
              </w:rPr>
            </w:pPr>
            <w:r w:rsidRPr="00366F2E">
              <w:rPr>
                <w:rFonts w:ascii="Arial" w:hAnsi="Arial" w:cs="Arial"/>
                <w:sz w:val="20"/>
                <w:szCs w:val="20"/>
              </w:rPr>
              <w:t>•</w:t>
            </w:r>
            <w:r w:rsidRPr="00366F2E">
              <w:rPr>
                <w:rFonts w:ascii="Arial" w:hAnsi="Arial" w:cs="Arial"/>
                <w:sz w:val="20"/>
                <w:szCs w:val="20"/>
              </w:rPr>
              <w:tab/>
              <w:t xml:space="preserve">V podacích dokladech je jako odesílatel uveden skutečný původce zásilky. </w:t>
            </w:r>
          </w:p>
          <w:p w14:paraId="0E17C949" w14:textId="77777777" w:rsidR="00650899" w:rsidRPr="00366F2E" w:rsidRDefault="00650899" w:rsidP="000C2F68">
            <w:pPr>
              <w:spacing w:line="228" w:lineRule="auto"/>
              <w:jc w:val="both"/>
              <w:rPr>
                <w:rFonts w:ascii="Arial" w:hAnsi="Arial" w:cs="Arial"/>
                <w:sz w:val="20"/>
                <w:szCs w:val="20"/>
              </w:rPr>
            </w:pPr>
            <w:r w:rsidRPr="00366F2E">
              <w:rPr>
                <w:rFonts w:ascii="Arial" w:hAnsi="Arial" w:cs="Arial"/>
                <w:sz w:val="20"/>
                <w:szCs w:val="20"/>
              </w:rPr>
              <w:t>V případě opakovaného zjištění nedodržení některé z posledních dvou výše uvedených podmínek v průběhu jednoho kalendářního roku, ztrácí podavatel nárok na vyplacení množstevní slevy. Na základě žádosti podavatele nebo podavatelů lze v případě odesílatelů, kteří jsou členy jednoho podnikatelského seskupení přiznat množstevní slevu ve výši určené podle celkového ročního obratu podniku z poskytování výše uvedených poštovních služeb podnikatelskému seskupení jako celku. Podmínkou vyhovění žádosti je prokázání existence podnikatelského seskupení, doložení souhlasu členů podnikatelského seskupení s tímto postupem a doložení jejich souhlasu s tím, že podnik poskytne informace o souhrnném obratu z poskytování výše uvedených poštovních služeb podnikatelskému seskupení těm podavatelům, kteří budou za členy podnikatelského seskupení zásilky podávat. Procentuální výše slevy se v takovém případě podavatelům, kteří budou za členy podnikatelského seskupení zásilky podávat, určuje pro část obratu dosaženou před podáním žádosti na základě ročního obratu z poskytování výše uvedených poštovních služeb jednotlivému členu podnikatelského seskupení a pro část obratu dosaženou po podání žádosti na základě ročního obratu z poskytování výše uvedených poštovních služeb podnikatelskému seskupení jako celku.</w:t>
            </w:r>
          </w:p>
          <w:p w14:paraId="0ECA70C2" w14:textId="77777777" w:rsidR="00650899" w:rsidRPr="00366F2E" w:rsidRDefault="00650899" w:rsidP="00EF294E">
            <w:pPr>
              <w:spacing w:line="228" w:lineRule="auto"/>
              <w:jc w:val="both"/>
              <w:rPr>
                <w:rFonts w:ascii="Arial" w:hAnsi="Arial" w:cs="Arial"/>
                <w:sz w:val="20"/>
                <w:szCs w:val="20"/>
              </w:rPr>
            </w:pPr>
          </w:p>
        </w:tc>
      </w:tr>
    </w:tbl>
    <w:p w14:paraId="4CF6320E" w14:textId="77777777" w:rsidR="00650899" w:rsidRPr="00366F2E" w:rsidRDefault="00650899" w:rsidP="00650899">
      <w:pPr>
        <w:spacing w:line="228" w:lineRule="auto"/>
        <w:rPr>
          <w:rFonts w:ascii="Arial" w:hAnsi="Arial" w:cs="Arial"/>
          <w:sz w:val="14"/>
          <w:szCs w:val="18"/>
        </w:rPr>
      </w:pPr>
    </w:p>
    <w:tbl>
      <w:tblPr>
        <w:tblW w:w="0" w:type="auto"/>
        <w:tblInd w:w="108" w:type="dxa"/>
        <w:tblLook w:val="04A0" w:firstRow="1" w:lastRow="0" w:firstColumn="1" w:lastColumn="0" w:noHBand="0" w:noVBand="1"/>
      </w:tblPr>
      <w:tblGrid>
        <w:gridCol w:w="565"/>
        <w:gridCol w:w="9216"/>
      </w:tblGrid>
      <w:tr w:rsidR="00650899" w:rsidRPr="00366F2E" w14:paraId="3C9DDED6" w14:textId="77777777" w:rsidTr="000C2F68">
        <w:tc>
          <w:tcPr>
            <w:tcW w:w="565" w:type="dxa"/>
          </w:tcPr>
          <w:p w14:paraId="1BEB25EB" w14:textId="77777777" w:rsidR="00650899" w:rsidRPr="00366F2E" w:rsidRDefault="00650899" w:rsidP="000C2F68">
            <w:pPr>
              <w:rPr>
                <w:rFonts w:ascii="Arial" w:hAnsi="Arial" w:cs="Arial"/>
                <w:b/>
              </w:rPr>
            </w:pPr>
            <w:r w:rsidRPr="00366F2E">
              <w:rPr>
                <w:rFonts w:ascii="Arial" w:hAnsi="Arial" w:cs="Arial"/>
                <w:b/>
              </w:rPr>
              <w:t>1.1</w:t>
            </w:r>
          </w:p>
        </w:tc>
        <w:tc>
          <w:tcPr>
            <w:tcW w:w="9216" w:type="dxa"/>
          </w:tcPr>
          <w:p w14:paraId="271A7241" w14:textId="77777777" w:rsidR="00650899" w:rsidRPr="00366F2E" w:rsidRDefault="00650899" w:rsidP="000C2F68">
            <w:pPr>
              <w:pStyle w:val="Bezmezer"/>
              <w:tabs>
                <w:tab w:val="left" w:pos="7655"/>
              </w:tabs>
              <w:jc w:val="both"/>
              <w:rPr>
                <w:rFonts w:ascii="Arial" w:hAnsi="Arial" w:cs="Arial"/>
                <w:b/>
              </w:rPr>
            </w:pPr>
            <w:r w:rsidRPr="00366F2E">
              <w:rPr>
                <w:rFonts w:ascii="Arial" w:hAnsi="Arial" w:cs="Arial"/>
                <w:b/>
              </w:rPr>
              <w:t xml:space="preserve">Obyčejné psaní – slevy </w:t>
            </w:r>
          </w:p>
        </w:tc>
      </w:tr>
    </w:tbl>
    <w:p w14:paraId="0F7A8C90" w14:textId="77777777" w:rsidR="00650899" w:rsidRPr="00366F2E" w:rsidRDefault="00650899" w:rsidP="00650899">
      <w:pPr>
        <w:spacing w:line="228" w:lineRule="auto"/>
        <w:rPr>
          <w:rFonts w:ascii="Arial" w:hAnsi="Arial" w:cs="Arial"/>
          <w:sz w:val="14"/>
          <w:szCs w:val="18"/>
        </w:rPr>
      </w:pPr>
    </w:p>
    <w:tbl>
      <w:tblPr>
        <w:tblW w:w="9781"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A0" w:firstRow="1" w:lastRow="0" w:firstColumn="1" w:lastColumn="0" w:noHBand="0" w:noVBand="0"/>
      </w:tblPr>
      <w:tblGrid>
        <w:gridCol w:w="4820"/>
        <w:gridCol w:w="4961"/>
      </w:tblGrid>
      <w:tr w:rsidR="00547C55" w:rsidRPr="00366F2E" w14:paraId="02247E14" w14:textId="77777777" w:rsidTr="000C2F68">
        <w:trPr>
          <w:trHeight w:val="178"/>
        </w:trPr>
        <w:tc>
          <w:tcPr>
            <w:tcW w:w="4820" w:type="dxa"/>
            <w:shd w:val="clear" w:color="auto" w:fill="F2F2F2"/>
            <w:vAlign w:val="center"/>
          </w:tcPr>
          <w:p w14:paraId="6B6F3B77" w14:textId="77777777" w:rsidR="00650899" w:rsidRPr="00366F2E" w:rsidRDefault="00650899" w:rsidP="000C2F68">
            <w:pPr>
              <w:jc w:val="center"/>
              <w:rPr>
                <w:rFonts w:ascii="Arial" w:hAnsi="Arial" w:cs="Arial"/>
                <w:b/>
                <w:sz w:val="20"/>
                <w:szCs w:val="20"/>
              </w:rPr>
            </w:pPr>
            <w:r w:rsidRPr="00366F2E">
              <w:rPr>
                <w:rFonts w:ascii="Arial" w:hAnsi="Arial" w:cs="Arial"/>
                <w:b/>
                <w:sz w:val="20"/>
                <w:szCs w:val="20"/>
              </w:rPr>
              <w:t xml:space="preserve">Roční obrat nad </w:t>
            </w:r>
          </w:p>
        </w:tc>
        <w:tc>
          <w:tcPr>
            <w:tcW w:w="4961" w:type="dxa"/>
            <w:shd w:val="clear" w:color="auto" w:fill="F2F2F2"/>
            <w:vAlign w:val="center"/>
          </w:tcPr>
          <w:p w14:paraId="25492531" w14:textId="77777777" w:rsidR="00650899" w:rsidRPr="00366F2E" w:rsidRDefault="00650899" w:rsidP="000C2F68">
            <w:pPr>
              <w:spacing w:line="240" w:lineRule="auto"/>
              <w:jc w:val="center"/>
              <w:rPr>
                <w:rFonts w:ascii="Arial" w:hAnsi="Arial" w:cs="Arial"/>
                <w:b/>
                <w:sz w:val="20"/>
                <w:szCs w:val="20"/>
              </w:rPr>
            </w:pPr>
            <w:r w:rsidRPr="00366F2E">
              <w:rPr>
                <w:rFonts w:ascii="Arial" w:hAnsi="Arial" w:cs="Arial"/>
                <w:b/>
                <w:sz w:val="20"/>
                <w:szCs w:val="20"/>
              </w:rPr>
              <w:t xml:space="preserve">Sleva </w:t>
            </w:r>
          </w:p>
        </w:tc>
      </w:tr>
      <w:tr w:rsidR="00547C55" w:rsidRPr="00366F2E" w14:paraId="73A7BCDA" w14:textId="77777777" w:rsidTr="00402089">
        <w:trPr>
          <w:trHeight w:val="284"/>
        </w:trPr>
        <w:tc>
          <w:tcPr>
            <w:tcW w:w="4820" w:type="dxa"/>
            <w:vAlign w:val="bottom"/>
          </w:tcPr>
          <w:p w14:paraId="4D057E5C" w14:textId="34CFE8BA" w:rsidR="000C580D" w:rsidRPr="00366F2E" w:rsidRDefault="000C580D" w:rsidP="000C580D">
            <w:pPr>
              <w:spacing w:line="240" w:lineRule="auto"/>
              <w:ind w:left="358" w:right="3195" w:hanging="286"/>
              <w:jc w:val="right"/>
              <w:rPr>
                <w:rFonts w:ascii="Arial" w:hAnsi="Arial" w:cs="Arial"/>
                <w:sz w:val="20"/>
                <w:szCs w:val="20"/>
              </w:rPr>
            </w:pPr>
            <w:r w:rsidRPr="00366F2E">
              <w:rPr>
                <w:rFonts w:ascii="Arial" w:hAnsi="Arial" w:cs="Arial"/>
                <w:sz w:val="20"/>
                <w:szCs w:val="20"/>
              </w:rPr>
              <w:t>1 000 000 Kč</w:t>
            </w:r>
          </w:p>
        </w:tc>
        <w:tc>
          <w:tcPr>
            <w:tcW w:w="4961" w:type="dxa"/>
            <w:vAlign w:val="bottom"/>
          </w:tcPr>
          <w:p w14:paraId="66CD78FF" w14:textId="1125335B" w:rsidR="000C580D" w:rsidRPr="00366F2E" w:rsidRDefault="000C580D" w:rsidP="000C580D">
            <w:pPr>
              <w:spacing w:line="240" w:lineRule="auto"/>
              <w:ind w:left="170"/>
              <w:jc w:val="center"/>
              <w:rPr>
                <w:rFonts w:ascii="Arial" w:hAnsi="Arial" w:cs="Arial"/>
                <w:sz w:val="20"/>
                <w:szCs w:val="20"/>
              </w:rPr>
            </w:pPr>
            <w:r w:rsidRPr="00366F2E">
              <w:rPr>
                <w:rFonts w:ascii="Arial" w:hAnsi="Arial" w:cs="Arial"/>
                <w:kern w:val="24"/>
                <w:sz w:val="20"/>
                <w:szCs w:val="20"/>
              </w:rPr>
              <w:t>3,00 %</w:t>
            </w:r>
          </w:p>
        </w:tc>
      </w:tr>
      <w:tr w:rsidR="00547C55" w:rsidRPr="00366F2E" w14:paraId="29BBCCE1" w14:textId="77777777" w:rsidTr="00402089">
        <w:trPr>
          <w:trHeight w:val="284"/>
        </w:trPr>
        <w:tc>
          <w:tcPr>
            <w:tcW w:w="4820" w:type="dxa"/>
            <w:vAlign w:val="bottom"/>
          </w:tcPr>
          <w:p w14:paraId="0504FED2" w14:textId="56C59D44" w:rsidR="000C580D" w:rsidRPr="00366F2E" w:rsidRDefault="000C580D" w:rsidP="000C580D">
            <w:pPr>
              <w:spacing w:line="240" w:lineRule="auto"/>
              <w:ind w:left="358" w:right="3195" w:hanging="286"/>
              <w:jc w:val="right"/>
              <w:rPr>
                <w:rFonts w:ascii="Arial" w:hAnsi="Arial" w:cs="Arial"/>
                <w:sz w:val="20"/>
                <w:szCs w:val="20"/>
              </w:rPr>
            </w:pPr>
            <w:r w:rsidRPr="00366F2E">
              <w:rPr>
                <w:rFonts w:ascii="Arial" w:hAnsi="Arial" w:cs="Arial"/>
                <w:sz w:val="20"/>
                <w:szCs w:val="20"/>
              </w:rPr>
              <w:t>3 000 000 Kč</w:t>
            </w:r>
          </w:p>
        </w:tc>
        <w:tc>
          <w:tcPr>
            <w:tcW w:w="4961" w:type="dxa"/>
            <w:vAlign w:val="bottom"/>
          </w:tcPr>
          <w:p w14:paraId="2BB06913" w14:textId="0B071F64" w:rsidR="000C580D" w:rsidRPr="00366F2E" w:rsidRDefault="000C580D" w:rsidP="000C580D">
            <w:pPr>
              <w:spacing w:line="240" w:lineRule="auto"/>
              <w:ind w:left="170"/>
              <w:jc w:val="center"/>
              <w:rPr>
                <w:rFonts w:ascii="Arial" w:hAnsi="Arial" w:cs="Arial"/>
                <w:sz w:val="20"/>
                <w:szCs w:val="20"/>
              </w:rPr>
            </w:pPr>
            <w:r w:rsidRPr="00366F2E">
              <w:rPr>
                <w:rFonts w:ascii="Arial" w:hAnsi="Arial" w:cs="Arial"/>
                <w:kern w:val="24"/>
                <w:sz w:val="20"/>
                <w:szCs w:val="20"/>
              </w:rPr>
              <w:t>5,00 %</w:t>
            </w:r>
          </w:p>
        </w:tc>
      </w:tr>
      <w:tr w:rsidR="00547C55" w:rsidRPr="00366F2E" w14:paraId="42C574E9" w14:textId="77777777" w:rsidTr="00402089">
        <w:trPr>
          <w:trHeight w:val="284"/>
        </w:trPr>
        <w:tc>
          <w:tcPr>
            <w:tcW w:w="4820" w:type="dxa"/>
            <w:vAlign w:val="bottom"/>
          </w:tcPr>
          <w:p w14:paraId="24AF9873" w14:textId="1B751D19" w:rsidR="000C580D" w:rsidRPr="00366F2E" w:rsidRDefault="000C580D" w:rsidP="000C580D">
            <w:pPr>
              <w:spacing w:line="240" w:lineRule="auto"/>
              <w:ind w:left="358" w:right="3195" w:hanging="286"/>
              <w:jc w:val="right"/>
              <w:rPr>
                <w:rFonts w:ascii="Arial" w:hAnsi="Arial" w:cs="Arial"/>
                <w:sz w:val="20"/>
                <w:szCs w:val="20"/>
              </w:rPr>
            </w:pPr>
            <w:r w:rsidRPr="00366F2E">
              <w:rPr>
                <w:rFonts w:ascii="Arial" w:hAnsi="Arial" w:cs="Arial"/>
                <w:sz w:val="20"/>
                <w:szCs w:val="20"/>
              </w:rPr>
              <w:t>7 000 000 Kč</w:t>
            </w:r>
          </w:p>
        </w:tc>
        <w:tc>
          <w:tcPr>
            <w:tcW w:w="4961" w:type="dxa"/>
            <w:vAlign w:val="bottom"/>
          </w:tcPr>
          <w:p w14:paraId="7F783CE7" w14:textId="0A2DA592" w:rsidR="000C580D" w:rsidRPr="00366F2E" w:rsidRDefault="000C580D" w:rsidP="000C580D">
            <w:pPr>
              <w:ind w:left="113"/>
              <w:jc w:val="center"/>
              <w:rPr>
                <w:rFonts w:ascii="Arial" w:hAnsi="Arial" w:cs="Arial"/>
                <w:sz w:val="20"/>
                <w:szCs w:val="20"/>
              </w:rPr>
            </w:pPr>
            <w:r w:rsidRPr="00366F2E">
              <w:rPr>
                <w:rFonts w:ascii="Arial" w:hAnsi="Arial" w:cs="Arial"/>
                <w:kern w:val="24"/>
                <w:sz w:val="20"/>
                <w:szCs w:val="20"/>
              </w:rPr>
              <w:t>10,50 %</w:t>
            </w:r>
          </w:p>
        </w:tc>
      </w:tr>
      <w:tr w:rsidR="00547C55" w:rsidRPr="00366F2E" w14:paraId="13B10D4C" w14:textId="77777777" w:rsidTr="00402089">
        <w:trPr>
          <w:trHeight w:val="284"/>
        </w:trPr>
        <w:tc>
          <w:tcPr>
            <w:tcW w:w="4820" w:type="dxa"/>
            <w:tcBorders>
              <w:top w:val="single" w:sz="4" w:space="0" w:color="auto"/>
              <w:left w:val="single" w:sz="4" w:space="0" w:color="auto"/>
              <w:bottom w:val="single" w:sz="4" w:space="0" w:color="auto"/>
              <w:right w:val="single" w:sz="4" w:space="0" w:color="auto"/>
            </w:tcBorders>
            <w:shd w:val="clear" w:color="auto" w:fill="auto"/>
            <w:vAlign w:val="bottom"/>
          </w:tcPr>
          <w:p w14:paraId="2C22E663" w14:textId="6701CB96" w:rsidR="000C580D" w:rsidRPr="00366F2E" w:rsidRDefault="000C580D" w:rsidP="000C580D">
            <w:pPr>
              <w:spacing w:line="240" w:lineRule="auto"/>
              <w:ind w:left="358" w:right="3195" w:hanging="286"/>
              <w:jc w:val="right"/>
              <w:rPr>
                <w:rFonts w:ascii="Arial" w:hAnsi="Arial" w:cs="Arial"/>
                <w:sz w:val="20"/>
                <w:szCs w:val="20"/>
              </w:rPr>
            </w:pPr>
            <w:r w:rsidRPr="00366F2E">
              <w:rPr>
                <w:rFonts w:ascii="Arial" w:hAnsi="Arial" w:cs="Arial"/>
                <w:sz w:val="20"/>
                <w:szCs w:val="20"/>
              </w:rPr>
              <w:t>15 000 000 Kč</w:t>
            </w:r>
          </w:p>
        </w:tc>
        <w:tc>
          <w:tcPr>
            <w:tcW w:w="4961" w:type="dxa"/>
            <w:tcBorders>
              <w:top w:val="single" w:sz="4" w:space="0" w:color="auto"/>
              <w:left w:val="single" w:sz="4" w:space="0" w:color="auto"/>
              <w:bottom w:val="single" w:sz="4" w:space="0" w:color="auto"/>
              <w:right w:val="single" w:sz="4" w:space="0" w:color="auto"/>
            </w:tcBorders>
            <w:shd w:val="clear" w:color="auto" w:fill="auto"/>
            <w:vAlign w:val="bottom"/>
          </w:tcPr>
          <w:p w14:paraId="51ED3257" w14:textId="5EDF27D7" w:rsidR="000C580D" w:rsidRPr="00366F2E" w:rsidRDefault="000C580D" w:rsidP="000C580D">
            <w:pPr>
              <w:ind w:left="113"/>
              <w:jc w:val="center"/>
              <w:rPr>
                <w:rFonts w:ascii="Arial" w:hAnsi="Arial" w:cs="Arial"/>
                <w:sz w:val="20"/>
                <w:szCs w:val="20"/>
              </w:rPr>
            </w:pPr>
            <w:r w:rsidRPr="00366F2E">
              <w:rPr>
                <w:rFonts w:ascii="Arial" w:hAnsi="Arial" w:cs="Arial"/>
                <w:kern w:val="24"/>
                <w:sz w:val="20"/>
                <w:szCs w:val="20"/>
              </w:rPr>
              <w:t>11,50 %</w:t>
            </w:r>
          </w:p>
        </w:tc>
      </w:tr>
      <w:tr w:rsidR="00547C55" w:rsidRPr="00366F2E" w14:paraId="7180EE6B" w14:textId="77777777" w:rsidTr="00402089">
        <w:trPr>
          <w:trHeight w:val="284"/>
        </w:trPr>
        <w:tc>
          <w:tcPr>
            <w:tcW w:w="4820" w:type="dxa"/>
            <w:tcBorders>
              <w:top w:val="single" w:sz="4" w:space="0" w:color="auto"/>
              <w:left w:val="single" w:sz="4" w:space="0" w:color="auto"/>
              <w:bottom w:val="single" w:sz="4" w:space="0" w:color="auto"/>
              <w:right w:val="single" w:sz="4" w:space="0" w:color="auto"/>
            </w:tcBorders>
            <w:shd w:val="clear" w:color="auto" w:fill="auto"/>
            <w:vAlign w:val="bottom"/>
          </w:tcPr>
          <w:p w14:paraId="0A57E059" w14:textId="048C39C2" w:rsidR="000C580D" w:rsidRPr="00366F2E" w:rsidRDefault="000C580D" w:rsidP="000C580D">
            <w:pPr>
              <w:spacing w:line="240" w:lineRule="auto"/>
              <w:ind w:left="358" w:right="3195" w:hanging="286"/>
              <w:jc w:val="right"/>
              <w:rPr>
                <w:rFonts w:ascii="Arial" w:hAnsi="Arial" w:cs="Arial"/>
                <w:sz w:val="20"/>
                <w:szCs w:val="20"/>
              </w:rPr>
            </w:pPr>
            <w:r w:rsidRPr="00366F2E">
              <w:rPr>
                <w:rFonts w:ascii="Arial" w:hAnsi="Arial" w:cs="Arial"/>
                <w:sz w:val="20"/>
                <w:szCs w:val="20"/>
              </w:rPr>
              <w:t>20 000 000 Kč</w:t>
            </w:r>
          </w:p>
        </w:tc>
        <w:tc>
          <w:tcPr>
            <w:tcW w:w="4961" w:type="dxa"/>
            <w:tcBorders>
              <w:top w:val="single" w:sz="4" w:space="0" w:color="auto"/>
              <w:left w:val="single" w:sz="4" w:space="0" w:color="auto"/>
              <w:bottom w:val="single" w:sz="4" w:space="0" w:color="auto"/>
              <w:right w:val="single" w:sz="4" w:space="0" w:color="auto"/>
            </w:tcBorders>
            <w:shd w:val="clear" w:color="auto" w:fill="auto"/>
            <w:vAlign w:val="bottom"/>
          </w:tcPr>
          <w:p w14:paraId="68467199" w14:textId="4B39FAC7" w:rsidR="000C580D" w:rsidRPr="00366F2E" w:rsidRDefault="000C580D" w:rsidP="000C580D">
            <w:pPr>
              <w:ind w:left="113"/>
              <w:jc w:val="center"/>
              <w:rPr>
                <w:rFonts w:ascii="Arial" w:hAnsi="Arial" w:cs="Arial"/>
                <w:sz w:val="20"/>
                <w:szCs w:val="20"/>
              </w:rPr>
            </w:pPr>
            <w:r w:rsidRPr="00366F2E">
              <w:rPr>
                <w:rFonts w:ascii="Arial" w:hAnsi="Arial" w:cs="Arial"/>
                <w:kern w:val="24"/>
                <w:sz w:val="20"/>
                <w:szCs w:val="20"/>
              </w:rPr>
              <w:t>12,50 %</w:t>
            </w:r>
          </w:p>
        </w:tc>
      </w:tr>
      <w:tr w:rsidR="00547C55" w:rsidRPr="00366F2E" w14:paraId="511D5804" w14:textId="77777777" w:rsidTr="00402089">
        <w:trPr>
          <w:trHeight w:val="284"/>
        </w:trPr>
        <w:tc>
          <w:tcPr>
            <w:tcW w:w="4820" w:type="dxa"/>
            <w:tcBorders>
              <w:top w:val="single" w:sz="4" w:space="0" w:color="auto"/>
              <w:left w:val="single" w:sz="4" w:space="0" w:color="auto"/>
              <w:bottom w:val="single" w:sz="4" w:space="0" w:color="auto"/>
              <w:right w:val="single" w:sz="4" w:space="0" w:color="auto"/>
            </w:tcBorders>
            <w:shd w:val="clear" w:color="auto" w:fill="auto"/>
            <w:vAlign w:val="bottom"/>
          </w:tcPr>
          <w:p w14:paraId="7A477807" w14:textId="3542983A" w:rsidR="000C580D" w:rsidRPr="00366F2E" w:rsidRDefault="000C580D" w:rsidP="000C580D">
            <w:pPr>
              <w:spacing w:line="240" w:lineRule="auto"/>
              <w:ind w:left="358" w:right="3195" w:hanging="286"/>
              <w:jc w:val="right"/>
              <w:rPr>
                <w:rFonts w:ascii="Arial" w:hAnsi="Arial" w:cs="Arial"/>
                <w:sz w:val="20"/>
                <w:szCs w:val="20"/>
              </w:rPr>
            </w:pPr>
            <w:r w:rsidRPr="00366F2E">
              <w:rPr>
                <w:rFonts w:ascii="Arial" w:hAnsi="Arial" w:cs="Arial"/>
                <w:sz w:val="20"/>
                <w:szCs w:val="20"/>
              </w:rPr>
              <w:t>25 000 000 Kč</w:t>
            </w:r>
          </w:p>
        </w:tc>
        <w:tc>
          <w:tcPr>
            <w:tcW w:w="4961" w:type="dxa"/>
            <w:tcBorders>
              <w:top w:val="single" w:sz="4" w:space="0" w:color="auto"/>
              <w:left w:val="single" w:sz="4" w:space="0" w:color="auto"/>
              <w:bottom w:val="single" w:sz="4" w:space="0" w:color="auto"/>
              <w:right w:val="single" w:sz="4" w:space="0" w:color="auto"/>
            </w:tcBorders>
            <w:shd w:val="clear" w:color="auto" w:fill="auto"/>
            <w:vAlign w:val="bottom"/>
          </w:tcPr>
          <w:p w14:paraId="22D499CF" w14:textId="0947E794" w:rsidR="000C580D" w:rsidRPr="00366F2E" w:rsidRDefault="000C580D" w:rsidP="000C580D">
            <w:pPr>
              <w:ind w:left="113"/>
              <w:jc w:val="center"/>
              <w:rPr>
                <w:rFonts w:ascii="Arial" w:hAnsi="Arial" w:cs="Arial"/>
                <w:sz w:val="20"/>
                <w:szCs w:val="20"/>
              </w:rPr>
            </w:pPr>
            <w:r w:rsidRPr="00366F2E">
              <w:rPr>
                <w:rFonts w:ascii="Arial" w:hAnsi="Arial" w:cs="Arial"/>
                <w:kern w:val="24"/>
                <w:sz w:val="20"/>
                <w:szCs w:val="20"/>
              </w:rPr>
              <w:t>13,00 %</w:t>
            </w:r>
          </w:p>
        </w:tc>
      </w:tr>
      <w:tr w:rsidR="00547C55" w:rsidRPr="00366F2E" w14:paraId="39292409" w14:textId="77777777" w:rsidTr="00402089">
        <w:trPr>
          <w:trHeight w:val="284"/>
        </w:trPr>
        <w:tc>
          <w:tcPr>
            <w:tcW w:w="4820" w:type="dxa"/>
            <w:tcBorders>
              <w:top w:val="single" w:sz="4" w:space="0" w:color="auto"/>
              <w:left w:val="single" w:sz="4" w:space="0" w:color="auto"/>
              <w:bottom w:val="single" w:sz="4" w:space="0" w:color="auto"/>
              <w:right w:val="single" w:sz="4" w:space="0" w:color="auto"/>
            </w:tcBorders>
            <w:shd w:val="clear" w:color="auto" w:fill="auto"/>
            <w:vAlign w:val="bottom"/>
          </w:tcPr>
          <w:p w14:paraId="6DC665AC" w14:textId="5AABC944" w:rsidR="000C580D" w:rsidRPr="00366F2E" w:rsidRDefault="000C580D" w:rsidP="000C580D">
            <w:pPr>
              <w:spacing w:line="240" w:lineRule="auto"/>
              <w:ind w:left="358" w:right="3195" w:hanging="286"/>
              <w:jc w:val="right"/>
              <w:rPr>
                <w:rFonts w:ascii="Arial" w:hAnsi="Arial" w:cs="Arial"/>
                <w:sz w:val="20"/>
                <w:szCs w:val="20"/>
              </w:rPr>
            </w:pPr>
            <w:r w:rsidRPr="00366F2E">
              <w:rPr>
                <w:rFonts w:ascii="Arial" w:hAnsi="Arial" w:cs="Arial"/>
                <w:sz w:val="20"/>
                <w:szCs w:val="20"/>
              </w:rPr>
              <w:t>30 000 000 Kč</w:t>
            </w:r>
          </w:p>
        </w:tc>
        <w:tc>
          <w:tcPr>
            <w:tcW w:w="4961" w:type="dxa"/>
            <w:tcBorders>
              <w:top w:val="single" w:sz="4" w:space="0" w:color="auto"/>
              <w:left w:val="single" w:sz="4" w:space="0" w:color="auto"/>
              <w:bottom w:val="single" w:sz="4" w:space="0" w:color="auto"/>
              <w:right w:val="single" w:sz="4" w:space="0" w:color="auto"/>
            </w:tcBorders>
            <w:shd w:val="clear" w:color="auto" w:fill="auto"/>
            <w:vAlign w:val="bottom"/>
          </w:tcPr>
          <w:p w14:paraId="6F37579D" w14:textId="5A394E0B" w:rsidR="000C580D" w:rsidRPr="00366F2E" w:rsidRDefault="000C580D" w:rsidP="000C580D">
            <w:pPr>
              <w:ind w:left="113"/>
              <w:jc w:val="center"/>
              <w:rPr>
                <w:rFonts w:ascii="Arial" w:hAnsi="Arial" w:cs="Arial"/>
                <w:sz w:val="20"/>
                <w:szCs w:val="20"/>
              </w:rPr>
            </w:pPr>
            <w:r w:rsidRPr="00366F2E">
              <w:rPr>
                <w:rFonts w:ascii="Arial" w:hAnsi="Arial" w:cs="Arial"/>
                <w:kern w:val="24"/>
                <w:sz w:val="20"/>
                <w:szCs w:val="20"/>
              </w:rPr>
              <w:t>13,50 %</w:t>
            </w:r>
          </w:p>
        </w:tc>
      </w:tr>
      <w:tr w:rsidR="00547C55" w:rsidRPr="00366F2E" w14:paraId="686F7DB2" w14:textId="77777777" w:rsidTr="00402089">
        <w:trPr>
          <w:trHeight w:val="284"/>
        </w:trPr>
        <w:tc>
          <w:tcPr>
            <w:tcW w:w="4820" w:type="dxa"/>
            <w:tcBorders>
              <w:top w:val="single" w:sz="4" w:space="0" w:color="auto"/>
              <w:left w:val="single" w:sz="4" w:space="0" w:color="auto"/>
              <w:bottom w:val="single" w:sz="4" w:space="0" w:color="auto"/>
              <w:right w:val="single" w:sz="4" w:space="0" w:color="auto"/>
            </w:tcBorders>
            <w:shd w:val="clear" w:color="auto" w:fill="auto"/>
            <w:vAlign w:val="bottom"/>
          </w:tcPr>
          <w:p w14:paraId="7A584CCD" w14:textId="722F12C0" w:rsidR="000C580D" w:rsidRPr="00366F2E" w:rsidRDefault="000C580D" w:rsidP="000C580D">
            <w:pPr>
              <w:spacing w:line="240" w:lineRule="auto"/>
              <w:ind w:left="358" w:right="3195" w:hanging="286"/>
              <w:jc w:val="right"/>
              <w:rPr>
                <w:rFonts w:ascii="Arial" w:hAnsi="Arial" w:cs="Arial"/>
                <w:sz w:val="20"/>
                <w:szCs w:val="20"/>
              </w:rPr>
            </w:pPr>
            <w:r w:rsidRPr="00366F2E">
              <w:rPr>
                <w:rFonts w:ascii="Arial" w:hAnsi="Arial" w:cs="Arial"/>
                <w:sz w:val="20"/>
                <w:szCs w:val="20"/>
              </w:rPr>
              <w:t>35 000 000 Kč</w:t>
            </w:r>
          </w:p>
        </w:tc>
        <w:tc>
          <w:tcPr>
            <w:tcW w:w="4961" w:type="dxa"/>
            <w:tcBorders>
              <w:top w:val="single" w:sz="4" w:space="0" w:color="auto"/>
              <w:left w:val="single" w:sz="4" w:space="0" w:color="auto"/>
              <w:bottom w:val="single" w:sz="4" w:space="0" w:color="auto"/>
              <w:right w:val="single" w:sz="4" w:space="0" w:color="auto"/>
            </w:tcBorders>
            <w:shd w:val="clear" w:color="auto" w:fill="auto"/>
            <w:vAlign w:val="bottom"/>
          </w:tcPr>
          <w:p w14:paraId="28874504" w14:textId="0059E6B9" w:rsidR="000C580D" w:rsidRPr="00366F2E" w:rsidRDefault="000C580D" w:rsidP="000C580D">
            <w:pPr>
              <w:ind w:left="113"/>
              <w:jc w:val="center"/>
              <w:rPr>
                <w:rFonts w:ascii="Arial" w:hAnsi="Arial" w:cs="Arial"/>
                <w:sz w:val="20"/>
                <w:szCs w:val="20"/>
              </w:rPr>
            </w:pPr>
            <w:r w:rsidRPr="00366F2E">
              <w:rPr>
                <w:rFonts w:ascii="Arial" w:hAnsi="Arial" w:cs="Arial"/>
                <w:kern w:val="24"/>
                <w:sz w:val="20"/>
                <w:szCs w:val="20"/>
              </w:rPr>
              <w:t>14,00 %</w:t>
            </w:r>
          </w:p>
        </w:tc>
      </w:tr>
      <w:tr w:rsidR="00547C55" w:rsidRPr="00366F2E" w14:paraId="6B4AD738" w14:textId="77777777" w:rsidTr="00402089">
        <w:trPr>
          <w:trHeight w:val="284"/>
        </w:trPr>
        <w:tc>
          <w:tcPr>
            <w:tcW w:w="4820" w:type="dxa"/>
            <w:tcBorders>
              <w:top w:val="single" w:sz="4" w:space="0" w:color="auto"/>
              <w:left w:val="single" w:sz="4" w:space="0" w:color="auto"/>
              <w:bottom w:val="single" w:sz="4" w:space="0" w:color="auto"/>
              <w:right w:val="single" w:sz="4" w:space="0" w:color="auto"/>
            </w:tcBorders>
            <w:shd w:val="clear" w:color="auto" w:fill="auto"/>
            <w:vAlign w:val="bottom"/>
          </w:tcPr>
          <w:p w14:paraId="18360E4D" w14:textId="35C0DA17" w:rsidR="000C580D" w:rsidRPr="00366F2E" w:rsidRDefault="000C580D" w:rsidP="000C580D">
            <w:pPr>
              <w:spacing w:line="240" w:lineRule="auto"/>
              <w:ind w:left="358" w:right="3195" w:hanging="286"/>
              <w:jc w:val="right"/>
              <w:rPr>
                <w:rFonts w:ascii="Arial" w:hAnsi="Arial" w:cs="Arial"/>
                <w:sz w:val="20"/>
                <w:szCs w:val="20"/>
              </w:rPr>
            </w:pPr>
            <w:r w:rsidRPr="00366F2E">
              <w:rPr>
                <w:rFonts w:ascii="Arial" w:hAnsi="Arial" w:cs="Arial"/>
                <w:sz w:val="20"/>
                <w:szCs w:val="20"/>
              </w:rPr>
              <w:t>40 000 000 Kč</w:t>
            </w:r>
          </w:p>
        </w:tc>
        <w:tc>
          <w:tcPr>
            <w:tcW w:w="4961" w:type="dxa"/>
            <w:tcBorders>
              <w:top w:val="single" w:sz="4" w:space="0" w:color="auto"/>
              <w:left w:val="single" w:sz="4" w:space="0" w:color="auto"/>
              <w:bottom w:val="single" w:sz="4" w:space="0" w:color="auto"/>
              <w:right w:val="single" w:sz="4" w:space="0" w:color="auto"/>
            </w:tcBorders>
            <w:shd w:val="clear" w:color="auto" w:fill="auto"/>
            <w:vAlign w:val="bottom"/>
          </w:tcPr>
          <w:p w14:paraId="6CCF6461" w14:textId="12B92B06" w:rsidR="000C580D" w:rsidRPr="00366F2E" w:rsidRDefault="000C580D" w:rsidP="000C580D">
            <w:pPr>
              <w:ind w:left="113"/>
              <w:jc w:val="center"/>
              <w:rPr>
                <w:rFonts w:ascii="Arial" w:hAnsi="Arial" w:cs="Arial"/>
                <w:sz w:val="20"/>
                <w:szCs w:val="20"/>
              </w:rPr>
            </w:pPr>
            <w:r w:rsidRPr="00366F2E">
              <w:rPr>
                <w:rFonts w:ascii="Arial" w:hAnsi="Arial" w:cs="Arial"/>
                <w:kern w:val="24"/>
                <w:sz w:val="20"/>
                <w:szCs w:val="20"/>
              </w:rPr>
              <w:t>14,50 %</w:t>
            </w:r>
          </w:p>
        </w:tc>
      </w:tr>
      <w:tr w:rsidR="00547C55" w:rsidRPr="00366F2E" w14:paraId="2A0BB5DA" w14:textId="77777777" w:rsidTr="00402089">
        <w:trPr>
          <w:trHeight w:val="284"/>
        </w:trPr>
        <w:tc>
          <w:tcPr>
            <w:tcW w:w="4820" w:type="dxa"/>
            <w:tcBorders>
              <w:top w:val="single" w:sz="4" w:space="0" w:color="auto"/>
              <w:left w:val="single" w:sz="4" w:space="0" w:color="auto"/>
              <w:bottom w:val="single" w:sz="4" w:space="0" w:color="auto"/>
              <w:right w:val="single" w:sz="4" w:space="0" w:color="auto"/>
            </w:tcBorders>
            <w:shd w:val="clear" w:color="auto" w:fill="auto"/>
            <w:vAlign w:val="bottom"/>
          </w:tcPr>
          <w:p w14:paraId="312F7475" w14:textId="7418F23B" w:rsidR="000C580D" w:rsidRPr="00366F2E" w:rsidRDefault="000C580D" w:rsidP="000C580D">
            <w:pPr>
              <w:spacing w:line="240" w:lineRule="auto"/>
              <w:ind w:left="358" w:right="3195" w:hanging="286"/>
              <w:jc w:val="right"/>
              <w:rPr>
                <w:rFonts w:ascii="Arial" w:hAnsi="Arial" w:cs="Arial"/>
                <w:sz w:val="20"/>
                <w:szCs w:val="20"/>
              </w:rPr>
            </w:pPr>
            <w:r w:rsidRPr="00366F2E">
              <w:rPr>
                <w:rFonts w:ascii="Arial" w:hAnsi="Arial" w:cs="Arial"/>
                <w:sz w:val="20"/>
                <w:szCs w:val="20"/>
              </w:rPr>
              <w:t>45 000 000 Kč</w:t>
            </w:r>
          </w:p>
        </w:tc>
        <w:tc>
          <w:tcPr>
            <w:tcW w:w="4961" w:type="dxa"/>
            <w:tcBorders>
              <w:top w:val="single" w:sz="4" w:space="0" w:color="auto"/>
              <w:left w:val="single" w:sz="4" w:space="0" w:color="auto"/>
              <w:bottom w:val="single" w:sz="4" w:space="0" w:color="auto"/>
              <w:right w:val="single" w:sz="4" w:space="0" w:color="auto"/>
            </w:tcBorders>
            <w:shd w:val="clear" w:color="auto" w:fill="auto"/>
            <w:vAlign w:val="bottom"/>
          </w:tcPr>
          <w:p w14:paraId="049382C0" w14:textId="4E7DF023" w:rsidR="000C580D" w:rsidRPr="00366F2E" w:rsidRDefault="000C580D" w:rsidP="000C580D">
            <w:pPr>
              <w:ind w:left="113"/>
              <w:jc w:val="center"/>
              <w:rPr>
                <w:rFonts w:ascii="Arial" w:hAnsi="Arial" w:cs="Arial"/>
                <w:sz w:val="20"/>
                <w:szCs w:val="20"/>
              </w:rPr>
            </w:pPr>
            <w:r w:rsidRPr="00366F2E">
              <w:rPr>
                <w:rFonts w:ascii="Arial" w:hAnsi="Arial" w:cs="Arial"/>
                <w:kern w:val="24"/>
                <w:sz w:val="20"/>
                <w:szCs w:val="20"/>
              </w:rPr>
              <w:t>15,00 %</w:t>
            </w:r>
          </w:p>
        </w:tc>
      </w:tr>
      <w:tr w:rsidR="000C580D" w:rsidRPr="00366F2E" w14:paraId="30AA02D5" w14:textId="77777777" w:rsidTr="00402089">
        <w:trPr>
          <w:trHeight w:val="284"/>
        </w:trPr>
        <w:tc>
          <w:tcPr>
            <w:tcW w:w="4820" w:type="dxa"/>
            <w:tcBorders>
              <w:top w:val="single" w:sz="4" w:space="0" w:color="auto"/>
              <w:left w:val="single" w:sz="4" w:space="0" w:color="auto"/>
              <w:bottom w:val="single" w:sz="4" w:space="0" w:color="auto"/>
              <w:right w:val="single" w:sz="4" w:space="0" w:color="auto"/>
            </w:tcBorders>
            <w:shd w:val="clear" w:color="auto" w:fill="auto"/>
            <w:vAlign w:val="bottom"/>
          </w:tcPr>
          <w:p w14:paraId="1E4C2538" w14:textId="4AEEC5EA" w:rsidR="000C580D" w:rsidRPr="00366F2E" w:rsidRDefault="000C580D" w:rsidP="000C580D">
            <w:pPr>
              <w:spacing w:line="240" w:lineRule="auto"/>
              <w:ind w:left="358" w:right="3195" w:hanging="286"/>
              <w:jc w:val="right"/>
              <w:rPr>
                <w:rFonts w:ascii="Arial" w:hAnsi="Arial" w:cs="Arial"/>
                <w:sz w:val="20"/>
                <w:szCs w:val="20"/>
              </w:rPr>
            </w:pPr>
            <w:r w:rsidRPr="00366F2E">
              <w:rPr>
                <w:rFonts w:ascii="Arial" w:hAnsi="Arial" w:cs="Arial"/>
                <w:sz w:val="20"/>
                <w:szCs w:val="20"/>
              </w:rPr>
              <w:t>50 000 000 Kč</w:t>
            </w:r>
          </w:p>
        </w:tc>
        <w:tc>
          <w:tcPr>
            <w:tcW w:w="4961" w:type="dxa"/>
            <w:tcBorders>
              <w:top w:val="single" w:sz="4" w:space="0" w:color="auto"/>
              <w:left w:val="single" w:sz="4" w:space="0" w:color="auto"/>
              <w:bottom w:val="single" w:sz="4" w:space="0" w:color="auto"/>
              <w:right w:val="single" w:sz="4" w:space="0" w:color="auto"/>
            </w:tcBorders>
            <w:shd w:val="clear" w:color="auto" w:fill="auto"/>
            <w:vAlign w:val="bottom"/>
          </w:tcPr>
          <w:p w14:paraId="6A3C9195" w14:textId="2F664F13" w:rsidR="000C580D" w:rsidRPr="00366F2E" w:rsidRDefault="000C580D" w:rsidP="000C580D">
            <w:pPr>
              <w:ind w:left="113"/>
              <w:jc w:val="center"/>
              <w:rPr>
                <w:rFonts w:ascii="Arial" w:hAnsi="Arial" w:cs="Arial"/>
                <w:sz w:val="20"/>
                <w:szCs w:val="20"/>
              </w:rPr>
            </w:pPr>
            <w:r w:rsidRPr="00366F2E">
              <w:rPr>
                <w:rFonts w:ascii="Arial" w:hAnsi="Arial" w:cs="Arial"/>
                <w:kern w:val="24"/>
                <w:sz w:val="20"/>
                <w:szCs w:val="20"/>
              </w:rPr>
              <w:t>15,50 %</w:t>
            </w:r>
          </w:p>
        </w:tc>
      </w:tr>
    </w:tbl>
    <w:p w14:paraId="47CC30B6" w14:textId="77777777" w:rsidR="00650899" w:rsidRPr="00366F2E" w:rsidRDefault="00650899" w:rsidP="009F04A7">
      <w:pPr>
        <w:spacing w:line="228" w:lineRule="auto"/>
        <w:rPr>
          <w:rFonts w:ascii="Arial" w:hAnsi="Arial" w:cs="Arial"/>
          <w:sz w:val="14"/>
          <w:szCs w:val="18"/>
        </w:rPr>
      </w:pPr>
    </w:p>
    <w:p w14:paraId="7D1AEDE8" w14:textId="77777777" w:rsidR="009B5918" w:rsidRPr="00366F2E" w:rsidRDefault="009B5918" w:rsidP="009B5918">
      <w:pPr>
        <w:pStyle w:val="Prosttext"/>
        <w:ind w:left="-108"/>
        <w:rPr>
          <w:rFonts w:ascii="Arial" w:hAnsi="Arial" w:cs="Arial"/>
          <w:sz w:val="16"/>
          <w:szCs w:val="16"/>
        </w:rPr>
      </w:pPr>
      <w:r w:rsidRPr="00366F2E">
        <w:rPr>
          <w:rFonts w:ascii="Arial" w:hAnsi="Arial" w:cs="Arial"/>
          <w:sz w:val="16"/>
          <w:szCs w:val="16"/>
        </w:rPr>
        <w:t>* Odesílatelem se rozumí osoba, která je původcem zásilky.</w:t>
      </w:r>
    </w:p>
    <w:p w14:paraId="46E78E9D" w14:textId="77777777" w:rsidR="009B5918" w:rsidRPr="00366F2E" w:rsidRDefault="009B5918" w:rsidP="009F04A7">
      <w:pPr>
        <w:spacing w:line="228" w:lineRule="auto"/>
        <w:rPr>
          <w:rFonts w:ascii="Arial" w:hAnsi="Arial" w:cs="Arial"/>
          <w:sz w:val="14"/>
          <w:szCs w:val="18"/>
        </w:rPr>
      </w:pPr>
    </w:p>
    <w:p w14:paraId="59D6160F" w14:textId="77777777" w:rsidR="00650899" w:rsidRPr="00366F2E" w:rsidRDefault="00650899" w:rsidP="00402089">
      <w:pPr>
        <w:spacing w:line="228" w:lineRule="auto"/>
        <w:rPr>
          <w:rFonts w:ascii="Arial" w:hAnsi="Arial" w:cs="Arial"/>
          <w:sz w:val="14"/>
          <w:szCs w:val="18"/>
        </w:rPr>
      </w:pPr>
    </w:p>
    <w:p w14:paraId="7C61321D" w14:textId="1C2085FC" w:rsidR="00BA01CD" w:rsidRPr="00366F2E" w:rsidRDefault="00BA01CD" w:rsidP="00816D12">
      <w:pPr>
        <w:pStyle w:val="Odstavecseseznamem"/>
        <w:numPr>
          <w:ilvl w:val="0"/>
          <w:numId w:val="22"/>
        </w:numPr>
        <w:rPr>
          <w:rFonts w:ascii="Arial" w:hAnsi="Arial" w:cs="Arial"/>
          <w:b/>
        </w:rPr>
      </w:pPr>
      <w:r w:rsidRPr="00366F2E">
        <w:rPr>
          <w:rFonts w:ascii="Arial" w:hAnsi="Arial" w:cs="Arial"/>
          <w:b/>
        </w:rPr>
        <w:t xml:space="preserve">Množstevní sleva </w:t>
      </w:r>
      <w:r w:rsidR="00816D12" w:rsidRPr="00366F2E">
        <w:rPr>
          <w:rFonts w:ascii="Arial" w:hAnsi="Arial" w:cs="Arial"/>
          <w:b/>
        </w:rPr>
        <w:t>podle obratu podniku z poskytování poštovních služeb konkrétnímu podavateli*</w:t>
      </w:r>
    </w:p>
    <w:p w14:paraId="37CC77E0" w14:textId="173AE4AC" w:rsidR="00816D12" w:rsidRPr="00366F2E" w:rsidRDefault="00A8658E" w:rsidP="00816D12">
      <w:pPr>
        <w:pStyle w:val="Odstavecseseznamem"/>
        <w:spacing w:line="120" w:lineRule="exact"/>
        <w:ind w:left="357"/>
        <w:rPr>
          <w:rFonts w:ascii="Arial" w:hAnsi="Arial" w:cs="Arial"/>
          <w:b/>
        </w:rPr>
      </w:pPr>
      <w:r w:rsidRPr="00366F2E">
        <w:rPr>
          <w:rFonts w:ascii="Arial" w:hAnsi="Arial" w:cs="Arial"/>
          <w:noProof/>
          <w:sz w:val="16"/>
          <w:szCs w:val="16"/>
          <w:lang w:eastAsia="cs-CZ"/>
        </w:rPr>
        <mc:AlternateContent>
          <mc:Choice Requires="wps">
            <w:drawing>
              <wp:anchor distT="0" distB="0" distL="114300" distR="114300" simplePos="0" relativeHeight="251658289" behindDoc="0" locked="0" layoutInCell="1" allowOverlap="1" wp14:anchorId="40F87274" wp14:editId="4F37E7AB">
                <wp:simplePos x="0" y="0"/>
                <wp:positionH relativeFrom="margin">
                  <wp:posOffset>457200</wp:posOffset>
                </wp:positionH>
                <wp:positionV relativeFrom="bottomMargin">
                  <wp:posOffset>191661</wp:posOffset>
                </wp:positionV>
                <wp:extent cx="5011420" cy="258445"/>
                <wp:effectExtent l="0" t="0" r="0" b="8255"/>
                <wp:wrapNone/>
                <wp:docPr id="49" name="Textové pole 4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42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175731C" w14:textId="77777777" w:rsidR="00A8658E" w:rsidRPr="006E1087" w:rsidRDefault="00A8658E" w:rsidP="00A8658E">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77EDD244">
              <v:shape id="Textové pole 49" style="position:absolute;left:0;text-align:left;margin-left:36pt;margin-top:15.1pt;width:394.6pt;height:20.35pt;z-index:251658289;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3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639n4gEAAKkDAAAOAAAAZHJzL2Uyb0RvYy54bWysU12P0zAQfEfiP1h+p0mqFI6o6em40yGk&#10;40M6+AGOYycWides3Sbl17N2er0Cb4gXy/Y6szOzk+31PA7soNAbsDUvVjlnykpoje1q/u3r/asr&#10;znwQthUDWFXzo/L8evfyxXZylVpDD0OrkBGI9dXkat6H4Kos87JXo/ArcMpSUQOOItARu6xFMRH6&#10;OGTrPH+dTYCtQ5DKe7q9W4p8l/C1VjJ81tqrwIaaE7eQVkxrE9dstxVVh8L1Rp5oiH9gMQpjqekZ&#10;6k4EwfZo/oIajUTwoMNKwpiB1kaqpIHUFPkfah574VTSQuZ4d7bJ/z9Y+enw6L4gC/M7mGmASYR3&#10;DyC/e2bhthe2UzeIMPVKtNS4iJZlk/PV6dNota98BGmmj9DSkMU+QAKaNY7RFdLJCJ0GcDybrubA&#10;JF1u8qIo11SSVFtvrspyk1qI6ulrhz68VzCyuKk50lATujg8+BDZiOrpSWxm4d4MQxrsYH+7oIfx&#10;JrGPhBfqYW5mZlqSluIQ1TTQHkkPwpIXyjdtesCfnE2UlZr7H3uBirPhgyVP3hZlGcOVDuXmTVSD&#10;l5XmsiKsJKiaB86W7W1YArl3aLqeOi1TsHBDPmqTJD6zOvGnPCTlp+zGwF2e06vnP2z3CwAA//8D&#10;AFBLAwQUAAYACAAAACEAZQkcnNwAAAAIAQAADwAAAGRycy9kb3ducmV2LnhtbEyPTU/DMAyG70j8&#10;h8hI3FiyAvsodScE4gpiMCRuWeO1FY1TNdla/j3mBDdbj/X6eYvN5Dt1oiG2gRHmMwOKuAqu5Rrh&#10;/e3pagUqJsvOdoEJ4ZsibMrzs8LmLoz8SqdtqpWEcMwtQpNSn2sdq4a8jbPQEws7hMHbJOtQazfY&#10;UcJ9pzNjFtrbluVDY3t6aKj62h49wu758PlxY17qR3/bj2Eymv1aI15eTPd3oBJN6e8YfvVFHUpx&#10;2ocju6g6hGUmVRLCtclACV8t5jLsBZg16LLQ/wuUPwAAAP//AwBQSwECLQAUAAYACAAAACEAtoM4&#10;kv4AAADhAQAAEwAAAAAAAAAAAAAAAAAAAAAAW0NvbnRlbnRfVHlwZXNdLnhtbFBLAQItABQABgAI&#10;AAAAIQA4/SH/1gAAAJQBAAALAAAAAAAAAAAAAAAAAC8BAABfcmVscy8ucmVsc1BLAQItABQABgAI&#10;AAAAIQB0639n4gEAAKkDAAAOAAAAAAAAAAAAAAAAAC4CAABkcnMvZTJvRG9jLnhtbFBLAQItABQA&#10;BgAIAAAAIQBlCRyc3AAAAAgBAAAPAAAAAAAAAAAAAAAAADwEAABkcnMvZG93bnJldi54bWxQSwUG&#10;AAAAAAQABADzAAAARQUAAAAA&#10;" w14:anchorId="40F87274">
                <v:textbox>
                  <w:txbxContent>
                    <w:p w:rsidRPr="006E1087" w:rsidR="00A8658E" w:rsidP="00A8658E" w:rsidRDefault="00A8658E" w14:paraId="36E61E2F" w14:textId="77777777">
                      <w:pPr>
                        <w:ind w:left="113"/>
                        <w:jc w:val="center"/>
                      </w:pPr>
                      <w:r>
                        <w:rPr>
                          <w:b/>
                          <w:i/>
                        </w:rPr>
                        <w:t>Listovní zásilky</w:t>
                      </w:r>
                    </w:p>
                  </w:txbxContent>
                </v:textbox>
                <w10:wrap anchorx="margin" anchory="margin"/>
              </v:shape>
            </w:pict>
          </mc:Fallback>
        </mc:AlternateContent>
      </w:r>
    </w:p>
    <w:tbl>
      <w:tblPr>
        <w:tblW w:w="9781" w:type="dxa"/>
        <w:tblInd w:w="108" w:type="dxa"/>
        <w:tblLook w:val="04A0" w:firstRow="1" w:lastRow="0" w:firstColumn="1" w:lastColumn="0" w:noHBand="0" w:noVBand="1"/>
      </w:tblPr>
      <w:tblGrid>
        <w:gridCol w:w="567"/>
        <w:gridCol w:w="9214"/>
      </w:tblGrid>
      <w:tr w:rsidR="000B469C" w:rsidRPr="00366F2E" w14:paraId="7CB45D9E" w14:textId="77777777" w:rsidTr="2A37792C">
        <w:trPr>
          <w:trHeight w:val="1135"/>
        </w:trPr>
        <w:tc>
          <w:tcPr>
            <w:tcW w:w="9781" w:type="dxa"/>
            <w:gridSpan w:val="2"/>
          </w:tcPr>
          <w:p w14:paraId="3A1F913C" w14:textId="6428B151" w:rsidR="00816D12" w:rsidRPr="00366F2E" w:rsidRDefault="00816D12" w:rsidP="00816D12">
            <w:pPr>
              <w:pStyle w:val="Prosttext"/>
              <w:ind w:left="-108"/>
              <w:jc w:val="both"/>
              <w:rPr>
                <w:rFonts w:ascii="Arial" w:hAnsi="Arial" w:cs="Arial"/>
                <w:sz w:val="20"/>
                <w:szCs w:val="20"/>
              </w:rPr>
            </w:pPr>
            <w:r w:rsidRPr="00366F2E">
              <w:rPr>
                <w:rFonts w:ascii="Arial" w:hAnsi="Arial" w:cs="Arial"/>
                <w:sz w:val="20"/>
                <w:szCs w:val="20"/>
              </w:rPr>
              <w:t xml:space="preserve">Nárok na vyplacení množstevní slevy má osoba, která podniku uhradila cenu poštovní služby (podavatel). Sleva se týká vnitrostátních poštovních služeb: Obyčejné psaní, Obyčejné </w:t>
            </w:r>
            <w:r w:rsidR="00D74D0B" w:rsidRPr="00366F2E">
              <w:rPr>
                <w:rFonts w:ascii="Arial" w:hAnsi="Arial" w:cs="Arial"/>
                <w:sz w:val="20"/>
                <w:szCs w:val="20"/>
              </w:rPr>
              <w:t>psaní – standard</w:t>
            </w:r>
            <w:r w:rsidRPr="00366F2E">
              <w:rPr>
                <w:rFonts w:ascii="Arial" w:hAnsi="Arial" w:cs="Arial"/>
                <w:sz w:val="20"/>
                <w:szCs w:val="20"/>
              </w:rPr>
              <w:t>, Doporučené psaní a Doporučené psaní – standard. Nevztahuje se na odpovědní zásilky a na zásilky, u nichž byla zvolena doplňková služba Dobírka.</w:t>
            </w:r>
          </w:p>
          <w:p w14:paraId="681381DD" w14:textId="77777777" w:rsidR="00816D12" w:rsidRPr="00366F2E" w:rsidRDefault="00816D12" w:rsidP="00816D12">
            <w:pPr>
              <w:pStyle w:val="Prosttext"/>
              <w:ind w:left="34"/>
              <w:jc w:val="both"/>
              <w:rPr>
                <w:rFonts w:ascii="Arial" w:hAnsi="Arial" w:cs="Arial"/>
                <w:sz w:val="20"/>
                <w:szCs w:val="20"/>
              </w:rPr>
            </w:pPr>
          </w:p>
          <w:p w14:paraId="4F69D7AC" w14:textId="0C8EB933" w:rsidR="00816D12" w:rsidRPr="00366F2E" w:rsidRDefault="00816D12" w:rsidP="00816D12">
            <w:pPr>
              <w:pStyle w:val="Prosttext"/>
              <w:ind w:left="-108"/>
              <w:jc w:val="both"/>
              <w:rPr>
                <w:rFonts w:ascii="Arial" w:hAnsi="Arial" w:cs="Arial"/>
                <w:sz w:val="20"/>
                <w:szCs w:val="20"/>
              </w:rPr>
            </w:pPr>
            <w:r w:rsidRPr="00366F2E">
              <w:rPr>
                <w:rFonts w:ascii="Arial" w:hAnsi="Arial" w:cs="Arial"/>
                <w:sz w:val="20"/>
                <w:szCs w:val="20"/>
              </w:rPr>
              <w:lastRenderedPageBreak/>
              <w:t>Sleva se, pokud není dohodnuto jinak, vyplácí z celkového ročního obratu podniku z poskytování poštovních služeb Obyčejné psaní a Obyčejné psaní standard, Doporučené psaní, Doporučen</w:t>
            </w:r>
            <w:r w:rsidR="0019719F" w:rsidRPr="00366F2E">
              <w:rPr>
                <w:rFonts w:ascii="Arial" w:hAnsi="Arial" w:cs="Arial"/>
                <w:sz w:val="20"/>
                <w:szCs w:val="20"/>
              </w:rPr>
              <w:t>é</w:t>
            </w:r>
            <w:r w:rsidRPr="00366F2E">
              <w:rPr>
                <w:rFonts w:ascii="Arial" w:hAnsi="Arial" w:cs="Arial"/>
                <w:sz w:val="20"/>
                <w:szCs w:val="20"/>
              </w:rPr>
              <w:t xml:space="preserve"> psaní standard, Doporučen</w:t>
            </w:r>
            <w:r w:rsidR="00FB0308" w:rsidRPr="00366F2E">
              <w:rPr>
                <w:rFonts w:ascii="Arial" w:hAnsi="Arial" w:cs="Arial"/>
                <w:sz w:val="20"/>
                <w:szCs w:val="20"/>
              </w:rPr>
              <w:t>á</w:t>
            </w:r>
            <w:r w:rsidRPr="00366F2E">
              <w:rPr>
                <w:rFonts w:ascii="Arial" w:hAnsi="Arial" w:cs="Arial"/>
                <w:sz w:val="20"/>
                <w:szCs w:val="20"/>
              </w:rPr>
              <w:t xml:space="preserve"> </w:t>
            </w:r>
            <w:r w:rsidR="00FB0308" w:rsidRPr="00366F2E">
              <w:rPr>
                <w:rFonts w:ascii="Arial" w:hAnsi="Arial" w:cs="Arial"/>
                <w:sz w:val="20"/>
                <w:szCs w:val="20"/>
              </w:rPr>
              <w:t xml:space="preserve">zásilka </w:t>
            </w:r>
            <w:r w:rsidRPr="00366F2E">
              <w:rPr>
                <w:rFonts w:ascii="Arial" w:hAnsi="Arial" w:cs="Arial"/>
                <w:sz w:val="20"/>
                <w:szCs w:val="20"/>
              </w:rPr>
              <w:t xml:space="preserve">a Cenné psaní konkrétnímu podavateli </w:t>
            </w:r>
            <w:r w:rsidR="004B04A7" w:rsidRPr="00366F2E">
              <w:rPr>
                <w:rFonts w:ascii="Arial" w:hAnsi="Arial" w:cs="Arial"/>
                <w:sz w:val="20"/>
                <w:szCs w:val="20"/>
              </w:rPr>
              <w:t xml:space="preserve">dosaženého </w:t>
            </w:r>
            <w:r w:rsidRPr="00366F2E">
              <w:rPr>
                <w:rFonts w:ascii="Arial" w:hAnsi="Arial" w:cs="Arial"/>
                <w:sz w:val="20"/>
                <w:szCs w:val="20"/>
              </w:rPr>
              <w:t xml:space="preserve">za kalendářní rok a po odečtení všech slev. </w:t>
            </w:r>
          </w:p>
          <w:p w14:paraId="2A83B9E7" w14:textId="77777777" w:rsidR="00816D12" w:rsidRPr="00366F2E" w:rsidRDefault="00816D12" w:rsidP="00816D12">
            <w:pPr>
              <w:pStyle w:val="Prosttext"/>
              <w:ind w:left="-108"/>
              <w:jc w:val="both"/>
              <w:rPr>
                <w:rFonts w:ascii="Arial" w:hAnsi="Arial" w:cs="Arial"/>
                <w:sz w:val="20"/>
                <w:szCs w:val="20"/>
              </w:rPr>
            </w:pPr>
            <w:r w:rsidRPr="00366F2E">
              <w:rPr>
                <w:rFonts w:ascii="Arial" w:hAnsi="Arial" w:cs="Arial"/>
                <w:sz w:val="20"/>
                <w:szCs w:val="20"/>
              </w:rPr>
              <w:t xml:space="preserve">V případě předpokládaného ročního obratu podniku z poskytování výše uvedených poštovních služeb přesahujícího 70 000 000,- Kč lze dohodou sjednat vyplacení části slevy určené na základě předpokládaného ročního obratu podniku z poskytování výše uvedených poštovních služeb v průběhu roku. </w:t>
            </w:r>
          </w:p>
          <w:p w14:paraId="1A7F9349" w14:textId="1AF0684E" w:rsidR="00816D12" w:rsidRPr="00366F2E" w:rsidRDefault="00816D12" w:rsidP="00BE61A9">
            <w:pPr>
              <w:pStyle w:val="Prosttext"/>
              <w:ind w:left="-113"/>
              <w:jc w:val="both"/>
              <w:rPr>
                <w:rFonts w:ascii="Arial" w:hAnsi="Arial" w:cs="Arial"/>
                <w:sz w:val="20"/>
                <w:szCs w:val="20"/>
              </w:rPr>
            </w:pPr>
            <w:r w:rsidRPr="00366F2E">
              <w:rPr>
                <w:rFonts w:ascii="Arial" w:hAnsi="Arial" w:cs="Arial"/>
                <w:sz w:val="20"/>
                <w:szCs w:val="20"/>
              </w:rPr>
              <w:t>Pro účely výpočtu celkového ročního obratu podniku z poskytování výše uvedených poštovních služeb se bere v potaz výhradně obrat podniku realizovaný z poskytování poštovních služeb, u nichž byly splněny následující podmínky:</w:t>
            </w:r>
          </w:p>
          <w:p w14:paraId="7E673BB7" w14:textId="7D5C6293" w:rsidR="00E2539F" w:rsidRPr="00366F2E" w:rsidRDefault="00E2539F" w:rsidP="007379DD">
            <w:pPr>
              <w:pStyle w:val="Prosttext"/>
              <w:numPr>
                <w:ilvl w:val="0"/>
                <w:numId w:val="85"/>
              </w:numPr>
              <w:ind w:left="490" w:hanging="426"/>
              <w:jc w:val="both"/>
              <w:rPr>
                <w:rFonts w:ascii="Arial" w:hAnsi="Arial" w:cs="Arial"/>
                <w:sz w:val="20"/>
                <w:szCs w:val="20"/>
              </w:rPr>
            </w:pPr>
            <w:r w:rsidRPr="00366F2E">
              <w:rPr>
                <w:rFonts w:ascii="Arial" w:hAnsi="Arial" w:cs="Arial"/>
                <w:sz w:val="20"/>
                <w:szCs w:val="20"/>
              </w:rPr>
              <w:t>V případě poštovních služeb Obyčejné psaní a Obyčejné psaní standard, Doporučené psaní, Doporučen</w:t>
            </w:r>
            <w:r w:rsidR="00CB1C19" w:rsidRPr="00366F2E">
              <w:rPr>
                <w:rFonts w:ascii="Arial" w:hAnsi="Arial" w:cs="Arial"/>
                <w:sz w:val="20"/>
                <w:szCs w:val="20"/>
              </w:rPr>
              <w:t>é</w:t>
            </w:r>
            <w:r w:rsidRPr="00366F2E">
              <w:rPr>
                <w:rFonts w:ascii="Arial" w:hAnsi="Arial" w:cs="Arial"/>
                <w:sz w:val="20"/>
                <w:szCs w:val="20"/>
              </w:rPr>
              <w:t xml:space="preserve"> psaní </w:t>
            </w:r>
            <w:r w:rsidR="00D74D0B" w:rsidRPr="00366F2E">
              <w:rPr>
                <w:rFonts w:ascii="Arial" w:hAnsi="Arial" w:cs="Arial"/>
                <w:sz w:val="20"/>
                <w:szCs w:val="20"/>
              </w:rPr>
              <w:t>standard – podání</w:t>
            </w:r>
            <w:r w:rsidRPr="00366F2E">
              <w:rPr>
                <w:rFonts w:ascii="Arial" w:hAnsi="Arial" w:cs="Arial"/>
                <w:sz w:val="20"/>
                <w:szCs w:val="20"/>
              </w:rPr>
              <w:t xml:space="preserve"> poštovních zásilek rozdělených podle gramáže a podle skutečnosti, zda se jedná o zásilky strojně tříditelné či nikoli. Za strojně tříditelné se považují zásilky, které dosahují rozmezí od minimálního povoleného rozměru (14x 9</w:t>
            </w:r>
            <w:r w:rsidR="00F1724E" w:rsidRPr="00366F2E">
              <w:rPr>
                <w:rFonts w:ascii="Arial" w:hAnsi="Arial" w:cs="Arial"/>
                <w:sz w:val="20"/>
                <w:szCs w:val="20"/>
              </w:rPr>
              <w:t xml:space="preserve"> </w:t>
            </w:r>
            <w:r w:rsidR="0079520F" w:rsidRPr="00366F2E">
              <w:rPr>
                <w:rFonts w:ascii="Arial" w:hAnsi="Arial" w:cs="Arial"/>
                <w:sz w:val="20"/>
                <w:szCs w:val="20"/>
              </w:rPr>
              <w:t>cm</w:t>
            </w:r>
            <w:r w:rsidRPr="00366F2E">
              <w:rPr>
                <w:rFonts w:ascii="Arial" w:hAnsi="Arial" w:cs="Arial"/>
                <w:sz w:val="20"/>
                <w:szCs w:val="20"/>
              </w:rPr>
              <w:t>) do rozměru formátu C5 včetně (</w:t>
            </w:r>
            <w:r w:rsidR="0079520F" w:rsidRPr="00366F2E">
              <w:rPr>
                <w:rFonts w:ascii="Arial" w:hAnsi="Arial" w:cs="Arial"/>
                <w:sz w:val="20"/>
                <w:szCs w:val="20"/>
              </w:rPr>
              <w:t>16,</w:t>
            </w:r>
            <w:r w:rsidR="00966CD1" w:rsidRPr="00366F2E">
              <w:rPr>
                <w:rFonts w:ascii="Arial" w:hAnsi="Arial" w:cs="Arial"/>
                <w:sz w:val="20"/>
                <w:szCs w:val="20"/>
              </w:rPr>
              <w:t>4</w:t>
            </w:r>
            <w:r w:rsidR="0079520F" w:rsidRPr="00366F2E">
              <w:rPr>
                <w:rFonts w:ascii="Arial" w:hAnsi="Arial" w:cs="Arial"/>
                <w:sz w:val="20"/>
                <w:szCs w:val="20"/>
              </w:rPr>
              <w:t xml:space="preserve"> x 2</w:t>
            </w:r>
            <w:r w:rsidR="00966CD1" w:rsidRPr="00366F2E">
              <w:rPr>
                <w:rFonts w:ascii="Arial" w:hAnsi="Arial" w:cs="Arial"/>
                <w:sz w:val="20"/>
                <w:szCs w:val="20"/>
              </w:rPr>
              <w:t>3,1</w:t>
            </w:r>
            <w:r w:rsidR="0079520F" w:rsidRPr="00366F2E">
              <w:rPr>
                <w:rFonts w:ascii="Arial" w:hAnsi="Arial" w:cs="Arial"/>
                <w:sz w:val="20"/>
                <w:szCs w:val="20"/>
              </w:rPr>
              <w:t xml:space="preserve"> </w:t>
            </w:r>
            <w:r w:rsidR="00966CD1" w:rsidRPr="00366F2E">
              <w:rPr>
                <w:rFonts w:ascii="Arial" w:hAnsi="Arial" w:cs="Arial"/>
                <w:sz w:val="20"/>
                <w:szCs w:val="20"/>
              </w:rPr>
              <w:t>cm</w:t>
            </w:r>
            <w:r w:rsidRPr="00366F2E">
              <w:rPr>
                <w:rFonts w:ascii="Arial" w:hAnsi="Arial" w:cs="Arial"/>
                <w:sz w:val="20"/>
                <w:szCs w:val="20"/>
              </w:rPr>
              <w:t>) s maximální hmotností 100 g, jejichž tloušťka nepřesahuje 5 mm, jsou ohebné a stejné tloušťky.</w:t>
            </w:r>
          </w:p>
          <w:p w14:paraId="596AD8D6" w14:textId="363C8705" w:rsidR="00E2539F" w:rsidRPr="00366F2E" w:rsidRDefault="00E2539F" w:rsidP="007379DD">
            <w:pPr>
              <w:pStyle w:val="Prosttext"/>
              <w:numPr>
                <w:ilvl w:val="1"/>
                <w:numId w:val="12"/>
              </w:numPr>
              <w:ind w:left="490" w:hanging="426"/>
              <w:jc w:val="both"/>
              <w:rPr>
                <w:rFonts w:ascii="Arial" w:hAnsi="Arial" w:cs="Arial"/>
                <w:sz w:val="20"/>
                <w:szCs w:val="20"/>
              </w:rPr>
            </w:pPr>
            <w:r w:rsidRPr="00366F2E">
              <w:rPr>
                <w:rFonts w:ascii="Arial" w:hAnsi="Arial" w:cs="Arial"/>
                <w:sz w:val="20"/>
                <w:szCs w:val="20"/>
              </w:rPr>
              <w:t>V případě poštovní služby Doporučené psaní, Doporučen</w:t>
            </w:r>
            <w:r w:rsidR="00FD27E9" w:rsidRPr="00366F2E">
              <w:rPr>
                <w:rFonts w:ascii="Arial" w:hAnsi="Arial" w:cs="Arial"/>
                <w:sz w:val="20"/>
                <w:szCs w:val="20"/>
              </w:rPr>
              <w:t>é</w:t>
            </w:r>
            <w:r w:rsidRPr="00366F2E">
              <w:rPr>
                <w:rFonts w:ascii="Arial" w:hAnsi="Arial" w:cs="Arial"/>
                <w:sz w:val="20"/>
                <w:szCs w:val="20"/>
              </w:rPr>
              <w:t xml:space="preserve"> psaní standard, Doporučen</w:t>
            </w:r>
            <w:r w:rsidR="00FB0308" w:rsidRPr="00366F2E">
              <w:rPr>
                <w:rFonts w:ascii="Arial" w:hAnsi="Arial" w:cs="Arial"/>
                <w:sz w:val="20"/>
                <w:szCs w:val="20"/>
              </w:rPr>
              <w:t>á</w:t>
            </w:r>
            <w:r w:rsidRPr="00366F2E">
              <w:rPr>
                <w:rFonts w:ascii="Arial" w:hAnsi="Arial" w:cs="Arial"/>
                <w:sz w:val="20"/>
                <w:szCs w:val="20"/>
              </w:rPr>
              <w:t xml:space="preserve"> </w:t>
            </w:r>
            <w:r w:rsidR="00FB0308" w:rsidRPr="00366F2E">
              <w:rPr>
                <w:rFonts w:ascii="Arial" w:hAnsi="Arial" w:cs="Arial"/>
                <w:sz w:val="20"/>
                <w:szCs w:val="20"/>
              </w:rPr>
              <w:t xml:space="preserve">zásilka </w:t>
            </w:r>
            <w:r w:rsidRPr="00366F2E">
              <w:rPr>
                <w:rFonts w:ascii="Arial" w:hAnsi="Arial" w:cs="Arial"/>
                <w:sz w:val="20"/>
                <w:szCs w:val="20"/>
              </w:rPr>
              <w:t>a Cenné psaní – elektronické předání podacích údajů k zásilkám, a to nejpozději v okamžiku podání.</w:t>
            </w:r>
          </w:p>
          <w:p w14:paraId="730D5F3C" w14:textId="7381F778" w:rsidR="00E2539F" w:rsidRPr="00366F2E" w:rsidRDefault="00E2539F" w:rsidP="007379DD">
            <w:pPr>
              <w:pStyle w:val="Prosttext"/>
              <w:numPr>
                <w:ilvl w:val="1"/>
                <w:numId w:val="12"/>
              </w:numPr>
              <w:ind w:left="490" w:hanging="426"/>
              <w:jc w:val="both"/>
              <w:rPr>
                <w:rFonts w:ascii="Arial" w:hAnsi="Arial" w:cs="Arial"/>
                <w:b/>
              </w:rPr>
            </w:pPr>
            <w:r w:rsidRPr="00366F2E">
              <w:rPr>
                <w:rFonts w:ascii="Arial" w:hAnsi="Arial" w:cs="Arial"/>
                <w:sz w:val="20"/>
                <w:szCs w:val="20"/>
              </w:rPr>
              <w:t xml:space="preserve">V případě všech výše uvedených poštovních </w:t>
            </w:r>
            <w:r w:rsidR="00D74D0B" w:rsidRPr="00366F2E">
              <w:rPr>
                <w:rFonts w:ascii="Arial" w:hAnsi="Arial" w:cs="Arial"/>
                <w:sz w:val="20"/>
                <w:szCs w:val="20"/>
              </w:rPr>
              <w:t>služeb – podání</w:t>
            </w:r>
            <w:r w:rsidRPr="00366F2E">
              <w:rPr>
                <w:rFonts w:ascii="Arial" w:hAnsi="Arial" w:cs="Arial"/>
                <w:sz w:val="20"/>
                <w:szCs w:val="20"/>
              </w:rPr>
              <w:t xml:space="preserve"> poštovních zásilek, jejichž adresní strana je upravena podle požadavků podniku.  </w:t>
            </w:r>
          </w:p>
          <w:p w14:paraId="630B644D" w14:textId="5BFFB24D" w:rsidR="00E2539F" w:rsidRPr="00366F2E" w:rsidRDefault="00E2539F" w:rsidP="007379DD">
            <w:pPr>
              <w:pStyle w:val="Prosttext"/>
              <w:numPr>
                <w:ilvl w:val="1"/>
                <w:numId w:val="12"/>
              </w:numPr>
              <w:ind w:left="490" w:hanging="426"/>
              <w:jc w:val="both"/>
              <w:rPr>
                <w:rFonts w:ascii="Arial" w:hAnsi="Arial" w:cs="Arial"/>
                <w:b/>
              </w:rPr>
            </w:pPr>
            <w:r w:rsidRPr="00366F2E">
              <w:rPr>
                <w:rFonts w:ascii="Arial" w:hAnsi="Arial" w:cs="Arial"/>
                <w:sz w:val="20"/>
                <w:szCs w:val="20"/>
              </w:rPr>
              <w:t xml:space="preserve">V případě všech výše uvedených poštovních </w:t>
            </w:r>
            <w:r w:rsidR="00D74D0B" w:rsidRPr="00366F2E">
              <w:rPr>
                <w:rFonts w:ascii="Arial" w:hAnsi="Arial" w:cs="Arial"/>
                <w:sz w:val="20"/>
                <w:szCs w:val="20"/>
              </w:rPr>
              <w:t>služeb – předem</w:t>
            </w:r>
            <w:r w:rsidRPr="00366F2E">
              <w:rPr>
                <w:rFonts w:ascii="Arial" w:hAnsi="Arial" w:cs="Arial"/>
                <w:sz w:val="20"/>
                <w:szCs w:val="20"/>
              </w:rPr>
              <w:t xml:space="preserve"> podaná písemná žádost podavatele o kontrolu splnění výše uvedených podmínek při podání.</w:t>
            </w:r>
          </w:p>
          <w:p w14:paraId="342EA673" w14:textId="5661BB9C" w:rsidR="00816D12" w:rsidRPr="00366F2E" w:rsidRDefault="00816D12" w:rsidP="00E2539F">
            <w:pPr>
              <w:pStyle w:val="Prosttext"/>
              <w:ind w:left="743"/>
              <w:jc w:val="both"/>
              <w:rPr>
                <w:rFonts w:ascii="Arial" w:hAnsi="Arial" w:cs="Arial"/>
                <w:sz w:val="20"/>
                <w:szCs w:val="20"/>
              </w:rPr>
            </w:pPr>
          </w:p>
        </w:tc>
      </w:tr>
      <w:tr w:rsidR="00BA01CD" w:rsidRPr="00366F2E" w14:paraId="60B7BAF3" w14:textId="77777777" w:rsidTr="2A37792C">
        <w:tc>
          <w:tcPr>
            <w:tcW w:w="567" w:type="dxa"/>
          </w:tcPr>
          <w:p w14:paraId="5FE352D3" w14:textId="77777777" w:rsidR="00BA01CD" w:rsidRPr="00366F2E" w:rsidRDefault="00BA01CD" w:rsidP="00BA01CD">
            <w:pPr>
              <w:ind w:left="-108"/>
              <w:rPr>
                <w:rFonts w:ascii="Arial" w:hAnsi="Arial" w:cs="Arial"/>
                <w:b/>
              </w:rPr>
            </w:pPr>
            <w:r w:rsidRPr="00366F2E">
              <w:rPr>
                <w:rFonts w:ascii="Arial" w:hAnsi="Arial" w:cs="Arial"/>
                <w:b/>
              </w:rPr>
              <w:lastRenderedPageBreak/>
              <w:t>2.1</w:t>
            </w:r>
          </w:p>
        </w:tc>
        <w:tc>
          <w:tcPr>
            <w:tcW w:w="9214" w:type="dxa"/>
          </w:tcPr>
          <w:p w14:paraId="2EED4D35" w14:textId="77777777" w:rsidR="00BA01CD" w:rsidRPr="00366F2E" w:rsidRDefault="00BA01CD" w:rsidP="00A607FE">
            <w:pPr>
              <w:rPr>
                <w:rFonts w:ascii="Arial" w:hAnsi="Arial" w:cs="Arial"/>
                <w:b/>
              </w:rPr>
            </w:pPr>
            <w:r w:rsidRPr="00366F2E">
              <w:rPr>
                <w:rFonts w:ascii="Arial" w:hAnsi="Arial" w:cs="Arial"/>
                <w:b/>
              </w:rPr>
              <w:t>Obyčejné psaní, Doporučené psaní</w:t>
            </w:r>
          </w:p>
        </w:tc>
      </w:tr>
    </w:tbl>
    <w:p w14:paraId="038BEE2C" w14:textId="77777777" w:rsidR="00BA01CD" w:rsidRPr="00366F2E" w:rsidRDefault="00BA01CD" w:rsidP="00BA01CD">
      <w:pPr>
        <w:pStyle w:val="Odstavecseseznamem"/>
        <w:ind w:left="142"/>
        <w:rPr>
          <w:rFonts w:ascii="Arial" w:hAnsi="Arial" w:cs="Arial"/>
          <w:b/>
        </w:rPr>
      </w:pPr>
    </w:p>
    <w:tbl>
      <w:tblPr>
        <w:tblW w:w="9781"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A0" w:firstRow="1" w:lastRow="0" w:firstColumn="1" w:lastColumn="0" w:noHBand="0" w:noVBand="0"/>
      </w:tblPr>
      <w:tblGrid>
        <w:gridCol w:w="5529"/>
        <w:gridCol w:w="4252"/>
      </w:tblGrid>
      <w:tr w:rsidR="00547C55" w:rsidRPr="00366F2E" w14:paraId="2C9A6B47" w14:textId="77777777" w:rsidTr="00D66B84">
        <w:trPr>
          <w:trHeight w:val="178"/>
        </w:trPr>
        <w:tc>
          <w:tcPr>
            <w:tcW w:w="5529" w:type="dxa"/>
            <w:shd w:val="clear" w:color="auto" w:fill="F2F2F2"/>
            <w:vAlign w:val="center"/>
          </w:tcPr>
          <w:p w14:paraId="2A3CC50F" w14:textId="77777777" w:rsidR="00BA01CD" w:rsidRPr="00366F2E" w:rsidRDefault="00BA01CD" w:rsidP="00A607FE">
            <w:pPr>
              <w:jc w:val="center"/>
              <w:rPr>
                <w:rFonts w:ascii="Arial" w:hAnsi="Arial" w:cs="Arial"/>
                <w:b/>
                <w:sz w:val="20"/>
                <w:szCs w:val="20"/>
              </w:rPr>
            </w:pPr>
            <w:r w:rsidRPr="00366F2E">
              <w:rPr>
                <w:rFonts w:ascii="Arial" w:hAnsi="Arial" w:cs="Arial"/>
                <w:b/>
                <w:sz w:val="20"/>
                <w:szCs w:val="20"/>
              </w:rPr>
              <w:t>Roční obrat nad</w:t>
            </w:r>
          </w:p>
        </w:tc>
        <w:tc>
          <w:tcPr>
            <w:tcW w:w="4252" w:type="dxa"/>
            <w:shd w:val="clear" w:color="auto" w:fill="F2F2F2"/>
            <w:vAlign w:val="center"/>
          </w:tcPr>
          <w:p w14:paraId="78609754" w14:textId="77777777" w:rsidR="00BA01CD" w:rsidRPr="00366F2E" w:rsidRDefault="00BA01CD" w:rsidP="00A607FE">
            <w:pPr>
              <w:spacing w:line="240" w:lineRule="auto"/>
              <w:jc w:val="center"/>
              <w:rPr>
                <w:rFonts w:ascii="Arial" w:hAnsi="Arial" w:cs="Arial"/>
                <w:b/>
                <w:sz w:val="20"/>
                <w:szCs w:val="20"/>
              </w:rPr>
            </w:pPr>
            <w:r w:rsidRPr="00366F2E">
              <w:rPr>
                <w:rFonts w:ascii="Arial" w:hAnsi="Arial" w:cs="Arial"/>
                <w:b/>
                <w:sz w:val="20"/>
                <w:szCs w:val="20"/>
              </w:rPr>
              <w:t xml:space="preserve">Sleva </w:t>
            </w:r>
          </w:p>
        </w:tc>
      </w:tr>
      <w:tr w:rsidR="00BA01CD" w:rsidRPr="00366F2E" w14:paraId="0B54ACA6" w14:textId="77777777" w:rsidTr="00D66B84">
        <w:trPr>
          <w:trHeight w:val="284"/>
        </w:trPr>
        <w:tc>
          <w:tcPr>
            <w:tcW w:w="5529" w:type="dxa"/>
            <w:vAlign w:val="center"/>
          </w:tcPr>
          <w:p w14:paraId="3B123CB7" w14:textId="77777777" w:rsidR="00BA01CD" w:rsidRPr="00366F2E" w:rsidRDefault="00BA01CD" w:rsidP="00BF1B18">
            <w:pPr>
              <w:spacing w:line="240" w:lineRule="auto"/>
              <w:ind w:right="2766"/>
              <w:jc w:val="right"/>
              <w:rPr>
                <w:rFonts w:ascii="Arial" w:hAnsi="Arial" w:cs="Arial"/>
                <w:sz w:val="20"/>
                <w:szCs w:val="20"/>
              </w:rPr>
            </w:pPr>
            <w:r w:rsidRPr="00366F2E">
              <w:rPr>
                <w:rFonts w:ascii="Arial" w:hAnsi="Arial" w:cs="Arial"/>
                <w:sz w:val="20"/>
                <w:szCs w:val="20"/>
              </w:rPr>
              <w:t>350 000 Kč</w:t>
            </w:r>
          </w:p>
        </w:tc>
        <w:tc>
          <w:tcPr>
            <w:tcW w:w="4252" w:type="dxa"/>
            <w:vAlign w:val="center"/>
          </w:tcPr>
          <w:p w14:paraId="45AFFB9E" w14:textId="77777777" w:rsidR="00BA01CD" w:rsidRPr="00366F2E" w:rsidRDefault="00BA01CD" w:rsidP="00A607FE">
            <w:pPr>
              <w:ind w:left="227"/>
              <w:jc w:val="center"/>
              <w:rPr>
                <w:rFonts w:ascii="Arial" w:hAnsi="Arial" w:cs="Arial"/>
                <w:sz w:val="20"/>
                <w:szCs w:val="20"/>
              </w:rPr>
            </w:pPr>
            <w:r w:rsidRPr="00366F2E">
              <w:rPr>
                <w:rFonts w:ascii="Arial" w:hAnsi="Arial" w:cs="Arial"/>
                <w:sz w:val="20"/>
                <w:szCs w:val="20"/>
              </w:rPr>
              <w:t>0,5 %</w:t>
            </w:r>
          </w:p>
        </w:tc>
      </w:tr>
    </w:tbl>
    <w:p w14:paraId="4A702463" w14:textId="77777777" w:rsidR="00BA01CD" w:rsidRPr="00366F2E" w:rsidRDefault="00BA01CD" w:rsidP="00816D12">
      <w:pPr>
        <w:spacing w:line="120" w:lineRule="exact"/>
        <w:rPr>
          <w:rFonts w:ascii="Arial" w:hAnsi="Arial" w:cs="Arial"/>
          <w:sz w:val="16"/>
          <w:szCs w:val="16"/>
        </w:rPr>
      </w:pPr>
    </w:p>
    <w:tbl>
      <w:tblPr>
        <w:tblW w:w="9781" w:type="dxa"/>
        <w:tblInd w:w="108" w:type="dxa"/>
        <w:tblLook w:val="04A0" w:firstRow="1" w:lastRow="0" w:firstColumn="1" w:lastColumn="0" w:noHBand="0" w:noVBand="1"/>
      </w:tblPr>
      <w:tblGrid>
        <w:gridCol w:w="9781"/>
      </w:tblGrid>
      <w:tr w:rsidR="00B57397" w:rsidRPr="00366F2E" w14:paraId="275358D7" w14:textId="77777777" w:rsidTr="00BA01CD">
        <w:trPr>
          <w:trHeight w:val="144"/>
        </w:trPr>
        <w:tc>
          <w:tcPr>
            <w:tcW w:w="9781" w:type="dxa"/>
          </w:tcPr>
          <w:p w14:paraId="4B30B9C3" w14:textId="77777777" w:rsidR="00BA01CD" w:rsidRPr="00366F2E" w:rsidRDefault="00816D12" w:rsidP="00816D12">
            <w:pPr>
              <w:pStyle w:val="Prosttext"/>
              <w:ind w:left="-108"/>
              <w:jc w:val="both"/>
              <w:rPr>
                <w:rFonts w:ascii="Arial" w:hAnsi="Arial" w:cs="Arial"/>
                <w:sz w:val="16"/>
                <w:szCs w:val="16"/>
              </w:rPr>
            </w:pPr>
            <w:r w:rsidRPr="00366F2E">
              <w:rPr>
                <w:rFonts w:ascii="Arial" w:hAnsi="Arial" w:cs="Arial"/>
                <w:sz w:val="16"/>
                <w:szCs w:val="16"/>
              </w:rPr>
              <w:t>*Podavatelem se rozumí osoba, která uhradila cenu poštovní služby.</w:t>
            </w:r>
          </w:p>
        </w:tc>
      </w:tr>
    </w:tbl>
    <w:p w14:paraId="4383F244" w14:textId="77777777" w:rsidR="00BA01CD" w:rsidRPr="00366F2E" w:rsidRDefault="00BA01CD">
      <w:pPr>
        <w:rPr>
          <w:rFonts w:ascii="Arial" w:hAnsi="Arial" w:cs="Arial"/>
          <w:sz w:val="20"/>
          <w:szCs w:val="20"/>
        </w:rPr>
      </w:pPr>
    </w:p>
    <w:p w14:paraId="5A7B506E" w14:textId="77777777" w:rsidR="00115892" w:rsidRPr="00366F2E" w:rsidRDefault="00115892" w:rsidP="00D41B89">
      <w:pPr>
        <w:pStyle w:val="Odstavecseseznamem"/>
        <w:numPr>
          <w:ilvl w:val="0"/>
          <w:numId w:val="22"/>
        </w:numPr>
        <w:ind w:left="0" w:firstLine="0"/>
        <w:rPr>
          <w:rFonts w:ascii="Arial" w:hAnsi="Arial" w:cs="Arial"/>
          <w:b/>
        </w:rPr>
      </w:pPr>
      <w:r w:rsidRPr="00366F2E">
        <w:rPr>
          <w:rFonts w:ascii="Arial" w:hAnsi="Arial" w:cs="Arial"/>
          <w:b/>
        </w:rPr>
        <w:t>Ostatní slevy</w:t>
      </w:r>
    </w:p>
    <w:p w14:paraId="47C97D41" w14:textId="2F0BB4D5" w:rsidR="00C21D7D" w:rsidRPr="00366F2E" w:rsidRDefault="00C21D7D" w:rsidP="00C21D7D">
      <w:pPr>
        <w:spacing w:line="228" w:lineRule="auto"/>
        <w:rPr>
          <w:rFonts w:ascii="Arial" w:hAnsi="Arial" w:cs="Arial"/>
          <w:sz w:val="16"/>
          <w:szCs w:val="18"/>
        </w:rPr>
      </w:pPr>
    </w:p>
    <w:tbl>
      <w:tblPr>
        <w:tblW w:w="9990"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4036"/>
        <w:gridCol w:w="992"/>
        <w:gridCol w:w="1276"/>
        <w:gridCol w:w="851"/>
        <w:gridCol w:w="708"/>
        <w:gridCol w:w="567"/>
        <w:gridCol w:w="19"/>
        <w:gridCol w:w="851"/>
        <w:gridCol w:w="690"/>
      </w:tblGrid>
      <w:tr w:rsidR="00F52D94" w:rsidRPr="00366F2E" w14:paraId="526E5437" w14:textId="77777777" w:rsidTr="434D94CF">
        <w:trPr>
          <w:trHeight w:val="946"/>
        </w:trPr>
        <w:tc>
          <w:tcPr>
            <w:tcW w:w="4036" w:type="dxa"/>
            <w:vMerge w:val="restart"/>
            <w:shd w:val="clear" w:color="auto" w:fill="F2F2F2" w:themeFill="background1" w:themeFillShade="F2"/>
            <w:vAlign w:val="center"/>
          </w:tcPr>
          <w:p w14:paraId="737BC478" w14:textId="77777777" w:rsidR="008809A0" w:rsidRPr="00366F2E" w:rsidRDefault="008809A0" w:rsidP="008809A0">
            <w:pPr>
              <w:spacing w:line="228" w:lineRule="auto"/>
              <w:jc w:val="center"/>
              <w:rPr>
                <w:rFonts w:ascii="Arial" w:hAnsi="Arial" w:cs="Arial"/>
                <w:b/>
                <w:sz w:val="20"/>
                <w:szCs w:val="20"/>
              </w:rPr>
            </w:pPr>
            <w:r w:rsidRPr="00366F2E">
              <w:rPr>
                <w:rFonts w:ascii="Arial" w:hAnsi="Arial" w:cs="Arial"/>
                <w:b/>
                <w:sz w:val="20"/>
                <w:szCs w:val="20"/>
              </w:rPr>
              <w:t>Druh zásilky</w:t>
            </w:r>
          </w:p>
        </w:tc>
        <w:tc>
          <w:tcPr>
            <w:tcW w:w="992" w:type="dxa"/>
            <w:shd w:val="clear" w:color="auto" w:fill="F2F2F2" w:themeFill="background1" w:themeFillShade="F2"/>
            <w:vAlign w:val="center"/>
          </w:tcPr>
          <w:p w14:paraId="6E2D33FD" w14:textId="77777777" w:rsidR="008809A0" w:rsidRPr="00366F2E" w:rsidRDefault="008809A0" w:rsidP="008809A0">
            <w:pPr>
              <w:pStyle w:val="Zpat"/>
              <w:tabs>
                <w:tab w:val="clear" w:pos="4513"/>
              </w:tabs>
              <w:ind w:right="-75" w:hanging="66"/>
              <w:jc w:val="center"/>
              <w:rPr>
                <w:rFonts w:ascii="Arial" w:hAnsi="Arial" w:cs="Arial"/>
                <w:b/>
                <w:sz w:val="20"/>
                <w:szCs w:val="20"/>
              </w:rPr>
            </w:pPr>
            <w:r w:rsidRPr="00366F2E">
              <w:rPr>
                <w:rFonts w:ascii="Arial" w:hAnsi="Arial" w:cs="Arial"/>
                <w:b/>
                <w:sz w:val="20"/>
                <w:szCs w:val="20"/>
              </w:rPr>
              <w:t xml:space="preserve">Obyčejné </w:t>
            </w:r>
          </w:p>
          <w:p w14:paraId="57306F9D" w14:textId="77777777" w:rsidR="008809A0" w:rsidRPr="00366F2E" w:rsidRDefault="008809A0" w:rsidP="008809A0">
            <w:pPr>
              <w:pStyle w:val="Zpat"/>
              <w:tabs>
                <w:tab w:val="clear" w:pos="4513"/>
              </w:tabs>
              <w:ind w:right="-75" w:hanging="66"/>
              <w:jc w:val="center"/>
              <w:rPr>
                <w:rFonts w:ascii="Arial" w:hAnsi="Arial" w:cs="Arial"/>
                <w:b/>
                <w:sz w:val="20"/>
                <w:szCs w:val="20"/>
              </w:rPr>
            </w:pPr>
            <w:r w:rsidRPr="00366F2E">
              <w:rPr>
                <w:rFonts w:ascii="Arial" w:hAnsi="Arial" w:cs="Arial"/>
                <w:b/>
                <w:sz w:val="20"/>
                <w:szCs w:val="20"/>
              </w:rPr>
              <w:t>psaní</w:t>
            </w:r>
          </w:p>
        </w:tc>
        <w:tc>
          <w:tcPr>
            <w:tcW w:w="1276" w:type="dxa"/>
            <w:shd w:val="clear" w:color="auto" w:fill="F2F2F2" w:themeFill="background1" w:themeFillShade="F2"/>
            <w:vAlign w:val="center"/>
          </w:tcPr>
          <w:p w14:paraId="7836B9DE" w14:textId="77777777" w:rsidR="008809A0" w:rsidRPr="00366F2E" w:rsidRDefault="008809A0" w:rsidP="008809A0">
            <w:pPr>
              <w:pStyle w:val="Zpat"/>
              <w:tabs>
                <w:tab w:val="clear" w:pos="4513"/>
              </w:tabs>
              <w:ind w:right="-75" w:hanging="66"/>
              <w:jc w:val="center"/>
              <w:rPr>
                <w:rFonts w:ascii="Arial" w:hAnsi="Arial" w:cs="Arial"/>
                <w:b/>
                <w:sz w:val="20"/>
                <w:szCs w:val="20"/>
              </w:rPr>
            </w:pPr>
            <w:r w:rsidRPr="00366F2E">
              <w:rPr>
                <w:rFonts w:ascii="Arial" w:hAnsi="Arial" w:cs="Arial"/>
                <w:b/>
                <w:sz w:val="20"/>
                <w:szCs w:val="20"/>
              </w:rPr>
              <w:t>Doporučené psaní</w:t>
            </w:r>
          </w:p>
        </w:tc>
        <w:tc>
          <w:tcPr>
            <w:tcW w:w="851" w:type="dxa"/>
            <w:shd w:val="clear" w:color="auto" w:fill="F2F2F2" w:themeFill="background1" w:themeFillShade="F2"/>
            <w:vAlign w:val="center"/>
          </w:tcPr>
          <w:p w14:paraId="66855FB3" w14:textId="77777777" w:rsidR="008809A0" w:rsidRPr="00366F2E" w:rsidRDefault="008809A0" w:rsidP="008809A0">
            <w:pPr>
              <w:pStyle w:val="Zpat"/>
              <w:tabs>
                <w:tab w:val="clear" w:pos="4513"/>
              </w:tabs>
              <w:ind w:left="-57"/>
              <w:jc w:val="center"/>
              <w:rPr>
                <w:rFonts w:ascii="Arial" w:hAnsi="Arial" w:cs="Arial"/>
                <w:b/>
                <w:sz w:val="20"/>
                <w:szCs w:val="20"/>
              </w:rPr>
            </w:pPr>
            <w:r w:rsidRPr="00366F2E">
              <w:rPr>
                <w:rFonts w:ascii="Arial" w:hAnsi="Arial" w:cs="Arial"/>
                <w:b/>
                <w:sz w:val="20"/>
                <w:szCs w:val="20"/>
              </w:rPr>
              <w:t>Cenné</w:t>
            </w:r>
          </w:p>
          <w:p w14:paraId="25B53F27" w14:textId="77777777" w:rsidR="008809A0" w:rsidRPr="00366F2E" w:rsidRDefault="008809A0" w:rsidP="008809A0">
            <w:pPr>
              <w:pStyle w:val="Zpat"/>
              <w:tabs>
                <w:tab w:val="clear" w:pos="4513"/>
              </w:tabs>
              <w:ind w:left="-57"/>
              <w:jc w:val="center"/>
              <w:rPr>
                <w:rFonts w:ascii="Arial" w:hAnsi="Arial" w:cs="Arial"/>
                <w:b/>
                <w:strike/>
                <w:sz w:val="20"/>
                <w:szCs w:val="20"/>
              </w:rPr>
            </w:pPr>
            <w:r w:rsidRPr="00366F2E">
              <w:rPr>
                <w:rFonts w:ascii="Arial" w:hAnsi="Arial" w:cs="Arial"/>
                <w:b/>
                <w:sz w:val="20"/>
                <w:szCs w:val="20"/>
              </w:rPr>
              <w:t>psaní</w:t>
            </w:r>
          </w:p>
        </w:tc>
        <w:tc>
          <w:tcPr>
            <w:tcW w:w="1275" w:type="dxa"/>
            <w:gridSpan w:val="2"/>
            <w:shd w:val="clear" w:color="auto" w:fill="F2F2F2" w:themeFill="background1" w:themeFillShade="F2"/>
            <w:vAlign w:val="center"/>
          </w:tcPr>
          <w:p w14:paraId="461815E9" w14:textId="77777777" w:rsidR="008809A0" w:rsidRPr="00366F2E" w:rsidRDefault="008809A0" w:rsidP="008809A0">
            <w:pPr>
              <w:pStyle w:val="Zpat"/>
              <w:tabs>
                <w:tab w:val="clear" w:pos="4513"/>
              </w:tabs>
              <w:ind w:left="-57"/>
              <w:jc w:val="center"/>
              <w:rPr>
                <w:rFonts w:ascii="Arial" w:hAnsi="Arial" w:cs="Arial"/>
                <w:b/>
                <w:sz w:val="20"/>
                <w:szCs w:val="20"/>
              </w:rPr>
            </w:pPr>
            <w:r w:rsidRPr="00366F2E">
              <w:rPr>
                <w:rFonts w:ascii="Arial" w:hAnsi="Arial" w:cs="Arial"/>
                <w:b/>
                <w:sz w:val="20"/>
                <w:szCs w:val="20"/>
              </w:rPr>
              <w:t>Firemní</w:t>
            </w:r>
          </w:p>
          <w:p w14:paraId="222C69E0" w14:textId="250D5C92" w:rsidR="008809A0" w:rsidRPr="00366F2E" w:rsidRDefault="008809A0" w:rsidP="008809A0">
            <w:pPr>
              <w:pStyle w:val="Zpat"/>
              <w:tabs>
                <w:tab w:val="clear" w:pos="4513"/>
              </w:tabs>
              <w:ind w:left="-57"/>
              <w:jc w:val="center"/>
              <w:rPr>
                <w:rFonts w:ascii="Arial" w:hAnsi="Arial" w:cs="Arial"/>
                <w:b/>
                <w:sz w:val="20"/>
                <w:szCs w:val="20"/>
              </w:rPr>
            </w:pPr>
            <w:r w:rsidRPr="00366F2E">
              <w:rPr>
                <w:rFonts w:ascii="Arial" w:hAnsi="Arial" w:cs="Arial"/>
                <w:b/>
                <w:sz w:val="20"/>
                <w:szCs w:val="20"/>
              </w:rPr>
              <w:t>psaní</w:t>
            </w:r>
          </w:p>
        </w:tc>
        <w:tc>
          <w:tcPr>
            <w:tcW w:w="1560" w:type="dxa"/>
            <w:gridSpan w:val="3"/>
            <w:shd w:val="clear" w:color="auto" w:fill="F2F2F2" w:themeFill="background1" w:themeFillShade="F2"/>
            <w:vAlign w:val="center"/>
          </w:tcPr>
          <w:p w14:paraId="1CE6844E" w14:textId="0CA5071D" w:rsidR="008809A0" w:rsidRPr="00366F2E" w:rsidRDefault="008809A0" w:rsidP="008809A0">
            <w:pPr>
              <w:pStyle w:val="Zpat"/>
              <w:tabs>
                <w:tab w:val="clear" w:pos="4513"/>
              </w:tabs>
              <w:ind w:left="-57"/>
              <w:jc w:val="center"/>
              <w:rPr>
                <w:rFonts w:ascii="Arial" w:hAnsi="Arial" w:cs="Arial"/>
                <w:b/>
                <w:sz w:val="20"/>
                <w:szCs w:val="20"/>
              </w:rPr>
            </w:pPr>
            <w:r w:rsidRPr="00366F2E">
              <w:rPr>
                <w:rFonts w:ascii="Arial" w:hAnsi="Arial" w:cs="Arial"/>
                <w:b/>
                <w:sz w:val="20"/>
                <w:szCs w:val="20"/>
              </w:rPr>
              <w:t>Firemní psaní-doporučeně</w:t>
            </w:r>
          </w:p>
        </w:tc>
      </w:tr>
      <w:tr w:rsidR="00547C55" w:rsidRPr="00366F2E" w14:paraId="29106902" w14:textId="77777777" w:rsidTr="434D94CF">
        <w:trPr>
          <w:trHeight w:val="70"/>
        </w:trPr>
        <w:tc>
          <w:tcPr>
            <w:tcW w:w="4036" w:type="dxa"/>
            <w:vMerge/>
            <w:vAlign w:val="center"/>
          </w:tcPr>
          <w:p w14:paraId="6DA19E71" w14:textId="77777777" w:rsidR="008809A0" w:rsidRPr="00366F2E" w:rsidRDefault="008809A0" w:rsidP="008809A0">
            <w:pPr>
              <w:spacing w:line="228" w:lineRule="auto"/>
              <w:jc w:val="center"/>
              <w:rPr>
                <w:rFonts w:ascii="Arial" w:hAnsi="Arial" w:cs="Arial"/>
                <w:b/>
                <w:sz w:val="20"/>
                <w:szCs w:val="20"/>
              </w:rPr>
            </w:pPr>
          </w:p>
        </w:tc>
        <w:tc>
          <w:tcPr>
            <w:tcW w:w="5954" w:type="dxa"/>
            <w:gridSpan w:val="8"/>
            <w:shd w:val="clear" w:color="auto" w:fill="F2F2F2" w:themeFill="background1" w:themeFillShade="F2"/>
            <w:vAlign w:val="center"/>
          </w:tcPr>
          <w:p w14:paraId="6C48346F" w14:textId="77777777" w:rsidR="008809A0" w:rsidRPr="00366F2E" w:rsidRDefault="008809A0" w:rsidP="008809A0">
            <w:pPr>
              <w:pStyle w:val="Zpat"/>
              <w:tabs>
                <w:tab w:val="clear" w:pos="4513"/>
              </w:tabs>
              <w:jc w:val="center"/>
              <w:rPr>
                <w:rFonts w:ascii="Arial" w:hAnsi="Arial" w:cs="Arial"/>
                <w:b/>
                <w:sz w:val="20"/>
                <w:szCs w:val="20"/>
              </w:rPr>
            </w:pPr>
            <w:r w:rsidRPr="00366F2E">
              <w:rPr>
                <w:rFonts w:ascii="Arial" w:hAnsi="Arial" w:cs="Arial"/>
                <w:b/>
                <w:sz w:val="20"/>
                <w:szCs w:val="20"/>
              </w:rPr>
              <w:t>Sleva v Kč</w:t>
            </w:r>
          </w:p>
        </w:tc>
      </w:tr>
      <w:tr w:rsidR="00547C55" w:rsidRPr="00366F2E" w14:paraId="29437BEF" w14:textId="77777777" w:rsidTr="434D94CF">
        <w:trPr>
          <w:trHeight w:val="165"/>
        </w:trPr>
        <w:tc>
          <w:tcPr>
            <w:tcW w:w="4036" w:type="dxa"/>
            <w:vMerge/>
            <w:vAlign w:val="center"/>
          </w:tcPr>
          <w:p w14:paraId="75992DBE" w14:textId="77777777" w:rsidR="008809A0" w:rsidRPr="00366F2E" w:rsidRDefault="008809A0" w:rsidP="008809A0">
            <w:pPr>
              <w:spacing w:line="228" w:lineRule="auto"/>
              <w:jc w:val="center"/>
              <w:rPr>
                <w:rFonts w:ascii="Arial" w:hAnsi="Arial" w:cs="Arial"/>
                <w:b/>
                <w:sz w:val="20"/>
                <w:szCs w:val="20"/>
              </w:rPr>
            </w:pPr>
          </w:p>
        </w:tc>
        <w:tc>
          <w:tcPr>
            <w:tcW w:w="3119" w:type="dxa"/>
            <w:gridSpan w:val="3"/>
            <w:shd w:val="clear" w:color="auto" w:fill="F2F2F2" w:themeFill="background1" w:themeFillShade="F2"/>
            <w:vAlign w:val="center"/>
          </w:tcPr>
          <w:p w14:paraId="107CBED3" w14:textId="77777777" w:rsidR="008809A0" w:rsidRPr="00366F2E" w:rsidRDefault="008809A0" w:rsidP="008809A0">
            <w:pPr>
              <w:pStyle w:val="Zpat"/>
              <w:tabs>
                <w:tab w:val="clear" w:pos="4513"/>
              </w:tabs>
              <w:jc w:val="center"/>
              <w:rPr>
                <w:rFonts w:ascii="Arial" w:hAnsi="Arial" w:cs="Arial"/>
                <w:b/>
                <w:sz w:val="20"/>
                <w:szCs w:val="20"/>
              </w:rPr>
            </w:pPr>
            <w:r w:rsidRPr="00366F2E">
              <w:rPr>
                <w:rFonts w:ascii="Arial" w:hAnsi="Arial" w:cs="Arial"/>
                <w:b/>
                <w:sz w:val="20"/>
                <w:szCs w:val="20"/>
              </w:rPr>
              <w:t xml:space="preserve"> ceny jsou osvobozeny od DPH</w:t>
            </w:r>
          </w:p>
        </w:tc>
        <w:tc>
          <w:tcPr>
            <w:tcW w:w="708" w:type="dxa"/>
            <w:shd w:val="clear" w:color="auto" w:fill="F2F2F2" w:themeFill="background1" w:themeFillShade="F2"/>
            <w:vAlign w:val="center"/>
          </w:tcPr>
          <w:p w14:paraId="1CB14E3D" w14:textId="7CAD224F" w:rsidR="008809A0" w:rsidRPr="00366F2E" w:rsidRDefault="008809A0" w:rsidP="008809A0">
            <w:pPr>
              <w:pStyle w:val="Zpat"/>
              <w:tabs>
                <w:tab w:val="clear" w:pos="4513"/>
              </w:tabs>
              <w:jc w:val="center"/>
              <w:rPr>
                <w:rFonts w:ascii="Arial" w:hAnsi="Arial" w:cs="Arial"/>
                <w:b/>
                <w:sz w:val="20"/>
                <w:szCs w:val="20"/>
              </w:rPr>
            </w:pPr>
            <w:r w:rsidRPr="00366F2E">
              <w:rPr>
                <w:rFonts w:ascii="Arial" w:hAnsi="Arial" w:cs="Arial"/>
                <w:b/>
                <w:sz w:val="20"/>
                <w:szCs w:val="20"/>
              </w:rPr>
              <w:t>bez DPH</w:t>
            </w:r>
          </w:p>
        </w:tc>
        <w:tc>
          <w:tcPr>
            <w:tcW w:w="586" w:type="dxa"/>
            <w:gridSpan w:val="2"/>
            <w:shd w:val="clear" w:color="auto" w:fill="F2F2F2" w:themeFill="background1" w:themeFillShade="F2"/>
            <w:vAlign w:val="center"/>
          </w:tcPr>
          <w:p w14:paraId="59134CBB" w14:textId="190A1A47" w:rsidR="008809A0" w:rsidRPr="00366F2E" w:rsidRDefault="008809A0" w:rsidP="008809A0">
            <w:pPr>
              <w:pStyle w:val="Zpat"/>
              <w:tabs>
                <w:tab w:val="clear" w:pos="4513"/>
              </w:tabs>
              <w:jc w:val="center"/>
              <w:rPr>
                <w:rFonts w:ascii="Arial" w:hAnsi="Arial" w:cs="Arial"/>
                <w:b/>
                <w:sz w:val="20"/>
                <w:szCs w:val="20"/>
              </w:rPr>
            </w:pPr>
            <w:r w:rsidRPr="00366F2E">
              <w:rPr>
                <w:rFonts w:ascii="Arial" w:hAnsi="Arial" w:cs="Arial"/>
                <w:b/>
                <w:sz w:val="20"/>
                <w:szCs w:val="20"/>
              </w:rPr>
              <w:t>s DPH</w:t>
            </w:r>
          </w:p>
        </w:tc>
        <w:tc>
          <w:tcPr>
            <w:tcW w:w="851" w:type="dxa"/>
            <w:shd w:val="clear" w:color="auto" w:fill="F2F2F2" w:themeFill="background1" w:themeFillShade="F2"/>
            <w:vAlign w:val="center"/>
          </w:tcPr>
          <w:p w14:paraId="54738237" w14:textId="339EC6B9" w:rsidR="008809A0" w:rsidRPr="00366F2E" w:rsidRDefault="008809A0" w:rsidP="008809A0">
            <w:pPr>
              <w:pStyle w:val="Zpat"/>
              <w:tabs>
                <w:tab w:val="clear" w:pos="4513"/>
              </w:tabs>
              <w:jc w:val="center"/>
              <w:rPr>
                <w:rFonts w:ascii="Arial" w:hAnsi="Arial" w:cs="Arial"/>
                <w:b/>
                <w:sz w:val="20"/>
                <w:szCs w:val="20"/>
              </w:rPr>
            </w:pPr>
            <w:r w:rsidRPr="00366F2E">
              <w:rPr>
                <w:rFonts w:ascii="Arial" w:hAnsi="Arial" w:cs="Arial"/>
                <w:b/>
                <w:sz w:val="20"/>
                <w:szCs w:val="20"/>
              </w:rPr>
              <w:t>bez DPH</w:t>
            </w:r>
          </w:p>
        </w:tc>
        <w:tc>
          <w:tcPr>
            <w:tcW w:w="690" w:type="dxa"/>
            <w:shd w:val="clear" w:color="auto" w:fill="F2F2F2" w:themeFill="background1" w:themeFillShade="F2"/>
            <w:vAlign w:val="center"/>
          </w:tcPr>
          <w:p w14:paraId="6E57617A" w14:textId="6D3A7222" w:rsidR="008809A0" w:rsidRPr="00366F2E" w:rsidRDefault="008809A0" w:rsidP="008809A0">
            <w:pPr>
              <w:pStyle w:val="Zpat"/>
              <w:tabs>
                <w:tab w:val="clear" w:pos="4513"/>
              </w:tabs>
              <w:jc w:val="center"/>
              <w:rPr>
                <w:rFonts w:ascii="Arial" w:hAnsi="Arial" w:cs="Arial"/>
                <w:b/>
                <w:sz w:val="20"/>
                <w:szCs w:val="20"/>
              </w:rPr>
            </w:pPr>
            <w:r w:rsidRPr="00366F2E">
              <w:rPr>
                <w:rFonts w:ascii="Arial" w:hAnsi="Arial" w:cs="Arial"/>
                <w:b/>
                <w:sz w:val="20"/>
                <w:szCs w:val="20"/>
              </w:rPr>
              <w:t>s DPH</w:t>
            </w:r>
          </w:p>
        </w:tc>
      </w:tr>
      <w:tr w:rsidR="00547C55" w:rsidRPr="00366F2E" w14:paraId="419AEE4D" w14:textId="6175FFFC" w:rsidTr="00B1527B">
        <w:trPr>
          <w:trHeight w:val="483"/>
        </w:trPr>
        <w:tc>
          <w:tcPr>
            <w:tcW w:w="4036" w:type="dxa"/>
            <w:vAlign w:val="center"/>
          </w:tcPr>
          <w:p w14:paraId="1CF647FC" w14:textId="29E1E56F" w:rsidR="008809A0" w:rsidRPr="00366F2E" w:rsidRDefault="00B9400B" w:rsidP="00ED4839">
            <w:pPr>
              <w:spacing w:line="228" w:lineRule="auto"/>
              <w:jc w:val="both"/>
              <w:rPr>
                <w:rFonts w:ascii="Arial" w:hAnsi="Arial" w:cs="Arial"/>
                <w:sz w:val="20"/>
                <w:szCs w:val="20"/>
              </w:rPr>
            </w:pPr>
            <w:r w:rsidRPr="00366F2E">
              <w:rPr>
                <w:rFonts w:ascii="Arial" w:hAnsi="Arial" w:cs="Arial"/>
                <w:sz w:val="20"/>
                <w:szCs w:val="20"/>
              </w:rPr>
              <w:t>Sleva při elektronickém předání kompletních podacích údajů k podávaným zásilkám</w:t>
            </w:r>
            <w:r w:rsidR="002B5DC2" w:rsidRPr="00366F2E">
              <w:rPr>
                <w:rFonts w:ascii="Arial" w:hAnsi="Arial" w:cs="Arial"/>
                <w:sz w:val="20"/>
                <w:szCs w:val="20"/>
              </w:rPr>
              <w:t>*</w:t>
            </w:r>
          </w:p>
        </w:tc>
        <w:tc>
          <w:tcPr>
            <w:tcW w:w="992" w:type="dxa"/>
            <w:shd w:val="clear" w:color="auto" w:fill="auto"/>
            <w:vAlign w:val="center"/>
          </w:tcPr>
          <w:p w14:paraId="2F343EF4" w14:textId="179930C5" w:rsidR="008809A0" w:rsidRPr="00366F2E" w:rsidRDefault="008809A0" w:rsidP="008809A0">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1276" w:type="dxa"/>
            <w:vAlign w:val="center"/>
          </w:tcPr>
          <w:p w14:paraId="025FD728" w14:textId="5A2B9C4E" w:rsidR="008809A0" w:rsidRPr="00366F2E" w:rsidRDefault="000B7693" w:rsidP="008809A0">
            <w:pPr>
              <w:pStyle w:val="Zpat"/>
              <w:tabs>
                <w:tab w:val="clear" w:pos="4513"/>
              </w:tabs>
              <w:jc w:val="center"/>
              <w:rPr>
                <w:rFonts w:ascii="Arial" w:hAnsi="Arial" w:cs="Arial"/>
                <w:sz w:val="20"/>
                <w:szCs w:val="20"/>
              </w:rPr>
            </w:pPr>
            <w:r w:rsidRPr="00366F2E">
              <w:rPr>
                <w:rFonts w:ascii="Arial" w:hAnsi="Arial" w:cs="Arial"/>
                <w:sz w:val="20"/>
                <w:szCs w:val="20"/>
              </w:rPr>
              <w:t>2,00</w:t>
            </w:r>
          </w:p>
        </w:tc>
        <w:tc>
          <w:tcPr>
            <w:tcW w:w="851" w:type="dxa"/>
            <w:vAlign w:val="center"/>
          </w:tcPr>
          <w:p w14:paraId="31CDDC12" w14:textId="77D19B6E" w:rsidR="008809A0" w:rsidRPr="00366F2E" w:rsidRDefault="008809A0" w:rsidP="008809A0">
            <w:pPr>
              <w:jc w:val="center"/>
              <w:rPr>
                <w:rFonts w:ascii="Arial" w:hAnsi="Arial" w:cs="Arial"/>
                <w:strike/>
                <w:sz w:val="20"/>
                <w:szCs w:val="20"/>
              </w:rPr>
            </w:pPr>
            <w:r w:rsidRPr="00366F2E">
              <w:rPr>
                <w:rFonts w:ascii="Arial" w:hAnsi="Arial" w:cs="Arial"/>
                <w:sz w:val="20"/>
                <w:szCs w:val="20"/>
              </w:rPr>
              <w:t>2,00</w:t>
            </w:r>
          </w:p>
        </w:tc>
        <w:tc>
          <w:tcPr>
            <w:tcW w:w="708" w:type="dxa"/>
            <w:vAlign w:val="center"/>
          </w:tcPr>
          <w:p w14:paraId="41805D68" w14:textId="4E8E344C" w:rsidR="008809A0" w:rsidRPr="00366F2E" w:rsidRDefault="008809A0" w:rsidP="008809A0">
            <w:pPr>
              <w:jc w:val="center"/>
              <w:rPr>
                <w:rFonts w:ascii="Arial" w:hAnsi="Arial" w:cs="Arial"/>
                <w:sz w:val="20"/>
                <w:szCs w:val="20"/>
              </w:rPr>
            </w:pPr>
            <w:r w:rsidRPr="00366F2E">
              <w:rPr>
                <w:rFonts w:ascii="Arial" w:hAnsi="Arial" w:cs="Arial"/>
                <w:sz w:val="20"/>
                <w:szCs w:val="20"/>
              </w:rPr>
              <w:t>-</w:t>
            </w:r>
          </w:p>
        </w:tc>
        <w:tc>
          <w:tcPr>
            <w:tcW w:w="586" w:type="dxa"/>
            <w:gridSpan w:val="2"/>
            <w:vAlign w:val="center"/>
          </w:tcPr>
          <w:p w14:paraId="748C3878" w14:textId="4B3EB282" w:rsidR="008809A0" w:rsidRPr="00366F2E" w:rsidRDefault="008809A0" w:rsidP="008809A0">
            <w:pPr>
              <w:jc w:val="center"/>
              <w:rPr>
                <w:rFonts w:ascii="Arial" w:hAnsi="Arial" w:cs="Arial"/>
                <w:sz w:val="20"/>
                <w:szCs w:val="20"/>
              </w:rPr>
            </w:pPr>
            <w:r w:rsidRPr="00366F2E">
              <w:rPr>
                <w:rFonts w:ascii="Arial" w:hAnsi="Arial" w:cs="Arial"/>
                <w:sz w:val="20"/>
                <w:szCs w:val="20"/>
              </w:rPr>
              <w:t>-</w:t>
            </w:r>
          </w:p>
        </w:tc>
        <w:tc>
          <w:tcPr>
            <w:tcW w:w="851" w:type="dxa"/>
            <w:vAlign w:val="center"/>
          </w:tcPr>
          <w:p w14:paraId="425F3DB1" w14:textId="56183307" w:rsidR="008809A0" w:rsidRPr="00366F2E" w:rsidRDefault="000B7693" w:rsidP="008809A0">
            <w:pPr>
              <w:jc w:val="center"/>
              <w:rPr>
                <w:rFonts w:ascii="Arial" w:hAnsi="Arial" w:cs="Arial"/>
                <w:sz w:val="20"/>
                <w:szCs w:val="20"/>
              </w:rPr>
            </w:pPr>
            <w:r w:rsidRPr="00366F2E">
              <w:rPr>
                <w:rFonts w:ascii="Arial" w:hAnsi="Arial" w:cs="Arial"/>
                <w:sz w:val="20"/>
                <w:szCs w:val="20"/>
              </w:rPr>
              <w:t>2,00</w:t>
            </w:r>
          </w:p>
        </w:tc>
        <w:tc>
          <w:tcPr>
            <w:tcW w:w="690" w:type="dxa"/>
            <w:vAlign w:val="center"/>
          </w:tcPr>
          <w:p w14:paraId="5ACE90EE" w14:textId="796A7373" w:rsidR="008809A0" w:rsidRPr="00366F2E" w:rsidRDefault="000B7693" w:rsidP="008809A0">
            <w:pPr>
              <w:jc w:val="center"/>
              <w:rPr>
                <w:rFonts w:ascii="Arial" w:hAnsi="Arial" w:cs="Arial"/>
                <w:sz w:val="20"/>
                <w:szCs w:val="20"/>
              </w:rPr>
            </w:pPr>
            <w:r w:rsidRPr="00366F2E">
              <w:rPr>
                <w:rFonts w:ascii="Arial" w:hAnsi="Arial" w:cs="Arial"/>
                <w:sz w:val="20"/>
                <w:szCs w:val="20"/>
              </w:rPr>
              <w:t>2,42</w:t>
            </w:r>
          </w:p>
        </w:tc>
      </w:tr>
    </w:tbl>
    <w:p w14:paraId="17976DF7" w14:textId="5FA4AE83" w:rsidR="00D90D34" w:rsidRPr="00366F2E" w:rsidRDefault="002B5DC2" w:rsidP="00B1527B">
      <w:pPr>
        <w:pStyle w:val="Prosttext"/>
        <w:ind w:left="142" w:right="141"/>
        <w:jc w:val="both"/>
        <w:rPr>
          <w:rFonts w:ascii="Arial" w:hAnsi="Arial" w:cs="Arial"/>
          <w:sz w:val="16"/>
          <w:szCs w:val="16"/>
        </w:rPr>
      </w:pPr>
      <w:r w:rsidRPr="00366F2E">
        <w:rPr>
          <w:rFonts w:ascii="Arial" w:hAnsi="Arial" w:cs="Arial"/>
          <w:sz w:val="16"/>
          <w:szCs w:val="16"/>
        </w:rPr>
        <w:t>*</w:t>
      </w:r>
      <w:r w:rsidR="000B5883" w:rsidRPr="00366F2E">
        <w:rPr>
          <w:rFonts w:ascii="Arial" w:hAnsi="Arial" w:cs="Arial"/>
        </w:rPr>
        <w:t xml:space="preserve"> </w:t>
      </w:r>
      <w:r w:rsidR="0042671F" w:rsidRPr="00366F2E">
        <w:rPr>
          <w:rFonts w:ascii="Arial" w:hAnsi="Arial" w:cs="Arial"/>
          <w:sz w:val="16"/>
          <w:szCs w:val="16"/>
        </w:rPr>
        <w:t>Sleva se uplatní v případě podání zásilky za základní cenu nebo za cenu pro podání se Zákaznickou kartou ČP. Podmínkou pro přiznání slevy je předání podacích údajů prostřednictvím aplikace „Poslat zásilku“ dostup</w:t>
      </w:r>
      <w:r w:rsidR="005C4ABE" w:rsidRPr="00366F2E">
        <w:rPr>
          <w:rFonts w:ascii="Arial" w:hAnsi="Arial" w:cs="Arial"/>
          <w:sz w:val="16"/>
          <w:szCs w:val="16"/>
        </w:rPr>
        <w:t xml:space="preserve">né na </w:t>
      </w:r>
      <w:hyperlink r:id="rId14" w:history="1">
        <w:r w:rsidR="005C4ABE" w:rsidRPr="00366F2E">
          <w:rPr>
            <w:rStyle w:val="Hypertextovodkaz"/>
            <w:rFonts w:ascii="Arial" w:hAnsi="Arial" w:cs="Arial"/>
            <w:color w:val="auto"/>
            <w:sz w:val="16"/>
            <w:szCs w:val="16"/>
          </w:rPr>
          <w:t>www.poslatzasilku.cz</w:t>
        </w:r>
      </w:hyperlink>
      <w:r w:rsidR="005C4ABE" w:rsidRPr="00366F2E">
        <w:rPr>
          <w:rFonts w:ascii="Arial" w:hAnsi="Arial" w:cs="Arial"/>
          <w:sz w:val="16"/>
          <w:szCs w:val="16"/>
        </w:rPr>
        <w:t xml:space="preserve">, </w:t>
      </w:r>
      <w:r w:rsidR="0042671F" w:rsidRPr="00366F2E">
        <w:rPr>
          <w:rFonts w:ascii="Arial" w:hAnsi="Arial" w:cs="Arial"/>
          <w:sz w:val="16"/>
          <w:szCs w:val="16"/>
        </w:rPr>
        <w:t xml:space="preserve">prostřednictvím elektronického podacího archu </w:t>
      </w:r>
      <w:proofErr w:type="spellStart"/>
      <w:r w:rsidR="0042671F" w:rsidRPr="00366F2E">
        <w:rPr>
          <w:rFonts w:ascii="Arial" w:hAnsi="Arial" w:cs="Arial"/>
          <w:sz w:val="16"/>
          <w:szCs w:val="16"/>
        </w:rPr>
        <w:t>ePA</w:t>
      </w:r>
      <w:proofErr w:type="spellEnd"/>
      <w:r w:rsidR="0042671F" w:rsidRPr="00366F2E">
        <w:rPr>
          <w:rFonts w:ascii="Arial" w:hAnsi="Arial" w:cs="Arial"/>
          <w:sz w:val="16"/>
          <w:szCs w:val="16"/>
        </w:rPr>
        <w:t xml:space="preserve">, který je k dispozici ke stažení na </w:t>
      </w:r>
      <w:hyperlink r:id="rId15" w:history="1">
        <w:r w:rsidR="005C4ABE" w:rsidRPr="00366F2E">
          <w:rPr>
            <w:rStyle w:val="Hypertextovodkaz"/>
            <w:rFonts w:ascii="Arial" w:hAnsi="Arial" w:cs="Arial"/>
            <w:color w:val="auto"/>
            <w:sz w:val="16"/>
            <w:szCs w:val="16"/>
          </w:rPr>
          <w:t>www.ceskaposta.cz/ke-stazeni/formulare-a-tiskopisy</w:t>
        </w:r>
      </w:hyperlink>
      <w:r w:rsidR="005C4ABE" w:rsidRPr="00366F2E">
        <w:rPr>
          <w:rFonts w:ascii="Arial" w:hAnsi="Arial" w:cs="Arial"/>
          <w:sz w:val="16"/>
          <w:szCs w:val="16"/>
        </w:rPr>
        <w:t xml:space="preserve"> nebo </w:t>
      </w:r>
      <w:r w:rsidR="0021748E" w:rsidRPr="00366F2E">
        <w:rPr>
          <w:rFonts w:ascii="Arial" w:hAnsi="Arial" w:cs="Arial"/>
          <w:noProof/>
          <w:sz w:val="16"/>
          <w:szCs w:val="16"/>
          <w:lang w:eastAsia="cs-CZ"/>
        </w:rPr>
        <mc:AlternateContent>
          <mc:Choice Requires="wps">
            <w:drawing>
              <wp:anchor distT="0" distB="0" distL="114300" distR="114300" simplePos="0" relativeHeight="251658276" behindDoc="0" locked="0" layoutInCell="1" allowOverlap="1" wp14:anchorId="4DCDFDCC" wp14:editId="0DED3B6C">
                <wp:simplePos x="0" y="0"/>
                <wp:positionH relativeFrom="margin">
                  <wp:posOffset>691972</wp:posOffset>
                </wp:positionH>
                <wp:positionV relativeFrom="bottomMargin">
                  <wp:posOffset>186944</wp:posOffset>
                </wp:positionV>
                <wp:extent cx="5011420" cy="258445"/>
                <wp:effectExtent l="0" t="0" r="0" b="8255"/>
                <wp:wrapNone/>
                <wp:docPr id="7" name="Textové pole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142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B85215A" w14:textId="77777777" w:rsidR="004F26E4" w:rsidRPr="006E1087" w:rsidRDefault="004F26E4" w:rsidP="002C5556">
                            <w:pPr>
                              <w:ind w:left="113"/>
                              <w:jc w:val="center"/>
                            </w:pPr>
                            <w:r>
                              <w:rPr>
                                <w:b/>
                                <w:i/>
                              </w:rPr>
                              <w:t>Listovní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1DC47978">
              <v:shape id="Textové pole 7" style="position:absolute;left:0;text-align:left;margin-left:54.5pt;margin-top:14.7pt;width:394.6pt;height:20.35pt;z-index:251658276;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3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pYqL4gEAAKkDAAAOAAAAZHJzL2Uyb0RvYy54bWysU12P0zAQfEfiP1h+p0mqFI6o6em40yGk&#10;40M6+AGOYycWides3Sbl17N2er0Cb4gXy/Y6szOzk+31PA7soNAbsDUvVjlnykpoje1q/u3r/asr&#10;znwQthUDWFXzo/L8evfyxXZylVpDD0OrkBGI9dXkat6H4Kos87JXo/ArcMpSUQOOItARu6xFMRH6&#10;OGTrPH+dTYCtQ5DKe7q9W4p8l/C1VjJ81tqrwIaaE7eQVkxrE9dstxVVh8L1Rp5oiH9gMQpjqekZ&#10;6k4EwfZo/oIajUTwoMNKwpiB1kaqpIHUFPkfah574VTSQuZ4d7bJ/z9Y+enw6L4gC/M7mGmASYR3&#10;DyC/e2bhthe2UzeIMPVKtNS4iJZlk/PV6dNota98BGmmj9DSkMU+QAKaNY7RFdLJCJ0GcDybrubA&#10;JF1u8qIo11SSVFtvrspyk1qI6ulrhz68VzCyuKk50lATujg8+BDZiOrpSWxm4d4MQxrsYH+7oIfx&#10;JrGPhBfqYW5mZlqSlrRFNQ20R9KDsOSF8k2bHvAnZxNlpeb+x16g4mz4YMmTt0VZxnClQ7l5E9Xg&#10;ZaW5rAgrCarmgbNlexuWQO4dmq6nTssULNyQj9okic+sTvwpD0n5KbsxcJfn9Or5D9v9AgAA//8D&#10;AFBLAwQUAAYACAAAACEASYXBId0AAAAJAQAADwAAAGRycy9kb3ducmV2LnhtbEyPwU7DMBBE70j8&#10;g7VI3KjdqNAkxKmqIq4gWqjUmxtvk4h4HcVuE/6e5USPoxnNvClWk+vEBYfQetIwnykQSJW3LdUa&#10;PnevDymIEA1Z03lCDT8YYFXe3hQmt36kD7xsYy24hEJuNDQx9rmUoWrQmTDzPRJ7Jz84E1kOtbSD&#10;GbncdTJR6kk60xIvNKbHTYPV9/bsNHy9nQ77hXqvX9xjP/pJSXKZ1Pr+blo/g4g4xf8w/OEzOpTM&#10;dPRnskF0rFXGX6KGJFuA4ECapQmIo4almoMsC3n9oPwFAAD//wMAUEsBAi0AFAAGAAgAAAAhALaD&#10;OJL+AAAA4QEAABMAAAAAAAAAAAAAAAAAAAAAAFtDb250ZW50X1R5cGVzXS54bWxQSwECLQAUAAYA&#10;CAAAACEAOP0h/9YAAACUAQAACwAAAAAAAAAAAAAAAAAvAQAAX3JlbHMvLnJlbHNQSwECLQAUAAYA&#10;CAAAACEA1KWKi+IBAACpAwAADgAAAAAAAAAAAAAAAAAuAgAAZHJzL2Uyb0RvYy54bWxQSwECLQAU&#10;AAYACAAAACEASYXBId0AAAAJAQAADwAAAAAAAAAAAAAAAAA8BAAAZHJzL2Rvd25yZXYueG1sUEsF&#10;BgAAAAAEAAQA8wAAAEYFAAAAAA==&#10;" w14:anchorId="4DCDFDCC">
                <v:textbox>
                  <w:txbxContent>
                    <w:p w:rsidRPr="006E1087" w:rsidR="004F26E4" w:rsidP="002C5556" w:rsidRDefault="004F26E4" w14:paraId="283E4339" w14:textId="77777777">
                      <w:pPr>
                        <w:ind w:left="113"/>
                        <w:jc w:val="center"/>
                      </w:pPr>
                      <w:r>
                        <w:rPr>
                          <w:b/>
                          <w:i/>
                        </w:rPr>
                        <w:t>Listovní zásilky</w:t>
                      </w:r>
                    </w:p>
                  </w:txbxContent>
                </v:textbox>
                <w10:wrap anchorx="margin" anchory="margin"/>
              </v:shape>
            </w:pict>
          </mc:Fallback>
        </mc:AlternateContent>
      </w:r>
      <w:r w:rsidR="00B1527B" w:rsidRPr="00366F2E">
        <w:rPr>
          <w:rFonts w:ascii="Arial" w:hAnsi="Arial" w:cs="Arial"/>
          <w:sz w:val="16"/>
          <w:szCs w:val="16"/>
        </w:rPr>
        <w:t>j</w:t>
      </w:r>
      <w:r w:rsidR="009B0B08" w:rsidRPr="00366F2E">
        <w:rPr>
          <w:rFonts w:ascii="Arial" w:hAnsi="Arial" w:cs="Arial"/>
          <w:sz w:val="16"/>
          <w:szCs w:val="16"/>
        </w:rPr>
        <w:t>iným elektronickým způsobem určeným</w:t>
      </w:r>
      <w:r w:rsidR="00075E6F" w:rsidRPr="00366F2E">
        <w:rPr>
          <w:rFonts w:ascii="Arial" w:hAnsi="Arial" w:cs="Arial"/>
          <w:sz w:val="16"/>
          <w:szCs w:val="16"/>
        </w:rPr>
        <w:t xml:space="preserve"> podnikem</w:t>
      </w:r>
      <w:r w:rsidR="009B0B08" w:rsidRPr="00366F2E">
        <w:rPr>
          <w:rFonts w:ascii="Arial" w:hAnsi="Arial" w:cs="Arial"/>
          <w:sz w:val="16"/>
          <w:szCs w:val="16"/>
        </w:rPr>
        <w:t xml:space="preserve"> pro předávání podacích </w:t>
      </w:r>
      <w:r w:rsidR="00826934" w:rsidRPr="00366F2E">
        <w:rPr>
          <w:rFonts w:ascii="Arial" w:hAnsi="Arial" w:cs="Arial"/>
          <w:sz w:val="16"/>
          <w:szCs w:val="16"/>
        </w:rPr>
        <w:t>údajů</w:t>
      </w:r>
      <w:r w:rsidR="009B0B08" w:rsidRPr="00366F2E">
        <w:rPr>
          <w:rFonts w:ascii="Arial" w:hAnsi="Arial" w:cs="Arial"/>
          <w:sz w:val="16"/>
          <w:szCs w:val="16"/>
        </w:rPr>
        <w:t xml:space="preserve"> (Podání Online, API rozhraní, apod.).</w:t>
      </w:r>
      <w:r w:rsidR="00BB2B8F" w:rsidRPr="00366F2E">
        <w:rPr>
          <w:rFonts w:ascii="Arial" w:hAnsi="Arial" w:cs="Arial"/>
          <w:sz w:val="16"/>
          <w:szCs w:val="16"/>
        </w:rPr>
        <w:t xml:space="preserve"> Podací data musí být předána nejpozději v okamžiku podání, musí být kompletní a nesmí vyžadovat žádný dodatečný zásah pracovníků podniku.</w:t>
      </w:r>
    </w:p>
    <w:p w14:paraId="6B591776" w14:textId="53E5FCCE" w:rsidR="003B35E0" w:rsidRPr="00366F2E" w:rsidRDefault="003B35E0" w:rsidP="00B1527B">
      <w:pPr>
        <w:pStyle w:val="Prosttext"/>
        <w:ind w:left="142" w:right="141"/>
        <w:jc w:val="both"/>
        <w:rPr>
          <w:rFonts w:ascii="Arial" w:hAnsi="Arial" w:cs="Arial"/>
          <w:sz w:val="16"/>
          <w:szCs w:val="16"/>
        </w:rPr>
      </w:pPr>
    </w:p>
    <w:p w14:paraId="39205D41" w14:textId="7265A983" w:rsidR="003B35E0" w:rsidRPr="00366F2E" w:rsidRDefault="003B35E0" w:rsidP="00B1527B">
      <w:pPr>
        <w:pStyle w:val="Prosttext"/>
        <w:ind w:left="142" w:right="141"/>
        <w:jc w:val="both"/>
        <w:rPr>
          <w:rFonts w:ascii="Arial" w:hAnsi="Arial" w:cs="Arial"/>
          <w:sz w:val="16"/>
          <w:szCs w:val="16"/>
        </w:rPr>
      </w:pPr>
    </w:p>
    <w:p w14:paraId="4124EAB2" w14:textId="78CE5105" w:rsidR="003B35E0" w:rsidRPr="00366F2E" w:rsidRDefault="003B35E0" w:rsidP="00B1527B">
      <w:pPr>
        <w:pStyle w:val="Prosttext"/>
        <w:ind w:left="142" w:right="141"/>
        <w:jc w:val="both"/>
        <w:rPr>
          <w:rFonts w:ascii="Arial" w:hAnsi="Arial" w:cs="Arial"/>
          <w:sz w:val="16"/>
          <w:szCs w:val="16"/>
        </w:rPr>
      </w:pPr>
    </w:p>
    <w:p w14:paraId="1E072827" w14:textId="78C10073" w:rsidR="003B35E0" w:rsidRPr="00366F2E" w:rsidRDefault="003B35E0" w:rsidP="00B1527B">
      <w:pPr>
        <w:pStyle w:val="Prosttext"/>
        <w:ind w:left="142" w:right="141"/>
        <w:jc w:val="both"/>
        <w:rPr>
          <w:rFonts w:ascii="Arial" w:hAnsi="Arial" w:cs="Arial"/>
          <w:sz w:val="16"/>
          <w:szCs w:val="16"/>
        </w:rPr>
      </w:pPr>
    </w:p>
    <w:p w14:paraId="1F3B3996" w14:textId="40B42AAF" w:rsidR="003B35E0" w:rsidRPr="00366F2E" w:rsidRDefault="003B35E0" w:rsidP="00B1527B">
      <w:pPr>
        <w:pStyle w:val="Prosttext"/>
        <w:ind w:left="142" w:right="141"/>
        <w:jc w:val="both"/>
        <w:rPr>
          <w:rFonts w:ascii="Arial" w:hAnsi="Arial" w:cs="Arial"/>
          <w:sz w:val="16"/>
          <w:szCs w:val="16"/>
        </w:rPr>
      </w:pPr>
    </w:p>
    <w:p w14:paraId="5AD65B7B" w14:textId="1976DF7E" w:rsidR="003B35E0" w:rsidRPr="00366F2E" w:rsidRDefault="003B35E0" w:rsidP="00B1527B">
      <w:pPr>
        <w:pStyle w:val="Prosttext"/>
        <w:ind w:left="142" w:right="141"/>
        <w:jc w:val="both"/>
        <w:rPr>
          <w:rFonts w:ascii="Arial" w:hAnsi="Arial" w:cs="Arial"/>
          <w:sz w:val="16"/>
          <w:szCs w:val="16"/>
        </w:rPr>
      </w:pPr>
    </w:p>
    <w:p w14:paraId="0068AC56" w14:textId="495D5E43" w:rsidR="003B35E0" w:rsidRPr="00366F2E" w:rsidRDefault="003B35E0" w:rsidP="00B1527B">
      <w:pPr>
        <w:pStyle w:val="Prosttext"/>
        <w:ind w:left="142" w:right="141"/>
        <w:jc w:val="both"/>
        <w:rPr>
          <w:rFonts w:ascii="Arial" w:hAnsi="Arial" w:cs="Arial"/>
          <w:sz w:val="16"/>
          <w:szCs w:val="16"/>
        </w:rPr>
      </w:pPr>
    </w:p>
    <w:p w14:paraId="03694C33" w14:textId="77777777" w:rsidR="00D253F2" w:rsidRPr="00366F2E" w:rsidRDefault="00D253F2" w:rsidP="00B1527B">
      <w:pPr>
        <w:pStyle w:val="Prosttext"/>
        <w:ind w:left="142" w:right="141"/>
        <w:jc w:val="both"/>
        <w:rPr>
          <w:rFonts w:ascii="Arial" w:hAnsi="Arial" w:cs="Arial"/>
          <w:sz w:val="16"/>
          <w:szCs w:val="16"/>
        </w:rPr>
      </w:pPr>
    </w:p>
    <w:p w14:paraId="166ECED9" w14:textId="77777777" w:rsidR="00D253F2" w:rsidRPr="00366F2E" w:rsidRDefault="00D253F2" w:rsidP="00B1527B">
      <w:pPr>
        <w:pStyle w:val="Prosttext"/>
        <w:ind w:left="142" w:right="141"/>
        <w:jc w:val="both"/>
        <w:rPr>
          <w:rFonts w:ascii="Arial" w:hAnsi="Arial" w:cs="Arial"/>
          <w:sz w:val="16"/>
          <w:szCs w:val="16"/>
        </w:rPr>
      </w:pPr>
    </w:p>
    <w:p w14:paraId="1DF616B2" w14:textId="1D99AED7" w:rsidR="003B35E0" w:rsidRPr="00366F2E" w:rsidRDefault="003B35E0" w:rsidP="00B1527B">
      <w:pPr>
        <w:pStyle w:val="Prosttext"/>
        <w:ind w:left="142" w:right="141"/>
        <w:jc w:val="both"/>
        <w:rPr>
          <w:rFonts w:ascii="Arial" w:hAnsi="Arial" w:cs="Arial"/>
          <w:sz w:val="16"/>
          <w:szCs w:val="16"/>
        </w:rPr>
      </w:pPr>
    </w:p>
    <w:p w14:paraId="2BD52A6D" w14:textId="7DBE4EE7" w:rsidR="003B35E0" w:rsidRPr="00366F2E" w:rsidRDefault="003B35E0" w:rsidP="00B1527B">
      <w:pPr>
        <w:pStyle w:val="Prosttext"/>
        <w:ind w:left="142" w:right="141"/>
        <w:jc w:val="both"/>
        <w:rPr>
          <w:rFonts w:ascii="Arial" w:hAnsi="Arial" w:cs="Arial"/>
          <w:sz w:val="16"/>
          <w:szCs w:val="16"/>
        </w:rPr>
      </w:pPr>
    </w:p>
    <w:bookmarkStart w:id="77" w:name="_Toc189039414" w:displacedByCustomXml="next"/>
    <w:bookmarkStart w:id="78" w:name="_Toc151387963" w:displacedByCustomXml="next"/>
    <w:bookmarkStart w:id="79" w:name="_Toc87870632" w:displacedByCustomXml="next"/>
    <w:bookmarkStart w:id="80" w:name="_Toc22742869" w:displacedByCustomXml="next"/>
    <w:sdt>
      <w:sdtPr>
        <w:rPr>
          <w:rFonts w:cs="Arial"/>
        </w:rPr>
        <w:id w:val="-1844688760"/>
        <w:placeholder>
          <w:docPart w:val="DefaultPlaceholder_1081868574"/>
        </w:placeholder>
      </w:sdtPr>
      <w:sdtEndPr/>
      <w:sdtContent>
        <w:p w14:paraId="1E3446E9" w14:textId="511B0744" w:rsidR="005E3155" w:rsidRPr="00366F2E" w:rsidRDefault="00A341FD" w:rsidP="003460D7">
          <w:pPr>
            <w:pStyle w:val="Nadpis2"/>
            <w:numPr>
              <w:ilvl w:val="0"/>
              <w:numId w:val="11"/>
            </w:numPr>
            <w:spacing w:after="120"/>
            <w:rPr>
              <w:rFonts w:cs="Arial"/>
            </w:rPr>
          </w:pPr>
          <w:r w:rsidRPr="00366F2E">
            <w:rPr>
              <w:rFonts w:cs="Arial"/>
            </w:rPr>
            <w:t>BALÍKOVÉ ZÁSILKY</w:t>
          </w:r>
        </w:p>
      </w:sdtContent>
    </w:sdt>
    <w:bookmarkEnd w:id="77" w:displacedByCustomXml="prev"/>
    <w:bookmarkEnd w:id="78" w:displacedByCustomXml="prev"/>
    <w:bookmarkEnd w:id="79" w:displacedByCustomXml="prev"/>
    <w:bookmarkEnd w:id="80" w:displacedByCustomXml="prev"/>
    <w:p w14:paraId="65C5B1FC" w14:textId="2447CCD0" w:rsidR="006C22FA" w:rsidRPr="00366F2E" w:rsidRDefault="006C22FA" w:rsidP="006C22FA">
      <w:pPr>
        <w:pStyle w:val="Nadpis4"/>
        <w:numPr>
          <w:ilvl w:val="0"/>
          <w:numId w:val="69"/>
        </w:numPr>
        <w:ind w:left="0" w:firstLine="0"/>
        <w:rPr>
          <w:rFonts w:cs="Arial"/>
          <w:szCs w:val="24"/>
        </w:rPr>
      </w:pPr>
      <w:bookmarkStart w:id="81" w:name="_Toc22742870"/>
      <w:bookmarkStart w:id="82" w:name="_Toc87870633"/>
      <w:bookmarkStart w:id="83" w:name="_Toc151387964"/>
      <w:bookmarkStart w:id="84" w:name="_Toc189039415"/>
      <w:r w:rsidRPr="00366F2E">
        <w:rPr>
          <w:rFonts w:cs="Arial"/>
          <w:szCs w:val="24"/>
        </w:rPr>
        <w:t>Balík Do ruky</w:t>
      </w:r>
      <w:bookmarkEnd w:id="81"/>
      <w:bookmarkEnd w:id="82"/>
      <w:bookmarkEnd w:id="83"/>
      <w:bookmarkEnd w:id="84"/>
    </w:p>
    <w:p w14:paraId="6C49EDD5" w14:textId="77777777" w:rsidR="006C22FA" w:rsidRPr="00366F2E" w:rsidRDefault="006C22FA" w:rsidP="006C22FA">
      <w:pPr>
        <w:pStyle w:val="cpNormal4"/>
        <w:spacing w:after="0" w:line="240" w:lineRule="auto"/>
        <w:ind w:firstLine="0"/>
        <w:rPr>
          <w:rFonts w:ascii="Arial" w:hAnsi="Arial" w:cs="Arial"/>
        </w:rPr>
      </w:pPr>
      <w:r w:rsidRPr="00366F2E">
        <w:rPr>
          <w:rFonts w:ascii="Arial" w:hAnsi="Arial" w:cs="Arial"/>
        </w:rPr>
        <w:t>(Poštovní podmínky služby Balík Do ruky)</w:t>
      </w:r>
    </w:p>
    <w:p w14:paraId="6B35E3AF" w14:textId="77777777" w:rsidR="006C22FA" w:rsidRPr="00366F2E" w:rsidRDefault="006C22FA" w:rsidP="006C22FA">
      <w:pPr>
        <w:pStyle w:val="cpNormal4"/>
        <w:spacing w:after="0" w:line="240" w:lineRule="auto"/>
        <w:ind w:left="284" w:firstLine="0"/>
        <w:rPr>
          <w:rFonts w:ascii="Arial" w:hAnsi="Arial" w:cs="Arial"/>
          <w:sz w:val="16"/>
          <w:szCs w:val="16"/>
        </w:rPr>
      </w:pPr>
    </w:p>
    <w:tbl>
      <w:tblPr>
        <w:tblW w:w="5000" w:type="pct"/>
        <w:tblLayout w:type="fixed"/>
        <w:tblCellMar>
          <w:left w:w="70" w:type="dxa"/>
          <w:right w:w="70" w:type="dxa"/>
        </w:tblCellMar>
        <w:tblLook w:val="04A0" w:firstRow="1" w:lastRow="0" w:firstColumn="1" w:lastColumn="0" w:noHBand="0" w:noVBand="1"/>
      </w:tblPr>
      <w:tblGrid>
        <w:gridCol w:w="4107"/>
        <w:gridCol w:w="777"/>
        <w:gridCol w:w="780"/>
        <w:gridCol w:w="828"/>
        <w:gridCol w:w="778"/>
        <w:gridCol w:w="828"/>
        <w:gridCol w:w="778"/>
        <w:gridCol w:w="828"/>
        <w:gridCol w:w="776"/>
      </w:tblGrid>
      <w:tr w:rsidR="00547C55" w:rsidRPr="00366F2E" w14:paraId="48DB163E" w14:textId="77777777" w:rsidTr="00976BD7">
        <w:trPr>
          <w:trHeight w:val="337"/>
        </w:trPr>
        <w:tc>
          <w:tcPr>
            <w:tcW w:w="1960" w:type="pct"/>
            <w:vMerge w:val="restart"/>
            <w:tcBorders>
              <w:top w:val="single" w:sz="4" w:space="0" w:color="auto"/>
              <w:left w:val="single" w:sz="4" w:space="0" w:color="auto"/>
              <w:right w:val="nil"/>
            </w:tcBorders>
            <w:shd w:val="clear" w:color="auto" w:fill="F2F2F2" w:themeFill="background1" w:themeFillShade="F2"/>
            <w:noWrap/>
            <w:vAlign w:val="center"/>
          </w:tcPr>
          <w:p w14:paraId="0D6CB294" w14:textId="582BEE85" w:rsidR="006C22FA" w:rsidRPr="00366F2E" w:rsidRDefault="006C22FA" w:rsidP="006C22FA">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sz w:val="20"/>
                <w:szCs w:val="20"/>
                <w:lang w:eastAsia="cs-CZ"/>
              </w:rPr>
              <w:t>Ceny v Kč</w:t>
            </w:r>
            <w:r w:rsidRPr="00366F2E">
              <w:rPr>
                <w:rFonts w:ascii="Arial" w:hAnsi="Arial" w:cs="Arial"/>
                <w:b/>
                <w:vertAlign w:val="superscript"/>
              </w:rPr>
              <w:t xml:space="preserve"> 1)</w:t>
            </w:r>
            <w:r w:rsidR="00753D3C" w:rsidRPr="00366F2E">
              <w:rPr>
                <w:rFonts w:ascii="Arial" w:hAnsi="Arial" w:cs="Arial"/>
                <w:b/>
                <w:vertAlign w:val="superscript"/>
              </w:rPr>
              <w:t xml:space="preserve"> </w:t>
            </w:r>
            <w:r w:rsidR="001970F9" w:rsidRPr="00366F2E">
              <w:rPr>
                <w:rFonts w:ascii="Arial" w:hAnsi="Arial" w:cs="Arial"/>
                <w:b/>
                <w:vertAlign w:val="superscript"/>
              </w:rPr>
              <w:t>4)</w:t>
            </w:r>
          </w:p>
        </w:tc>
        <w:tc>
          <w:tcPr>
            <w:tcW w:w="3040" w:type="pct"/>
            <w:gridSpan w:val="8"/>
            <w:tcBorders>
              <w:top w:val="single" w:sz="4" w:space="0" w:color="auto"/>
              <w:left w:val="single" w:sz="4" w:space="0" w:color="auto"/>
              <w:right w:val="single" w:sz="4" w:space="0" w:color="auto"/>
            </w:tcBorders>
            <w:shd w:val="clear" w:color="auto" w:fill="F2F2F2" w:themeFill="background1" w:themeFillShade="F2"/>
            <w:vAlign w:val="center"/>
          </w:tcPr>
          <w:p w14:paraId="1E0B90F0" w14:textId="77777777" w:rsidR="006C22FA" w:rsidRPr="00366F2E" w:rsidRDefault="006C22FA" w:rsidP="006C22FA">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Velikostní kategorie</w:t>
            </w:r>
          </w:p>
          <w:p w14:paraId="3CC4115E" w14:textId="77777777"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bCs/>
                <w:sz w:val="20"/>
                <w:szCs w:val="20"/>
                <w:lang w:eastAsia="cs-CZ"/>
              </w:rPr>
              <w:t>(nejdelší strana do)</w:t>
            </w:r>
          </w:p>
        </w:tc>
      </w:tr>
      <w:tr w:rsidR="00547C55" w:rsidRPr="00366F2E" w14:paraId="04310B0F" w14:textId="77777777" w:rsidTr="00976BD7">
        <w:trPr>
          <w:trHeight w:val="337"/>
        </w:trPr>
        <w:tc>
          <w:tcPr>
            <w:tcW w:w="1960" w:type="pct"/>
            <w:vMerge/>
            <w:tcBorders>
              <w:left w:val="single" w:sz="4" w:space="0" w:color="auto"/>
              <w:right w:val="nil"/>
            </w:tcBorders>
            <w:shd w:val="clear" w:color="auto" w:fill="F2F2F2" w:themeFill="background1" w:themeFillShade="F2"/>
            <w:noWrap/>
            <w:vAlign w:val="center"/>
            <w:hideMark/>
          </w:tcPr>
          <w:p w14:paraId="17F13339" w14:textId="77777777" w:rsidR="006C22FA" w:rsidRPr="00366F2E" w:rsidRDefault="006C22FA" w:rsidP="006C22FA">
            <w:pPr>
              <w:spacing w:line="240" w:lineRule="auto"/>
              <w:jc w:val="center"/>
              <w:rPr>
                <w:rFonts w:ascii="Arial" w:eastAsia="Times New Roman" w:hAnsi="Arial" w:cs="Arial"/>
                <w:b/>
                <w:sz w:val="20"/>
                <w:szCs w:val="20"/>
                <w:lang w:eastAsia="cs-CZ"/>
              </w:rPr>
            </w:pPr>
          </w:p>
        </w:tc>
        <w:tc>
          <w:tcPr>
            <w:tcW w:w="743" w:type="pct"/>
            <w:gridSpan w:val="2"/>
            <w:tcBorders>
              <w:top w:val="single" w:sz="4" w:space="0" w:color="auto"/>
              <w:left w:val="single" w:sz="4" w:space="0" w:color="auto"/>
              <w:right w:val="single" w:sz="4" w:space="0" w:color="auto"/>
            </w:tcBorders>
            <w:shd w:val="clear" w:color="auto" w:fill="F2F2F2" w:themeFill="background1" w:themeFillShade="F2"/>
            <w:vAlign w:val="center"/>
            <w:hideMark/>
          </w:tcPr>
          <w:p w14:paraId="1B46DE5C" w14:textId="77777777"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S</w:t>
            </w:r>
          </w:p>
          <w:p w14:paraId="08CD424C" w14:textId="77777777"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(35 cm)</w:t>
            </w:r>
          </w:p>
        </w:tc>
        <w:tc>
          <w:tcPr>
            <w:tcW w:w="766" w:type="pct"/>
            <w:gridSpan w:val="2"/>
            <w:tcBorders>
              <w:top w:val="single" w:sz="4" w:space="0" w:color="auto"/>
              <w:left w:val="single" w:sz="4" w:space="0" w:color="auto"/>
              <w:right w:val="single" w:sz="4" w:space="0" w:color="auto"/>
            </w:tcBorders>
            <w:shd w:val="clear" w:color="auto" w:fill="F2F2F2" w:themeFill="background1" w:themeFillShade="F2"/>
            <w:vAlign w:val="center"/>
          </w:tcPr>
          <w:p w14:paraId="45750D0A" w14:textId="77777777"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M</w:t>
            </w:r>
          </w:p>
          <w:p w14:paraId="368211A6" w14:textId="77777777"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(50 cm)</w:t>
            </w:r>
          </w:p>
        </w:tc>
        <w:tc>
          <w:tcPr>
            <w:tcW w:w="766" w:type="pct"/>
            <w:gridSpan w:val="2"/>
            <w:tcBorders>
              <w:top w:val="single" w:sz="4" w:space="0" w:color="auto"/>
              <w:left w:val="single" w:sz="4" w:space="0" w:color="auto"/>
              <w:right w:val="single" w:sz="4" w:space="0" w:color="auto"/>
            </w:tcBorders>
            <w:shd w:val="clear" w:color="auto" w:fill="F2F2F2" w:themeFill="background1" w:themeFillShade="F2"/>
            <w:vAlign w:val="center"/>
          </w:tcPr>
          <w:p w14:paraId="36EBDF0D" w14:textId="77777777"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L</w:t>
            </w:r>
          </w:p>
          <w:p w14:paraId="11D8D615" w14:textId="04102801" w:rsidR="006C22FA" w:rsidRPr="00366F2E" w:rsidRDefault="006E6621"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(100</w:t>
            </w:r>
            <w:r w:rsidR="006C22FA" w:rsidRPr="00366F2E">
              <w:rPr>
                <w:rFonts w:ascii="Arial" w:eastAsia="Times New Roman" w:hAnsi="Arial" w:cs="Arial"/>
                <w:b/>
                <w:sz w:val="20"/>
                <w:szCs w:val="20"/>
                <w:lang w:eastAsia="cs-CZ"/>
              </w:rPr>
              <w:t xml:space="preserve"> cm)</w:t>
            </w:r>
          </w:p>
        </w:tc>
        <w:tc>
          <w:tcPr>
            <w:tcW w:w="766" w:type="pct"/>
            <w:gridSpan w:val="2"/>
            <w:tcBorders>
              <w:top w:val="single" w:sz="4" w:space="0" w:color="auto"/>
              <w:left w:val="single" w:sz="4" w:space="0" w:color="auto"/>
              <w:right w:val="single" w:sz="4" w:space="0" w:color="auto"/>
            </w:tcBorders>
            <w:shd w:val="clear" w:color="auto" w:fill="F2F2F2" w:themeFill="background1" w:themeFillShade="F2"/>
            <w:vAlign w:val="center"/>
          </w:tcPr>
          <w:p w14:paraId="4699ADBC" w14:textId="77777777"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XL</w:t>
            </w:r>
          </w:p>
          <w:p w14:paraId="10AAD16D" w14:textId="1CD5B3DA"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(2</w:t>
            </w:r>
            <w:r w:rsidR="009C527A" w:rsidRPr="00366F2E">
              <w:rPr>
                <w:rFonts w:ascii="Arial" w:eastAsia="Times New Roman" w:hAnsi="Arial" w:cs="Arial"/>
                <w:b/>
                <w:sz w:val="20"/>
                <w:szCs w:val="20"/>
                <w:lang w:eastAsia="cs-CZ"/>
              </w:rPr>
              <w:t>0</w:t>
            </w:r>
            <w:r w:rsidRPr="00366F2E">
              <w:rPr>
                <w:rFonts w:ascii="Arial" w:eastAsia="Times New Roman" w:hAnsi="Arial" w:cs="Arial"/>
                <w:b/>
                <w:sz w:val="20"/>
                <w:szCs w:val="20"/>
                <w:lang w:eastAsia="cs-CZ"/>
              </w:rPr>
              <w:t>0 cm)</w:t>
            </w:r>
          </w:p>
        </w:tc>
      </w:tr>
      <w:tr w:rsidR="00547C55" w:rsidRPr="00366F2E" w14:paraId="5C02E88D" w14:textId="77777777" w:rsidTr="00976BD7">
        <w:trPr>
          <w:trHeight w:val="271"/>
        </w:trPr>
        <w:tc>
          <w:tcPr>
            <w:tcW w:w="1960" w:type="pct"/>
            <w:vMerge/>
            <w:tcBorders>
              <w:left w:val="single" w:sz="4" w:space="0" w:color="auto"/>
              <w:bottom w:val="single" w:sz="4" w:space="0" w:color="auto"/>
              <w:right w:val="single" w:sz="4" w:space="0" w:color="auto"/>
            </w:tcBorders>
            <w:shd w:val="clear" w:color="auto" w:fill="F2F2F2" w:themeFill="background1" w:themeFillShade="F2"/>
            <w:vAlign w:val="center"/>
            <w:hideMark/>
          </w:tcPr>
          <w:p w14:paraId="6881E45C" w14:textId="77777777" w:rsidR="006C22FA" w:rsidRPr="00366F2E" w:rsidRDefault="006C22FA" w:rsidP="006C22FA">
            <w:pPr>
              <w:spacing w:line="240" w:lineRule="auto"/>
              <w:jc w:val="center"/>
              <w:rPr>
                <w:rFonts w:ascii="Arial" w:eastAsia="Times New Roman" w:hAnsi="Arial" w:cs="Arial"/>
                <w:b/>
                <w:bCs/>
                <w:sz w:val="20"/>
                <w:szCs w:val="20"/>
                <w:lang w:eastAsia="cs-CZ"/>
              </w:rPr>
            </w:pPr>
          </w:p>
        </w:tc>
        <w:tc>
          <w:tcPr>
            <w:tcW w:w="371" w:type="pct"/>
            <w:tcBorders>
              <w:top w:val="single" w:sz="4" w:space="0" w:color="auto"/>
              <w:left w:val="nil"/>
              <w:bottom w:val="single" w:sz="4" w:space="0" w:color="auto"/>
              <w:right w:val="single" w:sz="4" w:space="0" w:color="auto"/>
            </w:tcBorders>
            <w:shd w:val="clear" w:color="auto" w:fill="F2F2F2" w:themeFill="background1" w:themeFillShade="F2"/>
            <w:vAlign w:val="center"/>
            <w:hideMark/>
          </w:tcPr>
          <w:p w14:paraId="5A229A2D" w14:textId="77777777"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bez DPH</w:t>
            </w:r>
          </w:p>
        </w:tc>
        <w:tc>
          <w:tcPr>
            <w:tcW w:w="371" w:type="pct"/>
            <w:tcBorders>
              <w:top w:val="single" w:sz="4" w:space="0" w:color="auto"/>
              <w:left w:val="nil"/>
              <w:bottom w:val="single" w:sz="4" w:space="0" w:color="auto"/>
              <w:right w:val="single" w:sz="4" w:space="0" w:color="auto"/>
            </w:tcBorders>
            <w:shd w:val="clear" w:color="auto" w:fill="F2F2F2" w:themeFill="background1" w:themeFillShade="F2"/>
            <w:vAlign w:val="center"/>
            <w:hideMark/>
          </w:tcPr>
          <w:p w14:paraId="7C819ABE" w14:textId="77777777"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s DPH</w:t>
            </w:r>
          </w:p>
        </w:tc>
        <w:tc>
          <w:tcPr>
            <w:tcW w:w="395" w:type="pct"/>
            <w:tcBorders>
              <w:top w:val="single" w:sz="4" w:space="0" w:color="auto"/>
              <w:left w:val="nil"/>
              <w:bottom w:val="single" w:sz="4" w:space="0" w:color="auto"/>
              <w:right w:val="single" w:sz="4" w:space="0" w:color="auto"/>
            </w:tcBorders>
            <w:shd w:val="clear" w:color="auto" w:fill="F2F2F2" w:themeFill="background1" w:themeFillShade="F2"/>
            <w:vAlign w:val="center"/>
          </w:tcPr>
          <w:p w14:paraId="131A6888" w14:textId="77777777"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bez DPH</w:t>
            </w:r>
          </w:p>
        </w:tc>
        <w:tc>
          <w:tcPr>
            <w:tcW w:w="371" w:type="pct"/>
            <w:tcBorders>
              <w:top w:val="single" w:sz="4" w:space="0" w:color="auto"/>
              <w:left w:val="nil"/>
              <w:bottom w:val="single" w:sz="4" w:space="0" w:color="auto"/>
              <w:right w:val="single" w:sz="4" w:space="0" w:color="auto"/>
            </w:tcBorders>
            <w:shd w:val="clear" w:color="auto" w:fill="F2F2F2" w:themeFill="background1" w:themeFillShade="F2"/>
            <w:vAlign w:val="center"/>
          </w:tcPr>
          <w:p w14:paraId="7728E678" w14:textId="77777777"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s DPH</w:t>
            </w:r>
          </w:p>
        </w:tc>
        <w:tc>
          <w:tcPr>
            <w:tcW w:w="395" w:type="pct"/>
            <w:tcBorders>
              <w:top w:val="single" w:sz="4" w:space="0" w:color="auto"/>
              <w:left w:val="nil"/>
              <w:bottom w:val="single" w:sz="4" w:space="0" w:color="auto"/>
              <w:right w:val="single" w:sz="4" w:space="0" w:color="auto"/>
            </w:tcBorders>
            <w:shd w:val="clear" w:color="auto" w:fill="F2F2F2" w:themeFill="background1" w:themeFillShade="F2"/>
            <w:vAlign w:val="center"/>
          </w:tcPr>
          <w:p w14:paraId="771E8B37" w14:textId="77777777"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bez DPH</w:t>
            </w:r>
          </w:p>
        </w:tc>
        <w:tc>
          <w:tcPr>
            <w:tcW w:w="371" w:type="pct"/>
            <w:tcBorders>
              <w:top w:val="single" w:sz="4" w:space="0" w:color="auto"/>
              <w:left w:val="nil"/>
              <w:bottom w:val="single" w:sz="4" w:space="0" w:color="auto"/>
              <w:right w:val="single" w:sz="4" w:space="0" w:color="auto"/>
            </w:tcBorders>
            <w:shd w:val="clear" w:color="auto" w:fill="F2F2F2" w:themeFill="background1" w:themeFillShade="F2"/>
            <w:vAlign w:val="center"/>
          </w:tcPr>
          <w:p w14:paraId="69CFC679" w14:textId="77777777"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s DPH</w:t>
            </w:r>
          </w:p>
        </w:tc>
        <w:tc>
          <w:tcPr>
            <w:tcW w:w="395" w:type="pct"/>
            <w:tcBorders>
              <w:top w:val="single" w:sz="4" w:space="0" w:color="auto"/>
              <w:left w:val="nil"/>
              <w:bottom w:val="single" w:sz="4" w:space="0" w:color="auto"/>
              <w:right w:val="single" w:sz="4" w:space="0" w:color="auto"/>
            </w:tcBorders>
            <w:shd w:val="clear" w:color="auto" w:fill="F2F2F2" w:themeFill="background1" w:themeFillShade="F2"/>
            <w:vAlign w:val="center"/>
          </w:tcPr>
          <w:p w14:paraId="62FDF5C8" w14:textId="77777777"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bez DPH</w:t>
            </w:r>
          </w:p>
        </w:tc>
        <w:tc>
          <w:tcPr>
            <w:tcW w:w="371" w:type="pct"/>
            <w:tcBorders>
              <w:top w:val="single" w:sz="4" w:space="0" w:color="auto"/>
              <w:left w:val="nil"/>
              <w:bottom w:val="single" w:sz="4" w:space="0" w:color="auto"/>
              <w:right w:val="single" w:sz="4" w:space="0" w:color="auto"/>
            </w:tcBorders>
            <w:shd w:val="clear" w:color="auto" w:fill="F2F2F2" w:themeFill="background1" w:themeFillShade="F2"/>
            <w:vAlign w:val="center"/>
          </w:tcPr>
          <w:p w14:paraId="43CAF417" w14:textId="77777777" w:rsidR="006C22FA" w:rsidRPr="00366F2E" w:rsidRDefault="006C22FA" w:rsidP="006C22FA">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s DPH</w:t>
            </w:r>
          </w:p>
        </w:tc>
      </w:tr>
      <w:tr w:rsidR="00A17A81" w:rsidRPr="00366F2E" w14:paraId="2F9C7EC7" w14:textId="77777777" w:rsidTr="00976BD7">
        <w:trPr>
          <w:trHeight w:val="520"/>
        </w:trPr>
        <w:tc>
          <w:tcPr>
            <w:tcW w:w="1960" w:type="pct"/>
            <w:tcBorders>
              <w:top w:val="nil"/>
              <w:left w:val="single" w:sz="4" w:space="0" w:color="auto"/>
              <w:bottom w:val="single" w:sz="4" w:space="0" w:color="auto"/>
              <w:right w:val="single" w:sz="4" w:space="0" w:color="auto"/>
            </w:tcBorders>
            <w:shd w:val="clear" w:color="auto" w:fill="auto"/>
            <w:vAlign w:val="center"/>
            <w:hideMark/>
          </w:tcPr>
          <w:p w14:paraId="76A04D06" w14:textId="77777777" w:rsidR="00A17A81" w:rsidRPr="00366F2E" w:rsidRDefault="00A17A81" w:rsidP="00A17A81">
            <w:pPr>
              <w:rPr>
                <w:rFonts w:ascii="Arial" w:hAnsi="Arial" w:cs="Arial"/>
                <w:b/>
                <w:sz w:val="20"/>
                <w:szCs w:val="20"/>
              </w:rPr>
            </w:pPr>
            <w:r w:rsidRPr="00366F2E">
              <w:rPr>
                <w:rFonts w:ascii="Arial" w:eastAsia="Times New Roman" w:hAnsi="Arial" w:cs="Arial"/>
                <w:b/>
                <w:sz w:val="20"/>
                <w:szCs w:val="20"/>
                <w:lang w:eastAsia="cs-CZ"/>
              </w:rPr>
              <w:t>Základní cena</w:t>
            </w:r>
          </w:p>
        </w:tc>
        <w:tc>
          <w:tcPr>
            <w:tcW w:w="371" w:type="pct"/>
            <w:tcBorders>
              <w:top w:val="single" w:sz="4" w:space="0" w:color="auto"/>
              <w:left w:val="nil"/>
              <w:bottom w:val="single" w:sz="4" w:space="0" w:color="auto"/>
              <w:right w:val="single" w:sz="4" w:space="0" w:color="auto"/>
            </w:tcBorders>
            <w:shd w:val="clear" w:color="auto" w:fill="auto"/>
            <w:vAlign w:val="center"/>
          </w:tcPr>
          <w:p w14:paraId="7EB7DD48" w14:textId="753A9F0E" w:rsidR="00A17A81" w:rsidRPr="00366F2E" w:rsidRDefault="00A17A81" w:rsidP="00A17A81">
            <w:pPr>
              <w:jc w:val="center"/>
              <w:rPr>
                <w:rFonts w:ascii="Arial" w:hAnsi="Arial" w:cs="Arial"/>
                <w:sz w:val="20"/>
                <w:szCs w:val="20"/>
              </w:rPr>
            </w:pPr>
            <w:r w:rsidRPr="002A28C6">
              <w:rPr>
                <w:rFonts w:ascii="Arial" w:hAnsi="Arial" w:cs="Arial"/>
                <w:sz w:val="20"/>
                <w:szCs w:val="20"/>
              </w:rPr>
              <w:t>106,61</w:t>
            </w:r>
          </w:p>
        </w:tc>
        <w:tc>
          <w:tcPr>
            <w:tcW w:w="371" w:type="pct"/>
            <w:tcBorders>
              <w:top w:val="single" w:sz="4" w:space="0" w:color="auto"/>
              <w:left w:val="nil"/>
              <w:bottom w:val="single" w:sz="4" w:space="0" w:color="auto"/>
              <w:right w:val="single" w:sz="4" w:space="0" w:color="auto"/>
            </w:tcBorders>
            <w:shd w:val="clear" w:color="auto" w:fill="auto"/>
            <w:vAlign w:val="center"/>
          </w:tcPr>
          <w:p w14:paraId="6EB107F8" w14:textId="21D6277F" w:rsidR="00A17A81" w:rsidRPr="00366F2E" w:rsidRDefault="00A17A81" w:rsidP="00A17A81">
            <w:pPr>
              <w:jc w:val="center"/>
              <w:rPr>
                <w:rFonts w:ascii="Arial" w:hAnsi="Arial" w:cs="Arial"/>
                <w:b/>
                <w:sz w:val="20"/>
                <w:szCs w:val="20"/>
              </w:rPr>
            </w:pPr>
            <w:r w:rsidRPr="002A28C6">
              <w:rPr>
                <w:rFonts w:ascii="Arial" w:hAnsi="Arial" w:cs="Arial"/>
                <w:b/>
                <w:bCs/>
                <w:sz w:val="20"/>
                <w:szCs w:val="20"/>
              </w:rPr>
              <w:t>129,00</w:t>
            </w:r>
          </w:p>
        </w:tc>
        <w:tc>
          <w:tcPr>
            <w:tcW w:w="395" w:type="pct"/>
            <w:tcBorders>
              <w:top w:val="single" w:sz="4" w:space="0" w:color="auto"/>
              <w:left w:val="nil"/>
              <w:bottom w:val="single" w:sz="4" w:space="0" w:color="auto"/>
              <w:right w:val="single" w:sz="4" w:space="0" w:color="auto"/>
            </w:tcBorders>
            <w:vAlign w:val="center"/>
          </w:tcPr>
          <w:p w14:paraId="188B95D4" w14:textId="7128FD86" w:rsidR="00A17A81" w:rsidRPr="00366F2E" w:rsidRDefault="00A17A81" w:rsidP="00A17A81">
            <w:pPr>
              <w:jc w:val="center"/>
              <w:rPr>
                <w:rFonts w:ascii="Arial" w:hAnsi="Arial" w:cs="Arial"/>
                <w:sz w:val="20"/>
                <w:szCs w:val="20"/>
              </w:rPr>
            </w:pPr>
            <w:r w:rsidRPr="002A28C6">
              <w:rPr>
                <w:rFonts w:ascii="Arial" w:hAnsi="Arial" w:cs="Arial"/>
                <w:sz w:val="20"/>
                <w:szCs w:val="20"/>
              </w:rPr>
              <w:t>131,40</w:t>
            </w:r>
          </w:p>
        </w:tc>
        <w:tc>
          <w:tcPr>
            <w:tcW w:w="371" w:type="pct"/>
            <w:tcBorders>
              <w:top w:val="single" w:sz="4" w:space="0" w:color="auto"/>
              <w:left w:val="nil"/>
              <w:bottom w:val="single" w:sz="4" w:space="0" w:color="auto"/>
              <w:right w:val="single" w:sz="4" w:space="0" w:color="auto"/>
            </w:tcBorders>
            <w:vAlign w:val="center"/>
          </w:tcPr>
          <w:p w14:paraId="3DFFACAC" w14:textId="3A76A310" w:rsidR="00A17A81" w:rsidRPr="00366F2E" w:rsidRDefault="00A17A81" w:rsidP="00A17A81">
            <w:pPr>
              <w:jc w:val="center"/>
              <w:rPr>
                <w:rFonts w:ascii="Arial" w:hAnsi="Arial" w:cs="Arial"/>
                <w:b/>
                <w:sz w:val="20"/>
                <w:szCs w:val="20"/>
              </w:rPr>
            </w:pPr>
            <w:r w:rsidRPr="002A28C6">
              <w:rPr>
                <w:rFonts w:ascii="Arial" w:hAnsi="Arial" w:cs="Arial"/>
                <w:b/>
                <w:bCs/>
                <w:sz w:val="20"/>
                <w:szCs w:val="20"/>
              </w:rPr>
              <w:t>159,00</w:t>
            </w:r>
          </w:p>
        </w:tc>
        <w:tc>
          <w:tcPr>
            <w:tcW w:w="395" w:type="pct"/>
            <w:tcBorders>
              <w:top w:val="single" w:sz="4" w:space="0" w:color="auto"/>
              <w:left w:val="nil"/>
              <w:bottom w:val="single" w:sz="4" w:space="0" w:color="auto"/>
              <w:right w:val="single" w:sz="4" w:space="0" w:color="auto"/>
            </w:tcBorders>
            <w:vAlign w:val="center"/>
          </w:tcPr>
          <w:p w14:paraId="14902757" w14:textId="4E304EB6" w:rsidR="00A17A81" w:rsidRPr="00366F2E" w:rsidRDefault="00A17A81" w:rsidP="00A17A81">
            <w:pPr>
              <w:jc w:val="center"/>
              <w:rPr>
                <w:rFonts w:ascii="Arial" w:hAnsi="Arial" w:cs="Arial"/>
                <w:sz w:val="20"/>
                <w:szCs w:val="20"/>
              </w:rPr>
            </w:pPr>
            <w:r w:rsidRPr="002A28C6">
              <w:rPr>
                <w:rFonts w:ascii="Arial" w:hAnsi="Arial" w:cs="Arial"/>
                <w:sz w:val="20"/>
                <w:szCs w:val="20"/>
              </w:rPr>
              <w:t>172,73</w:t>
            </w:r>
          </w:p>
        </w:tc>
        <w:tc>
          <w:tcPr>
            <w:tcW w:w="371" w:type="pct"/>
            <w:tcBorders>
              <w:top w:val="single" w:sz="4" w:space="0" w:color="auto"/>
              <w:left w:val="nil"/>
              <w:bottom w:val="single" w:sz="4" w:space="0" w:color="auto"/>
              <w:right w:val="single" w:sz="4" w:space="0" w:color="auto"/>
            </w:tcBorders>
            <w:vAlign w:val="center"/>
          </w:tcPr>
          <w:p w14:paraId="7941FACF" w14:textId="2AE260B3" w:rsidR="00A17A81" w:rsidRPr="00366F2E" w:rsidRDefault="00A17A81" w:rsidP="00A17A81">
            <w:pPr>
              <w:jc w:val="center"/>
              <w:rPr>
                <w:rFonts w:ascii="Arial" w:hAnsi="Arial" w:cs="Arial"/>
                <w:b/>
                <w:sz w:val="20"/>
                <w:szCs w:val="20"/>
              </w:rPr>
            </w:pPr>
            <w:r w:rsidRPr="002A28C6">
              <w:rPr>
                <w:rFonts w:ascii="Arial" w:hAnsi="Arial" w:cs="Arial"/>
                <w:b/>
                <w:bCs/>
                <w:sz w:val="20"/>
                <w:szCs w:val="20"/>
              </w:rPr>
              <w:t>209,00</w:t>
            </w:r>
          </w:p>
        </w:tc>
        <w:tc>
          <w:tcPr>
            <w:tcW w:w="395" w:type="pct"/>
            <w:tcBorders>
              <w:top w:val="single" w:sz="4" w:space="0" w:color="auto"/>
              <w:left w:val="nil"/>
              <w:bottom w:val="single" w:sz="4" w:space="0" w:color="auto"/>
              <w:right w:val="single" w:sz="4" w:space="0" w:color="auto"/>
            </w:tcBorders>
            <w:vAlign w:val="center"/>
          </w:tcPr>
          <w:p w14:paraId="733FDEF7" w14:textId="439E2D4B" w:rsidR="00A17A81" w:rsidRPr="00366F2E" w:rsidRDefault="00A17A81" w:rsidP="00A17A81">
            <w:pPr>
              <w:jc w:val="center"/>
              <w:rPr>
                <w:rFonts w:ascii="Arial" w:hAnsi="Arial" w:cs="Arial"/>
                <w:sz w:val="20"/>
                <w:szCs w:val="20"/>
              </w:rPr>
            </w:pPr>
            <w:r w:rsidRPr="002A28C6">
              <w:rPr>
                <w:rFonts w:ascii="Arial" w:hAnsi="Arial" w:cs="Arial"/>
                <w:sz w:val="20"/>
                <w:szCs w:val="20"/>
              </w:rPr>
              <w:t>296,69</w:t>
            </w:r>
          </w:p>
        </w:tc>
        <w:tc>
          <w:tcPr>
            <w:tcW w:w="371" w:type="pct"/>
            <w:tcBorders>
              <w:top w:val="single" w:sz="4" w:space="0" w:color="auto"/>
              <w:left w:val="nil"/>
              <w:bottom w:val="single" w:sz="4" w:space="0" w:color="auto"/>
              <w:right w:val="single" w:sz="4" w:space="0" w:color="auto"/>
            </w:tcBorders>
            <w:vAlign w:val="center"/>
          </w:tcPr>
          <w:p w14:paraId="7459AF06" w14:textId="777C8F79" w:rsidR="00A17A81" w:rsidRPr="00366F2E" w:rsidRDefault="00A17A81" w:rsidP="00A17A81">
            <w:pPr>
              <w:jc w:val="center"/>
              <w:rPr>
                <w:rFonts w:ascii="Arial" w:hAnsi="Arial" w:cs="Arial"/>
                <w:b/>
                <w:sz w:val="20"/>
                <w:szCs w:val="20"/>
              </w:rPr>
            </w:pPr>
            <w:r w:rsidRPr="002A28C6">
              <w:rPr>
                <w:rFonts w:ascii="Arial" w:hAnsi="Arial" w:cs="Arial"/>
                <w:b/>
                <w:bCs/>
                <w:sz w:val="20"/>
                <w:szCs w:val="20"/>
              </w:rPr>
              <w:t>359,00</w:t>
            </w:r>
          </w:p>
        </w:tc>
      </w:tr>
      <w:tr w:rsidR="00A17A81" w:rsidRPr="00366F2E" w14:paraId="2BDA5185" w14:textId="77777777" w:rsidTr="00976BD7">
        <w:trPr>
          <w:trHeight w:val="520"/>
        </w:trPr>
        <w:tc>
          <w:tcPr>
            <w:tcW w:w="1960" w:type="pct"/>
            <w:tcBorders>
              <w:top w:val="nil"/>
              <w:left w:val="single" w:sz="4" w:space="0" w:color="auto"/>
              <w:bottom w:val="single" w:sz="4" w:space="0" w:color="auto"/>
              <w:right w:val="single" w:sz="4" w:space="0" w:color="auto"/>
            </w:tcBorders>
            <w:shd w:val="clear" w:color="auto" w:fill="auto"/>
            <w:vAlign w:val="center"/>
          </w:tcPr>
          <w:p w14:paraId="21B86D0A" w14:textId="77777777" w:rsidR="00A17A81" w:rsidRPr="00366F2E" w:rsidRDefault="00A17A81" w:rsidP="00A17A81">
            <w:pPr>
              <w:rPr>
                <w:rFonts w:ascii="Arial" w:hAnsi="Arial" w:cs="Arial"/>
                <w:b/>
                <w:sz w:val="20"/>
                <w:szCs w:val="20"/>
              </w:rPr>
            </w:pPr>
            <w:r w:rsidRPr="00366F2E">
              <w:rPr>
                <w:rFonts w:ascii="Arial" w:hAnsi="Arial" w:cs="Arial"/>
                <w:b/>
                <w:sz w:val="20"/>
                <w:szCs w:val="20"/>
              </w:rPr>
              <w:t xml:space="preserve">Cena se Zákaznickou kartou </w:t>
            </w:r>
          </w:p>
        </w:tc>
        <w:tc>
          <w:tcPr>
            <w:tcW w:w="371" w:type="pct"/>
            <w:tcBorders>
              <w:top w:val="nil"/>
              <w:left w:val="nil"/>
              <w:bottom w:val="single" w:sz="4" w:space="0" w:color="auto"/>
              <w:right w:val="single" w:sz="4" w:space="0" w:color="auto"/>
            </w:tcBorders>
            <w:shd w:val="clear" w:color="auto" w:fill="auto"/>
            <w:vAlign w:val="center"/>
          </w:tcPr>
          <w:p w14:paraId="3B3BDCD1" w14:textId="08E23945" w:rsidR="00A17A81" w:rsidRPr="00366F2E" w:rsidRDefault="00A17A81" w:rsidP="00A17A81">
            <w:pPr>
              <w:jc w:val="center"/>
              <w:rPr>
                <w:rFonts w:ascii="Arial" w:hAnsi="Arial" w:cs="Arial"/>
                <w:sz w:val="20"/>
                <w:szCs w:val="20"/>
              </w:rPr>
            </w:pPr>
            <w:r w:rsidRPr="002A28C6">
              <w:rPr>
                <w:rFonts w:ascii="Arial" w:hAnsi="Arial" w:cs="Arial"/>
                <w:sz w:val="20"/>
                <w:szCs w:val="20"/>
              </w:rPr>
              <w:t>98,35</w:t>
            </w:r>
          </w:p>
        </w:tc>
        <w:tc>
          <w:tcPr>
            <w:tcW w:w="371" w:type="pct"/>
            <w:tcBorders>
              <w:top w:val="nil"/>
              <w:left w:val="nil"/>
              <w:bottom w:val="single" w:sz="4" w:space="0" w:color="auto"/>
              <w:right w:val="single" w:sz="4" w:space="0" w:color="auto"/>
            </w:tcBorders>
            <w:shd w:val="clear" w:color="auto" w:fill="auto"/>
            <w:vAlign w:val="center"/>
          </w:tcPr>
          <w:p w14:paraId="02932302" w14:textId="6342AE12" w:rsidR="00A17A81" w:rsidRPr="00366F2E" w:rsidRDefault="00A17A81" w:rsidP="00A17A81">
            <w:pPr>
              <w:jc w:val="center"/>
              <w:rPr>
                <w:rFonts w:ascii="Arial" w:hAnsi="Arial" w:cs="Arial"/>
                <w:b/>
                <w:bCs/>
                <w:sz w:val="20"/>
                <w:szCs w:val="20"/>
              </w:rPr>
            </w:pPr>
            <w:r w:rsidRPr="002A28C6">
              <w:rPr>
                <w:rFonts w:ascii="Arial" w:hAnsi="Arial" w:cs="Arial"/>
                <w:b/>
                <w:bCs/>
                <w:sz w:val="20"/>
                <w:szCs w:val="20"/>
              </w:rPr>
              <w:t>119,00</w:t>
            </w:r>
          </w:p>
        </w:tc>
        <w:tc>
          <w:tcPr>
            <w:tcW w:w="395" w:type="pct"/>
            <w:tcBorders>
              <w:top w:val="nil"/>
              <w:left w:val="nil"/>
              <w:bottom w:val="single" w:sz="4" w:space="0" w:color="auto"/>
              <w:right w:val="single" w:sz="4" w:space="0" w:color="auto"/>
            </w:tcBorders>
            <w:vAlign w:val="center"/>
          </w:tcPr>
          <w:p w14:paraId="61B2B879" w14:textId="3F7B79CF" w:rsidR="00A17A81" w:rsidRPr="00366F2E" w:rsidRDefault="00A17A81" w:rsidP="00A17A81">
            <w:pPr>
              <w:jc w:val="center"/>
              <w:rPr>
                <w:rFonts w:ascii="Arial" w:hAnsi="Arial" w:cs="Arial"/>
                <w:sz w:val="20"/>
                <w:szCs w:val="20"/>
              </w:rPr>
            </w:pPr>
            <w:r w:rsidRPr="002A28C6">
              <w:rPr>
                <w:rFonts w:ascii="Arial" w:hAnsi="Arial" w:cs="Arial"/>
                <w:sz w:val="20"/>
                <w:szCs w:val="20"/>
              </w:rPr>
              <w:t>123,14</w:t>
            </w:r>
          </w:p>
        </w:tc>
        <w:tc>
          <w:tcPr>
            <w:tcW w:w="371" w:type="pct"/>
            <w:tcBorders>
              <w:top w:val="nil"/>
              <w:left w:val="nil"/>
              <w:bottom w:val="single" w:sz="4" w:space="0" w:color="auto"/>
              <w:right w:val="single" w:sz="4" w:space="0" w:color="auto"/>
            </w:tcBorders>
            <w:vAlign w:val="center"/>
          </w:tcPr>
          <w:p w14:paraId="205BF55E" w14:textId="43C6FC29" w:rsidR="00A17A81" w:rsidRPr="00366F2E" w:rsidRDefault="00A17A81" w:rsidP="00A17A81">
            <w:pPr>
              <w:jc w:val="center"/>
              <w:rPr>
                <w:rFonts w:ascii="Arial" w:hAnsi="Arial" w:cs="Arial"/>
                <w:b/>
                <w:sz w:val="20"/>
                <w:szCs w:val="20"/>
              </w:rPr>
            </w:pPr>
            <w:r w:rsidRPr="002A28C6">
              <w:rPr>
                <w:rFonts w:ascii="Arial" w:hAnsi="Arial" w:cs="Arial"/>
                <w:b/>
                <w:bCs/>
                <w:sz w:val="20"/>
                <w:szCs w:val="20"/>
              </w:rPr>
              <w:t>149,00</w:t>
            </w:r>
          </w:p>
        </w:tc>
        <w:tc>
          <w:tcPr>
            <w:tcW w:w="395" w:type="pct"/>
            <w:tcBorders>
              <w:top w:val="nil"/>
              <w:left w:val="nil"/>
              <w:bottom w:val="single" w:sz="4" w:space="0" w:color="auto"/>
              <w:right w:val="single" w:sz="4" w:space="0" w:color="auto"/>
            </w:tcBorders>
            <w:vAlign w:val="center"/>
          </w:tcPr>
          <w:p w14:paraId="02E0E7DA" w14:textId="643974EB" w:rsidR="00A17A81" w:rsidRPr="00366F2E" w:rsidRDefault="00A17A81" w:rsidP="00A17A81">
            <w:pPr>
              <w:jc w:val="center"/>
              <w:rPr>
                <w:rFonts w:ascii="Arial" w:hAnsi="Arial" w:cs="Arial"/>
                <w:sz w:val="20"/>
                <w:szCs w:val="20"/>
              </w:rPr>
            </w:pPr>
            <w:r w:rsidRPr="002A28C6">
              <w:rPr>
                <w:rFonts w:ascii="Arial" w:hAnsi="Arial" w:cs="Arial"/>
                <w:sz w:val="20"/>
                <w:szCs w:val="20"/>
              </w:rPr>
              <w:t>164,46</w:t>
            </w:r>
          </w:p>
        </w:tc>
        <w:tc>
          <w:tcPr>
            <w:tcW w:w="371" w:type="pct"/>
            <w:tcBorders>
              <w:top w:val="nil"/>
              <w:left w:val="nil"/>
              <w:bottom w:val="single" w:sz="4" w:space="0" w:color="auto"/>
              <w:right w:val="single" w:sz="4" w:space="0" w:color="auto"/>
            </w:tcBorders>
            <w:vAlign w:val="center"/>
          </w:tcPr>
          <w:p w14:paraId="092B3B5D" w14:textId="4810106C" w:rsidR="00A17A81" w:rsidRPr="00366F2E" w:rsidRDefault="00A17A81" w:rsidP="00A17A81">
            <w:pPr>
              <w:jc w:val="center"/>
              <w:rPr>
                <w:rFonts w:ascii="Arial" w:hAnsi="Arial" w:cs="Arial"/>
                <w:b/>
                <w:sz w:val="20"/>
                <w:szCs w:val="20"/>
              </w:rPr>
            </w:pPr>
            <w:r w:rsidRPr="002A28C6">
              <w:rPr>
                <w:rFonts w:ascii="Arial" w:hAnsi="Arial" w:cs="Arial"/>
                <w:b/>
                <w:bCs/>
                <w:sz w:val="20"/>
                <w:szCs w:val="20"/>
              </w:rPr>
              <w:t>199,00</w:t>
            </w:r>
          </w:p>
        </w:tc>
        <w:tc>
          <w:tcPr>
            <w:tcW w:w="395" w:type="pct"/>
            <w:tcBorders>
              <w:top w:val="nil"/>
              <w:left w:val="nil"/>
              <w:bottom w:val="single" w:sz="4" w:space="0" w:color="auto"/>
              <w:right w:val="single" w:sz="4" w:space="0" w:color="auto"/>
            </w:tcBorders>
            <w:vAlign w:val="center"/>
          </w:tcPr>
          <w:p w14:paraId="5A9115DC" w14:textId="27441E36" w:rsidR="00A17A81" w:rsidRPr="00366F2E" w:rsidRDefault="00A17A81" w:rsidP="00A17A81">
            <w:pPr>
              <w:jc w:val="center"/>
              <w:rPr>
                <w:rFonts w:ascii="Arial" w:hAnsi="Arial" w:cs="Arial"/>
                <w:sz w:val="20"/>
                <w:szCs w:val="20"/>
              </w:rPr>
            </w:pPr>
            <w:r w:rsidRPr="002A28C6">
              <w:rPr>
                <w:rFonts w:ascii="Arial" w:hAnsi="Arial" w:cs="Arial"/>
                <w:sz w:val="20"/>
                <w:szCs w:val="20"/>
              </w:rPr>
              <w:t>288,43</w:t>
            </w:r>
          </w:p>
        </w:tc>
        <w:tc>
          <w:tcPr>
            <w:tcW w:w="371" w:type="pct"/>
            <w:tcBorders>
              <w:top w:val="nil"/>
              <w:left w:val="nil"/>
              <w:bottom w:val="single" w:sz="4" w:space="0" w:color="auto"/>
              <w:right w:val="single" w:sz="4" w:space="0" w:color="auto"/>
            </w:tcBorders>
            <w:vAlign w:val="center"/>
          </w:tcPr>
          <w:p w14:paraId="0B0076CD" w14:textId="09F4254A" w:rsidR="00A17A81" w:rsidRPr="00366F2E" w:rsidRDefault="00A17A81" w:rsidP="00A17A81">
            <w:pPr>
              <w:jc w:val="center"/>
              <w:rPr>
                <w:rFonts w:ascii="Arial" w:hAnsi="Arial" w:cs="Arial"/>
                <w:b/>
                <w:sz w:val="20"/>
                <w:szCs w:val="20"/>
              </w:rPr>
            </w:pPr>
            <w:r w:rsidRPr="002A28C6">
              <w:rPr>
                <w:rFonts w:ascii="Arial" w:hAnsi="Arial" w:cs="Arial"/>
                <w:b/>
                <w:bCs/>
                <w:sz w:val="20"/>
                <w:szCs w:val="20"/>
              </w:rPr>
              <w:t>349,00</w:t>
            </w:r>
          </w:p>
        </w:tc>
      </w:tr>
      <w:tr w:rsidR="00A17A81" w:rsidRPr="00366F2E" w14:paraId="264D29DD" w14:textId="77777777" w:rsidTr="00976BD7">
        <w:trPr>
          <w:trHeight w:val="520"/>
        </w:trPr>
        <w:tc>
          <w:tcPr>
            <w:tcW w:w="1960" w:type="pct"/>
            <w:tcBorders>
              <w:top w:val="nil"/>
              <w:left w:val="single" w:sz="4" w:space="0" w:color="auto"/>
              <w:bottom w:val="single" w:sz="4" w:space="0" w:color="auto"/>
              <w:right w:val="single" w:sz="4" w:space="0" w:color="auto"/>
            </w:tcBorders>
            <w:shd w:val="clear" w:color="auto" w:fill="auto"/>
            <w:vAlign w:val="center"/>
          </w:tcPr>
          <w:p w14:paraId="717613E2" w14:textId="47DEC73F" w:rsidR="00A17A81" w:rsidRPr="00366F2E" w:rsidRDefault="00A17A81" w:rsidP="00A17A81">
            <w:pPr>
              <w:rPr>
                <w:rFonts w:ascii="Arial" w:hAnsi="Arial" w:cs="Arial"/>
                <w:b/>
                <w:sz w:val="20"/>
                <w:szCs w:val="20"/>
              </w:rPr>
            </w:pPr>
            <w:r w:rsidRPr="00366F2E">
              <w:rPr>
                <w:rFonts w:ascii="Arial" w:hAnsi="Arial" w:cs="Arial"/>
                <w:b/>
                <w:sz w:val="20"/>
                <w:szCs w:val="20"/>
              </w:rPr>
              <w:t xml:space="preserve">Cena s předáním podacích dat elektronicky </w:t>
            </w:r>
            <w:r w:rsidRPr="00366F2E">
              <w:rPr>
                <w:rFonts w:ascii="Arial" w:hAnsi="Arial" w:cs="Arial"/>
                <w:b/>
                <w:sz w:val="20"/>
                <w:szCs w:val="20"/>
                <w:vertAlign w:val="superscript"/>
              </w:rPr>
              <w:t>3)</w:t>
            </w:r>
          </w:p>
        </w:tc>
        <w:tc>
          <w:tcPr>
            <w:tcW w:w="371" w:type="pct"/>
            <w:tcBorders>
              <w:top w:val="nil"/>
              <w:left w:val="nil"/>
              <w:bottom w:val="single" w:sz="4" w:space="0" w:color="auto"/>
              <w:right w:val="single" w:sz="4" w:space="0" w:color="auto"/>
            </w:tcBorders>
            <w:shd w:val="clear" w:color="auto" w:fill="auto"/>
            <w:vAlign w:val="center"/>
          </w:tcPr>
          <w:p w14:paraId="59E5CA9F" w14:textId="25780D33" w:rsidR="00A17A81" w:rsidRPr="00366F2E" w:rsidRDefault="00A17A81" w:rsidP="00A17A81">
            <w:pPr>
              <w:jc w:val="center"/>
              <w:rPr>
                <w:rFonts w:ascii="Arial" w:hAnsi="Arial" w:cs="Arial"/>
                <w:sz w:val="20"/>
                <w:szCs w:val="20"/>
              </w:rPr>
            </w:pPr>
            <w:r w:rsidRPr="002A28C6">
              <w:rPr>
                <w:rFonts w:ascii="Arial" w:hAnsi="Arial" w:cs="Arial"/>
                <w:sz w:val="20"/>
                <w:szCs w:val="20"/>
              </w:rPr>
              <w:t>98,35</w:t>
            </w:r>
          </w:p>
        </w:tc>
        <w:tc>
          <w:tcPr>
            <w:tcW w:w="371" w:type="pct"/>
            <w:tcBorders>
              <w:top w:val="nil"/>
              <w:left w:val="nil"/>
              <w:bottom w:val="single" w:sz="4" w:space="0" w:color="auto"/>
              <w:right w:val="single" w:sz="4" w:space="0" w:color="auto"/>
            </w:tcBorders>
            <w:shd w:val="clear" w:color="auto" w:fill="auto"/>
            <w:vAlign w:val="center"/>
          </w:tcPr>
          <w:p w14:paraId="5F9B29F9" w14:textId="39A37F46" w:rsidR="00A17A81" w:rsidRPr="00366F2E" w:rsidRDefault="00A17A81" w:rsidP="00A17A81">
            <w:pPr>
              <w:jc w:val="center"/>
              <w:rPr>
                <w:rFonts w:ascii="Arial" w:hAnsi="Arial" w:cs="Arial"/>
                <w:b/>
                <w:bCs/>
                <w:sz w:val="20"/>
                <w:szCs w:val="20"/>
              </w:rPr>
            </w:pPr>
            <w:r w:rsidRPr="002A28C6">
              <w:rPr>
                <w:rFonts w:ascii="Arial" w:hAnsi="Arial" w:cs="Arial"/>
                <w:b/>
                <w:bCs/>
                <w:sz w:val="20"/>
                <w:szCs w:val="20"/>
              </w:rPr>
              <w:t>119,00</w:t>
            </w:r>
          </w:p>
        </w:tc>
        <w:tc>
          <w:tcPr>
            <w:tcW w:w="395" w:type="pct"/>
            <w:tcBorders>
              <w:top w:val="nil"/>
              <w:left w:val="nil"/>
              <w:bottom w:val="single" w:sz="4" w:space="0" w:color="auto"/>
              <w:right w:val="single" w:sz="4" w:space="0" w:color="auto"/>
            </w:tcBorders>
            <w:vAlign w:val="center"/>
          </w:tcPr>
          <w:p w14:paraId="5EA62B18" w14:textId="1E6FD3D4" w:rsidR="00A17A81" w:rsidRPr="00366F2E" w:rsidRDefault="00A17A81" w:rsidP="00A17A81">
            <w:pPr>
              <w:jc w:val="center"/>
              <w:rPr>
                <w:rFonts w:ascii="Arial" w:hAnsi="Arial" w:cs="Arial"/>
                <w:sz w:val="20"/>
                <w:szCs w:val="20"/>
              </w:rPr>
            </w:pPr>
            <w:r w:rsidRPr="002A28C6">
              <w:rPr>
                <w:rFonts w:ascii="Arial" w:hAnsi="Arial" w:cs="Arial"/>
                <w:sz w:val="20"/>
                <w:szCs w:val="20"/>
              </w:rPr>
              <w:t>123,14</w:t>
            </w:r>
          </w:p>
        </w:tc>
        <w:tc>
          <w:tcPr>
            <w:tcW w:w="371" w:type="pct"/>
            <w:tcBorders>
              <w:top w:val="nil"/>
              <w:left w:val="nil"/>
              <w:bottom w:val="single" w:sz="4" w:space="0" w:color="auto"/>
              <w:right w:val="single" w:sz="4" w:space="0" w:color="auto"/>
            </w:tcBorders>
            <w:vAlign w:val="center"/>
          </w:tcPr>
          <w:p w14:paraId="27D0184E" w14:textId="7A6DBF9C" w:rsidR="00A17A81" w:rsidRPr="00366F2E" w:rsidRDefault="00A17A81" w:rsidP="00A17A81">
            <w:pPr>
              <w:jc w:val="center"/>
              <w:rPr>
                <w:rFonts w:ascii="Arial" w:hAnsi="Arial" w:cs="Arial"/>
                <w:b/>
                <w:sz w:val="20"/>
                <w:szCs w:val="20"/>
              </w:rPr>
            </w:pPr>
            <w:r w:rsidRPr="002A28C6">
              <w:rPr>
                <w:rFonts w:ascii="Arial" w:hAnsi="Arial" w:cs="Arial"/>
                <w:b/>
                <w:bCs/>
                <w:sz w:val="20"/>
                <w:szCs w:val="20"/>
              </w:rPr>
              <w:t>149,00</w:t>
            </w:r>
          </w:p>
        </w:tc>
        <w:tc>
          <w:tcPr>
            <w:tcW w:w="395" w:type="pct"/>
            <w:tcBorders>
              <w:top w:val="nil"/>
              <w:left w:val="nil"/>
              <w:bottom w:val="single" w:sz="4" w:space="0" w:color="auto"/>
              <w:right w:val="single" w:sz="4" w:space="0" w:color="auto"/>
            </w:tcBorders>
            <w:vAlign w:val="center"/>
          </w:tcPr>
          <w:p w14:paraId="754120FB" w14:textId="019D1F1D" w:rsidR="00A17A81" w:rsidRPr="00366F2E" w:rsidRDefault="00A17A81" w:rsidP="00A17A81">
            <w:pPr>
              <w:jc w:val="center"/>
              <w:rPr>
                <w:rFonts w:ascii="Arial" w:hAnsi="Arial" w:cs="Arial"/>
                <w:sz w:val="20"/>
                <w:szCs w:val="20"/>
              </w:rPr>
            </w:pPr>
            <w:r w:rsidRPr="002A28C6">
              <w:rPr>
                <w:rFonts w:ascii="Arial" w:hAnsi="Arial" w:cs="Arial"/>
                <w:sz w:val="20"/>
                <w:szCs w:val="20"/>
              </w:rPr>
              <w:t>164,46</w:t>
            </w:r>
          </w:p>
        </w:tc>
        <w:tc>
          <w:tcPr>
            <w:tcW w:w="371" w:type="pct"/>
            <w:tcBorders>
              <w:top w:val="nil"/>
              <w:left w:val="nil"/>
              <w:bottom w:val="single" w:sz="4" w:space="0" w:color="auto"/>
              <w:right w:val="single" w:sz="4" w:space="0" w:color="auto"/>
            </w:tcBorders>
            <w:vAlign w:val="center"/>
          </w:tcPr>
          <w:p w14:paraId="5E9B234F" w14:textId="5CA8DEE0" w:rsidR="00A17A81" w:rsidRPr="00366F2E" w:rsidRDefault="00A17A81" w:rsidP="00A17A81">
            <w:pPr>
              <w:jc w:val="center"/>
              <w:rPr>
                <w:rFonts w:ascii="Arial" w:hAnsi="Arial" w:cs="Arial"/>
                <w:b/>
                <w:sz w:val="20"/>
                <w:szCs w:val="20"/>
              </w:rPr>
            </w:pPr>
            <w:r w:rsidRPr="002A28C6">
              <w:rPr>
                <w:rFonts w:ascii="Arial" w:hAnsi="Arial" w:cs="Arial"/>
                <w:b/>
                <w:bCs/>
                <w:sz w:val="20"/>
                <w:szCs w:val="20"/>
              </w:rPr>
              <w:t>199,00</w:t>
            </w:r>
          </w:p>
        </w:tc>
        <w:tc>
          <w:tcPr>
            <w:tcW w:w="395" w:type="pct"/>
            <w:tcBorders>
              <w:top w:val="nil"/>
              <w:left w:val="nil"/>
              <w:bottom w:val="single" w:sz="4" w:space="0" w:color="auto"/>
              <w:right w:val="single" w:sz="4" w:space="0" w:color="auto"/>
            </w:tcBorders>
            <w:vAlign w:val="center"/>
          </w:tcPr>
          <w:p w14:paraId="00A67DB9" w14:textId="6E70F1AF" w:rsidR="00A17A81" w:rsidRPr="00366F2E" w:rsidRDefault="00A17A81" w:rsidP="00A17A81">
            <w:pPr>
              <w:jc w:val="center"/>
              <w:rPr>
                <w:rFonts w:ascii="Arial" w:hAnsi="Arial" w:cs="Arial"/>
                <w:sz w:val="20"/>
                <w:szCs w:val="20"/>
              </w:rPr>
            </w:pPr>
            <w:r w:rsidRPr="002A28C6">
              <w:rPr>
                <w:rFonts w:ascii="Arial" w:hAnsi="Arial" w:cs="Arial"/>
                <w:sz w:val="20"/>
                <w:szCs w:val="20"/>
              </w:rPr>
              <w:t>288,43</w:t>
            </w:r>
          </w:p>
        </w:tc>
        <w:tc>
          <w:tcPr>
            <w:tcW w:w="371" w:type="pct"/>
            <w:tcBorders>
              <w:top w:val="nil"/>
              <w:left w:val="nil"/>
              <w:bottom w:val="single" w:sz="4" w:space="0" w:color="auto"/>
              <w:right w:val="single" w:sz="4" w:space="0" w:color="auto"/>
            </w:tcBorders>
            <w:vAlign w:val="center"/>
          </w:tcPr>
          <w:p w14:paraId="0E31C487" w14:textId="31134248" w:rsidR="00A17A81" w:rsidRPr="00366F2E" w:rsidRDefault="00A17A81" w:rsidP="00A17A81">
            <w:pPr>
              <w:jc w:val="center"/>
              <w:rPr>
                <w:rFonts w:ascii="Arial" w:hAnsi="Arial" w:cs="Arial"/>
                <w:b/>
                <w:sz w:val="20"/>
                <w:szCs w:val="20"/>
              </w:rPr>
            </w:pPr>
            <w:r w:rsidRPr="002A28C6">
              <w:rPr>
                <w:rFonts w:ascii="Arial" w:hAnsi="Arial" w:cs="Arial"/>
                <w:b/>
                <w:bCs/>
                <w:sz w:val="20"/>
                <w:szCs w:val="20"/>
              </w:rPr>
              <w:t>349,00</w:t>
            </w:r>
          </w:p>
        </w:tc>
      </w:tr>
      <w:tr w:rsidR="00A17A81" w:rsidRPr="00366F2E" w14:paraId="49A50360" w14:textId="77777777" w:rsidTr="00976BD7">
        <w:trPr>
          <w:trHeight w:val="520"/>
        </w:trPr>
        <w:tc>
          <w:tcPr>
            <w:tcW w:w="1960" w:type="pct"/>
            <w:tcBorders>
              <w:top w:val="nil"/>
              <w:left w:val="single" w:sz="4" w:space="0" w:color="auto"/>
              <w:bottom w:val="single" w:sz="4" w:space="0" w:color="auto"/>
              <w:right w:val="single" w:sz="4" w:space="0" w:color="auto"/>
            </w:tcBorders>
            <w:shd w:val="clear" w:color="auto" w:fill="auto"/>
            <w:vAlign w:val="center"/>
          </w:tcPr>
          <w:p w14:paraId="794BD8D0" w14:textId="488E871D" w:rsidR="00A17A81" w:rsidRPr="00366F2E" w:rsidRDefault="00A17A81" w:rsidP="00A17A81">
            <w:pPr>
              <w:rPr>
                <w:rFonts w:ascii="Arial" w:hAnsi="Arial" w:cs="Arial"/>
                <w:b/>
                <w:sz w:val="20"/>
                <w:szCs w:val="20"/>
              </w:rPr>
            </w:pPr>
            <w:r w:rsidRPr="00366F2E">
              <w:rPr>
                <w:rFonts w:ascii="Arial" w:hAnsi="Arial" w:cs="Arial"/>
                <w:b/>
                <w:sz w:val="20"/>
                <w:szCs w:val="20"/>
              </w:rPr>
              <w:t xml:space="preserve">Cena se Zákaznickou kartou a předáním podacích dat elektronicky </w:t>
            </w:r>
            <w:r w:rsidRPr="00366F2E">
              <w:rPr>
                <w:rFonts w:ascii="Arial" w:hAnsi="Arial" w:cs="Arial"/>
                <w:b/>
                <w:sz w:val="20"/>
                <w:szCs w:val="20"/>
                <w:vertAlign w:val="superscript"/>
              </w:rPr>
              <w:t>3)</w:t>
            </w:r>
          </w:p>
        </w:tc>
        <w:tc>
          <w:tcPr>
            <w:tcW w:w="371" w:type="pct"/>
            <w:tcBorders>
              <w:top w:val="nil"/>
              <w:left w:val="nil"/>
              <w:bottom w:val="single" w:sz="4" w:space="0" w:color="auto"/>
              <w:right w:val="single" w:sz="4" w:space="0" w:color="auto"/>
            </w:tcBorders>
            <w:shd w:val="clear" w:color="auto" w:fill="auto"/>
            <w:vAlign w:val="center"/>
          </w:tcPr>
          <w:p w14:paraId="6DC99DBB" w14:textId="71921FCA" w:rsidR="00A17A81" w:rsidRPr="00366F2E" w:rsidRDefault="00A17A81" w:rsidP="00A17A81">
            <w:pPr>
              <w:jc w:val="center"/>
              <w:rPr>
                <w:rFonts w:ascii="Arial" w:hAnsi="Arial" w:cs="Arial"/>
                <w:sz w:val="20"/>
                <w:szCs w:val="20"/>
              </w:rPr>
            </w:pPr>
            <w:r w:rsidRPr="002A28C6">
              <w:rPr>
                <w:rFonts w:ascii="Arial" w:hAnsi="Arial" w:cs="Arial"/>
                <w:sz w:val="20"/>
                <w:szCs w:val="20"/>
              </w:rPr>
              <w:t>90,08</w:t>
            </w:r>
          </w:p>
        </w:tc>
        <w:tc>
          <w:tcPr>
            <w:tcW w:w="371" w:type="pct"/>
            <w:tcBorders>
              <w:top w:val="nil"/>
              <w:left w:val="nil"/>
              <w:bottom w:val="single" w:sz="4" w:space="0" w:color="auto"/>
              <w:right w:val="single" w:sz="4" w:space="0" w:color="auto"/>
            </w:tcBorders>
            <w:shd w:val="clear" w:color="auto" w:fill="auto"/>
            <w:vAlign w:val="center"/>
          </w:tcPr>
          <w:p w14:paraId="6AB50265" w14:textId="13D372F3" w:rsidR="00A17A81" w:rsidRPr="00366F2E" w:rsidRDefault="00A17A81" w:rsidP="00A17A81">
            <w:pPr>
              <w:jc w:val="center"/>
              <w:rPr>
                <w:rFonts w:ascii="Arial" w:hAnsi="Arial" w:cs="Arial"/>
                <w:b/>
                <w:bCs/>
                <w:sz w:val="20"/>
                <w:szCs w:val="20"/>
              </w:rPr>
            </w:pPr>
            <w:r w:rsidRPr="002A28C6">
              <w:rPr>
                <w:rFonts w:ascii="Arial" w:hAnsi="Arial" w:cs="Arial"/>
                <w:b/>
                <w:bCs/>
                <w:sz w:val="20"/>
                <w:szCs w:val="20"/>
              </w:rPr>
              <w:t>109,00</w:t>
            </w:r>
          </w:p>
        </w:tc>
        <w:tc>
          <w:tcPr>
            <w:tcW w:w="395" w:type="pct"/>
            <w:tcBorders>
              <w:top w:val="nil"/>
              <w:left w:val="nil"/>
              <w:bottom w:val="single" w:sz="4" w:space="0" w:color="auto"/>
              <w:right w:val="single" w:sz="4" w:space="0" w:color="auto"/>
            </w:tcBorders>
            <w:vAlign w:val="center"/>
          </w:tcPr>
          <w:p w14:paraId="3D29D973" w14:textId="010AA274" w:rsidR="00A17A81" w:rsidRPr="00366F2E" w:rsidRDefault="00A17A81" w:rsidP="00A17A81">
            <w:pPr>
              <w:jc w:val="center"/>
              <w:rPr>
                <w:rFonts w:ascii="Arial" w:hAnsi="Arial" w:cs="Arial"/>
                <w:sz w:val="20"/>
                <w:szCs w:val="20"/>
              </w:rPr>
            </w:pPr>
            <w:r w:rsidRPr="002A28C6">
              <w:rPr>
                <w:rFonts w:ascii="Arial" w:hAnsi="Arial" w:cs="Arial"/>
                <w:sz w:val="20"/>
                <w:szCs w:val="20"/>
              </w:rPr>
              <w:t>114,88</w:t>
            </w:r>
          </w:p>
        </w:tc>
        <w:tc>
          <w:tcPr>
            <w:tcW w:w="371" w:type="pct"/>
            <w:tcBorders>
              <w:top w:val="nil"/>
              <w:left w:val="nil"/>
              <w:bottom w:val="single" w:sz="4" w:space="0" w:color="auto"/>
              <w:right w:val="single" w:sz="4" w:space="0" w:color="auto"/>
            </w:tcBorders>
            <w:vAlign w:val="center"/>
          </w:tcPr>
          <w:p w14:paraId="0987D4D1" w14:textId="738E044E" w:rsidR="00A17A81" w:rsidRPr="00366F2E" w:rsidRDefault="00A17A81" w:rsidP="00A17A81">
            <w:pPr>
              <w:jc w:val="center"/>
              <w:rPr>
                <w:rFonts w:ascii="Arial" w:hAnsi="Arial" w:cs="Arial"/>
                <w:b/>
                <w:sz w:val="20"/>
                <w:szCs w:val="20"/>
              </w:rPr>
            </w:pPr>
            <w:r w:rsidRPr="002A28C6">
              <w:rPr>
                <w:rFonts w:ascii="Arial" w:hAnsi="Arial" w:cs="Arial"/>
                <w:b/>
                <w:bCs/>
                <w:sz w:val="20"/>
                <w:szCs w:val="20"/>
              </w:rPr>
              <w:t>139,00</w:t>
            </w:r>
          </w:p>
        </w:tc>
        <w:tc>
          <w:tcPr>
            <w:tcW w:w="395" w:type="pct"/>
            <w:tcBorders>
              <w:top w:val="nil"/>
              <w:left w:val="nil"/>
              <w:bottom w:val="single" w:sz="4" w:space="0" w:color="auto"/>
              <w:right w:val="single" w:sz="4" w:space="0" w:color="auto"/>
            </w:tcBorders>
            <w:vAlign w:val="center"/>
          </w:tcPr>
          <w:p w14:paraId="3AFC06B4" w14:textId="296E6949" w:rsidR="00A17A81" w:rsidRPr="00366F2E" w:rsidRDefault="00A17A81" w:rsidP="00A17A81">
            <w:pPr>
              <w:jc w:val="center"/>
              <w:rPr>
                <w:rFonts w:ascii="Arial" w:hAnsi="Arial" w:cs="Arial"/>
                <w:sz w:val="20"/>
                <w:szCs w:val="20"/>
              </w:rPr>
            </w:pPr>
            <w:r w:rsidRPr="002A28C6">
              <w:rPr>
                <w:rFonts w:ascii="Arial" w:hAnsi="Arial" w:cs="Arial"/>
                <w:sz w:val="20"/>
                <w:szCs w:val="20"/>
              </w:rPr>
              <w:t>156,20</w:t>
            </w:r>
          </w:p>
        </w:tc>
        <w:tc>
          <w:tcPr>
            <w:tcW w:w="371" w:type="pct"/>
            <w:tcBorders>
              <w:top w:val="nil"/>
              <w:left w:val="nil"/>
              <w:bottom w:val="single" w:sz="4" w:space="0" w:color="auto"/>
              <w:right w:val="single" w:sz="4" w:space="0" w:color="auto"/>
            </w:tcBorders>
            <w:vAlign w:val="center"/>
          </w:tcPr>
          <w:p w14:paraId="719A0ABE" w14:textId="5836448A" w:rsidR="00A17A81" w:rsidRPr="00366F2E" w:rsidRDefault="00A17A81" w:rsidP="00A17A81">
            <w:pPr>
              <w:jc w:val="center"/>
              <w:rPr>
                <w:rFonts w:ascii="Arial" w:hAnsi="Arial" w:cs="Arial"/>
                <w:b/>
                <w:sz w:val="20"/>
                <w:szCs w:val="20"/>
              </w:rPr>
            </w:pPr>
            <w:r w:rsidRPr="002A28C6">
              <w:rPr>
                <w:rFonts w:ascii="Arial" w:hAnsi="Arial" w:cs="Arial"/>
                <w:b/>
                <w:bCs/>
                <w:sz w:val="20"/>
                <w:szCs w:val="20"/>
              </w:rPr>
              <w:t>189,00</w:t>
            </w:r>
          </w:p>
        </w:tc>
        <w:tc>
          <w:tcPr>
            <w:tcW w:w="395" w:type="pct"/>
            <w:tcBorders>
              <w:top w:val="nil"/>
              <w:left w:val="nil"/>
              <w:bottom w:val="single" w:sz="4" w:space="0" w:color="auto"/>
              <w:right w:val="single" w:sz="4" w:space="0" w:color="auto"/>
            </w:tcBorders>
            <w:vAlign w:val="center"/>
          </w:tcPr>
          <w:p w14:paraId="3D9B15AE" w14:textId="0072E309" w:rsidR="00A17A81" w:rsidRPr="00366F2E" w:rsidRDefault="00A17A81" w:rsidP="00A17A81">
            <w:pPr>
              <w:jc w:val="center"/>
              <w:rPr>
                <w:rFonts w:ascii="Arial" w:hAnsi="Arial" w:cs="Arial"/>
                <w:sz w:val="20"/>
                <w:szCs w:val="20"/>
              </w:rPr>
            </w:pPr>
            <w:r w:rsidRPr="002A28C6">
              <w:rPr>
                <w:rFonts w:ascii="Arial" w:hAnsi="Arial" w:cs="Arial"/>
                <w:sz w:val="20"/>
                <w:szCs w:val="20"/>
              </w:rPr>
              <w:t>280,17</w:t>
            </w:r>
          </w:p>
        </w:tc>
        <w:tc>
          <w:tcPr>
            <w:tcW w:w="371" w:type="pct"/>
            <w:tcBorders>
              <w:top w:val="nil"/>
              <w:left w:val="nil"/>
              <w:bottom w:val="single" w:sz="4" w:space="0" w:color="auto"/>
              <w:right w:val="single" w:sz="4" w:space="0" w:color="auto"/>
            </w:tcBorders>
            <w:vAlign w:val="center"/>
          </w:tcPr>
          <w:p w14:paraId="019B9B64" w14:textId="0F721592" w:rsidR="00A17A81" w:rsidRPr="00366F2E" w:rsidRDefault="00A17A81" w:rsidP="00A17A81">
            <w:pPr>
              <w:jc w:val="center"/>
              <w:rPr>
                <w:rFonts w:ascii="Arial" w:hAnsi="Arial" w:cs="Arial"/>
                <w:b/>
                <w:sz w:val="20"/>
                <w:szCs w:val="20"/>
              </w:rPr>
            </w:pPr>
            <w:r w:rsidRPr="002A28C6">
              <w:rPr>
                <w:rFonts w:ascii="Arial" w:hAnsi="Arial" w:cs="Arial"/>
                <w:b/>
                <w:bCs/>
                <w:sz w:val="20"/>
                <w:szCs w:val="20"/>
              </w:rPr>
              <w:t>339,00</w:t>
            </w:r>
          </w:p>
        </w:tc>
      </w:tr>
    </w:tbl>
    <w:p w14:paraId="5A7F4E9E" w14:textId="54E0632C" w:rsidR="006C22FA" w:rsidRPr="00366F2E" w:rsidRDefault="006C22FA" w:rsidP="006C22FA">
      <w:pPr>
        <w:spacing w:line="240" w:lineRule="auto"/>
        <w:ind w:left="284"/>
        <w:rPr>
          <w:rFonts w:ascii="Arial" w:hAnsi="Arial" w:cs="Arial"/>
          <w:sz w:val="8"/>
          <w:szCs w:val="8"/>
        </w:rPr>
      </w:pPr>
    </w:p>
    <w:p w14:paraId="4BAFAB35" w14:textId="77777777" w:rsidR="0067611A" w:rsidRPr="00366F2E" w:rsidRDefault="0067611A" w:rsidP="00AD7203">
      <w:pPr>
        <w:spacing w:line="160" w:lineRule="exact"/>
        <w:ind w:left="284"/>
        <w:jc w:val="both"/>
        <w:rPr>
          <w:rFonts w:ascii="Arial" w:eastAsia="Times New Roman" w:hAnsi="Arial" w:cs="Arial"/>
          <w:bCs/>
          <w:sz w:val="6"/>
          <w:szCs w:val="6"/>
          <w:lang w:eastAsia="cs-CZ"/>
        </w:rPr>
      </w:pPr>
    </w:p>
    <w:p w14:paraId="3EABEFAA" w14:textId="250A5337" w:rsidR="00334259" w:rsidRPr="00366F2E" w:rsidRDefault="008C28EC" w:rsidP="008D44F3">
      <w:pPr>
        <w:pStyle w:val="Nadpis4"/>
        <w:numPr>
          <w:ilvl w:val="0"/>
          <w:numId w:val="69"/>
        </w:numPr>
        <w:spacing w:line="240" w:lineRule="auto"/>
        <w:ind w:left="0" w:hanging="11"/>
        <w:rPr>
          <w:rFonts w:cs="Arial"/>
        </w:rPr>
      </w:pPr>
      <w:bookmarkStart w:id="85" w:name="_Toc117244941"/>
      <w:bookmarkStart w:id="86" w:name="_Toc117244942"/>
      <w:bookmarkStart w:id="87" w:name="_Toc117244943"/>
      <w:bookmarkStart w:id="88" w:name="_Toc117244944"/>
      <w:bookmarkStart w:id="89" w:name="_Toc179383629"/>
      <w:bookmarkStart w:id="90" w:name="_Toc179383630"/>
      <w:bookmarkStart w:id="91" w:name="_Toc179383631"/>
      <w:bookmarkStart w:id="92" w:name="_Toc179383632"/>
      <w:bookmarkStart w:id="93" w:name="_Toc179383664"/>
      <w:bookmarkStart w:id="94" w:name="_Toc179383665"/>
      <w:bookmarkStart w:id="95" w:name="_Toc179383666"/>
      <w:bookmarkStart w:id="96" w:name="_Toc179383667"/>
      <w:bookmarkStart w:id="97" w:name="_Toc179383699"/>
      <w:bookmarkStart w:id="98" w:name="_Toc84590812"/>
      <w:bookmarkStart w:id="99" w:name="_Toc117244974"/>
      <w:bookmarkStart w:id="100" w:name="_Toc53090698"/>
      <w:bookmarkStart w:id="101" w:name="_Toc51767764"/>
      <w:bookmarkStart w:id="102" w:name="_Toc53090699"/>
      <w:bookmarkStart w:id="103" w:name="_Toc51767767"/>
      <w:bookmarkStart w:id="104" w:name="_Toc53090703"/>
      <w:bookmarkStart w:id="105" w:name="_Toc51767769"/>
      <w:bookmarkStart w:id="106" w:name="_Toc53090706"/>
      <w:bookmarkStart w:id="107" w:name="_Toc51767771"/>
      <w:bookmarkStart w:id="108" w:name="_Toc53090709"/>
      <w:bookmarkStart w:id="109" w:name="_Toc51767775"/>
      <w:bookmarkStart w:id="110" w:name="_Toc53090714"/>
      <w:bookmarkStart w:id="111" w:name="_Toc51767784"/>
      <w:bookmarkStart w:id="112" w:name="_Toc53090724"/>
      <w:bookmarkStart w:id="113" w:name="_Toc53090744"/>
      <w:bookmarkStart w:id="114" w:name="_Toc53090745"/>
      <w:bookmarkStart w:id="115" w:name="_Toc22742878"/>
      <w:bookmarkStart w:id="116" w:name="_Toc87870640"/>
      <w:bookmarkStart w:id="117" w:name="_Toc151387970"/>
      <w:bookmarkStart w:id="118" w:name="_Toc189039416"/>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r w:rsidRPr="00366F2E">
        <w:rPr>
          <w:rFonts w:cs="Arial"/>
        </w:rPr>
        <w:t>EM</w:t>
      </w:r>
      <w:r w:rsidR="70D1A91A" w:rsidRPr="00366F2E">
        <w:rPr>
          <w:rFonts w:cs="Arial"/>
        </w:rPr>
        <w:t>S – EXPRESS MAIL SERVICE</w:t>
      </w:r>
      <w:bookmarkEnd w:id="115"/>
      <w:bookmarkEnd w:id="116"/>
      <w:bookmarkEnd w:id="117"/>
      <w:bookmarkEnd w:id="118"/>
    </w:p>
    <w:p w14:paraId="754A55FA" w14:textId="5A40A7C1" w:rsidR="00A8253B" w:rsidRPr="00366F2E" w:rsidRDefault="00A8253B" w:rsidP="00A8253B">
      <w:pPr>
        <w:pStyle w:val="cpNormal4"/>
        <w:spacing w:after="0" w:line="260" w:lineRule="exact"/>
        <w:ind w:firstLine="0"/>
        <w:rPr>
          <w:rFonts w:ascii="Arial" w:hAnsi="Arial" w:cs="Arial"/>
        </w:rPr>
      </w:pPr>
      <w:r w:rsidRPr="00366F2E">
        <w:rPr>
          <w:rFonts w:ascii="Arial" w:hAnsi="Arial" w:cs="Arial"/>
        </w:rPr>
        <w:t>(Poštovní podmínky služby EMS vnitrostátní)</w:t>
      </w:r>
    </w:p>
    <w:p w14:paraId="7D707572" w14:textId="77777777" w:rsidR="00A8253B" w:rsidRPr="00366F2E" w:rsidRDefault="00A8253B" w:rsidP="002C5556">
      <w:pPr>
        <w:pStyle w:val="cpNormal4"/>
        <w:spacing w:after="0" w:line="180" w:lineRule="exact"/>
        <w:ind w:left="357" w:firstLine="0"/>
        <w:rPr>
          <w:rFonts w:ascii="Arial" w:hAnsi="Arial" w:cs="Arial"/>
          <w:b/>
          <w:sz w:val="10"/>
          <w:szCs w:val="10"/>
        </w:rPr>
      </w:pPr>
    </w:p>
    <w:tbl>
      <w:tblPr>
        <w:tblpPr w:leftFromText="141" w:rightFromText="141" w:vertAnchor="text" w:tblpX="68" w:tblpY="1"/>
        <w:tblOverlap w:val="neve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2907"/>
        <w:gridCol w:w="1017"/>
        <w:gridCol w:w="1021"/>
        <w:gridCol w:w="1017"/>
        <w:gridCol w:w="773"/>
        <w:gridCol w:w="983"/>
        <w:gridCol w:w="874"/>
        <w:gridCol w:w="1048"/>
        <w:gridCol w:w="840"/>
      </w:tblGrid>
      <w:tr w:rsidR="000B469C" w:rsidRPr="00366F2E" w14:paraId="5DAA5FE7" w14:textId="77777777" w:rsidTr="00976BD7">
        <w:trPr>
          <w:trHeight w:val="330"/>
        </w:trPr>
        <w:tc>
          <w:tcPr>
            <w:tcW w:w="1387" w:type="pct"/>
            <w:vMerge w:val="restart"/>
            <w:shd w:val="clear" w:color="auto" w:fill="F2F2F2" w:themeFill="background1" w:themeFillShade="F2"/>
            <w:vAlign w:val="center"/>
          </w:tcPr>
          <w:p w14:paraId="1DDB4E81" w14:textId="77777777" w:rsidR="007B39CD" w:rsidRPr="00366F2E" w:rsidRDefault="007B39CD" w:rsidP="00B96880">
            <w:pPr>
              <w:rPr>
                <w:rFonts w:ascii="Arial" w:hAnsi="Arial" w:cs="Arial"/>
                <w:b/>
                <w:sz w:val="20"/>
                <w:szCs w:val="20"/>
              </w:rPr>
            </w:pPr>
            <w:r w:rsidRPr="00366F2E">
              <w:rPr>
                <w:rFonts w:ascii="Arial" w:hAnsi="Arial" w:cs="Arial"/>
                <w:b/>
                <w:sz w:val="20"/>
                <w:szCs w:val="20"/>
              </w:rPr>
              <w:t xml:space="preserve">Cena v Kč </w:t>
            </w:r>
            <w:r w:rsidRPr="00366F2E">
              <w:rPr>
                <w:rFonts w:ascii="Arial" w:hAnsi="Arial" w:cs="Arial"/>
                <w:b/>
                <w:sz w:val="20"/>
                <w:szCs w:val="20"/>
                <w:vertAlign w:val="superscript"/>
              </w:rPr>
              <w:t>2)</w:t>
            </w:r>
          </w:p>
        </w:tc>
        <w:tc>
          <w:tcPr>
            <w:tcW w:w="3613" w:type="pct"/>
            <w:gridSpan w:val="8"/>
            <w:shd w:val="clear" w:color="auto" w:fill="F2F2F2" w:themeFill="background1" w:themeFillShade="F2"/>
            <w:vAlign w:val="center"/>
          </w:tcPr>
          <w:p w14:paraId="473F2CE6" w14:textId="156D2B61" w:rsidR="007B39CD" w:rsidRPr="00366F2E" w:rsidRDefault="007B39CD" w:rsidP="00F22A7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Velikostní kategorie</w:t>
            </w:r>
            <w:r w:rsidR="00920B39" w:rsidRPr="00366F2E">
              <w:rPr>
                <w:rFonts w:ascii="Arial" w:hAnsi="Arial" w:cs="Arial"/>
                <w:b/>
                <w:sz w:val="20"/>
                <w:szCs w:val="20"/>
              </w:rPr>
              <w:t xml:space="preserve"> </w:t>
            </w:r>
            <w:r w:rsidRPr="00366F2E">
              <w:rPr>
                <w:rFonts w:ascii="Arial" w:hAnsi="Arial" w:cs="Arial"/>
                <w:b/>
                <w:sz w:val="20"/>
                <w:szCs w:val="20"/>
              </w:rPr>
              <w:t>(</w:t>
            </w:r>
            <w:r w:rsidR="001249E1" w:rsidRPr="00366F2E">
              <w:rPr>
                <w:rFonts w:ascii="Arial" w:hAnsi="Arial" w:cs="Arial"/>
                <w:b/>
                <w:sz w:val="20"/>
                <w:szCs w:val="20"/>
              </w:rPr>
              <w:t xml:space="preserve">nejdelší </w:t>
            </w:r>
            <w:r w:rsidRPr="00366F2E">
              <w:rPr>
                <w:rFonts w:ascii="Arial" w:hAnsi="Arial" w:cs="Arial"/>
                <w:b/>
                <w:sz w:val="20"/>
                <w:szCs w:val="20"/>
              </w:rPr>
              <w:t>strana do)</w:t>
            </w:r>
          </w:p>
        </w:tc>
      </w:tr>
      <w:tr w:rsidR="000B469C" w:rsidRPr="00366F2E" w14:paraId="102CF434" w14:textId="77777777" w:rsidTr="00976BD7">
        <w:trPr>
          <w:trHeight w:val="330"/>
        </w:trPr>
        <w:tc>
          <w:tcPr>
            <w:tcW w:w="1387" w:type="pct"/>
            <w:vMerge/>
            <w:shd w:val="clear" w:color="auto" w:fill="F2F2F2" w:themeFill="background1" w:themeFillShade="F2"/>
            <w:vAlign w:val="center"/>
          </w:tcPr>
          <w:p w14:paraId="6C2DF8E2" w14:textId="77777777" w:rsidR="007B39CD" w:rsidRPr="00366F2E" w:rsidRDefault="007B39CD" w:rsidP="00B96880">
            <w:pPr>
              <w:jc w:val="center"/>
              <w:rPr>
                <w:rFonts w:ascii="Arial" w:hAnsi="Arial" w:cs="Arial"/>
                <w:b/>
                <w:sz w:val="20"/>
                <w:szCs w:val="20"/>
              </w:rPr>
            </w:pPr>
          </w:p>
        </w:tc>
        <w:tc>
          <w:tcPr>
            <w:tcW w:w="972" w:type="pct"/>
            <w:gridSpan w:val="2"/>
            <w:shd w:val="clear" w:color="auto" w:fill="F2F2F2" w:themeFill="background1" w:themeFillShade="F2"/>
            <w:vAlign w:val="center"/>
          </w:tcPr>
          <w:p w14:paraId="3AB1D962" w14:textId="77777777" w:rsidR="007B39CD" w:rsidRPr="00366F2E" w:rsidRDefault="007B39CD" w:rsidP="00B96880">
            <w:pPr>
              <w:spacing w:line="240" w:lineRule="auto"/>
              <w:jc w:val="center"/>
              <w:rPr>
                <w:rFonts w:ascii="Arial" w:hAnsi="Arial" w:cs="Arial"/>
                <w:b/>
                <w:sz w:val="20"/>
                <w:szCs w:val="20"/>
              </w:rPr>
            </w:pPr>
            <w:r w:rsidRPr="00366F2E">
              <w:rPr>
                <w:rFonts w:ascii="Arial" w:hAnsi="Arial" w:cs="Arial"/>
                <w:b/>
                <w:sz w:val="20"/>
                <w:szCs w:val="20"/>
              </w:rPr>
              <w:t>S</w:t>
            </w:r>
          </w:p>
          <w:p w14:paraId="53ED5200" w14:textId="77777777" w:rsidR="007B39CD" w:rsidRPr="00366F2E" w:rsidRDefault="007B39CD" w:rsidP="00B96880">
            <w:pPr>
              <w:jc w:val="center"/>
              <w:rPr>
                <w:rFonts w:ascii="Arial" w:hAnsi="Arial" w:cs="Arial"/>
                <w:b/>
                <w:sz w:val="20"/>
                <w:szCs w:val="20"/>
              </w:rPr>
            </w:pPr>
            <w:r w:rsidRPr="00366F2E">
              <w:rPr>
                <w:rFonts w:ascii="Arial" w:hAnsi="Arial" w:cs="Arial"/>
                <w:b/>
                <w:sz w:val="20"/>
                <w:szCs w:val="20"/>
              </w:rPr>
              <w:t>(35 cm)</w:t>
            </w:r>
          </w:p>
        </w:tc>
        <w:tc>
          <w:tcPr>
            <w:tcW w:w="854" w:type="pct"/>
            <w:gridSpan w:val="2"/>
            <w:shd w:val="clear" w:color="auto" w:fill="F2F2F2" w:themeFill="background1" w:themeFillShade="F2"/>
            <w:vAlign w:val="center"/>
          </w:tcPr>
          <w:p w14:paraId="526FBC31" w14:textId="77777777" w:rsidR="007B39CD" w:rsidRPr="00366F2E" w:rsidRDefault="007B39CD" w:rsidP="00B96880">
            <w:pPr>
              <w:spacing w:line="240" w:lineRule="auto"/>
              <w:jc w:val="center"/>
              <w:rPr>
                <w:rFonts w:ascii="Arial" w:hAnsi="Arial" w:cs="Arial"/>
                <w:b/>
                <w:sz w:val="20"/>
                <w:szCs w:val="20"/>
              </w:rPr>
            </w:pPr>
            <w:r w:rsidRPr="00366F2E">
              <w:rPr>
                <w:rFonts w:ascii="Arial" w:hAnsi="Arial" w:cs="Arial"/>
                <w:b/>
                <w:sz w:val="20"/>
                <w:szCs w:val="20"/>
              </w:rPr>
              <w:t>M</w:t>
            </w:r>
          </w:p>
          <w:p w14:paraId="239376C0" w14:textId="77777777" w:rsidR="007B39CD" w:rsidRPr="00366F2E" w:rsidRDefault="007B39CD" w:rsidP="00B96880">
            <w:pPr>
              <w:jc w:val="center"/>
              <w:rPr>
                <w:rFonts w:ascii="Arial" w:hAnsi="Arial" w:cs="Arial"/>
                <w:b/>
                <w:sz w:val="20"/>
                <w:szCs w:val="20"/>
              </w:rPr>
            </w:pPr>
            <w:r w:rsidRPr="00366F2E">
              <w:rPr>
                <w:rFonts w:ascii="Arial" w:hAnsi="Arial" w:cs="Arial"/>
                <w:b/>
                <w:sz w:val="20"/>
                <w:szCs w:val="20"/>
              </w:rPr>
              <w:t>(50 cm)</w:t>
            </w:r>
          </w:p>
        </w:tc>
        <w:tc>
          <w:tcPr>
            <w:tcW w:w="886" w:type="pct"/>
            <w:gridSpan w:val="2"/>
            <w:shd w:val="clear" w:color="auto" w:fill="F2F2F2" w:themeFill="background1" w:themeFillShade="F2"/>
            <w:vAlign w:val="center"/>
          </w:tcPr>
          <w:p w14:paraId="6B3F5A25" w14:textId="77777777" w:rsidR="007B39CD" w:rsidRPr="00366F2E" w:rsidRDefault="007B39CD" w:rsidP="00B96880">
            <w:pPr>
              <w:spacing w:line="240" w:lineRule="auto"/>
              <w:jc w:val="center"/>
              <w:rPr>
                <w:rFonts w:ascii="Arial" w:hAnsi="Arial" w:cs="Arial"/>
                <w:b/>
                <w:sz w:val="20"/>
                <w:szCs w:val="20"/>
              </w:rPr>
            </w:pPr>
            <w:r w:rsidRPr="00366F2E">
              <w:rPr>
                <w:rFonts w:ascii="Arial" w:hAnsi="Arial" w:cs="Arial"/>
                <w:b/>
                <w:sz w:val="20"/>
                <w:szCs w:val="20"/>
              </w:rPr>
              <w:t>L</w:t>
            </w:r>
          </w:p>
          <w:p w14:paraId="787238B2" w14:textId="77777777" w:rsidR="007B39CD" w:rsidRPr="00366F2E" w:rsidRDefault="007B39CD" w:rsidP="00B96880">
            <w:pPr>
              <w:spacing w:line="240" w:lineRule="auto"/>
              <w:jc w:val="center"/>
              <w:rPr>
                <w:rFonts w:ascii="Arial" w:hAnsi="Arial" w:cs="Arial"/>
                <w:b/>
                <w:sz w:val="20"/>
                <w:szCs w:val="20"/>
              </w:rPr>
            </w:pPr>
            <w:r w:rsidRPr="00366F2E">
              <w:rPr>
                <w:rFonts w:ascii="Arial" w:hAnsi="Arial" w:cs="Arial"/>
                <w:b/>
                <w:sz w:val="20"/>
                <w:szCs w:val="20"/>
              </w:rPr>
              <w:t>(100 cm)</w:t>
            </w:r>
          </w:p>
        </w:tc>
        <w:tc>
          <w:tcPr>
            <w:tcW w:w="901" w:type="pct"/>
            <w:gridSpan w:val="2"/>
            <w:shd w:val="clear" w:color="auto" w:fill="F2F2F2" w:themeFill="background1" w:themeFillShade="F2"/>
            <w:vAlign w:val="center"/>
          </w:tcPr>
          <w:p w14:paraId="50F5FD39" w14:textId="77777777" w:rsidR="007B39CD" w:rsidRPr="00366F2E" w:rsidRDefault="007B39CD" w:rsidP="00B96880">
            <w:pPr>
              <w:spacing w:line="240" w:lineRule="auto"/>
              <w:jc w:val="center"/>
              <w:rPr>
                <w:rFonts w:ascii="Arial" w:hAnsi="Arial" w:cs="Arial"/>
                <w:b/>
                <w:sz w:val="20"/>
                <w:szCs w:val="20"/>
              </w:rPr>
            </w:pPr>
            <w:r w:rsidRPr="00366F2E">
              <w:rPr>
                <w:rFonts w:ascii="Arial" w:hAnsi="Arial" w:cs="Arial"/>
                <w:b/>
                <w:sz w:val="20"/>
                <w:szCs w:val="20"/>
              </w:rPr>
              <w:t>XL</w:t>
            </w:r>
          </w:p>
          <w:p w14:paraId="08005797" w14:textId="77777777" w:rsidR="007B39CD" w:rsidRPr="00366F2E" w:rsidRDefault="007B39CD" w:rsidP="00B96880">
            <w:pPr>
              <w:spacing w:line="240" w:lineRule="auto"/>
              <w:jc w:val="center"/>
              <w:rPr>
                <w:rFonts w:ascii="Arial" w:hAnsi="Arial" w:cs="Arial"/>
                <w:b/>
                <w:sz w:val="20"/>
                <w:szCs w:val="20"/>
              </w:rPr>
            </w:pPr>
            <w:r w:rsidRPr="00366F2E">
              <w:rPr>
                <w:rFonts w:ascii="Arial" w:hAnsi="Arial" w:cs="Arial"/>
                <w:b/>
                <w:sz w:val="20"/>
                <w:szCs w:val="20"/>
              </w:rPr>
              <w:t xml:space="preserve">(240 cm) </w:t>
            </w:r>
          </w:p>
        </w:tc>
      </w:tr>
      <w:tr w:rsidR="000B469C" w:rsidRPr="00366F2E" w14:paraId="7621CD74" w14:textId="77777777" w:rsidTr="00976BD7">
        <w:trPr>
          <w:trHeight w:val="330"/>
        </w:trPr>
        <w:tc>
          <w:tcPr>
            <w:tcW w:w="1387" w:type="pct"/>
            <w:vMerge/>
            <w:shd w:val="clear" w:color="auto" w:fill="F2F2F2" w:themeFill="background1" w:themeFillShade="F2"/>
            <w:vAlign w:val="center"/>
          </w:tcPr>
          <w:p w14:paraId="27A13925" w14:textId="77777777" w:rsidR="007B39CD" w:rsidRPr="00366F2E" w:rsidRDefault="007B39CD" w:rsidP="00B96880">
            <w:pPr>
              <w:rPr>
                <w:rFonts w:ascii="Arial" w:hAnsi="Arial" w:cs="Arial"/>
                <w:b/>
                <w:sz w:val="20"/>
                <w:szCs w:val="20"/>
              </w:rPr>
            </w:pPr>
          </w:p>
        </w:tc>
        <w:tc>
          <w:tcPr>
            <w:tcW w:w="485" w:type="pct"/>
            <w:shd w:val="clear" w:color="auto" w:fill="F2F2F2" w:themeFill="background1" w:themeFillShade="F2"/>
            <w:vAlign w:val="center"/>
          </w:tcPr>
          <w:p w14:paraId="6F1A1A81" w14:textId="77777777" w:rsidR="007B39CD" w:rsidRPr="00366F2E" w:rsidRDefault="007B39CD" w:rsidP="00B96880">
            <w:pPr>
              <w:jc w:val="center"/>
              <w:rPr>
                <w:rFonts w:ascii="Arial" w:hAnsi="Arial" w:cs="Arial"/>
                <w:b/>
                <w:sz w:val="20"/>
                <w:szCs w:val="20"/>
              </w:rPr>
            </w:pPr>
            <w:r w:rsidRPr="00366F2E">
              <w:rPr>
                <w:rFonts w:ascii="Arial" w:hAnsi="Arial" w:cs="Arial"/>
                <w:b/>
                <w:sz w:val="20"/>
                <w:szCs w:val="20"/>
              </w:rPr>
              <w:t>bez DPH</w:t>
            </w:r>
          </w:p>
        </w:tc>
        <w:tc>
          <w:tcPr>
            <w:tcW w:w="487" w:type="pct"/>
            <w:shd w:val="clear" w:color="auto" w:fill="F2F2F2" w:themeFill="background1" w:themeFillShade="F2"/>
            <w:vAlign w:val="center"/>
          </w:tcPr>
          <w:p w14:paraId="5777AD70" w14:textId="77777777" w:rsidR="007B39CD" w:rsidRPr="00366F2E" w:rsidRDefault="007B39CD" w:rsidP="00B96880">
            <w:pPr>
              <w:jc w:val="center"/>
              <w:rPr>
                <w:rFonts w:ascii="Arial" w:hAnsi="Arial" w:cs="Arial"/>
                <w:b/>
                <w:sz w:val="20"/>
                <w:szCs w:val="20"/>
              </w:rPr>
            </w:pPr>
            <w:r w:rsidRPr="00366F2E">
              <w:rPr>
                <w:rFonts w:ascii="Arial" w:hAnsi="Arial" w:cs="Arial"/>
                <w:b/>
                <w:sz w:val="20"/>
                <w:szCs w:val="20"/>
              </w:rPr>
              <w:t>s DPH</w:t>
            </w:r>
          </w:p>
        </w:tc>
        <w:tc>
          <w:tcPr>
            <w:tcW w:w="485" w:type="pct"/>
            <w:shd w:val="clear" w:color="auto" w:fill="F2F2F2" w:themeFill="background1" w:themeFillShade="F2"/>
            <w:vAlign w:val="center"/>
          </w:tcPr>
          <w:p w14:paraId="25459527" w14:textId="77777777" w:rsidR="007B39CD" w:rsidRPr="00366F2E" w:rsidRDefault="007B39CD" w:rsidP="00B96880">
            <w:pPr>
              <w:jc w:val="center"/>
              <w:rPr>
                <w:rFonts w:ascii="Arial" w:hAnsi="Arial" w:cs="Arial"/>
                <w:b/>
                <w:sz w:val="20"/>
                <w:szCs w:val="20"/>
              </w:rPr>
            </w:pPr>
            <w:r w:rsidRPr="00366F2E">
              <w:rPr>
                <w:rFonts w:ascii="Arial" w:hAnsi="Arial" w:cs="Arial"/>
                <w:b/>
                <w:sz w:val="20"/>
                <w:szCs w:val="20"/>
              </w:rPr>
              <w:t>bez DPH</w:t>
            </w:r>
          </w:p>
        </w:tc>
        <w:tc>
          <w:tcPr>
            <w:tcW w:w="369" w:type="pct"/>
            <w:shd w:val="clear" w:color="auto" w:fill="F2F2F2" w:themeFill="background1" w:themeFillShade="F2"/>
            <w:vAlign w:val="center"/>
          </w:tcPr>
          <w:p w14:paraId="7977CF7B" w14:textId="77777777" w:rsidR="007B39CD" w:rsidRPr="00366F2E" w:rsidRDefault="007B39CD" w:rsidP="00B96880">
            <w:pPr>
              <w:jc w:val="center"/>
              <w:rPr>
                <w:rFonts w:ascii="Arial" w:hAnsi="Arial" w:cs="Arial"/>
                <w:b/>
                <w:sz w:val="20"/>
                <w:szCs w:val="20"/>
              </w:rPr>
            </w:pPr>
            <w:r w:rsidRPr="00366F2E">
              <w:rPr>
                <w:rFonts w:ascii="Arial" w:hAnsi="Arial" w:cs="Arial"/>
                <w:b/>
                <w:sz w:val="20"/>
                <w:szCs w:val="20"/>
              </w:rPr>
              <w:t>s DPH</w:t>
            </w:r>
          </w:p>
        </w:tc>
        <w:tc>
          <w:tcPr>
            <w:tcW w:w="469" w:type="pct"/>
            <w:shd w:val="clear" w:color="auto" w:fill="F2F2F2" w:themeFill="background1" w:themeFillShade="F2"/>
            <w:vAlign w:val="center"/>
          </w:tcPr>
          <w:p w14:paraId="045FAB7B" w14:textId="77777777" w:rsidR="007B39CD" w:rsidRPr="00366F2E" w:rsidRDefault="007B39CD" w:rsidP="00B96880">
            <w:pPr>
              <w:jc w:val="center"/>
              <w:rPr>
                <w:rFonts w:ascii="Arial" w:hAnsi="Arial" w:cs="Arial"/>
                <w:b/>
                <w:sz w:val="20"/>
                <w:szCs w:val="20"/>
              </w:rPr>
            </w:pPr>
            <w:r w:rsidRPr="00366F2E">
              <w:rPr>
                <w:rFonts w:ascii="Arial" w:hAnsi="Arial" w:cs="Arial"/>
                <w:b/>
                <w:sz w:val="20"/>
                <w:szCs w:val="20"/>
              </w:rPr>
              <w:t>bez DPH</w:t>
            </w:r>
          </w:p>
        </w:tc>
        <w:tc>
          <w:tcPr>
            <w:tcW w:w="417" w:type="pct"/>
            <w:shd w:val="clear" w:color="auto" w:fill="F2F2F2" w:themeFill="background1" w:themeFillShade="F2"/>
            <w:vAlign w:val="center"/>
          </w:tcPr>
          <w:p w14:paraId="654242A8" w14:textId="77777777" w:rsidR="007B39CD" w:rsidRPr="00366F2E" w:rsidRDefault="007B39CD" w:rsidP="00B96880">
            <w:pPr>
              <w:jc w:val="center"/>
              <w:rPr>
                <w:rFonts w:ascii="Arial" w:hAnsi="Arial" w:cs="Arial"/>
                <w:b/>
                <w:sz w:val="20"/>
                <w:szCs w:val="20"/>
              </w:rPr>
            </w:pPr>
            <w:r w:rsidRPr="00366F2E">
              <w:rPr>
                <w:rFonts w:ascii="Arial" w:hAnsi="Arial" w:cs="Arial"/>
                <w:b/>
                <w:sz w:val="20"/>
                <w:szCs w:val="20"/>
              </w:rPr>
              <w:t>s DPH</w:t>
            </w:r>
          </w:p>
        </w:tc>
        <w:tc>
          <w:tcPr>
            <w:tcW w:w="500" w:type="pct"/>
            <w:shd w:val="clear" w:color="auto" w:fill="F2F2F2" w:themeFill="background1" w:themeFillShade="F2"/>
            <w:vAlign w:val="center"/>
          </w:tcPr>
          <w:p w14:paraId="3A0410FB" w14:textId="77777777" w:rsidR="007B39CD" w:rsidRPr="00366F2E" w:rsidRDefault="007B39CD" w:rsidP="00B96880">
            <w:pPr>
              <w:jc w:val="center"/>
              <w:rPr>
                <w:rFonts w:ascii="Arial" w:hAnsi="Arial" w:cs="Arial"/>
                <w:b/>
                <w:sz w:val="20"/>
                <w:szCs w:val="20"/>
              </w:rPr>
            </w:pPr>
            <w:r w:rsidRPr="00366F2E">
              <w:rPr>
                <w:rFonts w:ascii="Arial" w:hAnsi="Arial" w:cs="Arial"/>
                <w:b/>
                <w:sz w:val="20"/>
                <w:szCs w:val="20"/>
              </w:rPr>
              <w:t>bez DPH</w:t>
            </w:r>
          </w:p>
        </w:tc>
        <w:tc>
          <w:tcPr>
            <w:tcW w:w="401" w:type="pct"/>
            <w:shd w:val="clear" w:color="auto" w:fill="F2F2F2" w:themeFill="background1" w:themeFillShade="F2"/>
            <w:vAlign w:val="center"/>
          </w:tcPr>
          <w:p w14:paraId="490C40E1" w14:textId="77777777" w:rsidR="007B39CD" w:rsidRPr="00366F2E" w:rsidRDefault="007B39CD" w:rsidP="00B96880">
            <w:pPr>
              <w:jc w:val="center"/>
              <w:rPr>
                <w:rFonts w:ascii="Arial" w:hAnsi="Arial" w:cs="Arial"/>
                <w:b/>
                <w:sz w:val="20"/>
                <w:szCs w:val="20"/>
              </w:rPr>
            </w:pPr>
            <w:r w:rsidRPr="00366F2E">
              <w:rPr>
                <w:rFonts w:ascii="Arial" w:hAnsi="Arial" w:cs="Arial"/>
                <w:b/>
                <w:sz w:val="20"/>
                <w:szCs w:val="20"/>
              </w:rPr>
              <w:t>s DPH</w:t>
            </w:r>
          </w:p>
        </w:tc>
      </w:tr>
      <w:tr w:rsidR="000B469C" w:rsidRPr="00366F2E" w14:paraId="52A68300" w14:textId="77777777" w:rsidTr="00976BD7">
        <w:trPr>
          <w:trHeight w:val="520"/>
        </w:trPr>
        <w:tc>
          <w:tcPr>
            <w:tcW w:w="1387" w:type="pct"/>
            <w:shd w:val="clear" w:color="auto" w:fill="auto"/>
            <w:vAlign w:val="center"/>
            <w:hideMark/>
          </w:tcPr>
          <w:p w14:paraId="09D3D38E" w14:textId="77777777" w:rsidR="0061139D" w:rsidRPr="00366F2E" w:rsidRDefault="0061139D" w:rsidP="00B96880">
            <w:pPr>
              <w:rPr>
                <w:rFonts w:ascii="Arial" w:hAnsi="Arial" w:cs="Arial"/>
                <w:b/>
                <w:sz w:val="20"/>
                <w:szCs w:val="20"/>
              </w:rPr>
            </w:pPr>
            <w:r w:rsidRPr="00366F2E">
              <w:rPr>
                <w:rFonts w:ascii="Arial" w:eastAsia="Times New Roman" w:hAnsi="Arial" w:cs="Arial"/>
                <w:b/>
                <w:sz w:val="20"/>
                <w:szCs w:val="20"/>
                <w:lang w:eastAsia="cs-CZ"/>
              </w:rPr>
              <w:t>Základní cena</w:t>
            </w:r>
          </w:p>
        </w:tc>
        <w:tc>
          <w:tcPr>
            <w:tcW w:w="485" w:type="pct"/>
            <w:shd w:val="clear" w:color="auto" w:fill="auto"/>
            <w:vAlign w:val="center"/>
          </w:tcPr>
          <w:p w14:paraId="1E679E2B" w14:textId="77777777" w:rsidR="0061139D" w:rsidRPr="00366F2E" w:rsidRDefault="0061139D" w:rsidP="00B96880">
            <w:pPr>
              <w:jc w:val="center"/>
              <w:rPr>
                <w:rFonts w:ascii="Arial" w:hAnsi="Arial" w:cs="Arial"/>
                <w:sz w:val="20"/>
                <w:szCs w:val="20"/>
              </w:rPr>
            </w:pPr>
            <w:r w:rsidRPr="00366F2E">
              <w:rPr>
                <w:rFonts w:ascii="Arial" w:hAnsi="Arial" w:cs="Arial"/>
                <w:sz w:val="20"/>
                <w:szCs w:val="20"/>
              </w:rPr>
              <w:t>131,40</w:t>
            </w:r>
          </w:p>
        </w:tc>
        <w:tc>
          <w:tcPr>
            <w:tcW w:w="487" w:type="pct"/>
            <w:shd w:val="clear" w:color="auto" w:fill="auto"/>
            <w:vAlign w:val="center"/>
          </w:tcPr>
          <w:p w14:paraId="082B9837" w14:textId="77777777" w:rsidR="0061139D" w:rsidRPr="00366F2E" w:rsidRDefault="0061139D" w:rsidP="00B96880">
            <w:pPr>
              <w:jc w:val="center"/>
              <w:rPr>
                <w:rFonts w:ascii="Arial" w:hAnsi="Arial" w:cs="Arial"/>
                <w:b/>
                <w:sz w:val="20"/>
                <w:szCs w:val="20"/>
              </w:rPr>
            </w:pPr>
            <w:r w:rsidRPr="00366F2E">
              <w:rPr>
                <w:rFonts w:ascii="Arial" w:hAnsi="Arial" w:cs="Arial"/>
                <w:b/>
                <w:bCs/>
                <w:sz w:val="20"/>
                <w:szCs w:val="20"/>
              </w:rPr>
              <w:t>159,00</w:t>
            </w:r>
          </w:p>
        </w:tc>
        <w:tc>
          <w:tcPr>
            <w:tcW w:w="485" w:type="pct"/>
            <w:vAlign w:val="center"/>
          </w:tcPr>
          <w:p w14:paraId="0B7B1920" w14:textId="30B04364" w:rsidR="0061139D" w:rsidRPr="00366F2E" w:rsidRDefault="0061139D" w:rsidP="00B96880">
            <w:pPr>
              <w:jc w:val="center"/>
              <w:rPr>
                <w:rFonts w:ascii="Arial" w:hAnsi="Arial" w:cs="Arial"/>
                <w:sz w:val="20"/>
                <w:szCs w:val="20"/>
              </w:rPr>
            </w:pPr>
            <w:r w:rsidRPr="00366F2E">
              <w:rPr>
                <w:rFonts w:ascii="Arial" w:hAnsi="Arial" w:cs="Arial"/>
                <w:sz w:val="20"/>
                <w:szCs w:val="20"/>
              </w:rPr>
              <w:t>156,</w:t>
            </w:r>
            <w:r w:rsidR="00941319" w:rsidRPr="00366F2E">
              <w:rPr>
                <w:rFonts w:ascii="Arial" w:hAnsi="Arial" w:cs="Arial"/>
                <w:sz w:val="20"/>
                <w:szCs w:val="20"/>
              </w:rPr>
              <w:t>20</w:t>
            </w:r>
          </w:p>
        </w:tc>
        <w:tc>
          <w:tcPr>
            <w:tcW w:w="369" w:type="pct"/>
            <w:vAlign w:val="center"/>
          </w:tcPr>
          <w:p w14:paraId="0C7F9B5F" w14:textId="77777777" w:rsidR="0061139D" w:rsidRPr="00366F2E" w:rsidRDefault="0061139D" w:rsidP="00B96880">
            <w:pPr>
              <w:jc w:val="center"/>
              <w:rPr>
                <w:rFonts w:ascii="Arial" w:hAnsi="Arial" w:cs="Arial"/>
                <w:b/>
                <w:sz w:val="20"/>
                <w:szCs w:val="20"/>
              </w:rPr>
            </w:pPr>
            <w:r w:rsidRPr="00366F2E">
              <w:rPr>
                <w:rFonts w:ascii="Arial" w:hAnsi="Arial" w:cs="Arial"/>
                <w:b/>
                <w:bCs/>
                <w:sz w:val="20"/>
                <w:szCs w:val="20"/>
              </w:rPr>
              <w:t>189,00</w:t>
            </w:r>
          </w:p>
        </w:tc>
        <w:tc>
          <w:tcPr>
            <w:tcW w:w="469" w:type="pct"/>
            <w:vAlign w:val="center"/>
          </w:tcPr>
          <w:p w14:paraId="16784E93" w14:textId="75162F69" w:rsidR="0061139D" w:rsidRPr="00366F2E" w:rsidRDefault="0061139D" w:rsidP="00B96880">
            <w:pPr>
              <w:jc w:val="center"/>
              <w:rPr>
                <w:rFonts w:ascii="Arial" w:hAnsi="Arial" w:cs="Arial"/>
                <w:sz w:val="20"/>
                <w:szCs w:val="20"/>
              </w:rPr>
            </w:pPr>
            <w:r w:rsidRPr="00366F2E">
              <w:rPr>
                <w:rFonts w:ascii="Arial" w:hAnsi="Arial" w:cs="Arial"/>
                <w:sz w:val="20"/>
                <w:szCs w:val="20"/>
              </w:rPr>
              <w:t>222,3</w:t>
            </w:r>
            <w:r w:rsidR="00941319" w:rsidRPr="00366F2E">
              <w:rPr>
                <w:rFonts w:ascii="Arial" w:hAnsi="Arial" w:cs="Arial"/>
                <w:sz w:val="20"/>
                <w:szCs w:val="20"/>
              </w:rPr>
              <w:t>1</w:t>
            </w:r>
          </w:p>
        </w:tc>
        <w:tc>
          <w:tcPr>
            <w:tcW w:w="417" w:type="pct"/>
            <w:vAlign w:val="center"/>
          </w:tcPr>
          <w:p w14:paraId="206B26AF" w14:textId="77777777" w:rsidR="0061139D" w:rsidRPr="00366F2E" w:rsidRDefault="0061139D" w:rsidP="00B96880">
            <w:pPr>
              <w:jc w:val="center"/>
              <w:rPr>
                <w:rFonts w:ascii="Arial" w:hAnsi="Arial" w:cs="Arial"/>
                <w:b/>
                <w:sz w:val="20"/>
                <w:szCs w:val="20"/>
              </w:rPr>
            </w:pPr>
            <w:r w:rsidRPr="00366F2E">
              <w:rPr>
                <w:rFonts w:ascii="Arial" w:hAnsi="Arial" w:cs="Arial"/>
                <w:b/>
                <w:bCs/>
                <w:sz w:val="20"/>
                <w:szCs w:val="20"/>
              </w:rPr>
              <w:t>269,00</w:t>
            </w:r>
          </w:p>
        </w:tc>
        <w:tc>
          <w:tcPr>
            <w:tcW w:w="500" w:type="pct"/>
          </w:tcPr>
          <w:p w14:paraId="49B7D3C7" w14:textId="77777777" w:rsidR="0061139D" w:rsidRPr="00366F2E" w:rsidRDefault="0061139D" w:rsidP="00B96880">
            <w:pPr>
              <w:jc w:val="center"/>
              <w:rPr>
                <w:rFonts w:ascii="Arial" w:hAnsi="Arial" w:cs="Arial"/>
                <w:sz w:val="20"/>
                <w:szCs w:val="20"/>
              </w:rPr>
            </w:pPr>
            <w:r w:rsidRPr="00366F2E">
              <w:rPr>
                <w:rFonts w:ascii="Arial" w:hAnsi="Arial" w:cs="Arial"/>
                <w:sz w:val="20"/>
                <w:szCs w:val="20"/>
              </w:rPr>
              <w:t>-</w:t>
            </w:r>
          </w:p>
        </w:tc>
        <w:tc>
          <w:tcPr>
            <w:tcW w:w="401" w:type="pct"/>
          </w:tcPr>
          <w:p w14:paraId="2C4448B8" w14:textId="77777777" w:rsidR="0061139D" w:rsidRPr="00366F2E" w:rsidRDefault="0061139D" w:rsidP="00B96880">
            <w:pPr>
              <w:jc w:val="center"/>
              <w:rPr>
                <w:rFonts w:ascii="Arial" w:hAnsi="Arial" w:cs="Arial"/>
                <w:b/>
                <w:sz w:val="20"/>
                <w:szCs w:val="20"/>
              </w:rPr>
            </w:pPr>
            <w:r w:rsidRPr="00366F2E">
              <w:rPr>
                <w:rFonts w:ascii="Arial" w:hAnsi="Arial" w:cs="Arial"/>
                <w:sz w:val="20"/>
                <w:szCs w:val="20"/>
              </w:rPr>
              <w:t>-</w:t>
            </w:r>
          </w:p>
        </w:tc>
      </w:tr>
      <w:tr w:rsidR="000B469C" w:rsidRPr="00366F2E" w14:paraId="22F6A65F" w14:textId="77777777" w:rsidTr="00976BD7">
        <w:trPr>
          <w:trHeight w:val="520"/>
        </w:trPr>
        <w:tc>
          <w:tcPr>
            <w:tcW w:w="1387" w:type="pct"/>
            <w:shd w:val="clear" w:color="auto" w:fill="auto"/>
            <w:vAlign w:val="center"/>
          </w:tcPr>
          <w:p w14:paraId="58FC6DC4" w14:textId="1EE24B77" w:rsidR="0061139D" w:rsidRPr="00366F2E" w:rsidRDefault="00C350C4" w:rsidP="00C350C4">
            <w:pPr>
              <w:rPr>
                <w:rFonts w:ascii="Arial" w:hAnsi="Arial" w:cs="Arial"/>
                <w:b/>
                <w:sz w:val="20"/>
                <w:szCs w:val="20"/>
              </w:rPr>
            </w:pPr>
            <w:r w:rsidRPr="00366F2E">
              <w:rPr>
                <w:rFonts w:ascii="Arial" w:hAnsi="Arial" w:cs="Arial"/>
                <w:b/>
                <w:sz w:val="20"/>
                <w:szCs w:val="20"/>
              </w:rPr>
              <w:t>Cena s</w:t>
            </w:r>
            <w:r w:rsidR="0061139D" w:rsidRPr="00366F2E">
              <w:rPr>
                <w:rFonts w:ascii="Arial" w:hAnsi="Arial" w:cs="Arial"/>
                <w:b/>
                <w:sz w:val="20"/>
                <w:szCs w:val="20"/>
              </w:rPr>
              <w:t xml:space="preserve"> předáním podacích dat elektronicky </w:t>
            </w:r>
            <w:r w:rsidR="00E23B69" w:rsidRPr="00366F2E">
              <w:rPr>
                <w:rFonts w:ascii="Arial" w:hAnsi="Arial" w:cs="Arial"/>
                <w:b/>
                <w:sz w:val="20"/>
                <w:szCs w:val="20"/>
                <w:vertAlign w:val="superscript"/>
              </w:rPr>
              <w:t>3</w:t>
            </w:r>
            <w:r w:rsidR="0061139D" w:rsidRPr="00366F2E">
              <w:rPr>
                <w:rFonts w:ascii="Arial" w:hAnsi="Arial" w:cs="Arial"/>
                <w:b/>
                <w:sz w:val="20"/>
                <w:szCs w:val="20"/>
                <w:vertAlign w:val="superscript"/>
              </w:rPr>
              <w:t>)</w:t>
            </w:r>
          </w:p>
        </w:tc>
        <w:tc>
          <w:tcPr>
            <w:tcW w:w="485" w:type="pct"/>
            <w:shd w:val="clear" w:color="auto" w:fill="auto"/>
            <w:vAlign w:val="center"/>
          </w:tcPr>
          <w:p w14:paraId="670BDF14" w14:textId="6F25D869" w:rsidR="0061139D" w:rsidRPr="00366F2E" w:rsidRDefault="0061139D" w:rsidP="00941319">
            <w:pPr>
              <w:jc w:val="center"/>
              <w:rPr>
                <w:rFonts w:ascii="Arial" w:hAnsi="Arial" w:cs="Arial"/>
                <w:sz w:val="20"/>
                <w:szCs w:val="20"/>
              </w:rPr>
            </w:pPr>
            <w:r w:rsidRPr="00366F2E">
              <w:rPr>
                <w:rFonts w:ascii="Arial" w:hAnsi="Arial" w:cs="Arial"/>
                <w:sz w:val="20"/>
                <w:szCs w:val="20"/>
              </w:rPr>
              <w:t>123,1</w:t>
            </w:r>
            <w:r w:rsidR="00941319" w:rsidRPr="00366F2E">
              <w:rPr>
                <w:rFonts w:ascii="Arial" w:hAnsi="Arial" w:cs="Arial"/>
                <w:sz w:val="20"/>
                <w:szCs w:val="20"/>
              </w:rPr>
              <w:t>4</w:t>
            </w:r>
          </w:p>
        </w:tc>
        <w:tc>
          <w:tcPr>
            <w:tcW w:w="487" w:type="pct"/>
            <w:shd w:val="clear" w:color="auto" w:fill="auto"/>
            <w:vAlign w:val="center"/>
          </w:tcPr>
          <w:p w14:paraId="4D79EB2A" w14:textId="77777777" w:rsidR="0061139D" w:rsidRPr="00366F2E" w:rsidRDefault="0061139D" w:rsidP="00B96880">
            <w:pPr>
              <w:jc w:val="center"/>
              <w:rPr>
                <w:rFonts w:ascii="Arial" w:hAnsi="Arial" w:cs="Arial"/>
                <w:b/>
                <w:sz w:val="20"/>
                <w:szCs w:val="20"/>
              </w:rPr>
            </w:pPr>
            <w:r w:rsidRPr="00366F2E">
              <w:rPr>
                <w:rFonts w:ascii="Arial" w:hAnsi="Arial" w:cs="Arial"/>
                <w:b/>
                <w:bCs/>
                <w:sz w:val="20"/>
                <w:szCs w:val="20"/>
              </w:rPr>
              <w:t>149,00</w:t>
            </w:r>
          </w:p>
        </w:tc>
        <w:tc>
          <w:tcPr>
            <w:tcW w:w="485" w:type="pct"/>
            <w:vAlign w:val="center"/>
          </w:tcPr>
          <w:p w14:paraId="593F8F7C" w14:textId="77777777" w:rsidR="0061139D" w:rsidRPr="00366F2E" w:rsidRDefault="0061139D" w:rsidP="00B96880">
            <w:pPr>
              <w:jc w:val="center"/>
              <w:rPr>
                <w:rFonts w:ascii="Arial" w:hAnsi="Arial" w:cs="Arial"/>
                <w:sz w:val="20"/>
                <w:szCs w:val="20"/>
              </w:rPr>
            </w:pPr>
            <w:r w:rsidRPr="00366F2E">
              <w:rPr>
                <w:rFonts w:ascii="Arial" w:hAnsi="Arial" w:cs="Arial"/>
                <w:sz w:val="20"/>
                <w:szCs w:val="20"/>
              </w:rPr>
              <w:t>147,93</w:t>
            </w:r>
          </w:p>
        </w:tc>
        <w:tc>
          <w:tcPr>
            <w:tcW w:w="369" w:type="pct"/>
            <w:vAlign w:val="center"/>
          </w:tcPr>
          <w:p w14:paraId="76707118" w14:textId="77777777" w:rsidR="0061139D" w:rsidRPr="00366F2E" w:rsidRDefault="0061139D" w:rsidP="00B96880">
            <w:pPr>
              <w:jc w:val="center"/>
              <w:rPr>
                <w:rFonts w:ascii="Arial" w:hAnsi="Arial" w:cs="Arial"/>
                <w:b/>
                <w:sz w:val="20"/>
                <w:szCs w:val="20"/>
              </w:rPr>
            </w:pPr>
            <w:r w:rsidRPr="00366F2E">
              <w:rPr>
                <w:rFonts w:ascii="Arial" w:hAnsi="Arial" w:cs="Arial"/>
                <w:b/>
                <w:bCs/>
                <w:sz w:val="20"/>
                <w:szCs w:val="20"/>
              </w:rPr>
              <w:t>179,00</w:t>
            </w:r>
          </w:p>
        </w:tc>
        <w:tc>
          <w:tcPr>
            <w:tcW w:w="469" w:type="pct"/>
            <w:vAlign w:val="center"/>
          </w:tcPr>
          <w:p w14:paraId="52AF98E2" w14:textId="19EC2B5C" w:rsidR="0061139D" w:rsidRPr="00366F2E" w:rsidRDefault="0061139D" w:rsidP="00B96880">
            <w:pPr>
              <w:jc w:val="center"/>
              <w:rPr>
                <w:rFonts w:ascii="Arial" w:hAnsi="Arial" w:cs="Arial"/>
                <w:sz w:val="20"/>
                <w:szCs w:val="20"/>
              </w:rPr>
            </w:pPr>
            <w:r w:rsidRPr="00366F2E">
              <w:rPr>
                <w:rFonts w:ascii="Arial" w:hAnsi="Arial" w:cs="Arial"/>
                <w:sz w:val="20"/>
                <w:szCs w:val="20"/>
              </w:rPr>
              <w:t>214,0</w:t>
            </w:r>
            <w:r w:rsidR="00941319" w:rsidRPr="00366F2E">
              <w:rPr>
                <w:rFonts w:ascii="Arial" w:hAnsi="Arial" w:cs="Arial"/>
                <w:sz w:val="20"/>
                <w:szCs w:val="20"/>
              </w:rPr>
              <w:t>5</w:t>
            </w:r>
          </w:p>
        </w:tc>
        <w:tc>
          <w:tcPr>
            <w:tcW w:w="417" w:type="pct"/>
            <w:vAlign w:val="center"/>
          </w:tcPr>
          <w:p w14:paraId="3588F6FC" w14:textId="77777777" w:rsidR="0061139D" w:rsidRPr="00366F2E" w:rsidRDefault="0061139D" w:rsidP="00B96880">
            <w:pPr>
              <w:jc w:val="center"/>
              <w:rPr>
                <w:rFonts w:ascii="Arial" w:hAnsi="Arial" w:cs="Arial"/>
                <w:b/>
                <w:sz w:val="20"/>
                <w:szCs w:val="20"/>
              </w:rPr>
            </w:pPr>
            <w:r w:rsidRPr="00366F2E">
              <w:rPr>
                <w:rFonts w:ascii="Arial" w:hAnsi="Arial" w:cs="Arial"/>
                <w:b/>
                <w:bCs/>
                <w:sz w:val="20"/>
                <w:szCs w:val="20"/>
              </w:rPr>
              <w:t>259,00</w:t>
            </w:r>
          </w:p>
        </w:tc>
        <w:tc>
          <w:tcPr>
            <w:tcW w:w="500" w:type="pct"/>
          </w:tcPr>
          <w:p w14:paraId="6277F610" w14:textId="77777777" w:rsidR="0061139D" w:rsidRPr="00366F2E" w:rsidRDefault="0061139D" w:rsidP="00B96880">
            <w:pPr>
              <w:jc w:val="center"/>
              <w:rPr>
                <w:rFonts w:ascii="Arial" w:hAnsi="Arial" w:cs="Arial"/>
                <w:sz w:val="20"/>
                <w:szCs w:val="20"/>
              </w:rPr>
            </w:pPr>
            <w:r w:rsidRPr="00366F2E">
              <w:rPr>
                <w:rFonts w:ascii="Arial" w:hAnsi="Arial" w:cs="Arial"/>
                <w:sz w:val="20"/>
                <w:szCs w:val="20"/>
              </w:rPr>
              <w:t>-</w:t>
            </w:r>
          </w:p>
        </w:tc>
        <w:tc>
          <w:tcPr>
            <w:tcW w:w="401" w:type="pct"/>
          </w:tcPr>
          <w:p w14:paraId="2F27BFD2" w14:textId="77777777" w:rsidR="0061139D" w:rsidRPr="00366F2E" w:rsidRDefault="0061139D" w:rsidP="00B96880">
            <w:pPr>
              <w:jc w:val="center"/>
              <w:rPr>
                <w:rFonts w:ascii="Arial" w:hAnsi="Arial" w:cs="Arial"/>
                <w:b/>
                <w:sz w:val="20"/>
                <w:szCs w:val="20"/>
              </w:rPr>
            </w:pPr>
            <w:r w:rsidRPr="00366F2E">
              <w:rPr>
                <w:rFonts w:ascii="Arial" w:hAnsi="Arial" w:cs="Arial"/>
                <w:sz w:val="20"/>
                <w:szCs w:val="20"/>
              </w:rPr>
              <w:t>-</w:t>
            </w:r>
          </w:p>
        </w:tc>
      </w:tr>
    </w:tbl>
    <w:p w14:paraId="315CAE38" w14:textId="77777777" w:rsidR="00A8253B" w:rsidRPr="00366F2E" w:rsidRDefault="00A8253B" w:rsidP="00F22A7C">
      <w:pPr>
        <w:pStyle w:val="cpNormal4"/>
        <w:spacing w:after="0" w:line="180" w:lineRule="exact"/>
        <w:ind w:left="357" w:firstLine="0"/>
        <w:rPr>
          <w:rFonts w:ascii="Arial" w:hAnsi="Arial" w:cs="Arial"/>
          <w:b/>
          <w:sz w:val="10"/>
          <w:szCs w:val="10"/>
        </w:rPr>
      </w:pPr>
    </w:p>
    <w:p w14:paraId="6783F5BB" w14:textId="661C8B05" w:rsidR="00BA27F8" w:rsidRPr="00366F2E" w:rsidRDefault="0F7DC528" w:rsidP="009B691D">
      <w:pPr>
        <w:pStyle w:val="Nadpis4"/>
        <w:numPr>
          <w:ilvl w:val="0"/>
          <w:numId w:val="69"/>
        </w:numPr>
        <w:ind w:left="0" w:hanging="11"/>
        <w:rPr>
          <w:rFonts w:cs="Arial"/>
          <w:szCs w:val="24"/>
        </w:rPr>
      </w:pPr>
      <w:bookmarkStart w:id="119" w:name="_Toc188439755"/>
      <w:bookmarkStart w:id="120" w:name="_Toc189039417"/>
      <w:bookmarkStart w:id="121" w:name="_Toc188439756"/>
      <w:bookmarkStart w:id="122" w:name="_Toc189039418"/>
      <w:bookmarkStart w:id="123" w:name="_Toc188439757"/>
      <w:bookmarkStart w:id="124" w:name="_Toc189039419"/>
      <w:bookmarkStart w:id="125" w:name="_Toc188439936"/>
      <w:bookmarkStart w:id="126" w:name="_Toc189039598"/>
      <w:bookmarkStart w:id="127" w:name="_Toc188439937"/>
      <w:bookmarkStart w:id="128" w:name="_Toc189039599"/>
      <w:bookmarkStart w:id="129" w:name="_Toc188439938"/>
      <w:bookmarkStart w:id="130" w:name="_Toc189039600"/>
      <w:bookmarkStart w:id="131" w:name="_Toc188439939"/>
      <w:bookmarkStart w:id="132" w:name="_Toc189039601"/>
      <w:bookmarkStart w:id="133" w:name="_Toc22742880"/>
      <w:bookmarkStart w:id="134" w:name="_Toc87870642"/>
      <w:bookmarkStart w:id="135" w:name="_Toc151387972"/>
      <w:bookmarkStart w:id="136" w:name="_Toc189039812"/>
      <w:bookmarkEnd w:id="119"/>
      <w:bookmarkEnd w:id="120"/>
      <w:bookmarkEnd w:id="121"/>
      <w:bookmarkEnd w:id="122"/>
      <w:bookmarkEnd w:id="123"/>
      <w:bookmarkEnd w:id="124"/>
      <w:bookmarkEnd w:id="125"/>
      <w:bookmarkEnd w:id="126"/>
      <w:bookmarkEnd w:id="127"/>
      <w:bookmarkEnd w:id="128"/>
      <w:bookmarkEnd w:id="129"/>
      <w:bookmarkEnd w:id="130"/>
      <w:bookmarkEnd w:id="131"/>
      <w:bookmarkEnd w:id="132"/>
      <w:r w:rsidRPr="00366F2E">
        <w:rPr>
          <w:rFonts w:cs="Arial"/>
        </w:rPr>
        <w:t>Doplňující informace k balíkovým zásilkám</w:t>
      </w:r>
      <w:bookmarkEnd w:id="133"/>
      <w:bookmarkEnd w:id="134"/>
      <w:bookmarkEnd w:id="135"/>
      <w:bookmarkEnd w:id="136"/>
    </w:p>
    <w:p w14:paraId="4C76EA23" w14:textId="77777777" w:rsidR="00BA27F8" w:rsidRPr="00366F2E" w:rsidRDefault="00BA27F8" w:rsidP="00BA27F8">
      <w:pPr>
        <w:pStyle w:val="cpNormal4"/>
        <w:spacing w:after="120" w:line="160" w:lineRule="exact"/>
        <w:rPr>
          <w:rFonts w:ascii="Arial" w:hAnsi="Arial" w:cs="Arial"/>
        </w:rPr>
      </w:pPr>
    </w:p>
    <w:p w14:paraId="09012D71" w14:textId="77777777" w:rsidR="00BA27F8" w:rsidRPr="00366F2E" w:rsidRDefault="00BA27F8" w:rsidP="00BA27F8">
      <w:pPr>
        <w:pStyle w:val="cpNormal4"/>
        <w:spacing w:after="0" w:line="20" w:lineRule="exact"/>
        <w:rPr>
          <w:rFonts w:ascii="Arial" w:hAnsi="Arial" w:cs="Arial"/>
        </w:rPr>
      </w:pPr>
    </w:p>
    <w:tbl>
      <w:tblPr>
        <w:tblW w:w="9923" w:type="dxa"/>
        <w:tblBorders>
          <w:top w:val="single" w:sz="6" w:space="0" w:color="auto"/>
          <w:left w:val="single" w:sz="6" w:space="0" w:color="auto"/>
          <w:bottom w:val="single" w:sz="6" w:space="0" w:color="auto"/>
          <w:right w:val="single" w:sz="6" w:space="0" w:color="auto"/>
        </w:tblBorders>
        <w:tblLayout w:type="fixed"/>
        <w:tblCellMar>
          <w:left w:w="70" w:type="dxa"/>
          <w:right w:w="70" w:type="dxa"/>
        </w:tblCellMar>
        <w:tblLook w:val="0000" w:firstRow="0" w:lastRow="0" w:firstColumn="0" w:lastColumn="0" w:noHBand="0" w:noVBand="0"/>
      </w:tblPr>
      <w:tblGrid>
        <w:gridCol w:w="284"/>
        <w:gridCol w:w="9639"/>
      </w:tblGrid>
      <w:tr w:rsidR="00547C55" w:rsidRPr="00366F2E" w14:paraId="772796C6" w14:textId="77777777" w:rsidTr="002C33D3">
        <w:trPr>
          <w:cantSplit/>
          <w:trHeight w:val="589"/>
        </w:trPr>
        <w:tc>
          <w:tcPr>
            <w:tcW w:w="284" w:type="dxa"/>
            <w:tcBorders>
              <w:top w:val="nil"/>
              <w:left w:val="nil"/>
              <w:bottom w:val="nil"/>
              <w:right w:val="nil"/>
            </w:tcBorders>
          </w:tcPr>
          <w:p w14:paraId="5B8F78D0" w14:textId="77777777" w:rsidR="00331478" w:rsidRPr="00366F2E" w:rsidRDefault="000F35F2" w:rsidP="00331478">
            <w:pPr>
              <w:spacing w:line="160" w:lineRule="exact"/>
              <w:jc w:val="both"/>
              <w:rPr>
                <w:rFonts w:ascii="Arial" w:eastAsia="Times New Roman" w:hAnsi="Arial" w:cs="Arial"/>
                <w:bCs/>
                <w:sz w:val="14"/>
                <w:szCs w:val="14"/>
                <w:lang w:eastAsia="cs-CZ"/>
              </w:rPr>
            </w:pPr>
            <w:r w:rsidRPr="00366F2E">
              <w:rPr>
                <w:rFonts w:ascii="Arial" w:eastAsia="Times New Roman" w:hAnsi="Arial" w:cs="Arial"/>
                <w:bCs/>
                <w:sz w:val="14"/>
                <w:szCs w:val="14"/>
                <w:lang w:eastAsia="cs-CZ"/>
              </w:rPr>
              <w:t>1)</w:t>
            </w:r>
          </w:p>
          <w:p w14:paraId="2A1AA379" w14:textId="77777777" w:rsidR="00331478" w:rsidRPr="00366F2E" w:rsidRDefault="00331478" w:rsidP="00C00090">
            <w:pPr>
              <w:rPr>
                <w:rFonts w:ascii="Arial" w:hAnsi="Arial" w:cs="Arial"/>
                <w:vertAlign w:val="superscript"/>
              </w:rPr>
            </w:pPr>
          </w:p>
        </w:tc>
        <w:tc>
          <w:tcPr>
            <w:tcW w:w="9639" w:type="dxa"/>
            <w:tcBorders>
              <w:top w:val="nil"/>
              <w:left w:val="nil"/>
              <w:bottom w:val="nil"/>
              <w:right w:val="nil"/>
            </w:tcBorders>
          </w:tcPr>
          <w:p w14:paraId="1DDA37FE" w14:textId="5E9FD0ED" w:rsidR="00AB5983" w:rsidRPr="00366F2E" w:rsidRDefault="00AB5983" w:rsidP="002C33D3">
            <w:pPr>
              <w:spacing w:line="160" w:lineRule="exact"/>
              <w:jc w:val="both"/>
              <w:rPr>
                <w:rFonts w:ascii="Arial" w:eastAsia="Times New Roman" w:hAnsi="Arial" w:cs="Arial"/>
                <w:bCs/>
                <w:sz w:val="16"/>
                <w:szCs w:val="16"/>
                <w:lang w:eastAsia="cs-CZ"/>
              </w:rPr>
            </w:pPr>
            <w:r w:rsidRPr="00366F2E">
              <w:rPr>
                <w:rFonts w:ascii="Arial" w:hAnsi="Arial" w:cs="Arial"/>
                <w:sz w:val="16"/>
                <w:szCs w:val="16"/>
              </w:rPr>
              <w:t xml:space="preserve">Uvedené ceny se vztahují na balíky do </w:t>
            </w:r>
            <w:r w:rsidR="009C527A" w:rsidRPr="00366F2E">
              <w:rPr>
                <w:rFonts w:ascii="Arial" w:hAnsi="Arial" w:cs="Arial"/>
                <w:sz w:val="16"/>
                <w:szCs w:val="16"/>
              </w:rPr>
              <w:t xml:space="preserve">31,5 </w:t>
            </w:r>
            <w:r w:rsidRPr="00366F2E">
              <w:rPr>
                <w:rFonts w:ascii="Arial" w:hAnsi="Arial" w:cs="Arial"/>
                <w:sz w:val="16"/>
                <w:szCs w:val="16"/>
              </w:rPr>
              <w:t>kg, jejichž součet všech 3 stran je maximálně 300 cm</w:t>
            </w:r>
            <w:r w:rsidR="00E9226A" w:rsidRPr="00366F2E">
              <w:rPr>
                <w:rFonts w:ascii="Arial" w:hAnsi="Arial" w:cs="Arial"/>
                <w:sz w:val="16"/>
                <w:szCs w:val="16"/>
              </w:rPr>
              <w:t xml:space="preserve">, mají tvar krychle, kvádru nebo válce, jsou zabaleny v pevném obalu (např. karton, pevná obálka, pevný plastový sáček určený pro </w:t>
            </w:r>
            <w:r w:rsidR="00D74D0B" w:rsidRPr="00366F2E">
              <w:rPr>
                <w:rFonts w:ascii="Arial" w:hAnsi="Arial" w:cs="Arial"/>
                <w:sz w:val="16"/>
                <w:szCs w:val="16"/>
              </w:rPr>
              <w:t>přepravu</w:t>
            </w:r>
            <w:r w:rsidR="00E9226A" w:rsidRPr="00366F2E">
              <w:rPr>
                <w:rFonts w:ascii="Arial" w:hAnsi="Arial" w:cs="Arial"/>
                <w:sz w:val="16"/>
                <w:szCs w:val="16"/>
              </w:rPr>
              <w:t xml:space="preserve"> apod.)</w:t>
            </w:r>
            <w:r w:rsidR="00E9226A" w:rsidRPr="00366F2E">
              <w:rPr>
                <w:rFonts w:ascii="Arial" w:hAnsi="Arial" w:cs="Arial"/>
                <w:bCs/>
                <w:sz w:val="16"/>
                <w:szCs w:val="16"/>
              </w:rPr>
              <w:t xml:space="preserve"> a současně</w:t>
            </w:r>
            <w:r w:rsidRPr="00366F2E">
              <w:rPr>
                <w:rFonts w:ascii="Arial" w:eastAsia="Times New Roman" w:hAnsi="Arial" w:cs="Arial"/>
                <w:bCs/>
                <w:sz w:val="16"/>
                <w:szCs w:val="16"/>
                <w:lang w:eastAsia="cs-CZ"/>
              </w:rPr>
              <w:t xml:space="preserve"> mají </w:t>
            </w:r>
            <w:r w:rsidRPr="00366F2E">
              <w:rPr>
                <w:rFonts w:ascii="Arial" w:hAnsi="Arial" w:cs="Arial"/>
                <w:bCs/>
                <w:sz w:val="16"/>
                <w:szCs w:val="16"/>
              </w:rPr>
              <w:t xml:space="preserve">adresní stranu upravenou podle požadavků České pošty. </w:t>
            </w:r>
            <w:r w:rsidRPr="00366F2E">
              <w:rPr>
                <w:rFonts w:ascii="Arial" w:eastAsia="Times New Roman" w:hAnsi="Arial" w:cs="Arial"/>
                <w:bCs/>
                <w:sz w:val="16"/>
                <w:szCs w:val="16"/>
                <w:lang w:eastAsia="cs-CZ"/>
              </w:rPr>
              <w:t>Ceny jsou uvedeny bez příplatku za Udanou cenu nad 50 000 Kč (viz přehled doplňkových služeb).</w:t>
            </w:r>
          </w:p>
          <w:p w14:paraId="3463E3D1" w14:textId="5AF4191F" w:rsidR="00C30F51" w:rsidRPr="00366F2E" w:rsidRDefault="00C30F51" w:rsidP="002C33D3">
            <w:pPr>
              <w:spacing w:line="240" w:lineRule="auto"/>
              <w:jc w:val="both"/>
              <w:rPr>
                <w:rFonts w:ascii="Arial" w:eastAsia="Times New Roman" w:hAnsi="Arial" w:cs="Arial"/>
                <w:bCs/>
                <w:sz w:val="16"/>
                <w:szCs w:val="16"/>
                <w:lang w:eastAsia="cs-CZ"/>
              </w:rPr>
            </w:pPr>
          </w:p>
        </w:tc>
      </w:tr>
      <w:tr w:rsidR="00547C55" w:rsidRPr="00366F2E" w14:paraId="3F9B9731" w14:textId="77777777" w:rsidTr="002C33D3">
        <w:trPr>
          <w:cantSplit/>
          <w:trHeight w:val="589"/>
        </w:trPr>
        <w:tc>
          <w:tcPr>
            <w:tcW w:w="284" w:type="dxa"/>
            <w:tcBorders>
              <w:top w:val="nil"/>
              <w:left w:val="nil"/>
              <w:bottom w:val="nil"/>
              <w:right w:val="nil"/>
            </w:tcBorders>
          </w:tcPr>
          <w:p w14:paraId="44D01F91" w14:textId="77777777" w:rsidR="00331478" w:rsidRPr="00366F2E" w:rsidRDefault="00331478" w:rsidP="00331478">
            <w:pPr>
              <w:spacing w:line="160" w:lineRule="exact"/>
              <w:jc w:val="both"/>
              <w:rPr>
                <w:rFonts w:ascii="Arial" w:eastAsia="Times New Roman" w:hAnsi="Arial" w:cs="Arial"/>
                <w:bCs/>
                <w:sz w:val="14"/>
                <w:szCs w:val="14"/>
                <w:lang w:eastAsia="cs-CZ"/>
              </w:rPr>
            </w:pPr>
            <w:r w:rsidRPr="00366F2E">
              <w:rPr>
                <w:rFonts w:ascii="Arial" w:eastAsia="Times New Roman" w:hAnsi="Arial" w:cs="Arial"/>
                <w:bCs/>
                <w:sz w:val="14"/>
                <w:szCs w:val="14"/>
                <w:lang w:eastAsia="cs-CZ"/>
              </w:rPr>
              <w:t>2)</w:t>
            </w:r>
          </w:p>
          <w:p w14:paraId="7F57DE68" w14:textId="77777777" w:rsidR="00331478" w:rsidRPr="00366F2E" w:rsidRDefault="00331478" w:rsidP="00C00090">
            <w:pPr>
              <w:rPr>
                <w:rFonts w:ascii="Arial" w:hAnsi="Arial" w:cs="Arial"/>
                <w:vertAlign w:val="superscript"/>
              </w:rPr>
            </w:pPr>
          </w:p>
        </w:tc>
        <w:tc>
          <w:tcPr>
            <w:tcW w:w="9639" w:type="dxa"/>
            <w:tcBorders>
              <w:top w:val="nil"/>
              <w:left w:val="nil"/>
              <w:bottom w:val="nil"/>
              <w:right w:val="nil"/>
            </w:tcBorders>
          </w:tcPr>
          <w:p w14:paraId="3A289CCC" w14:textId="5BB9F384" w:rsidR="00BA27F8" w:rsidRPr="00366F2E" w:rsidRDefault="009511C2" w:rsidP="002C33D3">
            <w:pPr>
              <w:spacing w:line="240" w:lineRule="auto"/>
              <w:jc w:val="both"/>
              <w:rPr>
                <w:rFonts w:ascii="Arial" w:hAnsi="Arial" w:cs="Arial"/>
                <w:sz w:val="20"/>
              </w:rPr>
            </w:pPr>
            <w:r w:rsidRPr="00366F2E">
              <w:rPr>
                <w:rFonts w:ascii="Arial" w:hAnsi="Arial" w:cs="Arial"/>
                <w:sz w:val="16"/>
                <w:szCs w:val="16"/>
              </w:rPr>
              <w:t xml:space="preserve">Uvedené ceny se vztahují na balíky do 10 kg, jejichž součet všech 3 stran je maximálně 300 cm, </w:t>
            </w:r>
            <w:r w:rsidR="001F2F35" w:rsidRPr="00366F2E">
              <w:rPr>
                <w:rFonts w:ascii="Arial" w:hAnsi="Arial" w:cs="Arial"/>
                <w:sz w:val="16"/>
                <w:szCs w:val="16"/>
              </w:rPr>
              <w:t xml:space="preserve">dále mají tvar krychle nebo kvádru, </w:t>
            </w:r>
            <w:r w:rsidR="00CB010A" w:rsidRPr="00366F2E">
              <w:rPr>
                <w:rFonts w:ascii="Arial" w:hAnsi="Arial" w:cs="Arial"/>
                <w:sz w:val="16"/>
                <w:szCs w:val="16"/>
              </w:rPr>
              <w:t xml:space="preserve">jsou zabaleny v kartonovém či jiném pevném obalu </w:t>
            </w:r>
            <w:r w:rsidR="001F2F35" w:rsidRPr="00366F2E">
              <w:rPr>
                <w:rFonts w:ascii="Arial" w:hAnsi="Arial" w:cs="Arial"/>
                <w:sz w:val="16"/>
                <w:szCs w:val="16"/>
              </w:rPr>
              <w:t>a mají adresní</w:t>
            </w:r>
            <w:r w:rsidRPr="00366F2E">
              <w:rPr>
                <w:rFonts w:ascii="Arial" w:hAnsi="Arial" w:cs="Arial"/>
                <w:bCs/>
                <w:sz w:val="16"/>
                <w:szCs w:val="16"/>
              </w:rPr>
              <w:t xml:space="preserve"> stranu upravenou podle požadavků České pošty.</w:t>
            </w:r>
            <w:r w:rsidR="003415C4" w:rsidRPr="00366F2E">
              <w:rPr>
                <w:rFonts w:ascii="Arial" w:hAnsi="Arial" w:cs="Arial"/>
                <w:bCs/>
                <w:sz w:val="16"/>
                <w:szCs w:val="16"/>
              </w:rPr>
              <w:t xml:space="preserve"> </w:t>
            </w:r>
          </w:p>
          <w:p w14:paraId="74822392" w14:textId="44924332" w:rsidR="00C30F51" w:rsidRPr="00366F2E" w:rsidRDefault="00C30F51" w:rsidP="002C33D3">
            <w:pPr>
              <w:spacing w:line="240" w:lineRule="auto"/>
              <w:jc w:val="both"/>
              <w:rPr>
                <w:rFonts w:ascii="Arial" w:eastAsia="Times New Roman" w:hAnsi="Arial" w:cs="Arial"/>
                <w:bCs/>
                <w:sz w:val="16"/>
                <w:szCs w:val="16"/>
                <w:lang w:eastAsia="cs-CZ"/>
              </w:rPr>
            </w:pPr>
          </w:p>
        </w:tc>
      </w:tr>
      <w:tr w:rsidR="009D4AAF" w:rsidRPr="00366F2E" w14:paraId="4D657CF4" w14:textId="77777777" w:rsidTr="00976BD7">
        <w:trPr>
          <w:cantSplit/>
          <w:trHeight w:val="1230"/>
        </w:trPr>
        <w:tc>
          <w:tcPr>
            <w:tcW w:w="284" w:type="dxa"/>
            <w:tcBorders>
              <w:top w:val="nil"/>
              <w:left w:val="nil"/>
              <w:bottom w:val="nil"/>
              <w:right w:val="nil"/>
            </w:tcBorders>
          </w:tcPr>
          <w:p w14:paraId="4CE20D25" w14:textId="77777777" w:rsidR="009D4AAF" w:rsidRPr="00366F2E" w:rsidRDefault="009D4AAF" w:rsidP="009D4AAF">
            <w:pPr>
              <w:rPr>
                <w:rFonts w:ascii="Arial" w:hAnsi="Arial" w:cs="Arial"/>
                <w:sz w:val="14"/>
                <w:szCs w:val="14"/>
              </w:rPr>
            </w:pPr>
            <w:r w:rsidRPr="00366F2E">
              <w:rPr>
                <w:rFonts w:ascii="Arial" w:hAnsi="Arial" w:cs="Arial"/>
                <w:sz w:val="14"/>
                <w:szCs w:val="14"/>
              </w:rPr>
              <w:t>3)</w:t>
            </w:r>
          </w:p>
          <w:p w14:paraId="4F041615" w14:textId="77777777" w:rsidR="00865805" w:rsidRPr="00366F2E" w:rsidRDefault="00865805" w:rsidP="009D4AAF">
            <w:pPr>
              <w:rPr>
                <w:rFonts w:ascii="Arial" w:hAnsi="Arial" w:cs="Arial"/>
                <w:sz w:val="14"/>
                <w:szCs w:val="14"/>
              </w:rPr>
            </w:pPr>
          </w:p>
        </w:tc>
        <w:tc>
          <w:tcPr>
            <w:tcW w:w="9639" w:type="dxa"/>
            <w:tcBorders>
              <w:top w:val="nil"/>
              <w:left w:val="nil"/>
              <w:bottom w:val="nil"/>
              <w:right w:val="nil"/>
            </w:tcBorders>
          </w:tcPr>
          <w:p w14:paraId="45DD146D" w14:textId="2138AF46" w:rsidR="009D4AAF" w:rsidRPr="00366F2E" w:rsidRDefault="009D4AAF" w:rsidP="009D4AAF">
            <w:pPr>
              <w:spacing w:line="240" w:lineRule="auto"/>
              <w:jc w:val="both"/>
              <w:rPr>
                <w:rFonts w:ascii="Arial" w:hAnsi="Arial" w:cs="Arial"/>
                <w:sz w:val="16"/>
                <w:szCs w:val="16"/>
              </w:rPr>
            </w:pPr>
            <w:r w:rsidRPr="00366F2E">
              <w:rPr>
                <w:rFonts w:ascii="Arial" w:hAnsi="Arial" w:cs="Arial"/>
                <w:sz w:val="16"/>
                <w:szCs w:val="16"/>
              </w:rPr>
              <w:t xml:space="preserve">Cena se uplatní v případě, že podací data budou předána prostřednictvím aplikace „Poslat zásilku“ dostupné na </w:t>
            </w:r>
            <w:hyperlink r:id="rId16" w:history="1">
              <w:r w:rsidRPr="00366F2E">
                <w:rPr>
                  <w:rStyle w:val="Hypertextovodkaz"/>
                  <w:rFonts w:ascii="Arial" w:hAnsi="Arial" w:cs="Arial"/>
                  <w:color w:val="auto"/>
                  <w:sz w:val="16"/>
                  <w:szCs w:val="16"/>
                </w:rPr>
                <w:t>www.poslatzasilku.cz</w:t>
              </w:r>
            </w:hyperlink>
            <w:r w:rsidRPr="00366F2E">
              <w:rPr>
                <w:rFonts w:ascii="Arial" w:hAnsi="Arial" w:cs="Arial"/>
                <w:sz w:val="16"/>
                <w:szCs w:val="16"/>
              </w:rPr>
              <w:t xml:space="preserve">, prostřednictvím elektronického podacího archu </w:t>
            </w:r>
            <w:proofErr w:type="spellStart"/>
            <w:r w:rsidRPr="00366F2E">
              <w:rPr>
                <w:rFonts w:ascii="Arial" w:hAnsi="Arial" w:cs="Arial"/>
                <w:sz w:val="16"/>
                <w:szCs w:val="16"/>
              </w:rPr>
              <w:t>ePA</w:t>
            </w:r>
            <w:proofErr w:type="spellEnd"/>
            <w:r w:rsidRPr="00366F2E">
              <w:rPr>
                <w:rFonts w:ascii="Arial" w:hAnsi="Arial" w:cs="Arial"/>
                <w:sz w:val="16"/>
                <w:szCs w:val="16"/>
              </w:rPr>
              <w:t xml:space="preserve">, který je k dispozici ke stažení na </w:t>
            </w:r>
            <w:hyperlink r:id="rId17" w:history="1">
              <w:r w:rsidRPr="00366F2E">
                <w:rPr>
                  <w:rStyle w:val="Hypertextovodkaz"/>
                  <w:rFonts w:ascii="Arial" w:hAnsi="Arial" w:cs="Arial"/>
                  <w:color w:val="auto"/>
                  <w:sz w:val="16"/>
                  <w:szCs w:val="16"/>
                </w:rPr>
                <w:t>www.ceskaposta.cz/ke-stazeni/formulare-a-tiskopisy</w:t>
              </w:r>
            </w:hyperlink>
            <w:r w:rsidRPr="00366F2E">
              <w:rPr>
                <w:rFonts w:ascii="Arial" w:hAnsi="Arial" w:cs="Arial"/>
                <w:sz w:val="16"/>
                <w:szCs w:val="16"/>
              </w:rPr>
              <w:t xml:space="preserve"> nebo jiným elektronickým způsobem určeným podnikem pro předávání podacích dat (Podání Online, API rozhraní, atd.). Podací data musí být předána nejpozději v okamžiku podání, musí být kompletní a nesmí vyžadovat žádný dodatečný zásah pracovníků podniku. Povinnou součástí podacích dat je validní kontaktní údaj na adresáta zásilky – účastnické číslo veřejné mobilní telefonní sítě ve formátu + 420 XXX </w:t>
            </w:r>
            <w:proofErr w:type="spellStart"/>
            <w:r w:rsidRPr="00366F2E">
              <w:rPr>
                <w:rFonts w:ascii="Arial" w:hAnsi="Arial" w:cs="Arial"/>
                <w:sz w:val="16"/>
                <w:szCs w:val="16"/>
              </w:rPr>
              <w:t>XXX</w:t>
            </w:r>
            <w:proofErr w:type="spellEnd"/>
            <w:r w:rsidRPr="00366F2E">
              <w:rPr>
                <w:rFonts w:ascii="Arial" w:hAnsi="Arial" w:cs="Arial"/>
                <w:sz w:val="16"/>
                <w:szCs w:val="16"/>
              </w:rPr>
              <w:t xml:space="preserve"> </w:t>
            </w:r>
            <w:proofErr w:type="spellStart"/>
            <w:r w:rsidRPr="00366F2E">
              <w:rPr>
                <w:rFonts w:ascii="Arial" w:hAnsi="Arial" w:cs="Arial"/>
                <w:sz w:val="16"/>
                <w:szCs w:val="16"/>
              </w:rPr>
              <w:t>XXX</w:t>
            </w:r>
            <w:proofErr w:type="spellEnd"/>
            <w:r w:rsidRPr="00366F2E">
              <w:rPr>
                <w:rFonts w:ascii="Arial" w:hAnsi="Arial" w:cs="Arial"/>
                <w:sz w:val="16"/>
                <w:szCs w:val="16"/>
              </w:rPr>
              <w:t xml:space="preserve"> nebo e-mail.</w:t>
            </w:r>
          </w:p>
        </w:tc>
      </w:tr>
      <w:tr w:rsidR="009D4AAF" w:rsidRPr="00366F2E" w14:paraId="73B2430E" w14:textId="77777777" w:rsidTr="002C33D3">
        <w:trPr>
          <w:cantSplit/>
          <w:trHeight w:val="770"/>
        </w:trPr>
        <w:tc>
          <w:tcPr>
            <w:tcW w:w="284" w:type="dxa"/>
            <w:tcBorders>
              <w:top w:val="nil"/>
              <w:left w:val="nil"/>
              <w:bottom w:val="nil"/>
              <w:right w:val="nil"/>
            </w:tcBorders>
          </w:tcPr>
          <w:p w14:paraId="790F829C" w14:textId="58BD5F6F" w:rsidR="009D4AAF" w:rsidRPr="00366F2E" w:rsidRDefault="009D4AAF" w:rsidP="009D4AAF">
            <w:pPr>
              <w:spacing w:line="240" w:lineRule="auto"/>
              <w:rPr>
                <w:rFonts w:ascii="Arial" w:hAnsi="Arial" w:cs="Arial"/>
                <w:sz w:val="14"/>
                <w:szCs w:val="14"/>
              </w:rPr>
            </w:pPr>
            <w:r w:rsidRPr="00366F2E">
              <w:rPr>
                <w:rFonts w:ascii="Arial" w:hAnsi="Arial" w:cs="Arial"/>
                <w:sz w:val="14"/>
                <w:szCs w:val="14"/>
              </w:rPr>
              <w:t>4)</w:t>
            </w:r>
          </w:p>
        </w:tc>
        <w:tc>
          <w:tcPr>
            <w:tcW w:w="9639" w:type="dxa"/>
            <w:tcBorders>
              <w:top w:val="nil"/>
              <w:left w:val="nil"/>
              <w:bottom w:val="nil"/>
              <w:right w:val="nil"/>
            </w:tcBorders>
          </w:tcPr>
          <w:p w14:paraId="3AC6B248" w14:textId="58552A2A" w:rsidR="009D4AAF" w:rsidRPr="00366F2E" w:rsidRDefault="002D7A25" w:rsidP="009D4AAF">
            <w:pPr>
              <w:pStyle w:val="Zpat"/>
              <w:tabs>
                <w:tab w:val="clear" w:pos="4513"/>
              </w:tabs>
              <w:jc w:val="both"/>
              <w:rPr>
                <w:rFonts w:ascii="Arial" w:hAnsi="Arial" w:cs="Arial"/>
                <w:sz w:val="16"/>
                <w:szCs w:val="16"/>
              </w:rPr>
            </w:pPr>
            <w:r w:rsidRPr="00366F2E">
              <w:rPr>
                <w:rFonts w:ascii="Arial" w:hAnsi="Arial" w:cs="Arial"/>
                <w:sz w:val="16"/>
                <w:szCs w:val="16"/>
              </w:rPr>
              <w:t>Na základě konkrétních parametrů podání smluvního odesílatele lze dohodou sjednat individuální cenu.</w:t>
            </w:r>
          </w:p>
        </w:tc>
      </w:tr>
      <w:tr w:rsidR="009D4AAF" w:rsidRPr="00366F2E" w14:paraId="62B545BD" w14:textId="77777777" w:rsidTr="002C33D3">
        <w:trPr>
          <w:cantSplit/>
          <w:trHeight w:val="505"/>
        </w:trPr>
        <w:tc>
          <w:tcPr>
            <w:tcW w:w="284" w:type="dxa"/>
            <w:tcBorders>
              <w:top w:val="nil"/>
              <w:left w:val="nil"/>
              <w:bottom w:val="nil"/>
              <w:right w:val="nil"/>
            </w:tcBorders>
          </w:tcPr>
          <w:p w14:paraId="18C35431" w14:textId="4075B5FA" w:rsidR="009D4AAF" w:rsidRPr="00366F2E" w:rsidRDefault="009D4AAF" w:rsidP="009D4AAF">
            <w:pPr>
              <w:spacing w:line="240" w:lineRule="auto"/>
              <w:rPr>
                <w:rFonts w:ascii="Arial" w:hAnsi="Arial" w:cs="Arial"/>
                <w:sz w:val="14"/>
                <w:szCs w:val="14"/>
              </w:rPr>
            </w:pPr>
          </w:p>
        </w:tc>
        <w:tc>
          <w:tcPr>
            <w:tcW w:w="9639" w:type="dxa"/>
            <w:tcBorders>
              <w:top w:val="nil"/>
              <w:left w:val="nil"/>
              <w:bottom w:val="nil"/>
              <w:right w:val="nil"/>
            </w:tcBorders>
          </w:tcPr>
          <w:p w14:paraId="31ECC102" w14:textId="7AC2E699" w:rsidR="009D4AAF" w:rsidRPr="00366F2E" w:rsidRDefault="009D4AAF" w:rsidP="00976BD7">
            <w:pPr>
              <w:spacing w:line="240" w:lineRule="auto"/>
              <w:jc w:val="both"/>
              <w:rPr>
                <w:rFonts w:ascii="Arial" w:hAnsi="Arial" w:cs="Arial"/>
                <w:sz w:val="16"/>
                <w:szCs w:val="16"/>
              </w:rPr>
            </w:pPr>
          </w:p>
        </w:tc>
      </w:tr>
    </w:tbl>
    <w:p w14:paraId="2AC56FBA" w14:textId="5A7E63AD" w:rsidR="008F5C0D" w:rsidRPr="00366F2E" w:rsidRDefault="003028F9">
      <w:pPr>
        <w:rPr>
          <w:rFonts w:ascii="Arial" w:hAnsi="Arial" w:cs="Arial"/>
        </w:rPr>
      </w:pPr>
      <w:r w:rsidRPr="00366F2E">
        <w:rPr>
          <w:rFonts w:ascii="Arial" w:hAnsi="Arial" w:cs="Arial"/>
          <w:noProof/>
          <w:szCs w:val="24"/>
          <w:lang w:eastAsia="cs-CZ"/>
        </w:rPr>
        <mc:AlternateContent>
          <mc:Choice Requires="wps">
            <w:drawing>
              <wp:anchor distT="0" distB="0" distL="114300" distR="114300" simplePos="0" relativeHeight="251658244" behindDoc="0" locked="0" layoutInCell="1" allowOverlap="1" wp14:anchorId="3BAB92D9" wp14:editId="0645CAFF">
                <wp:simplePos x="0" y="0"/>
                <wp:positionH relativeFrom="margin">
                  <wp:posOffset>799271</wp:posOffset>
                </wp:positionH>
                <wp:positionV relativeFrom="bottomMargin">
                  <wp:posOffset>215900</wp:posOffset>
                </wp:positionV>
                <wp:extent cx="4847590" cy="258445"/>
                <wp:effectExtent l="0" t="0" r="0" b="8255"/>
                <wp:wrapNone/>
                <wp:docPr id="21" name="Textové pole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0787383" w14:textId="77777777" w:rsidR="004F26E4" w:rsidRPr="006E1087" w:rsidRDefault="004F26E4" w:rsidP="00E64783">
                            <w:pPr>
                              <w:ind w:left="113"/>
                              <w:jc w:val="center"/>
                            </w:pPr>
                            <w:r>
                              <w:rPr>
                                <w:b/>
                                <w:i/>
                              </w:rPr>
                              <w:t>Balíkové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6B7C744F">
              <v:shape id="Textové pole 21" style="position:absolute;margin-left:62.95pt;margin-top:17pt;width:381.7pt;height:20.35pt;z-index:251658244;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3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d34z5AEAAKkDAAAOAAAAZHJzL2Uyb0RvYy54bWysU9tu2zAMfR+wfxD0vjgxnDU14hRdiw4D&#10;ugvQ7QNkWbKF2aJGKbGzrx8lp2m2vQ17EURSPjznkN7eTEPPDgq9AVvx1WLJmbISGmPbin/7+vBm&#10;w5kPwjaiB6sqflSe3+xev9qOrlQ5dNA3ChmBWF+OruJdCK7MMi87NQi/AKcsFTXgIAKF2GYNipHQ&#10;hz7Ll8u32QjYOASpvKfs/Vzku4SvtZLhs9ZeBdZXnLiFdGI663hmu60oWxSuM/JEQ/wDi0EYS03P&#10;UPciCLZH8xfUYCSCBx0WEoYMtDZSJQ2kZrX8Q81TJ5xKWsgc7842+f8HKz8dntwXZGF6BxMNMInw&#10;7hHkd88s3HXCtuoWEcZOiYYar6Jl2eh8efo0Wu1LH0Hq8SM0NGSxD5CAJo1DdIV0MkKnARzPpqsp&#10;MEnJYlNcra+pJKmWrzdFsU4tRPn8tUMf3isYWLxUHGmoCV0cHn2IbET5/CQ2s/Bg+j4Ntre/Jehh&#10;zCT2kfBMPUz1xExD0vLYOKqpoTmSHoR5X2i/6dIB/uRspF2puP+xF6g46z9Y8uR6VRRxuVJQrK9y&#10;CvCyUl9WhJUEVfHA2Xy9C/NC7h2atqNO8xQs3JKP2iSJL6xO/GkfkvLT7saFu4zTq5c/bPcLAAD/&#10;/wMAUEsDBBQABgAIAAAAIQCRI7XZ3gAAAAkBAAAPAAAAZHJzL2Rvd25yZXYueG1sTI/LTsMwEEX3&#10;SPyDNUjsqN02pUkap6pAbEGUh8TOjadJ1HgcxW4T/p5hBcurObpzbrGdXCcuOITWk4b5TIFAqrxt&#10;qdbw/vZ0l4II0ZA1nSfU8I0BtuX1VWFy60d6xcs+1oJLKORGQxNjn0sZqgadCTPfI/Ht6AdnIseh&#10;lnYwI5e7Ti6UupfOtMQfGtPjQ4PVaX92Gj6ej1+fiXqpH92qH/2kJLlMan17M+02ICJO8Q+GX31W&#10;h5KdDv5MNoiO82KVMaphmfAmBtI0W4I4aFgna5BlIf8vKH8AAAD//wMAUEsBAi0AFAAGAAgAAAAh&#10;ALaDOJL+AAAA4QEAABMAAAAAAAAAAAAAAAAAAAAAAFtDb250ZW50X1R5cGVzXS54bWxQSwECLQAU&#10;AAYACAAAACEAOP0h/9YAAACUAQAACwAAAAAAAAAAAAAAAAAvAQAAX3JlbHMvLnJlbHNQSwECLQAU&#10;AAYACAAAACEAond+M+QBAACpAwAADgAAAAAAAAAAAAAAAAAuAgAAZHJzL2Uyb0RvYy54bWxQSwEC&#10;LQAUAAYACAAAACEAkSO12d4AAAAJAQAADwAAAAAAAAAAAAAAAAA+BAAAZHJzL2Rvd25yZXYueG1s&#10;UEsFBgAAAAAEAAQA8wAAAEkFAAAAAA==&#10;" w14:anchorId="3BAB92D9">
                <v:textbox>
                  <w:txbxContent>
                    <w:p w:rsidRPr="006E1087" w:rsidR="004F26E4" w:rsidP="00E64783" w:rsidRDefault="004F26E4" w14:paraId="452445F2" w14:textId="77777777">
                      <w:pPr>
                        <w:ind w:left="113"/>
                        <w:jc w:val="center"/>
                      </w:pPr>
                      <w:r>
                        <w:rPr>
                          <w:b/>
                          <w:i/>
                        </w:rPr>
                        <w:t>Balíkové zásilky</w:t>
                      </w:r>
                    </w:p>
                  </w:txbxContent>
                </v:textbox>
                <w10:wrap anchorx="margin" anchory="margin"/>
              </v:shape>
            </w:pict>
          </mc:Fallback>
        </mc:AlternateContent>
      </w:r>
      <w:r w:rsidR="008F5C0D" w:rsidRPr="00366F2E">
        <w:rPr>
          <w:rFonts w:ascii="Arial" w:hAnsi="Arial" w:cs="Arial"/>
        </w:rPr>
        <w:br w:type="page"/>
      </w:r>
    </w:p>
    <w:p w14:paraId="040AA71F" w14:textId="2CBFC68C" w:rsidR="00B056BC" w:rsidRPr="00366F2E" w:rsidRDefault="6A93277B" w:rsidP="009A0BFC">
      <w:pPr>
        <w:pStyle w:val="Nadpis4"/>
        <w:numPr>
          <w:ilvl w:val="0"/>
          <w:numId w:val="69"/>
        </w:numPr>
        <w:ind w:left="0" w:hanging="11"/>
        <w:rPr>
          <w:rFonts w:cs="Arial"/>
          <w:szCs w:val="24"/>
        </w:rPr>
      </w:pPr>
      <w:bookmarkStart w:id="137" w:name="_Toc117244978"/>
      <w:bookmarkStart w:id="138" w:name="_Toc22742881"/>
      <w:bookmarkStart w:id="139" w:name="_Toc87870643"/>
      <w:bookmarkStart w:id="140" w:name="_Toc151387973"/>
      <w:bookmarkStart w:id="141" w:name="_Toc189039813"/>
      <w:bookmarkEnd w:id="137"/>
      <w:r w:rsidRPr="00366F2E">
        <w:rPr>
          <w:rFonts w:cs="Arial"/>
        </w:rPr>
        <w:lastRenderedPageBreak/>
        <w:t>Přehled a ceník doplňkových služeb, příplatků a vrácení cen</w:t>
      </w:r>
      <w:bookmarkEnd w:id="138"/>
      <w:bookmarkEnd w:id="139"/>
      <w:bookmarkEnd w:id="140"/>
      <w:bookmarkEnd w:id="141"/>
    </w:p>
    <w:p w14:paraId="27BA14F9" w14:textId="7FF1F6EE" w:rsidR="00EA5A58" w:rsidRPr="00366F2E" w:rsidRDefault="00EA5A58">
      <w:pPr>
        <w:spacing w:line="240" w:lineRule="auto"/>
        <w:rPr>
          <w:rFonts w:ascii="Arial" w:hAnsi="Arial" w:cs="Arial"/>
          <w:sz w:val="20"/>
          <w:szCs w:val="20"/>
        </w:rPr>
      </w:pPr>
    </w:p>
    <w:tbl>
      <w:tblPr>
        <w:tblW w:w="10841" w:type="dxa"/>
        <w:tblInd w:w="-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5738"/>
        <w:gridCol w:w="1417"/>
        <w:gridCol w:w="1134"/>
        <w:gridCol w:w="1276"/>
        <w:gridCol w:w="1276"/>
      </w:tblGrid>
      <w:tr w:rsidR="00B642B1" w:rsidRPr="00366F2E" w14:paraId="44D531C5" w14:textId="77777777" w:rsidTr="00976BD7">
        <w:trPr>
          <w:trHeight w:val="472"/>
        </w:trPr>
        <w:tc>
          <w:tcPr>
            <w:tcW w:w="5738" w:type="dxa"/>
            <w:vMerge w:val="restart"/>
            <w:shd w:val="clear" w:color="auto" w:fill="F2F2F2" w:themeFill="background1" w:themeFillShade="F2"/>
            <w:vAlign w:val="center"/>
          </w:tcPr>
          <w:p w14:paraId="28C35D97" w14:textId="77777777" w:rsidR="00B642B1" w:rsidRPr="00366F2E" w:rsidRDefault="00B642B1" w:rsidP="00394D34">
            <w:pPr>
              <w:spacing w:line="228" w:lineRule="auto"/>
              <w:jc w:val="center"/>
              <w:rPr>
                <w:rFonts w:ascii="Arial" w:hAnsi="Arial" w:cs="Arial"/>
                <w:b/>
                <w:sz w:val="20"/>
                <w:szCs w:val="20"/>
              </w:rPr>
            </w:pPr>
            <w:r w:rsidRPr="00366F2E">
              <w:rPr>
                <w:rFonts w:ascii="Arial" w:hAnsi="Arial" w:cs="Arial"/>
                <w:b/>
                <w:sz w:val="20"/>
                <w:szCs w:val="20"/>
              </w:rPr>
              <w:t>Druh zásilky</w:t>
            </w:r>
          </w:p>
        </w:tc>
        <w:tc>
          <w:tcPr>
            <w:tcW w:w="2551" w:type="dxa"/>
            <w:gridSpan w:val="2"/>
            <w:shd w:val="clear" w:color="auto" w:fill="F2F2F2" w:themeFill="background1" w:themeFillShade="F2"/>
            <w:vAlign w:val="center"/>
          </w:tcPr>
          <w:p w14:paraId="571204ED" w14:textId="255F0F7D" w:rsidR="00B642B1" w:rsidRPr="00366F2E" w:rsidRDefault="00B642B1" w:rsidP="00DB7AC8">
            <w:pPr>
              <w:pStyle w:val="Zpat"/>
              <w:tabs>
                <w:tab w:val="clear" w:pos="4513"/>
              </w:tabs>
              <w:ind w:left="-57"/>
              <w:jc w:val="center"/>
              <w:rPr>
                <w:rFonts w:ascii="Arial" w:hAnsi="Arial" w:cs="Arial"/>
                <w:b/>
                <w:sz w:val="20"/>
                <w:szCs w:val="20"/>
              </w:rPr>
            </w:pPr>
            <w:r w:rsidRPr="00366F2E">
              <w:rPr>
                <w:rFonts w:ascii="Arial" w:hAnsi="Arial" w:cs="Arial"/>
                <w:b/>
                <w:sz w:val="20"/>
                <w:szCs w:val="20"/>
              </w:rPr>
              <w:t>Balík Do ruky</w:t>
            </w:r>
          </w:p>
        </w:tc>
        <w:tc>
          <w:tcPr>
            <w:tcW w:w="2552" w:type="dxa"/>
            <w:gridSpan w:val="2"/>
            <w:shd w:val="clear" w:color="auto" w:fill="F2F2F2" w:themeFill="background1" w:themeFillShade="F2"/>
            <w:vAlign w:val="center"/>
          </w:tcPr>
          <w:p w14:paraId="4983154E" w14:textId="1EFB754E" w:rsidR="00B642B1" w:rsidRPr="00366F2E" w:rsidRDefault="00B642B1" w:rsidP="00B642B1">
            <w:pPr>
              <w:pStyle w:val="Zpat"/>
              <w:tabs>
                <w:tab w:val="clear" w:pos="4513"/>
              </w:tabs>
              <w:ind w:left="-57"/>
              <w:jc w:val="center"/>
              <w:rPr>
                <w:rFonts w:ascii="Arial" w:hAnsi="Arial" w:cs="Arial"/>
                <w:b/>
                <w:sz w:val="20"/>
                <w:szCs w:val="20"/>
              </w:rPr>
            </w:pPr>
            <w:r w:rsidRPr="00366F2E">
              <w:rPr>
                <w:rFonts w:ascii="Arial" w:hAnsi="Arial" w:cs="Arial"/>
                <w:b/>
                <w:sz w:val="20"/>
                <w:szCs w:val="20"/>
              </w:rPr>
              <w:t>EMS</w:t>
            </w:r>
          </w:p>
        </w:tc>
      </w:tr>
      <w:tr w:rsidR="00547C55" w:rsidRPr="00366F2E" w14:paraId="0C64CD53" w14:textId="77777777" w:rsidTr="00976BD7">
        <w:trPr>
          <w:trHeight w:val="178"/>
        </w:trPr>
        <w:tc>
          <w:tcPr>
            <w:tcW w:w="5738" w:type="dxa"/>
            <w:vMerge/>
            <w:vAlign w:val="center"/>
          </w:tcPr>
          <w:p w14:paraId="41E323A4" w14:textId="77777777" w:rsidR="000A4102" w:rsidRPr="00366F2E" w:rsidRDefault="000A4102" w:rsidP="00394D34">
            <w:pPr>
              <w:spacing w:line="228" w:lineRule="auto"/>
              <w:jc w:val="center"/>
              <w:rPr>
                <w:rFonts w:ascii="Arial" w:hAnsi="Arial" w:cs="Arial"/>
                <w:b/>
                <w:sz w:val="20"/>
                <w:szCs w:val="20"/>
              </w:rPr>
            </w:pPr>
          </w:p>
        </w:tc>
        <w:tc>
          <w:tcPr>
            <w:tcW w:w="5103" w:type="dxa"/>
            <w:gridSpan w:val="4"/>
            <w:shd w:val="clear" w:color="auto" w:fill="F2F2F2" w:themeFill="background1" w:themeFillShade="F2"/>
            <w:vAlign w:val="center"/>
          </w:tcPr>
          <w:p w14:paraId="41DB1296" w14:textId="77777777" w:rsidR="000A4102" w:rsidRPr="00366F2E" w:rsidRDefault="000A4102" w:rsidP="00394D34">
            <w:pPr>
              <w:pStyle w:val="Zpat"/>
              <w:tabs>
                <w:tab w:val="clear" w:pos="4513"/>
              </w:tabs>
              <w:jc w:val="center"/>
              <w:rPr>
                <w:rFonts w:ascii="Arial" w:hAnsi="Arial" w:cs="Arial"/>
                <w:b/>
                <w:sz w:val="20"/>
                <w:szCs w:val="20"/>
              </w:rPr>
            </w:pPr>
            <w:r w:rsidRPr="00366F2E">
              <w:rPr>
                <w:rFonts w:ascii="Arial" w:hAnsi="Arial" w:cs="Arial"/>
                <w:b/>
                <w:sz w:val="20"/>
                <w:szCs w:val="20"/>
              </w:rPr>
              <w:t>Cena v Kč</w:t>
            </w:r>
          </w:p>
        </w:tc>
      </w:tr>
      <w:tr w:rsidR="00385F47" w:rsidRPr="00366F2E" w14:paraId="2A206718" w14:textId="77777777" w:rsidTr="00976BD7">
        <w:trPr>
          <w:trHeight w:val="178"/>
        </w:trPr>
        <w:tc>
          <w:tcPr>
            <w:tcW w:w="5738" w:type="dxa"/>
            <w:vMerge/>
            <w:vAlign w:val="center"/>
          </w:tcPr>
          <w:p w14:paraId="1225B1E9" w14:textId="77777777" w:rsidR="00B642B1" w:rsidRPr="00366F2E" w:rsidRDefault="00B642B1" w:rsidP="00394D34">
            <w:pPr>
              <w:spacing w:line="228" w:lineRule="auto"/>
              <w:ind w:left="57"/>
              <w:jc w:val="center"/>
              <w:rPr>
                <w:rFonts w:ascii="Arial" w:hAnsi="Arial" w:cs="Arial"/>
                <w:sz w:val="20"/>
                <w:szCs w:val="20"/>
              </w:rPr>
            </w:pPr>
          </w:p>
        </w:tc>
        <w:tc>
          <w:tcPr>
            <w:tcW w:w="1417" w:type="dxa"/>
            <w:shd w:val="clear" w:color="auto" w:fill="F2F2F2" w:themeFill="background1" w:themeFillShade="F2"/>
            <w:vAlign w:val="center"/>
          </w:tcPr>
          <w:p w14:paraId="4B26F96E" w14:textId="77777777" w:rsidR="00B642B1" w:rsidRPr="00366F2E" w:rsidRDefault="00B642B1" w:rsidP="00394D34">
            <w:pPr>
              <w:pStyle w:val="Zpat"/>
              <w:tabs>
                <w:tab w:val="clear" w:pos="4513"/>
              </w:tabs>
              <w:ind w:left="-57"/>
              <w:jc w:val="center"/>
              <w:rPr>
                <w:rFonts w:ascii="Arial" w:hAnsi="Arial" w:cs="Arial"/>
                <w:b/>
                <w:sz w:val="20"/>
                <w:szCs w:val="20"/>
              </w:rPr>
            </w:pPr>
            <w:r w:rsidRPr="00366F2E">
              <w:rPr>
                <w:rFonts w:ascii="Arial" w:hAnsi="Arial" w:cs="Arial"/>
                <w:b/>
                <w:sz w:val="20"/>
                <w:szCs w:val="20"/>
              </w:rPr>
              <w:t>bez DPH</w:t>
            </w:r>
          </w:p>
        </w:tc>
        <w:tc>
          <w:tcPr>
            <w:tcW w:w="1134" w:type="dxa"/>
            <w:shd w:val="clear" w:color="auto" w:fill="F2F2F2" w:themeFill="background1" w:themeFillShade="F2"/>
            <w:vAlign w:val="center"/>
          </w:tcPr>
          <w:p w14:paraId="313BDD3C" w14:textId="77777777" w:rsidR="00B642B1" w:rsidRPr="00366F2E" w:rsidRDefault="00B642B1" w:rsidP="00394D34">
            <w:pPr>
              <w:pStyle w:val="Zpat"/>
              <w:tabs>
                <w:tab w:val="clear" w:pos="4513"/>
              </w:tabs>
              <w:ind w:left="-57"/>
              <w:jc w:val="center"/>
              <w:rPr>
                <w:rFonts w:ascii="Arial" w:hAnsi="Arial" w:cs="Arial"/>
                <w:b/>
                <w:sz w:val="20"/>
                <w:szCs w:val="20"/>
              </w:rPr>
            </w:pPr>
            <w:r w:rsidRPr="00366F2E">
              <w:rPr>
                <w:rFonts w:ascii="Arial" w:hAnsi="Arial" w:cs="Arial"/>
                <w:b/>
                <w:sz w:val="20"/>
                <w:szCs w:val="20"/>
              </w:rPr>
              <w:t>s DPH</w:t>
            </w:r>
          </w:p>
        </w:tc>
        <w:tc>
          <w:tcPr>
            <w:tcW w:w="1276" w:type="dxa"/>
            <w:shd w:val="clear" w:color="auto" w:fill="F2F2F2" w:themeFill="background1" w:themeFillShade="F2"/>
            <w:vAlign w:val="center"/>
          </w:tcPr>
          <w:p w14:paraId="513F8BD9" w14:textId="77777777" w:rsidR="00B642B1" w:rsidRPr="00366F2E" w:rsidRDefault="00B642B1" w:rsidP="00394D34">
            <w:pPr>
              <w:pStyle w:val="Zpat"/>
              <w:tabs>
                <w:tab w:val="clear" w:pos="4513"/>
              </w:tabs>
              <w:ind w:left="-57"/>
              <w:jc w:val="center"/>
              <w:rPr>
                <w:rFonts w:ascii="Arial" w:hAnsi="Arial" w:cs="Arial"/>
                <w:b/>
                <w:sz w:val="20"/>
                <w:szCs w:val="20"/>
              </w:rPr>
            </w:pPr>
            <w:r w:rsidRPr="00366F2E">
              <w:rPr>
                <w:rFonts w:ascii="Arial" w:hAnsi="Arial" w:cs="Arial"/>
                <w:b/>
                <w:sz w:val="20"/>
                <w:szCs w:val="20"/>
              </w:rPr>
              <w:t>bez DPH</w:t>
            </w:r>
          </w:p>
        </w:tc>
        <w:tc>
          <w:tcPr>
            <w:tcW w:w="1276" w:type="dxa"/>
            <w:shd w:val="clear" w:color="auto" w:fill="F2F2F2" w:themeFill="background1" w:themeFillShade="F2"/>
            <w:vAlign w:val="center"/>
          </w:tcPr>
          <w:p w14:paraId="189869D2" w14:textId="32414629" w:rsidR="00B642B1" w:rsidRPr="00366F2E" w:rsidRDefault="00B642B1" w:rsidP="00B642B1">
            <w:pPr>
              <w:pStyle w:val="Zpat"/>
              <w:tabs>
                <w:tab w:val="clear" w:pos="4513"/>
              </w:tabs>
              <w:ind w:left="-57"/>
              <w:jc w:val="center"/>
              <w:rPr>
                <w:rFonts w:ascii="Arial" w:hAnsi="Arial" w:cs="Arial"/>
                <w:b/>
                <w:sz w:val="20"/>
                <w:szCs w:val="20"/>
              </w:rPr>
            </w:pPr>
            <w:r w:rsidRPr="00366F2E">
              <w:rPr>
                <w:rFonts w:ascii="Arial" w:hAnsi="Arial" w:cs="Arial"/>
                <w:b/>
                <w:sz w:val="20"/>
                <w:szCs w:val="20"/>
              </w:rPr>
              <w:t>s DPH</w:t>
            </w:r>
          </w:p>
        </w:tc>
      </w:tr>
      <w:tr w:rsidR="00547C55" w:rsidRPr="00366F2E" w14:paraId="3907EE2F" w14:textId="77777777" w:rsidTr="00976BD7">
        <w:trPr>
          <w:trHeight w:val="168"/>
        </w:trPr>
        <w:tc>
          <w:tcPr>
            <w:tcW w:w="10841" w:type="dxa"/>
            <w:gridSpan w:val="5"/>
            <w:shd w:val="clear" w:color="auto" w:fill="F2F2F2" w:themeFill="background1" w:themeFillShade="F2"/>
            <w:vAlign w:val="center"/>
          </w:tcPr>
          <w:p w14:paraId="381FDA56" w14:textId="77777777" w:rsidR="000A4102" w:rsidRPr="00366F2E" w:rsidRDefault="000A4102" w:rsidP="007A5FB6">
            <w:pPr>
              <w:pStyle w:val="Zpat"/>
              <w:tabs>
                <w:tab w:val="clear" w:pos="4513"/>
              </w:tabs>
              <w:jc w:val="center"/>
              <w:rPr>
                <w:rFonts w:ascii="Arial" w:hAnsi="Arial" w:cs="Arial"/>
                <w:b/>
                <w:sz w:val="20"/>
                <w:szCs w:val="20"/>
              </w:rPr>
            </w:pPr>
            <w:r w:rsidRPr="00366F2E">
              <w:rPr>
                <w:rFonts w:ascii="Arial" w:hAnsi="Arial" w:cs="Arial"/>
                <w:b/>
                <w:sz w:val="20"/>
                <w:szCs w:val="20"/>
              </w:rPr>
              <w:t>Doplňkové služby</w:t>
            </w:r>
          </w:p>
        </w:tc>
      </w:tr>
      <w:tr w:rsidR="00385F47" w:rsidRPr="00366F2E" w14:paraId="01C7E41E" w14:textId="77777777" w:rsidTr="00976BD7">
        <w:trPr>
          <w:trHeight w:val="178"/>
        </w:trPr>
        <w:tc>
          <w:tcPr>
            <w:tcW w:w="5738" w:type="dxa"/>
            <w:vAlign w:val="center"/>
          </w:tcPr>
          <w:p w14:paraId="0EA1550A" w14:textId="16DA116D" w:rsidR="00B642B1" w:rsidRPr="00366F2E" w:rsidRDefault="00B642B1" w:rsidP="00B776CA">
            <w:pPr>
              <w:spacing w:line="228" w:lineRule="auto"/>
              <w:rPr>
                <w:rFonts w:ascii="Arial" w:hAnsi="Arial" w:cs="Arial"/>
                <w:sz w:val="20"/>
                <w:szCs w:val="20"/>
              </w:rPr>
            </w:pPr>
            <w:r w:rsidRPr="00366F2E">
              <w:rPr>
                <w:rFonts w:ascii="Arial" w:hAnsi="Arial" w:cs="Arial"/>
                <w:sz w:val="20"/>
                <w:szCs w:val="20"/>
              </w:rPr>
              <w:t>Dodání do vlastních rukou výhradně jen adresáta</w:t>
            </w:r>
          </w:p>
        </w:tc>
        <w:tc>
          <w:tcPr>
            <w:tcW w:w="1417" w:type="dxa"/>
            <w:vAlign w:val="center"/>
          </w:tcPr>
          <w:p w14:paraId="5E481F32" w14:textId="2DBEE581" w:rsidR="00B642B1" w:rsidRPr="00366F2E" w:rsidRDefault="00B642B1" w:rsidP="00B776CA">
            <w:pPr>
              <w:pStyle w:val="Zpat"/>
              <w:tabs>
                <w:tab w:val="clear" w:pos="4513"/>
              </w:tabs>
              <w:jc w:val="center"/>
              <w:rPr>
                <w:rFonts w:ascii="Arial" w:hAnsi="Arial" w:cs="Arial"/>
                <w:sz w:val="18"/>
                <w:szCs w:val="18"/>
              </w:rPr>
            </w:pPr>
            <w:r w:rsidRPr="00366F2E">
              <w:rPr>
                <w:rFonts w:ascii="Arial" w:hAnsi="Arial" w:cs="Arial"/>
                <w:sz w:val="18"/>
                <w:szCs w:val="18"/>
              </w:rPr>
              <w:t>21,49</w:t>
            </w:r>
          </w:p>
        </w:tc>
        <w:tc>
          <w:tcPr>
            <w:tcW w:w="1134" w:type="dxa"/>
            <w:vAlign w:val="center"/>
          </w:tcPr>
          <w:p w14:paraId="0FE1B4B5" w14:textId="0F775CDC" w:rsidR="00B642B1" w:rsidRPr="00366F2E" w:rsidRDefault="00B642B1" w:rsidP="00B776CA">
            <w:pPr>
              <w:pStyle w:val="Zpat"/>
              <w:tabs>
                <w:tab w:val="clear" w:pos="4513"/>
              </w:tabs>
              <w:jc w:val="center"/>
              <w:rPr>
                <w:rFonts w:ascii="Arial" w:hAnsi="Arial" w:cs="Arial"/>
                <w:b/>
                <w:sz w:val="18"/>
                <w:szCs w:val="18"/>
              </w:rPr>
            </w:pPr>
            <w:r w:rsidRPr="00366F2E">
              <w:rPr>
                <w:rFonts w:ascii="Arial" w:hAnsi="Arial" w:cs="Arial"/>
                <w:b/>
                <w:sz w:val="18"/>
                <w:szCs w:val="18"/>
              </w:rPr>
              <w:t>26,00</w:t>
            </w:r>
          </w:p>
        </w:tc>
        <w:tc>
          <w:tcPr>
            <w:tcW w:w="1276" w:type="dxa"/>
            <w:vAlign w:val="center"/>
          </w:tcPr>
          <w:p w14:paraId="1FC0802C" w14:textId="713212F9" w:rsidR="00B642B1" w:rsidRPr="00366F2E" w:rsidRDefault="00B642B1" w:rsidP="00B776CA">
            <w:pPr>
              <w:pStyle w:val="Zpat"/>
              <w:tabs>
                <w:tab w:val="clear" w:pos="4513"/>
              </w:tabs>
              <w:jc w:val="center"/>
              <w:rPr>
                <w:rFonts w:ascii="Arial" w:hAnsi="Arial" w:cs="Arial"/>
                <w:sz w:val="18"/>
                <w:szCs w:val="18"/>
              </w:rPr>
            </w:pPr>
            <w:r w:rsidRPr="00366F2E">
              <w:rPr>
                <w:rFonts w:ascii="Arial" w:hAnsi="Arial" w:cs="Arial"/>
                <w:sz w:val="18"/>
                <w:szCs w:val="18"/>
              </w:rPr>
              <w:t>21,49</w:t>
            </w:r>
          </w:p>
        </w:tc>
        <w:tc>
          <w:tcPr>
            <w:tcW w:w="1276" w:type="dxa"/>
            <w:vAlign w:val="center"/>
          </w:tcPr>
          <w:p w14:paraId="3701D115" w14:textId="290EDD5C" w:rsidR="00B642B1" w:rsidRPr="00366F2E" w:rsidRDefault="00B642B1" w:rsidP="00B776CA">
            <w:pPr>
              <w:pStyle w:val="Zpat"/>
              <w:tabs>
                <w:tab w:val="clear" w:pos="4513"/>
              </w:tabs>
              <w:jc w:val="center"/>
              <w:rPr>
                <w:rFonts w:ascii="Arial" w:hAnsi="Arial" w:cs="Arial"/>
                <w:b/>
                <w:sz w:val="18"/>
                <w:szCs w:val="18"/>
              </w:rPr>
            </w:pPr>
            <w:r w:rsidRPr="00366F2E">
              <w:rPr>
                <w:rFonts w:ascii="Arial" w:hAnsi="Arial" w:cs="Arial"/>
                <w:b/>
                <w:sz w:val="18"/>
                <w:szCs w:val="18"/>
              </w:rPr>
              <w:t>26,00</w:t>
            </w:r>
          </w:p>
        </w:tc>
      </w:tr>
      <w:tr w:rsidR="00385F47" w:rsidRPr="00366F2E" w14:paraId="37FFC7B1" w14:textId="77777777" w:rsidTr="00976BD7">
        <w:trPr>
          <w:trHeight w:val="178"/>
        </w:trPr>
        <w:tc>
          <w:tcPr>
            <w:tcW w:w="5738" w:type="dxa"/>
            <w:vAlign w:val="center"/>
          </w:tcPr>
          <w:p w14:paraId="6C86FCB5" w14:textId="6797A3D0" w:rsidR="00B642B1" w:rsidRPr="00366F2E" w:rsidRDefault="00B642B1" w:rsidP="00E71FA9">
            <w:pPr>
              <w:spacing w:line="228" w:lineRule="auto"/>
              <w:rPr>
                <w:rFonts w:ascii="Arial" w:hAnsi="Arial" w:cs="Arial"/>
                <w:sz w:val="20"/>
                <w:szCs w:val="20"/>
              </w:rPr>
            </w:pPr>
            <w:r w:rsidRPr="00366F2E">
              <w:rPr>
                <w:rFonts w:ascii="Arial" w:hAnsi="Arial" w:cs="Arial"/>
                <w:sz w:val="20"/>
                <w:szCs w:val="20"/>
              </w:rPr>
              <w:t>Cenný obsah</w:t>
            </w:r>
          </w:p>
        </w:tc>
        <w:tc>
          <w:tcPr>
            <w:tcW w:w="1417" w:type="dxa"/>
            <w:vAlign w:val="center"/>
          </w:tcPr>
          <w:p w14:paraId="1199933C" w14:textId="6E17D538" w:rsidR="00B642B1" w:rsidRPr="00366F2E" w:rsidRDefault="00B642B1" w:rsidP="00E71FA9">
            <w:pPr>
              <w:pStyle w:val="Zpat"/>
              <w:tabs>
                <w:tab w:val="clear" w:pos="4513"/>
              </w:tabs>
              <w:jc w:val="center"/>
              <w:rPr>
                <w:rFonts w:ascii="Arial" w:hAnsi="Arial" w:cs="Arial"/>
                <w:sz w:val="18"/>
                <w:szCs w:val="18"/>
              </w:rPr>
            </w:pPr>
            <w:r w:rsidRPr="00366F2E">
              <w:rPr>
                <w:rFonts w:ascii="Arial" w:hAnsi="Arial" w:cs="Arial"/>
                <w:sz w:val="18"/>
                <w:szCs w:val="18"/>
              </w:rPr>
              <w:t>41,32</w:t>
            </w:r>
          </w:p>
        </w:tc>
        <w:tc>
          <w:tcPr>
            <w:tcW w:w="1134" w:type="dxa"/>
            <w:vAlign w:val="center"/>
          </w:tcPr>
          <w:p w14:paraId="4BB2295B" w14:textId="104F3949" w:rsidR="00B642B1" w:rsidRPr="00366F2E" w:rsidRDefault="00B642B1" w:rsidP="00E71FA9">
            <w:pPr>
              <w:pStyle w:val="Zpat"/>
              <w:tabs>
                <w:tab w:val="clear" w:pos="4513"/>
              </w:tabs>
              <w:jc w:val="center"/>
              <w:rPr>
                <w:rFonts w:ascii="Arial" w:hAnsi="Arial" w:cs="Arial"/>
                <w:b/>
                <w:sz w:val="18"/>
                <w:szCs w:val="18"/>
              </w:rPr>
            </w:pPr>
            <w:r w:rsidRPr="00366F2E">
              <w:rPr>
                <w:rFonts w:ascii="Arial" w:hAnsi="Arial" w:cs="Arial"/>
                <w:b/>
                <w:bCs/>
                <w:sz w:val="18"/>
                <w:szCs w:val="18"/>
              </w:rPr>
              <w:t>50,00</w:t>
            </w:r>
          </w:p>
        </w:tc>
        <w:tc>
          <w:tcPr>
            <w:tcW w:w="1276" w:type="dxa"/>
            <w:vAlign w:val="center"/>
          </w:tcPr>
          <w:p w14:paraId="2D47D333" w14:textId="27EBD954" w:rsidR="00B642B1" w:rsidRPr="00366F2E" w:rsidRDefault="00B642B1" w:rsidP="00E71FA9">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276" w:type="dxa"/>
            <w:vAlign w:val="center"/>
          </w:tcPr>
          <w:p w14:paraId="377E19FA" w14:textId="1563A7E0" w:rsidR="00B642B1" w:rsidRPr="00366F2E" w:rsidRDefault="00B642B1" w:rsidP="00E71FA9">
            <w:pPr>
              <w:pStyle w:val="Zpat"/>
              <w:tabs>
                <w:tab w:val="clear" w:pos="4513"/>
              </w:tabs>
              <w:jc w:val="center"/>
              <w:rPr>
                <w:rFonts w:ascii="Arial" w:hAnsi="Arial" w:cs="Arial"/>
                <w:b/>
                <w:sz w:val="18"/>
                <w:szCs w:val="18"/>
              </w:rPr>
            </w:pPr>
            <w:r w:rsidRPr="00366F2E">
              <w:rPr>
                <w:rFonts w:ascii="Arial" w:hAnsi="Arial" w:cs="Arial"/>
                <w:b/>
                <w:sz w:val="18"/>
                <w:szCs w:val="18"/>
              </w:rPr>
              <w:t>-</w:t>
            </w:r>
          </w:p>
        </w:tc>
      </w:tr>
      <w:tr w:rsidR="0026776A" w:rsidRPr="00366F2E" w14:paraId="422DF2C6" w14:textId="77777777" w:rsidTr="00976BD7">
        <w:trPr>
          <w:trHeight w:val="178"/>
        </w:trPr>
        <w:tc>
          <w:tcPr>
            <w:tcW w:w="10841" w:type="dxa"/>
            <w:gridSpan w:val="5"/>
          </w:tcPr>
          <w:p w14:paraId="21973DE3" w14:textId="571A4882" w:rsidR="0026776A" w:rsidRPr="00366F2E" w:rsidRDefault="2ACCA269" w:rsidP="2A37792C">
            <w:pPr>
              <w:spacing w:line="228" w:lineRule="auto"/>
              <w:rPr>
                <w:rFonts w:ascii="Arial" w:hAnsi="Arial" w:cs="Arial"/>
                <w:b/>
                <w:bCs/>
                <w:sz w:val="20"/>
                <w:szCs w:val="20"/>
              </w:rPr>
            </w:pPr>
            <w:r w:rsidRPr="00366F2E">
              <w:rPr>
                <w:rFonts w:ascii="Arial" w:hAnsi="Arial" w:cs="Arial"/>
                <w:b/>
                <w:bCs/>
                <w:sz w:val="20"/>
                <w:szCs w:val="20"/>
              </w:rPr>
              <w:t>Dobírka</w:t>
            </w:r>
          </w:p>
        </w:tc>
      </w:tr>
      <w:tr w:rsidR="00547C55" w:rsidRPr="00366F2E" w14:paraId="4D6265FA" w14:textId="77777777" w:rsidTr="00976BD7">
        <w:trPr>
          <w:trHeight w:val="178"/>
        </w:trPr>
        <w:tc>
          <w:tcPr>
            <w:tcW w:w="10841" w:type="dxa"/>
            <w:gridSpan w:val="5"/>
            <w:vAlign w:val="center"/>
          </w:tcPr>
          <w:p w14:paraId="4FAA2536" w14:textId="5596C06A" w:rsidR="00122FA0" w:rsidRPr="00366F2E" w:rsidRDefault="551C6F60" w:rsidP="2A37792C">
            <w:pPr>
              <w:pStyle w:val="Zpat"/>
              <w:numPr>
                <w:ilvl w:val="0"/>
                <w:numId w:val="96"/>
              </w:numPr>
              <w:tabs>
                <w:tab w:val="clear" w:pos="4513"/>
              </w:tabs>
              <w:ind w:left="280" w:hanging="224"/>
              <w:rPr>
                <w:rFonts w:ascii="Arial" w:hAnsi="Arial" w:cs="Arial"/>
                <w:b/>
                <w:bCs/>
                <w:sz w:val="18"/>
                <w:szCs w:val="18"/>
              </w:rPr>
            </w:pPr>
            <w:r w:rsidRPr="00366F2E">
              <w:rPr>
                <w:rFonts w:ascii="Arial" w:hAnsi="Arial" w:cs="Arial"/>
                <w:b/>
                <w:bCs/>
                <w:sz w:val="20"/>
                <w:szCs w:val="20"/>
              </w:rPr>
              <w:t xml:space="preserve">Při použití Poštovní dobírkové poukázky A nebo </w:t>
            </w:r>
            <w:r w:rsidR="2ACCA269" w:rsidRPr="00366F2E">
              <w:rPr>
                <w:rFonts w:ascii="Arial" w:hAnsi="Arial" w:cs="Arial"/>
                <w:b/>
                <w:bCs/>
                <w:sz w:val="20"/>
                <w:szCs w:val="20"/>
              </w:rPr>
              <w:t>C – bez ohledu na výši dobírkové částky</w:t>
            </w:r>
            <w:r w:rsidRPr="00366F2E">
              <w:rPr>
                <w:rFonts w:ascii="Arial" w:hAnsi="Arial" w:cs="Arial"/>
                <w:b/>
                <w:bCs/>
                <w:sz w:val="20"/>
                <w:szCs w:val="20"/>
              </w:rPr>
              <w:t>:</w:t>
            </w:r>
          </w:p>
        </w:tc>
      </w:tr>
      <w:tr w:rsidR="00385F47" w:rsidRPr="00366F2E" w14:paraId="5ED55D44" w14:textId="77777777" w:rsidTr="00976BD7">
        <w:trPr>
          <w:trHeight w:val="178"/>
        </w:trPr>
        <w:tc>
          <w:tcPr>
            <w:tcW w:w="5738" w:type="dxa"/>
          </w:tcPr>
          <w:p w14:paraId="5DA8576C" w14:textId="73FC188E" w:rsidR="00B642B1" w:rsidRPr="00366F2E" w:rsidRDefault="00B642B1" w:rsidP="2A37792C">
            <w:pPr>
              <w:spacing w:line="228" w:lineRule="auto"/>
              <w:rPr>
                <w:rFonts w:ascii="Arial" w:hAnsi="Arial" w:cs="Arial"/>
                <w:sz w:val="20"/>
                <w:szCs w:val="20"/>
              </w:rPr>
            </w:pPr>
            <w:r w:rsidRPr="00366F2E">
              <w:rPr>
                <w:rFonts w:ascii="Arial" w:hAnsi="Arial" w:cs="Arial"/>
                <w:sz w:val="20"/>
                <w:szCs w:val="20"/>
              </w:rPr>
              <w:t>Za službu Dobírka</w:t>
            </w:r>
          </w:p>
        </w:tc>
        <w:tc>
          <w:tcPr>
            <w:tcW w:w="1417" w:type="dxa"/>
          </w:tcPr>
          <w:p w14:paraId="1E2EA1AE" w14:textId="40C8170E"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14,05</w:t>
            </w:r>
          </w:p>
        </w:tc>
        <w:tc>
          <w:tcPr>
            <w:tcW w:w="1134" w:type="dxa"/>
          </w:tcPr>
          <w:p w14:paraId="7DFD42B6" w14:textId="57293D24" w:rsidR="00B642B1" w:rsidRPr="00366F2E" w:rsidRDefault="00B642B1" w:rsidP="0026776A">
            <w:pPr>
              <w:pStyle w:val="Zpat"/>
              <w:tabs>
                <w:tab w:val="clear" w:pos="4513"/>
              </w:tabs>
              <w:jc w:val="center"/>
              <w:rPr>
                <w:rFonts w:ascii="Arial" w:hAnsi="Arial" w:cs="Arial"/>
                <w:b/>
                <w:bCs/>
                <w:sz w:val="18"/>
                <w:szCs w:val="18"/>
              </w:rPr>
            </w:pPr>
            <w:r w:rsidRPr="00366F2E">
              <w:rPr>
                <w:rFonts w:ascii="Arial" w:hAnsi="Arial" w:cs="Arial"/>
                <w:b/>
                <w:bCs/>
                <w:sz w:val="18"/>
                <w:szCs w:val="18"/>
              </w:rPr>
              <w:t>17,00</w:t>
            </w:r>
          </w:p>
        </w:tc>
        <w:tc>
          <w:tcPr>
            <w:tcW w:w="1276" w:type="dxa"/>
          </w:tcPr>
          <w:p w14:paraId="0833DB5A" w14:textId="426DBBCF"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14,05</w:t>
            </w:r>
          </w:p>
        </w:tc>
        <w:tc>
          <w:tcPr>
            <w:tcW w:w="1276" w:type="dxa"/>
          </w:tcPr>
          <w:p w14:paraId="4872BB59" w14:textId="06CAD589" w:rsidR="00B642B1" w:rsidRPr="00366F2E" w:rsidRDefault="00B642B1" w:rsidP="0026776A">
            <w:pPr>
              <w:pStyle w:val="Zpat"/>
              <w:tabs>
                <w:tab w:val="clear" w:pos="4513"/>
              </w:tabs>
              <w:jc w:val="center"/>
              <w:rPr>
                <w:rFonts w:ascii="Arial" w:hAnsi="Arial" w:cs="Arial"/>
                <w:b/>
                <w:bCs/>
                <w:sz w:val="18"/>
                <w:szCs w:val="18"/>
              </w:rPr>
            </w:pPr>
            <w:r w:rsidRPr="00366F2E">
              <w:rPr>
                <w:rFonts w:ascii="Arial" w:hAnsi="Arial" w:cs="Arial"/>
                <w:b/>
                <w:bCs/>
                <w:sz w:val="18"/>
                <w:szCs w:val="18"/>
              </w:rPr>
              <w:t>17,00</w:t>
            </w:r>
          </w:p>
        </w:tc>
      </w:tr>
      <w:tr w:rsidR="00385F47" w:rsidRPr="00366F2E" w14:paraId="1611DC7A" w14:textId="77777777" w:rsidTr="00976BD7">
        <w:trPr>
          <w:trHeight w:val="178"/>
        </w:trPr>
        <w:tc>
          <w:tcPr>
            <w:tcW w:w="5738" w:type="dxa"/>
            <w:vAlign w:val="center"/>
          </w:tcPr>
          <w:p w14:paraId="52EF0E19" w14:textId="64F6E38E" w:rsidR="00B642B1" w:rsidRPr="00366F2E" w:rsidRDefault="00B642B1" w:rsidP="2A37792C">
            <w:pPr>
              <w:spacing w:line="228" w:lineRule="auto"/>
              <w:rPr>
                <w:rFonts w:ascii="Arial" w:hAnsi="Arial" w:cs="Arial"/>
                <w:b/>
                <w:sz w:val="20"/>
              </w:rPr>
            </w:pPr>
            <w:r w:rsidRPr="00366F2E">
              <w:rPr>
                <w:rFonts w:ascii="Arial" w:hAnsi="Arial" w:cs="Arial"/>
                <w:sz w:val="20"/>
                <w:szCs w:val="20"/>
              </w:rPr>
              <w:t xml:space="preserve">Dále se připočítává při použití Poštovní </w:t>
            </w:r>
            <w:r w:rsidRPr="00366F2E">
              <w:rPr>
                <w:rFonts w:ascii="Arial" w:hAnsi="Arial" w:cs="Arial"/>
                <w:sz w:val="20"/>
              </w:rPr>
              <w:t xml:space="preserve">dobírkové </w:t>
            </w:r>
            <w:r w:rsidRPr="00366F2E">
              <w:rPr>
                <w:rFonts w:ascii="Arial" w:hAnsi="Arial" w:cs="Arial"/>
                <w:sz w:val="20"/>
                <w:szCs w:val="20"/>
              </w:rPr>
              <w:t xml:space="preserve">poukázky </w:t>
            </w:r>
            <w:r w:rsidRPr="00366F2E">
              <w:rPr>
                <w:rFonts w:ascii="Arial" w:hAnsi="Arial" w:cs="Arial"/>
                <w:b/>
                <w:bCs/>
                <w:sz w:val="20"/>
                <w:szCs w:val="20"/>
              </w:rPr>
              <w:t>A</w:t>
            </w:r>
            <w:r w:rsidRPr="00366F2E">
              <w:rPr>
                <w:rFonts w:ascii="Arial" w:hAnsi="Arial" w:cs="Arial"/>
                <w:sz w:val="20"/>
                <w:szCs w:val="20"/>
              </w:rPr>
              <w:t xml:space="preserve"> </w:t>
            </w:r>
          </w:p>
        </w:tc>
        <w:tc>
          <w:tcPr>
            <w:tcW w:w="1417" w:type="dxa"/>
            <w:vAlign w:val="center"/>
          </w:tcPr>
          <w:p w14:paraId="37FCAC99" w14:textId="3CE9C69B"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50,41</w:t>
            </w:r>
          </w:p>
        </w:tc>
        <w:tc>
          <w:tcPr>
            <w:tcW w:w="1134" w:type="dxa"/>
            <w:vAlign w:val="center"/>
          </w:tcPr>
          <w:p w14:paraId="7376496A" w14:textId="6F74FE7A" w:rsidR="00B642B1" w:rsidRPr="00366F2E" w:rsidRDefault="00B642B1" w:rsidP="0026776A">
            <w:pPr>
              <w:pStyle w:val="Zpat"/>
              <w:tabs>
                <w:tab w:val="clear" w:pos="4513"/>
              </w:tabs>
              <w:jc w:val="center"/>
              <w:rPr>
                <w:rFonts w:ascii="Arial" w:hAnsi="Arial" w:cs="Arial"/>
                <w:b/>
                <w:sz w:val="18"/>
                <w:szCs w:val="18"/>
              </w:rPr>
            </w:pPr>
            <w:r w:rsidRPr="00366F2E">
              <w:rPr>
                <w:rFonts w:ascii="Arial" w:hAnsi="Arial" w:cs="Arial"/>
                <w:b/>
                <w:bCs/>
                <w:sz w:val="18"/>
                <w:szCs w:val="18"/>
              </w:rPr>
              <w:t>61,00</w:t>
            </w:r>
          </w:p>
        </w:tc>
        <w:tc>
          <w:tcPr>
            <w:tcW w:w="1276" w:type="dxa"/>
            <w:vAlign w:val="center"/>
          </w:tcPr>
          <w:p w14:paraId="015138EA" w14:textId="174B98EB"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50,41</w:t>
            </w:r>
          </w:p>
        </w:tc>
        <w:tc>
          <w:tcPr>
            <w:tcW w:w="1276" w:type="dxa"/>
            <w:vAlign w:val="center"/>
          </w:tcPr>
          <w:p w14:paraId="240118E4" w14:textId="4A362ED6" w:rsidR="00B642B1" w:rsidRPr="00366F2E" w:rsidRDefault="00B642B1" w:rsidP="0026776A">
            <w:pPr>
              <w:pStyle w:val="Zpat"/>
              <w:tabs>
                <w:tab w:val="clear" w:pos="4513"/>
              </w:tabs>
              <w:jc w:val="center"/>
              <w:rPr>
                <w:rFonts w:ascii="Arial" w:hAnsi="Arial" w:cs="Arial"/>
                <w:b/>
                <w:sz w:val="18"/>
                <w:szCs w:val="18"/>
              </w:rPr>
            </w:pPr>
            <w:r w:rsidRPr="00366F2E">
              <w:rPr>
                <w:rFonts w:ascii="Arial" w:hAnsi="Arial" w:cs="Arial"/>
                <w:b/>
                <w:bCs/>
                <w:sz w:val="18"/>
                <w:szCs w:val="18"/>
              </w:rPr>
              <w:t>61,00</w:t>
            </w:r>
          </w:p>
        </w:tc>
      </w:tr>
      <w:tr w:rsidR="00385F47" w:rsidRPr="00366F2E" w14:paraId="0BDD737E" w14:textId="77777777" w:rsidTr="00976BD7">
        <w:trPr>
          <w:trHeight w:val="178"/>
        </w:trPr>
        <w:tc>
          <w:tcPr>
            <w:tcW w:w="5738" w:type="dxa"/>
            <w:vAlign w:val="center"/>
          </w:tcPr>
          <w:p w14:paraId="0549BB4E" w14:textId="0F7C0623" w:rsidR="00B642B1" w:rsidRPr="00366F2E" w:rsidRDefault="00B642B1" w:rsidP="2A37792C">
            <w:pPr>
              <w:spacing w:line="228" w:lineRule="auto"/>
              <w:rPr>
                <w:rFonts w:ascii="Arial" w:hAnsi="Arial" w:cs="Arial"/>
                <w:b/>
                <w:sz w:val="20"/>
              </w:rPr>
            </w:pPr>
            <w:r w:rsidRPr="00366F2E">
              <w:rPr>
                <w:rFonts w:ascii="Arial" w:hAnsi="Arial" w:cs="Arial"/>
                <w:sz w:val="20"/>
                <w:szCs w:val="20"/>
              </w:rPr>
              <w:t xml:space="preserve">Dále se připočítává při použití Poštovní </w:t>
            </w:r>
            <w:r w:rsidRPr="00366F2E">
              <w:rPr>
                <w:rFonts w:ascii="Arial" w:hAnsi="Arial" w:cs="Arial"/>
                <w:sz w:val="20"/>
              </w:rPr>
              <w:t xml:space="preserve">dobírkové </w:t>
            </w:r>
            <w:r w:rsidRPr="00366F2E">
              <w:rPr>
                <w:rFonts w:ascii="Arial" w:hAnsi="Arial" w:cs="Arial"/>
                <w:sz w:val="20"/>
                <w:szCs w:val="20"/>
              </w:rPr>
              <w:t xml:space="preserve">poukázky </w:t>
            </w:r>
            <w:r w:rsidRPr="00366F2E">
              <w:rPr>
                <w:rFonts w:ascii="Arial" w:hAnsi="Arial" w:cs="Arial"/>
                <w:b/>
                <w:bCs/>
                <w:sz w:val="20"/>
                <w:szCs w:val="20"/>
              </w:rPr>
              <w:t>C</w:t>
            </w:r>
            <w:r w:rsidRPr="00366F2E">
              <w:rPr>
                <w:rFonts w:ascii="Arial" w:hAnsi="Arial" w:cs="Arial"/>
                <w:sz w:val="20"/>
                <w:szCs w:val="20"/>
              </w:rPr>
              <w:t xml:space="preserve"> </w:t>
            </w:r>
          </w:p>
        </w:tc>
        <w:tc>
          <w:tcPr>
            <w:tcW w:w="1417" w:type="dxa"/>
            <w:vAlign w:val="center"/>
          </w:tcPr>
          <w:p w14:paraId="78A3464A" w14:textId="09029249"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60,33</w:t>
            </w:r>
          </w:p>
        </w:tc>
        <w:tc>
          <w:tcPr>
            <w:tcW w:w="1134" w:type="dxa"/>
            <w:vAlign w:val="center"/>
          </w:tcPr>
          <w:p w14:paraId="2ACC8ED7" w14:textId="42B2ABE6" w:rsidR="00B642B1" w:rsidRPr="00366F2E" w:rsidRDefault="00B642B1" w:rsidP="0026776A">
            <w:pPr>
              <w:pStyle w:val="Zpat"/>
              <w:tabs>
                <w:tab w:val="clear" w:pos="4513"/>
              </w:tabs>
              <w:jc w:val="center"/>
              <w:rPr>
                <w:rFonts w:ascii="Arial" w:hAnsi="Arial" w:cs="Arial"/>
                <w:b/>
                <w:sz w:val="18"/>
                <w:szCs w:val="18"/>
              </w:rPr>
            </w:pPr>
            <w:r w:rsidRPr="00366F2E">
              <w:rPr>
                <w:rFonts w:ascii="Arial" w:hAnsi="Arial" w:cs="Arial"/>
                <w:b/>
                <w:sz w:val="18"/>
                <w:szCs w:val="18"/>
              </w:rPr>
              <w:t>73,00</w:t>
            </w:r>
          </w:p>
        </w:tc>
        <w:tc>
          <w:tcPr>
            <w:tcW w:w="1276" w:type="dxa"/>
            <w:vAlign w:val="center"/>
          </w:tcPr>
          <w:p w14:paraId="353FC945" w14:textId="3C6E13E7"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60,33</w:t>
            </w:r>
          </w:p>
        </w:tc>
        <w:tc>
          <w:tcPr>
            <w:tcW w:w="1276" w:type="dxa"/>
            <w:vAlign w:val="center"/>
          </w:tcPr>
          <w:p w14:paraId="6B19280B" w14:textId="65FE668C" w:rsidR="00B642B1" w:rsidRPr="00366F2E" w:rsidRDefault="00B642B1" w:rsidP="0026776A">
            <w:pPr>
              <w:pStyle w:val="Zpat"/>
              <w:tabs>
                <w:tab w:val="clear" w:pos="4513"/>
              </w:tabs>
              <w:jc w:val="center"/>
              <w:rPr>
                <w:rFonts w:ascii="Arial" w:hAnsi="Arial" w:cs="Arial"/>
                <w:b/>
                <w:sz w:val="18"/>
                <w:szCs w:val="18"/>
              </w:rPr>
            </w:pPr>
            <w:r w:rsidRPr="00366F2E">
              <w:rPr>
                <w:rFonts w:ascii="Arial" w:hAnsi="Arial" w:cs="Arial"/>
                <w:b/>
                <w:sz w:val="18"/>
                <w:szCs w:val="18"/>
              </w:rPr>
              <w:t>73,00</w:t>
            </w:r>
          </w:p>
        </w:tc>
      </w:tr>
      <w:tr w:rsidR="0026776A" w:rsidRPr="00366F2E" w14:paraId="10EED8B4" w14:textId="77777777" w:rsidTr="00976BD7">
        <w:trPr>
          <w:trHeight w:val="178"/>
        </w:trPr>
        <w:tc>
          <w:tcPr>
            <w:tcW w:w="10841" w:type="dxa"/>
            <w:gridSpan w:val="5"/>
            <w:vAlign w:val="center"/>
          </w:tcPr>
          <w:p w14:paraId="25859697" w14:textId="270B0EC5" w:rsidR="0026776A" w:rsidRPr="00366F2E" w:rsidRDefault="2ACCA269" w:rsidP="2A37792C">
            <w:pPr>
              <w:pStyle w:val="Zpat"/>
              <w:numPr>
                <w:ilvl w:val="0"/>
                <w:numId w:val="96"/>
              </w:numPr>
              <w:tabs>
                <w:tab w:val="clear" w:pos="4513"/>
              </w:tabs>
              <w:ind w:left="280" w:hanging="224"/>
              <w:rPr>
                <w:rFonts w:ascii="Arial" w:hAnsi="Arial" w:cs="Arial"/>
                <w:b/>
                <w:bCs/>
                <w:sz w:val="18"/>
                <w:szCs w:val="18"/>
              </w:rPr>
            </w:pPr>
            <w:r w:rsidRPr="00366F2E">
              <w:rPr>
                <w:rFonts w:ascii="Arial" w:hAnsi="Arial" w:cs="Arial"/>
                <w:b/>
                <w:bCs/>
                <w:sz w:val="20"/>
                <w:szCs w:val="20"/>
              </w:rPr>
              <w:t>Při použití Dobírky bez dokladu – bez ohledu na výši dobírkové částky:</w:t>
            </w:r>
          </w:p>
        </w:tc>
      </w:tr>
      <w:tr w:rsidR="00385F47" w:rsidRPr="00366F2E" w14:paraId="4EC25368" w14:textId="77777777" w:rsidTr="00976BD7">
        <w:trPr>
          <w:trHeight w:val="178"/>
        </w:trPr>
        <w:tc>
          <w:tcPr>
            <w:tcW w:w="5738" w:type="dxa"/>
            <w:vAlign w:val="center"/>
          </w:tcPr>
          <w:p w14:paraId="56709044" w14:textId="6FD94C51" w:rsidR="00B642B1" w:rsidRPr="00366F2E" w:rsidRDefault="00B642B1" w:rsidP="2A37792C">
            <w:pPr>
              <w:spacing w:line="228" w:lineRule="auto"/>
              <w:rPr>
                <w:rFonts w:ascii="Arial" w:hAnsi="Arial" w:cs="Arial"/>
                <w:b/>
                <w:bCs/>
                <w:sz w:val="20"/>
                <w:szCs w:val="20"/>
              </w:rPr>
            </w:pPr>
            <w:r w:rsidRPr="00366F2E">
              <w:rPr>
                <w:rFonts w:ascii="Arial" w:hAnsi="Arial" w:cs="Arial"/>
                <w:sz w:val="20"/>
                <w:szCs w:val="20"/>
              </w:rPr>
              <w:t xml:space="preserve">Dobírka – účet </w:t>
            </w:r>
          </w:p>
        </w:tc>
        <w:tc>
          <w:tcPr>
            <w:tcW w:w="1417" w:type="dxa"/>
            <w:vAlign w:val="center"/>
          </w:tcPr>
          <w:p w14:paraId="02AF844B" w14:textId="1DB56C95" w:rsidR="00B642B1" w:rsidRPr="00366F2E" w:rsidRDefault="00B642B1" w:rsidP="00202233">
            <w:pPr>
              <w:pStyle w:val="Zpat"/>
              <w:jc w:val="center"/>
              <w:rPr>
                <w:rFonts w:ascii="Arial" w:hAnsi="Arial" w:cs="Arial"/>
                <w:sz w:val="18"/>
                <w:szCs w:val="18"/>
              </w:rPr>
            </w:pPr>
            <w:r w:rsidRPr="00366F2E">
              <w:rPr>
                <w:rFonts w:ascii="Arial" w:hAnsi="Arial" w:cs="Arial"/>
                <w:sz w:val="18"/>
                <w:szCs w:val="18"/>
              </w:rPr>
              <w:t>29,75</w:t>
            </w:r>
          </w:p>
        </w:tc>
        <w:tc>
          <w:tcPr>
            <w:tcW w:w="1134" w:type="dxa"/>
            <w:vAlign w:val="center"/>
          </w:tcPr>
          <w:p w14:paraId="3933A3EC" w14:textId="1ABA54D2" w:rsidR="00B642B1" w:rsidRPr="00366F2E" w:rsidRDefault="00B642B1" w:rsidP="00202233">
            <w:pPr>
              <w:pStyle w:val="Zpat"/>
              <w:jc w:val="center"/>
              <w:rPr>
                <w:rFonts w:ascii="Arial" w:hAnsi="Arial" w:cs="Arial"/>
                <w:b/>
                <w:bCs/>
                <w:sz w:val="18"/>
                <w:szCs w:val="18"/>
              </w:rPr>
            </w:pPr>
            <w:r w:rsidRPr="00366F2E">
              <w:rPr>
                <w:rFonts w:ascii="Arial" w:hAnsi="Arial" w:cs="Arial"/>
                <w:b/>
                <w:bCs/>
                <w:sz w:val="18"/>
                <w:szCs w:val="18"/>
              </w:rPr>
              <w:t>36,00</w:t>
            </w:r>
          </w:p>
        </w:tc>
        <w:tc>
          <w:tcPr>
            <w:tcW w:w="1276" w:type="dxa"/>
            <w:vAlign w:val="center"/>
          </w:tcPr>
          <w:p w14:paraId="78A4E66F" w14:textId="370944FA" w:rsidR="00B642B1" w:rsidRPr="00366F2E" w:rsidRDefault="00B642B1" w:rsidP="00202233">
            <w:pPr>
              <w:pStyle w:val="Zpat"/>
              <w:jc w:val="center"/>
              <w:rPr>
                <w:rFonts w:ascii="Arial" w:hAnsi="Arial" w:cs="Arial"/>
                <w:sz w:val="18"/>
                <w:szCs w:val="18"/>
              </w:rPr>
            </w:pPr>
            <w:r w:rsidRPr="00366F2E">
              <w:rPr>
                <w:rFonts w:ascii="Arial" w:hAnsi="Arial" w:cs="Arial"/>
                <w:sz w:val="18"/>
                <w:szCs w:val="18"/>
              </w:rPr>
              <w:t>29,75</w:t>
            </w:r>
          </w:p>
        </w:tc>
        <w:tc>
          <w:tcPr>
            <w:tcW w:w="1276" w:type="dxa"/>
            <w:vAlign w:val="center"/>
          </w:tcPr>
          <w:p w14:paraId="35945FDF" w14:textId="2CA5C4A5" w:rsidR="00B642B1" w:rsidRPr="00366F2E" w:rsidRDefault="00B642B1" w:rsidP="00202233">
            <w:pPr>
              <w:pStyle w:val="Zpat"/>
              <w:jc w:val="center"/>
              <w:rPr>
                <w:rFonts w:ascii="Arial" w:hAnsi="Arial" w:cs="Arial"/>
                <w:b/>
                <w:bCs/>
                <w:sz w:val="18"/>
                <w:szCs w:val="18"/>
              </w:rPr>
            </w:pPr>
            <w:r w:rsidRPr="00366F2E">
              <w:rPr>
                <w:rFonts w:ascii="Arial" w:hAnsi="Arial" w:cs="Arial"/>
                <w:b/>
                <w:bCs/>
                <w:sz w:val="18"/>
                <w:szCs w:val="18"/>
              </w:rPr>
              <w:t>36,00</w:t>
            </w:r>
          </w:p>
        </w:tc>
      </w:tr>
      <w:tr w:rsidR="00385F47" w:rsidRPr="00366F2E" w14:paraId="70BD3CF9" w14:textId="77777777" w:rsidTr="00976BD7">
        <w:trPr>
          <w:trHeight w:val="178"/>
        </w:trPr>
        <w:tc>
          <w:tcPr>
            <w:tcW w:w="5738" w:type="dxa"/>
            <w:vAlign w:val="center"/>
          </w:tcPr>
          <w:p w14:paraId="1B67BBB5" w14:textId="0BEBB24F" w:rsidR="00B642B1" w:rsidRPr="00366F2E" w:rsidRDefault="00B642B1" w:rsidP="2A37792C">
            <w:pPr>
              <w:spacing w:line="228" w:lineRule="auto"/>
              <w:rPr>
                <w:rFonts w:ascii="Arial" w:hAnsi="Arial" w:cs="Arial"/>
                <w:b/>
                <w:bCs/>
                <w:sz w:val="20"/>
                <w:szCs w:val="20"/>
              </w:rPr>
            </w:pPr>
            <w:r w:rsidRPr="00366F2E">
              <w:rPr>
                <w:rFonts w:ascii="Arial" w:hAnsi="Arial" w:cs="Arial"/>
                <w:sz w:val="20"/>
                <w:szCs w:val="20"/>
              </w:rPr>
              <w:t xml:space="preserve">Dobírka – hotovost </w:t>
            </w:r>
          </w:p>
        </w:tc>
        <w:tc>
          <w:tcPr>
            <w:tcW w:w="1417" w:type="dxa"/>
            <w:vAlign w:val="center"/>
          </w:tcPr>
          <w:p w14:paraId="2D83B6C1" w14:textId="2DE1CFB2" w:rsidR="00B642B1" w:rsidRPr="00366F2E" w:rsidRDefault="00B642B1" w:rsidP="00202233">
            <w:pPr>
              <w:pStyle w:val="Zpat"/>
              <w:jc w:val="center"/>
              <w:rPr>
                <w:rFonts w:ascii="Arial" w:hAnsi="Arial" w:cs="Arial"/>
                <w:sz w:val="18"/>
                <w:szCs w:val="18"/>
              </w:rPr>
            </w:pPr>
            <w:r w:rsidRPr="00366F2E">
              <w:rPr>
                <w:rFonts w:ascii="Arial" w:hAnsi="Arial" w:cs="Arial"/>
                <w:sz w:val="18"/>
                <w:szCs w:val="18"/>
              </w:rPr>
              <w:t>69,42</w:t>
            </w:r>
          </w:p>
        </w:tc>
        <w:tc>
          <w:tcPr>
            <w:tcW w:w="1134" w:type="dxa"/>
            <w:vAlign w:val="center"/>
          </w:tcPr>
          <w:p w14:paraId="73D4E211" w14:textId="30E017B8" w:rsidR="00B642B1" w:rsidRPr="00366F2E" w:rsidRDefault="00B642B1" w:rsidP="00202233">
            <w:pPr>
              <w:pStyle w:val="Zpat"/>
              <w:jc w:val="center"/>
              <w:rPr>
                <w:rFonts w:ascii="Arial" w:hAnsi="Arial" w:cs="Arial"/>
                <w:b/>
                <w:bCs/>
                <w:sz w:val="18"/>
                <w:szCs w:val="18"/>
              </w:rPr>
            </w:pPr>
            <w:r w:rsidRPr="00366F2E">
              <w:rPr>
                <w:rFonts w:ascii="Arial" w:hAnsi="Arial" w:cs="Arial"/>
                <w:b/>
                <w:bCs/>
                <w:sz w:val="18"/>
                <w:szCs w:val="18"/>
              </w:rPr>
              <w:t>84,00</w:t>
            </w:r>
          </w:p>
        </w:tc>
        <w:tc>
          <w:tcPr>
            <w:tcW w:w="1276" w:type="dxa"/>
            <w:vAlign w:val="center"/>
          </w:tcPr>
          <w:p w14:paraId="3F2DCFBA" w14:textId="51D826AF" w:rsidR="00B642B1" w:rsidRPr="00366F2E" w:rsidRDefault="00B642B1" w:rsidP="0026776A">
            <w:pPr>
              <w:pStyle w:val="Zpat"/>
              <w:jc w:val="center"/>
              <w:rPr>
                <w:rFonts w:ascii="Arial" w:hAnsi="Arial" w:cs="Arial"/>
                <w:sz w:val="18"/>
                <w:szCs w:val="18"/>
              </w:rPr>
            </w:pPr>
            <w:r w:rsidRPr="00366F2E">
              <w:rPr>
                <w:rFonts w:ascii="Arial" w:hAnsi="Arial" w:cs="Arial"/>
                <w:sz w:val="18"/>
                <w:szCs w:val="18"/>
              </w:rPr>
              <w:t>69,42</w:t>
            </w:r>
          </w:p>
        </w:tc>
        <w:tc>
          <w:tcPr>
            <w:tcW w:w="1276" w:type="dxa"/>
            <w:vAlign w:val="center"/>
          </w:tcPr>
          <w:p w14:paraId="37982F52" w14:textId="6E7610FC" w:rsidR="00B642B1" w:rsidRPr="00366F2E" w:rsidRDefault="00B642B1" w:rsidP="00202233">
            <w:pPr>
              <w:pStyle w:val="Zpat"/>
              <w:jc w:val="center"/>
              <w:rPr>
                <w:rFonts w:ascii="Arial" w:hAnsi="Arial" w:cs="Arial"/>
                <w:b/>
                <w:bCs/>
                <w:sz w:val="18"/>
                <w:szCs w:val="18"/>
              </w:rPr>
            </w:pPr>
            <w:r w:rsidRPr="00366F2E">
              <w:rPr>
                <w:rFonts w:ascii="Arial" w:hAnsi="Arial" w:cs="Arial"/>
                <w:b/>
                <w:bCs/>
                <w:sz w:val="18"/>
                <w:szCs w:val="18"/>
              </w:rPr>
              <w:t>84,00</w:t>
            </w:r>
          </w:p>
        </w:tc>
      </w:tr>
      <w:tr w:rsidR="00385F47" w:rsidRPr="00366F2E" w14:paraId="08E9579F" w14:textId="77777777" w:rsidTr="00976BD7">
        <w:trPr>
          <w:trHeight w:val="178"/>
        </w:trPr>
        <w:tc>
          <w:tcPr>
            <w:tcW w:w="5738" w:type="dxa"/>
            <w:vAlign w:val="center"/>
          </w:tcPr>
          <w:p w14:paraId="6D423A86" w14:textId="4DE942BF" w:rsidR="00B642B1" w:rsidRPr="00366F2E" w:rsidRDefault="00B642B1" w:rsidP="0026776A">
            <w:pPr>
              <w:spacing w:line="228" w:lineRule="auto"/>
              <w:rPr>
                <w:rFonts w:ascii="Arial" w:hAnsi="Arial" w:cs="Arial"/>
                <w:sz w:val="20"/>
                <w:szCs w:val="20"/>
              </w:rPr>
            </w:pPr>
            <w:proofErr w:type="spellStart"/>
            <w:r w:rsidRPr="00366F2E">
              <w:rPr>
                <w:rFonts w:ascii="Arial" w:hAnsi="Arial" w:cs="Arial"/>
                <w:sz w:val="20"/>
                <w:szCs w:val="20"/>
              </w:rPr>
              <w:t>Bezdokladová</w:t>
            </w:r>
            <w:proofErr w:type="spellEnd"/>
            <w:r w:rsidRPr="00366F2E">
              <w:rPr>
                <w:rFonts w:ascii="Arial" w:hAnsi="Arial" w:cs="Arial"/>
                <w:sz w:val="20"/>
                <w:szCs w:val="20"/>
              </w:rPr>
              <w:t xml:space="preserve"> dobírka</w:t>
            </w:r>
          </w:p>
        </w:tc>
        <w:tc>
          <w:tcPr>
            <w:tcW w:w="1417" w:type="dxa"/>
            <w:vAlign w:val="center"/>
          </w:tcPr>
          <w:p w14:paraId="20CC1221" w14:textId="77777777"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29,75</w:t>
            </w:r>
          </w:p>
        </w:tc>
        <w:tc>
          <w:tcPr>
            <w:tcW w:w="1134" w:type="dxa"/>
            <w:vAlign w:val="center"/>
          </w:tcPr>
          <w:p w14:paraId="4FE041BF" w14:textId="77777777" w:rsidR="00B642B1" w:rsidRPr="00366F2E" w:rsidRDefault="00B642B1" w:rsidP="0026776A">
            <w:pPr>
              <w:pStyle w:val="Zpat"/>
              <w:tabs>
                <w:tab w:val="clear" w:pos="4513"/>
              </w:tabs>
              <w:jc w:val="center"/>
              <w:rPr>
                <w:rFonts w:ascii="Arial" w:hAnsi="Arial" w:cs="Arial"/>
                <w:b/>
                <w:sz w:val="18"/>
                <w:szCs w:val="18"/>
              </w:rPr>
            </w:pPr>
            <w:r w:rsidRPr="00366F2E">
              <w:rPr>
                <w:rFonts w:ascii="Arial" w:hAnsi="Arial" w:cs="Arial"/>
                <w:b/>
                <w:sz w:val="18"/>
                <w:szCs w:val="18"/>
              </w:rPr>
              <w:t>36,00</w:t>
            </w:r>
          </w:p>
        </w:tc>
        <w:tc>
          <w:tcPr>
            <w:tcW w:w="1276" w:type="dxa"/>
            <w:vAlign w:val="center"/>
          </w:tcPr>
          <w:p w14:paraId="6E1D0F57" w14:textId="008306BF" w:rsidR="00B642B1" w:rsidRPr="00366F2E" w:rsidRDefault="00B642B1" w:rsidP="00641387">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276" w:type="dxa"/>
            <w:vAlign w:val="center"/>
          </w:tcPr>
          <w:p w14:paraId="6BE2808D" w14:textId="1CBC303F" w:rsidR="00B642B1" w:rsidRPr="00366F2E" w:rsidRDefault="00B642B1" w:rsidP="0026776A">
            <w:pPr>
              <w:pStyle w:val="Zpat"/>
              <w:tabs>
                <w:tab w:val="clear" w:pos="4513"/>
              </w:tabs>
              <w:jc w:val="center"/>
              <w:rPr>
                <w:rFonts w:ascii="Arial" w:hAnsi="Arial" w:cs="Arial"/>
                <w:b/>
                <w:sz w:val="18"/>
                <w:szCs w:val="18"/>
              </w:rPr>
            </w:pPr>
            <w:r w:rsidRPr="00366F2E">
              <w:rPr>
                <w:rFonts w:ascii="Arial" w:hAnsi="Arial" w:cs="Arial"/>
                <w:b/>
                <w:bCs/>
                <w:sz w:val="20"/>
                <w:szCs w:val="20"/>
              </w:rPr>
              <w:t>-</w:t>
            </w:r>
          </w:p>
        </w:tc>
      </w:tr>
      <w:tr w:rsidR="00DD3B86" w:rsidRPr="00366F2E" w14:paraId="63DF0371" w14:textId="77777777" w:rsidTr="008B65FB">
        <w:trPr>
          <w:trHeight w:val="58"/>
        </w:trPr>
        <w:tc>
          <w:tcPr>
            <w:tcW w:w="5738" w:type="dxa"/>
            <w:vAlign w:val="center"/>
          </w:tcPr>
          <w:p w14:paraId="7AD3272E" w14:textId="77777777" w:rsidR="00B642B1" w:rsidRPr="00366F2E" w:rsidRDefault="00B642B1" w:rsidP="0026776A">
            <w:pPr>
              <w:spacing w:line="228" w:lineRule="auto"/>
              <w:rPr>
                <w:rFonts w:ascii="Arial" w:hAnsi="Arial" w:cs="Arial"/>
                <w:sz w:val="20"/>
                <w:szCs w:val="20"/>
              </w:rPr>
            </w:pPr>
            <w:r w:rsidRPr="00366F2E">
              <w:rPr>
                <w:rFonts w:ascii="Arial" w:hAnsi="Arial" w:cs="Arial"/>
                <w:sz w:val="20"/>
                <w:szCs w:val="20"/>
              </w:rPr>
              <w:t>Zkrácení úložní doby</w:t>
            </w:r>
          </w:p>
        </w:tc>
        <w:tc>
          <w:tcPr>
            <w:tcW w:w="2551" w:type="dxa"/>
            <w:gridSpan w:val="2"/>
            <w:vAlign w:val="center"/>
          </w:tcPr>
          <w:p w14:paraId="1193074D" w14:textId="77777777"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2552" w:type="dxa"/>
            <w:gridSpan w:val="2"/>
            <w:vAlign w:val="center"/>
          </w:tcPr>
          <w:p w14:paraId="0CCAB34E" w14:textId="77777777"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r>
      <w:tr w:rsidR="00385F47" w:rsidRPr="00366F2E" w14:paraId="5F4B0386" w14:textId="77777777" w:rsidTr="00976BD7">
        <w:trPr>
          <w:trHeight w:val="178"/>
        </w:trPr>
        <w:tc>
          <w:tcPr>
            <w:tcW w:w="5738" w:type="dxa"/>
            <w:vAlign w:val="center"/>
          </w:tcPr>
          <w:p w14:paraId="7D93FBD6" w14:textId="7C2FEE03" w:rsidR="00B642B1" w:rsidRPr="00366F2E" w:rsidRDefault="00B642B1" w:rsidP="00B642B1">
            <w:pPr>
              <w:spacing w:line="228" w:lineRule="auto"/>
              <w:rPr>
                <w:rFonts w:ascii="Arial" w:hAnsi="Arial" w:cs="Arial"/>
                <w:sz w:val="20"/>
                <w:szCs w:val="20"/>
              </w:rPr>
            </w:pPr>
            <w:r w:rsidRPr="00366F2E">
              <w:rPr>
                <w:rFonts w:ascii="Arial" w:hAnsi="Arial" w:cs="Arial"/>
                <w:sz w:val="20"/>
                <w:szCs w:val="20"/>
              </w:rPr>
              <w:t xml:space="preserve">Prodloužení úložní doby – </w:t>
            </w:r>
            <w:r w:rsidRPr="00366F2E">
              <w:rPr>
                <w:rFonts w:ascii="Arial" w:hAnsi="Arial" w:cs="Arial"/>
                <w:b/>
                <w:sz w:val="20"/>
                <w:szCs w:val="20"/>
              </w:rPr>
              <w:t xml:space="preserve">odesílatel </w:t>
            </w:r>
          </w:p>
        </w:tc>
        <w:tc>
          <w:tcPr>
            <w:tcW w:w="1417" w:type="dxa"/>
            <w:vAlign w:val="center"/>
          </w:tcPr>
          <w:p w14:paraId="31312F43" w14:textId="77777777"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19,83</w:t>
            </w:r>
          </w:p>
        </w:tc>
        <w:tc>
          <w:tcPr>
            <w:tcW w:w="1134" w:type="dxa"/>
            <w:vAlign w:val="center"/>
          </w:tcPr>
          <w:p w14:paraId="46EEF42E" w14:textId="77777777" w:rsidR="00B642B1" w:rsidRPr="00366F2E" w:rsidRDefault="00B642B1" w:rsidP="0026776A">
            <w:pPr>
              <w:pStyle w:val="Zpat"/>
              <w:tabs>
                <w:tab w:val="clear" w:pos="4513"/>
              </w:tabs>
              <w:jc w:val="center"/>
              <w:rPr>
                <w:rFonts w:ascii="Arial" w:hAnsi="Arial" w:cs="Arial"/>
                <w:b/>
                <w:sz w:val="18"/>
                <w:szCs w:val="18"/>
              </w:rPr>
            </w:pPr>
            <w:r w:rsidRPr="00366F2E">
              <w:rPr>
                <w:rFonts w:ascii="Arial" w:hAnsi="Arial" w:cs="Arial"/>
                <w:b/>
                <w:sz w:val="18"/>
                <w:szCs w:val="18"/>
              </w:rPr>
              <w:t>24,00</w:t>
            </w:r>
          </w:p>
        </w:tc>
        <w:tc>
          <w:tcPr>
            <w:tcW w:w="1276" w:type="dxa"/>
            <w:vAlign w:val="center"/>
          </w:tcPr>
          <w:p w14:paraId="65661E55" w14:textId="77777777"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19,83</w:t>
            </w:r>
          </w:p>
        </w:tc>
        <w:tc>
          <w:tcPr>
            <w:tcW w:w="1276" w:type="dxa"/>
            <w:vAlign w:val="center"/>
          </w:tcPr>
          <w:p w14:paraId="19A685B6" w14:textId="77777777" w:rsidR="00B642B1" w:rsidRPr="00366F2E" w:rsidRDefault="00B642B1" w:rsidP="0026776A">
            <w:pPr>
              <w:pStyle w:val="Zpat"/>
              <w:tabs>
                <w:tab w:val="clear" w:pos="4513"/>
              </w:tabs>
              <w:jc w:val="center"/>
              <w:rPr>
                <w:rFonts w:ascii="Arial" w:hAnsi="Arial" w:cs="Arial"/>
                <w:b/>
                <w:sz w:val="18"/>
                <w:szCs w:val="18"/>
              </w:rPr>
            </w:pPr>
            <w:r w:rsidRPr="00366F2E">
              <w:rPr>
                <w:rFonts w:ascii="Arial" w:hAnsi="Arial" w:cs="Arial"/>
                <w:b/>
                <w:sz w:val="18"/>
                <w:szCs w:val="18"/>
              </w:rPr>
              <w:t>24,00</w:t>
            </w:r>
          </w:p>
        </w:tc>
      </w:tr>
      <w:tr w:rsidR="00385F47" w:rsidRPr="00366F2E" w14:paraId="399F4A8F" w14:textId="77777777" w:rsidTr="00976BD7">
        <w:trPr>
          <w:trHeight w:val="178"/>
        </w:trPr>
        <w:tc>
          <w:tcPr>
            <w:tcW w:w="5738" w:type="dxa"/>
            <w:vAlign w:val="center"/>
          </w:tcPr>
          <w:p w14:paraId="37CD2004" w14:textId="08B282AA" w:rsidR="00B642B1" w:rsidRPr="00366F2E" w:rsidRDefault="00B642B1" w:rsidP="0026776A">
            <w:pPr>
              <w:spacing w:line="228" w:lineRule="auto"/>
              <w:rPr>
                <w:rFonts w:ascii="Arial" w:hAnsi="Arial" w:cs="Arial"/>
                <w:sz w:val="20"/>
                <w:szCs w:val="20"/>
              </w:rPr>
            </w:pPr>
            <w:r w:rsidRPr="00366F2E">
              <w:rPr>
                <w:rFonts w:ascii="Arial" w:hAnsi="Arial" w:cs="Arial"/>
                <w:sz w:val="20"/>
                <w:szCs w:val="20"/>
              </w:rPr>
              <w:t xml:space="preserve">Elektronické oznámení odesílateli – SMS </w:t>
            </w:r>
          </w:p>
        </w:tc>
        <w:tc>
          <w:tcPr>
            <w:tcW w:w="1417" w:type="dxa"/>
            <w:vAlign w:val="center"/>
          </w:tcPr>
          <w:p w14:paraId="53521D2F" w14:textId="77777777" w:rsidR="00B642B1" w:rsidRPr="00366F2E" w:rsidRDefault="00B642B1" w:rsidP="0026776A">
            <w:pPr>
              <w:jc w:val="center"/>
              <w:rPr>
                <w:rFonts w:ascii="Arial" w:hAnsi="Arial" w:cs="Arial"/>
                <w:sz w:val="18"/>
                <w:szCs w:val="18"/>
              </w:rPr>
            </w:pPr>
            <w:r w:rsidRPr="00366F2E">
              <w:rPr>
                <w:rFonts w:ascii="Arial" w:hAnsi="Arial" w:cs="Arial"/>
                <w:sz w:val="18"/>
                <w:szCs w:val="18"/>
              </w:rPr>
              <w:t>3,31</w:t>
            </w:r>
          </w:p>
        </w:tc>
        <w:tc>
          <w:tcPr>
            <w:tcW w:w="1134" w:type="dxa"/>
            <w:vAlign w:val="center"/>
          </w:tcPr>
          <w:p w14:paraId="103664DA" w14:textId="77777777" w:rsidR="00B642B1" w:rsidRPr="00366F2E" w:rsidRDefault="00B642B1" w:rsidP="0026776A">
            <w:pPr>
              <w:jc w:val="center"/>
              <w:rPr>
                <w:rFonts w:ascii="Arial" w:hAnsi="Arial" w:cs="Arial"/>
                <w:b/>
                <w:sz w:val="18"/>
                <w:szCs w:val="18"/>
              </w:rPr>
            </w:pPr>
            <w:r w:rsidRPr="00366F2E">
              <w:rPr>
                <w:rFonts w:ascii="Arial" w:hAnsi="Arial" w:cs="Arial"/>
                <w:b/>
                <w:sz w:val="18"/>
                <w:szCs w:val="18"/>
              </w:rPr>
              <w:t>4,00</w:t>
            </w:r>
          </w:p>
        </w:tc>
        <w:tc>
          <w:tcPr>
            <w:tcW w:w="1276" w:type="dxa"/>
            <w:vAlign w:val="center"/>
          </w:tcPr>
          <w:p w14:paraId="3F2DEEF5" w14:textId="77777777" w:rsidR="00B642B1" w:rsidRPr="00366F2E" w:rsidRDefault="00B642B1" w:rsidP="0026776A">
            <w:pPr>
              <w:jc w:val="center"/>
              <w:rPr>
                <w:rFonts w:ascii="Arial" w:hAnsi="Arial" w:cs="Arial"/>
                <w:sz w:val="18"/>
                <w:szCs w:val="18"/>
              </w:rPr>
            </w:pPr>
            <w:r w:rsidRPr="00366F2E">
              <w:rPr>
                <w:rFonts w:ascii="Arial" w:hAnsi="Arial" w:cs="Arial"/>
                <w:sz w:val="18"/>
                <w:szCs w:val="18"/>
              </w:rPr>
              <w:t>3,31</w:t>
            </w:r>
          </w:p>
        </w:tc>
        <w:tc>
          <w:tcPr>
            <w:tcW w:w="1276" w:type="dxa"/>
            <w:vAlign w:val="center"/>
          </w:tcPr>
          <w:p w14:paraId="60351168" w14:textId="77777777" w:rsidR="00B642B1" w:rsidRPr="00366F2E" w:rsidRDefault="00B642B1" w:rsidP="0026776A">
            <w:pPr>
              <w:jc w:val="center"/>
              <w:rPr>
                <w:rFonts w:ascii="Arial" w:hAnsi="Arial" w:cs="Arial"/>
                <w:b/>
                <w:sz w:val="18"/>
                <w:szCs w:val="18"/>
              </w:rPr>
            </w:pPr>
            <w:r w:rsidRPr="00366F2E">
              <w:rPr>
                <w:rFonts w:ascii="Arial" w:hAnsi="Arial" w:cs="Arial"/>
                <w:b/>
                <w:sz w:val="18"/>
                <w:szCs w:val="18"/>
              </w:rPr>
              <w:t>4,00</w:t>
            </w:r>
          </w:p>
        </w:tc>
      </w:tr>
      <w:tr w:rsidR="007604FA" w:rsidRPr="00366F2E" w14:paraId="0AA14119" w14:textId="77777777" w:rsidTr="008B65FB">
        <w:trPr>
          <w:trHeight w:val="178"/>
        </w:trPr>
        <w:tc>
          <w:tcPr>
            <w:tcW w:w="5738" w:type="dxa"/>
            <w:vAlign w:val="center"/>
          </w:tcPr>
          <w:p w14:paraId="18946898" w14:textId="434B6F1A" w:rsidR="00B642B1" w:rsidRPr="00366F2E" w:rsidRDefault="00B642B1" w:rsidP="0026776A">
            <w:pPr>
              <w:spacing w:line="228" w:lineRule="auto"/>
              <w:rPr>
                <w:rFonts w:ascii="Arial" w:hAnsi="Arial" w:cs="Arial"/>
                <w:sz w:val="20"/>
                <w:szCs w:val="20"/>
              </w:rPr>
            </w:pPr>
            <w:r w:rsidRPr="00366F2E">
              <w:rPr>
                <w:rFonts w:ascii="Arial" w:hAnsi="Arial" w:cs="Arial"/>
                <w:sz w:val="20"/>
                <w:szCs w:val="20"/>
              </w:rPr>
              <w:t xml:space="preserve">Elektronické oznámení odesílateli – e-mail </w:t>
            </w:r>
            <w:r w:rsidRPr="00366F2E">
              <w:rPr>
                <w:rFonts w:ascii="Arial" w:hAnsi="Arial" w:cs="Arial"/>
                <w:sz w:val="20"/>
                <w:szCs w:val="20"/>
                <w:vertAlign w:val="superscript"/>
              </w:rPr>
              <w:t xml:space="preserve"> </w:t>
            </w:r>
          </w:p>
        </w:tc>
        <w:tc>
          <w:tcPr>
            <w:tcW w:w="2551" w:type="dxa"/>
            <w:gridSpan w:val="2"/>
            <w:vAlign w:val="center"/>
          </w:tcPr>
          <w:p w14:paraId="30325B50" w14:textId="6F2FF640" w:rsidR="00B642B1" w:rsidRPr="00366F2E" w:rsidRDefault="00B642B1" w:rsidP="008D44F3">
            <w:pPr>
              <w:spacing w:line="200" w:lineRule="exact"/>
              <w:jc w:val="center"/>
              <w:rPr>
                <w:rFonts w:ascii="Arial" w:hAnsi="Arial" w:cs="Arial"/>
                <w:b/>
                <w:sz w:val="18"/>
                <w:szCs w:val="18"/>
              </w:rPr>
            </w:pPr>
            <w:r w:rsidRPr="00366F2E">
              <w:rPr>
                <w:rFonts w:ascii="Arial" w:hAnsi="Arial" w:cs="Arial"/>
                <w:sz w:val="18"/>
                <w:szCs w:val="18"/>
              </w:rPr>
              <w:t>obsaženo v ceně služby</w:t>
            </w:r>
          </w:p>
        </w:tc>
        <w:tc>
          <w:tcPr>
            <w:tcW w:w="2552" w:type="dxa"/>
            <w:gridSpan w:val="2"/>
            <w:vAlign w:val="center"/>
          </w:tcPr>
          <w:p w14:paraId="241968F3" w14:textId="0C2E5307" w:rsidR="00B642B1" w:rsidRPr="00366F2E" w:rsidRDefault="00B642B1" w:rsidP="008D44F3">
            <w:pPr>
              <w:spacing w:line="200" w:lineRule="exact"/>
              <w:jc w:val="center"/>
              <w:rPr>
                <w:rFonts w:ascii="Arial" w:hAnsi="Arial" w:cs="Arial"/>
                <w:b/>
                <w:sz w:val="18"/>
                <w:szCs w:val="18"/>
              </w:rPr>
            </w:pPr>
            <w:r w:rsidRPr="00366F2E">
              <w:rPr>
                <w:rFonts w:ascii="Arial" w:hAnsi="Arial" w:cs="Arial"/>
                <w:sz w:val="18"/>
                <w:szCs w:val="18"/>
              </w:rPr>
              <w:t>obsaženo v ceně služby</w:t>
            </w:r>
          </w:p>
        </w:tc>
      </w:tr>
      <w:tr w:rsidR="00385F47" w:rsidRPr="00366F2E" w14:paraId="143C8F1E" w14:textId="77777777" w:rsidTr="00976BD7">
        <w:trPr>
          <w:trHeight w:val="178"/>
        </w:trPr>
        <w:tc>
          <w:tcPr>
            <w:tcW w:w="5738" w:type="dxa"/>
            <w:vAlign w:val="center"/>
          </w:tcPr>
          <w:p w14:paraId="2EFC2BD0" w14:textId="3EAF8908" w:rsidR="00B642B1" w:rsidRPr="00366F2E" w:rsidRDefault="00B642B1" w:rsidP="0026776A">
            <w:pPr>
              <w:spacing w:line="228" w:lineRule="auto"/>
              <w:rPr>
                <w:rFonts w:ascii="Arial" w:hAnsi="Arial" w:cs="Arial"/>
                <w:sz w:val="20"/>
                <w:szCs w:val="20"/>
              </w:rPr>
            </w:pPr>
            <w:r w:rsidRPr="00366F2E">
              <w:rPr>
                <w:rFonts w:ascii="Arial" w:hAnsi="Arial" w:cs="Arial"/>
                <w:sz w:val="20"/>
                <w:szCs w:val="20"/>
              </w:rPr>
              <w:t xml:space="preserve">Garantovaný čas dodání zásilky </w:t>
            </w:r>
            <w:r w:rsidRPr="00366F2E">
              <w:rPr>
                <w:rFonts w:ascii="Arial" w:hAnsi="Arial" w:cs="Arial"/>
                <w:b/>
                <w:sz w:val="20"/>
                <w:szCs w:val="20"/>
              </w:rPr>
              <w:t xml:space="preserve">v pracovní dny a v sobotu </w:t>
            </w:r>
          </w:p>
        </w:tc>
        <w:tc>
          <w:tcPr>
            <w:tcW w:w="1417" w:type="dxa"/>
            <w:vAlign w:val="center"/>
          </w:tcPr>
          <w:p w14:paraId="1B299891" w14:textId="23397071" w:rsidR="00B642B1" w:rsidRPr="00366F2E" w:rsidRDefault="00B642B1" w:rsidP="0026776A">
            <w:pPr>
              <w:jc w:val="center"/>
              <w:rPr>
                <w:rFonts w:ascii="Arial" w:hAnsi="Arial" w:cs="Arial"/>
                <w:sz w:val="18"/>
                <w:szCs w:val="18"/>
              </w:rPr>
            </w:pPr>
            <w:r w:rsidRPr="00366F2E">
              <w:rPr>
                <w:rFonts w:ascii="Arial" w:hAnsi="Arial" w:cs="Arial"/>
                <w:sz w:val="18"/>
                <w:szCs w:val="18"/>
              </w:rPr>
              <w:t>49,59</w:t>
            </w:r>
          </w:p>
        </w:tc>
        <w:tc>
          <w:tcPr>
            <w:tcW w:w="1134" w:type="dxa"/>
            <w:vAlign w:val="center"/>
          </w:tcPr>
          <w:p w14:paraId="25CEA986" w14:textId="77777777" w:rsidR="00B642B1" w:rsidRPr="00366F2E" w:rsidRDefault="00B642B1" w:rsidP="0026776A">
            <w:pPr>
              <w:jc w:val="center"/>
              <w:rPr>
                <w:rFonts w:ascii="Arial" w:hAnsi="Arial" w:cs="Arial"/>
                <w:b/>
                <w:sz w:val="18"/>
                <w:szCs w:val="18"/>
              </w:rPr>
            </w:pPr>
            <w:r w:rsidRPr="00366F2E">
              <w:rPr>
                <w:rFonts w:ascii="Arial" w:hAnsi="Arial" w:cs="Arial"/>
                <w:b/>
                <w:sz w:val="18"/>
                <w:szCs w:val="18"/>
              </w:rPr>
              <w:t>60,00</w:t>
            </w:r>
          </w:p>
        </w:tc>
        <w:tc>
          <w:tcPr>
            <w:tcW w:w="1276" w:type="dxa"/>
            <w:vAlign w:val="center"/>
          </w:tcPr>
          <w:p w14:paraId="2F2C2DE7" w14:textId="77777777" w:rsidR="00B642B1" w:rsidRPr="00366F2E" w:rsidRDefault="00B642B1" w:rsidP="0026776A">
            <w:pPr>
              <w:jc w:val="center"/>
              <w:rPr>
                <w:rFonts w:ascii="Arial" w:hAnsi="Arial" w:cs="Arial"/>
                <w:sz w:val="18"/>
                <w:szCs w:val="18"/>
              </w:rPr>
            </w:pPr>
            <w:r w:rsidRPr="00366F2E">
              <w:rPr>
                <w:rFonts w:ascii="Arial" w:hAnsi="Arial" w:cs="Arial"/>
                <w:sz w:val="18"/>
                <w:szCs w:val="18"/>
              </w:rPr>
              <w:t>-</w:t>
            </w:r>
          </w:p>
        </w:tc>
        <w:tc>
          <w:tcPr>
            <w:tcW w:w="1276" w:type="dxa"/>
            <w:vAlign w:val="center"/>
          </w:tcPr>
          <w:p w14:paraId="4CE9B901" w14:textId="77777777" w:rsidR="00B642B1" w:rsidRPr="00366F2E" w:rsidRDefault="00B642B1" w:rsidP="0026776A">
            <w:pPr>
              <w:jc w:val="center"/>
              <w:rPr>
                <w:rFonts w:ascii="Arial" w:hAnsi="Arial" w:cs="Arial"/>
                <w:b/>
                <w:sz w:val="18"/>
                <w:szCs w:val="18"/>
              </w:rPr>
            </w:pPr>
            <w:r w:rsidRPr="00366F2E">
              <w:rPr>
                <w:rFonts w:ascii="Arial" w:hAnsi="Arial" w:cs="Arial"/>
                <w:b/>
                <w:sz w:val="18"/>
                <w:szCs w:val="18"/>
              </w:rPr>
              <w:t>-</w:t>
            </w:r>
          </w:p>
        </w:tc>
      </w:tr>
      <w:tr w:rsidR="00385F47" w:rsidRPr="00366F2E" w14:paraId="4F8A1BB5" w14:textId="77777777" w:rsidTr="00976BD7">
        <w:trPr>
          <w:trHeight w:val="178"/>
        </w:trPr>
        <w:tc>
          <w:tcPr>
            <w:tcW w:w="5738" w:type="dxa"/>
          </w:tcPr>
          <w:p w14:paraId="42239388" w14:textId="2632FD23" w:rsidR="00B642B1" w:rsidRPr="00366F2E" w:rsidRDefault="00B642B1" w:rsidP="0026776A">
            <w:pPr>
              <w:spacing w:line="228" w:lineRule="auto"/>
              <w:rPr>
                <w:rFonts w:ascii="Arial" w:hAnsi="Arial" w:cs="Arial"/>
                <w:sz w:val="20"/>
                <w:szCs w:val="20"/>
              </w:rPr>
            </w:pPr>
            <w:r w:rsidRPr="00366F2E">
              <w:rPr>
                <w:rFonts w:ascii="Arial" w:hAnsi="Arial" w:cs="Arial"/>
                <w:sz w:val="20"/>
                <w:szCs w:val="20"/>
              </w:rPr>
              <w:t xml:space="preserve">Převzetí zásilky se službou Garantovaný čas dodání pro nesmluvní podavatele </w:t>
            </w:r>
          </w:p>
        </w:tc>
        <w:tc>
          <w:tcPr>
            <w:tcW w:w="1417" w:type="dxa"/>
            <w:vAlign w:val="center"/>
          </w:tcPr>
          <w:p w14:paraId="69DFACF5" w14:textId="77777777" w:rsidR="00B642B1" w:rsidRPr="00366F2E" w:rsidRDefault="00B642B1" w:rsidP="0026776A">
            <w:pPr>
              <w:jc w:val="center"/>
              <w:rPr>
                <w:rFonts w:ascii="Arial" w:hAnsi="Arial" w:cs="Arial"/>
                <w:sz w:val="18"/>
                <w:szCs w:val="18"/>
              </w:rPr>
            </w:pPr>
            <w:r w:rsidRPr="00366F2E">
              <w:rPr>
                <w:rFonts w:ascii="Arial" w:hAnsi="Arial" w:cs="Arial"/>
                <w:sz w:val="18"/>
                <w:szCs w:val="18"/>
              </w:rPr>
              <w:t>90,08</w:t>
            </w:r>
          </w:p>
        </w:tc>
        <w:tc>
          <w:tcPr>
            <w:tcW w:w="1134" w:type="dxa"/>
            <w:vAlign w:val="center"/>
          </w:tcPr>
          <w:p w14:paraId="44FB2A11" w14:textId="77777777" w:rsidR="00B642B1" w:rsidRPr="00366F2E" w:rsidRDefault="00B642B1" w:rsidP="0026776A">
            <w:pPr>
              <w:jc w:val="center"/>
              <w:rPr>
                <w:rFonts w:ascii="Arial" w:hAnsi="Arial" w:cs="Arial"/>
                <w:b/>
                <w:sz w:val="18"/>
                <w:szCs w:val="18"/>
              </w:rPr>
            </w:pPr>
            <w:r w:rsidRPr="00366F2E">
              <w:rPr>
                <w:rFonts w:ascii="Arial" w:hAnsi="Arial" w:cs="Arial"/>
                <w:b/>
                <w:sz w:val="18"/>
                <w:szCs w:val="18"/>
              </w:rPr>
              <w:t>109,00</w:t>
            </w:r>
          </w:p>
        </w:tc>
        <w:tc>
          <w:tcPr>
            <w:tcW w:w="1276" w:type="dxa"/>
            <w:vAlign w:val="center"/>
          </w:tcPr>
          <w:p w14:paraId="6415D060" w14:textId="77777777" w:rsidR="00B642B1" w:rsidRPr="00366F2E" w:rsidRDefault="00B642B1" w:rsidP="0026776A">
            <w:pPr>
              <w:jc w:val="center"/>
              <w:rPr>
                <w:rFonts w:ascii="Arial" w:hAnsi="Arial" w:cs="Arial"/>
                <w:sz w:val="18"/>
                <w:szCs w:val="18"/>
              </w:rPr>
            </w:pPr>
            <w:r w:rsidRPr="00366F2E">
              <w:rPr>
                <w:rFonts w:ascii="Arial" w:hAnsi="Arial" w:cs="Arial"/>
                <w:sz w:val="18"/>
                <w:szCs w:val="18"/>
              </w:rPr>
              <w:t>-</w:t>
            </w:r>
          </w:p>
        </w:tc>
        <w:tc>
          <w:tcPr>
            <w:tcW w:w="1276" w:type="dxa"/>
            <w:vAlign w:val="center"/>
          </w:tcPr>
          <w:p w14:paraId="33E7D5C8" w14:textId="77777777" w:rsidR="00B642B1" w:rsidRPr="00366F2E" w:rsidRDefault="00B642B1" w:rsidP="0026776A">
            <w:pPr>
              <w:jc w:val="center"/>
              <w:rPr>
                <w:rFonts w:ascii="Arial" w:hAnsi="Arial" w:cs="Arial"/>
                <w:b/>
                <w:sz w:val="18"/>
                <w:szCs w:val="18"/>
              </w:rPr>
            </w:pPr>
            <w:r w:rsidRPr="00366F2E">
              <w:rPr>
                <w:rFonts w:ascii="Arial" w:hAnsi="Arial" w:cs="Arial"/>
                <w:b/>
                <w:sz w:val="18"/>
                <w:szCs w:val="18"/>
              </w:rPr>
              <w:t>-</w:t>
            </w:r>
          </w:p>
        </w:tc>
      </w:tr>
      <w:tr w:rsidR="00385F47" w:rsidRPr="00366F2E" w14:paraId="3F009BE0" w14:textId="77777777" w:rsidTr="00976BD7">
        <w:trPr>
          <w:trHeight w:val="178"/>
        </w:trPr>
        <w:tc>
          <w:tcPr>
            <w:tcW w:w="5738" w:type="dxa"/>
            <w:vAlign w:val="center"/>
          </w:tcPr>
          <w:p w14:paraId="645FF1F2" w14:textId="19F60522" w:rsidR="00B642B1" w:rsidRPr="00366F2E" w:rsidRDefault="00B642B1" w:rsidP="0026776A">
            <w:pPr>
              <w:spacing w:line="228" w:lineRule="auto"/>
              <w:rPr>
                <w:rFonts w:ascii="Arial" w:hAnsi="Arial" w:cs="Arial"/>
                <w:sz w:val="20"/>
                <w:szCs w:val="20"/>
              </w:rPr>
            </w:pPr>
            <w:r w:rsidRPr="00366F2E">
              <w:rPr>
                <w:rFonts w:ascii="Arial" w:hAnsi="Arial" w:cs="Arial"/>
                <w:sz w:val="20"/>
                <w:szCs w:val="20"/>
              </w:rPr>
              <w:t>B2B zásilka (Doručit firmě)</w:t>
            </w:r>
          </w:p>
        </w:tc>
        <w:tc>
          <w:tcPr>
            <w:tcW w:w="2551" w:type="dxa"/>
            <w:gridSpan w:val="2"/>
            <w:vAlign w:val="center"/>
          </w:tcPr>
          <w:p w14:paraId="3D565455" w14:textId="2B1FC865" w:rsidR="00B642B1" w:rsidRPr="00366F2E" w:rsidRDefault="00B642B1" w:rsidP="0026776A">
            <w:pPr>
              <w:jc w:val="center"/>
              <w:rPr>
                <w:rFonts w:ascii="Arial" w:hAnsi="Arial" w:cs="Arial"/>
                <w:b/>
                <w:sz w:val="18"/>
                <w:szCs w:val="18"/>
              </w:rPr>
            </w:pPr>
            <w:r w:rsidRPr="00366F2E">
              <w:rPr>
                <w:rFonts w:ascii="Arial" w:hAnsi="Arial" w:cs="Arial"/>
                <w:sz w:val="18"/>
                <w:szCs w:val="18"/>
              </w:rPr>
              <w:t>obsaženo v ceně služby</w:t>
            </w:r>
          </w:p>
        </w:tc>
        <w:tc>
          <w:tcPr>
            <w:tcW w:w="1276" w:type="dxa"/>
            <w:vAlign w:val="center"/>
          </w:tcPr>
          <w:p w14:paraId="67F0018D" w14:textId="7D8DAA0F" w:rsidR="00B642B1" w:rsidRPr="00366F2E" w:rsidRDefault="00B642B1" w:rsidP="0026776A">
            <w:pPr>
              <w:jc w:val="center"/>
              <w:rPr>
                <w:rFonts w:ascii="Arial" w:hAnsi="Arial" w:cs="Arial"/>
                <w:b/>
                <w:sz w:val="18"/>
                <w:szCs w:val="18"/>
              </w:rPr>
            </w:pPr>
            <w:r w:rsidRPr="00366F2E">
              <w:rPr>
                <w:rFonts w:ascii="Arial" w:hAnsi="Arial" w:cs="Arial"/>
                <w:sz w:val="18"/>
                <w:szCs w:val="18"/>
              </w:rPr>
              <w:t>-</w:t>
            </w:r>
          </w:p>
        </w:tc>
        <w:tc>
          <w:tcPr>
            <w:tcW w:w="1276" w:type="dxa"/>
            <w:vAlign w:val="center"/>
          </w:tcPr>
          <w:p w14:paraId="5242963E" w14:textId="3914E334" w:rsidR="00B642B1" w:rsidRPr="00366F2E" w:rsidRDefault="00B642B1" w:rsidP="0026776A">
            <w:pPr>
              <w:jc w:val="center"/>
              <w:rPr>
                <w:rFonts w:ascii="Arial" w:hAnsi="Arial" w:cs="Arial"/>
                <w:b/>
                <w:sz w:val="18"/>
                <w:szCs w:val="18"/>
              </w:rPr>
            </w:pPr>
            <w:r w:rsidRPr="00366F2E">
              <w:rPr>
                <w:rFonts w:ascii="Arial" w:hAnsi="Arial" w:cs="Arial"/>
                <w:b/>
                <w:sz w:val="18"/>
                <w:szCs w:val="18"/>
              </w:rPr>
              <w:t>-</w:t>
            </w:r>
          </w:p>
        </w:tc>
      </w:tr>
      <w:tr w:rsidR="0026776A" w:rsidRPr="00366F2E" w14:paraId="518E7975" w14:textId="77777777" w:rsidTr="00976BD7">
        <w:trPr>
          <w:trHeight w:val="178"/>
        </w:trPr>
        <w:tc>
          <w:tcPr>
            <w:tcW w:w="10841" w:type="dxa"/>
            <w:gridSpan w:val="5"/>
            <w:vAlign w:val="center"/>
          </w:tcPr>
          <w:p w14:paraId="11E9CDF2" w14:textId="2AC94F2F" w:rsidR="0026776A" w:rsidRPr="00366F2E" w:rsidRDefault="0026776A" w:rsidP="007A5FB6">
            <w:pPr>
              <w:shd w:val="clear" w:color="auto" w:fill="F2F2F2" w:themeFill="background1" w:themeFillShade="F2"/>
              <w:jc w:val="center"/>
              <w:rPr>
                <w:rFonts w:ascii="Arial" w:hAnsi="Arial" w:cs="Arial"/>
                <w:b/>
                <w:sz w:val="20"/>
                <w:szCs w:val="20"/>
              </w:rPr>
            </w:pPr>
            <w:r w:rsidRPr="00366F2E">
              <w:rPr>
                <w:rFonts w:ascii="Arial" w:hAnsi="Arial" w:cs="Arial"/>
                <w:b/>
                <w:sz w:val="20"/>
                <w:szCs w:val="20"/>
              </w:rPr>
              <w:t>Příplatky</w:t>
            </w:r>
          </w:p>
        </w:tc>
      </w:tr>
      <w:tr w:rsidR="00D40401" w:rsidRPr="00366F2E" w14:paraId="2854717D" w14:textId="77777777" w:rsidTr="00976BD7">
        <w:trPr>
          <w:trHeight w:val="58"/>
        </w:trPr>
        <w:tc>
          <w:tcPr>
            <w:tcW w:w="5738" w:type="dxa"/>
            <w:vAlign w:val="center"/>
          </w:tcPr>
          <w:p w14:paraId="61D64E5A" w14:textId="5CB7EB9F" w:rsidR="00B642B1" w:rsidRPr="00366F2E" w:rsidDel="002810F2" w:rsidRDefault="00B642B1" w:rsidP="0026776A">
            <w:pPr>
              <w:spacing w:line="228" w:lineRule="auto"/>
              <w:rPr>
                <w:rFonts w:ascii="Arial" w:hAnsi="Arial" w:cs="Arial"/>
                <w:sz w:val="20"/>
                <w:szCs w:val="20"/>
              </w:rPr>
            </w:pPr>
            <w:proofErr w:type="spellStart"/>
            <w:r w:rsidRPr="00366F2E">
              <w:rPr>
                <w:rFonts w:ascii="Arial" w:hAnsi="Arial" w:cs="Arial"/>
                <w:sz w:val="20"/>
                <w:szCs w:val="20"/>
              </w:rPr>
              <w:t>Nestandard</w:t>
            </w:r>
            <w:proofErr w:type="spellEnd"/>
            <w:r w:rsidRPr="00366F2E">
              <w:rPr>
                <w:rFonts w:ascii="Arial" w:hAnsi="Arial" w:cs="Arial"/>
                <w:sz w:val="20"/>
                <w:szCs w:val="20"/>
              </w:rPr>
              <w:t xml:space="preserve"> </w:t>
            </w:r>
            <w:r w:rsidRPr="00366F2E">
              <w:rPr>
                <w:rFonts w:ascii="Arial" w:hAnsi="Arial" w:cs="Arial"/>
                <w:sz w:val="20"/>
                <w:szCs w:val="20"/>
                <w:vertAlign w:val="superscript"/>
              </w:rPr>
              <w:t>1)</w:t>
            </w:r>
          </w:p>
        </w:tc>
        <w:tc>
          <w:tcPr>
            <w:tcW w:w="1417" w:type="dxa"/>
            <w:vAlign w:val="center"/>
          </w:tcPr>
          <w:p w14:paraId="7588AC28" w14:textId="77777777" w:rsidR="00B642B1" w:rsidRPr="00366F2E" w:rsidDel="002810F2"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15,70</w:t>
            </w:r>
          </w:p>
        </w:tc>
        <w:tc>
          <w:tcPr>
            <w:tcW w:w="1134" w:type="dxa"/>
            <w:vAlign w:val="center"/>
          </w:tcPr>
          <w:p w14:paraId="17417617" w14:textId="77777777" w:rsidR="00B642B1" w:rsidRPr="00366F2E" w:rsidDel="002810F2" w:rsidRDefault="00B642B1" w:rsidP="0026776A">
            <w:pPr>
              <w:pStyle w:val="Zpat"/>
              <w:tabs>
                <w:tab w:val="clear" w:pos="4513"/>
              </w:tabs>
              <w:jc w:val="center"/>
              <w:rPr>
                <w:rFonts w:ascii="Arial" w:hAnsi="Arial" w:cs="Arial"/>
                <w:b/>
                <w:sz w:val="18"/>
                <w:szCs w:val="18"/>
              </w:rPr>
            </w:pPr>
            <w:r w:rsidRPr="00366F2E">
              <w:rPr>
                <w:rFonts w:ascii="Arial" w:hAnsi="Arial" w:cs="Arial"/>
                <w:b/>
                <w:sz w:val="18"/>
                <w:szCs w:val="18"/>
              </w:rPr>
              <w:t>19,00</w:t>
            </w:r>
          </w:p>
        </w:tc>
        <w:tc>
          <w:tcPr>
            <w:tcW w:w="1276" w:type="dxa"/>
            <w:vAlign w:val="center"/>
          </w:tcPr>
          <w:p w14:paraId="493B152E" w14:textId="4978E340" w:rsidR="00B642B1" w:rsidRPr="00366F2E" w:rsidDel="002810F2"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15,70</w:t>
            </w:r>
          </w:p>
        </w:tc>
        <w:tc>
          <w:tcPr>
            <w:tcW w:w="1276" w:type="dxa"/>
            <w:vAlign w:val="center"/>
          </w:tcPr>
          <w:p w14:paraId="20C42818" w14:textId="3DB2DDAD" w:rsidR="00B642B1" w:rsidRPr="00366F2E" w:rsidDel="002810F2" w:rsidRDefault="00B642B1" w:rsidP="0026776A">
            <w:pPr>
              <w:pStyle w:val="Zpat"/>
              <w:tabs>
                <w:tab w:val="clear" w:pos="4513"/>
              </w:tabs>
              <w:jc w:val="center"/>
              <w:rPr>
                <w:rFonts w:ascii="Arial" w:hAnsi="Arial" w:cs="Arial"/>
                <w:b/>
                <w:sz w:val="18"/>
                <w:szCs w:val="18"/>
              </w:rPr>
            </w:pPr>
            <w:r w:rsidRPr="00366F2E">
              <w:rPr>
                <w:rFonts w:ascii="Arial" w:hAnsi="Arial" w:cs="Arial"/>
                <w:b/>
                <w:sz w:val="18"/>
                <w:szCs w:val="18"/>
              </w:rPr>
              <w:t>19,00</w:t>
            </w:r>
          </w:p>
        </w:tc>
      </w:tr>
      <w:tr w:rsidR="00D40401" w:rsidRPr="00366F2E" w14:paraId="615F1FD2" w14:textId="77777777" w:rsidTr="00976BD7">
        <w:trPr>
          <w:trHeight w:val="58"/>
        </w:trPr>
        <w:tc>
          <w:tcPr>
            <w:tcW w:w="5738" w:type="dxa"/>
            <w:shd w:val="clear" w:color="auto" w:fill="auto"/>
            <w:vAlign w:val="center"/>
          </w:tcPr>
          <w:p w14:paraId="4A9285B4" w14:textId="16D71884" w:rsidR="00B642B1" w:rsidRPr="00366F2E" w:rsidRDefault="00B642B1" w:rsidP="0026776A">
            <w:pPr>
              <w:spacing w:line="228" w:lineRule="auto"/>
              <w:rPr>
                <w:rFonts w:ascii="Arial" w:hAnsi="Arial" w:cs="Arial"/>
                <w:sz w:val="20"/>
                <w:szCs w:val="20"/>
              </w:rPr>
            </w:pPr>
            <w:r w:rsidRPr="00366F2E">
              <w:rPr>
                <w:rFonts w:ascii="Arial" w:hAnsi="Arial" w:cs="Arial"/>
                <w:sz w:val="20"/>
                <w:szCs w:val="20"/>
              </w:rPr>
              <w:t xml:space="preserve">Zvýšená pracnost při podání </w:t>
            </w:r>
            <w:r w:rsidRPr="00366F2E">
              <w:rPr>
                <w:rFonts w:ascii="Arial" w:hAnsi="Arial" w:cs="Arial"/>
                <w:sz w:val="20"/>
                <w:szCs w:val="20"/>
                <w:vertAlign w:val="superscript"/>
              </w:rPr>
              <w:t>2)</w:t>
            </w:r>
          </w:p>
        </w:tc>
        <w:tc>
          <w:tcPr>
            <w:tcW w:w="1417" w:type="dxa"/>
            <w:shd w:val="clear" w:color="auto" w:fill="auto"/>
            <w:vAlign w:val="center"/>
          </w:tcPr>
          <w:p w14:paraId="72201431" w14:textId="7766BCFE"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6,61</w:t>
            </w:r>
          </w:p>
        </w:tc>
        <w:tc>
          <w:tcPr>
            <w:tcW w:w="1134" w:type="dxa"/>
            <w:shd w:val="clear" w:color="auto" w:fill="auto"/>
            <w:vAlign w:val="center"/>
          </w:tcPr>
          <w:p w14:paraId="53B398C8" w14:textId="6A0F0DB1" w:rsidR="00B642B1" w:rsidRPr="00366F2E" w:rsidRDefault="00B642B1" w:rsidP="0026776A">
            <w:pPr>
              <w:pStyle w:val="Zpat"/>
              <w:tabs>
                <w:tab w:val="clear" w:pos="4513"/>
              </w:tabs>
              <w:jc w:val="center"/>
              <w:rPr>
                <w:rFonts w:ascii="Arial" w:hAnsi="Arial" w:cs="Arial"/>
                <w:b/>
                <w:sz w:val="18"/>
                <w:szCs w:val="18"/>
              </w:rPr>
            </w:pPr>
            <w:r w:rsidRPr="00366F2E">
              <w:rPr>
                <w:rFonts w:ascii="Arial" w:hAnsi="Arial" w:cs="Arial"/>
                <w:b/>
                <w:sz w:val="18"/>
                <w:szCs w:val="18"/>
              </w:rPr>
              <w:t>8,00</w:t>
            </w:r>
          </w:p>
        </w:tc>
        <w:tc>
          <w:tcPr>
            <w:tcW w:w="1276" w:type="dxa"/>
            <w:shd w:val="clear" w:color="auto" w:fill="auto"/>
            <w:vAlign w:val="center"/>
          </w:tcPr>
          <w:p w14:paraId="3612ED4B" w14:textId="6772A5E2"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276" w:type="dxa"/>
            <w:shd w:val="clear" w:color="auto" w:fill="auto"/>
            <w:vAlign w:val="center"/>
          </w:tcPr>
          <w:p w14:paraId="61B4E0F4" w14:textId="7071F339" w:rsidR="00B642B1" w:rsidRPr="00366F2E" w:rsidRDefault="00B642B1" w:rsidP="0026776A">
            <w:pPr>
              <w:pStyle w:val="Zpat"/>
              <w:tabs>
                <w:tab w:val="clear" w:pos="4513"/>
              </w:tabs>
              <w:jc w:val="center"/>
              <w:rPr>
                <w:rFonts w:ascii="Arial" w:hAnsi="Arial" w:cs="Arial"/>
                <w:b/>
                <w:sz w:val="18"/>
                <w:szCs w:val="18"/>
              </w:rPr>
            </w:pPr>
            <w:r w:rsidRPr="00366F2E">
              <w:rPr>
                <w:rFonts w:ascii="Arial" w:hAnsi="Arial" w:cs="Arial"/>
                <w:b/>
                <w:sz w:val="18"/>
                <w:szCs w:val="18"/>
              </w:rPr>
              <w:t>-</w:t>
            </w:r>
          </w:p>
        </w:tc>
      </w:tr>
      <w:tr w:rsidR="00D40401" w:rsidRPr="00366F2E" w14:paraId="4E5D73B1" w14:textId="77777777" w:rsidTr="00976BD7">
        <w:trPr>
          <w:trHeight w:val="58"/>
        </w:trPr>
        <w:tc>
          <w:tcPr>
            <w:tcW w:w="5738" w:type="dxa"/>
            <w:shd w:val="clear" w:color="auto" w:fill="auto"/>
            <w:vAlign w:val="center"/>
          </w:tcPr>
          <w:p w14:paraId="5EA1B0DF" w14:textId="500E0510" w:rsidR="00B642B1" w:rsidRPr="00366F2E" w:rsidRDefault="00B642B1" w:rsidP="00543786">
            <w:pPr>
              <w:spacing w:line="228" w:lineRule="auto"/>
              <w:rPr>
                <w:rFonts w:ascii="Arial" w:hAnsi="Arial" w:cs="Arial"/>
                <w:sz w:val="20"/>
                <w:szCs w:val="20"/>
                <w:lang w:val="en-US"/>
              </w:rPr>
            </w:pPr>
            <w:r w:rsidRPr="00366F2E">
              <w:rPr>
                <w:rFonts w:ascii="Arial" w:hAnsi="Arial" w:cs="Arial"/>
                <w:sz w:val="20"/>
                <w:szCs w:val="20"/>
              </w:rPr>
              <w:t>Nepředání kontaktních údajů</w:t>
            </w:r>
          </w:p>
        </w:tc>
        <w:tc>
          <w:tcPr>
            <w:tcW w:w="1417" w:type="dxa"/>
            <w:shd w:val="clear" w:color="auto" w:fill="auto"/>
            <w:vAlign w:val="center"/>
          </w:tcPr>
          <w:p w14:paraId="7C0B4A0D" w14:textId="42A186A1"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3,31</w:t>
            </w:r>
          </w:p>
        </w:tc>
        <w:tc>
          <w:tcPr>
            <w:tcW w:w="1134" w:type="dxa"/>
            <w:shd w:val="clear" w:color="auto" w:fill="auto"/>
            <w:vAlign w:val="center"/>
          </w:tcPr>
          <w:p w14:paraId="5824DC44" w14:textId="33CDEDAC" w:rsidR="00B642B1" w:rsidRPr="00366F2E" w:rsidRDefault="00B642B1" w:rsidP="0026776A">
            <w:pPr>
              <w:pStyle w:val="Zpat"/>
              <w:tabs>
                <w:tab w:val="clear" w:pos="4513"/>
              </w:tabs>
              <w:jc w:val="center"/>
              <w:rPr>
                <w:rFonts w:ascii="Arial" w:hAnsi="Arial" w:cs="Arial"/>
                <w:b/>
                <w:sz w:val="18"/>
                <w:szCs w:val="18"/>
              </w:rPr>
            </w:pPr>
            <w:r w:rsidRPr="00366F2E">
              <w:rPr>
                <w:rFonts w:ascii="Arial" w:hAnsi="Arial" w:cs="Arial"/>
                <w:b/>
                <w:sz w:val="18"/>
                <w:szCs w:val="18"/>
              </w:rPr>
              <w:t>4,00</w:t>
            </w:r>
          </w:p>
        </w:tc>
        <w:tc>
          <w:tcPr>
            <w:tcW w:w="1276" w:type="dxa"/>
            <w:shd w:val="clear" w:color="auto" w:fill="auto"/>
            <w:vAlign w:val="center"/>
          </w:tcPr>
          <w:p w14:paraId="27B2747D" w14:textId="29B13901"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276" w:type="dxa"/>
            <w:shd w:val="clear" w:color="auto" w:fill="auto"/>
            <w:vAlign w:val="center"/>
          </w:tcPr>
          <w:p w14:paraId="042B9F54" w14:textId="361C5A73" w:rsidR="00B642B1" w:rsidRPr="00366F2E" w:rsidRDefault="00B642B1" w:rsidP="0026776A">
            <w:pPr>
              <w:pStyle w:val="Zpat"/>
              <w:tabs>
                <w:tab w:val="clear" w:pos="4513"/>
              </w:tabs>
              <w:jc w:val="center"/>
              <w:rPr>
                <w:rFonts w:ascii="Arial" w:hAnsi="Arial" w:cs="Arial"/>
                <w:b/>
                <w:sz w:val="18"/>
                <w:szCs w:val="18"/>
              </w:rPr>
            </w:pPr>
            <w:r w:rsidRPr="00366F2E">
              <w:rPr>
                <w:rFonts w:ascii="Arial" w:hAnsi="Arial" w:cs="Arial"/>
                <w:b/>
                <w:sz w:val="18"/>
                <w:szCs w:val="18"/>
              </w:rPr>
              <w:t>-</w:t>
            </w:r>
          </w:p>
        </w:tc>
      </w:tr>
      <w:tr w:rsidR="00DD3B86" w:rsidRPr="00366F2E" w14:paraId="0EB2AF2E" w14:textId="77777777" w:rsidTr="008B65FB">
        <w:trPr>
          <w:trHeight w:val="58"/>
        </w:trPr>
        <w:tc>
          <w:tcPr>
            <w:tcW w:w="5738" w:type="dxa"/>
            <w:vAlign w:val="center"/>
          </w:tcPr>
          <w:p w14:paraId="722C3646" w14:textId="44E5106D" w:rsidR="00B642B1" w:rsidRPr="00366F2E" w:rsidRDefault="00B642B1" w:rsidP="0026776A">
            <w:pPr>
              <w:spacing w:line="228" w:lineRule="auto"/>
              <w:rPr>
                <w:rFonts w:ascii="Arial" w:hAnsi="Arial" w:cs="Arial"/>
                <w:sz w:val="20"/>
                <w:szCs w:val="20"/>
              </w:rPr>
            </w:pPr>
            <w:r w:rsidRPr="00366F2E">
              <w:rPr>
                <w:rFonts w:ascii="Arial" w:hAnsi="Arial" w:cs="Arial"/>
                <w:sz w:val="20"/>
                <w:szCs w:val="20"/>
              </w:rPr>
              <w:t xml:space="preserve">Udaná cena – </w:t>
            </w:r>
            <w:r w:rsidRPr="00366F2E">
              <w:rPr>
                <w:rFonts w:ascii="Arial" w:hAnsi="Arial" w:cs="Arial"/>
                <w:b/>
                <w:bCs/>
                <w:sz w:val="20"/>
                <w:szCs w:val="20"/>
              </w:rPr>
              <w:t>do 50 000 Kč</w:t>
            </w:r>
            <w:r w:rsidRPr="00366F2E">
              <w:rPr>
                <w:rFonts w:ascii="Arial" w:hAnsi="Arial" w:cs="Arial"/>
                <w:sz w:val="20"/>
                <w:szCs w:val="20"/>
              </w:rPr>
              <w:t xml:space="preserve"> </w:t>
            </w:r>
            <w:r w:rsidRPr="00366F2E">
              <w:rPr>
                <w:rFonts w:ascii="Arial" w:hAnsi="Arial" w:cs="Arial"/>
                <w:sz w:val="20"/>
                <w:szCs w:val="20"/>
                <w:vertAlign w:val="superscript"/>
              </w:rPr>
              <w:t>6)</w:t>
            </w:r>
          </w:p>
        </w:tc>
        <w:tc>
          <w:tcPr>
            <w:tcW w:w="2551" w:type="dxa"/>
            <w:gridSpan w:val="2"/>
            <w:vAlign w:val="center"/>
          </w:tcPr>
          <w:p w14:paraId="252B07A1" w14:textId="27691641" w:rsidR="00B642B1" w:rsidRPr="00366F2E" w:rsidRDefault="00B642B1" w:rsidP="2A37792C">
            <w:pPr>
              <w:pStyle w:val="Zpat"/>
              <w:tabs>
                <w:tab w:val="clear" w:pos="4513"/>
              </w:tabs>
              <w:jc w:val="center"/>
              <w:rPr>
                <w:rFonts w:ascii="Arial" w:hAnsi="Arial" w:cs="Arial"/>
                <w:sz w:val="20"/>
                <w:vertAlign w:val="superscript"/>
              </w:rPr>
            </w:pPr>
            <w:r w:rsidRPr="00366F2E">
              <w:rPr>
                <w:rFonts w:ascii="Arial" w:hAnsi="Arial" w:cs="Arial"/>
                <w:sz w:val="18"/>
                <w:szCs w:val="18"/>
              </w:rPr>
              <w:t>obsaženo v ceně služby</w:t>
            </w:r>
          </w:p>
        </w:tc>
        <w:tc>
          <w:tcPr>
            <w:tcW w:w="2552" w:type="dxa"/>
            <w:gridSpan w:val="2"/>
            <w:vAlign w:val="center"/>
          </w:tcPr>
          <w:p w14:paraId="6E9A923B" w14:textId="141A7BB4" w:rsidR="00B642B1" w:rsidRPr="00366F2E" w:rsidRDefault="00B642B1" w:rsidP="00904905">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r>
      <w:tr w:rsidR="00D40401" w:rsidRPr="00366F2E" w14:paraId="4DD38107" w14:textId="77777777" w:rsidTr="00976BD7">
        <w:trPr>
          <w:trHeight w:val="58"/>
        </w:trPr>
        <w:tc>
          <w:tcPr>
            <w:tcW w:w="5738" w:type="dxa"/>
            <w:vAlign w:val="center"/>
          </w:tcPr>
          <w:p w14:paraId="5E945561" w14:textId="39F07198" w:rsidR="00B642B1" w:rsidRPr="00366F2E" w:rsidRDefault="00B642B1" w:rsidP="000C406F">
            <w:pPr>
              <w:spacing w:line="228" w:lineRule="auto"/>
              <w:rPr>
                <w:rFonts w:ascii="Arial" w:hAnsi="Arial" w:cs="Arial"/>
                <w:sz w:val="20"/>
                <w:szCs w:val="20"/>
              </w:rPr>
            </w:pPr>
            <w:r w:rsidRPr="00366F2E">
              <w:rPr>
                <w:rFonts w:ascii="Arial" w:hAnsi="Arial" w:cs="Arial"/>
                <w:sz w:val="20"/>
                <w:szCs w:val="20"/>
              </w:rPr>
              <w:t xml:space="preserve">Udaná cena – nad </w:t>
            </w:r>
            <w:r w:rsidRPr="00366F2E">
              <w:rPr>
                <w:rFonts w:ascii="Arial" w:hAnsi="Arial" w:cs="Arial"/>
                <w:b/>
                <w:sz w:val="20"/>
                <w:szCs w:val="20"/>
              </w:rPr>
              <w:t xml:space="preserve">50 000 Kč </w:t>
            </w:r>
            <w:r w:rsidRPr="00366F2E">
              <w:rPr>
                <w:rFonts w:ascii="Arial" w:hAnsi="Arial" w:cs="Arial"/>
                <w:sz w:val="20"/>
                <w:szCs w:val="20"/>
              </w:rPr>
              <w:t xml:space="preserve">za každých započatých </w:t>
            </w:r>
            <w:r w:rsidR="000C406F" w:rsidRPr="00366F2E">
              <w:rPr>
                <w:rFonts w:ascii="Arial" w:hAnsi="Arial" w:cs="Arial"/>
                <w:b/>
                <w:bCs/>
                <w:sz w:val="20"/>
                <w:szCs w:val="20"/>
              </w:rPr>
              <w:br/>
            </w:r>
            <w:r w:rsidRPr="00366F2E">
              <w:rPr>
                <w:rFonts w:ascii="Arial" w:hAnsi="Arial" w:cs="Arial"/>
                <w:b/>
                <w:bCs/>
                <w:sz w:val="20"/>
                <w:szCs w:val="20"/>
              </w:rPr>
              <w:t>10 000 Kč</w:t>
            </w:r>
            <w:r w:rsidRPr="00366F2E">
              <w:rPr>
                <w:rFonts w:ascii="Arial" w:hAnsi="Arial" w:cs="Arial"/>
                <w:sz w:val="20"/>
                <w:szCs w:val="20"/>
              </w:rPr>
              <w:t xml:space="preserve"> nad tuto částku </w:t>
            </w:r>
            <w:r w:rsidRPr="00366F2E">
              <w:rPr>
                <w:rFonts w:ascii="Arial" w:hAnsi="Arial" w:cs="Arial"/>
                <w:sz w:val="20"/>
                <w:szCs w:val="20"/>
                <w:vertAlign w:val="superscript"/>
              </w:rPr>
              <w:t>6)</w:t>
            </w:r>
          </w:p>
        </w:tc>
        <w:tc>
          <w:tcPr>
            <w:tcW w:w="1417" w:type="dxa"/>
            <w:vAlign w:val="center"/>
          </w:tcPr>
          <w:p w14:paraId="7B9C43ED" w14:textId="7E602859" w:rsidR="00B642B1" w:rsidRPr="00366F2E" w:rsidRDefault="00B642B1" w:rsidP="0026776A">
            <w:pPr>
              <w:pStyle w:val="Zpat"/>
              <w:tabs>
                <w:tab w:val="clear" w:pos="4513"/>
              </w:tabs>
              <w:jc w:val="center"/>
              <w:rPr>
                <w:rFonts w:ascii="Arial" w:hAnsi="Arial" w:cs="Arial"/>
                <w:sz w:val="18"/>
                <w:szCs w:val="18"/>
              </w:rPr>
            </w:pPr>
            <w:r w:rsidRPr="00366F2E">
              <w:rPr>
                <w:rFonts w:ascii="Arial" w:hAnsi="Arial" w:cs="Arial"/>
                <w:sz w:val="18"/>
                <w:szCs w:val="18"/>
              </w:rPr>
              <w:t>14,05</w:t>
            </w:r>
          </w:p>
        </w:tc>
        <w:tc>
          <w:tcPr>
            <w:tcW w:w="1134" w:type="dxa"/>
            <w:vAlign w:val="center"/>
          </w:tcPr>
          <w:p w14:paraId="34E6C532" w14:textId="77777777" w:rsidR="00B642B1" w:rsidRPr="00366F2E" w:rsidRDefault="00B642B1" w:rsidP="0026776A">
            <w:pPr>
              <w:pStyle w:val="Zpat"/>
              <w:tabs>
                <w:tab w:val="clear" w:pos="4513"/>
              </w:tabs>
              <w:jc w:val="center"/>
              <w:rPr>
                <w:rFonts w:ascii="Arial" w:hAnsi="Arial" w:cs="Arial"/>
                <w:b/>
                <w:sz w:val="18"/>
                <w:szCs w:val="18"/>
              </w:rPr>
            </w:pPr>
            <w:r w:rsidRPr="00366F2E">
              <w:rPr>
                <w:rFonts w:ascii="Arial" w:hAnsi="Arial" w:cs="Arial"/>
                <w:b/>
                <w:sz w:val="18"/>
                <w:szCs w:val="18"/>
              </w:rPr>
              <w:t>17,00</w:t>
            </w:r>
          </w:p>
        </w:tc>
        <w:tc>
          <w:tcPr>
            <w:tcW w:w="1276" w:type="dxa"/>
            <w:vAlign w:val="center"/>
          </w:tcPr>
          <w:p w14:paraId="0DA06DE5" w14:textId="466CF99D" w:rsidR="00B642B1" w:rsidRPr="00366F2E" w:rsidRDefault="00B642B1" w:rsidP="0026776A">
            <w:pPr>
              <w:jc w:val="center"/>
              <w:rPr>
                <w:rFonts w:ascii="Arial" w:hAnsi="Arial" w:cs="Arial"/>
                <w:sz w:val="18"/>
                <w:szCs w:val="18"/>
              </w:rPr>
            </w:pPr>
            <w:r w:rsidRPr="00366F2E">
              <w:rPr>
                <w:rFonts w:ascii="Arial" w:hAnsi="Arial" w:cs="Arial"/>
                <w:sz w:val="18"/>
                <w:szCs w:val="18"/>
              </w:rPr>
              <w:t>14,05</w:t>
            </w:r>
          </w:p>
        </w:tc>
        <w:tc>
          <w:tcPr>
            <w:tcW w:w="1276" w:type="dxa"/>
            <w:vAlign w:val="center"/>
          </w:tcPr>
          <w:p w14:paraId="5EA49533" w14:textId="02B6F05A" w:rsidR="00B642B1" w:rsidRPr="00366F2E" w:rsidRDefault="00B642B1" w:rsidP="0026776A">
            <w:pPr>
              <w:jc w:val="center"/>
              <w:rPr>
                <w:rFonts w:ascii="Arial" w:hAnsi="Arial" w:cs="Arial"/>
                <w:b/>
                <w:sz w:val="18"/>
                <w:szCs w:val="18"/>
              </w:rPr>
            </w:pPr>
            <w:r w:rsidRPr="00366F2E">
              <w:rPr>
                <w:rFonts w:ascii="Arial" w:hAnsi="Arial" w:cs="Arial"/>
                <w:b/>
                <w:sz w:val="18"/>
                <w:szCs w:val="18"/>
              </w:rPr>
              <w:t>17,00</w:t>
            </w:r>
          </w:p>
        </w:tc>
      </w:tr>
    </w:tbl>
    <w:p w14:paraId="45F0E006" w14:textId="41E6CD9B" w:rsidR="00B02524" w:rsidRPr="00976BD7" w:rsidRDefault="006724F1">
      <w:pPr>
        <w:spacing w:line="240" w:lineRule="auto"/>
        <w:rPr>
          <w:rFonts w:ascii="Arial" w:hAnsi="Arial" w:cs="Arial"/>
          <w:sz w:val="2"/>
          <w:szCs w:val="2"/>
        </w:rPr>
      </w:pPr>
      <w:r w:rsidRPr="00976BD7">
        <w:rPr>
          <w:rFonts w:ascii="Arial" w:hAnsi="Arial" w:cs="Arial"/>
          <w:noProof/>
          <w:sz w:val="2"/>
          <w:szCs w:val="2"/>
          <w:lang w:eastAsia="cs-CZ"/>
        </w:rPr>
        <mc:AlternateContent>
          <mc:Choice Requires="wps">
            <w:drawing>
              <wp:anchor distT="0" distB="0" distL="114300" distR="114300" simplePos="0" relativeHeight="251658274" behindDoc="0" locked="0" layoutInCell="1" allowOverlap="1" wp14:anchorId="4011274B" wp14:editId="4E6A808F">
                <wp:simplePos x="0" y="0"/>
                <wp:positionH relativeFrom="margin">
                  <wp:posOffset>849630</wp:posOffset>
                </wp:positionH>
                <wp:positionV relativeFrom="bottomMargin">
                  <wp:posOffset>196850</wp:posOffset>
                </wp:positionV>
                <wp:extent cx="4847590" cy="258445"/>
                <wp:effectExtent l="0" t="0" r="0" b="8255"/>
                <wp:wrapNone/>
                <wp:docPr id="67" name="Textové pole 6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75DC2CB" w14:textId="77777777" w:rsidR="004F26E4" w:rsidRPr="006E1087" w:rsidRDefault="004F26E4" w:rsidP="005E5F25">
                            <w:pPr>
                              <w:ind w:left="113"/>
                              <w:jc w:val="center"/>
                            </w:pPr>
                            <w:r>
                              <w:rPr>
                                <w:b/>
                                <w:i/>
                              </w:rPr>
                              <w:t>Balíkové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0A69A4B1">
              <v:shape id="Textové pole 67" style="position:absolute;margin-left:66.9pt;margin-top:15.5pt;width:381.7pt;height:20.35pt;z-index:251658274;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3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OYvf5QEAAKkDAAAOAAAAZHJzL2Uyb0RvYy54bWysU8Fu2zAMvQ/YPwi6L04yZ02NOEXXosOA&#10;rhvQ9QNkWbKF2aJGKbGzrx8lp2m23YpdBJGUH997pDdXY9+xvUJvwJZ8MZtzpqyE2tim5E/f796t&#10;OfNB2Fp0YFXJD8rzq+3bN5vBFWoJLXS1QkYg1heDK3kbgiuyzMtW9cLPwClLRQ3Yi0AhNlmNYiD0&#10;vsuW8/mHbACsHYJU3lP2dirybcLXWsnwVWuvAutKTtxCOjGdVTyz7UYUDQrXGnmkIV7BohfGUtMT&#10;1K0Igu3Q/APVG4ngQYeZhD4DrY1USQOpWcz/UvPYCqeSFjLHu5NN/v/Byof9o/uGLIwfYaQBJhHe&#10;3YP84ZmFm1bYRl0jwtAqUVPjRbQsG5wvjp9Gq33hI0g1fIGahix2ARLQqLGPrpBORug0gMPJdDUG&#10;JimZr/OL1SWVJNWWq3Wer1ILUTx/7dCHTwp6Fi8lRxpqQhf7ex8iG1E8P4nNLNyZrkuD7ewfCXoY&#10;M4l9JDxRD2M1MlOTtPexcVRTQX0gPQjTvtB+06UF/MXZQLtScv9zJ1Bx1n225MnlIs/jcqUgX10s&#10;KcDzSnVeEVYSVMkDZ9P1JkwLuXNompY6TVOwcE0+apMkvrA68qd9SMqPuxsX7jxOr17+sO1vAAAA&#10;//8DAFBLAwQUAAYACAAAACEANshzM94AAAAJAQAADwAAAGRycy9kb3ducmV2LnhtbEyPzU7DMBCE&#10;70i8g7VI3KidBpo2xKkqEFdQy4/EzY23SdR4HcVuE96e5USPoxnNfFOsJ9eJMw6h9aQhmSkQSJW3&#10;LdUaPt5f7pYgQjRkTecJNfxggHV5fVWY3PqRtnjexVpwCYXcaGhi7HMpQ9WgM2HmeyT2Dn5wJrIc&#10;amkHM3K56+RcqYV0piVeaEyPTw1Wx93Jafh8PXx/3au3+tk99KOflCS3klrf3kybRxARp/gfhj98&#10;RoeSmfb+RDaIjnWaMnrUkCb8iQPLVTYHsdeQJRnIspCXD8pfAAAA//8DAFBLAQItABQABgAIAAAA&#10;IQC2gziS/gAAAOEBAAATAAAAAAAAAAAAAAAAAAAAAABbQ29udGVudF9UeXBlc10ueG1sUEsBAi0A&#10;FAAGAAgAAAAhADj9If/WAAAAlAEAAAsAAAAAAAAAAAAAAAAALwEAAF9yZWxzLy5yZWxzUEsBAi0A&#10;FAAGAAgAAAAhAAI5i9/lAQAAqQMAAA4AAAAAAAAAAAAAAAAALgIAAGRycy9lMm9Eb2MueG1sUEsB&#10;Ai0AFAAGAAgAAAAhADbIczPeAAAACQEAAA8AAAAAAAAAAAAAAAAAPwQAAGRycy9kb3ducmV2Lnht&#10;bFBLBQYAAAAABAAEAPMAAABKBQAAAAA=&#10;" w14:anchorId="4011274B">
                <v:textbox>
                  <w:txbxContent>
                    <w:p w:rsidRPr="006E1087" w:rsidR="004F26E4" w:rsidP="005E5F25" w:rsidRDefault="004F26E4" w14:paraId="6D011508" w14:textId="77777777">
                      <w:pPr>
                        <w:ind w:left="113"/>
                        <w:jc w:val="center"/>
                      </w:pPr>
                      <w:r>
                        <w:rPr>
                          <w:b/>
                          <w:i/>
                        </w:rPr>
                        <w:t>Balíkové zásilky</w:t>
                      </w:r>
                    </w:p>
                  </w:txbxContent>
                </v:textbox>
                <w10:wrap anchorx="margin" anchory="margin"/>
              </v:shape>
            </w:pict>
          </mc:Fallback>
        </mc:AlternateContent>
      </w:r>
    </w:p>
    <w:tbl>
      <w:tblPr>
        <w:tblW w:w="10841" w:type="dxa"/>
        <w:tblInd w:w="-2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5738"/>
        <w:gridCol w:w="1417"/>
        <w:gridCol w:w="1134"/>
        <w:gridCol w:w="1276"/>
        <w:gridCol w:w="1276"/>
      </w:tblGrid>
      <w:tr w:rsidR="000C406F" w:rsidRPr="00366F2E" w14:paraId="5D1A3815" w14:textId="77777777" w:rsidTr="00976BD7">
        <w:trPr>
          <w:trHeight w:val="136"/>
        </w:trPr>
        <w:tc>
          <w:tcPr>
            <w:tcW w:w="5738" w:type="dxa"/>
            <w:tcBorders>
              <w:top w:val="nil"/>
            </w:tcBorders>
            <w:vAlign w:val="center"/>
          </w:tcPr>
          <w:p w14:paraId="666ED99A" w14:textId="3E13EC40" w:rsidR="00BA4641" w:rsidRPr="00366F2E" w:rsidRDefault="00BA4641" w:rsidP="00EB5D8E">
            <w:pPr>
              <w:spacing w:line="228" w:lineRule="auto"/>
              <w:rPr>
                <w:rFonts w:ascii="Arial" w:hAnsi="Arial" w:cs="Arial"/>
                <w:sz w:val="20"/>
                <w:szCs w:val="20"/>
              </w:rPr>
            </w:pPr>
            <w:r w:rsidRPr="00366F2E">
              <w:rPr>
                <w:rFonts w:ascii="Arial" w:hAnsi="Arial" w:cs="Arial"/>
                <w:sz w:val="20"/>
                <w:szCs w:val="20"/>
              </w:rPr>
              <w:t xml:space="preserve">Neskladné </w:t>
            </w:r>
            <w:r w:rsidRPr="00366F2E">
              <w:rPr>
                <w:rFonts w:ascii="Arial" w:hAnsi="Arial" w:cs="Arial"/>
                <w:sz w:val="20"/>
                <w:szCs w:val="20"/>
                <w:vertAlign w:val="superscript"/>
              </w:rPr>
              <w:t>3)</w:t>
            </w:r>
          </w:p>
        </w:tc>
        <w:tc>
          <w:tcPr>
            <w:tcW w:w="1417" w:type="dxa"/>
            <w:tcBorders>
              <w:top w:val="nil"/>
            </w:tcBorders>
            <w:vAlign w:val="center"/>
          </w:tcPr>
          <w:p w14:paraId="459EE82C" w14:textId="68944EBA" w:rsidR="00BA4641" w:rsidRPr="00366F2E" w:rsidRDefault="00BA4641" w:rsidP="00EB5D8E">
            <w:pPr>
              <w:jc w:val="center"/>
              <w:rPr>
                <w:rFonts w:ascii="Arial" w:hAnsi="Arial" w:cs="Arial"/>
                <w:sz w:val="18"/>
                <w:szCs w:val="18"/>
              </w:rPr>
            </w:pPr>
            <w:r w:rsidRPr="00366F2E">
              <w:rPr>
                <w:rFonts w:ascii="Arial" w:hAnsi="Arial" w:cs="Arial"/>
                <w:sz w:val="18"/>
                <w:szCs w:val="18"/>
              </w:rPr>
              <w:t>164,46</w:t>
            </w:r>
          </w:p>
        </w:tc>
        <w:tc>
          <w:tcPr>
            <w:tcW w:w="1134" w:type="dxa"/>
            <w:tcBorders>
              <w:top w:val="nil"/>
            </w:tcBorders>
            <w:vAlign w:val="center"/>
          </w:tcPr>
          <w:p w14:paraId="7C3DCA28" w14:textId="1127C3B6" w:rsidR="00BA4641" w:rsidRPr="00366F2E" w:rsidRDefault="00BA4641" w:rsidP="00EB5D8E">
            <w:pPr>
              <w:ind w:left="-113"/>
              <w:jc w:val="center"/>
              <w:rPr>
                <w:rFonts w:ascii="Arial" w:hAnsi="Arial" w:cs="Arial"/>
                <w:b/>
                <w:sz w:val="18"/>
                <w:szCs w:val="18"/>
              </w:rPr>
            </w:pPr>
            <w:r w:rsidRPr="00366F2E">
              <w:rPr>
                <w:rFonts w:ascii="Arial" w:hAnsi="Arial" w:cs="Arial"/>
                <w:b/>
                <w:sz w:val="18"/>
                <w:szCs w:val="18"/>
              </w:rPr>
              <w:t>199,00</w:t>
            </w:r>
          </w:p>
        </w:tc>
        <w:tc>
          <w:tcPr>
            <w:tcW w:w="1276" w:type="dxa"/>
            <w:tcBorders>
              <w:top w:val="nil"/>
            </w:tcBorders>
            <w:vAlign w:val="center"/>
          </w:tcPr>
          <w:p w14:paraId="3E76EAF3" w14:textId="3607D4F2" w:rsidR="00BA4641" w:rsidRPr="00366F2E" w:rsidRDefault="00BA4641" w:rsidP="00EB5D8E">
            <w:pPr>
              <w:jc w:val="center"/>
              <w:rPr>
                <w:rFonts w:ascii="Arial" w:hAnsi="Arial" w:cs="Arial"/>
                <w:sz w:val="18"/>
                <w:szCs w:val="18"/>
              </w:rPr>
            </w:pPr>
            <w:r w:rsidRPr="00366F2E">
              <w:rPr>
                <w:rFonts w:ascii="Arial" w:hAnsi="Arial" w:cs="Arial"/>
                <w:sz w:val="18"/>
                <w:szCs w:val="18"/>
              </w:rPr>
              <w:t>-</w:t>
            </w:r>
          </w:p>
        </w:tc>
        <w:tc>
          <w:tcPr>
            <w:tcW w:w="1276" w:type="dxa"/>
            <w:tcBorders>
              <w:top w:val="nil"/>
            </w:tcBorders>
            <w:vAlign w:val="center"/>
          </w:tcPr>
          <w:p w14:paraId="73203F85" w14:textId="00FC6894" w:rsidR="00BA4641" w:rsidRPr="00366F2E" w:rsidRDefault="00BA4641" w:rsidP="00EB5D8E">
            <w:pPr>
              <w:jc w:val="center"/>
              <w:rPr>
                <w:rFonts w:ascii="Arial" w:hAnsi="Arial" w:cs="Arial"/>
                <w:sz w:val="18"/>
                <w:szCs w:val="18"/>
              </w:rPr>
            </w:pPr>
            <w:r w:rsidRPr="00366F2E">
              <w:rPr>
                <w:rFonts w:ascii="Arial" w:hAnsi="Arial" w:cs="Arial"/>
                <w:sz w:val="18"/>
                <w:szCs w:val="18"/>
              </w:rPr>
              <w:t>-</w:t>
            </w:r>
          </w:p>
        </w:tc>
      </w:tr>
      <w:tr w:rsidR="000C406F" w:rsidRPr="00366F2E" w14:paraId="0C830AB8" w14:textId="77777777" w:rsidTr="00976BD7">
        <w:trPr>
          <w:trHeight w:val="112"/>
        </w:trPr>
        <w:tc>
          <w:tcPr>
            <w:tcW w:w="5738" w:type="dxa"/>
            <w:vAlign w:val="center"/>
          </w:tcPr>
          <w:p w14:paraId="51E66A80" w14:textId="26374C22" w:rsidR="00BA4641" w:rsidRPr="00366F2E" w:rsidRDefault="00BA4641" w:rsidP="00B96880">
            <w:pPr>
              <w:spacing w:line="228" w:lineRule="auto"/>
              <w:rPr>
                <w:rFonts w:ascii="Arial" w:hAnsi="Arial" w:cs="Arial"/>
                <w:sz w:val="20"/>
                <w:szCs w:val="20"/>
              </w:rPr>
            </w:pPr>
            <w:r w:rsidRPr="00366F2E">
              <w:rPr>
                <w:rFonts w:ascii="Arial" w:hAnsi="Arial" w:cs="Arial"/>
                <w:sz w:val="20"/>
                <w:szCs w:val="20"/>
              </w:rPr>
              <w:t>Křehké</w:t>
            </w:r>
          </w:p>
        </w:tc>
        <w:tc>
          <w:tcPr>
            <w:tcW w:w="1417" w:type="dxa"/>
            <w:vAlign w:val="center"/>
          </w:tcPr>
          <w:p w14:paraId="0F90876C" w14:textId="2C629C07" w:rsidR="00BA4641" w:rsidRPr="00366F2E" w:rsidRDefault="00BA4641" w:rsidP="00A85AE0">
            <w:pPr>
              <w:jc w:val="center"/>
              <w:rPr>
                <w:rFonts w:ascii="Arial" w:hAnsi="Arial" w:cs="Arial"/>
                <w:sz w:val="18"/>
                <w:szCs w:val="18"/>
              </w:rPr>
            </w:pPr>
            <w:r w:rsidRPr="00366F2E">
              <w:rPr>
                <w:rFonts w:ascii="Arial" w:hAnsi="Arial" w:cs="Arial"/>
                <w:sz w:val="18"/>
                <w:szCs w:val="18"/>
              </w:rPr>
              <w:t>29,75</w:t>
            </w:r>
          </w:p>
        </w:tc>
        <w:tc>
          <w:tcPr>
            <w:tcW w:w="1134" w:type="dxa"/>
            <w:vAlign w:val="center"/>
          </w:tcPr>
          <w:p w14:paraId="36A7E252" w14:textId="77777777" w:rsidR="00BA4641" w:rsidRPr="00366F2E" w:rsidRDefault="00BA4641" w:rsidP="00A85AE0">
            <w:pPr>
              <w:jc w:val="center"/>
              <w:rPr>
                <w:rFonts w:ascii="Arial" w:hAnsi="Arial" w:cs="Arial"/>
                <w:b/>
                <w:sz w:val="18"/>
                <w:szCs w:val="18"/>
              </w:rPr>
            </w:pPr>
            <w:r w:rsidRPr="00366F2E">
              <w:rPr>
                <w:rFonts w:ascii="Arial" w:hAnsi="Arial" w:cs="Arial"/>
                <w:b/>
                <w:sz w:val="18"/>
                <w:szCs w:val="18"/>
              </w:rPr>
              <w:t>36,00</w:t>
            </w:r>
          </w:p>
        </w:tc>
        <w:tc>
          <w:tcPr>
            <w:tcW w:w="1276" w:type="dxa"/>
            <w:vAlign w:val="center"/>
          </w:tcPr>
          <w:p w14:paraId="1460F4B9" w14:textId="2FB0B99A" w:rsidR="00BA4641" w:rsidRPr="00366F2E" w:rsidRDefault="00BA4641" w:rsidP="00A85AE0">
            <w:pPr>
              <w:jc w:val="center"/>
              <w:rPr>
                <w:rFonts w:ascii="Arial" w:hAnsi="Arial" w:cs="Arial"/>
                <w:sz w:val="18"/>
                <w:szCs w:val="18"/>
              </w:rPr>
            </w:pPr>
            <w:r w:rsidRPr="00366F2E">
              <w:rPr>
                <w:rFonts w:ascii="Arial" w:hAnsi="Arial" w:cs="Arial"/>
                <w:sz w:val="18"/>
                <w:szCs w:val="18"/>
              </w:rPr>
              <w:t>29,75</w:t>
            </w:r>
          </w:p>
        </w:tc>
        <w:tc>
          <w:tcPr>
            <w:tcW w:w="1276" w:type="dxa"/>
            <w:vAlign w:val="center"/>
          </w:tcPr>
          <w:p w14:paraId="6699078B" w14:textId="77777777" w:rsidR="00BA4641" w:rsidRPr="00366F2E" w:rsidRDefault="00BA4641" w:rsidP="00A85AE0">
            <w:pPr>
              <w:jc w:val="center"/>
              <w:rPr>
                <w:rFonts w:ascii="Arial" w:hAnsi="Arial" w:cs="Arial"/>
                <w:b/>
                <w:sz w:val="18"/>
                <w:szCs w:val="18"/>
              </w:rPr>
            </w:pPr>
            <w:r w:rsidRPr="00366F2E">
              <w:rPr>
                <w:rFonts w:ascii="Arial" w:hAnsi="Arial" w:cs="Arial"/>
                <w:b/>
                <w:sz w:val="18"/>
                <w:szCs w:val="18"/>
              </w:rPr>
              <w:t>36,00</w:t>
            </w:r>
          </w:p>
        </w:tc>
      </w:tr>
      <w:tr w:rsidR="000C406F" w:rsidRPr="00366F2E" w14:paraId="32532E8F" w14:textId="77777777" w:rsidTr="00976BD7">
        <w:trPr>
          <w:trHeight w:val="261"/>
        </w:trPr>
        <w:tc>
          <w:tcPr>
            <w:tcW w:w="5738" w:type="dxa"/>
            <w:vAlign w:val="center"/>
          </w:tcPr>
          <w:p w14:paraId="221BA134" w14:textId="447B3EF0" w:rsidR="00BA4641" w:rsidRPr="00366F2E" w:rsidRDefault="00BA4641" w:rsidP="00B96880">
            <w:pPr>
              <w:spacing w:line="228" w:lineRule="auto"/>
              <w:rPr>
                <w:rFonts w:ascii="Arial" w:hAnsi="Arial" w:cs="Arial"/>
                <w:sz w:val="20"/>
                <w:szCs w:val="20"/>
              </w:rPr>
            </w:pPr>
            <w:r w:rsidRPr="00366F2E">
              <w:rPr>
                <w:rFonts w:ascii="Arial" w:hAnsi="Arial" w:cs="Arial"/>
                <w:sz w:val="20"/>
                <w:szCs w:val="20"/>
              </w:rPr>
              <w:t>Odpovědní zásilka</w:t>
            </w:r>
          </w:p>
        </w:tc>
        <w:tc>
          <w:tcPr>
            <w:tcW w:w="1417" w:type="dxa"/>
            <w:vAlign w:val="center"/>
          </w:tcPr>
          <w:p w14:paraId="1903FEF7" w14:textId="163F4537" w:rsidR="00BA4641" w:rsidRPr="00366F2E" w:rsidRDefault="00BA4641" w:rsidP="00A85AE0">
            <w:pPr>
              <w:ind w:left="113"/>
              <w:jc w:val="center"/>
              <w:rPr>
                <w:rFonts w:ascii="Arial" w:hAnsi="Arial" w:cs="Arial"/>
                <w:sz w:val="18"/>
                <w:szCs w:val="18"/>
              </w:rPr>
            </w:pPr>
            <w:r w:rsidRPr="00366F2E">
              <w:rPr>
                <w:rFonts w:ascii="Arial" w:hAnsi="Arial" w:cs="Arial"/>
                <w:sz w:val="18"/>
                <w:szCs w:val="18"/>
              </w:rPr>
              <w:t>4,13</w:t>
            </w:r>
          </w:p>
        </w:tc>
        <w:tc>
          <w:tcPr>
            <w:tcW w:w="1134" w:type="dxa"/>
            <w:vAlign w:val="center"/>
          </w:tcPr>
          <w:p w14:paraId="4959109D" w14:textId="77777777" w:rsidR="00BA4641" w:rsidRPr="00366F2E" w:rsidRDefault="00BA4641" w:rsidP="00A85AE0">
            <w:pPr>
              <w:ind w:left="57"/>
              <w:jc w:val="center"/>
              <w:rPr>
                <w:rFonts w:ascii="Arial" w:hAnsi="Arial" w:cs="Arial"/>
                <w:b/>
                <w:sz w:val="18"/>
                <w:szCs w:val="18"/>
              </w:rPr>
            </w:pPr>
            <w:r w:rsidRPr="00366F2E">
              <w:rPr>
                <w:rFonts w:ascii="Arial" w:hAnsi="Arial" w:cs="Arial"/>
                <w:b/>
                <w:sz w:val="18"/>
                <w:szCs w:val="18"/>
              </w:rPr>
              <w:t>5,00</w:t>
            </w:r>
          </w:p>
        </w:tc>
        <w:tc>
          <w:tcPr>
            <w:tcW w:w="1276" w:type="dxa"/>
            <w:vAlign w:val="center"/>
          </w:tcPr>
          <w:p w14:paraId="6D2CFBD6" w14:textId="609007E5" w:rsidR="00BA4641" w:rsidRPr="00366F2E" w:rsidRDefault="00BA4641" w:rsidP="001A33E9">
            <w:pPr>
              <w:jc w:val="center"/>
              <w:rPr>
                <w:rFonts w:ascii="Arial" w:hAnsi="Arial" w:cs="Arial"/>
                <w:sz w:val="18"/>
                <w:szCs w:val="18"/>
              </w:rPr>
            </w:pPr>
            <w:r w:rsidRPr="00366F2E">
              <w:rPr>
                <w:rFonts w:ascii="Arial" w:hAnsi="Arial" w:cs="Arial"/>
                <w:sz w:val="18"/>
                <w:szCs w:val="18"/>
              </w:rPr>
              <w:t>-</w:t>
            </w:r>
          </w:p>
        </w:tc>
        <w:tc>
          <w:tcPr>
            <w:tcW w:w="1276" w:type="dxa"/>
            <w:vAlign w:val="center"/>
          </w:tcPr>
          <w:p w14:paraId="71C63A6C" w14:textId="178E1EE4" w:rsidR="00BA4641" w:rsidRPr="00366F2E" w:rsidRDefault="00BA4641" w:rsidP="001A33E9">
            <w:pPr>
              <w:jc w:val="center"/>
              <w:rPr>
                <w:rFonts w:ascii="Arial" w:hAnsi="Arial" w:cs="Arial"/>
                <w:b/>
                <w:sz w:val="18"/>
                <w:szCs w:val="18"/>
              </w:rPr>
            </w:pPr>
            <w:r w:rsidRPr="00366F2E">
              <w:rPr>
                <w:rFonts w:ascii="Arial" w:hAnsi="Arial" w:cs="Arial"/>
                <w:b/>
                <w:sz w:val="18"/>
                <w:szCs w:val="18"/>
              </w:rPr>
              <w:t>-</w:t>
            </w:r>
          </w:p>
        </w:tc>
      </w:tr>
      <w:tr w:rsidR="00BA4641" w:rsidRPr="00366F2E" w14:paraId="0211EB80" w14:textId="77777777" w:rsidTr="00976BD7">
        <w:trPr>
          <w:trHeight w:val="58"/>
        </w:trPr>
        <w:tc>
          <w:tcPr>
            <w:tcW w:w="5738" w:type="dxa"/>
            <w:vAlign w:val="center"/>
          </w:tcPr>
          <w:p w14:paraId="3C2DEB0F" w14:textId="7D1D835A" w:rsidR="00BA4641" w:rsidRPr="00366F2E" w:rsidRDefault="00BA4641" w:rsidP="00B96880">
            <w:pPr>
              <w:spacing w:line="228" w:lineRule="auto"/>
              <w:rPr>
                <w:rFonts w:ascii="Arial" w:hAnsi="Arial" w:cs="Arial"/>
                <w:sz w:val="20"/>
                <w:szCs w:val="20"/>
              </w:rPr>
            </w:pPr>
            <w:r w:rsidRPr="00366F2E">
              <w:rPr>
                <w:rFonts w:ascii="Arial" w:hAnsi="Arial" w:cs="Arial"/>
                <w:sz w:val="20"/>
                <w:szCs w:val="20"/>
              </w:rPr>
              <w:t>Opakované dodání na žádost adresáta běžnou pochůzkou</w:t>
            </w:r>
          </w:p>
        </w:tc>
        <w:tc>
          <w:tcPr>
            <w:tcW w:w="2551" w:type="dxa"/>
            <w:gridSpan w:val="2"/>
            <w:vAlign w:val="center"/>
          </w:tcPr>
          <w:p w14:paraId="489F6063" w14:textId="72B3BF7F" w:rsidR="00BA4641" w:rsidRPr="00366F2E" w:rsidRDefault="00BA4641" w:rsidP="00A85AE0">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2552" w:type="dxa"/>
            <w:gridSpan w:val="2"/>
            <w:vAlign w:val="center"/>
          </w:tcPr>
          <w:p w14:paraId="0A334A5D" w14:textId="032E7EF2" w:rsidR="00BA4641" w:rsidRPr="00366F2E" w:rsidRDefault="00BA4641" w:rsidP="00A85AE0">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r>
      <w:tr w:rsidR="00BA4641" w:rsidRPr="00366F2E" w14:paraId="45EE4FF7" w14:textId="77777777" w:rsidTr="00976BD7">
        <w:trPr>
          <w:trHeight w:val="261"/>
        </w:trPr>
        <w:tc>
          <w:tcPr>
            <w:tcW w:w="5738" w:type="dxa"/>
            <w:vAlign w:val="center"/>
          </w:tcPr>
          <w:p w14:paraId="1956B8BB" w14:textId="561AA2C5" w:rsidR="00BA4641" w:rsidRPr="00366F2E" w:rsidRDefault="00BA4641" w:rsidP="0083741F">
            <w:pPr>
              <w:spacing w:line="228" w:lineRule="auto"/>
              <w:rPr>
                <w:rFonts w:ascii="Arial" w:hAnsi="Arial" w:cs="Arial"/>
                <w:sz w:val="20"/>
                <w:szCs w:val="20"/>
              </w:rPr>
            </w:pPr>
            <w:r w:rsidRPr="00366F2E">
              <w:rPr>
                <w:rFonts w:ascii="Arial" w:hAnsi="Arial" w:cs="Arial"/>
                <w:sz w:val="20"/>
                <w:szCs w:val="20"/>
              </w:rPr>
              <w:t>Prodloužení úložní doby – adresát</w:t>
            </w:r>
          </w:p>
        </w:tc>
        <w:tc>
          <w:tcPr>
            <w:tcW w:w="2551" w:type="dxa"/>
            <w:gridSpan w:val="2"/>
            <w:vAlign w:val="center"/>
          </w:tcPr>
          <w:p w14:paraId="2EF995C2" w14:textId="248512D7" w:rsidR="00BA4641" w:rsidRPr="00366F2E" w:rsidRDefault="00BA4641" w:rsidP="00D9661F">
            <w:pPr>
              <w:pStyle w:val="Zpat"/>
              <w:tabs>
                <w:tab w:val="clear" w:pos="4513"/>
              </w:tabs>
              <w:jc w:val="center"/>
              <w:rPr>
                <w:rFonts w:ascii="Arial" w:hAnsi="Arial" w:cs="Arial"/>
                <w:sz w:val="18"/>
                <w:szCs w:val="18"/>
              </w:rPr>
            </w:pPr>
            <w:r w:rsidRPr="00366F2E">
              <w:rPr>
                <w:rFonts w:ascii="Arial" w:hAnsi="Arial" w:cs="Arial"/>
                <w:sz w:val="18"/>
                <w:szCs w:val="18"/>
              </w:rPr>
              <w:t xml:space="preserve">obsaženo v ceně služby </w:t>
            </w:r>
            <w:r w:rsidRPr="00366F2E">
              <w:rPr>
                <w:rFonts w:ascii="Arial" w:hAnsi="Arial" w:cs="Arial"/>
                <w:sz w:val="20"/>
                <w:szCs w:val="20"/>
                <w:vertAlign w:val="superscript"/>
              </w:rPr>
              <w:t>5)</w:t>
            </w:r>
          </w:p>
        </w:tc>
        <w:tc>
          <w:tcPr>
            <w:tcW w:w="2552" w:type="dxa"/>
            <w:gridSpan w:val="2"/>
            <w:vAlign w:val="center"/>
          </w:tcPr>
          <w:p w14:paraId="1DA60FF9" w14:textId="5B1335FC" w:rsidR="00BA4641" w:rsidRPr="00366F2E" w:rsidRDefault="00BA4641" w:rsidP="00D9661F">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r>
      <w:tr w:rsidR="00547C55" w:rsidRPr="00366F2E" w14:paraId="0971062A" w14:textId="77777777" w:rsidTr="00976BD7">
        <w:trPr>
          <w:trHeight w:val="178"/>
        </w:trPr>
        <w:tc>
          <w:tcPr>
            <w:tcW w:w="10841" w:type="dxa"/>
            <w:gridSpan w:val="5"/>
          </w:tcPr>
          <w:p w14:paraId="2F87D7DD" w14:textId="59145691" w:rsidR="000A4102" w:rsidRPr="00366F2E" w:rsidRDefault="00CD5BAC" w:rsidP="00394D34">
            <w:pPr>
              <w:pStyle w:val="Zpat"/>
              <w:tabs>
                <w:tab w:val="clear" w:pos="4513"/>
              </w:tabs>
              <w:rPr>
                <w:rFonts w:ascii="Arial" w:hAnsi="Arial" w:cs="Arial"/>
                <w:b/>
                <w:sz w:val="20"/>
                <w:szCs w:val="20"/>
              </w:rPr>
            </w:pPr>
            <w:r w:rsidRPr="00366F2E">
              <w:rPr>
                <w:rFonts w:ascii="Arial" w:hAnsi="Arial" w:cs="Arial"/>
                <w:b/>
                <w:sz w:val="20"/>
                <w:szCs w:val="20"/>
              </w:rPr>
              <w:t>Převzetí zásilek u odesílatele na základě smluvního vztahu:</w:t>
            </w:r>
          </w:p>
        </w:tc>
      </w:tr>
      <w:tr w:rsidR="000C406F" w:rsidRPr="00366F2E" w14:paraId="253773AF" w14:textId="77777777" w:rsidTr="00976BD7">
        <w:trPr>
          <w:trHeight w:val="178"/>
        </w:trPr>
        <w:tc>
          <w:tcPr>
            <w:tcW w:w="5738" w:type="dxa"/>
            <w:vAlign w:val="center"/>
          </w:tcPr>
          <w:p w14:paraId="50063AAB" w14:textId="3BFAF10A" w:rsidR="00BA4641" w:rsidRPr="00366F2E" w:rsidRDefault="00BA4641" w:rsidP="0083741F">
            <w:pPr>
              <w:spacing w:line="228" w:lineRule="auto"/>
              <w:rPr>
                <w:rFonts w:ascii="Arial" w:hAnsi="Arial" w:cs="Arial"/>
                <w:sz w:val="20"/>
                <w:szCs w:val="20"/>
              </w:rPr>
            </w:pPr>
            <w:r w:rsidRPr="00366F2E">
              <w:rPr>
                <w:rFonts w:ascii="Arial" w:hAnsi="Arial" w:cs="Arial"/>
                <w:sz w:val="20"/>
                <w:szCs w:val="20"/>
              </w:rPr>
              <w:t xml:space="preserve">  </w:t>
            </w:r>
            <w:r w:rsidRPr="00366F2E">
              <w:rPr>
                <w:rFonts w:ascii="Arial" w:hAnsi="Arial" w:cs="Arial"/>
                <w:b/>
                <w:sz w:val="20"/>
                <w:szCs w:val="20"/>
              </w:rPr>
              <w:t xml:space="preserve">1–20 ks </w:t>
            </w:r>
            <w:r w:rsidRPr="00366F2E">
              <w:rPr>
                <w:rFonts w:ascii="Arial" w:hAnsi="Arial" w:cs="Arial"/>
                <w:sz w:val="20"/>
                <w:szCs w:val="20"/>
                <w:vertAlign w:val="superscript"/>
              </w:rPr>
              <w:t>4)</w:t>
            </w:r>
            <w:r w:rsidRPr="00366F2E">
              <w:rPr>
                <w:rFonts w:ascii="Arial" w:hAnsi="Arial" w:cs="Arial"/>
                <w:sz w:val="20"/>
                <w:szCs w:val="20"/>
              </w:rPr>
              <w:t xml:space="preserve"> (cena za kus)</w:t>
            </w:r>
          </w:p>
        </w:tc>
        <w:tc>
          <w:tcPr>
            <w:tcW w:w="1417" w:type="dxa"/>
            <w:vAlign w:val="center"/>
          </w:tcPr>
          <w:p w14:paraId="1A05A1EB" w14:textId="77777777" w:rsidR="00BA4641" w:rsidRPr="00366F2E" w:rsidRDefault="00BA4641" w:rsidP="00394D34">
            <w:pPr>
              <w:pStyle w:val="Zpat"/>
              <w:tabs>
                <w:tab w:val="clear" w:pos="4513"/>
              </w:tabs>
              <w:jc w:val="center"/>
              <w:rPr>
                <w:rFonts w:ascii="Arial" w:hAnsi="Arial" w:cs="Arial"/>
                <w:sz w:val="18"/>
                <w:szCs w:val="18"/>
              </w:rPr>
            </w:pPr>
            <w:r w:rsidRPr="00366F2E">
              <w:rPr>
                <w:rFonts w:ascii="Arial" w:hAnsi="Arial" w:cs="Arial"/>
                <w:sz w:val="18"/>
                <w:szCs w:val="18"/>
              </w:rPr>
              <w:t>39,67</w:t>
            </w:r>
          </w:p>
        </w:tc>
        <w:tc>
          <w:tcPr>
            <w:tcW w:w="1134" w:type="dxa"/>
            <w:vAlign w:val="center"/>
          </w:tcPr>
          <w:p w14:paraId="65216825" w14:textId="77777777" w:rsidR="00BA4641" w:rsidRPr="00366F2E" w:rsidRDefault="00BA4641" w:rsidP="00394D34">
            <w:pPr>
              <w:pStyle w:val="Zpat"/>
              <w:tabs>
                <w:tab w:val="clear" w:pos="4513"/>
              </w:tabs>
              <w:jc w:val="center"/>
              <w:rPr>
                <w:rFonts w:ascii="Arial" w:hAnsi="Arial" w:cs="Arial"/>
                <w:b/>
                <w:sz w:val="18"/>
                <w:szCs w:val="18"/>
              </w:rPr>
            </w:pPr>
            <w:r w:rsidRPr="00366F2E">
              <w:rPr>
                <w:rFonts w:ascii="Arial" w:hAnsi="Arial" w:cs="Arial"/>
                <w:b/>
                <w:sz w:val="18"/>
                <w:szCs w:val="18"/>
              </w:rPr>
              <w:t>48,00</w:t>
            </w:r>
          </w:p>
        </w:tc>
        <w:tc>
          <w:tcPr>
            <w:tcW w:w="1276" w:type="dxa"/>
            <w:vAlign w:val="center"/>
          </w:tcPr>
          <w:p w14:paraId="55A38086" w14:textId="56CCD529" w:rsidR="00BA4641" w:rsidRPr="00366F2E" w:rsidRDefault="00BA4641" w:rsidP="00394D34">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1276" w:type="dxa"/>
            <w:vAlign w:val="center"/>
          </w:tcPr>
          <w:p w14:paraId="7C867D34" w14:textId="27CEF4AF" w:rsidR="00BA4641" w:rsidRPr="00366F2E" w:rsidRDefault="00BA4641" w:rsidP="00394D34">
            <w:pPr>
              <w:pStyle w:val="Zpat"/>
              <w:tabs>
                <w:tab w:val="clear" w:pos="4513"/>
              </w:tabs>
              <w:jc w:val="center"/>
              <w:rPr>
                <w:rFonts w:ascii="Arial" w:hAnsi="Arial" w:cs="Arial"/>
                <w:b/>
                <w:sz w:val="20"/>
                <w:szCs w:val="20"/>
              </w:rPr>
            </w:pPr>
            <w:r w:rsidRPr="00366F2E">
              <w:rPr>
                <w:rFonts w:ascii="Arial" w:hAnsi="Arial" w:cs="Arial"/>
                <w:b/>
                <w:sz w:val="20"/>
                <w:szCs w:val="20"/>
              </w:rPr>
              <w:t>-</w:t>
            </w:r>
          </w:p>
        </w:tc>
      </w:tr>
      <w:tr w:rsidR="000C406F" w:rsidRPr="00366F2E" w14:paraId="47725FCD" w14:textId="77777777" w:rsidTr="00976BD7">
        <w:trPr>
          <w:trHeight w:val="178"/>
        </w:trPr>
        <w:tc>
          <w:tcPr>
            <w:tcW w:w="5738" w:type="dxa"/>
            <w:vAlign w:val="center"/>
          </w:tcPr>
          <w:p w14:paraId="5B5DC462" w14:textId="21EE2BDC" w:rsidR="00BA4641" w:rsidRPr="00366F2E" w:rsidRDefault="00BA4641" w:rsidP="0083741F">
            <w:pPr>
              <w:spacing w:line="228" w:lineRule="auto"/>
              <w:rPr>
                <w:rFonts w:ascii="Arial" w:hAnsi="Arial" w:cs="Arial"/>
                <w:sz w:val="20"/>
                <w:szCs w:val="20"/>
              </w:rPr>
            </w:pPr>
            <w:r w:rsidRPr="00366F2E">
              <w:rPr>
                <w:rFonts w:ascii="Arial" w:hAnsi="Arial" w:cs="Arial"/>
                <w:b/>
                <w:sz w:val="20"/>
                <w:szCs w:val="20"/>
              </w:rPr>
              <w:t xml:space="preserve">21–40 ks </w:t>
            </w:r>
            <w:r w:rsidRPr="00366F2E">
              <w:rPr>
                <w:rFonts w:ascii="Arial" w:hAnsi="Arial" w:cs="Arial"/>
                <w:sz w:val="20"/>
                <w:szCs w:val="20"/>
                <w:vertAlign w:val="superscript"/>
              </w:rPr>
              <w:t>4)</w:t>
            </w:r>
            <w:r w:rsidRPr="00366F2E">
              <w:rPr>
                <w:rFonts w:ascii="Arial" w:hAnsi="Arial" w:cs="Arial"/>
                <w:sz w:val="20"/>
                <w:szCs w:val="20"/>
              </w:rPr>
              <w:t xml:space="preserve"> (cena za kus)</w:t>
            </w:r>
          </w:p>
        </w:tc>
        <w:tc>
          <w:tcPr>
            <w:tcW w:w="1417" w:type="dxa"/>
            <w:vAlign w:val="center"/>
          </w:tcPr>
          <w:p w14:paraId="3743CC34" w14:textId="77777777" w:rsidR="00BA4641" w:rsidRPr="00366F2E" w:rsidRDefault="00BA4641" w:rsidP="00394D34">
            <w:pPr>
              <w:pStyle w:val="Zpat"/>
              <w:tabs>
                <w:tab w:val="clear" w:pos="4513"/>
              </w:tabs>
              <w:ind w:left="57"/>
              <w:jc w:val="center"/>
              <w:rPr>
                <w:rFonts w:ascii="Arial" w:hAnsi="Arial" w:cs="Arial"/>
                <w:sz w:val="18"/>
                <w:szCs w:val="18"/>
              </w:rPr>
            </w:pPr>
            <w:r w:rsidRPr="00366F2E">
              <w:rPr>
                <w:rFonts w:ascii="Arial" w:hAnsi="Arial" w:cs="Arial"/>
                <w:sz w:val="18"/>
                <w:szCs w:val="18"/>
              </w:rPr>
              <w:t>9,92</w:t>
            </w:r>
          </w:p>
        </w:tc>
        <w:tc>
          <w:tcPr>
            <w:tcW w:w="1134" w:type="dxa"/>
            <w:vAlign w:val="center"/>
          </w:tcPr>
          <w:p w14:paraId="3EFDB03F" w14:textId="77777777" w:rsidR="00BA4641" w:rsidRPr="00366F2E" w:rsidRDefault="00BA4641" w:rsidP="00394D34">
            <w:pPr>
              <w:pStyle w:val="Zpat"/>
              <w:tabs>
                <w:tab w:val="clear" w:pos="4513"/>
              </w:tabs>
              <w:jc w:val="center"/>
              <w:rPr>
                <w:rFonts w:ascii="Arial" w:hAnsi="Arial" w:cs="Arial"/>
                <w:b/>
                <w:sz w:val="18"/>
                <w:szCs w:val="18"/>
              </w:rPr>
            </w:pPr>
            <w:r w:rsidRPr="00366F2E">
              <w:rPr>
                <w:rFonts w:ascii="Arial" w:hAnsi="Arial" w:cs="Arial"/>
                <w:b/>
                <w:sz w:val="18"/>
                <w:szCs w:val="18"/>
              </w:rPr>
              <w:t>12,00</w:t>
            </w:r>
          </w:p>
        </w:tc>
        <w:tc>
          <w:tcPr>
            <w:tcW w:w="1276" w:type="dxa"/>
            <w:vAlign w:val="center"/>
          </w:tcPr>
          <w:p w14:paraId="4A0936B5" w14:textId="58F3707C" w:rsidR="00BA4641" w:rsidRPr="00366F2E" w:rsidRDefault="00BA4641" w:rsidP="00394D34">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1276" w:type="dxa"/>
            <w:vAlign w:val="center"/>
          </w:tcPr>
          <w:p w14:paraId="5E84A8AD" w14:textId="7C2E44D3" w:rsidR="00BA4641" w:rsidRPr="00366F2E" w:rsidRDefault="00BA4641" w:rsidP="00394D34">
            <w:pPr>
              <w:pStyle w:val="Zpat"/>
              <w:tabs>
                <w:tab w:val="clear" w:pos="4513"/>
              </w:tabs>
              <w:jc w:val="center"/>
              <w:rPr>
                <w:rFonts w:ascii="Arial" w:hAnsi="Arial" w:cs="Arial"/>
                <w:b/>
                <w:sz w:val="20"/>
                <w:szCs w:val="20"/>
              </w:rPr>
            </w:pPr>
            <w:r w:rsidRPr="00366F2E">
              <w:rPr>
                <w:rFonts w:ascii="Arial" w:hAnsi="Arial" w:cs="Arial"/>
                <w:b/>
                <w:sz w:val="20"/>
                <w:szCs w:val="20"/>
              </w:rPr>
              <w:t>-</w:t>
            </w:r>
          </w:p>
        </w:tc>
      </w:tr>
      <w:tr w:rsidR="000C406F" w:rsidRPr="00366F2E" w14:paraId="2248D47A" w14:textId="77777777" w:rsidTr="00976BD7">
        <w:trPr>
          <w:trHeight w:val="65"/>
        </w:trPr>
        <w:tc>
          <w:tcPr>
            <w:tcW w:w="5738" w:type="dxa"/>
            <w:vAlign w:val="center"/>
          </w:tcPr>
          <w:p w14:paraId="59D38364" w14:textId="3F6DD50B" w:rsidR="00BA4641" w:rsidRPr="00366F2E" w:rsidRDefault="00BA4641" w:rsidP="008D1993">
            <w:pPr>
              <w:spacing w:line="228" w:lineRule="auto"/>
              <w:rPr>
                <w:rFonts w:ascii="Arial" w:hAnsi="Arial" w:cs="Arial"/>
                <w:sz w:val="20"/>
                <w:szCs w:val="20"/>
              </w:rPr>
            </w:pPr>
            <w:r w:rsidRPr="00366F2E">
              <w:rPr>
                <w:rFonts w:ascii="Arial" w:hAnsi="Arial" w:cs="Arial"/>
                <w:b/>
                <w:bCs/>
                <w:sz w:val="20"/>
                <w:szCs w:val="20"/>
              </w:rPr>
              <w:t xml:space="preserve">Více než 40 ks </w:t>
            </w:r>
            <w:r w:rsidRPr="00366F2E">
              <w:rPr>
                <w:rFonts w:ascii="Arial" w:hAnsi="Arial" w:cs="Arial"/>
                <w:sz w:val="20"/>
                <w:szCs w:val="20"/>
                <w:vertAlign w:val="superscript"/>
              </w:rPr>
              <w:t>4)</w:t>
            </w:r>
            <w:r w:rsidR="008D1993" w:rsidRPr="00366F2E">
              <w:rPr>
                <w:rFonts w:ascii="Arial" w:hAnsi="Arial" w:cs="Arial"/>
                <w:sz w:val="20"/>
                <w:szCs w:val="20"/>
              </w:rPr>
              <w:t xml:space="preserve"> </w:t>
            </w:r>
            <w:r w:rsidRPr="00366F2E">
              <w:rPr>
                <w:rFonts w:ascii="Arial" w:hAnsi="Arial" w:cs="Arial"/>
                <w:sz w:val="20"/>
                <w:szCs w:val="20"/>
              </w:rPr>
              <w:t>(cena za kus)</w:t>
            </w:r>
          </w:p>
        </w:tc>
        <w:tc>
          <w:tcPr>
            <w:tcW w:w="2551" w:type="dxa"/>
            <w:gridSpan w:val="2"/>
            <w:vAlign w:val="center"/>
          </w:tcPr>
          <w:p w14:paraId="2264794F" w14:textId="131C3496" w:rsidR="00BA4641" w:rsidRPr="00366F2E" w:rsidRDefault="00BA4641" w:rsidP="00394D34">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276" w:type="dxa"/>
            <w:vAlign w:val="center"/>
          </w:tcPr>
          <w:p w14:paraId="0C28B64B" w14:textId="0D71EDAE" w:rsidR="00BA4641" w:rsidRPr="00366F2E" w:rsidRDefault="00BA4641" w:rsidP="00394D34">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1276" w:type="dxa"/>
            <w:vAlign w:val="center"/>
          </w:tcPr>
          <w:p w14:paraId="10E60595" w14:textId="33C86394" w:rsidR="00BA4641" w:rsidRPr="00366F2E" w:rsidRDefault="00BA4641" w:rsidP="00394D34">
            <w:pPr>
              <w:pStyle w:val="Zpat"/>
              <w:tabs>
                <w:tab w:val="clear" w:pos="4513"/>
              </w:tabs>
              <w:jc w:val="center"/>
              <w:rPr>
                <w:rFonts w:ascii="Arial" w:hAnsi="Arial" w:cs="Arial"/>
                <w:b/>
                <w:sz w:val="20"/>
                <w:szCs w:val="20"/>
              </w:rPr>
            </w:pPr>
            <w:r w:rsidRPr="00366F2E">
              <w:rPr>
                <w:rFonts w:ascii="Arial" w:hAnsi="Arial" w:cs="Arial"/>
                <w:b/>
                <w:sz w:val="20"/>
                <w:szCs w:val="20"/>
              </w:rPr>
              <w:t>-</w:t>
            </w:r>
          </w:p>
        </w:tc>
      </w:tr>
      <w:tr w:rsidR="000C406F" w:rsidRPr="00366F2E" w14:paraId="64D12493" w14:textId="77777777" w:rsidTr="00976BD7">
        <w:trPr>
          <w:trHeight w:val="178"/>
        </w:trPr>
        <w:tc>
          <w:tcPr>
            <w:tcW w:w="5738" w:type="dxa"/>
            <w:vAlign w:val="center"/>
          </w:tcPr>
          <w:p w14:paraId="77C34E8A" w14:textId="1D7AE8F1" w:rsidR="00BA4641" w:rsidRPr="00366F2E" w:rsidRDefault="00BA4641" w:rsidP="1C9C2198">
            <w:pPr>
              <w:spacing w:line="228" w:lineRule="auto"/>
              <w:rPr>
                <w:rFonts w:ascii="Arial" w:hAnsi="Arial" w:cs="Arial"/>
                <w:b/>
                <w:bCs/>
                <w:sz w:val="20"/>
                <w:szCs w:val="20"/>
              </w:rPr>
            </w:pPr>
            <w:r w:rsidRPr="00366F2E">
              <w:rPr>
                <w:rFonts w:ascii="Arial" w:hAnsi="Arial" w:cs="Arial"/>
                <w:b/>
                <w:bCs/>
                <w:sz w:val="20"/>
                <w:szCs w:val="20"/>
              </w:rPr>
              <w:t xml:space="preserve">Marná jízda </w:t>
            </w:r>
            <w:r w:rsidRPr="00366F2E">
              <w:rPr>
                <w:rFonts w:ascii="Arial" w:hAnsi="Arial" w:cs="Arial"/>
                <w:sz w:val="20"/>
                <w:szCs w:val="20"/>
                <w:vertAlign w:val="superscript"/>
              </w:rPr>
              <w:t>7)</w:t>
            </w:r>
          </w:p>
        </w:tc>
        <w:tc>
          <w:tcPr>
            <w:tcW w:w="1417" w:type="dxa"/>
            <w:vAlign w:val="center"/>
          </w:tcPr>
          <w:p w14:paraId="045946B2" w14:textId="6BA3BE86" w:rsidR="00BA4641" w:rsidRPr="00366F2E" w:rsidRDefault="00BA4641" w:rsidP="1C9C2198">
            <w:pPr>
              <w:pStyle w:val="Zpat"/>
              <w:jc w:val="center"/>
              <w:rPr>
                <w:rFonts w:ascii="Arial" w:hAnsi="Arial" w:cs="Arial"/>
                <w:sz w:val="18"/>
                <w:szCs w:val="18"/>
              </w:rPr>
            </w:pPr>
            <w:r w:rsidRPr="00366F2E">
              <w:rPr>
                <w:rFonts w:ascii="Arial" w:hAnsi="Arial" w:cs="Arial"/>
                <w:sz w:val="18"/>
                <w:szCs w:val="18"/>
              </w:rPr>
              <w:t>216,00</w:t>
            </w:r>
          </w:p>
        </w:tc>
        <w:tc>
          <w:tcPr>
            <w:tcW w:w="1134" w:type="dxa"/>
            <w:vAlign w:val="center"/>
          </w:tcPr>
          <w:p w14:paraId="65874022" w14:textId="2F57EB04" w:rsidR="00BA4641" w:rsidRPr="00366F2E" w:rsidRDefault="00BA4641" w:rsidP="009C21D3">
            <w:pPr>
              <w:pStyle w:val="Zpat"/>
              <w:jc w:val="center"/>
              <w:rPr>
                <w:rFonts w:ascii="Arial" w:hAnsi="Arial" w:cs="Arial"/>
                <w:b/>
                <w:bCs/>
                <w:sz w:val="18"/>
                <w:szCs w:val="18"/>
              </w:rPr>
            </w:pPr>
            <w:r w:rsidRPr="00366F2E">
              <w:rPr>
                <w:rFonts w:ascii="Arial" w:hAnsi="Arial" w:cs="Arial"/>
                <w:b/>
                <w:bCs/>
                <w:sz w:val="18"/>
                <w:szCs w:val="18"/>
              </w:rPr>
              <w:t>261,36</w:t>
            </w:r>
          </w:p>
        </w:tc>
        <w:tc>
          <w:tcPr>
            <w:tcW w:w="1276" w:type="dxa"/>
            <w:vAlign w:val="center"/>
          </w:tcPr>
          <w:p w14:paraId="6BAC1982" w14:textId="01B216BE" w:rsidR="00BA4641" w:rsidRPr="00366F2E" w:rsidRDefault="00BA4641" w:rsidP="009C21D3">
            <w:pPr>
              <w:pStyle w:val="Zpat"/>
              <w:jc w:val="center"/>
              <w:rPr>
                <w:rFonts w:ascii="Arial" w:hAnsi="Arial" w:cs="Arial"/>
                <w:sz w:val="20"/>
                <w:szCs w:val="20"/>
              </w:rPr>
            </w:pPr>
            <w:r w:rsidRPr="00366F2E">
              <w:rPr>
                <w:rFonts w:ascii="Arial" w:hAnsi="Arial" w:cs="Arial"/>
                <w:sz w:val="20"/>
                <w:szCs w:val="20"/>
              </w:rPr>
              <w:t>-</w:t>
            </w:r>
          </w:p>
        </w:tc>
        <w:tc>
          <w:tcPr>
            <w:tcW w:w="1276" w:type="dxa"/>
            <w:vAlign w:val="center"/>
          </w:tcPr>
          <w:p w14:paraId="789CA22B" w14:textId="60275847" w:rsidR="00BA4641" w:rsidRPr="00366F2E" w:rsidRDefault="00BA4641" w:rsidP="009C21D3">
            <w:pPr>
              <w:pStyle w:val="Zpat"/>
              <w:jc w:val="center"/>
              <w:rPr>
                <w:rFonts w:ascii="Arial" w:hAnsi="Arial" w:cs="Arial"/>
                <w:b/>
                <w:bCs/>
                <w:sz w:val="20"/>
                <w:szCs w:val="20"/>
              </w:rPr>
            </w:pPr>
            <w:r w:rsidRPr="00366F2E">
              <w:rPr>
                <w:rFonts w:ascii="Arial" w:hAnsi="Arial" w:cs="Arial"/>
                <w:b/>
                <w:bCs/>
                <w:sz w:val="20"/>
                <w:szCs w:val="20"/>
              </w:rPr>
              <w:t>-</w:t>
            </w:r>
          </w:p>
        </w:tc>
      </w:tr>
      <w:tr w:rsidR="00547C55" w:rsidRPr="00366F2E" w14:paraId="750B6229" w14:textId="77777777" w:rsidTr="00976BD7">
        <w:trPr>
          <w:trHeight w:val="178"/>
        </w:trPr>
        <w:tc>
          <w:tcPr>
            <w:tcW w:w="10841" w:type="dxa"/>
            <w:gridSpan w:val="5"/>
          </w:tcPr>
          <w:p w14:paraId="2D035CC9" w14:textId="0B640D47" w:rsidR="000A4102" w:rsidRPr="00366F2E" w:rsidRDefault="000A4102" w:rsidP="00394D34">
            <w:pPr>
              <w:spacing w:line="228" w:lineRule="auto"/>
              <w:rPr>
                <w:rFonts w:ascii="Arial" w:hAnsi="Arial" w:cs="Arial"/>
                <w:b/>
                <w:sz w:val="20"/>
                <w:szCs w:val="20"/>
              </w:rPr>
            </w:pPr>
            <w:r w:rsidRPr="00366F2E">
              <w:rPr>
                <w:rFonts w:ascii="Arial" w:hAnsi="Arial" w:cs="Arial"/>
                <w:b/>
                <w:sz w:val="20"/>
                <w:szCs w:val="20"/>
              </w:rPr>
              <w:t xml:space="preserve">Datové soubory z </w:t>
            </w:r>
            <w:r w:rsidRPr="00366F2E">
              <w:rPr>
                <w:rFonts w:ascii="Arial" w:hAnsi="Arial" w:cs="Arial"/>
                <w:b/>
                <w:bCs/>
                <w:sz w:val="20"/>
                <w:szCs w:val="20"/>
              </w:rPr>
              <w:t>T&amp;T</w:t>
            </w:r>
          </w:p>
        </w:tc>
      </w:tr>
      <w:tr w:rsidR="000C406F" w:rsidRPr="00366F2E" w14:paraId="7AB0BB88" w14:textId="77777777" w:rsidTr="00976BD7">
        <w:trPr>
          <w:trHeight w:val="58"/>
        </w:trPr>
        <w:tc>
          <w:tcPr>
            <w:tcW w:w="5738" w:type="dxa"/>
            <w:vAlign w:val="center"/>
          </w:tcPr>
          <w:p w14:paraId="50C1A240" w14:textId="77777777" w:rsidR="00BA4641" w:rsidRPr="00366F2E" w:rsidRDefault="00BA4641" w:rsidP="0083741F">
            <w:pPr>
              <w:spacing w:line="228" w:lineRule="auto"/>
              <w:rPr>
                <w:rFonts w:ascii="Arial" w:hAnsi="Arial" w:cs="Arial"/>
                <w:sz w:val="20"/>
                <w:szCs w:val="20"/>
              </w:rPr>
            </w:pPr>
            <w:r w:rsidRPr="00366F2E">
              <w:rPr>
                <w:rFonts w:ascii="Arial" w:hAnsi="Arial" w:cs="Arial"/>
                <w:sz w:val="20"/>
                <w:szCs w:val="20"/>
              </w:rPr>
              <w:t>Zprostředkování služby</w:t>
            </w:r>
          </w:p>
        </w:tc>
        <w:tc>
          <w:tcPr>
            <w:tcW w:w="1417" w:type="dxa"/>
            <w:vAlign w:val="center"/>
          </w:tcPr>
          <w:p w14:paraId="2F7A45B2" w14:textId="5C8A2D33" w:rsidR="00BA4641" w:rsidRPr="00366F2E" w:rsidRDefault="00BA4641" w:rsidP="00A03C26">
            <w:pPr>
              <w:ind w:left="-73"/>
              <w:jc w:val="center"/>
              <w:rPr>
                <w:rFonts w:ascii="Arial" w:hAnsi="Arial" w:cs="Arial"/>
                <w:sz w:val="18"/>
                <w:szCs w:val="18"/>
              </w:rPr>
            </w:pPr>
            <w:r w:rsidRPr="00366F2E">
              <w:rPr>
                <w:rFonts w:ascii="Arial" w:hAnsi="Arial" w:cs="Arial"/>
                <w:sz w:val="18"/>
                <w:szCs w:val="18"/>
              </w:rPr>
              <w:t>249,59</w:t>
            </w:r>
          </w:p>
        </w:tc>
        <w:tc>
          <w:tcPr>
            <w:tcW w:w="1134" w:type="dxa"/>
            <w:vAlign w:val="center"/>
          </w:tcPr>
          <w:p w14:paraId="00D08C58" w14:textId="77777777" w:rsidR="00BA4641" w:rsidRPr="00366F2E" w:rsidRDefault="00BA4641" w:rsidP="00A03C26">
            <w:pPr>
              <w:ind w:left="-73"/>
              <w:jc w:val="center"/>
              <w:rPr>
                <w:rFonts w:ascii="Arial" w:hAnsi="Arial" w:cs="Arial"/>
                <w:b/>
                <w:sz w:val="18"/>
                <w:szCs w:val="18"/>
              </w:rPr>
            </w:pPr>
            <w:r w:rsidRPr="00366F2E">
              <w:rPr>
                <w:rFonts w:ascii="Arial" w:hAnsi="Arial" w:cs="Arial"/>
                <w:b/>
                <w:sz w:val="18"/>
                <w:szCs w:val="18"/>
              </w:rPr>
              <w:t>302,00</w:t>
            </w:r>
          </w:p>
        </w:tc>
        <w:tc>
          <w:tcPr>
            <w:tcW w:w="1276" w:type="dxa"/>
            <w:vAlign w:val="center"/>
          </w:tcPr>
          <w:p w14:paraId="4CF94BA4" w14:textId="2BB59832" w:rsidR="00BA4641" w:rsidRPr="00366F2E" w:rsidRDefault="00BA4641" w:rsidP="001A33E9">
            <w:pPr>
              <w:pStyle w:val="Zpat"/>
              <w:jc w:val="center"/>
              <w:rPr>
                <w:rFonts w:ascii="Arial" w:hAnsi="Arial" w:cs="Arial"/>
                <w:sz w:val="18"/>
                <w:szCs w:val="18"/>
              </w:rPr>
            </w:pPr>
            <w:r w:rsidRPr="00366F2E">
              <w:rPr>
                <w:rFonts w:ascii="Arial" w:hAnsi="Arial" w:cs="Arial"/>
                <w:sz w:val="18"/>
                <w:szCs w:val="18"/>
              </w:rPr>
              <w:t>-</w:t>
            </w:r>
          </w:p>
        </w:tc>
        <w:tc>
          <w:tcPr>
            <w:tcW w:w="1276" w:type="dxa"/>
            <w:vAlign w:val="center"/>
          </w:tcPr>
          <w:p w14:paraId="12D7BBDB" w14:textId="24C8525F" w:rsidR="00BA4641" w:rsidRPr="00366F2E" w:rsidRDefault="00BA4641" w:rsidP="0049517E">
            <w:pPr>
              <w:ind w:left="-113"/>
              <w:jc w:val="center"/>
              <w:rPr>
                <w:rFonts w:ascii="Arial" w:hAnsi="Arial" w:cs="Arial"/>
                <w:b/>
                <w:sz w:val="18"/>
                <w:szCs w:val="18"/>
              </w:rPr>
            </w:pPr>
            <w:r w:rsidRPr="00366F2E">
              <w:rPr>
                <w:rFonts w:ascii="Arial" w:hAnsi="Arial" w:cs="Arial"/>
                <w:b/>
                <w:bCs/>
                <w:sz w:val="20"/>
                <w:szCs w:val="20"/>
              </w:rPr>
              <w:t>-</w:t>
            </w:r>
          </w:p>
        </w:tc>
      </w:tr>
      <w:tr w:rsidR="00BA4641" w:rsidRPr="00366F2E" w14:paraId="137865BA" w14:textId="77777777" w:rsidTr="00976BD7">
        <w:trPr>
          <w:trHeight w:val="178"/>
        </w:trPr>
        <w:tc>
          <w:tcPr>
            <w:tcW w:w="5738" w:type="dxa"/>
            <w:vAlign w:val="center"/>
          </w:tcPr>
          <w:p w14:paraId="69174CEF" w14:textId="77777777" w:rsidR="00BA4641" w:rsidRPr="00366F2E" w:rsidRDefault="00BA4641" w:rsidP="0083741F">
            <w:pPr>
              <w:spacing w:line="228" w:lineRule="auto"/>
              <w:rPr>
                <w:rFonts w:ascii="Arial" w:hAnsi="Arial" w:cs="Arial"/>
                <w:sz w:val="20"/>
                <w:szCs w:val="20"/>
              </w:rPr>
            </w:pPr>
            <w:r w:rsidRPr="00366F2E">
              <w:rPr>
                <w:rFonts w:ascii="Arial" w:hAnsi="Arial" w:cs="Arial"/>
                <w:sz w:val="20"/>
                <w:szCs w:val="20"/>
              </w:rPr>
              <w:t>Zasílání jednotlivých souborů</w:t>
            </w:r>
          </w:p>
        </w:tc>
        <w:tc>
          <w:tcPr>
            <w:tcW w:w="2551" w:type="dxa"/>
            <w:gridSpan w:val="2"/>
            <w:vAlign w:val="center"/>
          </w:tcPr>
          <w:p w14:paraId="3DEF68D5" w14:textId="1748405D" w:rsidR="00BA4641" w:rsidRPr="00366F2E" w:rsidRDefault="00BA4641" w:rsidP="008D1993">
            <w:pPr>
              <w:pStyle w:val="Zpat"/>
              <w:tabs>
                <w:tab w:val="clear" w:pos="4513"/>
              </w:tabs>
              <w:ind w:left="-73"/>
              <w:jc w:val="center"/>
              <w:rPr>
                <w:rFonts w:ascii="Arial" w:hAnsi="Arial" w:cs="Arial"/>
                <w:sz w:val="20"/>
                <w:szCs w:val="20"/>
              </w:rPr>
            </w:pPr>
            <w:r w:rsidRPr="00366F2E">
              <w:rPr>
                <w:rFonts w:ascii="Arial" w:hAnsi="Arial" w:cs="Arial"/>
                <w:sz w:val="18"/>
                <w:szCs w:val="18"/>
              </w:rPr>
              <w:t>obsaženo v ceně služby</w:t>
            </w:r>
          </w:p>
        </w:tc>
        <w:tc>
          <w:tcPr>
            <w:tcW w:w="2552" w:type="dxa"/>
            <w:gridSpan w:val="2"/>
            <w:vAlign w:val="center"/>
          </w:tcPr>
          <w:p w14:paraId="111B4963" w14:textId="3EF762EF" w:rsidR="00BA4641" w:rsidRPr="00366F2E" w:rsidRDefault="00BA4641" w:rsidP="00394D34">
            <w:pPr>
              <w:pStyle w:val="Zpat"/>
              <w:tabs>
                <w:tab w:val="clear" w:pos="4513"/>
              </w:tabs>
              <w:jc w:val="center"/>
              <w:rPr>
                <w:rFonts w:ascii="Arial" w:hAnsi="Arial" w:cs="Arial"/>
                <w:sz w:val="20"/>
                <w:szCs w:val="20"/>
              </w:rPr>
            </w:pPr>
            <w:r w:rsidRPr="00366F2E">
              <w:rPr>
                <w:rFonts w:ascii="Arial" w:hAnsi="Arial" w:cs="Arial"/>
                <w:sz w:val="18"/>
                <w:szCs w:val="18"/>
              </w:rPr>
              <w:t>-</w:t>
            </w:r>
          </w:p>
        </w:tc>
      </w:tr>
      <w:tr w:rsidR="00547C55" w:rsidRPr="00366F2E" w14:paraId="084B744A" w14:textId="77777777" w:rsidTr="00976BD7">
        <w:trPr>
          <w:trHeight w:val="178"/>
        </w:trPr>
        <w:tc>
          <w:tcPr>
            <w:tcW w:w="10841" w:type="dxa"/>
            <w:gridSpan w:val="5"/>
          </w:tcPr>
          <w:p w14:paraId="0CE35548" w14:textId="4C81ED2B" w:rsidR="005B4EF6" w:rsidRPr="00366F2E" w:rsidRDefault="00D55686" w:rsidP="002C009B">
            <w:pPr>
              <w:spacing w:line="228" w:lineRule="auto"/>
              <w:rPr>
                <w:rFonts w:ascii="Arial" w:hAnsi="Arial" w:cs="Arial"/>
                <w:b/>
                <w:sz w:val="18"/>
                <w:szCs w:val="18"/>
              </w:rPr>
            </w:pPr>
            <w:r w:rsidRPr="00366F2E">
              <w:rPr>
                <w:rFonts w:ascii="Arial" w:hAnsi="Arial" w:cs="Arial"/>
                <w:b/>
                <w:sz w:val="20"/>
                <w:szCs w:val="20"/>
              </w:rPr>
              <w:t xml:space="preserve">Odvoz </w:t>
            </w:r>
            <w:r w:rsidR="005B4EF6" w:rsidRPr="00366F2E">
              <w:rPr>
                <w:rFonts w:ascii="Arial" w:hAnsi="Arial" w:cs="Arial"/>
                <w:b/>
                <w:sz w:val="20"/>
                <w:szCs w:val="20"/>
              </w:rPr>
              <w:t>zboží</w:t>
            </w:r>
          </w:p>
        </w:tc>
      </w:tr>
      <w:tr w:rsidR="000C406F" w:rsidRPr="00366F2E" w14:paraId="427B63F4" w14:textId="77777777" w:rsidTr="00976BD7">
        <w:trPr>
          <w:trHeight w:val="178"/>
        </w:trPr>
        <w:tc>
          <w:tcPr>
            <w:tcW w:w="5738" w:type="dxa"/>
            <w:vAlign w:val="center"/>
          </w:tcPr>
          <w:p w14:paraId="51B8F926" w14:textId="49681217" w:rsidR="00BA4641" w:rsidRPr="00366F2E" w:rsidRDefault="00BA4641" w:rsidP="0083741F">
            <w:pPr>
              <w:spacing w:line="228" w:lineRule="auto"/>
              <w:rPr>
                <w:rFonts w:ascii="Arial" w:hAnsi="Arial" w:cs="Arial"/>
                <w:sz w:val="20"/>
                <w:szCs w:val="20"/>
              </w:rPr>
            </w:pPr>
            <w:r w:rsidRPr="00366F2E">
              <w:rPr>
                <w:rFonts w:ascii="Arial" w:hAnsi="Arial" w:cs="Arial"/>
                <w:sz w:val="20"/>
                <w:szCs w:val="20"/>
              </w:rPr>
              <w:t>Příplatek za službu Odvoz zboží</w:t>
            </w:r>
          </w:p>
        </w:tc>
        <w:tc>
          <w:tcPr>
            <w:tcW w:w="1417" w:type="dxa"/>
            <w:vAlign w:val="center"/>
          </w:tcPr>
          <w:p w14:paraId="403AFE79" w14:textId="77777777" w:rsidR="00BA4641" w:rsidRPr="00366F2E" w:rsidRDefault="00BA4641" w:rsidP="00624AE0">
            <w:pPr>
              <w:pStyle w:val="Zpat"/>
              <w:tabs>
                <w:tab w:val="clear" w:pos="4513"/>
              </w:tabs>
              <w:jc w:val="center"/>
              <w:rPr>
                <w:rFonts w:ascii="Arial" w:hAnsi="Arial" w:cs="Arial"/>
                <w:sz w:val="18"/>
                <w:szCs w:val="18"/>
              </w:rPr>
            </w:pPr>
            <w:r w:rsidRPr="00366F2E">
              <w:rPr>
                <w:rFonts w:ascii="Arial" w:hAnsi="Arial" w:cs="Arial"/>
                <w:sz w:val="18"/>
                <w:szCs w:val="18"/>
              </w:rPr>
              <w:t>4,13</w:t>
            </w:r>
          </w:p>
        </w:tc>
        <w:tc>
          <w:tcPr>
            <w:tcW w:w="1134" w:type="dxa"/>
            <w:vAlign w:val="center"/>
          </w:tcPr>
          <w:p w14:paraId="32412F5D" w14:textId="77777777" w:rsidR="00BA4641" w:rsidRPr="00366F2E" w:rsidRDefault="00BA4641" w:rsidP="00624AE0">
            <w:pPr>
              <w:pStyle w:val="Zpat"/>
              <w:tabs>
                <w:tab w:val="clear" w:pos="4513"/>
              </w:tabs>
              <w:jc w:val="center"/>
              <w:rPr>
                <w:rFonts w:ascii="Arial" w:hAnsi="Arial" w:cs="Arial"/>
                <w:b/>
                <w:sz w:val="18"/>
                <w:szCs w:val="18"/>
              </w:rPr>
            </w:pPr>
            <w:r w:rsidRPr="00366F2E">
              <w:rPr>
                <w:rFonts w:ascii="Arial" w:hAnsi="Arial" w:cs="Arial"/>
                <w:b/>
                <w:sz w:val="18"/>
                <w:szCs w:val="18"/>
              </w:rPr>
              <w:t>5,00</w:t>
            </w:r>
          </w:p>
        </w:tc>
        <w:tc>
          <w:tcPr>
            <w:tcW w:w="2552" w:type="dxa"/>
            <w:gridSpan w:val="2"/>
            <w:vAlign w:val="center"/>
          </w:tcPr>
          <w:p w14:paraId="6CA9D2B4" w14:textId="7057B4F4" w:rsidR="00BA4641" w:rsidRPr="00366F2E" w:rsidRDefault="00BA4641" w:rsidP="00624AE0">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547C55" w:rsidRPr="00366F2E" w14:paraId="7B5632A8" w14:textId="77777777" w:rsidTr="00976BD7">
        <w:trPr>
          <w:trHeight w:val="178"/>
        </w:trPr>
        <w:tc>
          <w:tcPr>
            <w:tcW w:w="10841" w:type="dxa"/>
            <w:gridSpan w:val="5"/>
            <w:shd w:val="clear" w:color="auto" w:fill="F2F2F2" w:themeFill="background1" w:themeFillShade="F2"/>
            <w:vAlign w:val="center"/>
          </w:tcPr>
          <w:p w14:paraId="4CA1EEE2" w14:textId="77777777" w:rsidR="000A4102" w:rsidRPr="00366F2E" w:rsidRDefault="000A4102" w:rsidP="007A5FB6">
            <w:pPr>
              <w:pStyle w:val="Zpat"/>
              <w:tabs>
                <w:tab w:val="clear" w:pos="4513"/>
              </w:tabs>
              <w:jc w:val="center"/>
              <w:rPr>
                <w:rFonts w:ascii="Arial" w:hAnsi="Arial" w:cs="Arial"/>
                <w:b/>
                <w:sz w:val="20"/>
                <w:szCs w:val="20"/>
              </w:rPr>
            </w:pPr>
            <w:r w:rsidRPr="00366F2E">
              <w:rPr>
                <w:rFonts w:ascii="Arial" w:hAnsi="Arial" w:cs="Arial"/>
                <w:b/>
                <w:sz w:val="20"/>
                <w:szCs w:val="20"/>
              </w:rPr>
              <w:t>Vrácení cen</w:t>
            </w:r>
          </w:p>
        </w:tc>
      </w:tr>
      <w:tr w:rsidR="00547C55" w:rsidRPr="00366F2E" w14:paraId="47BBDA3A" w14:textId="77777777" w:rsidTr="00976BD7">
        <w:trPr>
          <w:trHeight w:val="178"/>
        </w:trPr>
        <w:tc>
          <w:tcPr>
            <w:tcW w:w="10841" w:type="dxa"/>
            <w:gridSpan w:val="5"/>
          </w:tcPr>
          <w:p w14:paraId="57BB4E68" w14:textId="0A979A41" w:rsidR="000A4102" w:rsidRPr="00366F2E" w:rsidRDefault="7740E0D0" w:rsidP="2A37792C">
            <w:pPr>
              <w:pStyle w:val="Zpat"/>
              <w:tabs>
                <w:tab w:val="clear" w:pos="4513"/>
              </w:tabs>
              <w:rPr>
                <w:rFonts w:ascii="Arial" w:hAnsi="Arial" w:cs="Arial"/>
                <w:b/>
                <w:bCs/>
                <w:sz w:val="18"/>
                <w:szCs w:val="18"/>
              </w:rPr>
            </w:pPr>
            <w:r w:rsidRPr="00366F2E">
              <w:rPr>
                <w:rFonts w:ascii="Arial" w:hAnsi="Arial" w:cs="Arial"/>
                <w:b/>
                <w:bCs/>
                <w:sz w:val="20"/>
                <w:szCs w:val="20"/>
              </w:rPr>
              <w:t>Při vrácení zásilky se službou Dobírka</w:t>
            </w:r>
            <w:r w:rsidR="220DB814" w:rsidRPr="00366F2E">
              <w:rPr>
                <w:rFonts w:ascii="Arial" w:hAnsi="Arial" w:cs="Arial"/>
                <w:b/>
                <w:bCs/>
                <w:sz w:val="20"/>
                <w:szCs w:val="20"/>
              </w:rPr>
              <w:t>:</w:t>
            </w:r>
            <w:r w:rsidRPr="00366F2E">
              <w:rPr>
                <w:rFonts w:ascii="Arial" w:hAnsi="Arial" w:cs="Arial"/>
                <w:b/>
                <w:bCs/>
                <w:sz w:val="20"/>
                <w:szCs w:val="20"/>
              </w:rPr>
              <w:t xml:space="preserve"> </w:t>
            </w:r>
          </w:p>
        </w:tc>
      </w:tr>
      <w:tr w:rsidR="00BA4641" w:rsidRPr="00366F2E" w14:paraId="16AA364E" w14:textId="77777777" w:rsidTr="00976BD7">
        <w:trPr>
          <w:trHeight w:val="178"/>
        </w:trPr>
        <w:tc>
          <w:tcPr>
            <w:tcW w:w="5738" w:type="dxa"/>
            <w:vAlign w:val="center"/>
          </w:tcPr>
          <w:p w14:paraId="0CAFB2DF" w14:textId="2EC86497" w:rsidR="00BA4641" w:rsidRPr="00366F2E" w:rsidRDefault="00BA4641" w:rsidP="00D44582">
            <w:pPr>
              <w:spacing w:line="228" w:lineRule="auto"/>
              <w:rPr>
                <w:rFonts w:ascii="Arial" w:hAnsi="Arial" w:cs="Arial"/>
                <w:sz w:val="20"/>
                <w:szCs w:val="20"/>
              </w:rPr>
            </w:pPr>
            <w:r w:rsidRPr="00366F2E">
              <w:rPr>
                <w:rFonts w:ascii="Arial" w:hAnsi="Arial" w:cs="Arial"/>
                <w:sz w:val="20"/>
                <w:szCs w:val="20"/>
              </w:rPr>
              <w:t>Při použití Poštovní dobírkové poukázky A nebo C</w:t>
            </w:r>
          </w:p>
        </w:tc>
        <w:tc>
          <w:tcPr>
            <w:tcW w:w="2551" w:type="dxa"/>
            <w:gridSpan w:val="2"/>
            <w:vAlign w:val="center"/>
          </w:tcPr>
          <w:p w14:paraId="4B6DD9A5" w14:textId="1FD1793A" w:rsidR="00BA4641" w:rsidRPr="00366F2E" w:rsidRDefault="00BA4641" w:rsidP="004A737F">
            <w:pPr>
              <w:pStyle w:val="Zpat"/>
              <w:tabs>
                <w:tab w:val="clear" w:pos="4513"/>
              </w:tabs>
              <w:jc w:val="center"/>
              <w:rPr>
                <w:rFonts w:ascii="Arial" w:hAnsi="Arial" w:cs="Arial"/>
                <w:sz w:val="18"/>
                <w:szCs w:val="18"/>
              </w:rPr>
            </w:pPr>
            <w:r w:rsidRPr="00366F2E">
              <w:rPr>
                <w:rFonts w:ascii="Arial" w:hAnsi="Arial" w:cs="Arial"/>
                <w:sz w:val="18"/>
                <w:szCs w:val="18"/>
              </w:rPr>
              <w:t>cena služby Poštovní dobírkové poukázky A nebo C</w:t>
            </w:r>
          </w:p>
        </w:tc>
        <w:tc>
          <w:tcPr>
            <w:tcW w:w="2552" w:type="dxa"/>
            <w:gridSpan w:val="2"/>
            <w:vAlign w:val="center"/>
          </w:tcPr>
          <w:p w14:paraId="223E8C7A" w14:textId="2759A76F" w:rsidR="00BA4641" w:rsidRPr="00366F2E" w:rsidRDefault="00BA4641" w:rsidP="0086448E">
            <w:pPr>
              <w:pStyle w:val="Zpat"/>
              <w:tabs>
                <w:tab w:val="clear" w:pos="4513"/>
              </w:tabs>
              <w:jc w:val="center"/>
              <w:rPr>
                <w:rFonts w:ascii="Arial" w:hAnsi="Arial" w:cs="Arial"/>
                <w:sz w:val="18"/>
                <w:szCs w:val="18"/>
              </w:rPr>
            </w:pPr>
            <w:r w:rsidRPr="00366F2E">
              <w:rPr>
                <w:rFonts w:ascii="Arial" w:hAnsi="Arial" w:cs="Arial"/>
                <w:sz w:val="18"/>
                <w:szCs w:val="18"/>
              </w:rPr>
              <w:t>cena služby Poštovní dobírkové poukázky A nebo C</w:t>
            </w:r>
          </w:p>
        </w:tc>
      </w:tr>
      <w:tr w:rsidR="00BA4641" w:rsidRPr="00366F2E" w14:paraId="0A5360A9" w14:textId="77777777" w:rsidTr="00976BD7">
        <w:trPr>
          <w:trHeight w:val="178"/>
        </w:trPr>
        <w:tc>
          <w:tcPr>
            <w:tcW w:w="5738" w:type="dxa"/>
            <w:vAlign w:val="center"/>
          </w:tcPr>
          <w:p w14:paraId="5B42A676" w14:textId="40C641FE" w:rsidR="00BA4641" w:rsidRPr="00366F2E" w:rsidRDefault="00BA4641" w:rsidP="2A37792C">
            <w:pPr>
              <w:spacing w:line="228" w:lineRule="auto"/>
              <w:rPr>
                <w:rFonts w:ascii="Arial" w:hAnsi="Arial" w:cs="Arial"/>
                <w:sz w:val="20"/>
                <w:szCs w:val="20"/>
              </w:rPr>
            </w:pPr>
            <w:r w:rsidRPr="00366F2E">
              <w:rPr>
                <w:rFonts w:ascii="Arial" w:hAnsi="Arial" w:cs="Arial"/>
                <w:sz w:val="20"/>
                <w:szCs w:val="20"/>
              </w:rPr>
              <w:t>Při vrácení poštovní zásilky se službou Dobírka – účet nebo Dobírka – hotovost</w:t>
            </w:r>
          </w:p>
        </w:tc>
        <w:tc>
          <w:tcPr>
            <w:tcW w:w="2551" w:type="dxa"/>
            <w:gridSpan w:val="2"/>
            <w:vAlign w:val="center"/>
          </w:tcPr>
          <w:p w14:paraId="01B29F68" w14:textId="782A13BB" w:rsidR="00BA4641" w:rsidRPr="00366F2E" w:rsidRDefault="00BA4641" w:rsidP="00DB7AC8">
            <w:pPr>
              <w:pStyle w:val="Zpat"/>
              <w:jc w:val="center"/>
              <w:rPr>
                <w:rFonts w:ascii="Arial" w:hAnsi="Arial" w:cs="Arial"/>
                <w:sz w:val="18"/>
                <w:szCs w:val="18"/>
              </w:rPr>
            </w:pPr>
            <w:r w:rsidRPr="00366F2E">
              <w:rPr>
                <w:rFonts w:ascii="Arial" w:hAnsi="Arial" w:cs="Arial"/>
                <w:sz w:val="18"/>
                <w:szCs w:val="18"/>
              </w:rPr>
              <w:t>cena služby se nevrací</w:t>
            </w:r>
          </w:p>
        </w:tc>
        <w:tc>
          <w:tcPr>
            <w:tcW w:w="2552" w:type="dxa"/>
            <w:gridSpan w:val="2"/>
            <w:vAlign w:val="center"/>
          </w:tcPr>
          <w:p w14:paraId="73242DF0" w14:textId="0C91662E" w:rsidR="00BA4641" w:rsidRPr="00366F2E" w:rsidRDefault="00BA4641" w:rsidP="2A37792C">
            <w:pPr>
              <w:pStyle w:val="Zpat"/>
              <w:jc w:val="center"/>
              <w:rPr>
                <w:rFonts w:ascii="Arial" w:hAnsi="Arial" w:cs="Arial"/>
                <w:sz w:val="18"/>
                <w:szCs w:val="18"/>
              </w:rPr>
            </w:pPr>
            <w:r w:rsidRPr="00366F2E">
              <w:rPr>
                <w:rFonts w:ascii="Arial" w:hAnsi="Arial" w:cs="Arial"/>
                <w:sz w:val="18"/>
                <w:szCs w:val="18"/>
              </w:rPr>
              <w:t>cena služby se nevrací</w:t>
            </w:r>
          </w:p>
        </w:tc>
      </w:tr>
      <w:tr w:rsidR="00BA4641" w:rsidRPr="00366F2E" w14:paraId="0A0EACA7" w14:textId="6264D979" w:rsidTr="00976BD7">
        <w:trPr>
          <w:trHeight w:val="58"/>
        </w:trPr>
        <w:tc>
          <w:tcPr>
            <w:tcW w:w="5738" w:type="dxa"/>
            <w:vAlign w:val="center"/>
          </w:tcPr>
          <w:p w14:paraId="0CB1D3A6" w14:textId="1E420432" w:rsidR="00BA4641" w:rsidRPr="00366F2E" w:rsidRDefault="00BA4641" w:rsidP="2A37792C">
            <w:pPr>
              <w:spacing w:line="228" w:lineRule="auto"/>
              <w:rPr>
                <w:rFonts w:ascii="Arial" w:hAnsi="Arial" w:cs="Arial"/>
                <w:sz w:val="20"/>
                <w:vertAlign w:val="superscript"/>
              </w:rPr>
            </w:pPr>
            <w:r w:rsidRPr="00366F2E">
              <w:rPr>
                <w:rFonts w:ascii="Arial" w:hAnsi="Arial" w:cs="Arial"/>
                <w:sz w:val="20"/>
                <w:szCs w:val="20"/>
              </w:rPr>
              <w:t xml:space="preserve">Při vrácení zásilky se službou </w:t>
            </w:r>
            <w:proofErr w:type="spellStart"/>
            <w:r w:rsidRPr="00366F2E">
              <w:rPr>
                <w:rFonts w:ascii="Arial" w:hAnsi="Arial" w:cs="Arial"/>
                <w:b/>
                <w:bCs/>
                <w:sz w:val="20"/>
                <w:szCs w:val="20"/>
              </w:rPr>
              <w:t>Bezdokladová</w:t>
            </w:r>
            <w:proofErr w:type="spellEnd"/>
            <w:r w:rsidRPr="00366F2E">
              <w:rPr>
                <w:rFonts w:ascii="Arial" w:hAnsi="Arial" w:cs="Arial"/>
                <w:b/>
                <w:bCs/>
                <w:sz w:val="20"/>
                <w:szCs w:val="20"/>
              </w:rPr>
              <w:t xml:space="preserve"> dobírka</w:t>
            </w:r>
            <w:r w:rsidRPr="00366F2E">
              <w:rPr>
                <w:rFonts w:ascii="Arial" w:hAnsi="Arial" w:cs="Arial"/>
                <w:sz w:val="20"/>
                <w:szCs w:val="20"/>
              </w:rPr>
              <w:t xml:space="preserve"> bez ohledu na výši dobírkové částky</w:t>
            </w:r>
          </w:p>
        </w:tc>
        <w:tc>
          <w:tcPr>
            <w:tcW w:w="2551" w:type="dxa"/>
            <w:gridSpan w:val="2"/>
            <w:vAlign w:val="center"/>
          </w:tcPr>
          <w:p w14:paraId="3C394E98" w14:textId="0143DDDB" w:rsidR="00BA4641" w:rsidRPr="00366F2E" w:rsidRDefault="00BA4641" w:rsidP="00DB7AC8">
            <w:pPr>
              <w:pStyle w:val="Zpat"/>
              <w:tabs>
                <w:tab w:val="clear" w:pos="4513"/>
              </w:tabs>
              <w:jc w:val="center"/>
              <w:rPr>
                <w:rFonts w:ascii="Arial" w:hAnsi="Arial" w:cs="Arial"/>
                <w:b/>
                <w:sz w:val="18"/>
              </w:rPr>
            </w:pPr>
            <w:r w:rsidRPr="00366F2E">
              <w:rPr>
                <w:rFonts w:ascii="Arial" w:hAnsi="Arial" w:cs="Arial"/>
                <w:sz w:val="18"/>
                <w:szCs w:val="18"/>
              </w:rPr>
              <w:t>cena služby se nevrací</w:t>
            </w:r>
            <w:r w:rsidRPr="00366F2E">
              <w:rPr>
                <w:rFonts w:ascii="Arial" w:hAnsi="Arial" w:cs="Arial"/>
                <w:b/>
                <w:bCs/>
                <w:sz w:val="18"/>
                <w:szCs w:val="18"/>
              </w:rPr>
              <w:t xml:space="preserve"> </w:t>
            </w:r>
          </w:p>
        </w:tc>
        <w:tc>
          <w:tcPr>
            <w:tcW w:w="2552" w:type="dxa"/>
            <w:gridSpan w:val="2"/>
            <w:vAlign w:val="center"/>
          </w:tcPr>
          <w:p w14:paraId="3C5739D4" w14:textId="6894692F" w:rsidR="00BA4641" w:rsidRPr="00366F2E" w:rsidRDefault="00BA4641" w:rsidP="2A37792C">
            <w:pPr>
              <w:pStyle w:val="Zpat"/>
              <w:tabs>
                <w:tab w:val="clear" w:pos="4513"/>
              </w:tabs>
              <w:jc w:val="center"/>
              <w:rPr>
                <w:rFonts w:ascii="Arial" w:hAnsi="Arial" w:cs="Arial"/>
                <w:sz w:val="18"/>
                <w:szCs w:val="18"/>
              </w:rPr>
            </w:pPr>
            <w:r w:rsidRPr="00366F2E">
              <w:rPr>
                <w:rFonts w:ascii="Arial" w:hAnsi="Arial" w:cs="Arial"/>
                <w:sz w:val="18"/>
                <w:szCs w:val="18"/>
              </w:rPr>
              <w:t xml:space="preserve">- </w:t>
            </w:r>
          </w:p>
        </w:tc>
      </w:tr>
      <w:tr w:rsidR="00BA4641" w:rsidRPr="00366F2E" w14:paraId="0A38EB1E" w14:textId="77777777" w:rsidTr="00976BD7">
        <w:trPr>
          <w:trHeight w:val="178"/>
        </w:trPr>
        <w:tc>
          <w:tcPr>
            <w:tcW w:w="5738" w:type="dxa"/>
            <w:vAlign w:val="center"/>
          </w:tcPr>
          <w:p w14:paraId="0926EAF4" w14:textId="77777777" w:rsidR="00BA4641" w:rsidRPr="00366F2E" w:rsidRDefault="00BA4641" w:rsidP="00D44582">
            <w:pPr>
              <w:spacing w:line="228" w:lineRule="auto"/>
              <w:rPr>
                <w:rFonts w:ascii="Arial" w:hAnsi="Arial" w:cs="Arial"/>
                <w:sz w:val="20"/>
                <w:szCs w:val="20"/>
              </w:rPr>
            </w:pPr>
            <w:r w:rsidRPr="00366F2E">
              <w:rPr>
                <w:rFonts w:ascii="Arial" w:hAnsi="Arial" w:cs="Arial"/>
                <w:sz w:val="20"/>
                <w:szCs w:val="20"/>
              </w:rPr>
              <w:t xml:space="preserve">Při překročení sjednané doby přepravy zásilky </w:t>
            </w:r>
          </w:p>
        </w:tc>
        <w:tc>
          <w:tcPr>
            <w:tcW w:w="2551" w:type="dxa"/>
            <w:gridSpan w:val="2"/>
            <w:vAlign w:val="center"/>
          </w:tcPr>
          <w:p w14:paraId="35104CC7" w14:textId="77777777" w:rsidR="00BA4641" w:rsidRPr="00366F2E" w:rsidRDefault="00BA4641" w:rsidP="00394D34">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2552" w:type="dxa"/>
            <w:gridSpan w:val="2"/>
            <w:vAlign w:val="center"/>
          </w:tcPr>
          <w:p w14:paraId="1E1EBE31" w14:textId="03AB5F9A" w:rsidR="00BA4641" w:rsidRPr="00366F2E" w:rsidRDefault="00BA4641" w:rsidP="00425765">
            <w:pPr>
              <w:pStyle w:val="Zpat"/>
              <w:tabs>
                <w:tab w:val="clear" w:pos="4513"/>
              </w:tabs>
              <w:jc w:val="center"/>
              <w:rPr>
                <w:rFonts w:ascii="Arial" w:hAnsi="Arial" w:cs="Arial"/>
                <w:sz w:val="18"/>
                <w:szCs w:val="18"/>
              </w:rPr>
            </w:pPr>
            <w:r w:rsidRPr="00366F2E">
              <w:rPr>
                <w:rFonts w:ascii="Arial" w:hAnsi="Arial" w:cs="Arial"/>
                <w:sz w:val="18"/>
                <w:szCs w:val="18"/>
              </w:rPr>
              <w:t>dle ceny služby EMS</w:t>
            </w:r>
          </w:p>
        </w:tc>
      </w:tr>
      <w:tr w:rsidR="007A5FB6" w:rsidRPr="00366F2E" w14:paraId="00C24FD5" w14:textId="77777777">
        <w:trPr>
          <w:trHeight w:val="178"/>
        </w:trPr>
        <w:tc>
          <w:tcPr>
            <w:tcW w:w="5738" w:type="dxa"/>
            <w:vMerge w:val="restart"/>
            <w:tcBorders>
              <w:top w:val="single" w:sz="4" w:space="0" w:color="auto"/>
              <w:left w:val="single" w:sz="4" w:space="0" w:color="auto"/>
              <w:right w:val="single" w:sz="4" w:space="0" w:color="auto"/>
            </w:tcBorders>
            <w:shd w:val="clear" w:color="auto" w:fill="F2F2F2" w:themeFill="background1" w:themeFillShade="F2"/>
            <w:vAlign w:val="center"/>
          </w:tcPr>
          <w:p w14:paraId="3A1C617D" w14:textId="577C3319" w:rsidR="007A5FB6" w:rsidRPr="00976BD7" w:rsidRDefault="007A5FB6" w:rsidP="007A5FB6">
            <w:pPr>
              <w:spacing w:line="228" w:lineRule="auto"/>
              <w:rPr>
                <w:rFonts w:ascii="Arial" w:hAnsi="Arial" w:cs="Arial"/>
                <w:b/>
                <w:bCs/>
                <w:sz w:val="20"/>
                <w:szCs w:val="20"/>
              </w:rPr>
            </w:pPr>
            <w:r w:rsidRPr="00976BD7">
              <w:rPr>
                <w:rFonts w:ascii="Arial" w:hAnsi="Arial" w:cs="Arial"/>
                <w:b/>
                <w:bCs/>
                <w:sz w:val="20"/>
                <w:szCs w:val="20"/>
              </w:rPr>
              <w:lastRenderedPageBreak/>
              <w:t>Druh zásilky</w:t>
            </w:r>
          </w:p>
        </w:tc>
        <w:tc>
          <w:tcPr>
            <w:tcW w:w="2551"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6DD4B925" w14:textId="77777777" w:rsidR="007A5FB6" w:rsidRPr="00976BD7" w:rsidRDefault="007A5FB6" w:rsidP="007A5FB6">
            <w:pPr>
              <w:pStyle w:val="Zpat"/>
              <w:tabs>
                <w:tab w:val="clear" w:pos="4513"/>
              </w:tabs>
              <w:jc w:val="center"/>
              <w:rPr>
                <w:rFonts w:ascii="Arial" w:hAnsi="Arial" w:cs="Arial"/>
                <w:b/>
                <w:bCs/>
                <w:sz w:val="18"/>
                <w:szCs w:val="18"/>
              </w:rPr>
            </w:pPr>
            <w:r w:rsidRPr="00976BD7">
              <w:rPr>
                <w:rFonts w:ascii="Arial" w:hAnsi="Arial" w:cs="Arial"/>
                <w:b/>
                <w:bCs/>
                <w:sz w:val="18"/>
                <w:szCs w:val="18"/>
              </w:rPr>
              <w:t>Balík Do ruky</w:t>
            </w:r>
          </w:p>
        </w:tc>
        <w:tc>
          <w:tcPr>
            <w:tcW w:w="2552"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14CFBE40" w14:textId="77777777" w:rsidR="007A5FB6" w:rsidRPr="00976BD7" w:rsidRDefault="007A5FB6" w:rsidP="007A5FB6">
            <w:pPr>
              <w:pStyle w:val="Zpat"/>
              <w:tabs>
                <w:tab w:val="clear" w:pos="4513"/>
              </w:tabs>
              <w:jc w:val="center"/>
              <w:rPr>
                <w:rFonts w:ascii="Arial" w:hAnsi="Arial" w:cs="Arial"/>
                <w:b/>
                <w:bCs/>
                <w:sz w:val="18"/>
                <w:szCs w:val="18"/>
              </w:rPr>
            </w:pPr>
            <w:r w:rsidRPr="00976BD7">
              <w:rPr>
                <w:rFonts w:ascii="Arial" w:hAnsi="Arial" w:cs="Arial"/>
                <w:b/>
                <w:bCs/>
                <w:sz w:val="18"/>
                <w:szCs w:val="18"/>
              </w:rPr>
              <w:t>EMS</w:t>
            </w:r>
          </w:p>
        </w:tc>
      </w:tr>
      <w:tr w:rsidR="007A5FB6" w:rsidRPr="00366F2E" w14:paraId="42C46844" w14:textId="77777777">
        <w:trPr>
          <w:trHeight w:val="178"/>
        </w:trPr>
        <w:tc>
          <w:tcPr>
            <w:tcW w:w="5738" w:type="dxa"/>
            <w:vMerge/>
            <w:tcBorders>
              <w:left w:val="single" w:sz="4" w:space="0" w:color="auto"/>
              <w:right w:val="single" w:sz="4" w:space="0" w:color="auto"/>
            </w:tcBorders>
            <w:shd w:val="clear" w:color="auto" w:fill="F2F2F2" w:themeFill="background1" w:themeFillShade="F2"/>
            <w:vAlign w:val="center"/>
          </w:tcPr>
          <w:p w14:paraId="397D42CB" w14:textId="77777777" w:rsidR="007A5FB6" w:rsidRPr="00366F2E" w:rsidRDefault="007A5FB6" w:rsidP="00976BD7">
            <w:pPr>
              <w:spacing w:line="228" w:lineRule="auto"/>
              <w:rPr>
                <w:rFonts w:ascii="Arial" w:hAnsi="Arial" w:cs="Arial"/>
                <w:b/>
                <w:bCs/>
                <w:sz w:val="20"/>
                <w:szCs w:val="20"/>
              </w:rPr>
            </w:pPr>
          </w:p>
        </w:tc>
        <w:tc>
          <w:tcPr>
            <w:tcW w:w="5103" w:type="dxa"/>
            <w:gridSpan w:val="4"/>
            <w:tcBorders>
              <w:left w:val="single" w:sz="4" w:space="0" w:color="auto"/>
            </w:tcBorders>
            <w:shd w:val="clear" w:color="auto" w:fill="F2F2F2" w:themeFill="background1" w:themeFillShade="F2"/>
            <w:vAlign w:val="center"/>
          </w:tcPr>
          <w:p w14:paraId="15784A3B" w14:textId="77777777" w:rsidR="007A5FB6" w:rsidRPr="00366F2E" w:rsidRDefault="007A5FB6">
            <w:pPr>
              <w:pStyle w:val="Zpat"/>
              <w:tabs>
                <w:tab w:val="clear" w:pos="4513"/>
              </w:tabs>
              <w:jc w:val="center"/>
              <w:rPr>
                <w:rFonts w:ascii="Arial" w:hAnsi="Arial" w:cs="Arial"/>
                <w:b/>
                <w:bCs/>
                <w:sz w:val="20"/>
                <w:szCs w:val="20"/>
              </w:rPr>
            </w:pPr>
            <w:r w:rsidRPr="00366F2E">
              <w:rPr>
                <w:rFonts w:ascii="Arial" w:hAnsi="Arial" w:cs="Arial"/>
                <w:b/>
                <w:bCs/>
                <w:sz w:val="20"/>
                <w:szCs w:val="20"/>
              </w:rPr>
              <w:t>Cena v Kč</w:t>
            </w:r>
          </w:p>
        </w:tc>
      </w:tr>
      <w:tr w:rsidR="007A5FB6" w:rsidRPr="00366F2E" w14:paraId="3B88515F" w14:textId="77777777">
        <w:trPr>
          <w:trHeight w:val="178"/>
        </w:trPr>
        <w:tc>
          <w:tcPr>
            <w:tcW w:w="5738" w:type="dxa"/>
            <w:vMerge/>
            <w:tcBorders>
              <w:left w:val="single" w:sz="4" w:space="0" w:color="auto"/>
              <w:right w:val="single" w:sz="4" w:space="0" w:color="auto"/>
            </w:tcBorders>
            <w:shd w:val="clear" w:color="auto" w:fill="F2F2F2" w:themeFill="background1" w:themeFillShade="F2"/>
            <w:vAlign w:val="center"/>
          </w:tcPr>
          <w:p w14:paraId="03E0C057" w14:textId="77777777" w:rsidR="007A5FB6" w:rsidRPr="00976BD7" w:rsidRDefault="007A5FB6">
            <w:pPr>
              <w:spacing w:line="228" w:lineRule="auto"/>
              <w:ind w:left="57"/>
              <w:jc w:val="center"/>
              <w:rPr>
                <w:rFonts w:ascii="Arial" w:hAnsi="Arial" w:cs="Arial"/>
                <w:b/>
                <w:bCs/>
                <w:sz w:val="20"/>
                <w:szCs w:val="20"/>
              </w:rPr>
            </w:pPr>
          </w:p>
        </w:tc>
        <w:tc>
          <w:tcPr>
            <w:tcW w:w="1417" w:type="dxa"/>
            <w:tcBorders>
              <w:left w:val="single" w:sz="4" w:space="0" w:color="auto"/>
            </w:tcBorders>
            <w:shd w:val="clear" w:color="auto" w:fill="F2F2F2" w:themeFill="background1" w:themeFillShade="F2"/>
            <w:vAlign w:val="center"/>
          </w:tcPr>
          <w:p w14:paraId="603F6F98" w14:textId="77777777" w:rsidR="007A5FB6" w:rsidRPr="00366F2E" w:rsidRDefault="007A5FB6">
            <w:pPr>
              <w:pStyle w:val="Zpat"/>
              <w:tabs>
                <w:tab w:val="clear" w:pos="4513"/>
              </w:tabs>
              <w:ind w:left="-57"/>
              <w:jc w:val="center"/>
              <w:rPr>
                <w:rFonts w:ascii="Arial" w:hAnsi="Arial" w:cs="Arial"/>
                <w:b/>
                <w:bCs/>
                <w:sz w:val="20"/>
                <w:szCs w:val="20"/>
              </w:rPr>
            </w:pPr>
            <w:r w:rsidRPr="00366F2E">
              <w:rPr>
                <w:rFonts w:ascii="Arial" w:hAnsi="Arial" w:cs="Arial"/>
                <w:b/>
                <w:bCs/>
                <w:sz w:val="20"/>
                <w:szCs w:val="20"/>
              </w:rPr>
              <w:t>bez DPH</w:t>
            </w:r>
          </w:p>
        </w:tc>
        <w:tc>
          <w:tcPr>
            <w:tcW w:w="1134" w:type="dxa"/>
            <w:shd w:val="clear" w:color="auto" w:fill="F2F2F2" w:themeFill="background1" w:themeFillShade="F2"/>
            <w:vAlign w:val="center"/>
          </w:tcPr>
          <w:p w14:paraId="7CA8F793" w14:textId="77777777" w:rsidR="007A5FB6" w:rsidRPr="00366F2E" w:rsidRDefault="007A5FB6">
            <w:pPr>
              <w:pStyle w:val="Zpat"/>
              <w:tabs>
                <w:tab w:val="clear" w:pos="4513"/>
              </w:tabs>
              <w:ind w:left="-57"/>
              <w:jc w:val="center"/>
              <w:rPr>
                <w:rFonts w:ascii="Arial" w:hAnsi="Arial" w:cs="Arial"/>
                <w:b/>
                <w:bCs/>
                <w:sz w:val="20"/>
                <w:szCs w:val="20"/>
              </w:rPr>
            </w:pPr>
            <w:r w:rsidRPr="00366F2E">
              <w:rPr>
                <w:rFonts w:ascii="Arial" w:hAnsi="Arial" w:cs="Arial"/>
                <w:b/>
                <w:bCs/>
                <w:sz w:val="20"/>
                <w:szCs w:val="20"/>
              </w:rPr>
              <w:t>s DPH</w:t>
            </w:r>
          </w:p>
        </w:tc>
        <w:tc>
          <w:tcPr>
            <w:tcW w:w="1276" w:type="dxa"/>
            <w:shd w:val="clear" w:color="auto" w:fill="F2F2F2" w:themeFill="background1" w:themeFillShade="F2"/>
            <w:vAlign w:val="center"/>
          </w:tcPr>
          <w:p w14:paraId="792ECF0A" w14:textId="77777777" w:rsidR="007A5FB6" w:rsidRPr="00366F2E" w:rsidRDefault="007A5FB6">
            <w:pPr>
              <w:pStyle w:val="Zpat"/>
              <w:tabs>
                <w:tab w:val="clear" w:pos="4513"/>
              </w:tabs>
              <w:ind w:left="-57"/>
              <w:jc w:val="center"/>
              <w:rPr>
                <w:rFonts w:ascii="Arial" w:hAnsi="Arial" w:cs="Arial"/>
                <w:b/>
                <w:bCs/>
                <w:sz w:val="20"/>
                <w:szCs w:val="20"/>
              </w:rPr>
            </w:pPr>
            <w:r w:rsidRPr="00366F2E">
              <w:rPr>
                <w:rFonts w:ascii="Arial" w:hAnsi="Arial" w:cs="Arial"/>
                <w:b/>
                <w:bCs/>
                <w:sz w:val="20"/>
                <w:szCs w:val="20"/>
              </w:rPr>
              <w:t>bez DPH</w:t>
            </w:r>
          </w:p>
        </w:tc>
        <w:tc>
          <w:tcPr>
            <w:tcW w:w="1276" w:type="dxa"/>
            <w:shd w:val="clear" w:color="auto" w:fill="F2F2F2" w:themeFill="background1" w:themeFillShade="F2"/>
            <w:vAlign w:val="center"/>
          </w:tcPr>
          <w:p w14:paraId="13C9B097" w14:textId="77777777" w:rsidR="007A5FB6" w:rsidRPr="00366F2E" w:rsidRDefault="007A5FB6">
            <w:pPr>
              <w:pStyle w:val="Zpat"/>
              <w:tabs>
                <w:tab w:val="clear" w:pos="4513"/>
              </w:tabs>
              <w:ind w:left="-57"/>
              <w:jc w:val="center"/>
              <w:rPr>
                <w:rFonts w:ascii="Arial" w:hAnsi="Arial" w:cs="Arial"/>
                <w:b/>
                <w:bCs/>
                <w:sz w:val="20"/>
                <w:szCs w:val="20"/>
              </w:rPr>
            </w:pPr>
            <w:r w:rsidRPr="00366F2E">
              <w:rPr>
                <w:rFonts w:ascii="Arial" w:hAnsi="Arial" w:cs="Arial"/>
                <w:b/>
                <w:bCs/>
                <w:sz w:val="20"/>
                <w:szCs w:val="20"/>
              </w:rPr>
              <w:t>s DPH</w:t>
            </w:r>
          </w:p>
        </w:tc>
      </w:tr>
      <w:tr w:rsidR="007A5FB6" w:rsidRPr="00366F2E" w14:paraId="71DA45DD" w14:textId="77777777" w:rsidTr="00976BD7">
        <w:trPr>
          <w:trHeight w:val="178"/>
        </w:trPr>
        <w:tc>
          <w:tcPr>
            <w:tcW w:w="10841" w:type="dxa"/>
            <w:gridSpan w:val="5"/>
            <w:shd w:val="clear" w:color="auto" w:fill="F2F2F2" w:themeFill="background1" w:themeFillShade="F2"/>
            <w:vAlign w:val="center"/>
          </w:tcPr>
          <w:p w14:paraId="71B96EBD" w14:textId="710890FB" w:rsidR="007A5FB6" w:rsidRPr="00366F2E" w:rsidRDefault="007A5FB6" w:rsidP="007A5FB6">
            <w:pPr>
              <w:pStyle w:val="Zpat"/>
              <w:tabs>
                <w:tab w:val="clear" w:pos="4513"/>
              </w:tabs>
              <w:ind w:left="-57"/>
              <w:jc w:val="center"/>
              <w:rPr>
                <w:rFonts w:ascii="Arial" w:hAnsi="Arial" w:cs="Arial"/>
                <w:b/>
                <w:bCs/>
                <w:sz w:val="20"/>
                <w:szCs w:val="20"/>
              </w:rPr>
            </w:pPr>
            <w:r w:rsidRPr="00366F2E">
              <w:rPr>
                <w:rFonts w:ascii="Arial" w:hAnsi="Arial" w:cs="Arial"/>
                <w:b/>
                <w:bCs/>
                <w:sz w:val="20"/>
                <w:szCs w:val="20"/>
              </w:rPr>
              <w:t>Vrácení cen</w:t>
            </w:r>
          </w:p>
        </w:tc>
      </w:tr>
      <w:tr w:rsidR="00BA4641" w:rsidRPr="00366F2E" w14:paraId="3EFBBB8C" w14:textId="77777777" w:rsidTr="00976BD7">
        <w:trPr>
          <w:trHeight w:val="178"/>
        </w:trPr>
        <w:tc>
          <w:tcPr>
            <w:tcW w:w="5738" w:type="dxa"/>
            <w:vAlign w:val="center"/>
          </w:tcPr>
          <w:p w14:paraId="44A091D3" w14:textId="3AC4BC83" w:rsidR="00BA4641" w:rsidRPr="00366F2E" w:rsidRDefault="00BA4641" w:rsidP="2A37792C">
            <w:pPr>
              <w:spacing w:line="228" w:lineRule="auto"/>
              <w:rPr>
                <w:rFonts w:ascii="Arial" w:eastAsia="Times New Roman" w:hAnsi="Arial" w:cs="Arial"/>
                <w:sz w:val="20"/>
                <w:szCs w:val="20"/>
                <w:lang w:eastAsia="cs-CZ"/>
              </w:rPr>
            </w:pPr>
            <w:r w:rsidRPr="00366F2E">
              <w:rPr>
                <w:rFonts w:ascii="Arial" w:eastAsia="Times New Roman" w:hAnsi="Arial" w:cs="Arial"/>
                <w:sz w:val="20"/>
                <w:szCs w:val="20"/>
                <w:lang w:eastAsia="cs-CZ"/>
              </w:rPr>
              <w:t>Při oprávněné reklamaci nedodání zásilky v termínu se zvolenou doplňkovou službou Garantovaný čas dodání zásilky v pracovní dny a v sobotu</w:t>
            </w:r>
          </w:p>
        </w:tc>
        <w:tc>
          <w:tcPr>
            <w:tcW w:w="2551" w:type="dxa"/>
            <w:gridSpan w:val="2"/>
            <w:vAlign w:val="center"/>
          </w:tcPr>
          <w:p w14:paraId="5F0720C5" w14:textId="60E7FE42" w:rsidR="00BA4641" w:rsidRPr="00366F2E" w:rsidRDefault="00BA4641" w:rsidP="2A37792C">
            <w:pPr>
              <w:pStyle w:val="Zpat"/>
              <w:tabs>
                <w:tab w:val="clear" w:pos="4513"/>
              </w:tabs>
              <w:jc w:val="center"/>
              <w:rPr>
                <w:rFonts w:ascii="Arial" w:hAnsi="Arial" w:cs="Arial"/>
                <w:sz w:val="18"/>
              </w:rPr>
            </w:pPr>
            <w:r w:rsidRPr="00366F2E">
              <w:rPr>
                <w:rFonts w:ascii="Arial" w:hAnsi="Arial" w:cs="Arial"/>
                <w:sz w:val="18"/>
                <w:szCs w:val="18"/>
              </w:rPr>
              <w:t>cena služby Balík Do ruky + cena služby Garantovaný čas dodání zásilky v pracovní dny a sobotu</w:t>
            </w:r>
          </w:p>
        </w:tc>
        <w:tc>
          <w:tcPr>
            <w:tcW w:w="2552" w:type="dxa"/>
            <w:gridSpan w:val="2"/>
            <w:vAlign w:val="center"/>
          </w:tcPr>
          <w:p w14:paraId="45ADAA49" w14:textId="4C602366" w:rsidR="00BA4641" w:rsidRPr="00366F2E" w:rsidRDefault="00BA4641" w:rsidP="00394D34">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547C55" w:rsidRPr="00366F2E" w14:paraId="0FD8A6BB" w14:textId="77777777" w:rsidTr="00976BD7">
        <w:trPr>
          <w:trHeight w:val="178"/>
        </w:trPr>
        <w:tc>
          <w:tcPr>
            <w:tcW w:w="10841" w:type="dxa"/>
            <w:gridSpan w:val="5"/>
            <w:shd w:val="clear" w:color="auto" w:fill="F2F2F2" w:themeFill="background1" w:themeFillShade="F2"/>
            <w:vAlign w:val="center"/>
          </w:tcPr>
          <w:p w14:paraId="6FB863C6" w14:textId="283E4A3A" w:rsidR="00B973B2" w:rsidRPr="00366F2E" w:rsidRDefault="00B00F33" w:rsidP="00394D34">
            <w:pPr>
              <w:pStyle w:val="Zpat"/>
              <w:tabs>
                <w:tab w:val="clear" w:pos="4513"/>
              </w:tabs>
              <w:jc w:val="center"/>
              <w:rPr>
                <w:rFonts w:ascii="Arial" w:hAnsi="Arial" w:cs="Arial"/>
                <w:b/>
                <w:sz w:val="20"/>
                <w:szCs w:val="20"/>
              </w:rPr>
            </w:pPr>
            <w:r w:rsidRPr="00366F2E">
              <w:rPr>
                <w:rFonts w:ascii="Arial" w:hAnsi="Arial" w:cs="Arial"/>
                <w:b/>
                <w:sz w:val="20"/>
                <w:szCs w:val="20"/>
              </w:rPr>
              <w:t>Z</w:t>
            </w:r>
            <w:r w:rsidR="00B973B2" w:rsidRPr="00366F2E">
              <w:rPr>
                <w:rFonts w:ascii="Arial" w:hAnsi="Arial" w:cs="Arial"/>
                <w:b/>
                <w:sz w:val="20"/>
                <w:szCs w:val="20"/>
              </w:rPr>
              <w:t>vláštní ceny</w:t>
            </w:r>
          </w:p>
        </w:tc>
      </w:tr>
      <w:tr w:rsidR="000C406F" w:rsidRPr="00366F2E" w14:paraId="5CDAF8B1" w14:textId="77777777" w:rsidTr="00976BD7">
        <w:trPr>
          <w:trHeight w:val="178"/>
        </w:trPr>
        <w:tc>
          <w:tcPr>
            <w:tcW w:w="5738" w:type="dxa"/>
            <w:shd w:val="clear" w:color="auto" w:fill="auto"/>
            <w:vAlign w:val="center"/>
          </w:tcPr>
          <w:p w14:paraId="0DDD2F6F" w14:textId="0A55E497" w:rsidR="00BA4641" w:rsidRPr="00366F2E" w:rsidRDefault="00BA4641" w:rsidP="2A37792C">
            <w:pPr>
              <w:spacing w:line="228" w:lineRule="auto"/>
              <w:rPr>
                <w:rFonts w:ascii="Arial" w:eastAsia="Times New Roman" w:hAnsi="Arial" w:cs="Arial"/>
                <w:sz w:val="20"/>
                <w:szCs w:val="20"/>
                <w:lang w:eastAsia="cs-CZ"/>
              </w:rPr>
            </w:pPr>
            <w:r w:rsidRPr="00366F2E">
              <w:rPr>
                <w:rFonts w:ascii="Arial" w:hAnsi="Arial" w:cs="Arial"/>
                <w:sz w:val="20"/>
                <w:szCs w:val="20"/>
              </w:rPr>
              <w:t xml:space="preserve">Zásilky od 31,5 kg do 50 kg </w:t>
            </w:r>
            <w:r w:rsidRPr="00366F2E">
              <w:rPr>
                <w:rFonts w:ascii="Arial" w:hAnsi="Arial" w:cs="Arial"/>
                <w:sz w:val="20"/>
                <w:szCs w:val="20"/>
                <w:vertAlign w:val="superscript"/>
              </w:rPr>
              <w:t>5)</w:t>
            </w:r>
          </w:p>
        </w:tc>
        <w:tc>
          <w:tcPr>
            <w:tcW w:w="1417" w:type="dxa"/>
            <w:shd w:val="clear" w:color="auto" w:fill="auto"/>
            <w:vAlign w:val="bottom"/>
          </w:tcPr>
          <w:p w14:paraId="31BA1A72" w14:textId="60EA4459" w:rsidR="00BA4641" w:rsidRPr="00366F2E" w:rsidRDefault="00BA4641" w:rsidP="00EB5D8E">
            <w:pPr>
              <w:pStyle w:val="Zpat"/>
              <w:tabs>
                <w:tab w:val="clear" w:pos="4513"/>
              </w:tabs>
              <w:jc w:val="center"/>
              <w:rPr>
                <w:rFonts w:ascii="Arial" w:hAnsi="Arial" w:cs="Arial"/>
                <w:sz w:val="18"/>
                <w:szCs w:val="18"/>
              </w:rPr>
            </w:pPr>
            <w:r w:rsidRPr="00366F2E">
              <w:rPr>
                <w:rFonts w:ascii="Arial" w:hAnsi="Arial" w:cs="Arial"/>
                <w:sz w:val="18"/>
                <w:szCs w:val="18"/>
              </w:rPr>
              <w:t>412,39</w:t>
            </w:r>
          </w:p>
        </w:tc>
        <w:tc>
          <w:tcPr>
            <w:tcW w:w="1134" w:type="dxa"/>
            <w:shd w:val="clear" w:color="auto" w:fill="auto"/>
            <w:vAlign w:val="bottom"/>
          </w:tcPr>
          <w:p w14:paraId="79716799" w14:textId="164CFA47" w:rsidR="00BA4641" w:rsidRPr="00366F2E" w:rsidRDefault="00BA4641" w:rsidP="00EB5D8E">
            <w:pPr>
              <w:pStyle w:val="Zpat"/>
              <w:tabs>
                <w:tab w:val="clear" w:pos="4513"/>
              </w:tabs>
              <w:jc w:val="center"/>
              <w:rPr>
                <w:rFonts w:ascii="Arial" w:hAnsi="Arial" w:cs="Arial"/>
                <w:b/>
                <w:sz w:val="18"/>
                <w:szCs w:val="18"/>
              </w:rPr>
            </w:pPr>
            <w:r w:rsidRPr="00366F2E">
              <w:rPr>
                <w:rFonts w:ascii="Arial" w:hAnsi="Arial" w:cs="Arial"/>
                <w:b/>
                <w:sz w:val="18"/>
                <w:szCs w:val="18"/>
              </w:rPr>
              <w:t>499,00</w:t>
            </w:r>
          </w:p>
        </w:tc>
        <w:tc>
          <w:tcPr>
            <w:tcW w:w="2552" w:type="dxa"/>
            <w:gridSpan w:val="2"/>
            <w:shd w:val="clear" w:color="auto" w:fill="auto"/>
            <w:vAlign w:val="center"/>
          </w:tcPr>
          <w:p w14:paraId="177C2C1B" w14:textId="30A779E4" w:rsidR="00BA4641" w:rsidRPr="00366F2E" w:rsidRDefault="00BA4641" w:rsidP="00EB5D8E">
            <w:pPr>
              <w:pStyle w:val="Zpat"/>
              <w:tabs>
                <w:tab w:val="clear" w:pos="4513"/>
              </w:tabs>
              <w:jc w:val="center"/>
              <w:rPr>
                <w:rFonts w:ascii="Arial" w:hAnsi="Arial" w:cs="Arial"/>
                <w:sz w:val="18"/>
                <w:szCs w:val="18"/>
              </w:rPr>
            </w:pPr>
            <w:r w:rsidRPr="00366F2E">
              <w:rPr>
                <w:rFonts w:ascii="Arial" w:hAnsi="Arial" w:cs="Arial"/>
                <w:sz w:val="18"/>
                <w:szCs w:val="18"/>
              </w:rPr>
              <w:t>-</w:t>
            </w:r>
          </w:p>
        </w:tc>
      </w:tr>
    </w:tbl>
    <w:tbl>
      <w:tblPr>
        <w:tblStyle w:val="Mkatabulky"/>
        <w:tblW w:w="11058" w:type="dxa"/>
        <w:tblInd w:w="-42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284"/>
        <w:gridCol w:w="10774"/>
      </w:tblGrid>
      <w:tr w:rsidR="00547C55" w:rsidRPr="00366F2E" w14:paraId="188B1F7C" w14:textId="77777777" w:rsidTr="00976BD7">
        <w:trPr>
          <w:cnfStyle w:val="100000000000" w:firstRow="1" w:lastRow="0" w:firstColumn="0" w:lastColumn="0" w:oddVBand="0" w:evenVBand="0" w:oddHBand="0" w:evenHBand="0" w:firstRowFirstColumn="0" w:firstRowLastColumn="0" w:lastRowFirstColumn="0" w:lastRowLastColumn="0"/>
          <w:trHeight w:val="70"/>
        </w:trPr>
        <w:tc>
          <w:tcPr>
            <w:tcW w:w="284" w:type="dxa"/>
            <w:shd w:val="clear" w:color="auto" w:fill="auto"/>
          </w:tcPr>
          <w:p w14:paraId="773EDEF8" w14:textId="11857540" w:rsidR="00FF308C" w:rsidRPr="00366F2E" w:rsidRDefault="00FF308C" w:rsidP="0054679B">
            <w:pPr>
              <w:tabs>
                <w:tab w:val="left" w:pos="0"/>
              </w:tabs>
              <w:spacing w:line="240" w:lineRule="auto"/>
              <w:ind w:right="-108"/>
              <w:jc w:val="right"/>
              <w:rPr>
                <w:rFonts w:ascii="Arial" w:hAnsi="Arial" w:cs="Arial"/>
                <w:sz w:val="16"/>
                <w:szCs w:val="16"/>
              </w:rPr>
            </w:pPr>
          </w:p>
        </w:tc>
        <w:tc>
          <w:tcPr>
            <w:tcW w:w="10774" w:type="dxa"/>
            <w:shd w:val="clear" w:color="auto" w:fill="auto"/>
          </w:tcPr>
          <w:p w14:paraId="41FCC129" w14:textId="648CECA5" w:rsidR="00FF308C" w:rsidRPr="00366F2E" w:rsidRDefault="00FF308C" w:rsidP="0072320D">
            <w:pPr>
              <w:tabs>
                <w:tab w:val="left" w:pos="0"/>
              </w:tabs>
              <w:spacing w:line="240" w:lineRule="auto"/>
              <w:jc w:val="left"/>
              <w:rPr>
                <w:rFonts w:ascii="Arial" w:hAnsi="Arial" w:cs="Arial"/>
                <w:sz w:val="16"/>
                <w:szCs w:val="16"/>
              </w:rPr>
            </w:pPr>
          </w:p>
        </w:tc>
      </w:tr>
      <w:tr w:rsidR="00547C55" w:rsidRPr="00366F2E" w14:paraId="3DF7E06D" w14:textId="77777777" w:rsidTr="00976BD7">
        <w:tblPrEx>
          <w:tblBorders>
            <w:top w:val="single" w:sz="6" w:space="0" w:color="000000"/>
            <w:left w:val="dashed" w:sz="4" w:space="0" w:color="auto"/>
            <w:bottom w:val="single" w:sz="6" w:space="0" w:color="000000"/>
            <w:right w:val="dashed" w:sz="4" w:space="0" w:color="auto"/>
            <w:insideH w:val="single" w:sz="6" w:space="0" w:color="000000"/>
            <w:insideV w:val="dashed" w:sz="4" w:space="0" w:color="auto"/>
          </w:tblBorders>
        </w:tblPrEx>
        <w:trPr>
          <w:trHeight w:val="280"/>
        </w:trPr>
        <w:tc>
          <w:tcPr>
            <w:tcW w:w="284" w:type="dxa"/>
            <w:tcBorders>
              <w:top w:val="nil"/>
              <w:left w:val="nil"/>
              <w:bottom w:val="nil"/>
              <w:right w:val="nil"/>
            </w:tcBorders>
          </w:tcPr>
          <w:p w14:paraId="689826A0" w14:textId="66E90B9F" w:rsidR="00EB5D8E" w:rsidRPr="00366F2E" w:rsidRDefault="000244F9" w:rsidP="00EB5D8E">
            <w:pPr>
              <w:tabs>
                <w:tab w:val="left" w:pos="0"/>
              </w:tabs>
              <w:spacing w:line="240" w:lineRule="auto"/>
              <w:ind w:right="-108"/>
              <w:jc w:val="center"/>
              <w:rPr>
                <w:rFonts w:ascii="Arial" w:hAnsi="Arial" w:cs="Arial"/>
                <w:sz w:val="20"/>
                <w:szCs w:val="20"/>
                <w:vertAlign w:val="superscript"/>
              </w:rPr>
            </w:pPr>
            <w:bookmarkStart w:id="142" w:name="_Hlk166139675"/>
            <w:r w:rsidRPr="00366F2E">
              <w:rPr>
                <w:rFonts w:ascii="Arial" w:hAnsi="Arial" w:cs="Arial"/>
                <w:sz w:val="20"/>
                <w:szCs w:val="20"/>
                <w:vertAlign w:val="superscript"/>
              </w:rPr>
              <w:t>1</w:t>
            </w:r>
            <w:r w:rsidR="00EB5D8E" w:rsidRPr="00366F2E">
              <w:rPr>
                <w:rFonts w:ascii="Arial" w:hAnsi="Arial" w:cs="Arial"/>
                <w:sz w:val="20"/>
                <w:szCs w:val="20"/>
                <w:vertAlign w:val="superscript"/>
              </w:rPr>
              <w:t>)</w:t>
            </w:r>
          </w:p>
        </w:tc>
        <w:tc>
          <w:tcPr>
            <w:tcW w:w="10774" w:type="dxa"/>
            <w:tcBorders>
              <w:top w:val="nil"/>
              <w:left w:val="nil"/>
              <w:bottom w:val="nil"/>
              <w:right w:val="nil"/>
            </w:tcBorders>
          </w:tcPr>
          <w:p w14:paraId="02316C8F" w14:textId="6AEBEFFB" w:rsidR="00E9226A" w:rsidRPr="00366F2E" w:rsidRDefault="00E9226A" w:rsidP="00486EB4">
            <w:pPr>
              <w:pStyle w:val="Zkladntextodsazen3"/>
              <w:suppressAutoHyphens/>
              <w:autoSpaceDE w:val="0"/>
              <w:autoSpaceDN w:val="0"/>
              <w:adjustRightInd w:val="0"/>
              <w:rPr>
                <w:rFonts w:ascii="Arial" w:hAnsi="Arial" w:cs="Arial"/>
                <w:sz w:val="16"/>
                <w:szCs w:val="16"/>
              </w:rPr>
            </w:pPr>
            <w:r w:rsidRPr="00366F2E">
              <w:rPr>
                <w:rFonts w:ascii="Arial" w:hAnsi="Arial" w:cs="Arial"/>
                <w:sz w:val="16"/>
                <w:szCs w:val="16"/>
              </w:rPr>
              <w:t>Příplatek „</w:t>
            </w:r>
            <w:proofErr w:type="spellStart"/>
            <w:r w:rsidRPr="00366F2E">
              <w:rPr>
                <w:rFonts w:ascii="Arial" w:hAnsi="Arial" w:cs="Arial"/>
                <w:sz w:val="16"/>
                <w:szCs w:val="16"/>
              </w:rPr>
              <w:t>Nestandard</w:t>
            </w:r>
            <w:proofErr w:type="spellEnd"/>
            <w:r w:rsidRPr="00366F2E">
              <w:rPr>
                <w:rFonts w:ascii="Arial" w:hAnsi="Arial" w:cs="Arial"/>
                <w:sz w:val="16"/>
                <w:szCs w:val="16"/>
              </w:rPr>
              <w:t>“ je připočítán vždy v případě, že zásilka splňuje některou z níže uvedených podmínek:</w:t>
            </w:r>
          </w:p>
          <w:p w14:paraId="3D1E4945" w14:textId="6B8345CA" w:rsidR="00E9226A" w:rsidRPr="00366F2E" w:rsidRDefault="00E9226A" w:rsidP="00486EB4">
            <w:pPr>
              <w:pStyle w:val="Zkladntextodsazen3"/>
              <w:suppressAutoHyphens/>
              <w:autoSpaceDE w:val="0"/>
              <w:autoSpaceDN w:val="0"/>
              <w:adjustRightInd w:val="0"/>
              <w:rPr>
                <w:rFonts w:ascii="Arial" w:hAnsi="Arial" w:cs="Arial"/>
                <w:sz w:val="16"/>
                <w:szCs w:val="16"/>
              </w:rPr>
            </w:pPr>
            <w:r w:rsidRPr="00366F2E">
              <w:rPr>
                <w:rFonts w:ascii="Arial" w:hAnsi="Arial" w:cs="Arial"/>
                <w:sz w:val="16"/>
                <w:szCs w:val="16"/>
              </w:rPr>
              <w:t>a) nemá tvar krychle, kvádru nebo válce,</w:t>
            </w:r>
          </w:p>
          <w:p w14:paraId="300EAC61" w14:textId="7A11A89A" w:rsidR="00EB5D8E" w:rsidRPr="00366F2E" w:rsidDel="00B103E8" w:rsidRDefault="00E9226A" w:rsidP="00486EB4">
            <w:pPr>
              <w:spacing w:line="200" w:lineRule="exact"/>
              <w:jc w:val="both"/>
              <w:rPr>
                <w:rFonts w:ascii="Arial" w:hAnsi="Arial" w:cs="Arial"/>
                <w:noProof/>
                <w:lang w:eastAsia="cs-CZ"/>
              </w:rPr>
            </w:pPr>
            <w:r w:rsidRPr="00366F2E">
              <w:rPr>
                <w:rFonts w:ascii="Arial" w:hAnsi="Arial" w:cs="Arial"/>
                <w:sz w:val="16"/>
                <w:szCs w:val="16"/>
              </w:rPr>
              <w:t xml:space="preserve">b) není zabalena v pevném obalu (např. karton, pevná obálka, pevný plastový sáček určený pro </w:t>
            </w:r>
            <w:r w:rsidR="00D94CBE" w:rsidRPr="00366F2E">
              <w:rPr>
                <w:rFonts w:ascii="Arial" w:hAnsi="Arial" w:cs="Arial"/>
                <w:sz w:val="16"/>
                <w:szCs w:val="16"/>
              </w:rPr>
              <w:t>přepravu</w:t>
            </w:r>
            <w:r w:rsidRPr="00366F2E">
              <w:rPr>
                <w:rFonts w:ascii="Arial" w:hAnsi="Arial" w:cs="Arial"/>
                <w:sz w:val="16"/>
                <w:szCs w:val="16"/>
              </w:rPr>
              <w:t xml:space="preserve"> apod.) Příplatek „</w:t>
            </w:r>
            <w:proofErr w:type="spellStart"/>
            <w:r w:rsidRPr="00366F2E">
              <w:rPr>
                <w:rFonts w:ascii="Arial" w:hAnsi="Arial" w:cs="Arial"/>
                <w:sz w:val="16"/>
                <w:szCs w:val="16"/>
              </w:rPr>
              <w:t>Nestandard</w:t>
            </w:r>
            <w:proofErr w:type="spellEnd"/>
            <w:r w:rsidRPr="00366F2E">
              <w:rPr>
                <w:rFonts w:ascii="Arial" w:hAnsi="Arial" w:cs="Arial"/>
                <w:sz w:val="16"/>
                <w:szCs w:val="16"/>
              </w:rPr>
              <w:t>“ neplatí pro smluvní podavatele s cenou, která není stanovena na základě rozměrových parametrů S, M, L, XL, jejichž ujednání o ceně nabylo účinnosti po 30. 6. 2021.</w:t>
            </w:r>
          </w:p>
        </w:tc>
      </w:tr>
      <w:tr w:rsidR="00547C55" w:rsidRPr="00366F2E" w14:paraId="3B25DAA4" w14:textId="77777777" w:rsidTr="00976BD7">
        <w:trPr>
          <w:trHeight w:val="158"/>
        </w:trPr>
        <w:tc>
          <w:tcPr>
            <w:tcW w:w="284" w:type="dxa"/>
            <w:tcBorders>
              <w:top w:val="nil"/>
              <w:left w:val="nil"/>
              <w:bottom w:val="nil"/>
              <w:right w:val="nil"/>
            </w:tcBorders>
          </w:tcPr>
          <w:p w14:paraId="6969919B" w14:textId="156FC961" w:rsidR="00EB5D8E" w:rsidRPr="00366F2E" w:rsidRDefault="000244F9" w:rsidP="00EB5D8E">
            <w:pPr>
              <w:tabs>
                <w:tab w:val="left" w:pos="0"/>
              </w:tabs>
              <w:spacing w:line="240" w:lineRule="auto"/>
              <w:ind w:right="-108"/>
              <w:jc w:val="center"/>
              <w:rPr>
                <w:rFonts w:ascii="Arial" w:hAnsi="Arial" w:cs="Arial"/>
                <w:sz w:val="20"/>
                <w:szCs w:val="20"/>
                <w:vertAlign w:val="superscript"/>
              </w:rPr>
            </w:pPr>
            <w:r w:rsidRPr="00366F2E">
              <w:rPr>
                <w:rFonts w:ascii="Arial" w:hAnsi="Arial" w:cs="Arial"/>
                <w:sz w:val="20"/>
                <w:szCs w:val="20"/>
                <w:vertAlign w:val="superscript"/>
              </w:rPr>
              <w:t>2</w:t>
            </w:r>
            <w:r w:rsidR="00EB5D8E" w:rsidRPr="00366F2E">
              <w:rPr>
                <w:rFonts w:ascii="Arial" w:hAnsi="Arial" w:cs="Arial"/>
                <w:sz w:val="20"/>
                <w:szCs w:val="20"/>
                <w:vertAlign w:val="superscript"/>
              </w:rPr>
              <w:t>)</w:t>
            </w:r>
          </w:p>
        </w:tc>
        <w:tc>
          <w:tcPr>
            <w:tcW w:w="10774" w:type="dxa"/>
            <w:tcBorders>
              <w:top w:val="nil"/>
              <w:left w:val="nil"/>
              <w:bottom w:val="nil"/>
              <w:right w:val="nil"/>
            </w:tcBorders>
          </w:tcPr>
          <w:p w14:paraId="1203E99D" w14:textId="6A2B07EB" w:rsidR="00EB5D8E" w:rsidRPr="00366F2E" w:rsidDel="00B103E8" w:rsidRDefault="7076755B" w:rsidP="2A37792C">
            <w:pPr>
              <w:spacing w:line="200" w:lineRule="exact"/>
              <w:jc w:val="both"/>
              <w:rPr>
                <w:rFonts w:ascii="Arial" w:hAnsi="Arial" w:cs="Arial"/>
                <w:sz w:val="16"/>
              </w:rPr>
            </w:pPr>
            <w:r w:rsidRPr="00366F2E">
              <w:rPr>
                <w:rFonts w:ascii="Arial" w:hAnsi="Arial" w:cs="Arial"/>
                <w:sz w:val="16"/>
                <w:szCs w:val="16"/>
              </w:rPr>
              <w:t>Platí pro smluvní podavatele, s cenou, která není stanovena na základě rozměrových parametrů S, M, L, XL.</w:t>
            </w:r>
          </w:p>
        </w:tc>
      </w:tr>
      <w:tr w:rsidR="00547C55" w:rsidRPr="00366F2E" w14:paraId="1B2193FB" w14:textId="77777777" w:rsidTr="00976BD7">
        <w:tblPrEx>
          <w:tblBorders>
            <w:top w:val="single" w:sz="6" w:space="0" w:color="000000"/>
            <w:left w:val="dashed" w:sz="4" w:space="0" w:color="auto"/>
            <w:bottom w:val="single" w:sz="6" w:space="0" w:color="000000"/>
            <w:right w:val="dashed" w:sz="4" w:space="0" w:color="auto"/>
            <w:insideH w:val="single" w:sz="6" w:space="0" w:color="000000"/>
            <w:insideV w:val="dashed" w:sz="4" w:space="0" w:color="auto"/>
          </w:tblBorders>
        </w:tblPrEx>
        <w:trPr>
          <w:trHeight w:val="280"/>
        </w:trPr>
        <w:tc>
          <w:tcPr>
            <w:tcW w:w="284" w:type="dxa"/>
            <w:tcBorders>
              <w:top w:val="nil"/>
              <w:left w:val="nil"/>
              <w:bottom w:val="nil"/>
              <w:right w:val="nil"/>
            </w:tcBorders>
          </w:tcPr>
          <w:p w14:paraId="36419EAB" w14:textId="7C8D3B6B" w:rsidR="00EB5D8E" w:rsidRPr="00366F2E" w:rsidRDefault="00CF76E8" w:rsidP="00EB5D8E">
            <w:pPr>
              <w:tabs>
                <w:tab w:val="left" w:pos="0"/>
              </w:tabs>
              <w:spacing w:line="240" w:lineRule="auto"/>
              <w:ind w:right="-108"/>
              <w:jc w:val="center"/>
              <w:rPr>
                <w:rFonts w:ascii="Arial" w:hAnsi="Arial" w:cs="Arial"/>
                <w:sz w:val="20"/>
                <w:szCs w:val="20"/>
                <w:vertAlign w:val="superscript"/>
              </w:rPr>
            </w:pPr>
            <w:r w:rsidRPr="00366F2E">
              <w:rPr>
                <w:rFonts w:ascii="Arial" w:hAnsi="Arial" w:cs="Arial"/>
                <w:sz w:val="20"/>
                <w:szCs w:val="20"/>
                <w:vertAlign w:val="superscript"/>
              </w:rPr>
              <w:t>3</w:t>
            </w:r>
            <w:r w:rsidR="00EB5D8E" w:rsidRPr="00366F2E">
              <w:rPr>
                <w:rFonts w:ascii="Arial" w:hAnsi="Arial" w:cs="Arial"/>
                <w:sz w:val="20"/>
                <w:szCs w:val="20"/>
                <w:vertAlign w:val="superscript"/>
              </w:rPr>
              <w:t>)</w:t>
            </w:r>
          </w:p>
        </w:tc>
        <w:tc>
          <w:tcPr>
            <w:tcW w:w="10774" w:type="dxa"/>
            <w:tcBorders>
              <w:top w:val="nil"/>
              <w:left w:val="nil"/>
              <w:bottom w:val="nil"/>
              <w:right w:val="nil"/>
            </w:tcBorders>
          </w:tcPr>
          <w:p w14:paraId="0E70DED7" w14:textId="72CB6ACE" w:rsidR="00EB5D8E" w:rsidRPr="00366F2E" w:rsidDel="00B103E8" w:rsidRDefault="7076755B" w:rsidP="008D44F3">
            <w:pPr>
              <w:spacing w:line="200" w:lineRule="exact"/>
              <w:jc w:val="both"/>
              <w:rPr>
                <w:rFonts w:ascii="Arial" w:hAnsi="Arial" w:cs="Arial"/>
                <w:noProof/>
                <w:lang w:eastAsia="cs-CZ"/>
              </w:rPr>
            </w:pPr>
            <w:r w:rsidRPr="00366F2E">
              <w:rPr>
                <w:rFonts w:ascii="Arial" w:hAnsi="Arial" w:cs="Arial"/>
                <w:sz w:val="16"/>
                <w:szCs w:val="16"/>
              </w:rPr>
              <w:t>Platí pro smluvní podavatele, s cenou, která není stanovena na základě rozměrových parametrů S, M, L, XL. Neplatí pro zásilky od 31,5 kg do 50 kg.</w:t>
            </w:r>
          </w:p>
        </w:tc>
      </w:tr>
      <w:tr w:rsidR="00547C55" w:rsidRPr="00366F2E" w14:paraId="70A831CB" w14:textId="77777777" w:rsidTr="00976BD7">
        <w:tblPrEx>
          <w:tblBorders>
            <w:top w:val="single" w:sz="6" w:space="0" w:color="000000"/>
            <w:left w:val="dashed" w:sz="4" w:space="0" w:color="auto"/>
            <w:bottom w:val="single" w:sz="6" w:space="0" w:color="000000"/>
            <w:right w:val="dashed" w:sz="4" w:space="0" w:color="auto"/>
            <w:insideH w:val="single" w:sz="6" w:space="0" w:color="000000"/>
            <w:insideV w:val="dashed" w:sz="4" w:space="0" w:color="auto"/>
          </w:tblBorders>
        </w:tblPrEx>
        <w:trPr>
          <w:trHeight w:val="229"/>
        </w:trPr>
        <w:tc>
          <w:tcPr>
            <w:tcW w:w="284" w:type="dxa"/>
            <w:tcBorders>
              <w:top w:val="nil"/>
              <w:left w:val="nil"/>
              <w:bottom w:val="nil"/>
              <w:right w:val="nil"/>
            </w:tcBorders>
          </w:tcPr>
          <w:p w14:paraId="7FB48E89" w14:textId="42F5D2B1" w:rsidR="001216EA" w:rsidRPr="00366F2E" w:rsidRDefault="000244F9" w:rsidP="001F1F9E">
            <w:pPr>
              <w:tabs>
                <w:tab w:val="left" w:pos="0"/>
              </w:tabs>
              <w:spacing w:line="240" w:lineRule="auto"/>
              <w:ind w:right="-108"/>
              <w:jc w:val="center"/>
              <w:rPr>
                <w:rFonts w:ascii="Arial" w:hAnsi="Arial" w:cs="Arial"/>
                <w:sz w:val="20"/>
                <w:szCs w:val="20"/>
                <w:vertAlign w:val="superscript"/>
              </w:rPr>
            </w:pPr>
            <w:r w:rsidRPr="00366F2E">
              <w:rPr>
                <w:rFonts w:ascii="Arial" w:hAnsi="Arial" w:cs="Arial"/>
                <w:sz w:val="20"/>
                <w:szCs w:val="20"/>
                <w:vertAlign w:val="superscript"/>
              </w:rPr>
              <w:t>4</w:t>
            </w:r>
            <w:r w:rsidR="001216EA" w:rsidRPr="00366F2E">
              <w:rPr>
                <w:rFonts w:ascii="Arial" w:hAnsi="Arial" w:cs="Arial"/>
                <w:sz w:val="20"/>
                <w:szCs w:val="20"/>
                <w:vertAlign w:val="superscript"/>
              </w:rPr>
              <w:t>)</w:t>
            </w:r>
          </w:p>
        </w:tc>
        <w:tc>
          <w:tcPr>
            <w:tcW w:w="10774" w:type="dxa"/>
            <w:tcBorders>
              <w:top w:val="nil"/>
              <w:left w:val="nil"/>
              <w:bottom w:val="nil"/>
              <w:right w:val="nil"/>
            </w:tcBorders>
          </w:tcPr>
          <w:p w14:paraId="4CCD0791" w14:textId="6F93B32B" w:rsidR="001216EA" w:rsidRPr="00366F2E" w:rsidDel="00B103E8" w:rsidRDefault="433144F9" w:rsidP="008D44F3">
            <w:pPr>
              <w:spacing w:line="200" w:lineRule="exact"/>
              <w:jc w:val="both"/>
              <w:rPr>
                <w:rFonts w:ascii="Arial" w:hAnsi="Arial" w:cs="Arial"/>
                <w:noProof/>
                <w:lang w:eastAsia="cs-CZ"/>
              </w:rPr>
            </w:pPr>
            <w:r w:rsidRPr="00366F2E">
              <w:rPr>
                <w:rFonts w:ascii="Arial" w:hAnsi="Arial" w:cs="Arial"/>
                <w:sz w:val="16"/>
                <w:szCs w:val="16"/>
              </w:rPr>
              <w:t xml:space="preserve">Součet všech zásilek </w:t>
            </w:r>
            <w:r w:rsidR="4553603E" w:rsidRPr="00366F2E">
              <w:rPr>
                <w:rFonts w:ascii="Arial" w:hAnsi="Arial" w:cs="Arial"/>
                <w:sz w:val="16"/>
                <w:szCs w:val="16"/>
              </w:rPr>
              <w:t>Balíkovna plus, Balíkovna</w:t>
            </w:r>
            <w:r w:rsidR="002B7558" w:rsidRPr="00366F2E">
              <w:rPr>
                <w:rFonts w:ascii="Arial" w:hAnsi="Arial" w:cs="Arial"/>
                <w:sz w:val="16"/>
                <w:szCs w:val="16"/>
              </w:rPr>
              <w:t xml:space="preserve">, </w:t>
            </w:r>
            <w:r w:rsidRPr="00366F2E">
              <w:rPr>
                <w:rFonts w:ascii="Arial" w:hAnsi="Arial" w:cs="Arial"/>
                <w:sz w:val="16"/>
                <w:szCs w:val="16"/>
              </w:rPr>
              <w:t>Balík Do ruky</w:t>
            </w:r>
            <w:r w:rsidR="4553603E" w:rsidRPr="00366F2E">
              <w:rPr>
                <w:rFonts w:ascii="Arial" w:hAnsi="Arial" w:cs="Arial"/>
                <w:sz w:val="16"/>
                <w:szCs w:val="16"/>
              </w:rPr>
              <w:t xml:space="preserve"> </w:t>
            </w:r>
            <w:r w:rsidRPr="00366F2E">
              <w:rPr>
                <w:rFonts w:ascii="Arial" w:hAnsi="Arial" w:cs="Arial"/>
                <w:sz w:val="16"/>
                <w:szCs w:val="16"/>
              </w:rPr>
              <w:t>a Obchodní balík do zahraničí převzatých u jednoho odesílatele za jeden měsíc.</w:t>
            </w:r>
          </w:p>
        </w:tc>
      </w:tr>
      <w:tr w:rsidR="00547C55" w:rsidRPr="00366F2E" w14:paraId="2B8AA50B" w14:textId="77777777" w:rsidTr="00976BD7">
        <w:tblPrEx>
          <w:tblBorders>
            <w:top w:val="single" w:sz="6" w:space="0" w:color="000000"/>
            <w:left w:val="dashed" w:sz="4" w:space="0" w:color="auto"/>
            <w:bottom w:val="single" w:sz="6" w:space="0" w:color="000000"/>
            <w:right w:val="dashed" w:sz="4" w:space="0" w:color="auto"/>
            <w:insideH w:val="single" w:sz="6" w:space="0" w:color="000000"/>
            <w:insideV w:val="dashed" w:sz="4" w:space="0" w:color="auto"/>
          </w:tblBorders>
        </w:tblPrEx>
        <w:trPr>
          <w:trHeight w:val="280"/>
        </w:trPr>
        <w:tc>
          <w:tcPr>
            <w:tcW w:w="284" w:type="dxa"/>
            <w:tcBorders>
              <w:top w:val="nil"/>
              <w:left w:val="nil"/>
              <w:bottom w:val="nil"/>
              <w:right w:val="nil"/>
            </w:tcBorders>
          </w:tcPr>
          <w:p w14:paraId="3A7EF88C" w14:textId="33745A73" w:rsidR="00C829DD" w:rsidRPr="00366F2E" w:rsidRDefault="308E9019" w:rsidP="008D44F3">
            <w:pPr>
              <w:spacing w:line="240" w:lineRule="auto"/>
              <w:ind w:right="-108"/>
              <w:jc w:val="center"/>
              <w:rPr>
                <w:rFonts w:ascii="Arial" w:hAnsi="Arial" w:cs="Arial"/>
                <w:sz w:val="20"/>
                <w:szCs w:val="20"/>
                <w:vertAlign w:val="superscript"/>
              </w:rPr>
            </w:pPr>
            <w:r w:rsidRPr="00366F2E">
              <w:rPr>
                <w:rFonts w:ascii="Arial" w:hAnsi="Arial" w:cs="Arial"/>
                <w:sz w:val="20"/>
                <w:szCs w:val="20"/>
                <w:vertAlign w:val="superscript"/>
              </w:rPr>
              <w:t>5</w:t>
            </w:r>
            <w:r w:rsidR="433144F9" w:rsidRPr="00366F2E">
              <w:rPr>
                <w:rFonts w:ascii="Arial" w:hAnsi="Arial" w:cs="Arial"/>
                <w:sz w:val="20"/>
                <w:szCs w:val="20"/>
                <w:vertAlign w:val="superscript"/>
              </w:rPr>
              <w:t>)</w:t>
            </w:r>
          </w:p>
        </w:tc>
        <w:tc>
          <w:tcPr>
            <w:tcW w:w="10774" w:type="dxa"/>
            <w:tcBorders>
              <w:top w:val="nil"/>
              <w:left w:val="nil"/>
              <w:bottom w:val="nil"/>
              <w:right w:val="nil"/>
            </w:tcBorders>
          </w:tcPr>
          <w:p w14:paraId="3411D7A5" w14:textId="28A47B63" w:rsidR="00C829DD" w:rsidRPr="00366F2E" w:rsidDel="00B103E8" w:rsidRDefault="433144F9" w:rsidP="008D44F3">
            <w:pPr>
              <w:spacing w:line="200" w:lineRule="exact"/>
              <w:jc w:val="both"/>
              <w:rPr>
                <w:rFonts w:ascii="Arial" w:hAnsi="Arial" w:cs="Arial"/>
                <w:noProof/>
                <w:lang w:eastAsia="cs-CZ"/>
              </w:rPr>
            </w:pPr>
            <w:r w:rsidRPr="00366F2E">
              <w:rPr>
                <w:rFonts w:ascii="Arial" w:hAnsi="Arial" w:cs="Arial"/>
                <w:sz w:val="16"/>
                <w:szCs w:val="16"/>
              </w:rPr>
              <w:t xml:space="preserve">Zásilky od </w:t>
            </w:r>
            <w:r w:rsidR="7076755B" w:rsidRPr="00366F2E">
              <w:rPr>
                <w:rFonts w:ascii="Arial" w:hAnsi="Arial" w:cs="Arial"/>
                <w:sz w:val="16"/>
                <w:szCs w:val="16"/>
              </w:rPr>
              <w:t xml:space="preserve">31,5 </w:t>
            </w:r>
            <w:r w:rsidRPr="00366F2E">
              <w:rPr>
                <w:rFonts w:ascii="Arial" w:hAnsi="Arial" w:cs="Arial"/>
                <w:sz w:val="16"/>
                <w:szCs w:val="16"/>
              </w:rPr>
              <w:t>kg do 50 kg podnik přijímá jen na základě předem uzavřené Dohody o</w:t>
            </w:r>
            <w:r w:rsidR="00FB0308" w:rsidRPr="00366F2E">
              <w:rPr>
                <w:rFonts w:ascii="Arial" w:hAnsi="Arial" w:cs="Arial"/>
                <w:sz w:val="16"/>
                <w:szCs w:val="16"/>
              </w:rPr>
              <w:t xml:space="preserve"> podmínkách</w:t>
            </w:r>
            <w:r w:rsidRPr="00366F2E">
              <w:rPr>
                <w:rFonts w:ascii="Arial" w:hAnsi="Arial" w:cs="Arial"/>
                <w:sz w:val="16"/>
                <w:szCs w:val="16"/>
              </w:rPr>
              <w:t xml:space="preserve"> podávání </w:t>
            </w:r>
            <w:r w:rsidR="00FB0308" w:rsidRPr="00366F2E">
              <w:rPr>
                <w:rFonts w:ascii="Arial" w:hAnsi="Arial" w:cs="Arial"/>
                <w:sz w:val="16"/>
                <w:szCs w:val="16"/>
              </w:rPr>
              <w:t xml:space="preserve">balíkových </w:t>
            </w:r>
            <w:r w:rsidRPr="00366F2E">
              <w:rPr>
                <w:rFonts w:ascii="Arial" w:hAnsi="Arial" w:cs="Arial"/>
                <w:sz w:val="16"/>
                <w:szCs w:val="16"/>
              </w:rPr>
              <w:t>zásilek prostřednictvím k tomu pověřených provozoven.</w:t>
            </w:r>
          </w:p>
        </w:tc>
      </w:tr>
      <w:tr w:rsidR="00547C55" w:rsidRPr="00366F2E" w14:paraId="1031FF8D" w14:textId="77777777" w:rsidTr="00976BD7">
        <w:tblPrEx>
          <w:tblBorders>
            <w:top w:val="single" w:sz="6" w:space="0" w:color="000000"/>
            <w:left w:val="dashed" w:sz="4" w:space="0" w:color="auto"/>
            <w:bottom w:val="single" w:sz="6" w:space="0" w:color="000000"/>
            <w:right w:val="dashed" w:sz="4" w:space="0" w:color="auto"/>
            <w:insideH w:val="single" w:sz="6" w:space="0" w:color="000000"/>
            <w:insideV w:val="dashed" w:sz="4" w:space="0" w:color="auto"/>
          </w:tblBorders>
        </w:tblPrEx>
        <w:trPr>
          <w:trHeight w:val="280"/>
        </w:trPr>
        <w:tc>
          <w:tcPr>
            <w:tcW w:w="284" w:type="dxa"/>
            <w:tcBorders>
              <w:top w:val="nil"/>
              <w:left w:val="nil"/>
              <w:bottom w:val="nil"/>
              <w:right w:val="nil"/>
            </w:tcBorders>
          </w:tcPr>
          <w:p w14:paraId="6A2E55EC" w14:textId="1C47BF47" w:rsidR="005252F8" w:rsidRPr="00366F2E" w:rsidRDefault="308E9019" w:rsidP="1C9C2198">
            <w:pPr>
              <w:spacing w:line="240" w:lineRule="auto"/>
              <w:ind w:right="-108"/>
              <w:jc w:val="center"/>
              <w:rPr>
                <w:rFonts w:ascii="Arial" w:hAnsi="Arial" w:cs="Arial"/>
                <w:sz w:val="20"/>
                <w:szCs w:val="20"/>
                <w:vertAlign w:val="superscript"/>
              </w:rPr>
            </w:pPr>
            <w:r w:rsidRPr="00366F2E">
              <w:rPr>
                <w:rFonts w:ascii="Arial" w:hAnsi="Arial" w:cs="Arial"/>
                <w:sz w:val="20"/>
                <w:szCs w:val="20"/>
                <w:vertAlign w:val="superscript"/>
              </w:rPr>
              <w:t>6</w:t>
            </w:r>
            <w:r w:rsidR="0981B7B3" w:rsidRPr="00366F2E">
              <w:rPr>
                <w:rFonts w:ascii="Arial" w:hAnsi="Arial" w:cs="Arial"/>
                <w:sz w:val="20"/>
                <w:szCs w:val="20"/>
                <w:vertAlign w:val="superscript"/>
              </w:rPr>
              <w:t>)</w:t>
            </w:r>
          </w:p>
          <w:p w14:paraId="311166BE" w14:textId="48A83ACC" w:rsidR="005252F8" w:rsidRPr="00366F2E" w:rsidRDefault="10C8C651" w:rsidP="1C9C2198">
            <w:pPr>
              <w:spacing w:line="240" w:lineRule="auto"/>
              <w:ind w:right="-108"/>
              <w:jc w:val="center"/>
              <w:rPr>
                <w:rFonts w:ascii="Arial" w:hAnsi="Arial" w:cs="Arial"/>
                <w:sz w:val="20"/>
                <w:szCs w:val="20"/>
                <w:vertAlign w:val="superscript"/>
              </w:rPr>
            </w:pPr>
            <w:r w:rsidRPr="00366F2E">
              <w:rPr>
                <w:rFonts w:ascii="Arial" w:hAnsi="Arial" w:cs="Arial"/>
                <w:sz w:val="20"/>
                <w:szCs w:val="20"/>
                <w:vertAlign w:val="superscript"/>
              </w:rPr>
              <w:t>7</w:t>
            </w:r>
            <w:r w:rsidR="42347D69" w:rsidRPr="00366F2E">
              <w:rPr>
                <w:rFonts w:ascii="Arial" w:hAnsi="Arial" w:cs="Arial"/>
                <w:sz w:val="20"/>
                <w:szCs w:val="20"/>
                <w:vertAlign w:val="superscript"/>
              </w:rPr>
              <w:t>)</w:t>
            </w:r>
          </w:p>
        </w:tc>
        <w:tc>
          <w:tcPr>
            <w:tcW w:w="10774" w:type="dxa"/>
            <w:tcBorders>
              <w:top w:val="nil"/>
              <w:left w:val="nil"/>
              <w:bottom w:val="nil"/>
              <w:right w:val="nil"/>
            </w:tcBorders>
          </w:tcPr>
          <w:p w14:paraId="219D32A6" w14:textId="2B4705C9" w:rsidR="005252F8" w:rsidRPr="00366F2E" w:rsidRDefault="0981B7B3" w:rsidP="008D44F3">
            <w:pPr>
              <w:spacing w:line="200" w:lineRule="exact"/>
              <w:jc w:val="both"/>
              <w:rPr>
                <w:rFonts w:ascii="Arial" w:hAnsi="Arial" w:cs="Arial"/>
                <w:sz w:val="16"/>
                <w:szCs w:val="16"/>
              </w:rPr>
            </w:pPr>
            <w:r w:rsidRPr="00366F2E">
              <w:rPr>
                <w:rFonts w:ascii="Arial" w:hAnsi="Arial" w:cs="Arial"/>
                <w:sz w:val="16"/>
                <w:szCs w:val="16"/>
              </w:rPr>
              <w:t>Platí i v případě zásilky se zvolenou doplňkovou službou „Vícekusová zásilka“</w:t>
            </w:r>
            <w:r w:rsidR="00FA1106" w:rsidRPr="00366F2E">
              <w:rPr>
                <w:rFonts w:ascii="Arial" w:hAnsi="Arial" w:cs="Arial"/>
                <w:sz w:val="16"/>
                <w:szCs w:val="16"/>
              </w:rPr>
              <w:t>.</w:t>
            </w:r>
          </w:p>
          <w:p w14:paraId="039F454B" w14:textId="73E71F6E" w:rsidR="005252F8" w:rsidRPr="00366F2E" w:rsidRDefault="66F5D907" w:rsidP="008D44F3">
            <w:pPr>
              <w:spacing w:line="200" w:lineRule="exact"/>
              <w:jc w:val="both"/>
              <w:rPr>
                <w:rFonts w:ascii="Arial" w:hAnsi="Arial" w:cs="Arial"/>
                <w:sz w:val="16"/>
                <w:szCs w:val="16"/>
              </w:rPr>
            </w:pPr>
            <w:r w:rsidRPr="00366F2E">
              <w:rPr>
                <w:rFonts w:ascii="Arial" w:hAnsi="Arial" w:cs="Arial"/>
                <w:sz w:val="16"/>
                <w:szCs w:val="16"/>
              </w:rPr>
              <w:t>V případě, že odesílatel má</w:t>
            </w:r>
            <w:r w:rsidR="4E7C0EAC" w:rsidRPr="00366F2E">
              <w:rPr>
                <w:rFonts w:ascii="Arial" w:hAnsi="Arial" w:cs="Arial"/>
                <w:sz w:val="16"/>
                <w:szCs w:val="16"/>
              </w:rPr>
              <w:t xml:space="preserve"> v rámci smluvního vztahu</w:t>
            </w:r>
            <w:r w:rsidRPr="00366F2E">
              <w:rPr>
                <w:rFonts w:ascii="Arial" w:hAnsi="Arial" w:cs="Arial"/>
                <w:sz w:val="16"/>
                <w:szCs w:val="16"/>
              </w:rPr>
              <w:t xml:space="preserve"> ujednáno převzetí zásilek a nemá k podání ani jednu zásilku a objednané převzetí zásilek </w:t>
            </w:r>
            <w:proofErr w:type="gramStart"/>
            <w:r w:rsidRPr="00366F2E">
              <w:rPr>
                <w:rFonts w:ascii="Arial" w:hAnsi="Arial" w:cs="Arial"/>
                <w:sz w:val="16"/>
                <w:szCs w:val="16"/>
              </w:rPr>
              <w:t>nezruší</w:t>
            </w:r>
            <w:proofErr w:type="gramEnd"/>
            <w:r w:rsidRPr="00366F2E">
              <w:rPr>
                <w:rFonts w:ascii="Arial" w:hAnsi="Arial" w:cs="Arial"/>
                <w:sz w:val="16"/>
                <w:szCs w:val="16"/>
              </w:rPr>
              <w:t xml:space="preserve">, </w:t>
            </w:r>
            <w:r w:rsidR="2374D221" w:rsidRPr="00366F2E">
              <w:rPr>
                <w:rFonts w:ascii="Arial" w:hAnsi="Arial" w:cs="Arial"/>
                <w:sz w:val="16"/>
                <w:szCs w:val="16"/>
              </w:rPr>
              <w:t>pak se realizovaná</w:t>
            </w:r>
            <w:r w:rsidRPr="00366F2E">
              <w:rPr>
                <w:rFonts w:ascii="Arial" w:hAnsi="Arial" w:cs="Arial"/>
                <w:sz w:val="16"/>
                <w:szCs w:val="16"/>
              </w:rPr>
              <w:t xml:space="preserve"> jízda po</w:t>
            </w:r>
            <w:r w:rsidR="0CF1684D" w:rsidRPr="00366F2E">
              <w:rPr>
                <w:rFonts w:ascii="Arial" w:hAnsi="Arial" w:cs="Arial"/>
                <w:sz w:val="16"/>
                <w:szCs w:val="16"/>
              </w:rPr>
              <w:t>važuje za marnou</w:t>
            </w:r>
            <w:r w:rsidR="00BE5D47" w:rsidRPr="00366F2E">
              <w:rPr>
                <w:rFonts w:ascii="Arial" w:hAnsi="Arial" w:cs="Arial"/>
                <w:sz w:val="16"/>
                <w:szCs w:val="16"/>
              </w:rPr>
              <w:t>.</w:t>
            </w:r>
            <w:r w:rsidR="5332DD18" w:rsidRPr="00366F2E">
              <w:rPr>
                <w:rFonts w:ascii="Arial" w:hAnsi="Arial" w:cs="Arial"/>
                <w:noProof/>
                <w:lang w:eastAsia="cs-CZ"/>
              </w:rPr>
              <w:t xml:space="preserve"> </w:t>
            </w:r>
          </w:p>
        </w:tc>
      </w:tr>
      <w:bookmarkEnd w:id="142"/>
    </w:tbl>
    <w:p w14:paraId="6D13C77F" w14:textId="77777777" w:rsidR="009B61B7" w:rsidRPr="00366F2E" w:rsidRDefault="009B61B7">
      <w:pPr>
        <w:spacing w:line="240" w:lineRule="auto"/>
        <w:rPr>
          <w:rFonts w:ascii="Arial" w:hAnsi="Arial" w:cs="Arial"/>
          <w:sz w:val="6"/>
          <w:szCs w:val="6"/>
        </w:rPr>
      </w:pPr>
    </w:p>
    <w:p w14:paraId="78102311" w14:textId="109EEE60" w:rsidR="00DC3CD0" w:rsidRPr="00366F2E" w:rsidRDefault="7D918BB2" w:rsidP="002377DB">
      <w:pPr>
        <w:pStyle w:val="Nadpis4"/>
        <w:numPr>
          <w:ilvl w:val="0"/>
          <w:numId w:val="69"/>
        </w:numPr>
        <w:ind w:left="0" w:hanging="11"/>
        <w:rPr>
          <w:rFonts w:cs="Arial"/>
          <w:sz w:val="20"/>
          <w:szCs w:val="20"/>
        </w:rPr>
      </w:pPr>
      <w:bookmarkStart w:id="143" w:name="_Toc179383707"/>
      <w:bookmarkStart w:id="144" w:name="_Toc179383708"/>
      <w:bookmarkStart w:id="145" w:name="_Toc179383744"/>
      <w:bookmarkStart w:id="146" w:name="_Toc179383752"/>
      <w:bookmarkStart w:id="147" w:name="_Toc189039814"/>
      <w:bookmarkEnd w:id="143"/>
      <w:bookmarkEnd w:id="144"/>
      <w:bookmarkEnd w:id="145"/>
      <w:bookmarkEnd w:id="146"/>
      <w:r w:rsidRPr="00366F2E">
        <w:rPr>
          <w:rFonts w:cs="Arial"/>
        </w:rPr>
        <w:t>Slevy</w:t>
      </w:r>
      <w:bookmarkEnd w:id="147"/>
    </w:p>
    <w:p w14:paraId="1E1E36F1" w14:textId="77777777" w:rsidR="00DC3CD0" w:rsidRPr="00366F2E" w:rsidRDefault="00DC3CD0" w:rsidP="00DC3CD0">
      <w:pPr>
        <w:spacing w:line="240" w:lineRule="auto"/>
        <w:rPr>
          <w:rFonts w:ascii="Arial" w:hAnsi="Arial" w:cs="Arial"/>
          <w:sz w:val="16"/>
          <w:szCs w:val="16"/>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9498"/>
      </w:tblGrid>
      <w:tr w:rsidR="00547C55" w:rsidRPr="00366F2E" w14:paraId="4FC600EA" w14:textId="77777777" w:rsidTr="2A37792C">
        <w:trPr>
          <w:trHeight w:val="178"/>
        </w:trPr>
        <w:tc>
          <w:tcPr>
            <w:tcW w:w="567" w:type="dxa"/>
            <w:tcBorders>
              <w:top w:val="nil"/>
              <w:left w:val="nil"/>
              <w:bottom w:val="nil"/>
              <w:right w:val="nil"/>
            </w:tcBorders>
          </w:tcPr>
          <w:p w14:paraId="082E8775" w14:textId="77777777" w:rsidR="00D369A4" w:rsidRPr="00366F2E" w:rsidRDefault="00D369A4" w:rsidP="00270ABB">
            <w:pPr>
              <w:spacing w:line="228" w:lineRule="auto"/>
              <w:rPr>
                <w:rFonts w:ascii="Arial" w:hAnsi="Arial" w:cs="Arial"/>
                <w:b/>
              </w:rPr>
            </w:pPr>
            <w:r w:rsidRPr="00366F2E">
              <w:rPr>
                <w:rFonts w:ascii="Arial" w:hAnsi="Arial" w:cs="Arial"/>
                <w:b/>
              </w:rPr>
              <w:t>1.</w:t>
            </w:r>
          </w:p>
        </w:tc>
        <w:tc>
          <w:tcPr>
            <w:tcW w:w="9498" w:type="dxa"/>
            <w:tcBorders>
              <w:top w:val="nil"/>
              <w:left w:val="nil"/>
              <w:bottom w:val="nil"/>
              <w:right w:val="nil"/>
            </w:tcBorders>
            <w:shd w:val="clear" w:color="auto" w:fill="auto"/>
          </w:tcPr>
          <w:p w14:paraId="7125BCB9" w14:textId="6F9CA76B" w:rsidR="00D369A4" w:rsidRPr="00366F2E" w:rsidRDefault="5E4E6CBF" w:rsidP="2A37792C">
            <w:pPr>
              <w:spacing w:line="228" w:lineRule="auto"/>
              <w:rPr>
                <w:rFonts w:ascii="Arial" w:hAnsi="Arial" w:cs="Arial"/>
                <w:b/>
                <w:bCs/>
              </w:rPr>
            </w:pPr>
            <w:r w:rsidRPr="00366F2E">
              <w:rPr>
                <w:rFonts w:ascii="Arial" w:hAnsi="Arial" w:cs="Arial"/>
                <w:b/>
                <w:bCs/>
              </w:rPr>
              <w:t xml:space="preserve">Slevy pro zásilky </w:t>
            </w:r>
            <w:r w:rsidR="68859773" w:rsidRPr="00366F2E">
              <w:rPr>
                <w:rFonts w:ascii="Arial" w:hAnsi="Arial" w:cs="Arial"/>
                <w:b/>
                <w:bCs/>
              </w:rPr>
              <w:t>Balíkovna plus</w:t>
            </w:r>
            <w:r w:rsidR="002E0E52" w:rsidRPr="00366F2E">
              <w:rPr>
                <w:rFonts w:ascii="Arial" w:hAnsi="Arial" w:cs="Arial"/>
                <w:b/>
                <w:bCs/>
              </w:rPr>
              <w:t xml:space="preserve"> a</w:t>
            </w:r>
            <w:r w:rsidR="68859773" w:rsidRPr="00366F2E">
              <w:rPr>
                <w:rFonts w:ascii="Arial" w:hAnsi="Arial" w:cs="Arial"/>
                <w:b/>
                <w:bCs/>
              </w:rPr>
              <w:t xml:space="preserve"> </w:t>
            </w:r>
            <w:r w:rsidRPr="00366F2E">
              <w:rPr>
                <w:rFonts w:ascii="Arial" w:hAnsi="Arial" w:cs="Arial"/>
                <w:b/>
                <w:bCs/>
              </w:rPr>
              <w:t>Balík Do ruky</w:t>
            </w:r>
          </w:p>
        </w:tc>
      </w:tr>
    </w:tbl>
    <w:p w14:paraId="1C6B8E3A" w14:textId="22DE6EA7" w:rsidR="00DC3CD0" w:rsidRPr="00366F2E" w:rsidRDefault="00DC3CD0" w:rsidP="00DC3CD0">
      <w:pPr>
        <w:pStyle w:val="cpNormal4"/>
        <w:spacing w:after="0" w:line="228" w:lineRule="auto"/>
        <w:ind w:firstLine="0"/>
        <w:rPr>
          <w:rFonts w:ascii="Arial" w:hAnsi="Arial" w:cs="Arial"/>
          <w:sz w:val="8"/>
        </w:rPr>
      </w:pPr>
      <w:r w:rsidRPr="00366F2E">
        <w:rPr>
          <w:rFonts w:ascii="Arial" w:hAnsi="Arial" w:cs="Arial"/>
          <w:sz w:val="16"/>
        </w:rPr>
        <w:t xml:space="preserve"> </w:t>
      </w: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9498"/>
      </w:tblGrid>
      <w:tr w:rsidR="00DC3CD0" w:rsidRPr="00366F2E" w14:paraId="7703ED86" w14:textId="77777777" w:rsidTr="2A37792C">
        <w:trPr>
          <w:trHeight w:val="178"/>
        </w:trPr>
        <w:tc>
          <w:tcPr>
            <w:tcW w:w="567" w:type="dxa"/>
            <w:tcBorders>
              <w:top w:val="nil"/>
              <w:left w:val="nil"/>
              <w:bottom w:val="nil"/>
              <w:right w:val="nil"/>
            </w:tcBorders>
          </w:tcPr>
          <w:p w14:paraId="653C0FF9" w14:textId="77777777" w:rsidR="00DC3CD0" w:rsidRPr="00366F2E" w:rsidRDefault="00DC3CD0" w:rsidP="00270ABB">
            <w:pPr>
              <w:spacing w:line="228" w:lineRule="auto"/>
              <w:jc w:val="right"/>
              <w:rPr>
                <w:rFonts w:ascii="Arial" w:hAnsi="Arial" w:cs="Arial"/>
                <w:sz w:val="16"/>
                <w:szCs w:val="16"/>
              </w:rPr>
            </w:pPr>
            <w:r w:rsidRPr="00366F2E">
              <w:rPr>
                <w:rFonts w:ascii="Arial" w:hAnsi="Arial" w:cs="Arial"/>
                <w:sz w:val="16"/>
                <w:szCs w:val="16"/>
              </w:rPr>
              <w:t>*</w:t>
            </w:r>
          </w:p>
        </w:tc>
        <w:tc>
          <w:tcPr>
            <w:tcW w:w="9498" w:type="dxa"/>
            <w:tcBorders>
              <w:top w:val="nil"/>
              <w:left w:val="nil"/>
              <w:bottom w:val="nil"/>
              <w:right w:val="nil"/>
            </w:tcBorders>
            <w:shd w:val="clear" w:color="auto" w:fill="auto"/>
          </w:tcPr>
          <w:p w14:paraId="4C3DB98B" w14:textId="7985B530" w:rsidR="00DC3CD0" w:rsidRPr="00366F2E" w:rsidRDefault="716B38ED" w:rsidP="005C6339">
            <w:pPr>
              <w:spacing w:line="228" w:lineRule="auto"/>
              <w:jc w:val="both"/>
              <w:rPr>
                <w:rFonts w:ascii="Arial" w:hAnsi="Arial" w:cs="Arial"/>
                <w:sz w:val="16"/>
                <w:szCs w:val="16"/>
              </w:rPr>
            </w:pPr>
            <w:r w:rsidRPr="00366F2E">
              <w:rPr>
                <w:rFonts w:ascii="Arial" w:hAnsi="Arial" w:cs="Arial"/>
                <w:sz w:val="16"/>
                <w:szCs w:val="16"/>
              </w:rPr>
              <w:t>Níže uvedené slevy se počítají z</w:t>
            </w:r>
            <w:r w:rsidR="001C0AE0" w:rsidRPr="00366F2E">
              <w:rPr>
                <w:rFonts w:ascii="Arial" w:hAnsi="Arial" w:cs="Arial"/>
                <w:sz w:val="16"/>
                <w:szCs w:val="16"/>
              </w:rPr>
              <w:t> </w:t>
            </w:r>
            <w:r w:rsidRPr="00366F2E">
              <w:rPr>
                <w:rFonts w:ascii="Arial" w:hAnsi="Arial" w:cs="Arial"/>
                <w:sz w:val="16"/>
                <w:szCs w:val="16"/>
              </w:rPr>
              <w:t>cen</w:t>
            </w:r>
            <w:r w:rsidR="001C0AE0" w:rsidRPr="00366F2E">
              <w:rPr>
                <w:rFonts w:ascii="Arial" w:hAnsi="Arial" w:cs="Arial"/>
                <w:sz w:val="16"/>
                <w:szCs w:val="16"/>
              </w:rPr>
              <w:t xml:space="preserve"> bez DPH</w:t>
            </w:r>
            <w:r w:rsidRPr="00366F2E">
              <w:rPr>
                <w:rFonts w:ascii="Arial" w:hAnsi="Arial" w:cs="Arial"/>
                <w:sz w:val="16"/>
                <w:szCs w:val="16"/>
              </w:rPr>
              <w:t xml:space="preserve"> služeb </w:t>
            </w:r>
            <w:r w:rsidR="5D9E7EA7" w:rsidRPr="00366F2E">
              <w:rPr>
                <w:rFonts w:ascii="Arial" w:hAnsi="Arial" w:cs="Arial"/>
                <w:sz w:val="16"/>
                <w:szCs w:val="16"/>
              </w:rPr>
              <w:t>Balíkovna plus</w:t>
            </w:r>
            <w:r w:rsidR="002E0E52" w:rsidRPr="00366F2E">
              <w:rPr>
                <w:rFonts w:ascii="Arial" w:hAnsi="Arial" w:cs="Arial"/>
                <w:sz w:val="16"/>
                <w:szCs w:val="16"/>
              </w:rPr>
              <w:t xml:space="preserve"> a</w:t>
            </w:r>
            <w:r w:rsidR="5D9E7EA7" w:rsidRPr="00366F2E">
              <w:rPr>
                <w:rFonts w:ascii="Arial" w:hAnsi="Arial" w:cs="Arial"/>
                <w:sz w:val="16"/>
                <w:szCs w:val="16"/>
              </w:rPr>
              <w:t xml:space="preserve"> </w:t>
            </w:r>
            <w:r w:rsidRPr="00366F2E">
              <w:rPr>
                <w:rFonts w:ascii="Arial" w:hAnsi="Arial" w:cs="Arial"/>
                <w:sz w:val="16"/>
                <w:szCs w:val="16"/>
              </w:rPr>
              <w:t>Balík Do ruky uvedených v bodu 1. a v kapitole II. Balíkové zásilky</w:t>
            </w:r>
            <w:r w:rsidR="58ECD648" w:rsidRPr="00366F2E">
              <w:rPr>
                <w:rFonts w:ascii="Arial" w:hAnsi="Arial" w:cs="Arial"/>
                <w:sz w:val="16"/>
                <w:szCs w:val="16"/>
              </w:rPr>
              <w:t xml:space="preserve"> </w:t>
            </w:r>
            <w:r w:rsidR="2DCAC450" w:rsidRPr="00366F2E">
              <w:rPr>
                <w:rFonts w:ascii="Arial" w:hAnsi="Arial" w:cs="Arial"/>
                <w:sz w:val="16"/>
                <w:szCs w:val="16"/>
              </w:rPr>
              <w:t>nebo</w:t>
            </w:r>
            <w:r w:rsidR="58ECD648" w:rsidRPr="00366F2E">
              <w:rPr>
                <w:rFonts w:ascii="Arial" w:hAnsi="Arial" w:cs="Arial"/>
                <w:sz w:val="16"/>
                <w:szCs w:val="16"/>
              </w:rPr>
              <w:t xml:space="preserve"> III. Balíkovna</w:t>
            </w:r>
            <w:r w:rsidR="2CE1E1CD" w:rsidRPr="00366F2E">
              <w:rPr>
                <w:rFonts w:ascii="Arial" w:hAnsi="Arial" w:cs="Arial"/>
                <w:sz w:val="16"/>
                <w:szCs w:val="16"/>
              </w:rPr>
              <w:t>.</w:t>
            </w:r>
          </w:p>
        </w:tc>
      </w:tr>
    </w:tbl>
    <w:p w14:paraId="6CBC1A53" w14:textId="4AAEE5BC" w:rsidR="00DC3CD0" w:rsidRPr="00366F2E" w:rsidRDefault="00DC3CD0" w:rsidP="00DC3CD0">
      <w:pPr>
        <w:pStyle w:val="cpNormal4"/>
        <w:spacing w:after="0" w:line="228" w:lineRule="auto"/>
        <w:ind w:firstLine="0"/>
        <w:rPr>
          <w:rFonts w:ascii="Arial" w:hAnsi="Arial" w:cs="Arial"/>
          <w:sz w:val="12"/>
        </w:rPr>
      </w:pPr>
    </w:p>
    <w:tbl>
      <w:tblPr>
        <w:tblW w:w="10065" w:type="dxa"/>
        <w:tblInd w:w="108" w:type="dxa"/>
        <w:tblLook w:val="04A0" w:firstRow="1" w:lastRow="0" w:firstColumn="1" w:lastColumn="0" w:noHBand="0" w:noVBand="1"/>
      </w:tblPr>
      <w:tblGrid>
        <w:gridCol w:w="567"/>
        <w:gridCol w:w="6946"/>
        <w:gridCol w:w="2552"/>
      </w:tblGrid>
      <w:tr w:rsidR="000B469C" w:rsidRPr="00366F2E" w14:paraId="392A982F" w14:textId="77777777" w:rsidTr="00851661">
        <w:tc>
          <w:tcPr>
            <w:tcW w:w="7513"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074ACAAE" w14:textId="458E89F1" w:rsidR="00CD535D" w:rsidRPr="00366F2E" w:rsidRDefault="00CD535D" w:rsidP="00CD535D">
            <w:pPr>
              <w:spacing w:line="228" w:lineRule="auto"/>
              <w:rPr>
                <w:rFonts w:ascii="Arial" w:hAnsi="Arial" w:cs="Arial"/>
                <w:b/>
                <w:bCs/>
              </w:rPr>
            </w:pPr>
          </w:p>
        </w:tc>
        <w:tc>
          <w:tcPr>
            <w:tcW w:w="2552"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B2C2F98" w14:textId="7855BD8A" w:rsidR="00CD535D" w:rsidRPr="00366F2E" w:rsidRDefault="00CD535D" w:rsidP="00CD535D">
            <w:pPr>
              <w:pStyle w:val="Bezmezer"/>
              <w:tabs>
                <w:tab w:val="left" w:pos="7655"/>
              </w:tabs>
              <w:spacing w:line="228" w:lineRule="auto"/>
              <w:jc w:val="center"/>
              <w:rPr>
                <w:rFonts w:ascii="Arial" w:hAnsi="Arial" w:cs="Arial"/>
                <w:b/>
                <w:sz w:val="20"/>
              </w:rPr>
            </w:pPr>
            <w:r w:rsidRPr="00366F2E">
              <w:rPr>
                <w:rFonts w:ascii="Arial" w:hAnsi="Arial" w:cs="Arial"/>
                <w:b/>
                <w:sz w:val="20"/>
              </w:rPr>
              <w:t>Sleva v % z ceny zásilky</w:t>
            </w:r>
          </w:p>
        </w:tc>
      </w:tr>
      <w:tr w:rsidR="000B469C" w:rsidRPr="00366F2E" w14:paraId="00110564" w14:textId="77777777" w:rsidTr="008D44F3">
        <w:tc>
          <w:tcPr>
            <w:tcW w:w="567" w:type="dxa"/>
            <w:vMerge w:val="restart"/>
            <w:tcBorders>
              <w:top w:val="single" w:sz="4" w:space="0" w:color="auto"/>
              <w:left w:val="single" w:sz="4" w:space="0" w:color="auto"/>
              <w:bottom w:val="single" w:sz="4" w:space="0" w:color="auto"/>
              <w:right w:val="single" w:sz="4" w:space="0" w:color="auto"/>
            </w:tcBorders>
          </w:tcPr>
          <w:p w14:paraId="395852CB" w14:textId="5B8E1FCF" w:rsidR="00DE07D0" w:rsidRPr="00366F2E" w:rsidRDefault="00DE07D0" w:rsidP="00E40D52">
            <w:pPr>
              <w:spacing w:line="228" w:lineRule="auto"/>
              <w:rPr>
                <w:rFonts w:ascii="Arial" w:hAnsi="Arial" w:cs="Arial"/>
                <w:b/>
              </w:rPr>
            </w:pPr>
            <w:r w:rsidRPr="00366F2E">
              <w:rPr>
                <w:rFonts w:ascii="Arial" w:hAnsi="Arial" w:cs="Arial"/>
                <w:b/>
              </w:rPr>
              <w:t>1.</w:t>
            </w:r>
            <w:r w:rsidR="00F77DEE" w:rsidRPr="00366F2E">
              <w:rPr>
                <w:rFonts w:ascii="Arial" w:hAnsi="Arial" w:cs="Arial"/>
                <w:b/>
              </w:rPr>
              <w:t>1</w:t>
            </w:r>
          </w:p>
        </w:tc>
        <w:tc>
          <w:tcPr>
            <w:tcW w:w="6946" w:type="dxa"/>
            <w:tcBorders>
              <w:top w:val="single" w:sz="4" w:space="0" w:color="auto"/>
              <w:left w:val="single" w:sz="4" w:space="0" w:color="auto"/>
              <w:right w:val="single" w:sz="4" w:space="0" w:color="auto"/>
            </w:tcBorders>
            <w:vAlign w:val="center"/>
          </w:tcPr>
          <w:p w14:paraId="0C6CFB35" w14:textId="36689260" w:rsidR="00DE07D0" w:rsidRPr="00366F2E" w:rsidRDefault="00DE07D0" w:rsidP="00E40D52">
            <w:pPr>
              <w:spacing w:line="228" w:lineRule="auto"/>
              <w:rPr>
                <w:rFonts w:ascii="Arial" w:hAnsi="Arial" w:cs="Arial"/>
                <w:b/>
              </w:rPr>
            </w:pPr>
            <w:r w:rsidRPr="00366F2E">
              <w:rPr>
                <w:rFonts w:ascii="Arial" w:hAnsi="Arial" w:cs="Arial"/>
                <w:b/>
              </w:rPr>
              <w:t>Dodatková sleva pro službu Balík Do ruky</w:t>
            </w:r>
          </w:p>
        </w:tc>
        <w:tc>
          <w:tcPr>
            <w:tcW w:w="2552" w:type="dxa"/>
            <w:vMerge w:val="restart"/>
            <w:tcBorders>
              <w:top w:val="single" w:sz="4" w:space="0" w:color="auto"/>
              <w:left w:val="single" w:sz="4" w:space="0" w:color="auto"/>
              <w:bottom w:val="single" w:sz="4" w:space="0" w:color="auto"/>
              <w:right w:val="single" w:sz="4" w:space="0" w:color="auto"/>
            </w:tcBorders>
            <w:vAlign w:val="center"/>
          </w:tcPr>
          <w:p w14:paraId="4BEDE257" w14:textId="3BEB3C85" w:rsidR="00DE07D0" w:rsidRPr="00366F2E" w:rsidRDefault="00DE07D0" w:rsidP="005C36A5">
            <w:pPr>
              <w:pStyle w:val="Bezmezer"/>
              <w:tabs>
                <w:tab w:val="left" w:pos="7655"/>
              </w:tabs>
              <w:spacing w:line="228" w:lineRule="auto"/>
              <w:jc w:val="center"/>
              <w:rPr>
                <w:rFonts w:ascii="Arial" w:hAnsi="Arial" w:cs="Arial"/>
              </w:rPr>
            </w:pPr>
            <w:r w:rsidRPr="00366F2E">
              <w:rPr>
                <w:rFonts w:ascii="Arial" w:hAnsi="Arial" w:cs="Arial"/>
                <w:sz w:val="20"/>
              </w:rPr>
              <w:t>15 % *</w:t>
            </w:r>
          </w:p>
        </w:tc>
      </w:tr>
      <w:tr w:rsidR="000B469C" w:rsidRPr="00366F2E" w14:paraId="4E7AFDA7" w14:textId="77777777" w:rsidTr="008D44F3">
        <w:trPr>
          <w:trHeight w:val="305"/>
        </w:trPr>
        <w:tc>
          <w:tcPr>
            <w:tcW w:w="567" w:type="dxa"/>
            <w:vMerge/>
            <w:tcBorders>
              <w:left w:val="single" w:sz="4" w:space="0" w:color="auto"/>
              <w:bottom w:val="single" w:sz="4" w:space="0" w:color="auto"/>
            </w:tcBorders>
          </w:tcPr>
          <w:p w14:paraId="28088261" w14:textId="77777777" w:rsidR="00DE07D0" w:rsidRPr="00366F2E" w:rsidRDefault="00DE07D0" w:rsidP="00E40D52">
            <w:pPr>
              <w:pStyle w:val="Bezmezer"/>
              <w:tabs>
                <w:tab w:val="left" w:pos="7655"/>
              </w:tabs>
              <w:spacing w:line="228" w:lineRule="auto"/>
              <w:rPr>
                <w:rFonts w:ascii="Arial" w:hAnsi="Arial" w:cs="Arial"/>
                <w:sz w:val="20"/>
              </w:rPr>
            </w:pPr>
          </w:p>
        </w:tc>
        <w:tc>
          <w:tcPr>
            <w:tcW w:w="6946" w:type="dxa"/>
            <w:tcBorders>
              <w:left w:val="single" w:sz="4" w:space="0" w:color="auto"/>
              <w:bottom w:val="single" w:sz="4" w:space="0" w:color="auto"/>
              <w:right w:val="single" w:sz="4" w:space="0" w:color="auto"/>
            </w:tcBorders>
            <w:vAlign w:val="center"/>
          </w:tcPr>
          <w:p w14:paraId="697E8DCB" w14:textId="5DB4B0F1" w:rsidR="00DE07D0" w:rsidRPr="00366F2E" w:rsidRDefault="00DE07D0" w:rsidP="004D1FCD">
            <w:pPr>
              <w:pStyle w:val="Zkladntextodsazen3"/>
              <w:suppressAutoHyphens/>
              <w:autoSpaceDE w:val="0"/>
              <w:autoSpaceDN w:val="0"/>
              <w:adjustRightInd w:val="0"/>
              <w:spacing w:line="228" w:lineRule="auto"/>
              <w:ind w:left="0" w:firstLine="0"/>
              <w:rPr>
                <w:rFonts w:ascii="Arial" w:hAnsi="Arial" w:cs="Arial"/>
                <w:sz w:val="20"/>
                <w:szCs w:val="22"/>
              </w:rPr>
            </w:pPr>
            <w:r w:rsidRPr="00366F2E">
              <w:rPr>
                <w:rFonts w:ascii="Arial" w:hAnsi="Arial" w:cs="Arial"/>
                <w:sz w:val="20"/>
                <w:szCs w:val="22"/>
              </w:rPr>
              <w:t>Sleva za více současně podaných zásilek Balík Do ruky pro jednoho adresáta, nebo využití doplňkové služby „Vícekusová zásilka“</w:t>
            </w:r>
          </w:p>
        </w:tc>
        <w:tc>
          <w:tcPr>
            <w:tcW w:w="2552" w:type="dxa"/>
            <w:vMerge/>
            <w:tcBorders>
              <w:bottom w:val="single" w:sz="4" w:space="0" w:color="auto"/>
              <w:right w:val="single" w:sz="4" w:space="0" w:color="auto"/>
            </w:tcBorders>
            <w:vAlign w:val="bottom"/>
          </w:tcPr>
          <w:p w14:paraId="7D194BB9" w14:textId="77777777" w:rsidR="00DE07D0" w:rsidRPr="00366F2E" w:rsidRDefault="00DE07D0" w:rsidP="00DE07D0">
            <w:pPr>
              <w:pStyle w:val="Zkladntextodsazen3"/>
              <w:suppressAutoHyphens/>
              <w:autoSpaceDE w:val="0"/>
              <w:autoSpaceDN w:val="0"/>
              <w:adjustRightInd w:val="0"/>
              <w:spacing w:line="228" w:lineRule="auto"/>
              <w:ind w:left="0"/>
              <w:jc w:val="center"/>
              <w:rPr>
                <w:rFonts w:ascii="Arial" w:hAnsi="Arial" w:cs="Arial"/>
                <w:sz w:val="20"/>
                <w:szCs w:val="22"/>
              </w:rPr>
            </w:pPr>
          </w:p>
        </w:tc>
      </w:tr>
      <w:tr w:rsidR="000B469C" w:rsidRPr="00366F2E" w14:paraId="5342DA1E" w14:textId="77777777" w:rsidTr="008D44F3">
        <w:trPr>
          <w:trHeight w:val="300"/>
        </w:trPr>
        <w:tc>
          <w:tcPr>
            <w:tcW w:w="567" w:type="dxa"/>
            <w:tcBorders>
              <w:top w:val="single" w:sz="4" w:space="0" w:color="auto"/>
              <w:left w:val="single" w:sz="4" w:space="0" w:color="auto"/>
              <w:right w:val="single" w:sz="4" w:space="0" w:color="auto"/>
            </w:tcBorders>
          </w:tcPr>
          <w:p w14:paraId="391968ED" w14:textId="3F854E14" w:rsidR="007A6145" w:rsidRPr="00366F2E" w:rsidRDefault="2DCAC450" w:rsidP="008D44F3">
            <w:pPr>
              <w:spacing w:line="228" w:lineRule="auto"/>
              <w:rPr>
                <w:rFonts w:ascii="Arial" w:hAnsi="Arial" w:cs="Arial"/>
                <w:b/>
              </w:rPr>
            </w:pPr>
            <w:r w:rsidRPr="00366F2E">
              <w:rPr>
                <w:rFonts w:ascii="Arial" w:hAnsi="Arial" w:cs="Arial"/>
                <w:b/>
                <w:bCs/>
              </w:rPr>
              <w:t>1</w:t>
            </w:r>
            <w:r w:rsidR="00A90EBF" w:rsidRPr="00366F2E">
              <w:rPr>
                <w:rFonts w:ascii="Arial" w:hAnsi="Arial" w:cs="Arial"/>
                <w:b/>
                <w:bCs/>
              </w:rPr>
              <w:t>.</w:t>
            </w:r>
            <w:r w:rsidR="002E0E52" w:rsidRPr="00366F2E">
              <w:rPr>
                <w:rFonts w:ascii="Arial" w:hAnsi="Arial" w:cs="Arial"/>
                <w:b/>
                <w:bCs/>
              </w:rPr>
              <w:t>2</w:t>
            </w:r>
          </w:p>
        </w:tc>
        <w:tc>
          <w:tcPr>
            <w:tcW w:w="6946" w:type="dxa"/>
            <w:tcBorders>
              <w:top w:val="single" w:sz="4" w:space="0" w:color="auto"/>
              <w:left w:val="single" w:sz="4" w:space="0" w:color="auto"/>
              <w:right w:val="single" w:sz="4" w:space="0" w:color="auto"/>
            </w:tcBorders>
            <w:vAlign w:val="center"/>
          </w:tcPr>
          <w:p w14:paraId="42124137" w14:textId="39314D31" w:rsidR="007A6145" w:rsidRPr="00366F2E" w:rsidRDefault="19A1B20F" w:rsidP="2A37792C">
            <w:pPr>
              <w:spacing w:line="228" w:lineRule="auto"/>
              <w:rPr>
                <w:rFonts w:ascii="Arial" w:hAnsi="Arial" w:cs="Arial"/>
                <w:b/>
                <w:bCs/>
              </w:rPr>
            </w:pPr>
            <w:r w:rsidRPr="00366F2E">
              <w:rPr>
                <w:rFonts w:ascii="Arial" w:hAnsi="Arial" w:cs="Arial"/>
                <w:b/>
                <w:bCs/>
              </w:rPr>
              <w:t>Dodatková sleva pro službu Balíkovna plus</w:t>
            </w:r>
          </w:p>
          <w:p w14:paraId="1EDB1DD9" w14:textId="5A4B191C" w:rsidR="007A6145" w:rsidRPr="00366F2E" w:rsidRDefault="19A1B20F" w:rsidP="008D44F3">
            <w:pPr>
              <w:spacing w:line="228" w:lineRule="auto"/>
              <w:rPr>
                <w:rFonts w:ascii="Arial" w:hAnsi="Arial" w:cs="Arial"/>
                <w:b/>
              </w:rPr>
            </w:pPr>
            <w:r w:rsidRPr="00366F2E">
              <w:rPr>
                <w:rFonts w:ascii="Arial" w:hAnsi="Arial" w:cs="Arial"/>
                <w:sz w:val="20"/>
                <w:szCs w:val="20"/>
              </w:rPr>
              <w:t xml:space="preserve">Sleva za více současně podaných zásilek </w:t>
            </w:r>
            <w:r w:rsidR="2DCAC450" w:rsidRPr="00366F2E">
              <w:rPr>
                <w:rFonts w:ascii="Arial" w:hAnsi="Arial" w:cs="Arial"/>
                <w:sz w:val="20"/>
                <w:szCs w:val="20"/>
              </w:rPr>
              <w:t>Balíkovna plus</w:t>
            </w:r>
            <w:r w:rsidRPr="00366F2E">
              <w:rPr>
                <w:rFonts w:ascii="Arial" w:hAnsi="Arial" w:cs="Arial"/>
                <w:sz w:val="20"/>
                <w:szCs w:val="20"/>
              </w:rPr>
              <w:t xml:space="preserve"> pro jednoho adresáta, nebo využití doplňkové služby „Vícekusová zásilka“</w:t>
            </w:r>
          </w:p>
        </w:tc>
        <w:tc>
          <w:tcPr>
            <w:tcW w:w="2552" w:type="dxa"/>
            <w:tcBorders>
              <w:top w:val="single" w:sz="4" w:space="0" w:color="auto"/>
              <w:left w:val="single" w:sz="4" w:space="0" w:color="auto"/>
              <w:right w:val="single" w:sz="4" w:space="0" w:color="auto"/>
            </w:tcBorders>
            <w:vAlign w:val="center"/>
          </w:tcPr>
          <w:p w14:paraId="5714C7D3" w14:textId="5EC1D636" w:rsidR="007A6145" w:rsidRPr="00366F2E" w:rsidRDefault="19A1B20F" w:rsidP="008D44F3">
            <w:pPr>
              <w:pStyle w:val="Bezmezer"/>
              <w:tabs>
                <w:tab w:val="left" w:pos="7655"/>
              </w:tabs>
              <w:spacing w:line="228" w:lineRule="auto"/>
              <w:jc w:val="center"/>
              <w:rPr>
                <w:rFonts w:ascii="Arial" w:hAnsi="Arial" w:cs="Arial"/>
                <w:sz w:val="20"/>
              </w:rPr>
            </w:pPr>
            <w:r w:rsidRPr="00366F2E">
              <w:rPr>
                <w:rFonts w:ascii="Arial" w:hAnsi="Arial" w:cs="Arial"/>
                <w:sz w:val="20"/>
                <w:szCs w:val="20"/>
              </w:rPr>
              <w:t>15 % *</w:t>
            </w:r>
          </w:p>
        </w:tc>
      </w:tr>
      <w:tr w:rsidR="000B469C" w:rsidRPr="00366F2E" w14:paraId="591E8B0D" w14:textId="77777777" w:rsidTr="2A37792C">
        <w:tc>
          <w:tcPr>
            <w:tcW w:w="567" w:type="dxa"/>
            <w:tcBorders>
              <w:top w:val="single" w:sz="4" w:space="0" w:color="auto"/>
              <w:left w:val="single" w:sz="4" w:space="0" w:color="auto"/>
              <w:bottom w:val="single" w:sz="4" w:space="0" w:color="auto"/>
              <w:right w:val="single" w:sz="4" w:space="0" w:color="auto"/>
            </w:tcBorders>
          </w:tcPr>
          <w:p w14:paraId="53A375C2" w14:textId="781135C5" w:rsidR="00021794" w:rsidRPr="00366F2E" w:rsidRDefault="716B38ED" w:rsidP="2A37792C">
            <w:pPr>
              <w:pStyle w:val="Bezmezer"/>
              <w:tabs>
                <w:tab w:val="left" w:pos="7655"/>
              </w:tabs>
              <w:spacing w:line="228" w:lineRule="auto"/>
              <w:rPr>
                <w:rFonts w:ascii="Arial" w:hAnsi="Arial" w:cs="Arial"/>
                <w:b/>
                <w:bCs/>
              </w:rPr>
            </w:pPr>
            <w:r w:rsidRPr="00366F2E">
              <w:rPr>
                <w:rFonts w:ascii="Arial" w:hAnsi="Arial" w:cs="Arial"/>
                <w:b/>
                <w:bCs/>
              </w:rPr>
              <w:t>1.</w:t>
            </w:r>
            <w:r w:rsidR="002E0E52" w:rsidRPr="00366F2E">
              <w:rPr>
                <w:rFonts w:ascii="Arial" w:hAnsi="Arial" w:cs="Arial"/>
                <w:b/>
                <w:bCs/>
              </w:rPr>
              <w:t>3</w:t>
            </w:r>
          </w:p>
        </w:tc>
        <w:tc>
          <w:tcPr>
            <w:tcW w:w="9498" w:type="dxa"/>
            <w:gridSpan w:val="2"/>
            <w:tcBorders>
              <w:top w:val="single" w:sz="4" w:space="0" w:color="auto"/>
              <w:left w:val="single" w:sz="4" w:space="0" w:color="auto"/>
              <w:bottom w:val="single" w:sz="4" w:space="0" w:color="auto"/>
              <w:right w:val="single" w:sz="4" w:space="0" w:color="auto"/>
            </w:tcBorders>
            <w:vAlign w:val="center"/>
          </w:tcPr>
          <w:p w14:paraId="40E9819F" w14:textId="2CFEC776" w:rsidR="00021794" w:rsidRPr="00366F2E" w:rsidRDefault="00021794" w:rsidP="002C33D3">
            <w:pPr>
              <w:pStyle w:val="Zkladntextodsazen3"/>
              <w:suppressAutoHyphens/>
              <w:autoSpaceDE w:val="0"/>
              <w:autoSpaceDN w:val="0"/>
              <w:adjustRightInd w:val="0"/>
              <w:spacing w:line="228" w:lineRule="auto"/>
              <w:ind w:left="0" w:firstLine="0"/>
              <w:rPr>
                <w:rFonts w:ascii="Arial" w:hAnsi="Arial" w:cs="Arial"/>
                <w:szCs w:val="22"/>
              </w:rPr>
            </w:pPr>
            <w:r w:rsidRPr="00366F2E">
              <w:rPr>
                <w:rFonts w:ascii="Arial" w:hAnsi="Arial" w:cs="Arial"/>
                <w:sz w:val="20"/>
                <w:szCs w:val="22"/>
              </w:rPr>
              <w:t>V </w:t>
            </w:r>
            <w:r w:rsidRPr="00366F2E">
              <w:rPr>
                <w:rFonts w:ascii="Arial" w:eastAsia="Calibri" w:hAnsi="Arial" w:cs="Arial"/>
                <w:sz w:val="20"/>
                <w:szCs w:val="22"/>
                <w:lang w:eastAsia="en-US"/>
              </w:rPr>
              <w:t>odůvodněných případech lze sjednat odchylky od těchto cenových ujednání. Těmito odchylkami se nesmí změnit povaha nabízené poštovní služby.</w:t>
            </w:r>
          </w:p>
        </w:tc>
      </w:tr>
    </w:tbl>
    <w:p w14:paraId="57FE7991" w14:textId="77777777" w:rsidR="009413CF" w:rsidRPr="00366F2E" w:rsidRDefault="009413CF" w:rsidP="00DC3CD0">
      <w:pPr>
        <w:pStyle w:val="cpNormal4"/>
        <w:spacing w:after="0" w:line="228" w:lineRule="auto"/>
        <w:ind w:firstLine="0"/>
        <w:rPr>
          <w:rFonts w:ascii="Arial" w:hAnsi="Arial" w:cs="Arial"/>
          <w:sz w:val="10"/>
        </w:rPr>
      </w:pPr>
    </w:p>
    <w:tbl>
      <w:tblPr>
        <w:tblW w:w="10064" w:type="dxa"/>
        <w:tblInd w:w="14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495"/>
        <w:gridCol w:w="6946"/>
        <w:gridCol w:w="2410"/>
        <w:gridCol w:w="213"/>
      </w:tblGrid>
      <w:tr w:rsidR="00547C55" w:rsidRPr="00366F2E" w14:paraId="640C78A3" w14:textId="77777777" w:rsidTr="22594142">
        <w:trPr>
          <w:gridAfter w:val="1"/>
          <w:wAfter w:w="213" w:type="dxa"/>
          <w:trHeight w:val="178"/>
        </w:trPr>
        <w:tc>
          <w:tcPr>
            <w:tcW w:w="495" w:type="dxa"/>
            <w:tcBorders>
              <w:top w:val="nil"/>
              <w:left w:val="nil"/>
              <w:bottom w:val="nil"/>
              <w:right w:val="nil"/>
            </w:tcBorders>
          </w:tcPr>
          <w:p w14:paraId="5BAF8D21" w14:textId="4748C4F8" w:rsidR="00DC3CD0" w:rsidRPr="00366F2E" w:rsidRDefault="3B257A5D" w:rsidP="2A37792C">
            <w:pPr>
              <w:pStyle w:val="Bezmezer"/>
              <w:tabs>
                <w:tab w:val="left" w:pos="7655"/>
              </w:tabs>
              <w:spacing w:line="228" w:lineRule="auto"/>
              <w:rPr>
                <w:rFonts w:ascii="Arial" w:hAnsi="Arial" w:cs="Arial"/>
                <w:b/>
                <w:bCs/>
              </w:rPr>
            </w:pPr>
            <w:r w:rsidRPr="00366F2E">
              <w:rPr>
                <w:rFonts w:ascii="Arial" w:hAnsi="Arial" w:cs="Arial"/>
                <w:b/>
                <w:bCs/>
              </w:rPr>
              <w:t>1.</w:t>
            </w:r>
            <w:r w:rsidR="002724FC" w:rsidRPr="00366F2E">
              <w:rPr>
                <w:rFonts w:ascii="Arial" w:hAnsi="Arial" w:cs="Arial"/>
                <w:b/>
                <w:bCs/>
              </w:rPr>
              <w:t>4</w:t>
            </w:r>
          </w:p>
        </w:tc>
        <w:tc>
          <w:tcPr>
            <w:tcW w:w="9356" w:type="dxa"/>
            <w:gridSpan w:val="2"/>
            <w:tcBorders>
              <w:top w:val="nil"/>
              <w:left w:val="nil"/>
              <w:bottom w:val="nil"/>
              <w:right w:val="nil"/>
            </w:tcBorders>
            <w:shd w:val="clear" w:color="auto" w:fill="auto"/>
          </w:tcPr>
          <w:p w14:paraId="78C621D2" w14:textId="7C3F89A2" w:rsidR="00DC3CD0" w:rsidRPr="00366F2E" w:rsidRDefault="1C946EDE" w:rsidP="2A37792C">
            <w:pPr>
              <w:spacing w:line="228" w:lineRule="auto"/>
              <w:rPr>
                <w:rFonts w:ascii="Arial" w:hAnsi="Arial" w:cs="Arial"/>
                <w:b/>
                <w:bCs/>
              </w:rPr>
            </w:pPr>
            <w:r w:rsidRPr="00366F2E">
              <w:rPr>
                <w:rFonts w:ascii="Arial" w:hAnsi="Arial" w:cs="Arial"/>
                <w:b/>
                <w:bCs/>
                <w:sz w:val="20"/>
                <w:szCs w:val="20"/>
              </w:rPr>
              <w:t xml:space="preserve">Množstevní sleva za měsíční objem podaných zásilek pro služby </w:t>
            </w:r>
            <w:r w:rsidR="68859773" w:rsidRPr="00366F2E">
              <w:rPr>
                <w:rFonts w:ascii="Arial" w:hAnsi="Arial" w:cs="Arial"/>
                <w:b/>
                <w:bCs/>
                <w:sz w:val="20"/>
                <w:szCs w:val="20"/>
              </w:rPr>
              <w:t>Balíkovna plus</w:t>
            </w:r>
            <w:r w:rsidR="002E0E52" w:rsidRPr="00366F2E">
              <w:rPr>
                <w:rFonts w:ascii="Arial" w:hAnsi="Arial" w:cs="Arial"/>
                <w:b/>
                <w:bCs/>
                <w:sz w:val="20"/>
                <w:szCs w:val="20"/>
              </w:rPr>
              <w:t xml:space="preserve"> a</w:t>
            </w:r>
            <w:r w:rsidR="68859773" w:rsidRPr="00366F2E">
              <w:rPr>
                <w:rFonts w:ascii="Arial" w:hAnsi="Arial" w:cs="Arial"/>
                <w:b/>
                <w:bCs/>
                <w:sz w:val="20"/>
                <w:szCs w:val="20"/>
              </w:rPr>
              <w:t xml:space="preserve"> </w:t>
            </w:r>
            <w:r w:rsidRPr="00366F2E">
              <w:rPr>
                <w:rFonts w:ascii="Arial" w:hAnsi="Arial" w:cs="Arial"/>
                <w:b/>
                <w:bCs/>
                <w:sz w:val="20"/>
                <w:szCs w:val="20"/>
              </w:rPr>
              <w:t xml:space="preserve">Balík Do ruky </w:t>
            </w:r>
          </w:p>
        </w:tc>
      </w:tr>
      <w:tr w:rsidR="00547C55" w:rsidRPr="00366F2E" w14:paraId="2A359244" w14:textId="77777777" w:rsidTr="2259414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20" w:firstRow="1" w:lastRow="0" w:firstColumn="0" w:lastColumn="0" w:noHBand="0" w:noVBand="0"/>
        </w:tblPrEx>
        <w:trPr>
          <w:trHeight w:val="284"/>
        </w:trPr>
        <w:tc>
          <w:tcPr>
            <w:tcW w:w="7441"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4CED1215" w14:textId="77777777" w:rsidR="00CD535D" w:rsidRPr="00366F2E" w:rsidRDefault="00CD535D" w:rsidP="00CD535D">
            <w:pPr>
              <w:tabs>
                <w:tab w:val="center" w:pos="4513"/>
                <w:tab w:val="right" w:pos="9026"/>
              </w:tabs>
              <w:jc w:val="center"/>
              <w:rPr>
                <w:rFonts w:ascii="Arial" w:hAnsi="Arial" w:cs="Arial"/>
                <w:b/>
                <w:sz w:val="20"/>
                <w:szCs w:val="20"/>
              </w:rPr>
            </w:pPr>
            <w:r w:rsidRPr="00366F2E">
              <w:rPr>
                <w:rFonts w:ascii="Arial" w:hAnsi="Arial" w:cs="Arial"/>
                <w:b/>
                <w:sz w:val="20"/>
                <w:szCs w:val="20"/>
              </w:rPr>
              <w:t>Počet kusů nad</w:t>
            </w:r>
          </w:p>
        </w:tc>
        <w:tc>
          <w:tcPr>
            <w:tcW w:w="2623"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3DDB8978" w14:textId="61E68B2B" w:rsidR="00CD535D" w:rsidRPr="00366F2E" w:rsidRDefault="00CD535D" w:rsidP="00CD535D">
            <w:pPr>
              <w:tabs>
                <w:tab w:val="center" w:pos="4513"/>
                <w:tab w:val="right" w:pos="9026"/>
              </w:tabs>
              <w:spacing w:line="240" w:lineRule="auto"/>
              <w:jc w:val="center"/>
              <w:rPr>
                <w:rFonts w:ascii="Arial" w:hAnsi="Arial" w:cs="Arial"/>
                <w:b/>
                <w:sz w:val="20"/>
                <w:szCs w:val="20"/>
              </w:rPr>
            </w:pPr>
            <w:r w:rsidRPr="00366F2E">
              <w:rPr>
                <w:rFonts w:ascii="Arial" w:hAnsi="Arial" w:cs="Arial"/>
                <w:b/>
                <w:sz w:val="20"/>
              </w:rPr>
              <w:t>Sleva v % z ceny zásilky</w:t>
            </w:r>
          </w:p>
        </w:tc>
      </w:tr>
      <w:tr w:rsidR="00547C55" w:rsidRPr="00366F2E" w14:paraId="1FDED1AB" w14:textId="77777777" w:rsidTr="2259414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20" w:firstRow="1" w:lastRow="0" w:firstColumn="0" w:lastColumn="0" w:noHBand="0" w:noVBand="0"/>
        </w:tblPrEx>
        <w:trPr>
          <w:trHeight w:val="284"/>
        </w:trPr>
        <w:tc>
          <w:tcPr>
            <w:tcW w:w="7441" w:type="dxa"/>
            <w:gridSpan w:val="2"/>
            <w:tcBorders>
              <w:top w:val="single" w:sz="4" w:space="0" w:color="auto"/>
              <w:left w:val="single" w:sz="4" w:space="0" w:color="auto"/>
              <w:bottom w:val="single" w:sz="4" w:space="0" w:color="auto"/>
              <w:right w:val="single" w:sz="4" w:space="0" w:color="auto"/>
            </w:tcBorders>
            <w:vAlign w:val="center"/>
          </w:tcPr>
          <w:p w14:paraId="64391417" w14:textId="5663BFCE" w:rsidR="00CD535D" w:rsidRPr="00366F2E" w:rsidRDefault="00CD535D" w:rsidP="00CD535D">
            <w:pPr>
              <w:tabs>
                <w:tab w:val="center" w:pos="4513"/>
                <w:tab w:val="right" w:pos="9026"/>
              </w:tabs>
              <w:ind w:left="34" w:right="6411"/>
              <w:jc w:val="right"/>
              <w:rPr>
                <w:rFonts w:ascii="Arial" w:hAnsi="Arial" w:cs="Arial"/>
                <w:sz w:val="20"/>
              </w:rPr>
            </w:pPr>
            <w:r w:rsidRPr="00366F2E">
              <w:rPr>
                <w:rFonts w:ascii="Arial" w:hAnsi="Arial" w:cs="Arial"/>
                <w:sz w:val="20"/>
              </w:rPr>
              <w:t>50 ks</w:t>
            </w:r>
          </w:p>
        </w:tc>
        <w:tc>
          <w:tcPr>
            <w:tcW w:w="2623" w:type="dxa"/>
            <w:gridSpan w:val="2"/>
            <w:tcBorders>
              <w:top w:val="single" w:sz="4" w:space="0" w:color="auto"/>
              <w:left w:val="single" w:sz="4" w:space="0" w:color="auto"/>
              <w:bottom w:val="single" w:sz="4" w:space="0" w:color="auto"/>
              <w:right w:val="single" w:sz="4" w:space="0" w:color="auto"/>
            </w:tcBorders>
          </w:tcPr>
          <w:p w14:paraId="7CC4AAF1" w14:textId="176D16EC" w:rsidR="00CD535D" w:rsidRPr="00366F2E" w:rsidRDefault="00CD535D" w:rsidP="00CD535D">
            <w:pPr>
              <w:tabs>
                <w:tab w:val="center" w:pos="4513"/>
                <w:tab w:val="right" w:pos="9026"/>
              </w:tabs>
              <w:ind w:left="34"/>
              <w:jc w:val="center"/>
              <w:rPr>
                <w:rFonts w:ascii="Arial" w:hAnsi="Arial" w:cs="Arial"/>
                <w:sz w:val="20"/>
              </w:rPr>
            </w:pPr>
            <w:r w:rsidRPr="00366F2E">
              <w:rPr>
                <w:rFonts w:ascii="Arial" w:hAnsi="Arial" w:cs="Arial"/>
                <w:sz w:val="20"/>
              </w:rPr>
              <w:t xml:space="preserve">8 % </w:t>
            </w:r>
          </w:p>
        </w:tc>
      </w:tr>
      <w:tr w:rsidR="00547C55" w:rsidRPr="00366F2E" w14:paraId="0EA4E625" w14:textId="77777777" w:rsidTr="2259414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20" w:firstRow="1" w:lastRow="0" w:firstColumn="0" w:lastColumn="0" w:noHBand="0" w:noVBand="0"/>
        </w:tblPrEx>
        <w:trPr>
          <w:trHeight w:val="284"/>
        </w:trPr>
        <w:tc>
          <w:tcPr>
            <w:tcW w:w="7441" w:type="dxa"/>
            <w:gridSpan w:val="2"/>
            <w:tcBorders>
              <w:top w:val="single" w:sz="4" w:space="0" w:color="auto"/>
              <w:left w:val="single" w:sz="4" w:space="0" w:color="auto"/>
              <w:bottom w:val="single" w:sz="4" w:space="0" w:color="auto"/>
              <w:right w:val="single" w:sz="4" w:space="0" w:color="auto"/>
            </w:tcBorders>
            <w:vAlign w:val="center"/>
          </w:tcPr>
          <w:p w14:paraId="421E592C" w14:textId="1308B826" w:rsidR="00CD535D" w:rsidRPr="00366F2E" w:rsidRDefault="00CD535D" w:rsidP="00CD535D">
            <w:pPr>
              <w:tabs>
                <w:tab w:val="center" w:pos="4513"/>
                <w:tab w:val="right" w:pos="9026"/>
              </w:tabs>
              <w:ind w:left="34" w:right="6411"/>
              <w:jc w:val="right"/>
              <w:rPr>
                <w:rFonts w:ascii="Arial" w:hAnsi="Arial" w:cs="Arial"/>
                <w:sz w:val="20"/>
              </w:rPr>
            </w:pPr>
            <w:r w:rsidRPr="00366F2E">
              <w:rPr>
                <w:rFonts w:ascii="Arial" w:hAnsi="Arial" w:cs="Arial"/>
                <w:sz w:val="20"/>
              </w:rPr>
              <w:t>100 ks</w:t>
            </w:r>
          </w:p>
        </w:tc>
        <w:tc>
          <w:tcPr>
            <w:tcW w:w="2623" w:type="dxa"/>
            <w:gridSpan w:val="2"/>
            <w:tcBorders>
              <w:top w:val="single" w:sz="4" w:space="0" w:color="auto"/>
              <w:left w:val="single" w:sz="4" w:space="0" w:color="auto"/>
              <w:bottom w:val="single" w:sz="4" w:space="0" w:color="auto"/>
              <w:right w:val="single" w:sz="4" w:space="0" w:color="auto"/>
            </w:tcBorders>
          </w:tcPr>
          <w:p w14:paraId="214FD4D6" w14:textId="4F151880" w:rsidR="00CD535D" w:rsidRPr="00366F2E" w:rsidRDefault="00CD535D" w:rsidP="00CD535D">
            <w:pPr>
              <w:tabs>
                <w:tab w:val="center" w:pos="4513"/>
                <w:tab w:val="right" w:pos="9026"/>
              </w:tabs>
              <w:ind w:left="34"/>
              <w:jc w:val="center"/>
              <w:rPr>
                <w:rFonts w:ascii="Arial" w:hAnsi="Arial" w:cs="Arial"/>
                <w:sz w:val="20"/>
              </w:rPr>
            </w:pPr>
            <w:r w:rsidRPr="00366F2E">
              <w:rPr>
                <w:rFonts w:ascii="Arial" w:hAnsi="Arial" w:cs="Arial"/>
                <w:sz w:val="20"/>
              </w:rPr>
              <w:t xml:space="preserve">12 % </w:t>
            </w:r>
          </w:p>
        </w:tc>
      </w:tr>
      <w:tr w:rsidR="00547C55" w:rsidRPr="00366F2E" w14:paraId="4ED1D7F6" w14:textId="77777777" w:rsidTr="2259414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20" w:firstRow="1" w:lastRow="0" w:firstColumn="0" w:lastColumn="0" w:noHBand="0" w:noVBand="0"/>
        </w:tblPrEx>
        <w:trPr>
          <w:trHeight w:val="284"/>
        </w:trPr>
        <w:tc>
          <w:tcPr>
            <w:tcW w:w="7441" w:type="dxa"/>
            <w:gridSpan w:val="2"/>
            <w:tcBorders>
              <w:top w:val="single" w:sz="4" w:space="0" w:color="auto"/>
              <w:left w:val="single" w:sz="4" w:space="0" w:color="auto"/>
              <w:bottom w:val="single" w:sz="4" w:space="0" w:color="auto"/>
              <w:right w:val="single" w:sz="4" w:space="0" w:color="auto"/>
            </w:tcBorders>
            <w:vAlign w:val="center"/>
          </w:tcPr>
          <w:p w14:paraId="671DC918" w14:textId="77777777" w:rsidR="00CD535D" w:rsidRPr="00366F2E" w:rsidRDefault="00CD535D" w:rsidP="00CD535D">
            <w:pPr>
              <w:tabs>
                <w:tab w:val="center" w:pos="4513"/>
                <w:tab w:val="right" w:pos="9026"/>
              </w:tabs>
              <w:ind w:left="34" w:right="6411"/>
              <w:jc w:val="right"/>
              <w:rPr>
                <w:rFonts w:ascii="Arial" w:hAnsi="Arial" w:cs="Arial"/>
                <w:sz w:val="20"/>
              </w:rPr>
            </w:pPr>
            <w:r w:rsidRPr="00366F2E">
              <w:rPr>
                <w:rFonts w:ascii="Arial" w:hAnsi="Arial" w:cs="Arial"/>
                <w:sz w:val="20"/>
              </w:rPr>
              <w:t>200 ks</w:t>
            </w:r>
          </w:p>
        </w:tc>
        <w:tc>
          <w:tcPr>
            <w:tcW w:w="2623" w:type="dxa"/>
            <w:gridSpan w:val="2"/>
            <w:tcBorders>
              <w:top w:val="single" w:sz="4" w:space="0" w:color="auto"/>
              <w:left w:val="single" w:sz="4" w:space="0" w:color="auto"/>
              <w:bottom w:val="single" w:sz="4" w:space="0" w:color="auto"/>
              <w:right w:val="single" w:sz="4" w:space="0" w:color="auto"/>
            </w:tcBorders>
          </w:tcPr>
          <w:p w14:paraId="7CB88BA3" w14:textId="7759CC40" w:rsidR="00CD535D" w:rsidRPr="00366F2E" w:rsidRDefault="00CD535D" w:rsidP="00CD535D">
            <w:pPr>
              <w:tabs>
                <w:tab w:val="center" w:pos="4513"/>
                <w:tab w:val="right" w:pos="9026"/>
              </w:tabs>
              <w:ind w:left="34"/>
              <w:jc w:val="center"/>
              <w:rPr>
                <w:rFonts w:ascii="Arial" w:hAnsi="Arial" w:cs="Arial"/>
                <w:sz w:val="20"/>
              </w:rPr>
            </w:pPr>
            <w:r w:rsidRPr="00366F2E">
              <w:rPr>
                <w:rFonts w:ascii="Arial" w:hAnsi="Arial" w:cs="Arial"/>
                <w:sz w:val="20"/>
              </w:rPr>
              <w:t xml:space="preserve">14 % </w:t>
            </w:r>
          </w:p>
        </w:tc>
      </w:tr>
      <w:tr w:rsidR="00547C55" w:rsidRPr="00366F2E" w14:paraId="1956BE1E" w14:textId="77777777" w:rsidTr="2259414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20" w:firstRow="1" w:lastRow="0" w:firstColumn="0" w:lastColumn="0" w:noHBand="0" w:noVBand="0"/>
        </w:tblPrEx>
        <w:trPr>
          <w:trHeight w:val="284"/>
        </w:trPr>
        <w:tc>
          <w:tcPr>
            <w:tcW w:w="7441" w:type="dxa"/>
            <w:gridSpan w:val="2"/>
            <w:tcBorders>
              <w:top w:val="single" w:sz="4" w:space="0" w:color="auto"/>
              <w:left w:val="single" w:sz="4" w:space="0" w:color="auto"/>
              <w:bottom w:val="single" w:sz="4" w:space="0" w:color="auto"/>
              <w:right w:val="single" w:sz="4" w:space="0" w:color="auto"/>
            </w:tcBorders>
            <w:vAlign w:val="center"/>
          </w:tcPr>
          <w:p w14:paraId="6356D9FF" w14:textId="02231054" w:rsidR="00CD535D" w:rsidRPr="00366F2E" w:rsidRDefault="00CD535D" w:rsidP="00CD535D">
            <w:pPr>
              <w:tabs>
                <w:tab w:val="center" w:pos="4513"/>
                <w:tab w:val="right" w:pos="9026"/>
              </w:tabs>
              <w:ind w:left="34" w:right="6411"/>
              <w:jc w:val="right"/>
              <w:rPr>
                <w:rFonts w:ascii="Arial" w:hAnsi="Arial" w:cs="Arial"/>
                <w:sz w:val="20"/>
              </w:rPr>
            </w:pPr>
            <w:r w:rsidRPr="00366F2E">
              <w:rPr>
                <w:rFonts w:ascii="Arial" w:hAnsi="Arial" w:cs="Arial"/>
                <w:sz w:val="20"/>
              </w:rPr>
              <w:t>300 ks</w:t>
            </w:r>
          </w:p>
        </w:tc>
        <w:tc>
          <w:tcPr>
            <w:tcW w:w="2623" w:type="dxa"/>
            <w:gridSpan w:val="2"/>
            <w:tcBorders>
              <w:top w:val="single" w:sz="4" w:space="0" w:color="auto"/>
              <w:left w:val="single" w:sz="4" w:space="0" w:color="auto"/>
              <w:bottom w:val="single" w:sz="4" w:space="0" w:color="auto"/>
              <w:right w:val="single" w:sz="4" w:space="0" w:color="auto"/>
            </w:tcBorders>
          </w:tcPr>
          <w:p w14:paraId="15F5FF7B" w14:textId="4AFDA6B7" w:rsidR="00CD535D" w:rsidRPr="00366F2E" w:rsidRDefault="00CD535D" w:rsidP="00CD535D">
            <w:pPr>
              <w:tabs>
                <w:tab w:val="center" w:pos="4513"/>
                <w:tab w:val="right" w:pos="9026"/>
              </w:tabs>
              <w:ind w:left="34"/>
              <w:jc w:val="center"/>
              <w:rPr>
                <w:rFonts w:ascii="Arial" w:hAnsi="Arial" w:cs="Arial"/>
                <w:sz w:val="20"/>
              </w:rPr>
            </w:pPr>
            <w:r w:rsidRPr="00366F2E">
              <w:rPr>
                <w:rFonts w:ascii="Arial" w:hAnsi="Arial" w:cs="Arial"/>
                <w:sz w:val="20"/>
              </w:rPr>
              <w:t xml:space="preserve">16 % </w:t>
            </w:r>
          </w:p>
        </w:tc>
      </w:tr>
      <w:tr w:rsidR="00547C55" w:rsidRPr="00366F2E" w14:paraId="55ACAA57" w14:textId="77777777" w:rsidTr="2259414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20" w:firstRow="1" w:lastRow="0" w:firstColumn="0" w:lastColumn="0" w:noHBand="0" w:noVBand="0"/>
        </w:tblPrEx>
        <w:trPr>
          <w:trHeight w:val="284"/>
        </w:trPr>
        <w:tc>
          <w:tcPr>
            <w:tcW w:w="7441" w:type="dxa"/>
            <w:gridSpan w:val="2"/>
            <w:tcBorders>
              <w:top w:val="single" w:sz="4" w:space="0" w:color="auto"/>
              <w:left w:val="single" w:sz="4" w:space="0" w:color="auto"/>
              <w:bottom w:val="single" w:sz="4" w:space="0" w:color="auto"/>
              <w:right w:val="single" w:sz="4" w:space="0" w:color="auto"/>
            </w:tcBorders>
            <w:vAlign w:val="center"/>
          </w:tcPr>
          <w:p w14:paraId="2FC853B9" w14:textId="0BAE0AB0" w:rsidR="00CD535D" w:rsidRPr="00366F2E" w:rsidRDefault="00CD535D" w:rsidP="00CD535D">
            <w:pPr>
              <w:tabs>
                <w:tab w:val="center" w:pos="4513"/>
                <w:tab w:val="right" w:pos="9026"/>
              </w:tabs>
              <w:ind w:left="34" w:right="6411"/>
              <w:jc w:val="right"/>
              <w:rPr>
                <w:rFonts w:ascii="Arial" w:hAnsi="Arial" w:cs="Arial"/>
                <w:sz w:val="20"/>
              </w:rPr>
            </w:pPr>
            <w:r w:rsidRPr="00366F2E">
              <w:rPr>
                <w:rFonts w:ascii="Arial" w:hAnsi="Arial" w:cs="Arial"/>
                <w:sz w:val="20"/>
              </w:rPr>
              <w:t>400 ks</w:t>
            </w:r>
          </w:p>
        </w:tc>
        <w:tc>
          <w:tcPr>
            <w:tcW w:w="2623" w:type="dxa"/>
            <w:gridSpan w:val="2"/>
            <w:tcBorders>
              <w:top w:val="single" w:sz="4" w:space="0" w:color="auto"/>
              <w:left w:val="single" w:sz="4" w:space="0" w:color="auto"/>
              <w:bottom w:val="single" w:sz="4" w:space="0" w:color="auto"/>
              <w:right w:val="single" w:sz="4" w:space="0" w:color="auto"/>
            </w:tcBorders>
          </w:tcPr>
          <w:p w14:paraId="3340BD58" w14:textId="7FF190DF" w:rsidR="00CD535D" w:rsidRPr="00366F2E" w:rsidRDefault="00CD535D" w:rsidP="00CD535D">
            <w:pPr>
              <w:tabs>
                <w:tab w:val="center" w:pos="4513"/>
                <w:tab w:val="right" w:pos="9026"/>
              </w:tabs>
              <w:ind w:left="34"/>
              <w:jc w:val="center"/>
              <w:rPr>
                <w:rFonts w:ascii="Arial" w:hAnsi="Arial" w:cs="Arial"/>
                <w:sz w:val="20"/>
              </w:rPr>
            </w:pPr>
            <w:r w:rsidRPr="00366F2E">
              <w:rPr>
                <w:rFonts w:ascii="Arial" w:hAnsi="Arial" w:cs="Arial"/>
                <w:sz w:val="20"/>
              </w:rPr>
              <w:t xml:space="preserve">18 % </w:t>
            </w:r>
          </w:p>
        </w:tc>
      </w:tr>
      <w:tr w:rsidR="00547C55" w:rsidRPr="00366F2E" w14:paraId="0E2C0ABC" w14:textId="77777777" w:rsidTr="2259414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20" w:firstRow="1" w:lastRow="0" w:firstColumn="0" w:lastColumn="0" w:noHBand="0" w:noVBand="0"/>
        </w:tblPrEx>
        <w:trPr>
          <w:trHeight w:val="284"/>
        </w:trPr>
        <w:tc>
          <w:tcPr>
            <w:tcW w:w="7441" w:type="dxa"/>
            <w:gridSpan w:val="2"/>
            <w:tcBorders>
              <w:top w:val="single" w:sz="4" w:space="0" w:color="auto"/>
              <w:left w:val="single" w:sz="4" w:space="0" w:color="auto"/>
              <w:bottom w:val="single" w:sz="4" w:space="0" w:color="auto"/>
              <w:right w:val="single" w:sz="4" w:space="0" w:color="auto"/>
            </w:tcBorders>
            <w:vAlign w:val="center"/>
          </w:tcPr>
          <w:p w14:paraId="5C0FAF7C" w14:textId="77777777" w:rsidR="00CD535D" w:rsidRPr="00366F2E" w:rsidRDefault="00CD535D" w:rsidP="00CD535D">
            <w:pPr>
              <w:tabs>
                <w:tab w:val="center" w:pos="4513"/>
                <w:tab w:val="right" w:pos="9026"/>
              </w:tabs>
              <w:ind w:left="34" w:right="6411"/>
              <w:jc w:val="right"/>
              <w:rPr>
                <w:rFonts w:ascii="Arial" w:hAnsi="Arial" w:cs="Arial"/>
                <w:sz w:val="20"/>
              </w:rPr>
            </w:pPr>
            <w:r w:rsidRPr="00366F2E">
              <w:rPr>
                <w:rFonts w:ascii="Arial" w:hAnsi="Arial" w:cs="Arial"/>
                <w:sz w:val="20"/>
              </w:rPr>
              <w:t>500 ks</w:t>
            </w:r>
          </w:p>
        </w:tc>
        <w:tc>
          <w:tcPr>
            <w:tcW w:w="2623" w:type="dxa"/>
            <w:gridSpan w:val="2"/>
            <w:tcBorders>
              <w:top w:val="single" w:sz="4" w:space="0" w:color="auto"/>
              <w:left w:val="single" w:sz="4" w:space="0" w:color="auto"/>
              <w:bottom w:val="single" w:sz="4" w:space="0" w:color="auto"/>
              <w:right w:val="single" w:sz="4" w:space="0" w:color="auto"/>
            </w:tcBorders>
          </w:tcPr>
          <w:p w14:paraId="3D4F76EC" w14:textId="2FDD8D5E" w:rsidR="00CD535D" w:rsidRPr="00366F2E" w:rsidRDefault="00CD535D" w:rsidP="22594142">
            <w:pPr>
              <w:tabs>
                <w:tab w:val="center" w:pos="4513"/>
                <w:tab w:val="right" w:pos="9026"/>
              </w:tabs>
              <w:ind w:left="34"/>
              <w:jc w:val="center"/>
              <w:rPr>
                <w:rFonts w:ascii="Arial" w:hAnsi="Arial" w:cs="Arial"/>
                <w:sz w:val="20"/>
                <w:szCs w:val="20"/>
              </w:rPr>
            </w:pPr>
            <w:r w:rsidRPr="00366F2E">
              <w:rPr>
                <w:rFonts w:ascii="Arial" w:hAnsi="Arial" w:cs="Arial"/>
                <w:sz w:val="20"/>
              </w:rPr>
              <w:t xml:space="preserve">20 % </w:t>
            </w:r>
          </w:p>
          <w:p w14:paraId="60CC06C1" w14:textId="3C5D02E9" w:rsidR="00CD535D" w:rsidRPr="00366F2E" w:rsidRDefault="00CD535D" w:rsidP="22594142">
            <w:pPr>
              <w:tabs>
                <w:tab w:val="center" w:pos="4513"/>
                <w:tab w:val="right" w:pos="9026"/>
              </w:tabs>
              <w:ind w:left="34"/>
              <w:jc w:val="center"/>
              <w:rPr>
                <w:rFonts w:ascii="Arial" w:hAnsi="Arial" w:cs="Arial"/>
                <w:sz w:val="20"/>
              </w:rPr>
            </w:pPr>
          </w:p>
        </w:tc>
      </w:tr>
      <w:tr w:rsidR="00CD535D" w:rsidRPr="00366F2E" w14:paraId="605ADD01" w14:textId="77777777" w:rsidTr="2259414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20" w:firstRow="1" w:lastRow="0" w:firstColumn="0" w:lastColumn="0" w:noHBand="0" w:noVBand="0"/>
        </w:tblPrEx>
        <w:trPr>
          <w:trHeight w:val="284"/>
        </w:trPr>
        <w:tc>
          <w:tcPr>
            <w:tcW w:w="7441" w:type="dxa"/>
            <w:gridSpan w:val="2"/>
            <w:tcBorders>
              <w:top w:val="single" w:sz="4" w:space="0" w:color="auto"/>
              <w:left w:val="single" w:sz="4" w:space="0" w:color="auto"/>
              <w:bottom w:val="single" w:sz="4" w:space="0" w:color="auto"/>
              <w:right w:val="single" w:sz="4" w:space="0" w:color="auto"/>
            </w:tcBorders>
            <w:vAlign w:val="center"/>
          </w:tcPr>
          <w:p w14:paraId="4AA481FF" w14:textId="77777777" w:rsidR="00CD535D" w:rsidRPr="00366F2E" w:rsidRDefault="00CD535D" w:rsidP="00CD535D">
            <w:pPr>
              <w:tabs>
                <w:tab w:val="center" w:pos="4513"/>
                <w:tab w:val="right" w:pos="9026"/>
              </w:tabs>
              <w:ind w:left="34" w:right="6411"/>
              <w:jc w:val="right"/>
              <w:rPr>
                <w:rFonts w:ascii="Arial" w:hAnsi="Arial" w:cs="Arial"/>
                <w:sz w:val="20"/>
              </w:rPr>
            </w:pPr>
            <w:r w:rsidRPr="00366F2E">
              <w:rPr>
                <w:rFonts w:ascii="Arial" w:hAnsi="Arial" w:cs="Arial"/>
                <w:sz w:val="20"/>
              </w:rPr>
              <w:t>1 000 ks</w:t>
            </w:r>
          </w:p>
        </w:tc>
        <w:tc>
          <w:tcPr>
            <w:tcW w:w="2623" w:type="dxa"/>
            <w:gridSpan w:val="2"/>
            <w:tcBorders>
              <w:top w:val="single" w:sz="4" w:space="0" w:color="auto"/>
              <w:left w:val="single" w:sz="4" w:space="0" w:color="auto"/>
              <w:bottom w:val="single" w:sz="4" w:space="0" w:color="auto"/>
              <w:right w:val="single" w:sz="4" w:space="0" w:color="auto"/>
            </w:tcBorders>
          </w:tcPr>
          <w:p w14:paraId="241BFA37" w14:textId="1789844A" w:rsidR="00CD535D" w:rsidRPr="00366F2E" w:rsidRDefault="00CD535D" w:rsidP="00CD535D">
            <w:pPr>
              <w:tabs>
                <w:tab w:val="center" w:pos="4513"/>
                <w:tab w:val="right" w:pos="9026"/>
              </w:tabs>
              <w:ind w:left="34"/>
              <w:jc w:val="center"/>
              <w:rPr>
                <w:rFonts w:ascii="Arial" w:hAnsi="Arial" w:cs="Arial"/>
                <w:sz w:val="20"/>
              </w:rPr>
            </w:pPr>
            <w:r w:rsidRPr="00366F2E">
              <w:rPr>
                <w:rFonts w:ascii="Arial" w:hAnsi="Arial" w:cs="Arial"/>
                <w:sz w:val="20"/>
              </w:rPr>
              <w:t xml:space="preserve">22 % </w:t>
            </w:r>
          </w:p>
        </w:tc>
      </w:tr>
    </w:tbl>
    <w:p w14:paraId="007B7175" w14:textId="514C515D" w:rsidR="0076691E" w:rsidRPr="00366F2E" w:rsidRDefault="00900A38">
      <w:pPr>
        <w:spacing w:line="240" w:lineRule="auto"/>
        <w:rPr>
          <w:rFonts w:ascii="Arial" w:hAnsi="Arial" w:cs="Arial"/>
          <w:sz w:val="8"/>
          <w:szCs w:val="18"/>
        </w:rPr>
      </w:pPr>
      <w:r w:rsidRPr="00976BD7">
        <w:rPr>
          <w:rFonts w:ascii="Arial" w:hAnsi="Arial" w:cs="Arial"/>
          <w:noProof/>
          <w:sz w:val="2"/>
          <w:szCs w:val="2"/>
          <w:lang w:eastAsia="cs-CZ"/>
        </w:rPr>
        <mc:AlternateContent>
          <mc:Choice Requires="wps">
            <w:drawing>
              <wp:anchor distT="0" distB="0" distL="114300" distR="114300" simplePos="0" relativeHeight="251658314" behindDoc="0" locked="0" layoutInCell="1" allowOverlap="1" wp14:anchorId="5ACEAED1" wp14:editId="4885DBC2">
                <wp:simplePos x="0" y="0"/>
                <wp:positionH relativeFrom="margin">
                  <wp:posOffset>765175</wp:posOffset>
                </wp:positionH>
                <wp:positionV relativeFrom="bottomMargin">
                  <wp:posOffset>194945</wp:posOffset>
                </wp:positionV>
                <wp:extent cx="4847590" cy="258445"/>
                <wp:effectExtent l="0" t="0" r="0" b="8255"/>
                <wp:wrapNone/>
                <wp:docPr id="764796136" name="Textové pole 76479613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A78D59F" w14:textId="77777777" w:rsidR="00900A38" w:rsidRPr="006E1087" w:rsidRDefault="00900A38" w:rsidP="00900A38">
                            <w:pPr>
                              <w:ind w:left="113"/>
                              <w:jc w:val="center"/>
                            </w:pPr>
                            <w:r>
                              <w:rPr>
                                <w:b/>
                                <w:i/>
                              </w:rPr>
                              <w:t>Balíkové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7ED55855">
              <v:shape id="Textové pole 764796136" style="position:absolute;margin-left:60.25pt;margin-top:15.35pt;width:381.7pt;height:20.35pt;z-index:251658314;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4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tI05AEAAKkDAAAOAAAAZHJzL2Uyb0RvYy54bWysU9tu2zAMfR+wfxD0vjgJnDU14hRdiw4D&#10;ugvQ7QNoWY6F2aJGKbGzrx8lp2m2vQ17EURSPjznkN7cjH0nDpq8QVvKxWwuhbYKa2N3pfz29eHN&#10;WgofwNbQodWlPGovb7avX20GV+glttjVmgSDWF8MrpRtCK7IMq9a3YOfodOWiw1SD4FD2mU1wcDo&#10;fZct5/O32YBUO0Klvefs/VSU24TfNFqFz03jdRBdKZlbSCels4pntt1AsSNwrVEnGvAPLHowlpue&#10;oe4hgNiT+QuqN4rQYxNmCvsMm8YonTSwmsX8DzVPLTidtLA53p1t8v8PVn06PLkvJML4DkceYBLh&#10;3SOq715YvGvB7vQtEQ6thpobL6Jl2eB8cfo0Wu0LH0Gq4SPWPGTYB0xAY0N9dIV1CkbnARzPpusx&#10;CMXJfJ1fra65pLi2XK3zfJVaQPH8tSMf3mvsRbyUknioCR0Ojz5ENlA8P4nNLD6YrkuD7exvCX4Y&#10;M4l9JDxRD2M1ClOztDw2jmoqrI+sh3DaF95vvrRIP6UYeFdK6X/sgbQU3QfLnlwv8jwuVwry1dWS&#10;A7qsVJcVsIqhShmkmK53YVrIvSOza7nTNAWLt+xjY5LEF1Yn/rwPSflpd+PCXcbp1csftv0FAAD/&#10;/wMAUEsDBBQABgAIAAAAIQBNVRkQ3QAAAAkBAAAPAAAAZHJzL2Rvd25yZXYueG1sTI/LTsMwEEX3&#10;SPyDNUjsqN13GuJUFYgtqIVWYufG0yRqPI5itwl/z7Ciy6s5uvdMth5cI67YhdqThvFIgUAqvK2p&#10;1PD1+faUgAjRkDWNJ9TwgwHW+f1dZlLre9ridRdLwSUUUqOhirFNpQxFhc6EkW+R+HbynTORY1dK&#10;25mey10jJ0otpDM18UJlWnypsDjvLk7D/v30fZipj/LVzdveD0qSW0mtHx+GzTOIiEP8h+FPn9Uh&#10;Z6ejv5ANouE8UXNGNUzVEgQDSTJdgThqWI5nIPNM3n6Q/wIAAP//AwBQSwECLQAUAAYACAAAACEA&#10;toM4kv4AAADhAQAAEwAAAAAAAAAAAAAAAAAAAAAAW0NvbnRlbnRfVHlwZXNdLnhtbFBLAQItABQA&#10;BgAIAAAAIQA4/SH/1gAAAJQBAAALAAAAAAAAAAAAAAAAAC8BAABfcmVscy8ucmVsc1BLAQItABQA&#10;BgAIAAAAIQCh2tI05AEAAKkDAAAOAAAAAAAAAAAAAAAAAC4CAABkcnMvZTJvRG9jLnhtbFBLAQIt&#10;ABQABgAIAAAAIQBNVRkQ3QAAAAkBAAAPAAAAAAAAAAAAAAAAAD4EAABkcnMvZG93bnJldi54bWxQ&#10;SwUGAAAAAAQABADzAAAASAUAAAAA&#10;" w14:anchorId="5ACEAED1">
                <v:textbox>
                  <w:txbxContent>
                    <w:p w:rsidRPr="006E1087" w:rsidR="00900A38" w:rsidP="00900A38" w:rsidRDefault="00900A38" w14:paraId="3729854A" w14:textId="77777777">
                      <w:pPr>
                        <w:ind w:left="113"/>
                        <w:jc w:val="center"/>
                      </w:pPr>
                      <w:r>
                        <w:rPr>
                          <w:b/>
                          <w:i/>
                        </w:rPr>
                        <w:t>Balíkové zásilky</w:t>
                      </w:r>
                    </w:p>
                  </w:txbxContent>
                </v:textbox>
                <w10:wrap anchorx="margin" anchory="margin"/>
              </v:shape>
            </w:pict>
          </mc:Fallback>
        </mc:AlternateContent>
      </w: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639"/>
        <w:gridCol w:w="9426"/>
      </w:tblGrid>
      <w:tr w:rsidR="00547C55" w:rsidRPr="00366F2E" w14:paraId="1FDACE23" w14:textId="77777777" w:rsidTr="00976BD7">
        <w:trPr>
          <w:trHeight w:val="178"/>
        </w:trPr>
        <w:tc>
          <w:tcPr>
            <w:tcW w:w="639" w:type="dxa"/>
            <w:tcBorders>
              <w:top w:val="nil"/>
              <w:left w:val="nil"/>
              <w:bottom w:val="nil"/>
              <w:right w:val="nil"/>
            </w:tcBorders>
          </w:tcPr>
          <w:p w14:paraId="4470D50C" w14:textId="4560EA79" w:rsidR="0016351A" w:rsidRPr="00976BD7" w:rsidRDefault="675E4A31" w:rsidP="2A37792C">
            <w:pPr>
              <w:spacing w:line="228" w:lineRule="auto"/>
              <w:rPr>
                <w:rFonts w:ascii="Arial" w:hAnsi="Arial" w:cs="Arial"/>
                <w:sz w:val="18"/>
                <w:szCs w:val="18"/>
              </w:rPr>
            </w:pPr>
            <w:r w:rsidRPr="00976BD7">
              <w:rPr>
                <w:rFonts w:ascii="Arial" w:hAnsi="Arial" w:cs="Arial"/>
                <w:sz w:val="18"/>
                <w:szCs w:val="18"/>
              </w:rPr>
              <w:t>1.</w:t>
            </w:r>
            <w:r w:rsidR="002724FC" w:rsidRPr="00976BD7">
              <w:rPr>
                <w:rFonts w:ascii="Arial" w:hAnsi="Arial" w:cs="Arial"/>
                <w:sz w:val="18"/>
                <w:szCs w:val="18"/>
              </w:rPr>
              <w:t>4</w:t>
            </w:r>
            <w:r w:rsidRPr="00976BD7">
              <w:rPr>
                <w:rFonts w:ascii="Arial" w:hAnsi="Arial" w:cs="Arial"/>
                <w:sz w:val="18"/>
                <w:szCs w:val="18"/>
              </w:rPr>
              <w:t>.1</w:t>
            </w:r>
          </w:p>
        </w:tc>
        <w:tc>
          <w:tcPr>
            <w:tcW w:w="9426" w:type="dxa"/>
            <w:tcBorders>
              <w:top w:val="nil"/>
              <w:left w:val="nil"/>
              <w:bottom w:val="nil"/>
              <w:right w:val="nil"/>
            </w:tcBorders>
            <w:shd w:val="clear" w:color="auto" w:fill="auto"/>
          </w:tcPr>
          <w:p w14:paraId="0FA55F88" w14:textId="0E999D1F" w:rsidR="0016351A" w:rsidRPr="00976BD7" w:rsidRDefault="675E4A31" w:rsidP="2A37792C">
            <w:pPr>
              <w:spacing w:line="228" w:lineRule="auto"/>
              <w:jc w:val="both"/>
              <w:rPr>
                <w:rFonts w:ascii="Arial" w:hAnsi="Arial" w:cs="Arial"/>
                <w:sz w:val="18"/>
                <w:szCs w:val="18"/>
              </w:rPr>
            </w:pPr>
            <w:r w:rsidRPr="00976BD7">
              <w:rPr>
                <w:rFonts w:ascii="Arial" w:hAnsi="Arial" w:cs="Arial"/>
                <w:sz w:val="18"/>
                <w:szCs w:val="18"/>
              </w:rPr>
              <w:t>Množstevní slevy se poskytují za celkový objem podaných zásilek</w:t>
            </w:r>
            <w:r w:rsidR="1BF15807" w:rsidRPr="00976BD7">
              <w:rPr>
                <w:rFonts w:ascii="Arial" w:hAnsi="Arial" w:cs="Arial"/>
                <w:sz w:val="18"/>
                <w:szCs w:val="18"/>
              </w:rPr>
              <w:t xml:space="preserve"> Balíkovna plus,</w:t>
            </w:r>
            <w:r w:rsidRPr="00976BD7">
              <w:rPr>
                <w:rFonts w:ascii="Arial" w:hAnsi="Arial" w:cs="Arial"/>
                <w:sz w:val="18"/>
                <w:szCs w:val="18"/>
              </w:rPr>
              <w:t xml:space="preserve"> </w:t>
            </w:r>
            <w:r w:rsidR="1BF15807" w:rsidRPr="00976BD7">
              <w:rPr>
                <w:rFonts w:ascii="Arial" w:hAnsi="Arial" w:cs="Arial"/>
                <w:sz w:val="18"/>
                <w:szCs w:val="18"/>
              </w:rPr>
              <w:t>Balíkovna</w:t>
            </w:r>
            <w:r w:rsidR="002E0E52" w:rsidRPr="00976BD7">
              <w:rPr>
                <w:rFonts w:ascii="Arial" w:hAnsi="Arial" w:cs="Arial"/>
                <w:sz w:val="18"/>
                <w:szCs w:val="18"/>
              </w:rPr>
              <w:t xml:space="preserve"> a</w:t>
            </w:r>
            <w:r w:rsidR="1BF15807" w:rsidRPr="00976BD7">
              <w:rPr>
                <w:rFonts w:ascii="Arial" w:hAnsi="Arial" w:cs="Arial"/>
                <w:sz w:val="18"/>
                <w:szCs w:val="18"/>
              </w:rPr>
              <w:t xml:space="preserve"> </w:t>
            </w:r>
            <w:r w:rsidRPr="00976BD7">
              <w:rPr>
                <w:rFonts w:ascii="Arial" w:hAnsi="Arial" w:cs="Arial"/>
                <w:sz w:val="18"/>
                <w:szCs w:val="18"/>
              </w:rPr>
              <w:t>Balík Do ruky.</w:t>
            </w:r>
          </w:p>
          <w:p w14:paraId="564E95EF" w14:textId="77777777" w:rsidR="0016351A" w:rsidRPr="00976BD7" w:rsidRDefault="0016351A" w:rsidP="004350F5">
            <w:pPr>
              <w:spacing w:line="228" w:lineRule="auto"/>
              <w:jc w:val="both"/>
              <w:rPr>
                <w:rFonts w:ascii="Arial" w:hAnsi="Arial" w:cs="Arial"/>
                <w:b/>
                <w:sz w:val="18"/>
                <w:szCs w:val="18"/>
              </w:rPr>
            </w:pPr>
            <w:r w:rsidRPr="00976BD7">
              <w:rPr>
                <w:rFonts w:ascii="Arial" w:hAnsi="Arial" w:cs="Arial"/>
                <w:sz w:val="18"/>
                <w:szCs w:val="18"/>
              </w:rPr>
              <w:t xml:space="preserve">U zásilek se zvolenou doplňkovou službou „Vícekusová zásilka“ se do objemu podaných zásilek za měsíc započítává každý kus zásilky.  </w:t>
            </w:r>
          </w:p>
        </w:tc>
      </w:tr>
      <w:tr w:rsidR="00547C55" w:rsidRPr="00366F2E" w14:paraId="3EE1BDAA" w14:textId="77777777" w:rsidTr="00976BD7">
        <w:trPr>
          <w:trHeight w:val="178"/>
        </w:trPr>
        <w:tc>
          <w:tcPr>
            <w:tcW w:w="639" w:type="dxa"/>
            <w:tcBorders>
              <w:top w:val="nil"/>
              <w:left w:val="nil"/>
              <w:bottom w:val="nil"/>
              <w:right w:val="nil"/>
            </w:tcBorders>
          </w:tcPr>
          <w:p w14:paraId="2822E62A" w14:textId="095BD092" w:rsidR="0016351A" w:rsidRPr="00976BD7" w:rsidRDefault="675E4A31" w:rsidP="2A37792C">
            <w:pPr>
              <w:spacing w:line="228" w:lineRule="auto"/>
              <w:rPr>
                <w:rFonts w:ascii="Arial" w:hAnsi="Arial" w:cs="Arial"/>
                <w:sz w:val="18"/>
                <w:szCs w:val="18"/>
              </w:rPr>
            </w:pPr>
            <w:r w:rsidRPr="00976BD7">
              <w:rPr>
                <w:rFonts w:ascii="Arial" w:hAnsi="Arial" w:cs="Arial"/>
                <w:sz w:val="18"/>
                <w:szCs w:val="18"/>
              </w:rPr>
              <w:t>1.</w:t>
            </w:r>
            <w:r w:rsidR="002724FC" w:rsidRPr="00976BD7">
              <w:rPr>
                <w:rFonts w:ascii="Arial" w:hAnsi="Arial" w:cs="Arial"/>
                <w:sz w:val="18"/>
                <w:szCs w:val="18"/>
              </w:rPr>
              <w:t>4</w:t>
            </w:r>
            <w:r w:rsidRPr="00976BD7">
              <w:rPr>
                <w:rFonts w:ascii="Arial" w:hAnsi="Arial" w:cs="Arial"/>
                <w:sz w:val="18"/>
                <w:szCs w:val="18"/>
              </w:rPr>
              <w:t>.2</w:t>
            </w:r>
          </w:p>
        </w:tc>
        <w:tc>
          <w:tcPr>
            <w:tcW w:w="9426" w:type="dxa"/>
            <w:tcBorders>
              <w:top w:val="nil"/>
              <w:left w:val="nil"/>
              <w:bottom w:val="nil"/>
              <w:right w:val="nil"/>
            </w:tcBorders>
            <w:shd w:val="clear" w:color="auto" w:fill="auto"/>
          </w:tcPr>
          <w:p w14:paraId="26845C9D" w14:textId="77777777" w:rsidR="0016351A" w:rsidRPr="00976BD7" w:rsidRDefault="0016351A" w:rsidP="00270ABB">
            <w:pPr>
              <w:spacing w:line="228" w:lineRule="auto"/>
              <w:jc w:val="both"/>
              <w:rPr>
                <w:rFonts w:ascii="Arial" w:hAnsi="Arial" w:cs="Arial"/>
                <w:b/>
                <w:sz w:val="18"/>
                <w:szCs w:val="18"/>
              </w:rPr>
            </w:pPr>
            <w:r w:rsidRPr="00976BD7">
              <w:rPr>
                <w:rFonts w:ascii="Arial" w:hAnsi="Arial" w:cs="Arial"/>
                <w:sz w:val="18"/>
                <w:szCs w:val="18"/>
              </w:rPr>
              <w:t xml:space="preserve">Množstevní slevy se poskytují pouze na základě uzavřené písemné dohody mezi podavatelem a Českou poštou, </w:t>
            </w:r>
            <w:proofErr w:type="spellStart"/>
            <w:r w:rsidRPr="00976BD7">
              <w:rPr>
                <w:rFonts w:ascii="Arial" w:hAnsi="Arial" w:cs="Arial"/>
                <w:sz w:val="18"/>
                <w:szCs w:val="18"/>
              </w:rPr>
              <w:t>s.p</w:t>
            </w:r>
            <w:proofErr w:type="spellEnd"/>
            <w:r w:rsidRPr="00976BD7">
              <w:rPr>
                <w:rFonts w:ascii="Arial" w:hAnsi="Arial" w:cs="Arial"/>
                <w:sz w:val="18"/>
                <w:szCs w:val="18"/>
              </w:rPr>
              <w:t>.</w:t>
            </w:r>
          </w:p>
        </w:tc>
      </w:tr>
      <w:tr w:rsidR="00547C55" w:rsidRPr="00366F2E" w14:paraId="1A95A969" w14:textId="77777777" w:rsidTr="00976BD7">
        <w:trPr>
          <w:trHeight w:val="178"/>
        </w:trPr>
        <w:tc>
          <w:tcPr>
            <w:tcW w:w="639" w:type="dxa"/>
            <w:tcBorders>
              <w:top w:val="nil"/>
              <w:left w:val="nil"/>
              <w:bottom w:val="nil"/>
              <w:right w:val="nil"/>
            </w:tcBorders>
          </w:tcPr>
          <w:p w14:paraId="7535F94C" w14:textId="225D2019" w:rsidR="0016351A" w:rsidRPr="00976BD7" w:rsidRDefault="675E4A31" w:rsidP="2A37792C">
            <w:pPr>
              <w:spacing w:line="228" w:lineRule="auto"/>
              <w:rPr>
                <w:rFonts w:ascii="Arial" w:hAnsi="Arial" w:cs="Arial"/>
                <w:sz w:val="18"/>
                <w:szCs w:val="18"/>
              </w:rPr>
            </w:pPr>
            <w:r w:rsidRPr="00976BD7">
              <w:rPr>
                <w:rFonts w:ascii="Arial" w:hAnsi="Arial" w:cs="Arial"/>
                <w:sz w:val="18"/>
                <w:szCs w:val="18"/>
              </w:rPr>
              <w:t>1.</w:t>
            </w:r>
            <w:r w:rsidR="002724FC" w:rsidRPr="00976BD7">
              <w:rPr>
                <w:rFonts w:ascii="Arial" w:hAnsi="Arial" w:cs="Arial"/>
                <w:sz w:val="18"/>
                <w:szCs w:val="18"/>
              </w:rPr>
              <w:t>4</w:t>
            </w:r>
            <w:r w:rsidRPr="00976BD7">
              <w:rPr>
                <w:rFonts w:ascii="Arial" w:hAnsi="Arial" w:cs="Arial"/>
                <w:sz w:val="18"/>
                <w:szCs w:val="18"/>
              </w:rPr>
              <w:t>.3</w:t>
            </w:r>
          </w:p>
        </w:tc>
        <w:tc>
          <w:tcPr>
            <w:tcW w:w="9426" w:type="dxa"/>
            <w:tcBorders>
              <w:top w:val="nil"/>
              <w:left w:val="nil"/>
              <w:bottom w:val="nil"/>
              <w:right w:val="nil"/>
            </w:tcBorders>
            <w:shd w:val="clear" w:color="auto" w:fill="auto"/>
          </w:tcPr>
          <w:p w14:paraId="37C1A2F7" w14:textId="6491257E" w:rsidR="0016351A" w:rsidRPr="00976BD7" w:rsidRDefault="675E4A31" w:rsidP="2A37792C">
            <w:pPr>
              <w:spacing w:line="228" w:lineRule="auto"/>
              <w:jc w:val="both"/>
              <w:rPr>
                <w:rFonts w:ascii="Arial" w:hAnsi="Arial" w:cs="Arial"/>
                <w:b/>
                <w:bCs/>
                <w:sz w:val="18"/>
                <w:szCs w:val="18"/>
              </w:rPr>
            </w:pPr>
            <w:r w:rsidRPr="00976BD7">
              <w:rPr>
                <w:rFonts w:ascii="Arial" w:hAnsi="Arial" w:cs="Arial"/>
                <w:sz w:val="18"/>
                <w:szCs w:val="18"/>
              </w:rPr>
              <w:t xml:space="preserve">Výše množstevní slevy se stanoví dle celkového počtu podaných zásilek </w:t>
            </w:r>
            <w:r w:rsidR="1BF15807" w:rsidRPr="00976BD7">
              <w:rPr>
                <w:rFonts w:ascii="Arial" w:hAnsi="Arial" w:cs="Arial"/>
                <w:sz w:val="18"/>
                <w:szCs w:val="18"/>
              </w:rPr>
              <w:t>Balíkovna plus, Balíkovna</w:t>
            </w:r>
            <w:r w:rsidR="002E0E52" w:rsidRPr="00976BD7">
              <w:rPr>
                <w:rFonts w:ascii="Arial" w:hAnsi="Arial" w:cs="Arial"/>
                <w:sz w:val="18"/>
                <w:szCs w:val="18"/>
              </w:rPr>
              <w:t xml:space="preserve"> a</w:t>
            </w:r>
            <w:r w:rsidR="1BF15807" w:rsidRPr="00976BD7">
              <w:rPr>
                <w:rFonts w:ascii="Arial" w:hAnsi="Arial" w:cs="Arial"/>
                <w:sz w:val="18"/>
                <w:szCs w:val="18"/>
              </w:rPr>
              <w:t xml:space="preserve"> Balík Do ruky </w:t>
            </w:r>
            <w:r w:rsidRPr="00976BD7">
              <w:rPr>
                <w:rFonts w:ascii="Arial" w:hAnsi="Arial" w:cs="Arial"/>
                <w:sz w:val="18"/>
                <w:szCs w:val="18"/>
              </w:rPr>
              <w:t>za kalendářní měsíc.</w:t>
            </w:r>
          </w:p>
        </w:tc>
      </w:tr>
      <w:tr w:rsidR="00547C55" w:rsidRPr="00366F2E" w14:paraId="17EBEA28" w14:textId="77777777" w:rsidTr="00976BD7">
        <w:trPr>
          <w:trHeight w:val="178"/>
        </w:trPr>
        <w:tc>
          <w:tcPr>
            <w:tcW w:w="639" w:type="dxa"/>
            <w:tcBorders>
              <w:top w:val="nil"/>
              <w:left w:val="nil"/>
              <w:bottom w:val="nil"/>
              <w:right w:val="nil"/>
            </w:tcBorders>
          </w:tcPr>
          <w:p w14:paraId="7A90E626" w14:textId="537E97C4" w:rsidR="0016351A" w:rsidRPr="00976BD7" w:rsidRDefault="675E4A31" w:rsidP="2A37792C">
            <w:pPr>
              <w:spacing w:line="228" w:lineRule="auto"/>
              <w:rPr>
                <w:rFonts w:ascii="Arial" w:hAnsi="Arial" w:cs="Arial"/>
                <w:sz w:val="18"/>
                <w:szCs w:val="18"/>
              </w:rPr>
            </w:pPr>
            <w:r w:rsidRPr="00976BD7">
              <w:rPr>
                <w:rFonts w:ascii="Arial" w:hAnsi="Arial" w:cs="Arial"/>
                <w:sz w:val="18"/>
                <w:szCs w:val="18"/>
              </w:rPr>
              <w:t>1.</w:t>
            </w:r>
            <w:r w:rsidR="002724FC" w:rsidRPr="00976BD7">
              <w:rPr>
                <w:rFonts w:ascii="Arial" w:hAnsi="Arial" w:cs="Arial"/>
                <w:sz w:val="18"/>
                <w:szCs w:val="18"/>
              </w:rPr>
              <w:t>4</w:t>
            </w:r>
            <w:r w:rsidRPr="00976BD7">
              <w:rPr>
                <w:rFonts w:ascii="Arial" w:hAnsi="Arial" w:cs="Arial"/>
                <w:sz w:val="18"/>
                <w:szCs w:val="18"/>
              </w:rPr>
              <w:t>.4</w:t>
            </w:r>
          </w:p>
        </w:tc>
        <w:tc>
          <w:tcPr>
            <w:tcW w:w="9426" w:type="dxa"/>
            <w:tcBorders>
              <w:top w:val="nil"/>
              <w:left w:val="nil"/>
              <w:bottom w:val="nil"/>
              <w:right w:val="nil"/>
            </w:tcBorders>
            <w:shd w:val="clear" w:color="auto" w:fill="auto"/>
          </w:tcPr>
          <w:p w14:paraId="0882AB22" w14:textId="77DA3306" w:rsidR="0016351A" w:rsidRPr="00976BD7" w:rsidRDefault="675E4A31" w:rsidP="2A37792C">
            <w:pPr>
              <w:spacing w:line="228" w:lineRule="auto"/>
              <w:jc w:val="both"/>
              <w:rPr>
                <w:rFonts w:ascii="Arial" w:hAnsi="Arial" w:cs="Arial"/>
                <w:b/>
                <w:bCs/>
                <w:sz w:val="18"/>
                <w:szCs w:val="18"/>
              </w:rPr>
            </w:pPr>
            <w:r w:rsidRPr="00976BD7">
              <w:rPr>
                <w:rFonts w:ascii="Arial" w:hAnsi="Arial" w:cs="Arial"/>
                <w:sz w:val="18"/>
                <w:szCs w:val="18"/>
              </w:rPr>
              <w:t xml:space="preserve">Množstevní slevy se vyměřují procentem z ceny bez DPH zásilek </w:t>
            </w:r>
            <w:r w:rsidR="00532D41" w:rsidRPr="00976BD7">
              <w:rPr>
                <w:rFonts w:ascii="Arial" w:hAnsi="Arial" w:cs="Arial"/>
                <w:sz w:val="18"/>
                <w:szCs w:val="18"/>
              </w:rPr>
              <w:t>Balíkovna plus</w:t>
            </w:r>
            <w:r w:rsidR="008B0FD4" w:rsidRPr="00976BD7">
              <w:rPr>
                <w:rFonts w:ascii="Arial" w:hAnsi="Arial" w:cs="Arial"/>
                <w:sz w:val="18"/>
                <w:szCs w:val="18"/>
              </w:rPr>
              <w:t xml:space="preserve"> a</w:t>
            </w:r>
            <w:r w:rsidR="00532D41" w:rsidRPr="00976BD7">
              <w:rPr>
                <w:rFonts w:ascii="Arial" w:hAnsi="Arial" w:cs="Arial"/>
                <w:sz w:val="18"/>
                <w:szCs w:val="18"/>
              </w:rPr>
              <w:t xml:space="preserve"> </w:t>
            </w:r>
            <w:r w:rsidRPr="00976BD7">
              <w:rPr>
                <w:rFonts w:ascii="Arial" w:hAnsi="Arial" w:cs="Arial"/>
                <w:sz w:val="18"/>
                <w:szCs w:val="18"/>
              </w:rPr>
              <w:t>Balík Do ruky za kalendářní měsíc po odečtení slevy dle bodu 1.1</w:t>
            </w:r>
            <w:r w:rsidR="008B0FD4" w:rsidRPr="00976BD7">
              <w:rPr>
                <w:rFonts w:ascii="Arial" w:hAnsi="Arial" w:cs="Arial"/>
                <w:sz w:val="18"/>
                <w:szCs w:val="18"/>
              </w:rPr>
              <w:t xml:space="preserve"> a</w:t>
            </w:r>
            <w:r w:rsidR="7A453A10" w:rsidRPr="00976BD7">
              <w:rPr>
                <w:rFonts w:ascii="Arial" w:hAnsi="Arial" w:cs="Arial"/>
                <w:sz w:val="18"/>
                <w:szCs w:val="18"/>
              </w:rPr>
              <w:t xml:space="preserve"> </w:t>
            </w:r>
            <w:r w:rsidRPr="00976BD7">
              <w:rPr>
                <w:rFonts w:ascii="Arial" w:hAnsi="Arial" w:cs="Arial"/>
                <w:sz w:val="18"/>
                <w:szCs w:val="18"/>
              </w:rPr>
              <w:t>1.2 bez DPH, k vypočtené slevě bude DPH připočítána.</w:t>
            </w:r>
          </w:p>
        </w:tc>
      </w:tr>
      <w:tr w:rsidR="00547C55" w:rsidRPr="00366F2E" w14:paraId="7C42BF74" w14:textId="77777777" w:rsidTr="00976BD7">
        <w:trPr>
          <w:trHeight w:val="178"/>
        </w:trPr>
        <w:tc>
          <w:tcPr>
            <w:tcW w:w="639" w:type="dxa"/>
            <w:tcBorders>
              <w:top w:val="nil"/>
              <w:left w:val="nil"/>
              <w:bottom w:val="nil"/>
              <w:right w:val="nil"/>
            </w:tcBorders>
          </w:tcPr>
          <w:p w14:paraId="5082B9DA" w14:textId="20B76BBB" w:rsidR="0016351A" w:rsidRPr="00976BD7" w:rsidRDefault="675E4A31" w:rsidP="2A37792C">
            <w:pPr>
              <w:spacing w:line="228" w:lineRule="auto"/>
              <w:rPr>
                <w:rFonts w:ascii="Arial" w:hAnsi="Arial" w:cs="Arial"/>
                <w:sz w:val="18"/>
                <w:szCs w:val="18"/>
              </w:rPr>
            </w:pPr>
            <w:r w:rsidRPr="00976BD7">
              <w:rPr>
                <w:rFonts w:ascii="Arial" w:hAnsi="Arial" w:cs="Arial"/>
                <w:sz w:val="18"/>
                <w:szCs w:val="18"/>
              </w:rPr>
              <w:t>1.</w:t>
            </w:r>
            <w:r w:rsidR="002724FC" w:rsidRPr="00976BD7">
              <w:rPr>
                <w:rFonts w:ascii="Arial" w:hAnsi="Arial" w:cs="Arial"/>
                <w:sz w:val="18"/>
                <w:szCs w:val="18"/>
              </w:rPr>
              <w:t>4</w:t>
            </w:r>
            <w:r w:rsidRPr="00976BD7">
              <w:rPr>
                <w:rFonts w:ascii="Arial" w:hAnsi="Arial" w:cs="Arial"/>
                <w:sz w:val="18"/>
                <w:szCs w:val="18"/>
              </w:rPr>
              <w:t>.5</w:t>
            </w:r>
          </w:p>
        </w:tc>
        <w:tc>
          <w:tcPr>
            <w:tcW w:w="9426" w:type="dxa"/>
            <w:tcBorders>
              <w:top w:val="nil"/>
              <w:left w:val="nil"/>
              <w:bottom w:val="nil"/>
              <w:right w:val="nil"/>
            </w:tcBorders>
            <w:shd w:val="clear" w:color="auto" w:fill="auto"/>
          </w:tcPr>
          <w:p w14:paraId="7C4B9FEA" w14:textId="77777777" w:rsidR="0016351A" w:rsidRPr="00976BD7" w:rsidRDefault="0016351A" w:rsidP="00270ABB">
            <w:pPr>
              <w:spacing w:line="228" w:lineRule="auto"/>
              <w:jc w:val="both"/>
              <w:rPr>
                <w:rFonts w:ascii="Arial" w:hAnsi="Arial" w:cs="Arial"/>
                <w:b/>
                <w:sz w:val="18"/>
                <w:szCs w:val="18"/>
              </w:rPr>
            </w:pPr>
            <w:r w:rsidRPr="00976BD7">
              <w:rPr>
                <w:rFonts w:ascii="Arial" w:hAnsi="Arial" w:cs="Arial"/>
                <w:sz w:val="18"/>
                <w:szCs w:val="18"/>
              </w:rPr>
              <w:t>Podmínkou nároku na slevu za daný kalendářní měsíc je úhrada služby v době splatnosti faktury (faktur).</w:t>
            </w:r>
          </w:p>
        </w:tc>
      </w:tr>
      <w:tr w:rsidR="0016351A" w:rsidRPr="00366F2E" w14:paraId="70DB49DE" w14:textId="77777777" w:rsidTr="00976BD7">
        <w:trPr>
          <w:trHeight w:val="178"/>
        </w:trPr>
        <w:tc>
          <w:tcPr>
            <w:tcW w:w="639" w:type="dxa"/>
            <w:tcBorders>
              <w:top w:val="nil"/>
              <w:left w:val="nil"/>
              <w:bottom w:val="nil"/>
              <w:right w:val="nil"/>
            </w:tcBorders>
          </w:tcPr>
          <w:p w14:paraId="27B7B144" w14:textId="37ACA18D" w:rsidR="0016351A" w:rsidRPr="00976BD7" w:rsidRDefault="675E4A31" w:rsidP="2A37792C">
            <w:pPr>
              <w:spacing w:line="228" w:lineRule="auto"/>
              <w:rPr>
                <w:rFonts w:ascii="Arial" w:hAnsi="Arial" w:cs="Arial"/>
                <w:sz w:val="18"/>
                <w:szCs w:val="18"/>
              </w:rPr>
            </w:pPr>
            <w:r w:rsidRPr="00976BD7">
              <w:rPr>
                <w:rFonts w:ascii="Arial" w:hAnsi="Arial" w:cs="Arial"/>
                <w:sz w:val="18"/>
                <w:szCs w:val="18"/>
              </w:rPr>
              <w:lastRenderedPageBreak/>
              <w:t>1.</w:t>
            </w:r>
            <w:r w:rsidR="002724FC" w:rsidRPr="00976BD7">
              <w:rPr>
                <w:rFonts w:ascii="Arial" w:hAnsi="Arial" w:cs="Arial"/>
                <w:sz w:val="18"/>
                <w:szCs w:val="18"/>
              </w:rPr>
              <w:t>4</w:t>
            </w:r>
            <w:r w:rsidRPr="00976BD7">
              <w:rPr>
                <w:rFonts w:ascii="Arial" w:hAnsi="Arial" w:cs="Arial"/>
                <w:sz w:val="18"/>
                <w:szCs w:val="18"/>
              </w:rPr>
              <w:t>.6</w:t>
            </w:r>
          </w:p>
        </w:tc>
        <w:tc>
          <w:tcPr>
            <w:tcW w:w="9426" w:type="dxa"/>
            <w:tcBorders>
              <w:top w:val="nil"/>
              <w:left w:val="nil"/>
              <w:bottom w:val="nil"/>
              <w:right w:val="nil"/>
            </w:tcBorders>
            <w:shd w:val="clear" w:color="auto" w:fill="auto"/>
          </w:tcPr>
          <w:p w14:paraId="34C47C24" w14:textId="444DF033" w:rsidR="0016351A" w:rsidRPr="00976BD7" w:rsidRDefault="0016351A" w:rsidP="003F4507">
            <w:pPr>
              <w:spacing w:line="228" w:lineRule="auto"/>
              <w:jc w:val="both"/>
              <w:rPr>
                <w:rFonts w:ascii="Arial" w:hAnsi="Arial" w:cs="Arial"/>
                <w:b/>
                <w:sz w:val="18"/>
                <w:szCs w:val="18"/>
              </w:rPr>
            </w:pPr>
            <w:r w:rsidRPr="00976BD7">
              <w:rPr>
                <w:rFonts w:ascii="Arial" w:hAnsi="Arial" w:cs="Arial"/>
                <w:sz w:val="18"/>
                <w:szCs w:val="18"/>
              </w:rPr>
              <w:t>Výplata slevy bude provedena na základě vystaveného opravného daňového dokladu.</w:t>
            </w:r>
          </w:p>
        </w:tc>
      </w:tr>
    </w:tbl>
    <w:bookmarkStart w:id="148" w:name="_Toc188440153"/>
    <w:bookmarkStart w:id="149" w:name="_Toc189039815"/>
    <w:bookmarkStart w:id="150" w:name="_Toc188440154"/>
    <w:bookmarkStart w:id="151" w:name="_Toc189039816"/>
    <w:bookmarkStart w:id="152" w:name="_Toc188440155"/>
    <w:bookmarkStart w:id="153" w:name="_Toc189039817"/>
    <w:bookmarkStart w:id="154" w:name="_Toc189039818"/>
    <w:bookmarkEnd w:id="148"/>
    <w:bookmarkEnd w:id="149"/>
    <w:bookmarkEnd w:id="150"/>
    <w:bookmarkEnd w:id="151"/>
    <w:bookmarkEnd w:id="152"/>
    <w:bookmarkEnd w:id="153"/>
    <w:p w14:paraId="185D70F6" w14:textId="2784B49D" w:rsidR="0095268F" w:rsidRPr="00366F2E" w:rsidRDefault="00895248" w:rsidP="00851661">
      <w:pPr>
        <w:pStyle w:val="Nadpis2"/>
        <w:numPr>
          <w:ilvl w:val="0"/>
          <w:numId w:val="11"/>
        </w:numPr>
        <w:spacing w:after="120"/>
        <w:rPr>
          <w:rFonts w:cs="Arial"/>
        </w:rPr>
      </w:pPr>
      <w:sdt>
        <w:sdtPr>
          <w:rPr>
            <w:rFonts w:cs="Arial"/>
          </w:rPr>
          <w:id w:val="601607760"/>
          <w:placeholder>
            <w:docPart w:val="E1E49BC1C66A46B69906974E4AA9E0F2"/>
          </w:placeholder>
        </w:sdtPr>
        <w:sdtEndPr/>
        <w:sdtContent>
          <w:r w:rsidR="000A364D" w:rsidRPr="00366F2E">
            <w:rPr>
              <w:rFonts w:cs="Arial"/>
            </w:rPr>
            <w:t>BALÍKOVNA</w:t>
          </w:r>
        </w:sdtContent>
      </w:sdt>
      <w:bookmarkEnd w:id="154"/>
    </w:p>
    <w:p w14:paraId="23C014BC" w14:textId="77777777" w:rsidR="0076317B" w:rsidRPr="00366F2E" w:rsidRDefault="0076317B" w:rsidP="008D44F3">
      <w:pPr>
        <w:pStyle w:val="Nadpis4"/>
        <w:numPr>
          <w:ilvl w:val="0"/>
          <w:numId w:val="125"/>
        </w:numPr>
        <w:ind w:left="350"/>
        <w:rPr>
          <w:rFonts w:cs="Arial"/>
        </w:rPr>
      </w:pPr>
      <w:bookmarkStart w:id="155" w:name="_Toc189039819"/>
      <w:r w:rsidRPr="00366F2E">
        <w:rPr>
          <w:rFonts w:cs="Arial"/>
        </w:rPr>
        <w:t>Balíkovna</w:t>
      </w:r>
      <w:bookmarkEnd w:id="155"/>
    </w:p>
    <w:p w14:paraId="1AE83B3A" w14:textId="77777777" w:rsidR="0076317B" w:rsidRPr="00366F2E" w:rsidRDefault="0076317B" w:rsidP="2A37792C">
      <w:pPr>
        <w:pStyle w:val="cpNormal4"/>
        <w:spacing w:after="0" w:line="240" w:lineRule="auto"/>
        <w:ind w:firstLine="0"/>
        <w:rPr>
          <w:rFonts w:ascii="Arial" w:hAnsi="Arial" w:cs="Arial"/>
        </w:rPr>
      </w:pPr>
      <w:r w:rsidRPr="00366F2E">
        <w:rPr>
          <w:rFonts w:ascii="Arial" w:hAnsi="Arial" w:cs="Arial"/>
        </w:rPr>
        <w:t>(poštovní podmínky služby Balíkovna)</w:t>
      </w:r>
    </w:p>
    <w:p w14:paraId="0528ADF0" w14:textId="77777777" w:rsidR="0076317B" w:rsidRPr="00366F2E" w:rsidRDefault="0076317B" w:rsidP="0076317B">
      <w:pPr>
        <w:pStyle w:val="cpNormal3"/>
        <w:spacing w:after="0" w:line="240" w:lineRule="auto"/>
        <w:ind w:firstLine="0"/>
        <w:rPr>
          <w:rFonts w:ascii="Arial" w:hAnsi="Arial" w:cs="Arial"/>
          <w:sz w:val="8"/>
          <w:szCs w:val="8"/>
        </w:rPr>
      </w:pPr>
    </w:p>
    <w:tbl>
      <w:tblPr>
        <w:tblW w:w="10410"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3894"/>
        <w:gridCol w:w="1701"/>
        <w:gridCol w:w="1701"/>
        <w:gridCol w:w="1560"/>
        <w:gridCol w:w="1554"/>
      </w:tblGrid>
      <w:tr w:rsidR="000B469C" w:rsidRPr="00366F2E" w14:paraId="4518B126" w14:textId="77777777" w:rsidTr="733B6357">
        <w:trPr>
          <w:trHeight w:val="392"/>
        </w:trPr>
        <w:tc>
          <w:tcPr>
            <w:tcW w:w="3894" w:type="dxa"/>
            <w:vMerge w:val="restart"/>
            <w:shd w:val="clear" w:color="auto" w:fill="F2F2F2" w:themeFill="background1" w:themeFillShade="F2"/>
            <w:tcMar>
              <w:top w:w="15" w:type="dxa"/>
              <w:left w:w="70" w:type="dxa"/>
              <w:bottom w:w="0" w:type="dxa"/>
              <w:right w:w="70" w:type="dxa"/>
            </w:tcMar>
            <w:vAlign w:val="center"/>
          </w:tcPr>
          <w:p w14:paraId="0D7168CF" w14:textId="4F98CEAD" w:rsidR="001F06F3" w:rsidRPr="00366F2E" w:rsidRDefault="5AC2065F" w:rsidP="00C130DC">
            <w:pPr>
              <w:rPr>
                <w:rFonts w:ascii="Arial" w:hAnsi="Arial" w:cs="Arial"/>
                <w:b/>
                <w:bCs/>
                <w:sz w:val="20"/>
                <w:szCs w:val="20"/>
              </w:rPr>
            </w:pPr>
            <w:r w:rsidRPr="00366F2E">
              <w:rPr>
                <w:rFonts w:ascii="Arial" w:hAnsi="Arial" w:cs="Arial"/>
                <w:b/>
                <w:bCs/>
                <w:sz w:val="20"/>
                <w:szCs w:val="20"/>
              </w:rPr>
              <w:t>Hmotnost do 15 kg</w:t>
            </w:r>
          </w:p>
        </w:tc>
        <w:tc>
          <w:tcPr>
            <w:tcW w:w="3402" w:type="dxa"/>
            <w:gridSpan w:val="2"/>
            <w:shd w:val="clear" w:color="auto" w:fill="F2F2F2" w:themeFill="background1" w:themeFillShade="F2"/>
            <w:tcMar>
              <w:top w:w="15" w:type="dxa"/>
              <w:left w:w="70" w:type="dxa"/>
              <w:bottom w:w="0" w:type="dxa"/>
              <w:right w:w="70" w:type="dxa"/>
            </w:tcMar>
            <w:vAlign w:val="center"/>
          </w:tcPr>
          <w:p w14:paraId="5522F5ED" w14:textId="676F6D95" w:rsidR="001F06F3" w:rsidRPr="00366F2E" w:rsidRDefault="5AC2065F" w:rsidP="00974C61">
            <w:pPr>
              <w:jc w:val="center"/>
              <w:rPr>
                <w:rFonts w:ascii="Arial" w:hAnsi="Arial" w:cs="Arial"/>
                <w:b/>
                <w:bCs/>
                <w:sz w:val="20"/>
                <w:szCs w:val="20"/>
              </w:rPr>
            </w:pPr>
            <w:r w:rsidRPr="00366F2E">
              <w:rPr>
                <w:rFonts w:ascii="Arial" w:hAnsi="Arial" w:cs="Arial"/>
                <w:b/>
                <w:bCs/>
                <w:sz w:val="20"/>
                <w:szCs w:val="20"/>
              </w:rPr>
              <w:t>BEZ DOBÍRKY</w:t>
            </w:r>
          </w:p>
        </w:tc>
        <w:tc>
          <w:tcPr>
            <w:tcW w:w="3114" w:type="dxa"/>
            <w:gridSpan w:val="2"/>
            <w:shd w:val="clear" w:color="auto" w:fill="F2F2F2" w:themeFill="background1" w:themeFillShade="F2"/>
            <w:vAlign w:val="center"/>
          </w:tcPr>
          <w:p w14:paraId="1E5F3248" w14:textId="607E166C" w:rsidR="001F06F3" w:rsidRPr="00366F2E" w:rsidRDefault="5AC2065F" w:rsidP="00974C61">
            <w:pPr>
              <w:jc w:val="center"/>
              <w:rPr>
                <w:rFonts w:ascii="Arial" w:hAnsi="Arial" w:cs="Arial"/>
                <w:b/>
                <w:bCs/>
                <w:sz w:val="20"/>
                <w:szCs w:val="20"/>
              </w:rPr>
            </w:pPr>
            <w:r w:rsidRPr="00366F2E">
              <w:rPr>
                <w:rFonts w:ascii="Arial" w:hAnsi="Arial" w:cs="Arial"/>
                <w:b/>
                <w:bCs/>
                <w:sz w:val="20"/>
                <w:szCs w:val="20"/>
              </w:rPr>
              <w:t>S DOBÍRKOU</w:t>
            </w:r>
          </w:p>
        </w:tc>
      </w:tr>
      <w:tr w:rsidR="000B469C" w:rsidRPr="00366F2E" w14:paraId="64C7F57B" w14:textId="77777777" w:rsidTr="733B6357">
        <w:trPr>
          <w:trHeight w:val="392"/>
        </w:trPr>
        <w:tc>
          <w:tcPr>
            <w:tcW w:w="3894" w:type="dxa"/>
            <w:vMerge/>
            <w:tcMar>
              <w:top w:w="15" w:type="dxa"/>
              <w:left w:w="70" w:type="dxa"/>
              <w:bottom w:w="0" w:type="dxa"/>
              <w:right w:w="70" w:type="dxa"/>
            </w:tcMar>
            <w:vAlign w:val="center"/>
            <w:hideMark/>
          </w:tcPr>
          <w:p w14:paraId="04A57FD9" w14:textId="023CAD11" w:rsidR="002500CC" w:rsidRPr="00366F2E" w:rsidRDefault="002500CC" w:rsidP="002500CC">
            <w:pPr>
              <w:rPr>
                <w:rFonts w:ascii="Arial" w:hAnsi="Arial" w:cs="Arial"/>
                <w:b/>
                <w:bCs/>
                <w:sz w:val="20"/>
                <w:szCs w:val="20"/>
              </w:rPr>
            </w:pPr>
          </w:p>
        </w:tc>
        <w:tc>
          <w:tcPr>
            <w:tcW w:w="1701" w:type="dxa"/>
            <w:shd w:val="clear" w:color="auto" w:fill="F2F2F2" w:themeFill="background1" w:themeFillShade="F2"/>
            <w:tcMar>
              <w:top w:w="15" w:type="dxa"/>
              <w:left w:w="70" w:type="dxa"/>
              <w:bottom w:w="0" w:type="dxa"/>
              <w:right w:w="70" w:type="dxa"/>
            </w:tcMar>
            <w:vAlign w:val="center"/>
            <w:hideMark/>
          </w:tcPr>
          <w:p w14:paraId="5C264906" w14:textId="1D779995" w:rsidR="002500CC" w:rsidRPr="00366F2E" w:rsidRDefault="002500CC" w:rsidP="2A37792C">
            <w:pPr>
              <w:jc w:val="center"/>
              <w:rPr>
                <w:rFonts w:ascii="Arial" w:hAnsi="Arial" w:cs="Arial"/>
                <w:sz w:val="20"/>
                <w:szCs w:val="20"/>
              </w:rPr>
            </w:pPr>
            <w:r w:rsidRPr="00366F2E">
              <w:rPr>
                <w:rFonts w:ascii="Arial" w:hAnsi="Arial" w:cs="Arial"/>
                <w:b/>
                <w:bCs/>
                <w:sz w:val="20"/>
                <w:szCs w:val="20"/>
              </w:rPr>
              <w:t xml:space="preserve">Cena v Kč </w:t>
            </w:r>
            <w:r w:rsidRPr="00366F2E">
              <w:rPr>
                <w:rFonts w:ascii="Arial" w:hAnsi="Arial" w:cs="Arial"/>
              </w:rPr>
              <w:br/>
            </w:r>
            <w:r w:rsidRPr="00366F2E">
              <w:rPr>
                <w:rFonts w:ascii="Arial" w:hAnsi="Arial" w:cs="Arial"/>
                <w:b/>
                <w:bCs/>
                <w:sz w:val="20"/>
                <w:szCs w:val="20"/>
              </w:rPr>
              <w:t>(bez DPH)</w:t>
            </w:r>
          </w:p>
        </w:tc>
        <w:tc>
          <w:tcPr>
            <w:tcW w:w="1701" w:type="dxa"/>
            <w:shd w:val="clear" w:color="auto" w:fill="F2F2F2" w:themeFill="background1" w:themeFillShade="F2"/>
            <w:vAlign w:val="center"/>
          </w:tcPr>
          <w:p w14:paraId="47BE1086" w14:textId="17F35251" w:rsidR="002500CC" w:rsidRPr="00366F2E" w:rsidRDefault="002500CC" w:rsidP="002500CC">
            <w:pPr>
              <w:jc w:val="center"/>
              <w:rPr>
                <w:rFonts w:ascii="Arial" w:hAnsi="Arial" w:cs="Arial"/>
                <w:b/>
                <w:bCs/>
                <w:sz w:val="20"/>
                <w:szCs w:val="20"/>
              </w:rPr>
            </w:pPr>
            <w:r w:rsidRPr="00366F2E">
              <w:rPr>
                <w:rFonts w:ascii="Arial" w:hAnsi="Arial" w:cs="Arial"/>
                <w:b/>
                <w:bCs/>
                <w:sz w:val="20"/>
                <w:szCs w:val="20"/>
              </w:rPr>
              <w:t xml:space="preserve">Cena v Kč </w:t>
            </w:r>
            <w:r w:rsidRPr="00366F2E">
              <w:rPr>
                <w:rFonts w:ascii="Arial" w:hAnsi="Arial" w:cs="Arial"/>
              </w:rPr>
              <w:br/>
            </w:r>
            <w:r w:rsidRPr="00366F2E">
              <w:rPr>
                <w:rFonts w:ascii="Arial" w:hAnsi="Arial" w:cs="Arial"/>
                <w:b/>
                <w:bCs/>
                <w:sz w:val="20"/>
                <w:szCs w:val="20"/>
              </w:rPr>
              <w:t>(s DPH)</w:t>
            </w:r>
          </w:p>
        </w:tc>
        <w:tc>
          <w:tcPr>
            <w:tcW w:w="1560" w:type="dxa"/>
            <w:shd w:val="clear" w:color="auto" w:fill="F2F2F2" w:themeFill="background1" w:themeFillShade="F2"/>
            <w:vAlign w:val="center"/>
          </w:tcPr>
          <w:p w14:paraId="382068D0" w14:textId="060C141C" w:rsidR="002500CC" w:rsidRPr="00366F2E" w:rsidRDefault="002500CC" w:rsidP="002500CC">
            <w:pPr>
              <w:jc w:val="center"/>
              <w:rPr>
                <w:rFonts w:ascii="Arial" w:hAnsi="Arial" w:cs="Arial"/>
                <w:b/>
                <w:bCs/>
                <w:sz w:val="20"/>
                <w:szCs w:val="20"/>
              </w:rPr>
            </w:pPr>
            <w:r w:rsidRPr="00366F2E">
              <w:rPr>
                <w:rFonts w:ascii="Arial" w:hAnsi="Arial" w:cs="Arial"/>
                <w:b/>
                <w:bCs/>
                <w:sz w:val="20"/>
                <w:szCs w:val="20"/>
              </w:rPr>
              <w:t xml:space="preserve">Cena v Kč </w:t>
            </w:r>
            <w:r w:rsidRPr="00366F2E">
              <w:rPr>
                <w:rFonts w:ascii="Arial" w:hAnsi="Arial" w:cs="Arial"/>
              </w:rPr>
              <w:br/>
            </w:r>
            <w:r w:rsidRPr="00366F2E">
              <w:rPr>
                <w:rFonts w:ascii="Arial" w:hAnsi="Arial" w:cs="Arial"/>
                <w:b/>
                <w:bCs/>
                <w:sz w:val="20"/>
                <w:szCs w:val="20"/>
              </w:rPr>
              <w:t>(bez DPH)</w:t>
            </w:r>
          </w:p>
        </w:tc>
        <w:tc>
          <w:tcPr>
            <w:tcW w:w="1554" w:type="dxa"/>
            <w:shd w:val="clear" w:color="auto" w:fill="F2F2F2" w:themeFill="background1" w:themeFillShade="F2"/>
            <w:tcMar>
              <w:top w:w="15" w:type="dxa"/>
              <w:left w:w="70" w:type="dxa"/>
              <w:bottom w:w="0" w:type="dxa"/>
              <w:right w:w="70" w:type="dxa"/>
            </w:tcMar>
            <w:vAlign w:val="center"/>
          </w:tcPr>
          <w:p w14:paraId="43CC56ED" w14:textId="186C3830" w:rsidR="002500CC" w:rsidRPr="00366F2E" w:rsidRDefault="002500CC" w:rsidP="002500CC">
            <w:pPr>
              <w:jc w:val="center"/>
              <w:rPr>
                <w:rFonts w:ascii="Arial" w:hAnsi="Arial" w:cs="Arial"/>
                <w:b/>
                <w:bCs/>
                <w:sz w:val="20"/>
                <w:szCs w:val="20"/>
              </w:rPr>
            </w:pPr>
            <w:r w:rsidRPr="00366F2E">
              <w:rPr>
                <w:rFonts w:ascii="Arial" w:hAnsi="Arial" w:cs="Arial"/>
                <w:b/>
                <w:bCs/>
                <w:sz w:val="20"/>
                <w:szCs w:val="20"/>
              </w:rPr>
              <w:t xml:space="preserve">Cena v Kč </w:t>
            </w:r>
            <w:r w:rsidRPr="00366F2E">
              <w:rPr>
                <w:rFonts w:ascii="Arial" w:hAnsi="Arial" w:cs="Arial"/>
              </w:rPr>
              <w:br/>
            </w:r>
            <w:r w:rsidRPr="00366F2E">
              <w:rPr>
                <w:rFonts w:ascii="Arial" w:hAnsi="Arial" w:cs="Arial"/>
                <w:b/>
                <w:bCs/>
                <w:sz w:val="20"/>
                <w:szCs w:val="20"/>
              </w:rPr>
              <w:t>(s DPH)</w:t>
            </w:r>
          </w:p>
        </w:tc>
      </w:tr>
      <w:tr w:rsidR="00BA6DED" w:rsidRPr="00366F2E" w14:paraId="6A08DD37" w14:textId="77777777" w:rsidTr="00454778">
        <w:trPr>
          <w:trHeight w:val="386"/>
        </w:trPr>
        <w:tc>
          <w:tcPr>
            <w:tcW w:w="3894" w:type="dxa"/>
            <w:tcBorders>
              <w:bottom w:val="single" w:sz="12" w:space="0" w:color="000000" w:themeColor="text1"/>
            </w:tcBorders>
            <w:tcMar>
              <w:top w:w="15" w:type="dxa"/>
              <w:left w:w="70" w:type="dxa"/>
              <w:bottom w:w="0" w:type="dxa"/>
              <w:right w:w="70" w:type="dxa"/>
            </w:tcMar>
            <w:vAlign w:val="center"/>
            <w:hideMark/>
          </w:tcPr>
          <w:p w14:paraId="6BA34AAA" w14:textId="77777777" w:rsidR="002500CC" w:rsidRPr="00366F2E" w:rsidRDefault="002500CC" w:rsidP="002500CC">
            <w:pPr>
              <w:rPr>
                <w:rFonts w:ascii="Arial" w:hAnsi="Arial" w:cs="Arial"/>
                <w:b/>
                <w:bCs/>
                <w:sz w:val="20"/>
                <w:szCs w:val="20"/>
              </w:rPr>
            </w:pPr>
            <w:r w:rsidRPr="00366F2E">
              <w:rPr>
                <w:rFonts w:ascii="Arial" w:hAnsi="Arial" w:cs="Arial"/>
                <w:b/>
                <w:bCs/>
                <w:sz w:val="20"/>
                <w:szCs w:val="20"/>
              </w:rPr>
              <w:t>Základní cena</w:t>
            </w:r>
          </w:p>
        </w:tc>
        <w:tc>
          <w:tcPr>
            <w:tcW w:w="1701" w:type="dxa"/>
            <w:tcBorders>
              <w:bottom w:val="single" w:sz="12" w:space="0" w:color="000000" w:themeColor="text1"/>
            </w:tcBorders>
            <w:tcMar>
              <w:top w:w="15" w:type="dxa"/>
              <w:left w:w="70" w:type="dxa"/>
              <w:bottom w:w="0" w:type="dxa"/>
              <w:right w:w="70" w:type="dxa"/>
            </w:tcMar>
            <w:vAlign w:val="center"/>
            <w:hideMark/>
          </w:tcPr>
          <w:p w14:paraId="72745D28" w14:textId="565E7535" w:rsidR="002500CC" w:rsidRPr="00366F2E" w:rsidRDefault="00A0422A" w:rsidP="002500CC">
            <w:pPr>
              <w:jc w:val="center"/>
              <w:rPr>
                <w:rFonts w:ascii="Arial" w:hAnsi="Arial" w:cs="Arial"/>
                <w:sz w:val="20"/>
                <w:szCs w:val="20"/>
              </w:rPr>
            </w:pPr>
            <w:r w:rsidRPr="00366F2E">
              <w:rPr>
                <w:rFonts w:ascii="Arial" w:hAnsi="Arial" w:cs="Arial"/>
                <w:sz w:val="20"/>
                <w:szCs w:val="20"/>
              </w:rPr>
              <w:t>70,25</w:t>
            </w:r>
          </w:p>
        </w:tc>
        <w:tc>
          <w:tcPr>
            <w:tcW w:w="1701" w:type="dxa"/>
            <w:tcBorders>
              <w:bottom w:val="single" w:sz="12" w:space="0" w:color="000000" w:themeColor="text1"/>
            </w:tcBorders>
            <w:vAlign w:val="center"/>
          </w:tcPr>
          <w:p w14:paraId="79B02C8C" w14:textId="60A11700" w:rsidR="002500CC" w:rsidRPr="00366F2E" w:rsidRDefault="00A0422A" w:rsidP="002500CC">
            <w:pPr>
              <w:jc w:val="center"/>
              <w:rPr>
                <w:rFonts w:ascii="Arial" w:hAnsi="Arial" w:cs="Arial"/>
                <w:b/>
                <w:bCs/>
                <w:sz w:val="20"/>
                <w:szCs w:val="20"/>
              </w:rPr>
            </w:pPr>
            <w:r w:rsidRPr="00366F2E">
              <w:rPr>
                <w:rFonts w:ascii="Arial" w:hAnsi="Arial" w:cs="Arial"/>
                <w:b/>
                <w:bCs/>
                <w:sz w:val="20"/>
                <w:szCs w:val="20"/>
              </w:rPr>
              <w:t>85</w:t>
            </w:r>
            <w:r w:rsidR="002500CC" w:rsidRPr="00366F2E">
              <w:rPr>
                <w:rFonts w:ascii="Arial" w:hAnsi="Arial" w:cs="Arial"/>
                <w:b/>
                <w:bCs/>
                <w:sz w:val="20"/>
                <w:szCs w:val="20"/>
              </w:rPr>
              <w:t>,00</w:t>
            </w:r>
          </w:p>
        </w:tc>
        <w:tc>
          <w:tcPr>
            <w:tcW w:w="1560" w:type="dxa"/>
            <w:tcBorders>
              <w:bottom w:val="single" w:sz="12" w:space="0" w:color="000000" w:themeColor="text1"/>
            </w:tcBorders>
            <w:vAlign w:val="center"/>
          </w:tcPr>
          <w:p w14:paraId="18B7DA3A" w14:textId="38DEFF6A" w:rsidR="002500CC" w:rsidRPr="00366F2E" w:rsidRDefault="000766B8" w:rsidP="002500CC">
            <w:pPr>
              <w:jc w:val="center"/>
              <w:rPr>
                <w:rFonts w:ascii="Arial" w:hAnsi="Arial" w:cs="Arial"/>
                <w:b/>
                <w:bCs/>
                <w:sz w:val="20"/>
                <w:szCs w:val="20"/>
              </w:rPr>
            </w:pPr>
            <w:r w:rsidRPr="00366F2E">
              <w:rPr>
                <w:rFonts w:ascii="Arial" w:hAnsi="Arial" w:cs="Arial"/>
                <w:sz w:val="20"/>
                <w:szCs w:val="20"/>
              </w:rPr>
              <w:t>85,9</w:t>
            </w:r>
            <w:r w:rsidR="00970EDD" w:rsidRPr="00366F2E">
              <w:rPr>
                <w:rFonts w:ascii="Arial" w:hAnsi="Arial" w:cs="Arial"/>
                <w:sz w:val="20"/>
                <w:szCs w:val="20"/>
              </w:rPr>
              <w:t>6</w:t>
            </w:r>
          </w:p>
        </w:tc>
        <w:tc>
          <w:tcPr>
            <w:tcW w:w="1554" w:type="dxa"/>
            <w:tcBorders>
              <w:bottom w:val="single" w:sz="12" w:space="0" w:color="000000" w:themeColor="text1"/>
            </w:tcBorders>
            <w:tcMar>
              <w:top w:w="15" w:type="dxa"/>
              <w:left w:w="70" w:type="dxa"/>
              <w:bottom w:w="0" w:type="dxa"/>
              <w:right w:w="70" w:type="dxa"/>
            </w:tcMar>
            <w:vAlign w:val="center"/>
          </w:tcPr>
          <w:p w14:paraId="7526BC0B" w14:textId="447237FE" w:rsidR="002500CC" w:rsidRPr="00366F2E" w:rsidRDefault="00C608D8" w:rsidP="002500CC">
            <w:pPr>
              <w:jc w:val="center"/>
              <w:rPr>
                <w:rFonts w:ascii="Arial" w:hAnsi="Arial" w:cs="Arial"/>
                <w:b/>
                <w:bCs/>
                <w:sz w:val="20"/>
                <w:szCs w:val="20"/>
              </w:rPr>
            </w:pPr>
            <w:r w:rsidRPr="00366F2E">
              <w:rPr>
                <w:rFonts w:ascii="Arial" w:hAnsi="Arial" w:cs="Arial"/>
                <w:b/>
                <w:bCs/>
                <w:sz w:val="20"/>
                <w:szCs w:val="20"/>
              </w:rPr>
              <w:t>1</w:t>
            </w:r>
            <w:r w:rsidR="0027349A" w:rsidRPr="00366F2E">
              <w:rPr>
                <w:rFonts w:ascii="Arial" w:hAnsi="Arial" w:cs="Arial"/>
                <w:b/>
                <w:bCs/>
                <w:sz w:val="20"/>
                <w:szCs w:val="20"/>
              </w:rPr>
              <w:t>04</w:t>
            </w:r>
            <w:r w:rsidR="002500CC" w:rsidRPr="00366F2E">
              <w:rPr>
                <w:rFonts w:ascii="Arial" w:hAnsi="Arial" w:cs="Arial"/>
                <w:b/>
                <w:bCs/>
                <w:sz w:val="20"/>
                <w:szCs w:val="20"/>
              </w:rPr>
              <w:t>,00</w:t>
            </w:r>
          </w:p>
        </w:tc>
      </w:tr>
      <w:tr w:rsidR="00BA6DED" w:rsidRPr="00366F2E" w14:paraId="2739B1BF" w14:textId="77777777" w:rsidTr="733B6357">
        <w:trPr>
          <w:trHeight w:val="386"/>
        </w:trPr>
        <w:tc>
          <w:tcPr>
            <w:tcW w:w="3894" w:type="dxa"/>
            <w:tcBorders>
              <w:top w:val="single" w:sz="12" w:space="0" w:color="000000" w:themeColor="text1"/>
              <w:left w:val="single" w:sz="12" w:space="0" w:color="000000" w:themeColor="text1"/>
              <w:bottom w:val="single" w:sz="12" w:space="0" w:color="000000" w:themeColor="text1"/>
            </w:tcBorders>
            <w:tcMar>
              <w:top w:w="15" w:type="dxa"/>
              <w:left w:w="70" w:type="dxa"/>
              <w:bottom w:w="0" w:type="dxa"/>
              <w:right w:w="70" w:type="dxa"/>
            </w:tcMar>
            <w:vAlign w:val="center"/>
          </w:tcPr>
          <w:p w14:paraId="711B847C" w14:textId="77777777" w:rsidR="002500CC" w:rsidRPr="00366F2E" w:rsidRDefault="002500CC" w:rsidP="002500CC">
            <w:pPr>
              <w:rPr>
                <w:rFonts w:ascii="Arial" w:hAnsi="Arial" w:cs="Arial"/>
                <w:b/>
                <w:bCs/>
                <w:sz w:val="20"/>
                <w:szCs w:val="20"/>
              </w:rPr>
            </w:pPr>
            <w:r w:rsidRPr="00366F2E">
              <w:rPr>
                <w:rFonts w:ascii="Arial" w:hAnsi="Arial" w:cs="Arial"/>
                <w:b/>
                <w:bCs/>
                <w:sz w:val="20"/>
                <w:szCs w:val="20"/>
              </w:rPr>
              <w:t>Cena pro registrované uživatele</w:t>
            </w:r>
          </w:p>
        </w:tc>
        <w:tc>
          <w:tcPr>
            <w:tcW w:w="1701" w:type="dxa"/>
            <w:tcBorders>
              <w:top w:val="single" w:sz="12" w:space="0" w:color="000000" w:themeColor="text1"/>
              <w:bottom w:val="single" w:sz="12" w:space="0" w:color="000000" w:themeColor="text1"/>
            </w:tcBorders>
            <w:tcMar>
              <w:top w:w="15" w:type="dxa"/>
              <w:left w:w="70" w:type="dxa"/>
              <w:bottom w:w="0" w:type="dxa"/>
              <w:right w:w="70" w:type="dxa"/>
            </w:tcMar>
            <w:vAlign w:val="center"/>
          </w:tcPr>
          <w:p w14:paraId="47B66C67" w14:textId="6CDAECAE" w:rsidR="002500CC" w:rsidRPr="00366F2E" w:rsidRDefault="009E63C4" w:rsidP="002500CC">
            <w:pPr>
              <w:jc w:val="center"/>
              <w:rPr>
                <w:rFonts w:ascii="Arial" w:hAnsi="Arial" w:cs="Arial"/>
                <w:sz w:val="20"/>
                <w:szCs w:val="20"/>
              </w:rPr>
            </w:pPr>
            <w:r w:rsidRPr="00366F2E">
              <w:rPr>
                <w:rFonts w:ascii="Arial" w:hAnsi="Arial" w:cs="Arial"/>
                <w:sz w:val="20"/>
                <w:szCs w:val="20"/>
              </w:rPr>
              <w:t>61,9</w:t>
            </w:r>
            <w:r w:rsidR="000F59E4" w:rsidRPr="00366F2E">
              <w:rPr>
                <w:rFonts w:ascii="Arial" w:hAnsi="Arial" w:cs="Arial"/>
                <w:sz w:val="20"/>
                <w:szCs w:val="20"/>
              </w:rPr>
              <w:t>9</w:t>
            </w:r>
          </w:p>
        </w:tc>
        <w:tc>
          <w:tcPr>
            <w:tcW w:w="1701" w:type="dxa"/>
            <w:tcBorders>
              <w:top w:val="single" w:sz="12" w:space="0" w:color="000000" w:themeColor="text1"/>
              <w:bottom w:val="single" w:sz="12" w:space="0" w:color="000000" w:themeColor="text1"/>
            </w:tcBorders>
            <w:vAlign w:val="center"/>
          </w:tcPr>
          <w:p w14:paraId="5DD27B3F" w14:textId="25B6AE26" w:rsidR="002500CC" w:rsidRPr="00366F2E" w:rsidRDefault="00CA3F1C" w:rsidP="002500CC">
            <w:pPr>
              <w:jc w:val="center"/>
              <w:rPr>
                <w:rFonts w:ascii="Arial" w:hAnsi="Arial" w:cs="Arial"/>
                <w:b/>
                <w:bCs/>
                <w:sz w:val="20"/>
                <w:szCs w:val="20"/>
              </w:rPr>
            </w:pPr>
            <w:r w:rsidRPr="00366F2E">
              <w:rPr>
                <w:rFonts w:ascii="Arial" w:hAnsi="Arial" w:cs="Arial"/>
                <w:b/>
                <w:bCs/>
                <w:sz w:val="20"/>
                <w:szCs w:val="20"/>
              </w:rPr>
              <w:t>75</w:t>
            </w:r>
            <w:r w:rsidR="002500CC" w:rsidRPr="00366F2E">
              <w:rPr>
                <w:rFonts w:ascii="Arial" w:hAnsi="Arial" w:cs="Arial"/>
                <w:b/>
                <w:bCs/>
                <w:sz w:val="20"/>
                <w:szCs w:val="20"/>
              </w:rPr>
              <w:t>,00</w:t>
            </w:r>
          </w:p>
        </w:tc>
        <w:tc>
          <w:tcPr>
            <w:tcW w:w="1560" w:type="dxa"/>
            <w:tcBorders>
              <w:top w:val="single" w:sz="12" w:space="0" w:color="000000" w:themeColor="text1"/>
              <w:bottom w:val="single" w:sz="12" w:space="0" w:color="000000" w:themeColor="text1"/>
            </w:tcBorders>
            <w:vAlign w:val="center"/>
          </w:tcPr>
          <w:p w14:paraId="1C463EB3" w14:textId="7977E183" w:rsidR="002500CC" w:rsidRPr="00366F2E" w:rsidRDefault="002500CC" w:rsidP="002500CC">
            <w:pPr>
              <w:jc w:val="center"/>
              <w:rPr>
                <w:rFonts w:ascii="Arial" w:hAnsi="Arial" w:cs="Arial"/>
                <w:b/>
                <w:bCs/>
                <w:sz w:val="20"/>
                <w:szCs w:val="20"/>
              </w:rPr>
            </w:pPr>
            <w:r w:rsidRPr="00366F2E">
              <w:rPr>
                <w:rFonts w:ascii="Arial" w:hAnsi="Arial" w:cs="Arial"/>
                <w:sz w:val="20"/>
                <w:szCs w:val="20"/>
              </w:rPr>
              <w:t>7</w:t>
            </w:r>
            <w:r w:rsidR="00C608D8" w:rsidRPr="00366F2E">
              <w:rPr>
                <w:rFonts w:ascii="Arial" w:hAnsi="Arial" w:cs="Arial"/>
                <w:sz w:val="20"/>
                <w:szCs w:val="20"/>
              </w:rPr>
              <w:t>7</w:t>
            </w:r>
            <w:r w:rsidRPr="00366F2E">
              <w:rPr>
                <w:rFonts w:ascii="Arial" w:hAnsi="Arial" w:cs="Arial"/>
                <w:sz w:val="20"/>
                <w:szCs w:val="20"/>
              </w:rPr>
              <w:t>,</w:t>
            </w:r>
            <w:r w:rsidR="00C608D8" w:rsidRPr="00366F2E">
              <w:rPr>
                <w:rFonts w:ascii="Arial" w:hAnsi="Arial" w:cs="Arial"/>
                <w:sz w:val="20"/>
                <w:szCs w:val="20"/>
              </w:rPr>
              <w:t>69</w:t>
            </w:r>
          </w:p>
        </w:tc>
        <w:tc>
          <w:tcPr>
            <w:tcW w:w="1554" w:type="dxa"/>
            <w:tcBorders>
              <w:top w:val="single" w:sz="12" w:space="0" w:color="000000" w:themeColor="text1"/>
              <w:bottom w:val="single" w:sz="12" w:space="0" w:color="000000" w:themeColor="text1"/>
              <w:right w:val="single" w:sz="12" w:space="0" w:color="auto"/>
            </w:tcBorders>
            <w:tcMar>
              <w:top w:w="15" w:type="dxa"/>
              <w:left w:w="70" w:type="dxa"/>
              <w:bottom w:w="0" w:type="dxa"/>
              <w:right w:w="70" w:type="dxa"/>
            </w:tcMar>
            <w:vAlign w:val="center"/>
          </w:tcPr>
          <w:p w14:paraId="3C697FDD" w14:textId="071368B0" w:rsidR="002500CC" w:rsidRPr="00366F2E" w:rsidRDefault="00A5422A" w:rsidP="002500CC">
            <w:pPr>
              <w:jc w:val="center"/>
              <w:rPr>
                <w:rFonts w:ascii="Arial" w:hAnsi="Arial" w:cs="Arial"/>
                <w:b/>
                <w:bCs/>
                <w:sz w:val="20"/>
                <w:szCs w:val="20"/>
              </w:rPr>
            </w:pPr>
            <w:r w:rsidRPr="00366F2E">
              <w:rPr>
                <w:rFonts w:ascii="Arial" w:hAnsi="Arial" w:cs="Arial"/>
                <w:b/>
                <w:bCs/>
                <w:sz w:val="20"/>
                <w:szCs w:val="20"/>
              </w:rPr>
              <w:t xml:space="preserve">  </w:t>
            </w:r>
            <w:r w:rsidR="00CD3731" w:rsidRPr="00366F2E">
              <w:rPr>
                <w:rFonts w:ascii="Arial" w:hAnsi="Arial" w:cs="Arial"/>
                <w:b/>
                <w:bCs/>
                <w:sz w:val="20"/>
                <w:szCs w:val="20"/>
              </w:rPr>
              <w:t>94</w:t>
            </w:r>
            <w:r w:rsidR="002500CC" w:rsidRPr="00366F2E">
              <w:rPr>
                <w:rFonts w:ascii="Arial" w:hAnsi="Arial" w:cs="Arial"/>
                <w:b/>
                <w:bCs/>
                <w:sz w:val="20"/>
                <w:szCs w:val="20"/>
              </w:rPr>
              <w:t>,00</w:t>
            </w:r>
          </w:p>
        </w:tc>
      </w:tr>
    </w:tbl>
    <w:p w14:paraId="5E801F91" w14:textId="0DFF5052" w:rsidR="0076317B" w:rsidRPr="00366F2E" w:rsidRDefault="0076317B" w:rsidP="008D44F3">
      <w:pPr>
        <w:spacing w:before="60" w:line="240" w:lineRule="auto"/>
        <w:jc w:val="both"/>
        <w:rPr>
          <w:rFonts w:ascii="Arial" w:hAnsi="Arial" w:cs="Arial"/>
          <w:sz w:val="16"/>
          <w:szCs w:val="16"/>
        </w:rPr>
      </w:pPr>
      <w:r w:rsidRPr="00366F2E">
        <w:rPr>
          <w:rFonts w:ascii="Arial" w:hAnsi="Arial" w:cs="Arial"/>
          <w:sz w:val="16"/>
          <w:szCs w:val="16"/>
        </w:rPr>
        <w:t>Na základě konkrétních parametrů podání smluvního odesílatele lze dohodou sjednat individuální cenu. Cena pro registrované uživatele platí i pro smluvní zákazníky bez individuálního cenového ujednání. Uvedené ceny</w:t>
      </w:r>
      <w:r w:rsidR="002500CC" w:rsidRPr="00366F2E">
        <w:rPr>
          <w:rFonts w:ascii="Arial" w:hAnsi="Arial" w:cs="Arial"/>
          <w:sz w:val="16"/>
          <w:szCs w:val="16"/>
        </w:rPr>
        <w:t xml:space="preserve"> bez dobírky</w:t>
      </w:r>
      <w:r w:rsidRPr="00366F2E">
        <w:rPr>
          <w:rFonts w:ascii="Arial" w:hAnsi="Arial" w:cs="Arial"/>
          <w:sz w:val="16"/>
          <w:szCs w:val="16"/>
        </w:rPr>
        <w:t xml:space="preserve"> platí i pro službu Balíkovna – vrácení zboží, která je poskytována na základě předem uzavřené Dohody o </w:t>
      </w:r>
      <w:r w:rsidR="00FB0308" w:rsidRPr="00366F2E">
        <w:rPr>
          <w:rFonts w:ascii="Arial" w:hAnsi="Arial" w:cs="Arial"/>
          <w:sz w:val="16"/>
          <w:szCs w:val="16"/>
        </w:rPr>
        <w:t xml:space="preserve">podmínkách </w:t>
      </w:r>
      <w:r w:rsidRPr="00366F2E">
        <w:rPr>
          <w:rFonts w:ascii="Arial" w:hAnsi="Arial" w:cs="Arial"/>
          <w:sz w:val="16"/>
          <w:szCs w:val="16"/>
        </w:rPr>
        <w:t xml:space="preserve">podávání </w:t>
      </w:r>
      <w:r w:rsidR="00FB0308" w:rsidRPr="00366F2E">
        <w:rPr>
          <w:rFonts w:ascii="Arial" w:hAnsi="Arial" w:cs="Arial"/>
          <w:sz w:val="16"/>
          <w:szCs w:val="16"/>
        </w:rPr>
        <w:t xml:space="preserve">balíkových </w:t>
      </w:r>
      <w:r w:rsidRPr="00366F2E">
        <w:rPr>
          <w:rFonts w:ascii="Arial" w:hAnsi="Arial" w:cs="Arial"/>
          <w:sz w:val="16"/>
          <w:szCs w:val="16"/>
        </w:rPr>
        <w:t xml:space="preserve">zásilek s individuálním cenovým ujednáním. Seznam provozoven Balíkovna je uveden na internetových stránkách www.balikovna.cz. Za storno realizovaného podání na </w:t>
      </w:r>
      <w:proofErr w:type="spellStart"/>
      <w:r w:rsidRPr="00366F2E">
        <w:rPr>
          <w:rFonts w:ascii="Arial" w:hAnsi="Arial" w:cs="Arial"/>
          <w:sz w:val="16"/>
          <w:szCs w:val="16"/>
        </w:rPr>
        <w:t>Balíkovně</w:t>
      </w:r>
      <w:proofErr w:type="spellEnd"/>
      <w:r w:rsidRPr="00366F2E">
        <w:rPr>
          <w:rFonts w:ascii="Arial" w:hAnsi="Arial" w:cs="Arial"/>
          <w:sz w:val="16"/>
          <w:szCs w:val="16"/>
        </w:rPr>
        <w:t xml:space="preserve"> (toto storno zadává pouze obsluha </w:t>
      </w:r>
      <w:proofErr w:type="spellStart"/>
      <w:r w:rsidRPr="00366F2E">
        <w:rPr>
          <w:rFonts w:ascii="Arial" w:hAnsi="Arial" w:cs="Arial"/>
          <w:sz w:val="16"/>
          <w:szCs w:val="16"/>
        </w:rPr>
        <w:t>Balíkovny</w:t>
      </w:r>
      <w:proofErr w:type="spellEnd"/>
      <w:r w:rsidRPr="00366F2E">
        <w:rPr>
          <w:rFonts w:ascii="Arial" w:hAnsi="Arial" w:cs="Arial"/>
          <w:sz w:val="16"/>
          <w:szCs w:val="16"/>
        </w:rPr>
        <w:t>) bude automaticky účtován poplatek ve výši 20 Kč z ceny podání.</w:t>
      </w:r>
    </w:p>
    <w:p w14:paraId="7447D74A" w14:textId="77777777" w:rsidR="0076317B" w:rsidRPr="00366F2E" w:rsidRDefault="0076317B" w:rsidP="0076317B">
      <w:pPr>
        <w:pStyle w:val="cpNormal3"/>
        <w:spacing w:after="0" w:line="240" w:lineRule="auto"/>
        <w:ind w:firstLine="0"/>
        <w:rPr>
          <w:rFonts w:ascii="Arial" w:hAnsi="Arial" w:cs="Arial"/>
          <w:sz w:val="8"/>
          <w:szCs w:val="8"/>
        </w:rPr>
      </w:pPr>
    </w:p>
    <w:p w14:paraId="41C0B16F" w14:textId="77777777" w:rsidR="0076317B" w:rsidRPr="00366F2E" w:rsidRDefault="0076317B" w:rsidP="008D44F3">
      <w:pPr>
        <w:pStyle w:val="Nadpis4"/>
        <w:numPr>
          <w:ilvl w:val="0"/>
          <w:numId w:val="125"/>
        </w:numPr>
        <w:ind w:left="0" w:hanging="11"/>
        <w:rPr>
          <w:rFonts w:cs="Arial"/>
        </w:rPr>
      </w:pPr>
      <w:bookmarkStart w:id="156" w:name="_Toc189039820"/>
      <w:r w:rsidRPr="00366F2E">
        <w:rPr>
          <w:rFonts w:cs="Arial"/>
        </w:rPr>
        <w:t>Balíkovna na adresu</w:t>
      </w:r>
      <w:bookmarkEnd w:id="156"/>
    </w:p>
    <w:p w14:paraId="1863C2B9" w14:textId="77777777" w:rsidR="0076317B" w:rsidRPr="00366F2E" w:rsidRDefault="0076317B" w:rsidP="2A37792C">
      <w:pPr>
        <w:pStyle w:val="cpNormal4"/>
        <w:spacing w:after="0" w:line="240" w:lineRule="auto"/>
        <w:ind w:firstLine="0"/>
        <w:rPr>
          <w:rFonts w:ascii="Arial" w:hAnsi="Arial" w:cs="Arial"/>
        </w:rPr>
      </w:pPr>
      <w:r w:rsidRPr="00366F2E">
        <w:rPr>
          <w:rFonts w:ascii="Arial" w:hAnsi="Arial" w:cs="Arial"/>
        </w:rPr>
        <w:t>(poštovní podmínky služby Balíkovna na adresu)</w:t>
      </w:r>
    </w:p>
    <w:p w14:paraId="4631ED0D" w14:textId="77777777" w:rsidR="0076317B" w:rsidRPr="00366F2E" w:rsidRDefault="0076317B" w:rsidP="0076317B">
      <w:pPr>
        <w:pStyle w:val="cpNormal3"/>
        <w:spacing w:after="0" w:line="240" w:lineRule="auto"/>
        <w:ind w:firstLine="0"/>
        <w:rPr>
          <w:rFonts w:ascii="Arial" w:hAnsi="Arial" w:cs="Arial"/>
          <w:sz w:val="8"/>
          <w:szCs w:val="8"/>
        </w:rPr>
      </w:pPr>
    </w:p>
    <w:tbl>
      <w:tblPr>
        <w:tblW w:w="10410"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3894"/>
        <w:gridCol w:w="1701"/>
        <w:gridCol w:w="1701"/>
        <w:gridCol w:w="1560"/>
        <w:gridCol w:w="1554"/>
      </w:tblGrid>
      <w:tr w:rsidR="00BA6DED" w:rsidRPr="00366F2E" w14:paraId="3B99C36E" w14:textId="77777777" w:rsidTr="2A37792C">
        <w:trPr>
          <w:trHeight w:val="392"/>
        </w:trPr>
        <w:tc>
          <w:tcPr>
            <w:tcW w:w="3894" w:type="dxa"/>
            <w:vMerge w:val="restart"/>
            <w:shd w:val="clear" w:color="auto" w:fill="F2F2F2" w:themeFill="background1" w:themeFillShade="F2"/>
            <w:tcMar>
              <w:top w:w="15" w:type="dxa"/>
              <w:left w:w="70" w:type="dxa"/>
              <w:bottom w:w="0" w:type="dxa"/>
              <w:right w:w="70" w:type="dxa"/>
            </w:tcMar>
            <w:vAlign w:val="center"/>
          </w:tcPr>
          <w:p w14:paraId="59F8F512" w14:textId="77777777" w:rsidR="00D945E1" w:rsidRPr="00366F2E" w:rsidRDefault="61E02622" w:rsidP="00C130DC">
            <w:pPr>
              <w:rPr>
                <w:rFonts w:ascii="Arial" w:hAnsi="Arial" w:cs="Arial"/>
                <w:b/>
                <w:bCs/>
                <w:sz w:val="20"/>
                <w:szCs w:val="20"/>
              </w:rPr>
            </w:pPr>
            <w:r w:rsidRPr="00366F2E">
              <w:rPr>
                <w:rFonts w:ascii="Arial" w:hAnsi="Arial" w:cs="Arial"/>
                <w:b/>
                <w:bCs/>
                <w:sz w:val="20"/>
                <w:szCs w:val="20"/>
              </w:rPr>
              <w:t>Hmotnost do 15 kg</w:t>
            </w:r>
          </w:p>
        </w:tc>
        <w:tc>
          <w:tcPr>
            <w:tcW w:w="3402" w:type="dxa"/>
            <w:gridSpan w:val="2"/>
            <w:shd w:val="clear" w:color="auto" w:fill="F2F2F2" w:themeFill="background1" w:themeFillShade="F2"/>
            <w:tcMar>
              <w:top w:w="15" w:type="dxa"/>
              <w:left w:w="70" w:type="dxa"/>
              <w:bottom w:w="0" w:type="dxa"/>
              <w:right w:w="70" w:type="dxa"/>
            </w:tcMar>
            <w:vAlign w:val="center"/>
          </w:tcPr>
          <w:p w14:paraId="3EDE9971" w14:textId="77777777" w:rsidR="00D945E1" w:rsidRPr="00366F2E" w:rsidRDefault="61E02622" w:rsidP="00974C61">
            <w:pPr>
              <w:jc w:val="center"/>
              <w:rPr>
                <w:rFonts w:ascii="Arial" w:hAnsi="Arial" w:cs="Arial"/>
                <w:b/>
                <w:bCs/>
                <w:sz w:val="20"/>
                <w:szCs w:val="20"/>
              </w:rPr>
            </w:pPr>
            <w:r w:rsidRPr="00366F2E">
              <w:rPr>
                <w:rFonts w:ascii="Arial" w:hAnsi="Arial" w:cs="Arial"/>
                <w:b/>
                <w:bCs/>
                <w:sz w:val="20"/>
                <w:szCs w:val="20"/>
              </w:rPr>
              <w:t>BEZ DOBÍRKY</w:t>
            </w:r>
          </w:p>
        </w:tc>
        <w:tc>
          <w:tcPr>
            <w:tcW w:w="3114" w:type="dxa"/>
            <w:gridSpan w:val="2"/>
            <w:shd w:val="clear" w:color="auto" w:fill="F2F2F2" w:themeFill="background1" w:themeFillShade="F2"/>
            <w:vAlign w:val="center"/>
          </w:tcPr>
          <w:p w14:paraId="7CB15F16" w14:textId="77777777" w:rsidR="00D945E1" w:rsidRPr="00366F2E" w:rsidRDefault="61E02622" w:rsidP="00974C61">
            <w:pPr>
              <w:jc w:val="center"/>
              <w:rPr>
                <w:rFonts w:ascii="Arial" w:hAnsi="Arial" w:cs="Arial"/>
                <w:b/>
                <w:bCs/>
                <w:sz w:val="20"/>
                <w:szCs w:val="20"/>
              </w:rPr>
            </w:pPr>
            <w:r w:rsidRPr="00366F2E">
              <w:rPr>
                <w:rFonts w:ascii="Arial" w:hAnsi="Arial" w:cs="Arial"/>
                <w:b/>
                <w:bCs/>
                <w:sz w:val="20"/>
                <w:szCs w:val="20"/>
              </w:rPr>
              <w:t>S DOBÍRKOU</w:t>
            </w:r>
          </w:p>
        </w:tc>
      </w:tr>
      <w:tr w:rsidR="00BA6DED" w:rsidRPr="00366F2E" w14:paraId="083D91B2" w14:textId="77777777" w:rsidTr="2A37792C">
        <w:trPr>
          <w:trHeight w:val="392"/>
        </w:trPr>
        <w:tc>
          <w:tcPr>
            <w:tcW w:w="3894" w:type="dxa"/>
            <w:vMerge/>
            <w:tcMar>
              <w:top w:w="15" w:type="dxa"/>
              <w:left w:w="70" w:type="dxa"/>
              <w:bottom w:w="0" w:type="dxa"/>
              <w:right w:w="70" w:type="dxa"/>
            </w:tcMar>
            <w:vAlign w:val="center"/>
            <w:hideMark/>
          </w:tcPr>
          <w:p w14:paraId="14EB374B" w14:textId="77777777" w:rsidR="00D945E1" w:rsidRPr="00366F2E" w:rsidRDefault="00D945E1" w:rsidP="00C130DC">
            <w:pPr>
              <w:rPr>
                <w:rFonts w:ascii="Arial" w:hAnsi="Arial" w:cs="Arial"/>
                <w:b/>
                <w:bCs/>
                <w:sz w:val="20"/>
                <w:szCs w:val="20"/>
              </w:rPr>
            </w:pPr>
          </w:p>
        </w:tc>
        <w:tc>
          <w:tcPr>
            <w:tcW w:w="1701" w:type="dxa"/>
            <w:shd w:val="clear" w:color="auto" w:fill="F2F2F2" w:themeFill="background1" w:themeFillShade="F2"/>
            <w:tcMar>
              <w:top w:w="15" w:type="dxa"/>
              <w:left w:w="70" w:type="dxa"/>
              <w:bottom w:w="0" w:type="dxa"/>
              <w:right w:w="70" w:type="dxa"/>
            </w:tcMar>
            <w:vAlign w:val="center"/>
            <w:hideMark/>
          </w:tcPr>
          <w:p w14:paraId="1EB4F40B" w14:textId="77777777" w:rsidR="00D945E1" w:rsidRPr="00366F2E" w:rsidRDefault="61E02622" w:rsidP="2A37792C">
            <w:pPr>
              <w:jc w:val="center"/>
              <w:rPr>
                <w:rFonts w:ascii="Arial" w:hAnsi="Arial" w:cs="Arial"/>
                <w:sz w:val="20"/>
                <w:szCs w:val="20"/>
              </w:rPr>
            </w:pPr>
            <w:r w:rsidRPr="00366F2E">
              <w:rPr>
                <w:rFonts w:ascii="Arial" w:hAnsi="Arial" w:cs="Arial"/>
                <w:b/>
                <w:bCs/>
                <w:sz w:val="20"/>
                <w:szCs w:val="20"/>
              </w:rPr>
              <w:t xml:space="preserve">Cena v Kč </w:t>
            </w:r>
            <w:r w:rsidR="00D945E1" w:rsidRPr="00366F2E">
              <w:rPr>
                <w:rFonts w:ascii="Arial" w:hAnsi="Arial" w:cs="Arial"/>
              </w:rPr>
              <w:br/>
            </w:r>
            <w:r w:rsidRPr="00366F2E">
              <w:rPr>
                <w:rFonts w:ascii="Arial" w:hAnsi="Arial" w:cs="Arial"/>
                <w:b/>
                <w:bCs/>
                <w:sz w:val="20"/>
                <w:szCs w:val="20"/>
              </w:rPr>
              <w:t>(bez DPH)</w:t>
            </w:r>
          </w:p>
        </w:tc>
        <w:tc>
          <w:tcPr>
            <w:tcW w:w="1701" w:type="dxa"/>
            <w:shd w:val="clear" w:color="auto" w:fill="F2F2F2" w:themeFill="background1" w:themeFillShade="F2"/>
            <w:vAlign w:val="center"/>
          </w:tcPr>
          <w:p w14:paraId="1F02FB87" w14:textId="77777777" w:rsidR="00D945E1" w:rsidRPr="00366F2E" w:rsidRDefault="61E02622" w:rsidP="00C130DC">
            <w:pPr>
              <w:jc w:val="center"/>
              <w:rPr>
                <w:rFonts w:ascii="Arial" w:hAnsi="Arial" w:cs="Arial"/>
                <w:b/>
                <w:bCs/>
                <w:sz w:val="20"/>
                <w:szCs w:val="20"/>
              </w:rPr>
            </w:pPr>
            <w:r w:rsidRPr="00366F2E">
              <w:rPr>
                <w:rFonts w:ascii="Arial" w:hAnsi="Arial" w:cs="Arial"/>
                <w:b/>
                <w:bCs/>
                <w:sz w:val="20"/>
                <w:szCs w:val="20"/>
              </w:rPr>
              <w:t xml:space="preserve">Cena v Kč </w:t>
            </w:r>
            <w:r w:rsidR="00D945E1" w:rsidRPr="00366F2E">
              <w:rPr>
                <w:rFonts w:ascii="Arial" w:hAnsi="Arial" w:cs="Arial"/>
              </w:rPr>
              <w:br/>
            </w:r>
            <w:r w:rsidRPr="00366F2E">
              <w:rPr>
                <w:rFonts w:ascii="Arial" w:hAnsi="Arial" w:cs="Arial"/>
                <w:b/>
                <w:bCs/>
                <w:sz w:val="20"/>
                <w:szCs w:val="20"/>
              </w:rPr>
              <w:t>(s DPH)</w:t>
            </w:r>
          </w:p>
        </w:tc>
        <w:tc>
          <w:tcPr>
            <w:tcW w:w="1560" w:type="dxa"/>
            <w:shd w:val="clear" w:color="auto" w:fill="F2F2F2" w:themeFill="background1" w:themeFillShade="F2"/>
            <w:vAlign w:val="center"/>
          </w:tcPr>
          <w:p w14:paraId="50781FFE" w14:textId="77777777" w:rsidR="00D945E1" w:rsidRPr="00366F2E" w:rsidRDefault="61E02622" w:rsidP="00C130DC">
            <w:pPr>
              <w:jc w:val="center"/>
              <w:rPr>
                <w:rFonts w:ascii="Arial" w:hAnsi="Arial" w:cs="Arial"/>
                <w:b/>
                <w:bCs/>
                <w:sz w:val="20"/>
                <w:szCs w:val="20"/>
              </w:rPr>
            </w:pPr>
            <w:r w:rsidRPr="00366F2E">
              <w:rPr>
                <w:rFonts w:ascii="Arial" w:hAnsi="Arial" w:cs="Arial"/>
                <w:b/>
                <w:bCs/>
                <w:sz w:val="20"/>
                <w:szCs w:val="20"/>
              </w:rPr>
              <w:t xml:space="preserve">Cena v Kč </w:t>
            </w:r>
            <w:r w:rsidR="00D945E1" w:rsidRPr="00366F2E">
              <w:rPr>
                <w:rFonts w:ascii="Arial" w:hAnsi="Arial" w:cs="Arial"/>
              </w:rPr>
              <w:br/>
            </w:r>
            <w:r w:rsidRPr="00366F2E">
              <w:rPr>
                <w:rFonts w:ascii="Arial" w:hAnsi="Arial" w:cs="Arial"/>
                <w:b/>
                <w:bCs/>
                <w:sz w:val="20"/>
                <w:szCs w:val="20"/>
              </w:rPr>
              <w:t>(bez DPH)</w:t>
            </w:r>
          </w:p>
        </w:tc>
        <w:tc>
          <w:tcPr>
            <w:tcW w:w="1554" w:type="dxa"/>
            <w:shd w:val="clear" w:color="auto" w:fill="F2F2F2" w:themeFill="background1" w:themeFillShade="F2"/>
            <w:tcMar>
              <w:top w:w="15" w:type="dxa"/>
              <w:left w:w="70" w:type="dxa"/>
              <w:bottom w:w="0" w:type="dxa"/>
              <w:right w:w="70" w:type="dxa"/>
            </w:tcMar>
            <w:vAlign w:val="center"/>
          </w:tcPr>
          <w:p w14:paraId="2B7024B9" w14:textId="77777777" w:rsidR="00D945E1" w:rsidRPr="00366F2E" w:rsidRDefault="61E02622" w:rsidP="00C130DC">
            <w:pPr>
              <w:jc w:val="center"/>
              <w:rPr>
                <w:rFonts w:ascii="Arial" w:hAnsi="Arial" w:cs="Arial"/>
                <w:b/>
                <w:bCs/>
                <w:sz w:val="20"/>
                <w:szCs w:val="20"/>
              </w:rPr>
            </w:pPr>
            <w:r w:rsidRPr="00366F2E">
              <w:rPr>
                <w:rFonts w:ascii="Arial" w:hAnsi="Arial" w:cs="Arial"/>
                <w:b/>
                <w:bCs/>
                <w:sz w:val="20"/>
                <w:szCs w:val="20"/>
              </w:rPr>
              <w:t xml:space="preserve">Cena v Kč </w:t>
            </w:r>
            <w:r w:rsidR="00D945E1" w:rsidRPr="00366F2E">
              <w:rPr>
                <w:rFonts w:ascii="Arial" w:hAnsi="Arial" w:cs="Arial"/>
              </w:rPr>
              <w:br/>
            </w:r>
            <w:r w:rsidRPr="00366F2E">
              <w:rPr>
                <w:rFonts w:ascii="Arial" w:hAnsi="Arial" w:cs="Arial"/>
                <w:b/>
                <w:bCs/>
                <w:sz w:val="20"/>
                <w:szCs w:val="20"/>
              </w:rPr>
              <w:t>(s DPH)</w:t>
            </w:r>
          </w:p>
        </w:tc>
      </w:tr>
      <w:tr w:rsidR="00BA6DED" w:rsidRPr="00366F2E" w14:paraId="52FA9649" w14:textId="77777777" w:rsidTr="2A37792C">
        <w:trPr>
          <w:trHeight w:val="386"/>
        </w:trPr>
        <w:tc>
          <w:tcPr>
            <w:tcW w:w="3894" w:type="dxa"/>
            <w:tcBorders>
              <w:bottom w:val="single" w:sz="12" w:space="0" w:color="000000" w:themeColor="text1"/>
            </w:tcBorders>
            <w:tcMar>
              <w:top w:w="15" w:type="dxa"/>
              <w:left w:w="70" w:type="dxa"/>
              <w:bottom w:w="0" w:type="dxa"/>
              <w:right w:w="70" w:type="dxa"/>
            </w:tcMar>
            <w:vAlign w:val="center"/>
            <w:hideMark/>
          </w:tcPr>
          <w:p w14:paraId="3D0B0DE4" w14:textId="77777777" w:rsidR="00D945E1" w:rsidRPr="00366F2E" w:rsidRDefault="61E02622" w:rsidP="00D945E1">
            <w:pPr>
              <w:rPr>
                <w:rFonts w:ascii="Arial" w:hAnsi="Arial" w:cs="Arial"/>
                <w:b/>
                <w:bCs/>
                <w:sz w:val="20"/>
                <w:szCs w:val="20"/>
              </w:rPr>
            </w:pPr>
            <w:r w:rsidRPr="00366F2E">
              <w:rPr>
                <w:rFonts w:ascii="Arial" w:hAnsi="Arial" w:cs="Arial"/>
                <w:b/>
                <w:bCs/>
                <w:sz w:val="20"/>
                <w:szCs w:val="20"/>
              </w:rPr>
              <w:t>Základní cena</w:t>
            </w:r>
          </w:p>
        </w:tc>
        <w:tc>
          <w:tcPr>
            <w:tcW w:w="1701" w:type="dxa"/>
            <w:tcBorders>
              <w:bottom w:val="single" w:sz="12" w:space="0" w:color="000000" w:themeColor="text1"/>
            </w:tcBorders>
            <w:tcMar>
              <w:top w:w="15" w:type="dxa"/>
              <w:left w:w="70" w:type="dxa"/>
              <w:bottom w:w="0" w:type="dxa"/>
              <w:right w:w="70" w:type="dxa"/>
            </w:tcMar>
            <w:vAlign w:val="center"/>
            <w:hideMark/>
          </w:tcPr>
          <w:p w14:paraId="6C20AE74" w14:textId="7838DD11" w:rsidR="00D945E1" w:rsidRPr="00366F2E" w:rsidRDefault="00517949" w:rsidP="00D945E1">
            <w:pPr>
              <w:jc w:val="center"/>
              <w:rPr>
                <w:rFonts w:ascii="Arial" w:hAnsi="Arial" w:cs="Arial"/>
                <w:sz w:val="20"/>
                <w:szCs w:val="20"/>
              </w:rPr>
            </w:pPr>
            <w:r w:rsidRPr="00366F2E">
              <w:rPr>
                <w:rFonts w:ascii="Arial" w:hAnsi="Arial" w:cs="Arial"/>
                <w:sz w:val="20"/>
                <w:szCs w:val="20"/>
              </w:rPr>
              <w:t>95,0</w:t>
            </w:r>
            <w:r w:rsidR="00B0636B" w:rsidRPr="00366F2E">
              <w:rPr>
                <w:rFonts w:ascii="Arial" w:hAnsi="Arial" w:cs="Arial"/>
                <w:sz w:val="20"/>
                <w:szCs w:val="20"/>
              </w:rPr>
              <w:t>4</w:t>
            </w:r>
          </w:p>
        </w:tc>
        <w:tc>
          <w:tcPr>
            <w:tcW w:w="1701" w:type="dxa"/>
            <w:tcBorders>
              <w:bottom w:val="single" w:sz="12" w:space="0" w:color="000000" w:themeColor="text1"/>
            </w:tcBorders>
            <w:vAlign w:val="center"/>
          </w:tcPr>
          <w:p w14:paraId="3CD1950C" w14:textId="6763BC56" w:rsidR="00D945E1" w:rsidRPr="00366F2E" w:rsidRDefault="00A0422A" w:rsidP="00D945E1">
            <w:pPr>
              <w:jc w:val="center"/>
              <w:rPr>
                <w:rFonts w:ascii="Arial" w:hAnsi="Arial" w:cs="Arial"/>
                <w:b/>
                <w:bCs/>
                <w:sz w:val="20"/>
                <w:szCs w:val="20"/>
              </w:rPr>
            </w:pPr>
            <w:r w:rsidRPr="00366F2E">
              <w:rPr>
                <w:rFonts w:ascii="Arial" w:hAnsi="Arial" w:cs="Arial"/>
                <w:b/>
                <w:bCs/>
                <w:sz w:val="20"/>
                <w:szCs w:val="20"/>
              </w:rPr>
              <w:t>115</w:t>
            </w:r>
            <w:r w:rsidR="61E02622" w:rsidRPr="00366F2E">
              <w:rPr>
                <w:rFonts w:ascii="Arial" w:hAnsi="Arial" w:cs="Arial"/>
                <w:b/>
                <w:bCs/>
                <w:sz w:val="20"/>
                <w:szCs w:val="20"/>
              </w:rPr>
              <w:t>,00</w:t>
            </w:r>
          </w:p>
        </w:tc>
        <w:tc>
          <w:tcPr>
            <w:tcW w:w="1560" w:type="dxa"/>
            <w:tcBorders>
              <w:bottom w:val="single" w:sz="12" w:space="0" w:color="000000" w:themeColor="text1"/>
            </w:tcBorders>
            <w:vAlign w:val="center"/>
          </w:tcPr>
          <w:p w14:paraId="4F4FBF68" w14:textId="783D21F4" w:rsidR="00D945E1" w:rsidRPr="00366F2E" w:rsidRDefault="00474621" w:rsidP="00D945E1">
            <w:pPr>
              <w:jc w:val="center"/>
              <w:rPr>
                <w:rFonts w:ascii="Arial" w:hAnsi="Arial" w:cs="Arial"/>
                <w:b/>
                <w:bCs/>
                <w:sz w:val="20"/>
                <w:szCs w:val="20"/>
              </w:rPr>
            </w:pPr>
            <w:r w:rsidRPr="00366F2E">
              <w:rPr>
                <w:rFonts w:ascii="Arial" w:hAnsi="Arial" w:cs="Arial"/>
                <w:sz w:val="20"/>
                <w:szCs w:val="20"/>
              </w:rPr>
              <w:t>110,7</w:t>
            </w:r>
            <w:r w:rsidR="00EE0890" w:rsidRPr="00366F2E">
              <w:rPr>
                <w:rFonts w:ascii="Arial" w:hAnsi="Arial" w:cs="Arial"/>
                <w:sz w:val="20"/>
                <w:szCs w:val="20"/>
              </w:rPr>
              <w:t>5</w:t>
            </w:r>
          </w:p>
        </w:tc>
        <w:tc>
          <w:tcPr>
            <w:tcW w:w="1554" w:type="dxa"/>
            <w:tcBorders>
              <w:bottom w:val="single" w:sz="12" w:space="0" w:color="000000" w:themeColor="text1"/>
            </w:tcBorders>
            <w:tcMar>
              <w:top w:w="15" w:type="dxa"/>
              <w:left w:w="70" w:type="dxa"/>
              <w:bottom w:w="0" w:type="dxa"/>
              <w:right w:w="70" w:type="dxa"/>
            </w:tcMar>
            <w:vAlign w:val="center"/>
          </w:tcPr>
          <w:p w14:paraId="416ECEA6" w14:textId="1DC39413" w:rsidR="00D945E1" w:rsidRPr="00366F2E" w:rsidRDefault="001879E0" w:rsidP="00D945E1">
            <w:pPr>
              <w:jc w:val="center"/>
              <w:rPr>
                <w:rFonts w:ascii="Arial" w:hAnsi="Arial" w:cs="Arial"/>
                <w:b/>
                <w:bCs/>
                <w:sz w:val="20"/>
                <w:szCs w:val="20"/>
              </w:rPr>
            </w:pPr>
            <w:r w:rsidRPr="00366F2E">
              <w:rPr>
                <w:rFonts w:ascii="Arial" w:hAnsi="Arial" w:cs="Arial"/>
                <w:b/>
                <w:bCs/>
                <w:sz w:val="20"/>
                <w:szCs w:val="20"/>
              </w:rPr>
              <w:t>134</w:t>
            </w:r>
            <w:r w:rsidR="61E02622" w:rsidRPr="00366F2E">
              <w:rPr>
                <w:rFonts w:ascii="Arial" w:hAnsi="Arial" w:cs="Arial"/>
                <w:b/>
                <w:bCs/>
                <w:sz w:val="20"/>
                <w:szCs w:val="20"/>
              </w:rPr>
              <w:t>,00</w:t>
            </w:r>
          </w:p>
        </w:tc>
      </w:tr>
      <w:tr w:rsidR="00BA6DED" w:rsidRPr="00366F2E" w14:paraId="2A9408BB" w14:textId="77777777" w:rsidTr="2A37792C">
        <w:trPr>
          <w:trHeight w:val="386"/>
        </w:trPr>
        <w:tc>
          <w:tcPr>
            <w:tcW w:w="3894" w:type="dxa"/>
            <w:tcBorders>
              <w:top w:val="single" w:sz="12" w:space="0" w:color="000000" w:themeColor="text1"/>
              <w:left w:val="single" w:sz="12" w:space="0" w:color="000000" w:themeColor="text1"/>
              <w:bottom w:val="single" w:sz="12" w:space="0" w:color="000000" w:themeColor="text1"/>
            </w:tcBorders>
            <w:tcMar>
              <w:top w:w="15" w:type="dxa"/>
              <w:left w:w="70" w:type="dxa"/>
              <w:bottom w:w="0" w:type="dxa"/>
              <w:right w:w="70" w:type="dxa"/>
            </w:tcMar>
            <w:vAlign w:val="center"/>
          </w:tcPr>
          <w:p w14:paraId="72646281" w14:textId="77777777" w:rsidR="00D945E1" w:rsidRPr="00366F2E" w:rsidRDefault="61E02622" w:rsidP="00D945E1">
            <w:pPr>
              <w:rPr>
                <w:rFonts w:ascii="Arial" w:hAnsi="Arial" w:cs="Arial"/>
                <w:b/>
                <w:bCs/>
                <w:sz w:val="20"/>
                <w:szCs w:val="20"/>
              </w:rPr>
            </w:pPr>
            <w:r w:rsidRPr="00366F2E">
              <w:rPr>
                <w:rFonts w:ascii="Arial" w:hAnsi="Arial" w:cs="Arial"/>
                <w:b/>
                <w:bCs/>
                <w:sz w:val="20"/>
                <w:szCs w:val="20"/>
              </w:rPr>
              <w:t>Cena pro registrované uživatele</w:t>
            </w:r>
          </w:p>
        </w:tc>
        <w:tc>
          <w:tcPr>
            <w:tcW w:w="1701" w:type="dxa"/>
            <w:tcBorders>
              <w:top w:val="single" w:sz="12" w:space="0" w:color="000000" w:themeColor="text1"/>
              <w:bottom w:val="single" w:sz="12" w:space="0" w:color="000000" w:themeColor="text1"/>
            </w:tcBorders>
            <w:tcMar>
              <w:top w:w="15" w:type="dxa"/>
              <w:left w:w="70" w:type="dxa"/>
              <w:bottom w:w="0" w:type="dxa"/>
              <w:right w:w="70" w:type="dxa"/>
            </w:tcMar>
            <w:vAlign w:val="center"/>
          </w:tcPr>
          <w:p w14:paraId="1023F5F6" w14:textId="73144E21" w:rsidR="00D945E1" w:rsidRPr="00366F2E" w:rsidRDefault="00387367" w:rsidP="00D945E1">
            <w:pPr>
              <w:jc w:val="center"/>
              <w:rPr>
                <w:rFonts w:ascii="Arial" w:hAnsi="Arial" w:cs="Arial"/>
                <w:sz w:val="20"/>
                <w:szCs w:val="20"/>
              </w:rPr>
            </w:pPr>
            <w:r w:rsidRPr="00366F2E">
              <w:rPr>
                <w:rFonts w:ascii="Arial" w:hAnsi="Arial" w:cs="Arial"/>
                <w:sz w:val="20"/>
                <w:szCs w:val="20"/>
              </w:rPr>
              <w:t>86,78</w:t>
            </w:r>
          </w:p>
        </w:tc>
        <w:tc>
          <w:tcPr>
            <w:tcW w:w="1701" w:type="dxa"/>
            <w:tcBorders>
              <w:top w:val="single" w:sz="12" w:space="0" w:color="000000" w:themeColor="text1"/>
              <w:bottom w:val="single" w:sz="12" w:space="0" w:color="000000" w:themeColor="text1"/>
            </w:tcBorders>
            <w:vAlign w:val="center"/>
          </w:tcPr>
          <w:p w14:paraId="4E9FA506" w14:textId="22F71981" w:rsidR="00D945E1" w:rsidRPr="00366F2E" w:rsidRDefault="00B12B05" w:rsidP="00D945E1">
            <w:pPr>
              <w:jc w:val="center"/>
              <w:rPr>
                <w:rFonts w:ascii="Arial" w:hAnsi="Arial" w:cs="Arial"/>
                <w:b/>
                <w:bCs/>
                <w:sz w:val="20"/>
                <w:szCs w:val="20"/>
              </w:rPr>
            </w:pPr>
            <w:r w:rsidRPr="00366F2E">
              <w:rPr>
                <w:rFonts w:ascii="Arial" w:hAnsi="Arial" w:cs="Arial"/>
                <w:b/>
                <w:bCs/>
                <w:sz w:val="20"/>
                <w:szCs w:val="20"/>
              </w:rPr>
              <w:t>105</w:t>
            </w:r>
            <w:r w:rsidR="61E02622" w:rsidRPr="00366F2E">
              <w:rPr>
                <w:rFonts w:ascii="Arial" w:hAnsi="Arial" w:cs="Arial"/>
                <w:b/>
                <w:bCs/>
                <w:sz w:val="20"/>
                <w:szCs w:val="20"/>
              </w:rPr>
              <w:t>,00</w:t>
            </w:r>
          </w:p>
        </w:tc>
        <w:tc>
          <w:tcPr>
            <w:tcW w:w="1560" w:type="dxa"/>
            <w:tcBorders>
              <w:top w:val="single" w:sz="12" w:space="0" w:color="000000" w:themeColor="text1"/>
              <w:bottom w:val="single" w:sz="12" w:space="0" w:color="000000" w:themeColor="text1"/>
            </w:tcBorders>
            <w:vAlign w:val="center"/>
          </w:tcPr>
          <w:p w14:paraId="5D8ABC08" w14:textId="7C9A1DA3" w:rsidR="00D945E1" w:rsidRPr="00366F2E" w:rsidRDefault="00474621" w:rsidP="00D945E1">
            <w:pPr>
              <w:jc w:val="center"/>
              <w:rPr>
                <w:rFonts w:ascii="Arial" w:hAnsi="Arial" w:cs="Arial"/>
                <w:b/>
                <w:bCs/>
                <w:sz w:val="20"/>
                <w:szCs w:val="20"/>
              </w:rPr>
            </w:pPr>
            <w:r w:rsidRPr="00366F2E">
              <w:rPr>
                <w:rFonts w:ascii="Arial" w:hAnsi="Arial" w:cs="Arial"/>
                <w:sz w:val="20"/>
                <w:szCs w:val="20"/>
              </w:rPr>
              <w:t>102,48</w:t>
            </w:r>
          </w:p>
        </w:tc>
        <w:tc>
          <w:tcPr>
            <w:tcW w:w="1554" w:type="dxa"/>
            <w:tcBorders>
              <w:top w:val="single" w:sz="12" w:space="0" w:color="000000" w:themeColor="text1"/>
              <w:bottom w:val="single" w:sz="12" w:space="0" w:color="000000" w:themeColor="text1"/>
              <w:right w:val="single" w:sz="12" w:space="0" w:color="000000" w:themeColor="text1"/>
            </w:tcBorders>
            <w:tcMar>
              <w:top w:w="15" w:type="dxa"/>
              <w:left w:w="70" w:type="dxa"/>
              <w:bottom w:w="0" w:type="dxa"/>
              <w:right w:w="70" w:type="dxa"/>
            </w:tcMar>
            <w:vAlign w:val="center"/>
          </w:tcPr>
          <w:p w14:paraId="2E5C6B7B" w14:textId="3F6FE3C3" w:rsidR="00D945E1" w:rsidRPr="00366F2E" w:rsidRDefault="001879E0" w:rsidP="00D945E1">
            <w:pPr>
              <w:jc w:val="center"/>
              <w:rPr>
                <w:rFonts w:ascii="Arial" w:hAnsi="Arial" w:cs="Arial"/>
                <w:b/>
                <w:bCs/>
                <w:sz w:val="20"/>
                <w:szCs w:val="20"/>
              </w:rPr>
            </w:pPr>
            <w:r w:rsidRPr="00366F2E">
              <w:rPr>
                <w:rFonts w:ascii="Arial" w:hAnsi="Arial" w:cs="Arial"/>
                <w:b/>
                <w:bCs/>
                <w:sz w:val="20"/>
                <w:szCs w:val="20"/>
              </w:rPr>
              <w:t>124</w:t>
            </w:r>
            <w:r w:rsidR="61E02622" w:rsidRPr="00366F2E">
              <w:rPr>
                <w:rFonts w:ascii="Arial" w:hAnsi="Arial" w:cs="Arial"/>
                <w:b/>
                <w:bCs/>
                <w:sz w:val="20"/>
                <w:szCs w:val="20"/>
              </w:rPr>
              <w:t>,00</w:t>
            </w:r>
          </w:p>
        </w:tc>
      </w:tr>
    </w:tbl>
    <w:p w14:paraId="44C976ED" w14:textId="571C5CA6" w:rsidR="00A1242C" w:rsidRPr="00366F2E" w:rsidRDefault="0076317B" w:rsidP="0076317B">
      <w:pPr>
        <w:spacing w:line="240" w:lineRule="auto"/>
        <w:jc w:val="both"/>
        <w:rPr>
          <w:rFonts w:ascii="Arial" w:hAnsi="Arial" w:cs="Arial"/>
          <w:noProof/>
          <w:sz w:val="16"/>
          <w:szCs w:val="16"/>
          <w:lang w:eastAsia="cs-CZ"/>
        </w:rPr>
      </w:pPr>
      <w:r w:rsidRPr="00366F2E">
        <w:rPr>
          <w:rFonts w:ascii="Arial" w:hAnsi="Arial" w:cs="Arial"/>
          <w:sz w:val="16"/>
          <w:szCs w:val="16"/>
        </w:rPr>
        <w:t xml:space="preserve">Na základě konkrétních parametrů podání smluvního odesílatele lze dohodou sjednat individuální cenu. Za storno realizovaného podání na </w:t>
      </w:r>
      <w:proofErr w:type="spellStart"/>
      <w:r w:rsidRPr="00366F2E">
        <w:rPr>
          <w:rFonts w:ascii="Arial" w:hAnsi="Arial" w:cs="Arial"/>
          <w:sz w:val="16"/>
          <w:szCs w:val="16"/>
        </w:rPr>
        <w:t>Balíkovně</w:t>
      </w:r>
      <w:proofErr w:type="spellEnd"/>
      <w:r w:rsidRPr="00366F2E">
        <w:rPr>
          <w:rFonts w:ascii="Arial" w:hAnsi="Arial" w:cs="Arial"/>
          <w:sz w:val="16"/>
          <w:szCs w:val="16"/>
        </w:rPr>
        <w:t xml:space="preserve"> (toto storno zadává pouze obsluha </w:t>
      </w:r>
      <w:proofErr w:type="spellStart"/>
      <w:r w:rsidRPr="00366F2E">
        <w:rPr>
          <w:rFonts w:ascii="Arial" w:hAnsi="Arial" w:cs="Arial"/>
          <w:sz w:val="16"/>
          <w:szCs w:val="16"/>
        </w:rPr>
        <w:t>Balíkovny</w:t>
      </w:r>
      <w:proofErr w:type="spellEnd"/>
      <w:r w:rsidRPr="00366F2E">
        <w:rPr>
          <w:rFonts w:ascii="Arial" w:hAnsi="Arial" w:cs="Arial"/>
          <w:sz w:val="16"/>
          <w:szCs w:val="16"/>
        </w:rPr>
        <w:t>) bude automaticky účtován poplatek ve výši 20 Kč z ceny podání</w:t>
      </w:r>
      <w:r w:rsidRPr="00366F2E">
        <w:rPr>
          <w:rFonts w:ascii="Arial" w:hAnsi="Arial" w:cs="Arial"/>
          <w:noProof/>
          <w:sz w:val="16"/>
          <w:szCs w:val="16"/>
          <w:lang w:eastAsia="cs-CZ"/>
        </w:rPr>
        <w:t>.</w:t>
      </w:r>
    </w:p>
    <w:p w14:paraId="7FE42E72" w14:textId="77777777" w:rsidR="0076317B" w:rsidRPr="00366F2E" w:rsidRDefault="0076317B" w:rsidP="2A37792C">
      <w:pPr>
        <w:pStyle w:val="Nadpis4"/>
        <w:numPr>
          <w:ilvl w:val="0"/>
          <w:numId w:val="125"/>
        </w:numPr>
        <w:ind w:left="0" w:hanging="11"/>
        <w:rPr>
          <w:rFonts w:cs="Arial"/>
        </w:rPr>
      </w:pPr>
      <w:bookmarkStart w:id="157" w:name="_Toc189039821"/>
      <w:r w:rsidRPr="00366F2E">
        <w:rPr>
          <w:rFonts w:cs="Arial"/>
        </w:rPr>
        <w:t>Balíkovna plus</w:t>
      </w:r>
      <w:bookmarkEnd w:id="157"/>
    </w:p>
    <w:p w14:paraId="6FD6CF23" w14:textId="77777777" w:rsidR="0076317B" w:rsidRPr="00366F2E" w:rsidRDefault="0076317B" w:rsidP="2A37792C">
      <w:pPr>
        <w:pStyle w:val="cpNormal4"/>
        <w:spacing w:after="0" w:line="240" w:lineRule="auto"/>
        <w:ind w:firstLine="0"/>
        <w:rPr>
          <w:rFonts w:ascii="Arial" w:hAnsi="Arial" w:cs="Arial"/>
        </w:rPr>
      </w:pPr>
      <w:r w:rsidRPr="00366F2E">
        <w:rPr>
          <w:rFonts w:ascii="Arial" w:hAnsi="Arial" w:cs="Arial"/>
        </w:rPr>
        <w:t>(poštovní podmínky služby Balíkovna plus)</w:t>
      </w:r>
    </w:p>
    <w:p w14:paraId="1ED55825" w14:textId="77777777" w:rsidR="0076317B" w:rsidRPr="00366F2E" w:rsidRDefault="0076317B" w:rsidP="0076317B">
      <w:pPr>
        <w:pStyle w:val="cpNormal3"/>
        <w:spacing w:after="0" w:line="240" w:lineRule="auto"/>
        <w:ind w:firstLine="0"/>
        <w:rPr>
          <w:rFonts w:ascii="Arial" w:hAnsi="Arial" w:cs="Arial"/>
          <w:sz w:val="8"/>
          <w:szCs w:val="8"/>
        </w:rPr>
      </w:pPr>
    </w:p>
    <w:tbl>
      <w:tblPr>
        <w:tblW w:w="10415"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2760"/>
        <w:gridCol w:w="993"/>
        <w:gridCol w:w="992"/>
        <w:gridCol w:w="992"/>
        <w:gridCol w:w="992"/>
        <w:gridCol w:w="993"/>
        <w:gridCol w:w="853"/>
        <w:gridCol w:w="989"/>
        <w:gridCol w:w="851"/>
      </w:tblGrid>
      <w:tr w:rsidR="00BA6DED" w:rsidRPr="00366F2E" w14:paraId="5B1CC2E6" w14:textId="77777777" w:rsidTr="00851661">
        <w:trPr>
          <w:trHeight w:val="337"/>
        </w:trPr>
        <w:tc>
          <w:tcPr>
            <w:tcW w:w="2760" w:type="dxa"/>
            <w:vMerge w:val="restart"/>
            <w:shd w:val="clear" w:color="auto" w:fill="F2F2F2" w:themeFill="background1" w:themeFillShade="F2"/>
            <w:noWrap/>
            <w:vAlign w:val="center"/>
          </w:tcPr>
          <w:p w14:paraId="073F12DF" w14:textId="5EBB76DD" w:rsidR="0076317B" w:rsidRPr="00366F2E" w:rsidRDefault="0076317B" w:rsidP="00C130D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Ceny v Kč</w:t>
            </w:r>
          </w:p>
        </w:tc>
        <w:tc>
          <w:tcPr>
            <w:tcW w:w="7655" w:type="dxa"/>
            <w:gridSpan w:val="8"/>
            <w:shd w:val="clear" w:color="auto" w:fill="F2F2F2" w:themeFill="background1" w:themeFillShade="F2"/>
            <w:vAlign w:val="center"/>
          </w:tcPr>
          <w:p w14:paraId="19C3B17B" w14:textId="77777777" w:rsidR="0076317B" w:rsidRPr="00366F2E" w:rsidRDefault="0076317B" w:rsidP="00C130D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Velikostní kategorie</w:t>
            </w:r>
          </w:p>
          <w:p w14:paraId="037C8591"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(nejdelší strana do)</w:t>
            </w:r>
          </w:p>
        </w:tc>
      </w:tr>
      <w:tr w:rsidR="00BA6DED" w:rsidRPr="00366F2E" w14:paraId="5EBF9D6E" w14:textId="77777777" w:rsidTr="00851661">
        <w:trPr>
          <w:trHeight w:val="337"/>
        </w:trPr>
        <w:tc>
          <w:tcPr>
            <w:tcW w:w="2760" w:type="dxa"/>
            <w:vMerge/>
            <w:noWrap/>
            <w:vAlign w:val="center"/>
            <w:hideMark/>
          </w:tcPr>
          <w:p w14:paraId="796DC65F" w14:textId="77777777" w:rsidR="0076317B" w:rsidRPr="00366F2E" w:rsidRDefault="0076317B" w:rsidP="00C130DC">
            <w:pPr>
              <w:spacing w:line="240" w:lineRule="auto"/>
              <w:jc w:val="center"/>
              <w:rPr>
                <w:rFonts w:ascii="Arial" w:eastAsia="Times New Roman" w:hAnsi="Arial" w:cs="Arial"/>
                <w:b/>
                <w:sz w:val="20"/>
                <w:szCs w:val="20"/>
                <w:lang w:eastAsia="cs-CZ"/>
              </w:rPr>
            </w:pPr>
          </w:p>
        </w:tc>
        <w:tc>
          <w:tcPr>
            <w:tcW w:w="1985" w:type="dxa"/>
            <w:gridSpan w:val="2"/>
            <w:shd w:val="clear" w:color="auto" w:fill="F2F2F2" w:themeFill="background1" w:themeFillShade="F2"/>
            <w:vAlign w:val="center"/>
            <w:hideMark/>
          </w:tcPr>
          <w:p w14:paraId="03601C08"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S</w:t>
            </w:r>
          </w:p>
          <w:p w14:paraId="19201994"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(35 cm)</w:t>
            </w:r>
          </w:p>
        </w:tc>
        <w:tc>
          <w:tcPr>
            <w:tcW w:w="1984" w:type="dxa"/>
            <w:gridSpan w:val="2"/>
            <w:shd w:val="clear" w:color="auto" w:fill="F2F2F2" w:themeFill="background1" w:themeFillShade="F2"/>
            <w:vAlign w:val="center"/>
          </w:tcPr>
          <w:p w14:paraId="7F81FEDB"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M</w:t>
            </w:r>
          </w:p>
          <w:p w14:paraId="391B0B53"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(50 cm)</w:t>
            </w:r>
          </w:p>
        </w:tc>
        <w:tc>
          <w:tcPr>
            <w:tcW w:w="1846" w:type="dxa"/>
            <w:gridSpan w:val="2"/>
            <w:shd w:val="clear" w:color="auto" w:fill="F2F2F2" w:themeFill="background1" w:themeFillShade="F2"/>
            <w:vAlign w:val="center"/>
          </w:tcPr>
          <w:p w14:paraId="5D8E3B0E"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L</w:t>
            </w:r>
          </w:p>
          <w:p w14:paraId="347C6200"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(100 cm)</w:t>
            </w:r>
          </w:p>
        </w:tc>
        <w:tc>
          <w:tcPr>
            <w:tcW w:w="1840" w:type="dxa"/>
            <w:gridSpan w:val="2"/>
            <w:shd w:val="clear" w:color="auto" w:fill="F2F2F2" w:themeFill="background1" w:themeFillShade="F2"/>
            <w:vAlign w:val="center"/>
          </w:tcPr>
          <w:p w14:paraId="22C872A4"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XL</w:t>
            </w:r>
          </w:p>
          <w:p w14:paraId="7EE2D2D8"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(200 cm)</w:t>
            </w:r>
          </w:p>
        </w:tc>
      </w:tr>
      <w:tr w:rsidR="00BA6DED" w:rsidRPr="00366F2E" w14:paraId="641A568A" w14:textId="77777777" w:rsidTr="00305D32">
        <w:trPr>
          <w:trHeight w:val="271"/>
        </w:trPr>
        <w:tc>
          <w:tcPr>
            <w:tcW w:w="2760" w:type="dxa"/>
            <w:vMerge/>
            <w:vAlign w:val="center"/>
            <w:hideMark/>
          </w:tcPr>
          <w:p w14:paraId="780773A0" w14:textId="77777777" w:rsidR="0076317B" w:rsidRPr="00366F2E" w:rsidRDefault="0076317B" w:rsidP="00C130DC">
            <w:pPr>
              <w:spacing w:line="240" w:lineRule="auto"/>
              <w:jc w:val="center"/>
              <w:rPr>
                <w:rFonts w:ascii="Arial" w:eastAsia="Times New Roman" w:hAnsi="Arial" w:cs="Arial"/>
                <w:b/>
                <w:bCs/>
                <w:sz w:val="20"/>
                <w:szCs w:val="20"/>
                <w:lang w:eastAsia="cs-CZ"/>
              </w:rPr>
            </w:pPr>
          </w:p>
        </w:tc>
        <w:tc>
          <w:tcPr>
            <w:tcW w:w="993" w:type="dxa"/>
            <w:shd w:val="clear" w:color="auto" w:fill="F2F2F2" w:themeFill="background1" w:themeFillShade="F2"/>
            <w:vAlign w:val="center"/>
            <w:hideMark/>
          </w:tcPr>
          <w:p w14:paraId="50EBCC31"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bez DPH</w:t>
            </w:r>
          </w:p>
        </w:tc>
        <w:tc>
          <w:tcPr>
            <w:tcW w:w="992" w:type="dxa"/>
            <w:shd w:val="clear" w:color="auto" w:fill="F2F2F2" w:themeFill="background1" w:themeFillShade="F2"/>
            <w:vAlign w:val="center"/>
            <w:hideMark/>
          </w:tcPr>
          <w:p w14:paraId="01055270"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s DPH</w:t>
            </w:r>
          </w:p>
        </w:tc>
        <w:tc>
          <w:tcPr>
            <w:tcW w:w="992" w:type="dxa"/>
            <w:shd w:val="clear" w:color="auto" w:fill="F2F2F2" w:themeFill="background1" w:themeFillShade="F2"/>
            <w:vAlign w:val="center"/>
          </w:tcPr>
          <w:p w14:paraId="443855F9"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bez DPH</w:t>
            </w:r>
          </w:p>
        </w:tc>
        <w:tc>
          <w:tcPr>
            <w:tcW w:w="992" w:type="dxa"/>
            <w:shd w:val="clear" w:color="auto" w:fill="F2F2F2" w:themeFill="background1" w:themeFillShade="F2"/>
            <w:vAlign w:val="center"/>
          </w:tcPr>
          <w:p w14:paraId="40470FA5"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s DPH</w:t>
            </w:r>
          </w:p>
        </w:tc>
        <w:tc>
          <w:tcPr>
            <w:tcW w:w="993" w:type="dxa"/>
            <w:shd w:val="clear" w:color="auto" w:fill="F2F2F2" w:themeFill="background1" w:themeFillShade="F2"/>
            <w:vAlign w:val="center"/>
          </w:tcPr>
          <w:p w14:paraId="012FF840"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bez DPH</w:t>
            </w:r>
          </w:p>
        </w:tc>
        <w:tc>
          <w:tcPr>
            <w:tcW w:w="853" w:type="dxa"/>
            <w:shd w:val="clear" w:color="auto" w:fill="F2F2F2" w:themeFill="background1" w:themeFillShade="F2"/>
            <w:vAlign w:val="center"/>
          </w:tcPr>
          <w:p w14:paraId="2853516B"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s DPH</w:t>
            </w:r>
          </w:p>
        </w:tc>
        <w:tc>
          <w:tcPr>
            <w:tcW w:w="989" w:type="dxa"/>
            <w:shd w:val="clear" w:color="auto" w:fill="F2F2F2" w:themeFill="background1" w:themeFillShade="F2"/>
            <w:vAlign w:val="center"/>
          </w:tcPr>
          <w:p w14:paraId="1F67491F"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bez DPH</w:t>
            </w:r>
          </w:p>
        </w:tc>
        <w:tc>
          <w:tcPr>
            <w:tcW w:w="851" w:type="dxa"/>
            <w:shd w:val="clear" w:color="auto" w:fill="F2F2F2" w:themeFill="background1" w:themeFillShade="F2"/>
            <w:vAlign w:val="center"/>
          </w:tcPr>
          <w:p w14:paraId="586CE1AC" w14:textId="77777777" w:rsidR="0076317B" w:rsidRPr="00366F2E" w:rsidRDefault="0076317B" w:rsidP="2A37792C">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s DPH</w:t>
            </w:r>
          </w:p>
        </w:tc>
      </w:tr>
      <w:tr w:rsidR="008B4BE5" w:rsidRPr="00366F2E" w14:paraId="759F6455" w14:textId="77777777" w:rsidTr="00851661">
        <w:trPr>
          <w:trHeight w:val="520"/>
        </w:trPr>
        <w:tc>
          <w:tcPr>
            <w:tcW w:w="2760" w:type="dxa"/>
            <w:shd w:val="clear" w:color="auto" w:fill="auto"/>
            <w:vAlign w:val="center"/>
            <w:hideMark/>
          </w:tcPr>
          <w:p w14:paraId="6176E690" w14:textId="77777777" w:rsidR="008B4BE5" w:rsidRPr="00366F2E" w:rsidRDefault="008B4BE5" w:rsidP="008B4BE5">
            <w:pPr>
              <w:rPr>
                <w:rFonts w:ascii="Arial" w:hAnsi="Arial" w:cs="Arial"/>
                <w:b/>
                <w:bCs/>
                <w:sz w:val="20"/>
                <w:szCs w:val="20"/>
              </w:rPr>
            </w:pPr>
            <w:r w:rsidRPr="00366F2E">
              <w:rPr>
                <w:rFonts w:ascii="Arial" w:eastAsia="Times New Roman" w:hAnsi="Arial" w:cs="Arial"/>
                <w:b/>
                <w:bCs/>
                <w:sz w:val="20"/>
                <w:szCs w:val="20"/>
                <w:lang w:eastAsia="cs-CZ"/>
              </w:rPr>
              <w:t>Základní cena</w:t>
            </w:r>
          </w:p>
        </w:tc>
        <w:tc>
          <w:tcPr>
            <w:tcW w:w="993" w:type="dxa"/>
            <w:shd w:val="clear" w:color="auto" w:fill="auto"/>
            <w:vAlign w:val="center"/>
          </w:tcPr>
          <w:p w14:paraId="29781AE0" w14:textId="6CCC5B1E" w:rsidR="008B4BE5" w:rsidRPr="00366F2E" w:rsidRDefault="008B4BE5" w:rsidP="008B4BE5">
            <w:pPr>
              <w:jc w:val="center"/>
              <w:rPr>
                <w:rFonts w:ascii="Arial" w:hAnsi="Arial" w:cs="Arial"/>
                <w:sz w:val="20"/>
                <w:szCs w:val="20"/>
              </w:rPr>
            </w:pPr>
            <w:r w:rsidRPr="002A28C6">
              <w:rPr>
                <w:rFonts w:ascii="Arial" w:hAnsi="Arial" w:cs="Arial"/>
                <w:sz w:val="20"/>
                <w:szCs w:val="20"/>
              </w:rPr>
              <w:t>90,08</w:t>
            </w:r>
          </w:p>
        </w:tc>
        <w:tc>
          <w:tcPr>
            <w:tcW w:w="992" w:type="dxa"/>
            <w:shd w:val="clear" w:color="auto" w:fill="auto"/>
            <w:vAlign w:val="center"/>
          </w:tcPr>
          <w:p w14:paraId="7FABC0D0" w14:textId="371C8D78" w:rsidR="008B4BE5" w:rsidRPr="00366F2E" w:rsidRDefault="008B4BE5" w:rsidP="008B4BE5">
            <w:pPr>
              <w:jc w:val="center"/>
              <w:rPr>
                <w:rFonts w:ascii="Arial" w:hAnsi="Arial" w:cs="Arial"/>
                <w:b/>
                <w:bCs/>
                <w:sz w:val="20"/>
                <w:szCs w:val="20"/>
              </w:rPr>
            </w:pPr>
            <w:r w:rsidRPr="002A28C6">
              <w:rPr>
                <w:rFonts w:ascii="Arial" w:hAnsi="Arial" w:cs="Arial"/>
                <w:b/>
                <w:bCs/>
                <w:sz w:val="20"/>
                <w:szCs w:val="20"/>
              </w:rPr>
              <w:t>109,00</w:t>
            </w:r>
          </w:p>
        </w:tc>
        <w:tc>
          <w:tcPr>
            <w:tcW w:w="992" w:type="dxa"/>
            <w:shd w:val="clear" w:color="auto" w:fill="auto"/>
            <w:vAlign w:val="center"/>
          </w:tcPr>
          <w:p w14:paraId="7B10E9AA" w14:textId="16080346" w:rsidR="008B4BE5" w:rsidRPr="00366F2E" w:rsidRDefault="008B4BE5" w:rsidP="008B4BE5">
            <w:pPr>
              <w:jc w:val="center"/>
              <w:rPr>
                <w:rFonts w:ascii="Arial" w:hAnsi="Arial" w:cs="Arial"/>
                <w:sz w:val="20"/>
                <w:szCs w:val="20"/>
              </w:rPr>
            </w:pPr>
            <w:r w:rsidRPr="002A28C6">
              <w:rPr>
                <w:rFonts w:ascii="Arial" w:hAnsi="Arial" w:cs="Arial"/>
                <w:sz w:val="20"/>
                <w:szCs w:val="20"/>
              </w:rPr>
              <w:t>114,88</w:t>
            </w:r>
          </w:p>
        </w:tc>
        <w:tc>
          <w:tcPr>
            <w:tcW w:w="992" w:type="dxa"/>
            <w:shd w:val="clear" w:color="auto" w:fill="auto"/>
            <w:vAlign w:val="center"/>
          </w:tcPr>
          <w:p w14:paraId="52E11392" w14:textId="598D8650" w:rsidR="008B4BE5" w:rsidRPr="00366F2E" w:rsidRDefault="008B4BE5" w:rsidP="008B4BE5">
            <w:pPr>
              <w:jc w:val="center"/>
              <w:rPr>
                <w:rFonts w:ascii="Arial" w:hAnsi="Arial" w:cs="Arial"/>
                <w:b/>
                <w:bCs/>
                <w:sz w:val="20"/>
                <w:szCs w:val="20"/>
              </w:rPr>
            </w:pPr>
            <w:r w:rsidRPr="002A28C6">
              <w:rPr>
                <w:rFonts w:ascii="Arial" w:hAnsi="Arial" w:cs="Arial"/>
                <w:b/>
                <w:bCs/>
                <w:sz w:val="20"/>
                <w:szCs w:val="20"/>
              </w:rPr>
              <w:t>139,00</w:t>
            </w:r>
          </w:p>
        </w:tc>
        <w:tc>
          <w:tcPr>
            <w:tcW w:w="993" w:type="dxa"/>
            <w:shd w:val="clear" w:color="auto" w:fill="auto"/>
            <w:vAlign w:val="center"/>
          </w:tcPr>
          <w:p w14:paraId="1FB8A8C6" w14:textId="68366CE6" w:rsidR="008B4BE5" w:rsidRPr="00366F2E" w:rsidRDefault="008B4BE5" w:rsidP="008B4BE5">
            <w:pPr>
              <w:jc w:val="center"/>
              <w:rPr>
                <w:rFonts w:ascii="Arial" w:hAnsi="Arial" w:cs="Arial"/>
                <w:sz w:val="20"/>
                <w:szCs w:val="20"/>
              </w:rPr>
            </w:pPr>
            <w:r w:rsidRPr="002A28C6">
              <w:rPr>
                <w:rFonts w:ascii="Arial" w:hAnsi="Arial" w:cs="Arial"/>
                <w:sz w:val="20"/>
                <w:szCs w:val="20"/>
              </w:rPr>
              <w:t>156,20</w:t>
            </w:r>
          </w:p>
        </w:tc>
        <w:tc>
          <w:tcPr>
            <w:tcW w:w="853" w:type="dxa"/>
            <w:shd w:val="clear" w:color="auto" w:fill="auto"/>
            <w:vAlign w:val="center"/>
          </w:tcPr>
          <w:p w14:paraId="0A2F7A84" w14:textId="19F0BD84" w:rsidR="008B4BE5" w:rsidRPr="00366F2E" w:rsidRDefault="008B4BE5" w:rsidP="008B4BE5">
            <w:pPr>
              <w:jc w:val="center"/>
              <w:rPr>
                <w:rFonts w:ascii="Arial" w:hAnsi="Arial" w:cs="Arial"/>
                <w:b/>
                <w:bCs/>
                <w:sz w:val="20"/>
                <w:szCs w:val="20"/>
              </w:rPr>
            </w:pPr>
            <w:r w:rsidRPr="002A28C6">
              <w:rPr>
                <w:rFonts w:ascii="Arial" w:hAnsi="Arial" w:cs="Arial"/>
                <w:b/>
                <w:bCs/>
                <w:sz w:val="20"/>
                <w:szCs w:val="20"/>
              </w:rPr>
              <w:t>189,00</w:t>
            </w:r>
          </w:p>
        </w:tc>
        <w:tc>
          <w:tcPr>
            <w:tcW w:w="989" w:type="dxa"/>
            <w:shd w:val="clear" w:color="auto" w:fill="auto"/>
            <w:vAlign w:val="center"/>
          </w:tcPr>
          <w:p w14:paraId="5A7BD179" w14:textId="661DD198" w:rsidR="008B4BE5" w:rsidRPr="00366F2E" w:rsidRDefault="008B4BE5" w:rsidP="008B4BE5">
            <w:pPr>
              <w:jc w:val="center"/>
              <w:rPr>
                <w:rFonts w:ascii="Arial" w:hAnsi="Arial" w:cs="Arial"/>
                <w:sz w:val="20"/>
                <w:szCs w:val="20"/>
              </w:rPr>
            </w:pPr>
            <w:r w:rsidRPr="002A28C6">
              <w:rPr>
                <w:rFonts w:ascii="Arial" w:hAnsi="Arial" w:cs="Arial"/>
                <w:sz w:val="20"/>
                <w:szCs w:val="20"/>
              </w:rPr>
              <w:t>280,17</w:t>
            </w:r>
          </w:p>
        </w:tc>
        <w:tc>
          <w:tcPr>
            <w:tcW w:w="851" w:type="dxa"/>
            <w:shd w:val="clear" w:color="auto" w:fill="auto"/>
            <w:vAlign w:val="center"/>
          </w:tcPr>
          <w:p w14:paraId="5B1FFFA6" w14:textId="6473BAE4" w:rsidR="008B4BE5" w:rsidRPr="00366F2E" w:rsidRDefault="008B4BE5" w:rsidP="008B4BE5">
            <w:pPr>
              <w:jc w:val="center"/>
              <w:rPr>
                <w:rFonts w:ascii="Arial" w:hAnsi="Arial" w:cs="Arial"/>
                <w:b/>
                <w:bCs/>
                <w:sz w:val="20"/>
                <w:szCs w:val="20"/>
              </w:rPr>
            </w:pPr>
            <w:r w:rsidRPr="002A28C6">
              <w:rPr>
                <w:rFonts w:ascii="Arial" w:hAnsi="Arial" w:cs="Arial"/>
                <w:b/>
                <w:bCs/>
                <w:sz w:val="20"/>
                <w:szCs w:val="20"/>
              </w:rPr>
              <w:t>339,00</w:t>
            </w:r>
          </w:p>
        </w:tc>
      </w:tr>
    </w:tbl>
    <w:p w14:paraId="127FB5E8" w14:textId="714D48DC" w:rsidR="0076317B" w:rsidRPr="00366F2E" w:rsidRDefault="0076317B" w:rsidP="0076317B">
      <w:pPr>
        <w:spacing w:line="240" w:lineRule="auto"/>
        <w:jc w:val="both"/>
        <w:rPr>
          <w:rFonts w:ascii="Arial" w:hAnsi="Arial" w:cs="Arial"/>
          <w:noProof/>
          <w:sz w:val="16"/>
          <w:szCs w:val="16"/>
          <w:lang w:eastAsia="cs-CZ"/>
        </w:rPr>
      </w:pPr>
      <w:r w:rsidRPr="00366F2E">
        <w:rPr>
          <w:rFonts w:ascii="Arial" w:hAnsi="Arial" w:cs="Arial"/>
          <w:sz w:val="16"/>
          <w:szCs w:val="16"/>
        </w:rPr>
        <w:t xml:space="preserve">Služba je určena smluvním odesílatelům na základě předem uzavřené písemné dohody mezi podavatelem a Českou poštou, </w:t>
      </w:r>
      <w:proofErr w:type="spellStart"/>
      <w:r w:rsidRPr="00366F2E">
        <w:rPr>
          <w:rFonts w:ascii="Arial" w:hAnsi="Arial" w:cs="Arial"/>
          <w:sz w:val="16"/>
          <w:szCs w:val="16"/>
        </w:rPr>
        <w:t>s.p</w:t>
      </w:r>
      <w:proofErr w:type="spellEnd"/>
      <w:r w:rsidRPr="00366F2E">
        <w:rPr>
          <w:rFonts w:ascii="Arial" w:hAnsi="Arial" w:cs="Arial"/>
          <w:sz w:val="16"/>
          <w:szCs w:val="16"/>
        </w:rPr>
        <w:t xml:space="preserve">. Na základě konkrétních parametrů podání smluvního odesílatele lze dohodou sjednat individuální cenu. Za storno realizovaného podání na </w:t>
      </w:r>
      <w:proofErr w:type="spellStart"/>
      <w:r w:rsidRPr="00366F2E">
        <w:rPr>
          <w:rFonts w:ascii="Arial" w:hAnsi="Arial" w:cs="Arial"/>
          <w:sz w:val="16"/>
          <w:szCs w:val="16"/>
        </w:rPr>
        <w:t>Balíkovně</w:t>
      </w:r>
      <w:proofErr w:type="spellEnd"/>
      <w:r w:rsidRPr="00366F2E">
        <w:rPr>
          <w:rFonts w:ascii="Arial" w:hAnsi="Arial" w:cs="Arial"/>
          <w:sz w:val="16"/>
          <w:szCs w:val="16"/>
        </w:rPr>
        <w:t xml:space="preserve"> (toto storno zadává pouze obsluha </w:t>
      </w:r>
      <w:proofErr w:type="spellStart"/>
      <w:r w:rsidRPr="00366F2E">
        <w:rPr>
          <w:rFonts w:ascii="Arial" w:hAnsi="Arial" w:cs="Arial"/>
          <w:sz w:val="16"/>
          <w:szCs w:val="16"/>
        </w:rPr>
        <w:t>Balíkovny</w:t>
      </w:r>
      <w:proofErr w:type="spellEnd"/>
      <w:r w:rsidRPr="00366F2E">
        <w:rPr>
          <w:rFonts w:ascii="Arial" w:hAnsi="Arial" w:cs="Arial"/>
          <w:sz w:val="16"/>
          <w:szCs w:val="16"/>
        </w:rPr>
        <w:t>) bude automaticky účtován poplatek ve výši 20 Kč z ceny podání</w:t>
      </w:r>
      <w:r w:rsidRPr="00366F2E">
        <w:rPr>
          <w:rFonts w:ascii="Arial" w:hAnsi="Arial" w:cs="Arial"/>
          <w:noProof/>
          <w:sz w:val="16"/>
          <w:szCs w:val="16"/>
          <w:lang w:eastAsia="cs-CZ"/>
        </w:rPr>
        <w:t>.</w:t>
      </w:r>
      <w:r w:rsidR="00E61CC6" w:rsidRPr="00366F2E">
        <w:rPr>
          <w:rFonts w:ascii="Arial" w:hAnsi="Arial" w:cs="Arial"/>
          <w:noProof/>
          <w:sz w:val="16"/>
          <w:szCs w:val="16"/>
          <w:lang w:eastAsia="cs-CZ"/>
        </w:rPr>
        <w:t xml:space="preserve"> </w:t>
      </w:r>
      <w:r w:rsidR="00E61CC6" w:rsidRPr="00366F2E">
        <w:rPr>
          <w:rFonts w:ascii="Arial" w:hAnsi="Arial" w:cs="Arial"/>
          <w:sz w:val="16"/>
          <w:szCs w:val="16"/>
        </w:rPr>
        <w:t>Uvedené ceny se vztahují na balíky do 31,5 kg, jejichž součet všech 3 stran je maximálně 300 cm, mají tvar krychle, kvádru nebo válce, jsou zabaleny v pevném obalu (např. karton, pevná obálka, pevný plastový sáček určený pro přepravu apod.)</w:t>
      </w:r>
      <w:r w:rsidR="00E61CC6" w:rsidRPr="00366F2E">
        <w:rPr>
          <w:rFonts w:ascii="Arial" w:hAnsi="Arial" w:cs="Arial"/>
          <w:bCs/>
          <w:sz w:val="16"/>
          <w:szCs w:val="16"/>
        </w:rPr>
        <w:t xml:space="preserve"> a současně</w:t>
      </w:r>
      <w:r w:rsidR="00E61CC6" w:rsidRPr="00366F2E">
        <w:rPr>
          <w:rFonts w:ascii="Arial" w:eastAsia="Times New Roman" w:hAnsi="Arial" w:cs="Arial"/>
          <w:bCs/>
          <w:sz w:val="16"/>
          <w:szCs w:val="16"/>
          <w:lang w:eastAsia="cs-CZ"/>
        </w:rPr>
        <w:t xml:space="preserve"> mají </w:t>
      </w:r>
      <w:r w:rsidR="00E61CC6" w:rsidRPr="00366F2E">
        <w:rPr>
          <w:rFonts w:ascii="Arial" w:hAnsi="Arial" w:cs="Arial"/>
          <w:bCs/>
          <w:sz w:val="16"/>
          <w:szCs w:val="16"/>
        </w:rPr>
        <w:t>adresní stranu upravenou podle požadavků České pošty</w:t>
      </w:r>
      <w:r w:rsidR="00E61CC6" w:rsidRPr="00366F2E">
        <w:rPr>
          <w:rFonts w:ascii="Arial" w:eastAsia="Times New Roman" w:hAnsi="Arial" w:cs="Arial"/>
          <w:bCs/>
          <w:sz w:val="16"/>
          <w:szCs w:val="16"/>
          <w:lang w:eastAsia="cs-CZ"/>
        </w:rPr>
        <w:t>.</w:t>
      </w:r>
    </w:p>
    <w:p w14:paraId="570DA505" w14:textId="77777777" w:rsidR="00A1242C" w:rsidRPr="00366F2E" w:rsidRDefault="00A1242C" w:rsidP="0076317B">
      <w:pPr>
        <w:spacing w:line="240" w:lineRule="auto"/>
        <w:jc w:val="both"/>
        <w:rPr>
          <w:rFonts w:ascii="Arial" w:hAnsi="Arial" w:cs="Arial"/>
          <w:noProof/>
          <w:sz w:val="16"/>
          <w:szCs w:val="16"/>
          <w:lang w:eastAsia="cs-CZ"/>
        </w:rPr>
      </w:pPr>
    </w:p>
    <w:bookmarkStart w:id="158" w:name="_Toc189039822"/>
    <w:bookmarkStart w:id="159" w:name="_Hlk166145468"/>
    <w:p w14:paraId="6E79DC2A" w14:textId="2034F610" w:rsidR="00A73D1F" w:rsidRPr="00366F2E" w:rsidDel="00B22765" w:rsidRDefault="004D1BE7" w:rsidP="009C38BC">
      <w:pPr>
        <w:pStyle w:val="Nadpis4"/>
        <w:numPr>
          <w:ilvl w:val="0"/>
          <w:numId w:val="125"/>
        </w:numPr>
        <w:ind w:left="567" w:hanging="578"/>
        <w:rPr>
          <w:rFonts w:cs="Arial"/>
        </w:rPr>
      </w:pPr>
      <w:r w:rsidRPr="00366F2E" w:rsidDel="00B22765">
        <w:rPr>
          <w:rFonts w:cs="Arial"/>
          <w:b w:val="0"/>
          <w:bCs w:val="0"/>
          <w:iCs w:val="0"/>
          <w:noProof/>
        </w:rPr>
        <mc:AlternateContent>
          <mc:Choice Requires="wps">
            <w:drawing>
              <wp:anchor distT="0" distB="0" distL="114300" distR="114300" simplePos="0" relativeHeight="251658249" behindDoc="0" locked="0" layoutInCell="1" allowOverlap="1" wp14:anchorId="31FAE6EB" wp14:editId="35266B43">
                <wp:simplePos x="0" y="0"/>
                <wp:positionH relativeFrom="margin">
                  <wp:posOffset>859155</wp:posOffset>
                </wp:positionH>
                <wp:positionV relativeFrom="bottomMargin">
                  <wp:posOffset>194310</wp:posOffset>
                </wp:positionV>
                <wp:extent cx="4847590" cy="258445"/>
                <wp:effectExtent l="0" t="0" r="0" b="8255"/>
                <wp:wrapNone/>
                <wp:docPr id="37" name="Textové pole 3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03746B0" w14:textId="639613DF" w:rsidR="004F26E4" w:rsidRPr="006E1087" w:rsidRDefault="00C32735" w:rsidP="00E64783">
                            <w:pPr>
                              <w:ind w:left="113"/>
                              <w:jc w:val="center"/>
                            </w:pPr>
                            <w:r>
                              <w:rPr>
                                <w:b/>
                                <w:i/>
                              </w:rPr>
                              <w:t>Balíkovna</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3892A629">
              <v:shape id="Textové pole 37" style="position:absolute;left:0;text-align:left;margin-left:67.65pt;margin-top:15.3pt;width:381.7pt;height:20.35pt;z-index:251658249;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41"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lCfY5AEAAKkDAAAOAAAAZHJzL2Uyb0RvYy54bWysU9tu2zAMfR+wfxD0vjgJnDU14hRdiw4D&#10;ugvQ7QNoWY6F2aJGKbGzrx8lp2m2vQ17EURSPjznkN7cjH0nDpq8QVvKxWwuhbYKa2N3pfz29eHN&#10;WgofwNbQodWlPGovb7avX20GV+glttjVmgSDWF8MrpRtCK7IMq9a3YOfodOWiw1SD4FD2mU1wcDo&#10;fZct5/O32YBUO0Klvefs/VSU24TfNFqFz03jdRBdKZlbSCels4pntt1AsSNwrVEnGvAPLHowlpue&#10;oe4hgNiT+QuqN4rQYxNmCvsMm8YonTSwmsX8DzVPLTidtLA53p1t8v8PVn06PLkvJML4DkceYBLh&#10;3SOq715YvGvB7vQtEQ6thpobL6Jl2eB8cfo0Wu0LH0Gq4SPWPGTYB0xAY0N9dIV1CkbnARzPpusx&#10;CMXJfJ1fra65pLi2XK3zfJVaQPH8tSMf3mvsRbyUknioCR0Ojz5ENlA8P4nNLD6YrkuD7exvCX4Y&#10;M4l9JDxRD2M1ClOztNQ4qqmwPrIewmlfeL/50iL9lGLgXSml/7EH0lJ0Hyx7cr3I87hcKchXV0sO&#10;6LJSXVbAKoYqZZBiut6FaSH3jsyu5U7TFCzeso+NSRJfWJ348z4k5afdjQt3GadXL3/Y9hcAAAD/&#10;/wMAUEsDBBQABgAIAAAAIQBVPp4e3gAAAAkBAAAPAAAAZHJzL2Rvd25yZXYueG1sTI/LTsMwEEX3&#10;SPyDNUjsqN2GtmmIUyEQWxB9SezceJpEjcdR7Dbh7xlWsLyao3vP5OvRteKKfWg8aZhOFAik0tuG&#10;Kg277dtDCiJEQ9a0nlDDNwZYF7c3ucmsH+gTr5tYCS6hkBkNdYxdJmUoa3QmTHyHxLeT752JHPtK&#10;2t4MXO5aOVNqIZ1piBdq0+FLjeV5c3Ea9u+nr8Oj+qhe3bwb/KgkuZXU+v5ufH4CEXGMfzD86rM6&#10;FOx09BeyQbSck3nCqIZELUAwkK7SJYijhuU0AVnk8v8HxQ8AAAD//wMAUEsBAi0AFAAGAAgAAAAh&#10;ALaDOJL+AAAA4QEAABMAAAAAAAAAAAAAAAAAAAAAAFtDb250ZW50X1R5cGVzXS54bWxQSwECLQAU&#10;AAYACAAAACEAOP0h/9YAAACUAQAACwAAAAAAAAAAAAAAAAAvAQAAX3JlbHMvLnJlbHNQSwECLQAU&#10;AAYACAAAACEAAZQn2OQBAACpAwAADgAAAAAAAAAAAAAAAAAuAgAAZHJzL2Uyb0RvYy54bWxQSwEC&#10;LQAUAAYACAAAACEAVT6eHt4AAAAJAQAADwAAAAAAAAAAAAAAAAA+BAAAZHJzL2Rvd25yZXYueG1s&#10;UEsFBgAAAAAEAAQA8wAAAEkFAAAAAA==&#10;" w14:anchorId="31FAE6EB">
                <v:textbox>
                  <w:txbxContent>
                    <w:p w:rsidRPr="006E1087" w:rsidR="004F26E4" w:rsidP="00E64783" w:rsidRDefault="00C32735" w14:paraId="60ACD62A" w14:textId="639613DF">
                      <w:pPr>
                        <w:ind w:left="113"/>
                        <w:jc w:val="center"/>
                      </w:pPr>
                      <w:r>
                        <w:rPr>
                          <w:b/>
                          <w:i/>
                        </w:rPr>
                        <w:t>Balíkovna</w:t>
                      </w:r>
                    </w:p>
                  </w:txbxContent>
                </v:textbox>
                <w10:wrap anchorx="margin" anchory="margin"/>
              </v:shape>
            </w:pict>
          </mc:Fallback>
        </mc:AlternateContent>
      </w:r>
      <w:r w:rsidR="00A73D1F" w:rsidRPr="00366F2E" w:rsidDel="00B22765">
        <w:rPr>
          <w:rFonts w:cs="Arial"/>
        </w:rPr>
        <w:t>Přehled a ceník doplňkových služeb, příplatků a vrácení cen pro službu Balíkovna plus</w:t>
      </w:r>
      <w:bookmarkStart w:id="160" w:name="_Toc188440160"/>
      <w:bookmarkEnd w:id="158"/>
      <w:bookmarkEnd w:id="160"/>
    </w:p>
    <w:tbl>
      <w:tblPr>
        <w:tblW w:w="10429" w:type="dxa"/>
        <w:tblInd w:w="5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457"/>
        <w:gridCol w:w="1559"/>
        <w:gridCol w:w="1413"/>
      </w:tblGrid>
      <w:tr w:rsidR="00090FCD" w:rsidRPr="00366F2E" w:rsidDel="00B22765" w14:paraId="3C0AC38D" w14:textId="176F082C" w:rsidTr="2A37792C">
        <w:trPr>
          <w:trHeight w:val="209"/>
        </w:trPr>
        <w:tc>
          <w:tcPr>
            <w:tcW w:w="7457" w:type="dxa"/>
            <w:vMerge w:val="restart"/>
            <w:shd w:val="clear" w:color="auto" w:fill="F2F2F2" w:themeFill="background1" w:themeFillShade="F2"/>
            <w:vAlign w:val="center"/>
          </w:tcPr>
          <w:p w14:paraId="540035A9" w14:textId="1FC146E7" w:rsidR="00A73D1F" w:rsidRPr="00366F2E" w:rsidDel="00B22765" w:rsidRDefault="00A73D1F" w:rsidP="2A37792C">
            <w:pPr>
              <w:spacing w:line="228" w:lineRule="auto"/>
              <w:jc w:val="center"/>
              <w:rPr>
                <w:rFonts w:ascii="Arial" w:hAnsi="Arial" w:cs="Arial"/>
                <w:b/>
                <w:bCs/>
                <w:sz w:val="20"/>
                <w:szCs w:val="20"/>
              </w:rPr>
            </w:pPr>
            <w:r w:rsidRPr="00366F2E" w:rsidDel="00B22765">
              <w:rPr>
                <w:rFonts w:ascii="Arial" w:hAnsi="Arial" w:cs="Arial"/>
                <w:b/>
                <w:bCs/>
                <w:sz w:val="20"/>
                <w:szCs w:val="20"/>
              </w:rPr>
              <w:t>Balíkovna plus</w:t>
            </w:r>
            <w:bookmarkStart w:id="161" w:name="_Toc188440161"/>
            <w:bookmarkEnd w:id="161"/>
          </w:p>
        </w:tc>
        <w:tc>
          <w:tcPr>
            <w:tcW w:w="2972" w:type="dxa"/>
            <w:gridSpan w:val="2"/>
            <w:shd w:val="clear" w:color="auto" w:fill="F2F2F2" w:themeFill="background1" w:themeFillShade="F2"/>
          </w:tcPr>
          <w:p w14:paraId="27177EB8" w14:textId="5E3E4F24" w:rsidR="00A73D1F" w:rsidRPr="00366F2E" w:rsidDel="00B22765" w:rsidRDefault="00A73D1F" w:rsidP="2A37792C">
            <w:pPr>
              <w:pStyle w:val="Zpat"/>
              <w:jc w:val="center"/>
              <w:rPr>
                <w:rFonts w:ascii="Arial" w:hAnsi="Arial" w:cs="Arial"/>
                <w:b/>
                <w:bCs/>
                <w:sz w:val="20"/>
                <w:szCs w:val="20"/>
              </w:rPr>
            </w:pPr>
            <w:r w:rsidRPr="00366F2E" w:rsidDel="00B22765">
              <w:rPr>
                <w:rFonts w:ascii="Arial" w:hAnsi="Arial" w:cs="Arial"/>
                <w:b/>
                <w:bCs/>
                <w:sz w:val="20"/>
                <w:szCs w:val="20"/>
              </w:rPr>
              <w:t>Cena v Kč</w:t>
            </w:r>
            <w:bookmarkStart w:id="162" w:name="_Toc188440162"/>
            <w:bookmarkEnd w:id="162"/>
          </w:p>
        </w:tc>
        <w:bookmarkStart w:id="163" w:name="_Toc188440163"/>
        <w:bookmarkEnd w:id="163"/>
      </w:tr>
      <w:tr w:rsidR="00EF2B7A" w:rsidRPr="00366F2E" w:rsidDel="00B22765" w14:paraId="0FB993D7" w14:textId="58618611" w:rsidTr="2A37792C">
        <w:trPr>
          <w:trHeight w:val="178"/>
        </w:trPr>
        <w:tc>
          <w:tcPr>
            <w:tcW w:w="7457" w:type="dxa"/>
            <w:vMerge/>
            <w:vAlign w:val="center"/>
          </w:tcPr>
          <w:p w14:paraId="02E365EF" w14:textId="19994FA3" w:rsidR="00A73D1F" w:rsidRPr="00366F2E" w:rsidDel="00B22765" w:rsidRDefault="00A73D1F" w:rsidP="00C130DC">
            <w:pPr>
              <w:spacing w:line="228" w:lineRule="auto"/>
              <w:ind w:left="57"/>
              <w:jc w:val="center"/>
              <w:rPr>
                <w:rFonts w:ascii="Arial" w:hAnsi="Arial" w:cs="Arial"/>
                <w:sz w:val="20"/>
                <w:szCs w:val="20"/>
              </w:rPr>
            </w:pPr>
          </w:p>
        </w:tc>
        <w:tc>
          <w:tcPr>
            <w:tcW w:w="1559" w:type="dxa"/>
            <w:shd w:val="clear" w:color="auto" w:fill="F2F2F2" w:themeFill="background1" w:themeFillShade="F2"/>
            <w:vAlign w:val="center"/>
          </w:tcPr>
          <w:p w14:paraId="68CA2F61" w14:textId="3491996A" w:rsidR="00A73D1F" w:rsidRPr="00366F2E" w:rsidDel="00B22765" w:rsidRDefault="00A73D1F" w:rsidP="2A37792C">
            <w:pPr>
              <w:pStyle w:val="Zpat"/>
              <w:tabs>
                <w:tab w:val="clear" w:pos="4513"/>
              </w:tabs>
              <w:ind w:left="-57"/>
              <w:jc w:val="center"/>
              <w:rPr>
                <w:rFonts w:ascii="Arial" w:hAnsi="Arial" w:cs="Arial"/>
                <w:b/>
                <w:bCs/>
                <w:sz w:val="20"/>
                <w:szCs w:val="20"/>
              </w:rPr>
            </w:pPr>
            <w:r w:rsidRPr="00366F2E" w:rsidDel="00B22765">
              <w:rPr>
                <w:rFonts w:ascii="Arial" w:hAnsi="Arial" w:cs="Arial"/>
                <w:b/>
                <w:bCs/>
                <w:sz w:val="20"/>
                <w:szCs w:val="20"/>
              </w:rPr>
              <w:t>bez DPH</w:t>
            </w:r>
            <w:bookmarkStart w:id="164" w:name="_Toc188440164"/>
            <w:bookmarkEnd w:id="164"/>
          </w:p>
        </w:tc>
        <w:tc>
          <w:tcPr>
            <w:tcW w:w="1413" w:type="dxa"/>
            <w:shd w:val="clear" w:color="auto" w:fill="F2F2F2" w:themeFill="background1" w:themeFillShade="F2"/>
            <w:vAlign w:val="center"/>
          </w:tcPr>
          <w:p w14:paraId="2F8886DD" w14:textId="20181EC7" w:rsidR="00A73D1F" w:rsidRPr="00366F2E" w:rsidDel="00B22765" w:rsidRDefault="00A73D1F" w:rsidP="2A37792C">
            <w:pPr>
              <w:pStyle w:val="Zpat"/>
              <w:tabs>
                <w:tab w:val="clear" w:pos="4513"/>
              </w:tabs>
              <w:ind w:left="-57"/>
              <w:jc w:val="center"/>
              <w:rPr>
                <w:rFonts w:ascii="Arial" w:hAnsi="Arial" w:cs="Arial"/>
                <w:b/>
                <w:bCs/>
                <w:sz w:val="20"/>
                <w:szCs w:val="20"/>
              </w:rPr>
            </w:pPr>
            <w:r w:rsidRPr="00366F2E" w:rsidDel="00B22765">
              <w:rPr>
                <w:rFonts w:ascii="Arial" w:hAnsi="Arial" w:cs="Arial"/>
                <w:b/>
                <w:bCs/>
                <w:sz w:val="20"/>
                <w:szCs w:val="20"/>
              </w:rPr>
              <w:t>s DPH</w:t>
            </w:r>
            <w:bookmarkStart w:id="165" w:name="_Toc188440165"/>
            <w:bookmarkEnd w:id="165"/>
          </w:p>
        </w:tc>
        <w:bookmarkStart w:id="166" w:name="_Toc188440166"/>
        <w:bookmarkEnd w:id="166"/>
      </w:tr>
      <w:tr w:rsidR="00A73D1F" w:rsidRPr="00366F2E" w:rsidDel="00B22765" w14:paraId="43CA53D8" w14:textId="4147359E" w:rsidTr="2A37792C">
        <w:trPr>
          <w:trHeight w:val="168"/>
        </w:trPr>
        <w:tc>
          <w:tcPr>
            <w:tcW w:w="10429" w:type="dxa"/>
            <w:gridSpan w:val="3"/>
            <w:shd w:val="clear" w:color="auto" w:fill="F2F2F2" w:themeFill="background1" w:themeFillShade="F2"/>
          </w:tcPr>
          <w:p w14:paraId="65212661" w14:textId="1A68CB2D" w:rsidR="00A73D1F" w:rsidRPr="00366F2E" w:rsidDel="00B22765" w:rsidRDefault="00A73D1F" w:rsidP="2A37792C">
            <w:pPr>
              <w:pStyle w:val="Zpat"/>
              <w:tabs>
                <w:tab w:val="clear" w:pos="4513"/>
              </w:tabs>
              <w:jc w:val="center"/>
              <w:rPr>
                <w:rFonts w:ascii="Arial" w:hAnsi="Arial" w:cs="Arial"/>
                <w:b/>
                <w:bCs/>
                <w:sz w:val="20"/>
                <w:szCs w:val="20"/>
              </w:rPr>
            </w:pPr>
            <w:r w:rsidRPr="00366F2E" w:rsidDel="00B22765">
              <w:rPr>
                <w:rFonts w:ascii="Arial" w:hAnsi="Arial" w:cs="Arial"/>
                <w:b/>
                <w:bCs/>
                <w:sz w:val="20"/>
                <w:szCs w:val="20"/>
              </w:rPr>
              <w:t>Doplňkové služby</w:t>
            </w:r>
            <w:bookmarkStart w:id="167" w:name="_Toc188440167"/>
            <w:bookmarkEnd w:id="167"/>
          </w:p>
        </w:tc>
        <w:bookmarkStart w:id="168" w:name="_Toc188440168"/>
        <w:bookmarkEnd w:id="168"/>
      </w:tr>
      <w:tr w:rsidR="00A73D1F" w:rsidRPr="00366F2E" w:rsidDel="00B22765" w14:paraId="622BC73D" w14:textId="2A99D40F" w:rsidTr="2A37792C">
        <w:trPr>
          <w:trHeight w:val="178"/>
        </w:trPr>
        <w:tc>
          <w:tcPr>
            <w:tcW w:w="7457" w:type="dxa"/>
            <w:vAlign w:val="center"/>
          </w:tcPr>
          <w:p w14:paraId="43FF61EE" w14:textId="43CD228B" w:rsidR="00A73D1F" w:rsidRPr="00366F2E" w:rsidDel="00B22765" w:rsidRDefault="00A73D1F" w:rsidP="00C130DC">
            <w:pPr>
              <w:spacing w:line="228" w:lineRule="auto"/>
              <w:rPr>
                <w:rFonts w:ascii="Arial" w:hAnsi="Arial" w:cs="Arial"/>
                <w:sz w:val="20"/>
                <w:szCs w:val="20"/>
              </w:rPr>
            </w:pPr>
            <w:r w:rsidRPr="00366F2E" w:rsidDel="00B22765">
              <w:rPr>
                <w:rFonts w:ascii="Arial" w:hAnsi="Arial" w:cs="Arial"/>
                <w:sz w:val="20"/>
                <w:szCs w:val="20"/>
              </w:rPr>
              <w:t>Dodání do vlastních rukou výhradně jen adresáta</w:t>
            </w:r>
            <w:bookmarkStart w:id="169" w:name="_Toc188440169"/>
            <w:bookmarkEnd w:id="169"/>
          </w:p>
        </w:tc>
        <w:tc>
          <w:tcPr>
            <w:tcW w:w="1559" w:type="dxa"/>
            <w:vAlign w:val="center"/>
          </w:tcPr>
          <w:p w14:paraId="375CC6D8" w14:textId="042DE794" w:rsidR="00A73D1F" w:rsidRPr="00366F2E" w:rsidDel="00B22765" w:rsidRDefault="00CF2684" w:rsidP="00C130DC">
            <w:pPr>
              <w:pStyle w:val="Zpat"/>
              <w:tabs>
                <w:tab w:val="clear" w:pos="4513"/>
              </w:tabs>
              <w:jc w:val="center"/>
              <w:rPr>
                <w:rFonts w:ascii="Arial" w:hAnsi="Arial" w:cs="Arial"/>
                <w:sz w:val="20"/>
                <w:szCs w:val="20"/>
              </w:rPr>
            </w:pPr>
            <w:r w:rsidRPr="00366F2E" w:rsidDel="00B22765">
              <w:rPr>
                <w:rFonts w:ascii="Arial" w:hAnsi="Arial" w:cs="Arial"/>
                <w:sz w:val="20"/>
                <w:szCs w:val="20"/>
              </w:rPr>
              <w:t>21,49</w:t>
            </w:r>
            <w:bookmarkStart w:id="170" w:name="_Toc188440170"/>
            <w:bookmarkEnd w:id="170"/>
          </w:p>
        </w:tc>
        <w:tc>
          <w:tcPr>
            <w:tcW w:w="1413" w:type="dxa"/>
            <w:vAlign w:val="center"/>
          </w:tcPr>
          <w:p w14:paraId="7D452F12" w14:textId="254386DF" w:rsidR="00A73D1F" w:rsidRPr="00366F2E" w:rsidDel="00B22765" w:rsidRDefault="00CF2684" w:rsidP="00C130DC">
            <w:pPr>
              <w:pStyle w:val="Zpat"/>
              <w:tabs>
                <w:tab w:val="clear" w:pos="4513"/>
              </w:tabs>
              <w:jc w:val="center"/>
              <w:rPr>
                <w:rFonts w:ascii="Arial" w:hAnsi="Arial" w:cs="Arial"/>
                <w:sz w:val="20"/>
                <w:szCs w:val="20"/>
              </w:rPr>
            </w:pPr>
            <w:r w:rsidRPr="00366F2E" w:rsidDel="00B22765">
              <w:rPr>
                <w:rFonts w:ascii="Arial" w:hAnsi="Arial" w:cs="Arial"/>
                <w:b/>
                <w:bCs/>
                <w:sz w:val="20"/>
                <w:szCs w:val="20"/>
              </w:rPr>
              <w:t>26</w:t>
            </w:r>
            <w:r w:rsidR="00A73D1F" w:rsidRPr="00366F2E" w:rsidDel="00B22765">
              <w:rPr>
                <w:rFonts w:ascii="Arial" w:hAnsi="Arial" w:cs="Arial"/>
                <w:b/>
                <w:bCs/>
                <w:sz w:val="20"/>
                <w:szCs w:val="20"/>
              </w:rPr>
              <w:t>,00</w:t>
            </w:r>
            <w:bookmarkStart w:id="171" w:name="_Toc188440171"/>
            <w:bookmarkEnd w:id="171"/>
          </w:p>
        </w:tc>
        <w:bookmarkStart w:id="172" w:name="_Toc188440172"/>
        <w:bookmarkEnd w:id="172"/>
      </w:tr>
      <w:tr w:rsidR="00A73D1F" w:rsidRPr="00366F2E" w:rsidDel="00B22765" w14:paraId="513D5466" w14:textId="2F5A9FC4" w:rsidTr="2A37792C">
        <w:trPr>
          <w:trHeight w:val="178"/>
        </w:trPr>
        <w:tc>
          <w:tcPr>
            <w:tcW w:w="7457" w:type="dxa"/>
            <w:vAlign w:val="center"/>
          </w:tcPr>
          <w:p w14:paraId="4487592F" w14:textId="58992AF9" w:rsidR="00A73D1F" w:rsidRPr="00366F2E" w:rsidDel="00B22765" w:rsidRDefault="00A73D1F" w:rsidP="00C130DC">
            <w:pPr>
              <w:spacing w:line="228" w:lineRule="auto"/>
              <w:rPr>
                <w:rFonts w:ascii="Arial" w:hAnsi="Arial" w:cs="Arial"/>
                <w:sz w:val="20"/>
                <w:szCs w:val="20"/>
              </w:rPr>
            </w:pPr>
            <w:r w:rsidRPr="00366F2E" w:rsidDel="00B22765">
              <w:rPr>
                <w:rFonts w:ascii="Arial" w:hAnsi="Arial" w:cs="Arial"/>
                <w:sz w:val="20"/>
                <w:szCs w:val="20"/>
              </w:rPr>
              <w:t>Cenný obsah</w:t>
            </w:r>
            <w:bookmarkStart w:id="173" w:name="_Toc188440173"/>
            <w:bookmarkEnd w:id="173"/>
          </w:p>
        </w:tc>
        <w:tc>
          <w:tcPr>
            <w:tcW w:w="1559" w:type="dxa"/>
            <w:vAlign w:val="center"/>
          </w:tcPr>
          <w:p w14:paraId="17753ABE" w14:textId="6CBF8404" w:rsidR="00A73D1F" w:rsidRPr="00366F2E" w:rsidDel="00B22765" w:rsidRDefault="00A73D1F" w:rsidP="00C130DC">
            <w:pPr>
              <w:pStyle w:val="Zpat"/>
              <w:tabs>
                <w:tab w:val="clear" w:pos="4513"/>
              </w:tabs>
              <w:jc w:val="center"/>
              <w:rPr>
                <w:rFonts w:ascii="Arial" w:hAnsi="Arial" w:cs="Arial"/>
                <w:sz w:val="20"/>
                <w:szCs w:val="20"/>
              </w:rPr>
            </w:pPr>
            <w:r w:rsidRPr="00366F2E" w:rsidDel="00B22765">
              <w:rPr>
                <w:rFonts w:ascii="Arial" w:hAnsi="Arial" w:cs="Arial"/>
                <w:sz w:val="20"/>
                <w:szCs w:val="20"/>
              </w:rPr>
              <w:t>41,32</w:t>
            </w:r>
            <w:bookmarkStart w:id="174" w:name="_Toc188440174"/>
            <w:bookmarkEnd w:id="174"/>
          </w:p>
        </w:tc>
        <w:tc>
          <w:tcPr>
            <w:tcW w:w="1413" w:type="dxa"/>
            <w:vAlign w:val="center"/>
          </w:tcPr>
          <w:p w14:paraId="075B3643" w14:textId="331E6021" w:rsidR="00A73D1F" w:rsidRPr="00366F2E" w:rsidDel="00B22765" w:rsidRDefault="00A73D1F" w:rsidP="00C130DC">
            <w:pPr>
              <w:pStyle w:val="Zpat"/>
              <w:tabs>
                <w:tab w:val="clear" w:pos="4513"/>
              </w:tabs>
              <w:jc w:val="center"/>
              <w:rPr>
                <w:rFonts w:ascii="Arial" w:hAnsi="Arial" w:cs="Arial"/>
                <w:sz w:val="20"/>
                <w:szCs w:val="20"/>
              </w:rPr>
            </w:pPr>
            <w:r w:rsidRPr="00366F2E" w:rsidDel="00B22765">
              <w:rPr>
                <w:rFonts w:ascii="Arial" w:hAnsi="Arial" w:cs="Arial"/>
                <w:b/>
                <w:bCs/>
                <w:sz w:val="20"/>
                <w:szCs w:val="20"/>
              </w:rPr>
              <w:t>50,00</w:t>
            </w:r>
            <w:bookmarkStart w:id="175" w:name="_Toc188440175"/>
            <w:bookmarkEnd w:id="175"/>
          </w:p>
        </w:tc>
        <w:bookmarkStart w:id="176" w:name="_Toc188440176"/>
        <w:bookmarkEnd w:id="176"/>
      </w:tr>
      <w:tr w:rsidR="005F5126" w:rsidRPr="00366F2E" w:rsidDel="00B22765" w14:paraId="3D311E2D" w14:textId="63D74161" w:rsidTr="2A37792C">
        <w:trPr>
          <w:trHeight w:val="178"/>
        </w:trPr>
        <w:tc>
          <w:tcPr>
            <w:tcW w:w="7457" w:type="dxa"/>
            <w:vAlign w:val="center"/>
          </w:tcPr>
          <w:p w14:paraId="5D956076" w14:textId="71C461ED" w:rsidR="005F5126" w:rsidRPr="00366F2E" w:rsidDel="00B22765" w:rsidRDefault="6573775B" w:rsidP="2A37792C">
            <w:pPr>
              <w:spacing w:line="228" w:lineRule="auto"/>
              <w:rPr>
                <w:rFonts w:ascii="Arial" w:hAnsi="Arial" w:cs="Arial"/>
                <w:sz w:val="20"/>
                <w:szCs w:val="20"/>
              </w:rPr>
            </w:pPr>
            <w:r w:rsidRPr="00366F2E" w:rsidDel="00B22765">
              <w:rPr>
                <w:rFonts w:ascii="Arial" w:hAnsi="Arial" w:cs="Arial"/>
                <w:sz w:val="20"/>
                <w:szCs w:val="20"/>
              </w:rPr>
              <w:t xml:space="preserve">Dobírka (Dobírka – účet nebo </w:t>
            </w:r>
            <w:proofErr w:type="spellStart"/>
            <w:r w:rsidRPr="00366F2E" w:rsidDel="00B22765">
              <w:rPr>
                <w:rFonts w:ascii="Arial" w:hAnsi="Arial" w:cs="Arial"/>
                <w:sz w:val="20"/>
                <w:szCs w:val="20"/>
              </w:rPr>
              <w:t>Bezdokladová</w:t>
            </w:r>
            <w:proofErr w:type="spellEnd"/>
            <w:r w:rsidRPr="00366F2E" w:rsidDel="00B22765">
              <w:rPr>
                <w:rFonts w:ascii="Arial" w:hAnsi="Arial" w:cs="Arial"/>
                <w:sz w:val="20"/>
                <w:szCs w:val="20"/>
              </w:rPr>
              <w:t xml:space="preserve"> dobírka)</w:t>
            </w:r>
            <w:bookmarkStart w:id="177" w:name="_Toc188440177"/>
            <w:bookmarkEnd w:id="177"/>
          </w:p>
        </w:tc>
        <w:tc>
          <w:tcPr>
            <w:tcW w:w="1559" w:type="dxa"/>
            <w:vAlign w:val="center"/>
          </w:tcPr>
          <w:p w14:paraId="46A26735" w14:textId="5DD57071" w:rsidR="005F5126" w:rsidRPr="00366F2E" w:rsidDel="00B22765" w:rsidRDefault="6573775B" w:rsidP="2A37792C">
            <w:pPr>
              <w:pStyle w:val="Zpat"/>
              <w:tabs>
                <w:tab w:val="clear" w:pos="4513"/>
              </w:tabs>
              <w:jc w:val="center"/>
              <w:rPr>
                <w:rFonts w:ascii="Arial" w:hAnsi="Arial" w:cs="Arial"/>
                <w:sz w:val="20"/>
                <w:szCs w:val="20"/>
              </w:rPr>
            </w:pPr>
            <w:r w:rsidRPr="00366F2E" w:rsidDel="00B22765">
              <w:rPr>
                <w:rFonts w:ascii="Arial" w:hAnsi="Arial" w:cs="Arial"/>
                <w:sz w:val="20"/>
                <w:szCs w:val="20"/>
              </w:rPr>
              <w:t>29,75</w:t>
            </w:r>
            <w:bookmarkStart w:id="178" w:name="_Toc188440178"/>
            <w:bookmarkEnd w:id="178"/>
          </w:p>
        </w:tc>
        <w:tc>
          <w:tcPr>
            <w:tcW w:w="1413" w:type="dxa"/>
            <w:vAlign w:val="center"/>
          </w:tcPr>
          <w:p w14:paraId="5F5E3C03" w14:textId="32A7A0F9" w:rsidR="005F5126" w:rsidRPr="00366F2E" w:rsidDel="00B22765" w:rsidRDefault="6573775B" w:rsidP="2A37792C">
            <w:pPr>
              <w:pStyle w:val="Zpat"/>
              <w:tabs>
                <w:tab w:val="clear" w:pos="4513"/>
              </w:tabs>
              <w:jc w:val="center"/>
              <w:rPr>
                <w:rFonts w:ascii="Arial" w:hAnsi="Arial" w:cs="Arial"/>
                <w:b/>
                <w:bCs/>
                <w:sz w:val="20"/>
                <w:szCs w:val="20"/>
              </w:rPr>
            </w:pPr>
            <w:r w:rsidRPr="00366F2E" w:rsidDel="00B22765">
              <w:rPr>
                <w:rFonts w:ascii="Arial" w:hAnsi="Arial" w:cs="Arial"/>
                <w:b/>
                <w:bCs/>
                <w:sz w:val="20"/>
                <w:szCs w:val="20"/>
              </w:rPr>
              <w:t>36,00</w:t>
            </w:r>
            <w:bookmarkStart w:id="179" w:name="_Toc188440179"/>
            <w:bookmarkEnd w:id="179"/>
          </w:p>
        </w:tc>
        <w:bookmarkStart w:id="180" w:name="_Toc188440180"/>
        <w:bookmarkEnd w:id="180"/>
      </w:tr>
      <w:tr w:rsidR="001C1622" w:rsidRPr="00366F2E" w:rsidDel="00B22765" w14:paraId="6DEA678B" w14:textId="683D57CA" w:rsidTr="2A37792C">
        <w:trPr>
          <w:trHeight w:val="178"/>
        </w:trPr>
        <w:tc>
          <w:tcPr>
            <w:tcW w:w="7457" w:type="dxa"/>
            <w:vAlign w:val="center"/>
          </w:tcPr>
          <w:p w14:paraId="4DBE552A" w14:textId="53B0C58E" w:rsidR="00A16B20" w:rsidRPr="00366F2E" w:rsidDel="00B22765" w:rsidRDefault="3B2CC4E7" w:rsidP="00A16B20">
            <w:pPr>
              <w:spacing w:line="228" w:lineRule="auto"/>
              <w:rPr>
                <w:rFonts w:ascii="Arial" w:hAnsi="Arial" w:cs="Arial"/>
                <w:sz w:val="20"/>
                <w:szCs w:val="20"/>
              </w:rPr>
            </w:pPr>
            <w:r w:rsidRPr="00366F2E" w:rsidDel="00B22765">
              <w:rPr>
                <w:rFonts w:ascii="Arial" w:hAnsi="Arial" w:cs="Arial"/>
                <w:sz w:val="20"/>
                <w:szCs w:val="20"/>
              </w:rPr>
              <w:t xml:space="preserve">Prodloužení úložní doby – odesílatel </w:t>
            </w:r>
            <w:bookmarkStart w:id="181" w:name="_Toc188440181"/>
            <w:bookmarkEnd w:id="181"/>
          </w:p>
        </w:tc>
        <w:tc>
          <w:tcPr>
            <w:tcW w:w="1559" w:type="dxa"/>
            <w:vAlign w:val="center"/>
          </w:tcPr>
          <w:p w14:paraId="19D5FCE2" w14:textId="3CB86DD6" w:rsidR="00A16B20" w:rsidRPr="00366F2E" w:rsidDel="00B22765" w:rsidRDefault="3B2CC4E7" w:rsidP="00A16B20">
            <w:pPr>
              <w:pStyle w:val="Zpat"/>
              <w:tabs>
                <w:tab w:val="clear" w:pos="4513"/>
              </w:tabs>
              <w:jc w:val="center"/>
              <w:rPr>
                <w:rFonts w:ascii="Arial" w:hAnsi="Arial" w:cs="Arial"/>
                <w:sz w:val="20"/>
                <w:szCs w:val="20"/>
              </w:rPr>
            </w:pPr>
            <w:r w:rsidRPr="00366F2E" w:rsidDel="00B22765">
              <w:rPr>
                <w:rFonts w:ascii="Arial" w:hAnsi="Arial" w:cs="Arial"/>
                <w:sz w:val="20"/>
                <w:szCs w:val="20"/>
              </w:rPr>
              <w:t>19,83</w:t>
            </w:r>
            <w:bookmarkStart w:id="182" w:name="_Toc188440182"/>
            <w:bookmarkEnd w:id="182"/>
          </w:p>
        </w:tc>
        <w:tc>
          <w:tcPr>
            <w:tcW w:w="1413" w:type="dxa"/>
            <w:vAlign w:val="center"/>
          </w:tcPr>
          <w:p w14:paraId="41532EA9" w14:textId="4B0DB749" w:rsidR="00A16B20" w:rsidRPr="00366F2E" w:rsidDel="00B22765" w:rsidRDefault="3B2CC4E7" w:rsidP="00A16B20">
            <w:pPr>
              <w:pStyle w:val="Zpat"/>
              <w:tabs>
                <w:tab w:val="clear" w:pos="4513"/>
              </w:tabs>
              <w:jc w:val="center"/>
              <w:rPr>
                <w:rFonts w:ascii="Arial" w:hAnsi="Arial" w:cs="Arial"/>
                <w:sz w:val="20"/>
                <w:szCs w:val="20"/>
              </w:rPr>
            </w:pPr>
            <w:r w:rsidRPr="00366F2E" w:rsidDel="00B22765">
              <w:rPr>
                <w:rFonts w:ascii="Arial" w:hAnsi="Arial" w:cs="Arial"/>
                <w:b/>
                <w:bCs/>
                <w:sz w:val="20"/>
                <w:szCs w:val="20"/>
              </w:rPr>
              <w:t>24,00</w:t>
            </w:r>
            <w:bookmarkStart w:id="183" w:name="_Toc188440183"/>
            <w:bookmarkEnd w:id="183"/>
          </w:p>
        </w:tc>
        <w:bookmarkStart w:id="184" w:name="_Toc188440184"/>
        <w:bookmarkEnd w:id="184"/>
      </w:tr>
      <w:tr w:rsidR="001C1622" w:rsidRPr="00366F2E" w:rsidDel="00B22765" w14:paraId="35256978" w14:textId="61070D84" w:rsidTr="2A37792C">
        <w:trPr>
          <w:trHeight w:val="178"/>
        </w:trPr>
        <w:tc>
          <w:tcPr>
            <w:tcW w:w="7457" w:type="dxa"/>
            <w:vAlign w:val="center"/>
          </w:tcPr>
          <w:p w14:paraId="0AB29DB1" w14:textId="6D72AF35" w:rsidR="00A16B20" w:rsidRPr="00366F2E" w:rsidDel="00B22765" w:rsidRDefault="3B2CC4E7" w:rsidP="00A16B20">
            <w:pPr>
              <w:spacing w:line="228" w:lineRule="auto"/>
              <w:rPr>
                <w:rFonts w:ascii="Arial" w:hAnsi="Arial" w:cs="Arial"/>
                <w:sz w:val="20"/>
                <w:szCs w:val="20"/>
              </w:rPr>
            </w:pPr>
            <w:r w:rsidRPr="00366F2E" w:rsidDel="00B22765">
              <w:rPr>
                <w:rFonts w:ascii="Arial" w:hAnsi="Arial" w:cs="Arial"/>
                <w:sz w:val="20"/>
                <w:szCs w:val="20"/>
              </w:rPr>
              <w:t xml:space="preserve">Garantovaný čas dodání zásilky v pracovní dny a v sobotu </w:t>
            </w:r>
            <w:bookmarkStart w:id="185" w:name="_Toc188440185"/>
            <w:bookmarkEnd w:id="185"/>
          </w:p>
        </w:tc>
        <w:tc>
          <w:tcPr>
            <w:tcW w:w="1559" w:type="dxa"/>
            <w:vAlign w:val="center"/>
          </w:tcPr>
          <w:p w14:paraId="01584EEB" w14:textId="3950E7BB" w:rsidR="00A16B20" w:rsidRPr="00366F2E" w:rsidDel="00B22765" w:rsidRDefault="3B2CC4E7" w:rsidP="00A16B20">
            <w:pPr>
              <w:jc w:val="center"/>
              <w:rPr>
                <w:rFonts w:ascii="Arial" w:hAnsi="Arial" w:cs="Arial"/>
                <w:sz w:val="20"/>
                <w:szCs w:val="20"/>
              </w:rPr>
            </w:pPr>
            <w:r w:rsidRPr="00366F2E" w:rsidDel="00B22765">
              <w:rPr>
                <w:rFonts w:ascii="Arial" w:hAnsi="Arial" w:cs="Arial"/>
                <w:sz w:val="20"/>
                <w:szCs w:val="20"/>
              </w:rPr>
              <w:t>49,59</w:t>
            </w:r>
            <w:bookmarkStart w:id="186" w:name="_Toc188440186"/>
            <w:bookmarkEnd w:id="186"/>
          </w:p>
        </w:tc>
        <w:tc>
          <w:tcPr>
            <w:tcW w:w="1413" w:type="dxa"/>
            <w:vAlign w:val="center"/>
          </w:tcPr>
          <w:p w14:paraId="33D84904" w14:textId="1D730803" w:rsidR="00A16B20" w:rsidRPr="00366F2E" w:rsidDel="00B22765" w:rsidRDefault="3B2CC4E7" w:rsidP="00A16B20">
            <w:pPr>
              <w:jc w:val="center"/>
              <w:rPr>
                <w:rFonts w:ascii="Arial" w:hAnsi="Arial" w:cs="Arial"/>
                <w:sz w:val="20"/>
                <w:szCs w:val="20"/>
              </w:rPr>
            </w:pPr>
            <w:r w:rsidRPr="00366F2E" w:rsidDel="00B22765">
              <w:rPr>
                <w:rFonts w:ascii="Arial" w:hAnsi="Arial" w:cs="Arial"/>
                <w:b/>
                <w:bCs/>
                <w:sz w:val="20"/>
                <w:szCs w:val="20"/>
              </w:rPr>
              <w:t>60,00</w:t>
            </w:r>
            <w:bookmarkStart w:id="187" w:name="_Toc188440187"/>
            <w:bookmarkEnd w:id="187"/>
          </w:p>
        </w:tc>
        <w:bookmarkStart w:id="188" w:name="_Toc188440188"/>
        <w:bookmarkEnd w:id="188"/>
      </w:tr>
      <w:tr w:rsidR="00A16B20" w:rsidRPr="00366F2E" w:rsidDel="00B22765" w14:paraId="39050992" w14:textId="438BC23E" w:rsidTr="2A37792C">
        <w:trPr>
          <w:trHeight w:val="178"/>
        </w:trPr>
        <w:tc>
          <w:tcPr>
            <w:tcW w:w="7457" w:type="dxa"/>
            <w:vAlign w:val="center"/>
          </w:tcPr>
          <w:p w14:paraId="0FD6EE8F" w14:textId="65753F40" w:rsidR="00A16B20" w:rsidRPr="00366F2E" w:rsidDel="00B22765" w:rsidRDefault="3B2CC4E7" w:rsidP="00A16B20">
            <w:pPr>
              <w:spacing w:line="228" w:lineRule="auto"/>
              <w:rPr>
                <w:rFonts w:ascii="Arial" w:hAnsi="Arial" w:cs="Arial"/>
                <w:sz w:val="20"/>
                <w:szCs w:val="20"/>
              </w:rPr>
            </w:pPr>
            <w:r w:rsidRPr="00366F2E" w:rsidDel="00B22765">
              <w:rPr>
                <w:rFonts w:ascii="Arial" w:hAnsi="Arial" w:cs="Arial"/>
                <w:sz w:val="20"/>
                <w:szCs w:val="20"/>
              </w:rPr>
              <w:lastRenderedPageBreak/>
              <w:t>B2B zásilka (Doručit firmě)</w:t>
            </w:r>
            <w:bookmarkStart w:id="189" w:name="_Toc188440189"/>
            <w:bookmarkEnd w:id="189"/>
          </w:p>
        </w:tc>
        <w:tc>
          <w:tcPr>
            <w:tcW w:w="2972" w:type="dxa"/>
            <w:gridSpan w:val="2"/>
          </w:tcPr>
          <w:p w14:paraId="438AA5BD" w14:textId="218D448E" w:rsidR="00A16B20" w:rsidRPr="00366F2E" w:rsidDel="00B22765" w:rsidRDefault="3B2CC4E7" w:rsidP="00A16B20">
            <w:pPr>
              <w:jc w:val="center"/>
              <w:rPr>
                <w:rFonts w:ascii="Arial" w:hAnsi="Arial" w:cs="Arial"/>
                <w:sz w:val="20"/>
                <w:szCs w:val="20"/>
              </w:rPr>
            </w:pPr>
            <w:r w:rsidRPr="00366F2E" w:rsidDel="00B22765">
              <w:rPr>
                <w:rFonts w:ascii="Arial" w:hAnsi="Arial" w:cs="Arial"/>
                <w:sz w:val="20"/>
                <w:szCs w:val="20"/>
              </w:rPr>
              <w:t>obsaženo v ceně služby</w:t>
            </w:r>
            <w:r w:rsidR="005E5EE7" w:rsidRPr="00366F2E" w:rsidDel="00B22765">
              <w:rPr>
                <w:rFonts w:ascii="Arial" w:hAnsi="Arial" w:cs="Arial"/>
                <w:sz w:val="20"/>
                <w:szCs w:val="20"/>
              </w:rPr>
              <w:t xml:space="preserve"> Balíkovna plus</w:t>
            </w:r>
            <w:bookmarkStart w:id="190" w:name="_Toc188440190"/>
            <w:bookmarkEnd w:id="190"/>
          </w:p>
        </w:tc>
        <w:bookmarkStart w:id="191" w:name="_Toc188440191"/>
        <w:bookmarkEnd w:id="191"/>
      </w:tr>
      <w:tr w:rsidR="00AB713C" w:rsidRPr="00366F2E" w:rsidDel="00B22765" w14:paraId="3F75E893" w14:textId="6D5FAEDD" w:rsidTr="2A37792C">
        <w:trPr>
          <w:trHeight w:val="178"/>
        </w:trPr>
        <w:tc>
          <w:tcPr>
            <w:tcW w:w="7457" w:type="dxa"/>
            <w:vAlign w:val="center"/>
          </w:tcPr>
          <w:p w14:paraId="0C970E89" w14:textId="3219B473" w:rsidR="00AB713C" w:rsidRPr="00366F2E" w:rsidDel="00B22765" w:rsidRDefault="00AB713C" w:rsidP="00A16B20">
            <w:pPr>
              <w:spacing w:line="228" w:lineRule="auto"/>
              <w:rPr>
                <w:rFonts w:ascii="Arial" w:hAnsi="Arial" w:cs="Arial"/>
                <w:sz w:val="20"/>
                <w:szCs w:val="20"/>
              </w:rPr>
            </w:pPr>
            <w:r w:rsidRPr="00366F2E" w:rsidDel="00B22765">
              <w:rPr>
                <w:rFonts w:ascii="Arial" w:hAnsi="Arial" w:cs="Arial"/>
                <w:sz w:val="20"/>
                <w:szCs w:val="20"/>
              </w:rPr>
              <w:t>Vícekusová zásilka</w:t>
            </w:r>
            <w:bookmarkStart w:id="192" w:name="_Toc188440192"/>
            <w:bookmarkEnd w:id="192"/>
          </w:p>
        </w:tc>
        <w:tc>
          <w:tcPr>
            <w:tcW w:w="2972" w:type="dxa"/>
            <w:gridSpan w:val="2"/>
          </w:tcPr>
          <w:p w14:paraId="1A15554B" w14:textId="03A5093A" w:rsidR="00AB713C" w:rsidRPr="00366F2E" w:rsidDel="00B22765" w:rsidRDefault="00AB713C" w:rsidP="00A16B20">
            <w:pPr>
              <w:jc w:val="center"/>
              <w:rPr>
                <w:rFonts w:ascii="Arial" w:hAnsi="Arial" w:cs="Arial"/>
                <w:sz w:val="20"/>
                <w:szCs w:val="20"/>
              </w:rPr>
            </w:pPr>
            <w:r w:rsidRPr="00366F2E" w:rsidDel="00B22765">
              <w:rPr>
                <w:rFonts w:ascii="Arial" w:hAnsi="Arial" w:cs="Arial"/>
                <w:sz w:val="20"/>
                <w:szCs w:val="20"/>
              </w:rPr>
              <w:t>obsaženo v ceně služby Balíkovna plus</w:t>
            </w:r>
            <w:bookmarkStart w:id="193" w:name="_Toc188440193"/>
            <w:bookmarkEnd w:id="193"/>
          </w:p>
        </w:tc>
        <w:bookmarkStart w:id="194" w:name="_Toc188440194"/>
        <w:bookmarkEnd w:id="194"/>
      </w:tr>
      <w:tr w:rsidR="00A16B20" w:rsidRPr="00366F2E" w:rsidDel="00B22765" w14:paraId="4EF62F75" w14:textId="6E120999" w:rsidTr="2A37792C">
        <w:trPr>
          <w:trHeight w:val="178"/>
        </w:trPr>
        <w:tc>
          <w:tcPr>
            <w:tcW w:w="10429" w:type="dxa"/>
            <w:gridSpan w:val="3"/>
          </w:tcPr>
          <w:p w14:paraId="114CEB93" w14:textId="2718661C" w:rsidR="00A16B20" w:rsidRPr="00366F2E" w:rsidDel="00B22765" w:rsidRDefault="3B2CC4E7" w:rsidP="2A37792C">
            <w:pPr>
              <w:shd w:val="clear" w:color="auto" w:fill="F2F2F2" w:themeFill="background1" w:themeFillShade="F2"/>
              <w:jc w:val="center"/>
              <w:rPr>
                <w:rFonts w:ascii="Arial" w:hAnsi="Arial" w:cs="Arial"/>
                <w:b/>
                <w:bCs/>
                <w:sz w:val="20"/>
                <w:szCs w:val="20"/>
              </w:rPr>
            </w:pPr>
            <w:r w:rsidRPr="00366F2E" w:rsidDel="00B22765">
              <w:rPr>
                <w:rFonts w:ascii="Arial" w:hAnsi="Arial" w:cs="Arial"/>
                <w:b/>
                <w:bCs/>
                <w:sz w:val="20"/>
                <w:szCs w:val="20"/>
              </w:rPr>
              <w:t>Příplatky</w:t>
            </w:r>
            <w:bookmarkStart w:id="195" w:name="_Toc188440195"/>
            <w:bookmarkEnd w:id="195"/>
          </w:p>
        </w:tc>
        <w:bookmarkStart w:id="196" w:name="_Toc188440196"/>
        <w:bookmarkEnd w:id="196"/>
      </w:tr>
      <w:tr w:rsidR="00A73644" w:rsidRPr="00366F2E" w:rsidDel="00B22765" w14:paraId="6FD21E50" w14:textId="15CF90F4" w:rsidTr="2A37792C">
        <w:trPr>
          <w:trHeight w:val="271"/>
        </w:trPr>
        <w:tc>
          <w:tcPr>
            <w:tcW w:w="7457" w:type="dxa"/>
            <w:shd w:val="clear" w:color="auto" w:fill="auto"/>
            <w:vAlign w:val="center"/>
          </w:tcPr>
          <w:p w14:paraId="5587792A" w14:textId="1220EC3B" w:rsidR="00A73644" w:rsidRPr="00366F2E" w:rsidDel="00B22765" w:rsidRDefault="70CA3368" w:rsidP="00A73644">
            <w:pPr>
              <w:spacing w:line="228" w:lineRule="auto"/>
              <w:rPr>
                <w:rFonts w:ascii="Arial" w:hAnsi="Arial" w:cs="Arial"/>
                <w:sz w:val="20"/>
                <w:szCs w:val="20"/>
              </w:rPr>
            </w:pPr>
            <w:r w:rsidRPr="00366F2E" w:rsidDel="00B22765">
              <w:rPr>
                <w:rFonts w:ascii="Arial" w:hAnsi="Arial" w:cs="Arial"/>
                <w:sz w:val="20"/>
                <w:szCs w:val="20"/>
              </w:rPr>
              <w:t xml:space="preserve">Zvýšená pracnost při podání </w:t>
            </w:r>
            <w:r w:rsidR="6AFCD9CC" w:rsidRPr="00366F2E" w:rsidDel="00B22765">
              <w:rPr>
                <w:rFonts w:ascii="Arial" w:hAnsi="Arial" w:cs="Arial"/>
                <w:sz w:val="20"/>
                <w:szCs w:val="20"/>
                <w:vertAlign w:val="superscript"/>
              </w:rPr>
              <w:t>1</w:t>
            </w:r>
            <w:r w:rsidRPr="00366F2E" w:rsidDel="00B22765">
              <w:rPr>
                <w:rFonts w:ascii="Arial" w:hAnsi="Arial" w:cs="Arial"/>
                <w:sz w:val="20"/>
                <w:szCs w:val="20"/>
                <w:vertAlign w:val="superscript"/>
              </w:rPr>
              <w:t>)</w:t>
            </w:r>
            <w:bookmarkStart w:id="197" w:name="_Toc188440197"/>
            <w:bookmarkEnd w:id="197"/>
          </w:p>
        </w:tc>
        <w:tc>
          <w:tcPr>
            <w:tcW w:w="1559" w:type="dxa"/>
            <w:vAlign w:val="center"/>
          </w:tcPr>
          <w:p w14:paraId="49401C0B" w14:textId="43413798" w:rsidR="00A73644" w:rsidRPr="00366F2E" w:rsidDel="00B22765" w:rsidRDefault="008C07CC" w:rsidP="00A73644">
            <w:pPr>
              <w:pStyle w:val="Zpat"/>
              <w:tabs>
                <w:tab w:val="clear" w:pos="4513"/>
              </w:tabs>
              <w:jc w:val="center"/>
              <w:rPr>
                <w:rFonts w:ascii="Arial" w:hAnsi="Arial" w:cs="Arial"/>
                <w:sz w:val="20"/>
                <w:szCs w:val="20"/>
              </w:rPr>
            </w:pPr>
            <w:r>
              <w:rPr>
                <w:rFonts w:ascii="Arial" w:hAnsi="Arial" w:cs="Arial"/>
                <w:sz w:val="20"/>
                <w:szCs w:val="20"/>
              </w:rPr>
              <w:t xml:space="preserve">    </w:t>
            </w:r>
            <w:r w:rsidR="70CA3368" w:rsidRPr="00366F2E" w:rsidDel="00B22765">
              <w:rPr>
                <w:rFonts w:ascii="Arial" w:hAnsi="Arial" w:cs="Arial"/>
                <w:sz w:val="20"/>
                <w:szCs w:val="20"/>
              </w:rPr>
              <w:t>6,61</w:t>
            </w:r>
            <w:bookmarkStart w:id="198" w:name="_Toc188440198"/>
            <w:bookmarkEnd w:id="198"/>
          </w:p>
        </w:tc>
        <w:tc>
          <w:tcPr>
            <w:tcW w:w="1413" w:type="dxa"/>
            <w:vAlign w:val="center"/>
          </w:tcPr>
          <w:p w14:paraId="3B80BF64" w14:textId="21A88D1C" w:rsidR="00A73644" w:rsidRPr="00366F2E" w:rsidDel="00B22765" w:rsidRDefault="008B2611" w:rsidP="00A73644">
            <w:pPr>
              <w:pStyle w:val="Zpat"/>
              <w:tabs>
                <w:tab w:val="clear" w:pos="4513"/>
              </w:tabs>
              <w:jc w:val="center"/>
              <w:rPr>
                <w:rFonts w:ascii="Arial" w:hAnsi="Arial" w:cs="Arial"/>
                <w:sz w:val="20"/>
                <w:szCs w:val="20"/>
              </w:rPr>
            </w:pPr>
            <w:r>
              <w:rPr>
                <w:rFonts w:ascii="Arial" w:hAnsi="Arial" w:cs="Arial"/>
                <w:b/>
                <w:bCs/>
                <w:sz w:val="20"/>
                <w:szCs w:val="20"/>
              </w:rPr>
              <w:t xml:space="preserve">    </w:t>
            </w:r>
            <w:r w:rsidR="70CA3368" w:rsidRPr="00366F2E" w:rsidDel="00B22765">
              <w:rPr>
                <w:rFonts w:ascii="Arial" w:hAnsi="Arial" w:cs="Arial"/>
                <w:b/>
                <w:bCs/>
                <w:sz w:val="20"/>
                <w:szCs w:val="20"/>
              </w:rPr>
              <w:t>8,00</w:t>
            </w:r>
            <w:bookmarkStart w:id="199" w:name="_Toc188440199"/>
            <w:bookmarkEnd w:id="199"/>
          </w:p>
        </w:tc>
        <w:bookmarkStart w:id="200" w:name="_Toc188440200"/>
        <w:bookmarkEnd w:id="200"/>
      </w:tr>
      <w:tr w:rsidR="00A73644" w:rsidRPr="00366F2E" w:rsidDel="00B22765" w14:paraId="08CE05D0" w14:textId="6A23D7C2" w:rsidTr="2A37792C">
        <w:trPr>
          <w:trHeight w:val="58"/>
        </w:trPr>
        <w:tc>
          <w:tcPr>
            <w:tcW w:w="7457" w:type="dxa"/>
            <w:shd w:val="clear" w:color="auto" w:fill="auto"/>
            <w:vAlign w:val="center"/>
          </w:tcPr>
          <w:p w14:paraId="5D2C6B5C" w14:textId="18CD1AC8" w:rsidR="00A73644" w:rsidRPr="00976BD7" w:rsidDel="00B22765" w:rsidRDefault="70CA3368" w:rsidP="00A73644">
            <w:pPr>
              <w:spacing w:line="228" w:lineRule="auto"/>
              <w:rPr>
                <w:rFonts w:ascii="Arial" w:hAnsi="Arial" w:cs="Arial"/>
                <w:sz w:val="20"/>
                <w:szCs w:val="20"/>
              </w:rPr>
            </w:pPr>
            <w:r w:rsidRPr="00366F2E" w:rsidDel="00B22765">
              <w:rPr>
                <w:rFonts w:ascii="Arial" w:hAnsi="Arial" w:cs="Arial"/>
                <w:sz w:val="20"/>
                <w:szCs w:val="20"/>
              </w:rPr>
              <w:t>Nepředání kontaktních údajů</w:t>
            </w:r>
            <w:bookmarkStart w:id="201" w:name="_Toc188440201"/>
            <w:bookmarkEnd w:id="201"/>
          </w:p>
        </w:tc>
        <w:tc>
          <w:tcPr>
            <w:tcW w:w="1559" w:type="dxa"/>
            <w:vAlign w:val="center"/>
          </w:tcPr>
          <w:p w14:paraId="0C1F8BB5" w14:textId="7B043B3B" w:rsidR="00A73644" w:rsidRPr="00366F2E" w:rsidDel="00B22765" w:rsidRDefault="008C07CC" w:rsidP="00A73644">
            <w:pPr>
              <w:pStyle w:val="Zpat"/>
              <w:tabs>
                <w:tab w:val="clear" w:pos="4513"/>
              </w:tabs>
              <w:jc w:val="center"/>
              <w:rPr>
                <w:rFonts w:ascii="Arial" w:hAnsi="Arial" w:cs="Arial"/>
                <w:sz w:val="20"/>
                <w:szCs w:val="20"/>
              </w:rPr>
            </w:pPr>
            <w:r>
              <w:rPr>
                <w:rFonts w:ascii="Arial" w:hAnsi="Arial" w:cs="Arial"/>
                <w:sz w:val="20"/>
                <w:szCs w:val="20"/>
              </w:rPr>
              <w:t xml:space="preserve">    </w:t>
            </w:r>
            <w:r w:rsidR="70CA3368" w:rsidRPr="00366F2E" w:rsidDel="00B22765">
              <w:rPr>
                <w:rFonts w:ascii="Arial" w:hAnsi="Arial" w:cs="Arial"/>
                <w:sz w:val="20"/>
                <w:szCs w:val="20"/>
              </w:rPr>
              <w:t>3,31</w:t>
            </w:r>
            <w:bookmarkStart w:id="202" w:name="_Toc188440202"/>
            <w:bookmarkEnd w:id="202"/>
          </w:p>
        </w:tc>
        <w:tc>
          <w:tcPr>
            <w:tcW w:w="1413" w:type="dxa"/>
            <w:vAlign w:val="center"/>
          </w:tcPr>
          <w:p w14:paraId="313F45B8" w14:textId="5EF42685" w:rsidR="00A73644" w:rsidRPr="00366F2E" w:rsidDel="00B22765" w:rsidRDefault="008B2611" w:rsidP="00A73644">
            <w:pPr>
              <w:pStyle w:val="Zpat"/>
              <w:tabs>
                <w:tab w:val="clear" w:pos="4513"/>
              </w:tabs>
              <w:jc w:val="center"/>
              <w:rPr>
                <w:rFonts w:ascii="Arial" w:hAnsi="Arial" w:cs="Arial"/>
                <w:sz w:val="20"/>
                <w:szCs w:val="20"/>
              </w:rPr>
            </w:pPr>
            <w:r>
              <w:rPr>
                <w:rFonts w:ascii="Arial" w:hAnsi="Arial" w:cs="Arial"/>
                <w:b/>
                <w:bCs/>
                <w:sz w:val="20"/>
                <w:szCs w:val="20"/>
              </w:rPr>
              <w:t xml:space="preserve">    </w:t>
            </w:r>
            <w:r w:rsidR="70CA3368" w:rsidRPr="00366F2E" w:rsidDel="00B22765">
              <w:rPr>
                <w:rFonts w:ascii="Arial" w:hAnsi="Arial" w:cs="Arial"/>
                <w:b/>
                <w:bCs/>
                <w:sz w:val="20"/>
                <w:szCs w:val="20"/>
              </w:rPr>
              <w:t>4,00</w:t>
            </w:r>
            <w:bookmarkStart w:id="203" w:name="_Toc188440203"/>
            <w:bookmarkEnd w:id="203"/>
          </w:p>
        </w:tc>
        <w:bookmarkStart w:id="204" w:name="_Toc188440204"/>
        <w:bookmarkEnd w:id="204"/>
      </w:tr>
      <w:tr w:rsidR="00A73644" w:rsidRPr="00366F2E" w:rsidDel="00B22765" w14:paraId="7CEA13A3" w14:textId="00FDEFDA" w:rsidTr="2A37792C">
        <w:trPr>
          <w:trHeight w:val="131"/>
        </w:trPr>
        <w:tc>
          <w:tcPr>
            <w:tcW w:w="7457" w:type="dxa"/>
            <w:vAlign w:val="center"/>
          </w:tcPr>
          <w:p w14:paraId="19C2C441" w14:textId="28A87BF5" w:rsidR="00A73644" w:rsidRPr="00366F2E" w:rsidDel="00B22765" w:rsidRDefault="70CA3368" w:rsidP="00A73644">
            <w:pPr>
              <w:spacing w:line="228" w:lineRule="auto"/>
              <w:rPr>
                <w:rFonts w:ascii="Arial" w:hAnsi="Arial" w:cs="Arial"/>
                <w:sz w:val="20"/>
                <w:szCs w:val="20"/>
              </w:rPr>
            </w:pPr>
            <w:r w:rsidRPr="00366F2E" w:rsidDel="00B22765">
              <w:rPr>
                <w:rFonts w:ascii="Arial" w:hAnsi="Arial" w:cs="Arial"/>
                <w:sz w:val="20"/>
                <w:szCs w:val="20"/>
              </w:rPr>
              <w:t>Udaná cena –</w:t>
            </w:r>
            <w:r w:rsidR="00F27281" w:rsidRPr="00366F2E" w:rsidDel="00B22765">
              <w:rPr>
                <w:rFonts w:ascii="Arial" w:hAnsi="Arial" w:cs="Arial"/>
                <w:sz w:val="20"/>
                <w:szCs w:val="20"/>
              </w:rPr>
              <w:t xml:space="preserve"> do 50 000 Kč v ceně </w:t>
            </w:r>
            <w:r w:rsidR="007834E3" w:rsidRPr="00366F2E" w:rsidDel="00B22765">
              <w:rPr>
                <w:rFonts w:ascii="Arial" w:hAnsi="Arial" w:cs="Arial"/>
                <w:sz w:val="20"/>
                <w:szCs w:val="20"/>
              </w:rPr>
              <w:t>služby Balíkovna plus,</w:t>
            </w:r>
            <w:r w:rsidRPr="00366F2E" w:rsidDel="00B22765">
              <w:rPr>
                <w:rFonts w:ascii="Arial" w:hAnsi="Arial" w:cs="Arial"/>
                <w:sz w:val="20"/>
                <w:szCs w:val="20"/>
              </w:rPr>
              <w:t xml:space="preserve"> nad </w:t>
            </w:r>
            <w:r w:rsidRPr="00366F2E" w:rsidDel="00B22765">
              <w:rPr>
                <w:rFonts w:ascii="Arial" w:hAnsi="Arial" w:cs="Arial"/>
                <w:b/>
                <w:bCs/>
                <w:sz w:val="20"/>
                <w:szCs w:val="20"/>
              </w:rPr>
              <w:t xml:space="preserve">50 000 Kč </w:t>
            </w:r>
            <w:r w:rsidRPr="00366F2E" w:rsidDel="00B22765">
              <w:rPr>
                <w:rFonts w:ascii="Arial" w:hAnsi="Arial" w:cs="Arial"/>
                <w:sz w:val="20"/>
                <w:szCs w:val="20"/>
              </w:rPr>
              <w:t xml:space="preserve">za každých započatých </w:t>
            </w:r>
            <w:r w:rsidRPr="00366F2E" w:rsidDel="00B22765">
              <w:rPr>
                <w:rFonts w:ascii="Arial" w:hAnsi="Arial" w:cs="Arial"/>
                <w:b/>
                <w:bCs/>
                <w:sz w:val="20"/>
                <w:szCs w:val="20"/>
              </w:rPr>
              <w:t>10 000 Kč</w:t>
            </w:r>
            <w:r w:rsidRPr="00366F2E" w:rsidDel="00B22765">
              <w:rPr>
                <w:rFonts w:ascii="Arial" w:hAnsi="Arial" w:cs="Arial"/>
                <w:sz w:val="20"/>
                <w:szCs w:val="20"/>
              </w:rPr>
              <w:t xml:space="preserve"> nad tuto částku </w:t>
            </w:r>
            <w:r w:rsidR="00745518" w:rsidRPr="00366F2E" w:rsidDel="00B22765">
              <w:rPr>
                <w:rFonts w:ascii="Arial" w:hAnsi="Arial" w:cs="Arial"/>
                <w:sz w:val="20"/>
                <w:szCs w:val="20"/>
                <w:vertAlign w:val="superscript"/>
              </w:rPr>
              <w:t>5</w:t>
            </w:r>
            <w:r w:rsidRPr="00366F2E" w:rsidDel="00B22765">
              <w:rPr>
                <w:rFonts w:ascii="Arial" w:hAnsi="Arial" w:cs="Arial"/>
                <w:sz w:val="20"/>
                <w:szCs w:val="20"/>
                <w:vertAlign w:val="superscript"/>
              </w:rPr>
              <w:t>)</w:t>
            </w:r>
            <w:bookmarkStart w:id="205" w:name="_Toc188440205"/>
            <w:bookmarkEnd w:id="205"/>
          </w:p>
        </w:tc>
        <w:tc>
          <w:tcPr>
            <w:tcW w:w="1559" w:type="dxa"/>
            <w:vAlign w:val="center"/>
          </w:tcPr>
          <w:p w14:paraId="5FEFA636" w14:textId="5EA25090" w:rsidR="00A73644" w:rsidRPr="00366F2E" w:rsidDel="00B22765" w:rsidRDefault="008C07CC" w:rsidP="00A73644">
            <w:pPr>
              <w:pStyle w:val="Zpat"/>
              <w:tabs>
                <w:tab w:val="clear" w:pos="4513"/>
              </w:tabs>
              <w:jc w:val="center"/>
              <w:rPr>
                <w:rFonts w:ascii="Arial" w:hAnsi="Arial" w:cs="Arial"/>
                <w:sz w:val="20"/>
                <w:szCs w:val="20"/>
              </w:rPr>
            </w:pPr>
            <w:r>
              <w:rPr>
                <w:rFonts w:ascii="Arial" w:hAnsi="Arial" w:cs="Arial"/>
                <w:sz w:val="20"/>
                <w:szCs w:val="20"/>
              </w:rPr>
              <w:t xml:space="preserve">  </w:t>
            </w:r>
            <w:r w:rsidR="70CA3368" w:rsidRPr="00366F2E" w:rsidDel="00B22765">
              <w:rPr>
                <w:rFonts w:ascii="Arial" w:hAnsi="Arial" w:cs="Arial"/>
                <w:sz w:val="20"/>
                <w:szCs w:val="20"/>
              </w:rPr>
              <w:t>14,05</w:t>
            </w:r>
            <w:bookmarkStart w:id="206" w:name="_Toc188440206"/>
            <w:bookmarkEnd w:id="206"/>
          </w:p>
        </w:tc>
        <w:tc>
          <w:tcPr>
            <w:tcW w:w="1413" w:type="dxa"/>
            <w:vAlign w:val="center"/>
          </w:tcPr>
          <w:p w14:paraId="07C85317" w14:textId="7630D1E2" w:rsidR="00A73644" w:rsidRPr="00366F2E" w:rsidDel="00B22765" w:rsidRDefault="008B2611" w:rsidP="00A73644">
            <w:pPr>
              <w:pStyle w:val="Zpat"/>
              <w:tabs>
                <w:tab w:val="clear" w:pos="4513"/>
              </w:tabs>
              <w:jc w:val="center"/>
              <w:rPr>
                <w:rFonts w:ascii="Arial" w:hAnsi="Arial" w:cs="Arial"/>
                <w:sz w:val="20"/>
                <w:szCs w:val="20"/>
              </w:rPr>
            </w:pPr>
            <w:r>
              <w:rPr>
                <w:rFonts w:ascii="Arial" w:hAnsi="Arial" w:cs="Arial"/>
                <w:b/>
                <w:bCs/>
                <w:sz w:val="20"/>
                <w:szCs w:val="20"/>
              </w:rPr>
              <w:t xml:space="preserve">  </w:t>
            </w:r>
            <w:r w:rsidR="70CA3368" w:rsidRPr="00366F2E" w:rsidDel="00B22765">
              <w:rPr>
                <w:rFonts w:ascii="Arial" w:hAnsi="Arial" w:cs="Arial"/>
                <w:b/>
                <w:bCs/>
                <w:sz w:val="20"/>
                <w:szCs w:val="20"/>
              </w:rPr>
              <w:t>17,00</w:t>
            </w:r>
            <w:bookmarkStart w:id="207" w:name="_Toc188440207"/>
            <w:bookmarkEnd w:id="207"/>
          </w:p>
        </w:tc>
        <w:bookmarkStart w:id="208" w:name="_Toc188440208"/>
        <w:bookmarkEnd w:id="208"/>
      </w:tr>
      <w:tr w:rsidR="00A73644" w:rsidRPr="00366F2E" w:rsidDel="00B22765" w14:paraId="333BAAD8" w14:textId="6EF83614" w:rsidTr="2A37792C">
        <w:trPr>
          <w:trHeight w:val="285"/>
        </w:trPr>
        <w:tc>
          <w:tcPr>
            <w:tcW w:w="7457" w:type="dxa"/>
            <w:vAlign w:val="center"/>
          </w:tcPr>
          <w:p w14:paraId="46432017" w14:textId="0B4B44CB" w:rsidR="00A73644" w:rsidRPr="00366F2E" w:rsidDel="00B22765" w:rsidRDefault="70CA3368" w:rsidP="00A73644">
            <w:pPr>
              <w:spacing w:line="228" w:lineRule="auto"/>
              <w:rPr>
                <w:rFonts w:ascii="Arial" w:hAnsi="Arial" w:cs="Arial"/>
                <w:sz w:val="20"/>
                <w:szCs w:val="20"/>
              </w:rPr>
            </w:pPr>
            <w:r w:rsidRPr="00366F2E" w:rsidDel="00B22765">
              <w:rPr>
                <w:rFonts w:ascii="Arial" w:hAnsi="Arial" w:cs="Arial"/>
                <w:sz w:val="20"/>
                <w:szCs w:val="20"/>
              </w:rPr>
              <w:t xml:space="preserve">Neskladné </w:t>
            </w:r>
            <w:r w:rsidR="6AFCD9CC" w:rsidRPr="00366F2E" w:rsidDel="00B22765">
              <w:rPr>
                <w:rFonts w:ascii="Arial" w:hAnsi="Arial" w:cs="Arial"/>
                <w:sz w:val="20"/>
                <w:szCs w:val="20"/>
                <w:vertAlign w:val="superscript"/>
              </w:rPr>
              <w:t>2</w:t>
            </w:r>
            <w:r w:rsidRPr="00366F2E" w:rsidDel="00B22765">
              <w:rPr>
                <w:rFonts w:ascii="Arial" w:hAnsi="Arial" w:cs="Arial"/>
                <w:sz w:val="20"/>
                <w:szCs w:val="20"/>
                <w:vertAlign w:val="superscript"/>
              </w:rPr>
              <w:t>)</w:t>
            </w:r>
            <w:bookmarkStart w:id="209" w:name="_Toc188440209"/>
            <w:bookmarkEnd w:id="209"/>
          </w:p>
        </w:tc>
        <w:tc>
          <w:tcPr>
            <w:tcW w:w="1559" w:type="dxa"/>
            <w:vAlign w:val="center"/>
          </w:tcPr>
          <w:p w14:paraId="1832F603" w14:textId="0DCDEA8D" w:rsidR="00A73644" w:rsidRPr="00366F2E" w:rsidDel="00B22765" w:rsidRDefault="70CA3368" w:rsidP="00A73644">
            <w:pPr>
              <w:jc w:val="center"/>
              <w:rPr>
                <w:rFonts w:ascii="Arial" w:hAnsi="Arial" w:cs="Arial"/>
                <w:sz w:val="20"/>
                <w:szCs w:val="20"/>
              </w:rPr>
            </w:pPr>
            <w:r w:rsidRPr="00366F2E" w:rsidDel="00B22765">
              <w:rPr>
                <w:rFonts w:ascii="Arial" w:hAnsi="Arial" w:cs="Arial"/>
                <w:sz w:val="20"/>
                <w:szCs w:val="20"/>
              </w:rPr>
              <w:t>164,46</w:t>
            </w:r>
            <w:bookmarkStart w:id="210" w:name="_Toc188440210"/>
            <w:bookmarkEnd w:id="210"/>
          </w:p>
        </w:tc>
        <w:tc>
          <w:tcPr>
            <w:tcW w:w="1413" w:type="dxa"/>
            <w:vAlign w:val="center"/>
          </w:tcPr>
          <w:p w14:paraId="76149AE4" w14:textId="706F0AA4" w:rsidR="00A73644" w:rsidRPr="00366F2E" w:rsidDel="00B22765" w:rsidRDefault="70CA3368" w:rsidP="00A73644">
            <w:pPr>
              <w:jc w:val="center"/>
              <w:rPr>
                <w:rFonts w:ascii="Arial" w:hAnsi="Arial" w:cs="Arial"/>
                <w:sz w:val="20"/>
                <w:szCs w:val="20"/>
              </w:rPr>
            </w:pPr>
            <w:r w:rsidRPr="00366F2E" w:rsidDel="00B22765">
              <w:rPr>
                <w:rFonts w:ascii="Arial" w:hAnsi="Arial" w:cs="Arial"/>
                <w:b/>
                <w:bCs/>
                <w:sz w:val="20"/>
                <w:szCs w:val="20"/>
              </w:rPr>
              <w:t>199,00</w:t>
            </w:r>
            <w:bookmarkStart w:id="211" w:name="_Toc188440211"/>
            <w:bookmarkEnd w:id="211"/>
          </w:p>
        </w:tc>
        <w:bookmarkStart w:id="212" w:name="_Toc188440212"/>
        <w:bookmarkEnd w:id="212"/>
      </w:tr>
      <w:tr w:rsidR="00A73644" w:rsidRPr="00366F2E" w:rsidDel="00B22765" w14:paraId="5C6CC6EC" w14:textId="6F3D65B6" w:rsidTr="2A37792C">
        <w:trPr>
          <w:trHeight w:val="261"/>
        </w:trPr>
        <w:tc>
          <w:tcPr>
            <w:tcW w:w="7457" w:type="dxa"/>
            <w:vAlign w:val="center"/>
          </w:tcPr>
          <w:p w14:paraId="4CF5F323" w14:textId="77BFF669" w:rsidR="00A73644" w:rsidRPr="00366F2E" w:rsidDel="00B22765" w:rsidRDefault="70CA3368" w:rsidP="00A73644">
            <w:pPr>
              <w:spacing w:line="228" w:lineRule="auto"/>
              <w:rPr>
                <w:rFonts w:ascii="Arial" w:hAnsi="Arial" w:cs="Arial"/>
                <w:sz w:val="20"/>
                <w:szCs w:val="20"/>
              </w:rPr>
            </w:pPr>
            <w:r w:rsidRPr="00366F2E" w:rsidDel="00B22765">
              <w:rPr>
                <w:rFonts w:ascii="Arial" w:hAnsi="Arial" w:cs="Arial"/>
                <w:sz w:val="20"/>
                <w:szCs w:val="20"/>
              </w:rPr>
              <w:t>Křehké</w:t>
            </w:r>
            <w:bookmarkStart w:id="213" w:name="_Toc188440213"/>
            <w:bookmarkEnd w:id="213"/>
          </w:p>
        </w:tc>
        <w:tc>
          <w:tcPr>
            <w:tcW w:w="1559" w:type="dxa"/>
            <w:vAlign w:val="center"/>
          </w:tcPr>
          <w:p w14:paraId="127D76DC" w14:textId="3BF65680" w:rsidR="00A73644" w:rsidRPr="00366F2E" w:rsidDel="00B22765" w:rsidRDefault="008C07CC" w:rsidP="00A73644">
            <w:pPr>
              <w:jc w:val="center"/>
              <w:rPr>
                <w:rFonts w:ascii="Arial" w:hAnsi="Arial" w:cs="Arial"/>
                <w:sz w:val="20"/>
                <w:szCs w:val="20"/>
              </w:rPr>
            </w:pPr>
            <w:r>
              <w:rPr>
                <w:rFonts w:ascii="Arial" w:hAnsi="Arial" w:cs="Arial"/>
                <w:sz w:val="20"/>
                <w:szCs w:val="20"/>
              </w:rPr>
              <w:t xml:space="preserve">  </w:t>
            </w:r>
            <w:r w:rsidR="70CA3368" w:rsidRPr="00366F2E" w:rsidDel="00B22765">
              <w:rPr>
                <w:rFonts w:ascii="Arial" w:hAnsi="Arial" w:cs="Arial"/>
                <w:sz w:val="20"/>
                <w:szCs w:val="20"/>
              </w:rPr>
              <w:t>29,75</w:t>
            </w:r>
            <w:bookmarkStart w:id="214" w:name="_Toc188440214"/>
            <w:bookmarkEnd w:id="214"/>
          </w:p>
        </w:tc>
        <w:tc>
          <w:tcPr>
            <w:tcW w:w="1413" w:type="dxa"/>
            <w:vAlign w:val="center"/>
          </w:tcPr>
          <w:p w14:paraId="72459409" w14:textId="1570522C" w:rsidR="00A73644" w:rsidRPr="00366F2E" w:rsidDel="00B22765" w:rsidRDefault="008B2611" w:rsidP="00A73644">
            <w:pPr>
              <w:jc w:val="center"/>
              <w:rPr>
                <w:rFonts w:ascii="Arial" w:hAnsi="Arial" w:cs="Arial"/>
                <w:sz w:val="20"/>
                <w:szCs w:val="20"/>
              </w:rPr>
            </w:pPr>
            <w:r>
              <w:rPr>
                <w:rFonts w:ascii="Arial" w:hAnsi="Arial" w:cs="Arial"/>
                <w:b/>
                <w:bCs/>
                <w:sz w:val="20"/>
                <w:szCs w:val="20"/>
              </w:rPr>
              <w:t xml:space="preserve">  </w:t>
            </w:r>
            <w:r w:rsidR="70CA3368" w:rsidRPr="00366F2E" w:rsidDel="00B22765">
              <w:rPr>
                <w:rFonts w:ascii="Arial" w:hAnsi="Arial" w:cs="Arial"/>
                <w:b/>
                <w:bCs/>
                <w:sz w:val="20"/>
                <w:szCs w:val="20"/>
              </w:rPr>
              <w:t>36,00</w:t>
            </w:r>
            <w:bookmarkStart w:id="215" w:name="_Toc188440215"/>
            <w:bookmarkEnd w:id="215"/>
          </w:p>
        </w:tc>
        <w:bookmarkStart w:id="216" w:name="_Toc188440216"/>
        <w:bookmarkEnd w:id="216"/>
      </w:tr>
      <w:tr w:rsidR="00A73644" w:rsidRPr="00366F2E" w:rsidDel="00B22765" w14:paraId="3933B1B8" w14:textId="3EB25715" w:rsidTr="2A37792C">
        <w:trPr>
          <w:trHeight w:val="178"/>
        </w:trPr>
        <w:tc>
          <w:tcPr>
            <w:tcW w:w="10429" w:type="dxa"/>
            <w:gridSpan w:val="3"/>
          </w:tcPr>
          <w:p w14:paraId="0AFA2395" w14:textId="7518423F" w:rsidR="00A73644" w:rsidRPr="00366F2E" w:rsidDel="00B22765" w:rsidRDefault="70CA3368" w:rsidP="2A37792C">
            <w:pPr>
              <w:pStyle w:val="Zpat"/>
              <w:tabs>
                <w:tab w:val="clear" w:pos="4513"/>
              </w:tabs>
              <w:rPr>
                <w:rFonts w:ascii="Arial" w:hAnsi="Arial" w:cs="Arial"/>
                <w:b/>
                <w:bCs/>
                <w:sz w:val="20"/>
                <w:szCs w:val="20"/>
              </w:rPr>
            </w:pPr>
            <w:bookmarkStart w:id="217" w:name="_Toc188440217"/>
            <w:bookmarkEnd w:id="217"/>
            <w:r w:rsidRPr="00366F2E" w:rsidDel="00B22765">
              <w:rPr>
                <w:rFonts w:ascii="Arial" w:hAnsi="Arial" w:cs="Arial"/>
                <w:b/>
                <w:bCs/>
                <w:sz w:val="20"/>
                <w:szCs w:val="20"/>
              </w:rPr>
              <w:t>Převzetí zásilek u odesílatele na základě smluvního vztahu:</w:t>
            </w:r>
            <w:bookmarkStart w:id="218" w:name="_Toc188440221"/>
            <w:bookmarkEnd w:id="218"/>
          </w:p>
        </w:tc>
        <w:bookmarkStart w:id="219" w:name="_Toc188440222"/>
        <w:bookmarkEnd w:id="219"/>
      </w:tr>
      <w:tr w:rsidR="00A73644" w:rsidRPr="00366F2E" w:rsidDel="00B22765" w14:paraId="674325AA" w14:textId="139237A3" w:rsidTr="2A37792C">
        <w:trPr>
          <w:trHeight w:val="178"/>
        </w:trPr>
        <w:tc>
          <w:tcPr>
            <w:tcW w:w="7457" w:type="dxa"/>
            <w:vAlign w:val="center"/>
          </w:tcPr>
          <w:p w14:paraId="0F35A83A" w14:textId="0D283548" w:rsidR="00A73644" w:rsidRPr="00366F2E" w:rsidDel="00B22765" w:rsidRDefault="70CA3368" w:rsidP="00A73644">
            <w:pPr>
              <w:spacing w:line="228" w:lineRule="auto"/>
              <w:rPr>
                <w:rFonts w:ascii="Arial" w:hAnsi="Arial" w:cs="Arial"/>
                <w:sz w:val="20"/>
                <w:szCs w:val="20"/>
              </w:rPr>
            </w:pPr>
            <w:r w:rsidRPr="00366F2E" w:rsidDel="00B22765">
              <w:rPr>
                <w:rFonts w:ascii="Arial" w:hAnsi="Arial" w:cs="Arial"/>
                <w:sz w:val="20"/>
                <w:szCs w:val="20"/>
              </w:rPr>
              <w:t xml:space="preserve">  1–20 ks </w:t>
            </w:r>
            <w:r w:rsidR="295C61A1" w:rsidRPr="00366F2E" w:rsidDel="00B22765">
              <w:rPr>
                <w:rFonts w:ascii="Arial" w:hAnsi="Arial" w:cs="Arial"/>
                <w:sz w:val="20"/>
                <w:szCs w:val="20"/>
                <w:vertAlign w:val="superscript"/>
              </w:rPr>
              <w:t>3</w:t>
            </w:r>
            <w:r w:rsidRPr="00366F2E" w:rsidDel="00B22765">
              <w:rPr>
                <w:rFonts w:ascii="Arial" w:hAnsi="Arial" w:cs="Arial"/>
                <w:sz w:val="20"/>
                <w:szCs w:val="20"/>
                <w:vertAlign w:val="superscript"/>
              </w:rPr>
              <w:t>)</w:t>
            </w:r>
            <w:r w:rsidRPr="00366F2E" w:rsidDel="00B22765">
              <w:rPr>
                <w:rFonts w:ascii="Arial" w:hAnsi="Arial" w:cs="Arial"/>
                <w:sz w:val="20"/>
                <w:szCs w:val="20"/>
              </w:rPr>
              <w:t xml:space="preserve"> (cena za kus)</w:t>
            </w:r>
            <w:bookmarkStart w:id="220" w:name="_Toc188440223"/>
            <w:bookmarkEnd w:id="220"/>
          </w:p>
        </w:tc>
        <w:tc>
          <w:tcPr>
            <w:tcW w:w="1559" w:type="dxa"/>
            <w:vAlign w:val="center"/>
          </w:tcPr>
          <w:p w14:paraId="18837E62" w14:textId="624DB8E7" w:rsidR="00A73644" w:rsidRPr="00366F2E" w:rsidDel="00B22765" w:rsidRDefault="008C07CC" w:rsidP="00A73644">
            <w:pPr>
              <w:pStyle w:val="Zpat"/>
              <w:tabs>
                <w:tab w:val="clear" w:pos="4513"/>
              </w:tabs>
              <w:jc w:val="center"/>
              <w:rPr>
                <w:rFonts w:ascii="Arial" w:hAnsi="Arial" w:cs="Arial"/>
                <w:sz w:val="20"/>
                <w:szCs w:val="20"/>
              </w:rPr>
            </w:pPr>
            <w:r>
              <w:rPr>
                <w:rFonts w:ascii="Arial" w:hAnsi="Arial" w:cs="Arial"/>
                <w:sz w:val="20"/>
                <w:szCs w:val="20"/>
              </w:rPr>
              <w:t xml:space="preserve">  </w:t>
            </w:r>
            <w:r w:rsidR="70CA3368" w:rsidRPr="00366F2E" w:rsidDel="00B22765">
              <w:rPr>
                <w:rFonts w:ascii="Arial" w:hAnsi="Arial" w:cs="Arial"/>
                <w:sz w:val="20"/>
                <w:szCs w:val="20"/>
              </w:rPr>
              <w:t>39,67</w:t>
            </w:r>
            <w:bookmarkStart w:id="221" w:name="_Toc188440224"/>
            <w:bookmarkEnd w:id="221"/>
          </w:p>
        </w:tc>
        <w:tc>
          <w:tcPr>
            <w:tcW w:w="1413" w:type="dxa"/>
            <w:vAlign w:val="center"/>
          </w:tcPr>
          <w:p w14:paraId="079429C1" w14:textId="73D831A4" w:rsidR="00A73644" w:rsidRPr="00366F2E" w:rsidDel="00B22765" w:rsidRDefault="008B2611" w:rsidP="00A73644">
            <w:pPr>
              <w:pStyle w:val="Zpat"/>
              <w:tabs>
                <w:tab w:val="clear" w:pos="4513"/>
              </w:tabs>
              <w:jc w:val="center"/>
              <w:rPr>
                <w:rFonts w:ascii="Arial" w:hAnsi="Arial" w:cs="Arial"/>
                <w:sz w:val="20"/>
                <w:szCs w:val="20"/>
              </w:rPr>
            </w:pPr>
            <w:r>
              <w:rPr>
                <w:rFonts w:ascii="Arial" w:hAnsi="Arial" w:cs="Arial"/>
                <w:b/>
                <w:bCs/>
                <w:sz w:val="20"/>
                <w:szCs w:val="20"/>
              </w:rPr>
              <w:t xml:space="preserve">  </w:t>
            </w:r>
            <w:r w:rsidR="70CA3368" w:rsidRPr="00366F2E" w:rsidDel="00B22765">
              <w:rPr>
                <w:rFonts w:ascii="Arial" w:hAnsi="Arial" w:cs="Arial"/>
                <w:b/>
                <w:bCs/>
                <w:sz w:val="20"/>
                <w:szCs w:val="20"/>
              </w:rPr>
              <w:t>48,00</w:t>
            </w:r>
            <w:bookmarkStart w:id="222" w:name="_Toc188440225"/>
            <w:bookmarkEnd w:id="222"/>
          </w:p>
        </w:tc>
        <w:bookmarkStart w:id="223" w:name="_Toc188440226"/>
        <w:bookmarkEnd w:id="223"/>
      </w:tr>
      <w:tr w:rsidR="00A73644" w:rsidRPr="00366F2E" w:rsidDel="00B22765" w14:paraId="659E62E7" w14:textId="763AED79" w:rsidTr="2A37792C">
        <w:trPr>
          <w:trHeight w:val="178"/>
        </w:trPr>
        <w:tc>
          <w:tcPr>
            <w:tcW w:w="7457" w:type="dxa"/>
            <w:vAlign w:val="center"/>
          </w:tcPr>
          <w:p w14:paraId="15E24A99" w14:textId="76FF31C1" w:rsidR="00A73644" w:rsidRPr="00366F2E" w:rsidDel="00B22765" w:rsidRDefault="70CA3368" w:rsidP="00A73644">
            <w:pPr>
              <w:spacing w:line="228" w:lineRule="auto"/>
              <w:rPr>
                <w:rFonts w:ascii="Arial" w:hAnsi="Arial" w:cs="Arial"/>
                <w:sz w:val="20"/>
                <w:szCs w:val="20"/>
              </w:rPr>
            </w:pPr>
            <w:r w:rsidRPr="00366F2E" w:rsidDel="00B22765">
              <w:rPr>
                <w:rFonts w:ascii="Arial" w:hAnsi="Arial" w:cs="Arial"/>
                <w:sz w:val="20"/>
                <w:szCs w:val="20"/>
              </w:rPr>
              <w:t xml:space="preserve">21–40 ks </w:t>
            </w:r>
            <w:r w:rsidR="295C61A1" w:rsidRPr="00366F2E" w:rsidDel="00B22765">
              <w:rPr>
                <w:rFonts w:ascii="Arial" w:hAnsi="Arial" w:cs="Arial"/>
                <w:sz w:val="20"/>
                <w:szCs w:val="20"/>
                <w:vertAlign w:val="superscript"/>
              </w:rPr>
              <w:t>3</w:t>
            </w:r>
            <w:r w:rsidRPr="00366F2E" w:rsidDel="00B22765">
              <w:rPr>
                <w:rFonts w:ascii="Arial" w:hAnsi="Arial" w:cs="Arial"/>
                <w:sz w:val="20"/>
                <w:szCs w:val="20"/>
                <w:vertAlign w:val="superscript"/>
              </w:rPr>
              <w:t>)</w:t>
            </w:r>
            <w:r w:rsidRPr="00366F2E" w:rsidDel="00B22765">
              <w:rPr>
                <w:rFonts w:ascii="Arial" w:hAnsi="Arial" w:cs="Arial"/>
                <w:sz w:val="20"/>
                <w:szCs w:val="20"/>
              </w:rPr>
              <w:t xml:space="preserve"> (cena za kus)</w:t>
            </w:r>
            <w:bookmarkStart w:id="224" w:name="_Toc188440227"/>
            <w:bookmarkEnd w:id="224"/>
          </w:p>
        </w:tc>
        <w:tc>
          <w:tcPr>
            <w:tcW w:w="1559" w:type="dxa"/>
            <w:vAlign w:val="center"/>
          </w:tcPr>
          <w:p w14:paraId="25547AD1" w14:textId="6D3939F4" w:rsidR="00A73644" w:rsidRPr="00366F2E" w:rsidDel="00B22765" w:rsidRDefault="008C07CC" w:rsidP="00A73644">
            <w:pPr>
              <w:pStyle w:val="Zpat"/>
              <w:tabs>
                <w:tab w:val="clear" w:pos="4513"/>
              </w:tabs>
              <w:ind w:left="57"/>
              <w:jc w:val="center"/>
              <w:rPr>
                <w:rFonts w:ascii="Arial" w:hAnsi="Arial" w:cs="Arial"/>
                <w:sz w:val="20"/>
                <w:szCs w:val="20"/>
              </w:rPr>
            </w:pPr>
            <w:r>
              <w:rPr>
                <w:rFonts w:ascii="Arial" w:hAnsi="Arial" w:cs="Arial"/>
                <w:sz w:val="20"/>
                <w:szCs w:val="20"/>
              </w:rPr>
              <w:t xml:space="preserve">   </w:t>
            </w:r>
            <w:r w:rsidR="70CA3368" w:rsidRPr="00366F2E" w:rsidDel="00B22765">
              <w:rPr>
                <w:rFonts w:ascii="Arial" w:hAnsi="Arial" w:cs="Arial"/>
                <w:sz w:val="20"/>
                <w:szCs w:val="20"/>
              </w:rPr>
              <w:t>9,92</w:t>
            </w:r>
            <w:bookmarkStart w:id="225" w:name="_Toc188440228"/>
            <w:bookmarkEnd w:id="225"/>
          </w:p>
        </w:tc>
        <w:tc>
          <w:tcPr>
            <w:tcW w:w="1413" w:type="dxa"/>
            <w:vAlign w:val="center"/>
          </w:tcPr>
          <w:p w14:paraId="34F87659" w14:textId="5A0B79DF" w:rsidR="00A73644" w:rsidRPr="00366F2E" w:rsidDel="00B22765" w:rsidRDefault="008B2611" w:rsidP="00A73644">
            <w:pPr>
              <w:pStyle w:val="Zpat"/>
              <w:tabs>
                <w:tab w:val="clear" w:pos="4513"/>
              </w:tabs>
              <w:ind w:left="57"/>
              <w:jc w:val="center"/>
              <w:rPr>
                <w:rFonts w:ascii="Arial" w:hAnsi="Arial" w:cs="Arial"/>
                <w:sz w:val="20"/>
                <w:szCs w:val="20"/>
              </w:rPr>
            </w:pPr>
            <w:r>
              <w:rPr>
                <w:rFonts w:ascii="Arial" w:hAnsi="Arial" w:cs="Arial"/>
                <w:b/>
                <w:bCs/>
                <w:sz w:val="20"/>
                <w:szCs w:val="20"/>
              </w:rPr>
              <w:t xml:space="preserve">  </w:t>
            </w:r>
            <w:r w:rsidR="70CA3368" w:rsidRPr="00366F2E" w:rsidDel="00B22765">
              <w:rPr>
                <w:rFonts w:ascii="Arial" w:hAnsi="Arial" w:cs="Arial"/>
                <w:b/>
                <w:bCs/>
                <w:sz w:val="20"/>
                <w:szCs w:val="20"/>
              </w:rPr>
              <w:t>12,00</w:t>
            </w:r>
            <w:bookmarkStart w:id="226" w:name="_Toc188440229"/>
            <w:bookmarkEnd w:id="226"/>
          </w:p>
        </w:tc>
        <w:bookmarkStart w:id="227" w:name="_Toc188440230"/>
        <w:bookmarkEnd w:id="227"/>
      </w:tr>
      <w:tr w:rsidR="00A73644" w:rsidRPr="00366F2E" w:rsidDel="00B22765" w14:paraId="44198E2F" w14:textId="1A6AC2B0" w:rsidTr="2A37792C">
        <w:trPr>
          <w:trHeight w:val="156"/>
        </w:trPr>
        <w:tc>
          <w:tcPr>
            <w:tcW w:w="7457" w:type="dxa"/>
            <w:vAlign w:val="center"/>
          </w:tcPr>
          <w:p w14:paraId="65CA0C96" w14:textId="1ECA5532" w:rsidR="00A73644" w:rsidRPr="00366F2E" w:rsidDel="00B22765" w:rsidRDefault="70CA3368" w:rsidP="00A73644">
            <w:pPr>
              <w:spacing w:line="228" w:lineRule="auto"/>
              <w:rPr>
                <w:rFonts w:ascii="Arial" w:hAnsi="Arial" w:cs="Arial"/>
                <w:sz w:val="20"/>
                <w:szCs w:val="20"/>
              </w:rPr>
            </w:pPr>
            <w:r w:rsidRPr="00366F2E" w:rsidDel="00B22765">
              <w:rPr>
                <w:rFonts w:ascii="Arial" w:hAnsi="Arial" w:cs="Arial"/>
                <w:sz w:val="20"/>
                <w:szCs w:val="20"/>
              </w:rPr>
              <w:t xml:space="preserve">Více než 40 ks </w:t>
            </w:r>
            <w:r w:rsidR="295C61A1" w:rsidRPr="00366F2E" w:rsidDel="00B22765">
              <w:rPr>
                <w:rFonts w:ascii="Arial" w:hAnsi="Arial" w:cs="Arial"/>
                <w:sz w:val="20"/>
                <w:szCs w:val="20"/>
                <w:vertAlign w:val="superscript"/>
              </w:rPr>
              <w:t>3</w:t>
            </w:r>
            <w:r w:rsidRPr="00366F2E" w:rsidDel="00B22765">
              <w:rPr>
                <w:rFonts w:ascii="Arial" w:hAnsi="Arial" w:cs="Arial"/>
                <w:sz w:val="20"/>
                <w:szCs w:val="20"/>
                <w:vertAlign w:val="superscript"/>
              </w:rPr>
              <w:t xml:space="preserve">) </w:t>
            </w:r>
            <w:r w:rsidRPr="00366F2E" w:rsidDel="00B22765">
              <w:rPr>
                <w:rFonts w:ascii="Arial" w:hAnsi="Arial" w:cs="Arial"/>
                <w:sz w:val="20"/>
                <w:szCs w:val="20"/>
              </w:rPr>
              <w:t>(cena za kus)</w:t>
            </w:r>
            <w:bookmarkStart w:id="228" w:name="_Toc188440231"/>
            <w:bookmarkEnd w:id="228"/>
          </w:p>
        </w:tc>
        <w:tc>
          <w:tcPr>
            <w:tcW w:w="2972" w:type="dxa"/>
            <w:gridSpan w:val="2"/>
            <w:vAlign w:val="center"/>
          </w:tcPr>
          <w:p w14:paraId="1351CC5C" w14:textId="462BD3D7" w:rsidR="00A73644" w:rsidRPr="00366F2E" w:rsidDel="00B22765" w:rsidRDefault="70CA3368" w:rsidP="00A73644">
            <w:pPr>
              <w:pStyle w:val="Zpat"/>
              <w:tabs>
                <w:tab w:val="clear" w:pos="4513"/>
              </w:tabs>
              <w:jc w:val="center"/>
              <w:rPr>
                <w:rFonts w:ascii="Arial" w:hAnsi="Arial" w:cs="Arial"/>
                <w:sz w:val="20"/>
                <w:szCs w:val="20"/>
              </w:rPr>
            </w:pPr>
            <w:r w:rsidRPr="00366F2E" w:rsidDel="00B22765">
              <w:rPr>
                <w:rFonts w:ascii="Arial" w:hAnsi="Arial" w:cs="Arial"/>
                <w:sz w:val="20"/>
                <w:szCs w:val="20"/>
              </w:rPr>
              <w:t>obsaženo v ceně služby</w:t>
            </w:r>
            <w:r w:rsidR="001571F3" w:rsidRPr="00366F2E" w:rsidDel="00B22765">
              <w:rPr>
                <w:rFonts w:ascii="Arial" w:hAnsi="Arial" w:cs="Arial"/>
                <w:sz w:val="20"/>
                <w:szCs w:val="20"/>
              </w:rPr>
              <w:t xml:space="preserve"> Balíkovna plus</w:t>
            </w:r>
            <w:bookmarkStart w:id="229" w:name="_Toc188440232"/>
            <w:bookmarkEnd w:id="229"/>
          </w:p>
        </w:tc>
        <w:bookmarkStart w:id="230" w:name="_Toc188440233"/>
        <w:bookmarkEnd w:id="230"/>
      </w:tr>
      <w:tr w:rsidR="00A73644" w:rsidRPr="00366F2E" w:rsidDel="00B22765" w14:paraId="536590F4" w14:textId="318E28A5" w:rsidTr="2A37792C">
        <w:trPr>
          <w:trHeight w:val="178"/>
        </w:trPr>
        <w:tc>
          <w:tcPr>
            <w:tcW w:w="7457" w:type="dxa"/>
            <w:vAlign w:val="center"/>
          </w:tcPr>
          <w:p w14:paraId="237073B9" w14:textId="46CC083D" w:rsidR="00A73644" w:rsidRPr="00366F2E" w:rsidDel="00B22765" w:rsidRDefault="70CA3368" w:rsidP="00A73644">
            <w:pPr>
              <w:spacing w:line="228" w:lineRule="auto"/>
              <w:rPr>
                <w:rFonts w:ascii="Arial" w:hAnsi="Arial" w:cs="Arial"/>
                <w:sz w:val="20"/>
                <w:szCs w:val="20"/>
              </w:rPr>
            </w:pPr>
            <w:r w:rsidRPr="00366F2E" w:rsidDel="00B22765">
              <w:rPr>
                <w:rFonts w:ascii="Arial" w:hAnsi="Arial" w:cs="Arial"/>
                <w:sz w:val="20"/>
                <w:szCs w:val="20"/>
              </w:rPr>
              <w:t xml:space="preserve">Marná jízda </w:t>
            </w:r>
            <w:r w:rsidR="00162B60" w:rsidRPr="00366F2E" w:rsidDel="00B22765">
              <w:rPr>
                <w:rFonts w:ascii="Arial" w:hAnsi="Arial" w:cs="Arial"/>
                <w:sz w:val="20"/>
                <w:szCs w:val="20"/>
                <w:vertAlign w:val="superscript"/>
              </w:rPr>
              <w:t>6</w:t>
            </w:r>
            <w:r w:rsidRPr="00366F2E" w:rsidDel="00B22765">
              <w:rPr>
                <w:rFonts w:ascii="Arial" w:hAnsi="Arial" w:cs="Arial"/>
                <w:sz w:val="20"/>
                <w:szCs w:val="20"/>
                <w:vertAlign w:val="superscript"/>
              </w:rPr>
              <w:t>)</w:t>
            </w:r>
            <w:bookmarkStart w:id="231" w:name="_Toc188440234"/>
            <w:bookmarkEnd w:id="231"/>
          </w:p>
        </w:tc>
        <w:tc>
          <w:tcPr>
            <w:tcW w:w="1559" w:type="dxa"/>
            <w:vAlign w:val="center"/>
          </w:tcPr>
          <w:p w14:paraId="2C144119" w14:textId="64C74BF5" w:rsidR="00A73644" w:rsidRPr="00366F2E" w:rsidDel="00B22765" w:rsidRDefault="70CA3368" w:rsidP="00A73644">
            <w:pPr>
              <w:pStyle w:val="Zpat"/>
              <w:jc w:val="center"/>
              <w:rPr>
                <w:rFonts w:ascii="Arial" w:hAnsi="Arial" w:cs="Arial"/>
                <w:sz w:val="20"/>
                <w:szCs w:val="20"/>
              </w:rPr>
            </w:pPr>
            <w:r w:rsidRPr="00366F2E" w:rsidDel="00B22765">
              <w:rPr>
                <w:rFonts w:ascii="Arial" w:hAnsi="Arial" w:cs="Arial"/>
                <w:sz w:val="20"/>
                <w:szCs w:val="20"/>
              </w:rPr>
              <w:t>216,00</w:t>
            </w:r>
            <w:bookmarkStart w:id="232" w:name="_Toc188440235"/>
            <w:bookmarkEnd w:id="232"/>
          </w:p>
        </w:tc>
        <w:tc>
          <w:tcPr>
            <w:tcW w:w="1413" w:type="dxa"/>
            <w:vAlign w:val="center"/>
          </w:tcPr>
          <w:p w14:paraId="20121B19" w14:textId="1083F657" w:rsidR="00A73644" w:rsidRPr="00366F2E" w:rsidDel="00B22765" w:rsidRDefault="70CA3368" w:rsidP="00A73644">
            <w:pPr>
              <w:pStyle w:val="Zpat"/>
              <w:jc w:val="center"/>
              <w:rPr>
                <w:rFonts w:ascii="Arial" w:hAnsi="Arial" w:cs="Arial"/>
                <w:sz w:val="20"/>
                <w:szCs w:val="20"/>
              </w:rPr>
            </w:pPr>
            <w:r w:rsidRPr="00366F2E" w:rsidDel="00B22765">
              <w:rPr>
                <w:rFonts w:ascii="Arial" w:hAnsi="Arial" w:cs="Arial"/>
                <w:b/>
                <w:bCs/>
                <w:sz w:val="20"/>
                <w:szCs w:val="20"/>
              </w:rPr>
              <w:t>261,36</w:t>
            </w:r>
            <w:bookmarkStart w:id="233" w:name="_Toc188440236"/>
            <w:bookmarkEnd w:id="233"/>
          </w:p>
        </w:tc>
        <w:bookmarkStart w:id="234" w:name="_Toc188440237"/>
        <w:bookmarkEnd w:id="234"/>
      </w:tr>
      <w:tr w:rsidR="00A73644" w:rsidRPr="00366F2E" w:rsidDel="00B22765" w14:paraId="157480B2" w14:textId="571623A1" w:rsidTr="2A37792C">
        <w:trPr>
          <w:trHeight w:val="178"/>
        </w:trPr>
        <w:tc>
          <w:tcPr>
            <w:tcW w:w="10429" w:type="dxa"/>
            <w:gridSpan w:val="3"/>
          </w:tcPr>
          <w:p w14:paraId="168C0A51" w14:textId="765FDFB5" w:rsidR="00A73644" w:rsidRPr="00366F2E" w:rsidDel="00B22765" w:rsidRDefault="70CA3368" w:rsidP="2A37792C">
            <w:pPr>
              <w:spacing w:line="228" w:lineRule="auto"/>
              <w:rPr>
                <w:rFonts w:ascii="Arial" w:hAnsi="Arial" w:cs="Arial"/>
                <w:b/>
                <w:bCs/>
                <w:sz w:val="20"/>
                <w:szCs w:val="20"/>
              </w:rPr>
            </w:pPr>
            <w:r w:rsidRPr="00366F2E" w:rsidDel="00B22765">
              <w:rPr>
                <w:rFonts w:ascii="Arial" w:hAnsi="Arial" w:cs="Arial"/>
                <w:b/>
                <w:bCs/>
                <w:sz w:val="20"/>
                <w:szCs w:val="20"/>
              </w:rPr>
              <w:t>Datové soubory z T&amp;T</w:t>
            </w:r>
            <w:r w:rsidR="6BEA3302" w:rsidRPr="00366F2E" w:rsidDel="00B22765">
              <w:rPr>
                <w:rFonts w:ascii="Arial" w:hAnsi="Arial" w:cs="Arial"/>
                <w:b/>
                <w:bCs/>
                <w:sz w:val="20"/>
                <w:szCs w:val="20"/>
              </w:rPr>
              <w:t>:</w:t>
            </w:r>
            <w:bookmarkStart w:id="235" w:name="_Toc188440238"/>
            <w:bookmarkEnd w:id="235"/>
          </w:p>
        </w:tc>
        <w:bookmarkStart w:id="236" w:name="_Toc188440239"/>
        <w:bookmarkEnd w:id="236"/>
      </w:tr>
      <w:tr w:rsidR="003453A6" w:rsidRPr="00366F2E" w:rsidDel="00B22765" w14:paraId="1A0C8573" w14:textId="2E97BAD0" w:rsidTr="2A37792C">
        <w:trPr>
          <w:trHeight w:val="293"/>
        </w:trPr>
        <w:tc>
          <w:tcPr>
            <w:tcW w:w="7457" w:type="dxa"/>
            <w:vAlign w:val="center"/>
          </w:tcPr>
          <w:p w14:paraId="3179FA24" w14:textId="4C499941" w:rsidR="003453A6" w:rsidRPr="00366F2E" w:rsidDel="00B22765" w:rsidRDefault="76473526" w:rsidP="003453A6">
            <w:pPr>
              <w:spacing w:line="228" w:lineRule="auto"/>
              <w:rPr>
                <w:rFonts w:ascii="Arial" w:hAnsi="Arial" w:cs="Arial"/>
                <w:sz w:val="20"/>
                <w:szCs w:val="20"/>
              </w:rPr>
            </w:pPr>
            <w:r w:rsidRPr="00366F2E" w:rsidDel="00B22765">
              <w:rPr>
                <w:rFonts w:ascii="Arial" w:hAnsi="Arial" w:cs="Arial"/>
                <w:sz w:val="20"/>
                <w:szCs w:val="20"/>
              </w:rPr>
              <w:t>Zprostředkování služby</w:t>
            </w:r>
            <w:bookmarkStart w:id="237" w:name="_Toc188440240"/>
            <w:bookmarkEnd w:id="237"/>
          </w:p>
        </w:tc>
        <w:tc>
          <w:tcPr>
            <w:tcW w:w="1559" w:type="dxa"/>
            <w:vAlign w:val="center"/>
          </w:tcPr>
          <w:p w14:paraId="2F7E09E0" w14:textId="2E3EFE0A" w:rsidR="003453A6" w:rsidRPr="00366F2E" w:rsidDel="00B22765" w:rsidRDefault="76473526" w:rsidP="003453A6">
            <w:pPr>
              <w:ind w:left="-73"/>
              <w:jc w:val="center"/>
              <w:rPr>
                <w:rFonts w:ascii="Arial" w:hAnsi="Arial" w:cs="Arial"/>
                <w:sz w:val="20"/>
                <w:szCs w:val="20"/>
              </w:rPr>
            </w:pPr>
            <w:r w:rsidRPr="00366F2E" w:rsidDel="00B22765">
              <w:rPr>
                <w:rFonts w:ascii="Arial" w:hAnsi="Arial" w:cs="Arial"/>
                <w:sz w:val="20"/>
                <w:szCs w:val="20"/>
              </w:rPr>
              <w:t>249,59</w:t>
            </w:r>
            <w:bookmarkStart w:id="238" w:name="_Toc188440241"/>
            <w:bookmarkEnd w:id="238"/>
          </w:p>
        </w:tc>
        <w:tc>
          <w:tcPr>
            <w:tcW w:w="1413" w:type="dxa"/>
            <w:vAlign w:val="center"/>
          </w:tcPr>
          <w:p w14:paraId="114DA534" w14:textId="6267438F" w:rsidR="003453A6" w:rsidRPr="00366F2E" w:rsidDel="00B22765" w:rsidRDefault="76473526" w:rsidP="003453A6">
            <w:pPr>
              <w:ind w:left="-73"/>
              <w:jc w:val="center"/>
              <w:rPr>
                <w:rFonts w:ascii="Arial" w:hAnsi="Arial" w:cs="Arial"/>
                <w:sz w:val="20"/>
                <w:szCs w:val="20"/>
              </w:rPr>
            </w:pPr>
            <w:r w:rsidRPr="00366F2E" w:rsidDel="00B22765">
              <w:rPr>
                <w:rFonts w:ascii="Arial" w:hAnsi="Arial" w:cs="Arial"/>
                <w:b/>
                <w:bCs/>
                <w:sz w:val="20"/>
                <w:szCs w:val="20"/>
              </w:rPr>
              <w:t>302,00</w:t>
            </w:r>
            <w:bookmarkStart w:id="239" w:name="_Toc188440242"/>
            <w:bookmarkEnd w:id="239"/>
          </w:p>
        </w:tc>
        <w:bookmarkStart w:id="240" w:name="_Toc188440243"/>
        <w:bookmarkEnd w:id="240"/>
      </w:tr>
      <w:tr w:rsidR="003453A6" w:rsidRPr="00366F2E" w:rsidDel="00B22765" w14:paraId="6F51EBD6" w14:textId="30E863BE" w:rsidTr="2A37792C">
        <w:trPr>
          <w:trHeight w:val="178"/>
        </w:trPr>
        <w:tc>
          <w:tcPr>
            <w:tcW w:w="7457" w:type="dxa"/>
            <w:vAlign w:val="center"/>
          </w:tcPr>
          <w:p w14:paraId="0086B522" w14:textId="60B00E95" w:rsidR="003453A6" w:rsidRPr="00366F2E" w:rsidDel="00B22765" w:rsidRDefault="76473526" w:rsidP="003453A6">
            <w:pPr>
              <w:spacing w:line="228" w:lineRule="auto"/>
              <w:rPr>
                <w:rFonts w:ascii="Arial" w:hAnsi="Arial" w:cs="Arial"/>
                <w:sz w:val="20"/>
                <w:szCs w:val="20"/>
              </w:rPr>
            </w:pPr>
            <w:r w:rsidRPr="00366F2E" w:rsidDel="00B22765">
              <w:rPr>
                <w:rFonts w:ascii="Arial" w:hAnsi="Arial" w:cs="Arial"/>
                <w:sz w:val="20"/>
                <w:szCs w:val="20"/>
              </w:rPr>
              <w:t>Zasílání jednotlivých souborů</w:t>
            </w:r>
            <w:bookmarkStart w:id="241" w:name="_Toc188440244"/>
            <w:bookmarkEnd w:id="241"/>
          </w:p>
        </w:tc>
        <w:tc>
          <w:tcPr>
            <w:tcW w:w="2972" w:type="dxa"/>
            <w:gridSpan w:val="2"/>
            <w:vAlign w:val="center"/>
          </w:tcPr>
          <w:p w14:paraId="7EB16119" w14:textId="55080D05" w:rsidR="003453A6" w:rsidRPr="00366F2E" w:rsidDel="00B22765" w:rsidRDefault="76473526" w:rsidP="003453A6">
            <w:pPr>
              <w:pStyle w:val="Zpat"/>
              <w:tabs>
                <w:tab w:val="clear" w:pos="4513"/>
              </w:tabs>
              <w:ind w:left="-73"/>
              <w:jc w:val="center"/>
              <w:rPr>
                <w:rFonts w:ascii="Arial" w:hAnsi="Arial" w:cs="Arial"/>
                <w:sz w:val="20"/>
                <w:szCs w:val="20"/>
              </w:rPr>
            </w:pPr>
            <w:r w:rsidRPr="00366F2E" w:rsidDel="00B22765">
              <w:rPr>
                <w:rFonts w:ascii="Arial" w:hAnsi="Arial" w:cs="Arial"/>
                <w:sz w:val="20"/>
                <w:szCs w:val="20"/>
              </w:rPr>
              <w:t>obsaženo v ceně služby</w:t>
            </w:r>
            <w:r w:rsidR="005E5EE7" w:rsidRPr="00366F2E" w:rsidDel="00B22765">
              <w:rPr>
                <w:rFonts w:ascii="Arial" w:hAnsi="Arial" w:cs="Arial"/>
                <w:sz w:val="20"/>
                <w:szCs w:val="20"/>
              </w:rPr>
              <w:t xml:space="preserve"> Datové soubory z T&amp;T</w:t>
            </w:r>
            <w:bookmarkStart w:id="242" w:name="_Toc188440245"/>
            <w:bookmarkEnd w:id="242"/>
          </w:p>
        </w:tc>
        <w:bookmarkStart w:id="243" w:name="_Toc188440246"/>
        <w:bookmarkEnd w:id="243"/>
      </w:tr>
      <w:tr w:rsidR="003453A6" w:rsidRPr="00366F2E" w:rsidDel="00B22765" w14:paraId="048D070D" w14:textId="3BB9871D" w:rsidTr="2A37792C">
        <w:trPr>
          <w:trHeight w:val="178"/>
        </w:trPr>
        <w:tc>
          <w:tcPr>
            <w:tcW w:w="10429" w:type="dxa"/>
            <w:gridSpan w:val="3"/>
            <w:shd w:val="clear" w:color="auto" w:fill="F2F2F2" w:themeFill="background1" w:themeFillShade="F2"/>
          </w:tcPr>
          <w:p w14:paraId="378F03AE" w14:textId="6B51C9D9" w:rsidR="003453A6" w:rsidRPr="00366F2E" w:rsidDel="00B22765" w:rsidRDefault="76473526" w:rsidP="2A37792C">
            <w:pPr>
              <w:pStyle w:val="Zpat"/>
              <w:tabs>
                <w:tab w:val="clear" w:pos="4513"/>
              </w:tabs>
              <w:jc w:val="center"/>
              <w:rPr>
                <w:rFonts w:ascii="Arial" w:hAnsi="Arial" w:cs="Arial"/>
                <w:b/>
                <w:bCs/>
                <w:sz w:val="20"/>
                <w:szCs w:val="20"/>
              </w:rPr>
            </w:pPr>
            <w:r w:rsidRPr="00366F2E" w:rsidDel="00B22765">
              <w:rPr>
                <w:rFonts w:ascii="Arial" w:hAnsi="Arial" w:cs="Arial"/>
                <w:b/>
                <w:bCs/>
                <w:sz w:val="20"/>
                <w:szCs w:val="20"/>
              </w:rPr>
              <w:t>Vrácení cen</w:t>
            </w:r>
            <w:bookmarkStart w:id="244" w:name="_Toc188440247"/>
            <w:bookmarkEnd w:id="244"/>
          </w:p>
        </w:tc>
        <w:bookmarkStart w:id="245" w:name="_Toc188440248"/>
        <w:bookmarkEnd w:id="245"/>
      </w:tr>
      <w:tr w:rsidR="003453A6" w:rsidRPr="00366F2E" w:rsidDel="00B22765" w14:paraId="0EBBFFF8" w14:textId="7D0929FB" w:rsidTr="2A37792C">
        <w:trPr>
          <w:trHeight w:val="178"/>
        </w:trPr>
        <w:tc>
          <w:tcPr>
            <w:tcW w:w="7457" w:type="dxa"/>
            <w:vAlign w:val="center"/>
          </w:tcPr>
          <w:p w14:paraId="31543339" w14:textId="12677135" w:rsidR="003453A6" w:rsidRPr="00366F2E" w:rsidDel="00B22765" w:rsidRDefault="76473526" w:rsidP="2A37792C">
            <w:pPr>
              <w:spacing w:line="228" w:lineRule="auto"/>
              <w:rPr>
                <w:rFonts w:ascii="Arial" w:hAnsi="Arial" w:cs="Arial"/>
                <w:sz w:val="20"/>
                <w:szCs w:val="20"/>
              </w:rPr>
            </w:pPr>
            <w:r w:rsidRPr="00366F2E" w:rsidDel="00B22765">
              <w:rPr>
                <w:rFonts w:ascii="Arial" w:hAnsi="Arial" w:cs="Arial"/>
                <w:sz w:val="20"/>
                <w:szCs w:val="20"/>
              </w:rPr>
              <w:t xml:space="preserve">Při vrácení poštovní zásilky se službou Dobírka – účet nebo </w:t>
            </w:r>
            <w:proofErr w:type="spellStart"/>
            <w:r w:rsidRPr="00366F2E" w:rsidDel="00B22765">
              <w:rPr>
                <w:rFonts w:ascii="Arial" w:hAnsi="Arial" w:cs="Arial"/>
                <w:sz w:val="20"/>
                <w:szCs w:val="20"/>
              </w:rPr>
              <w:t>Bezdokladová</w:t>
            </w:r>
            <w:proofErr w:type="spellEnd"/>
            <w:r w:rsidRPr="00366F2E" w:rsidDel="00B22765">
              <w:rPr>
                <w:rFonts w:ascii="Arial" w:hAnsi="Arial" w:cs="Arial"/>
                <w:sz w:val="20"/>
                <w:szCs w:val="20"/>
              </w:rPr>
              <w:t xml:space="preserve"> dobírka bez ohledu na výši dobírkové částky</w:t>
            </w:r>
            <w:bookmarkStart w:id="246" w:name="_Toc188440249"/>
            <w:bookmarkEnd w:id="246"/>
          </w:p>
        </w:tc>
        <w:tc>
          <w:tcPr>
            <w:tcW w:w="2972" w:type="dxa"/>
            <w:gridSpan w:val="2"/>
            <w:vAlign w:val="center"/>
          </w:tcPr>
          <w:p w14:paraId="063DDFB6" w14:textId="2476CFA8" w:rsidR="003453A6" w:rsidRPr="00366F2E" w:rsidDel="00B22765" w:rsidRDefault="76473526" w:rsidP="2A37792C">
            <w:pPr>
              <w:pStyle w:val="Zpat"/>
              <w:jc w:val="center"/>
              <w:rPr>
                <w:rFonts w:ascii="Arial" w:hAnsi="Arial" w:cs="Arial"/>
                <w:sz w:val="20"/>
                <w:szCs w:val="20"/>
              </w:rPr>
            </w:pPr>
            <w:r w:rsidRPr="00366F2E" w:rsidDel="00B22765">
              <w:rPr>
                <w:rFonts w:ascii="Arial" w:hAnsi="Arial" w:cs="Arial"/>
                <w:sz w:val="20"/>
                <w:szCs w:val="20"/>
              </w:rPr>
              <w:t>cena služby se nevrací</w:t>
            </w:r>
            <w:bookmarkStart w:id="247" w:name="_Toc188440250"/>
            <w:bookmarkEnd w:id="247"/>
          </w:p>
        </w:tc>
        <w:bookmarkStart w:id="248" w:name="_Toc188440251"/>
        <w:bookmarkEnd w:id="248"/>
      </w:tr>
      <w:tr w:rsidR="003453A6" w:rsidRPr="00366F2E" w:rsidDel="00B22765" w14:paraId="62E203B1" w14:textId="6BE184B1" w:rsidTr="2A37792C">
        <w:trPr>
          <w:trHeight w:val="178"/>
        </w:trPr>
        <w:tc>
          <w:tcPr>
            <w:tcW w:w="7457" w:type="dxa"/>
            <w:vAlign w:val="center"/>
          </w:tcPr>
          <w:p w14:paraId="5D577F12" w14:textId="07DDEF4C" w:rsidR="003453A6" w:rsidRPr="00366F2E" w:rsidDel="00B22765" w:rsidRDefault="76473526" w:rsidP="003453A6">
            <w:pPr>
              <w:spacing w:line="228" w:lineRule="auto"/>
              <w:rPr>
                <w:rFonts w:ascii="Arial" w:hAnsi="Arial" w:cs="Arial"/>
                <w:sz w:val="20"/>
                <w:szCs w:val="20"/>
              </w:rPr>
            </w:pPr>
            <w:r w:rsidRPr="00366F2E" w:rsidDel="00B22765">
              <w:rPr>
                <w:rFonts w:ascii="Arial" w:eastAsia="Times New Roman" w:hAnsi="Arial" w:cs="Arial"/>
                <w:sz w:val="20"/>
                <w:szCs w:val="20"/>
                <w:lang w:eastAsia="cs-CZ"/>
              </w:rPr>
              <w:t>Při oprávněné reklamaci nedodání zásilky v termínu se zvolenou doplňkovou službou Garantovaný čas dodání zásilky v pracovní dny a v sobotu</w:t>
            </w:r>
            <w:bookmarkStart w:id="249" w:name="_Toc188440252"/>
            <w:bookmarkEnd w:id="249"/>
          </w:p>
        </w:tc>
        <w:tc>
          <w:tcPr>
            <w:tcW w:w="2972" w:type="dxa"/>
            <w:gridSpan w:val="2"/>
          </w:tcPr>
          <w:p w14:paraId="00B2B54D" w14:textId="5DDFC04F" w:rsidR="003453A6" w:rsidRPr="00366F2E" w:rsidDel="00B22765" w:rsidRDefault="76473526" w:rsidP="003453A6">
            <w:pPr>
              <w:pStyle w:val="Zpat"/>
              <w:tabs>
                <w:tab w:val="clear" w:pos="4513"/>
              </w:tabs>
              <w:jc w:val="center"/>
              <w:rPr>
                <w:rFonts w:ascii="Arial" w:hAnsi="Arial" w:cs="Arial"/>
                <w:sz w:val="20"/>
                <w:szCs w:val="20"/>
              </w:rPr>
            </w:pPr>
            <w:r w:rsidRPr="00366F2E" w:rsidDel="00B22765">
              <w:rPr>
                <w:rFonts w:ascii="Arial" w:hAnsi="Arial" w:cs="Arial"/>
                <w:sz w:val="20"/>
                <w:szCs w:val="20"/>
              </w:rPr>
              <w:t>cena služby Garantovaný čas dodání zásilky v pracovní dny a sobotu</w:t>
            </w:r>
            <w:bookmarkStart w:id="250" w:name="_Toc188440253"/>
            <w:bookmarkEnd w:id="250"/>
          </w:p>
        </w:tc>
        <w:bookmarkStart w:id="251" w:name="_Toc188440254"/>
        <w:bookmarkEnd w:id="251"/>
      </w:tr>
      <w:tr w:rsidR="003453A6" w:rsidRPr="00366F2E" w:rsidDel="00B22765" w14:paraId="102E3BFB" w14:textId="427164B6" w:rsidTr="2A37792C">
        <w:trPr>
          <w:trHeight w:val="178"/>
        </w:trPr>
        <w:tc>
          <w:tcPr>
            <w:tcW w:w="10429" w:type="dxa"/>
            <w:gridSpan w:val="3"/>
            <w:shd w:val="clear" w:color="auto" w:fill="F2F2F2" w:themeFill="background1" w:themeFillShade="F2"/>
          </w:tcPr>
          <w:p w14:paraId="13B48A67" w14:textId="02DF0FE5" w:rsidR="003453A6" w:rsidRPr="00366F2E" w:rsidDel="00B22765" w:rsidRDefault="76473526" w:rsidP="2A37792C">
            <w:pPr>
              <w:pStyle w:val="Zpat"/>
              <w:tabs>
                <w:tab w:val="clear" w:pos="4513"/>
              </w:tabs>
              <w:jc w:val="center"/>
              <w:rPr>
                <w:rFonts w:ascii="Arial" w:hAnsi="Arial" w:cs="Arial"/>
                <w:b/>
                <w:bCs/>
                <w:sz w:val="20"/>
                <w:szCs w:val="20"/>
              </w:rPr>
            </w:pPr>
            <w:r w:rsidRPr="00366F2E" w:rsidDel="00B22765">
              <w:rPr>
                <w:rFonts w:ascii="Arial" w:hAnsi="Arial" w:cs="Arial"/>
                <w:b/>
                <w:bCs/>
                <w:sz w:val="20"/>
                <w:szCs w:val="20"/>
              </w:rPr>
              <w:t>Zvláštní ceny</w:t>
            </w:r>
            <w:bookmarkStart w:id="252" w:name="_Toc188440255"/>
            <w:bookmarkEnd w:id="252"/>
          </w:p>
        </w:tc>
        <w:bookmarkStart w:id="253" w:name="_Toc188440256"/>
        <w:bookmarkEnd w:id="253"/>
      </w:tr>
      <w:tr w:rsidR="003453A6" w:rsidRPr="00366F2E" w:rsidDel="00B22765" w14:paraId="3F42DABB" w14:textId="15F54E5B" w:rsidTr="2A37792C">
        <w:trPr>
          <w:trHeight w:val="178"/>
        </w:trPr>
        <w:tc>
          <w:tcPr>
            <w:tcW w:w="7457" w:type="dxa"/>
            <w:shd w:val="clear" w:color="auto" w:fill="auto"/>
            <w:vAlign w:val="center"/>
          </w:tcPr>
          <w:p w14:paraId="58BFC640" w14:textId="5CF7613B" w:rsidR="003453A6" w:rsidRPr="00366F2E" w:rsidDel="00B22765" w:rsidRDefault="76473526" w:rsidP="003453A6">
            <w:pPr>
              <w:spacing w:line="228" w:lineRule="auto"/>
              <w:rPr>
                <w:rFonts w:ascii="Arial" w:eastAsia="Times New Roman" w:hAnsi="Arial" w:cs="Arial"/>
                <w:sz w:val="20"/>
                <w:szCs w:val="20"/>
                <w:lang w:eastAsia="cs-CZ"/>
              </w:rPr>
            </w:pPr>
            <w:r w:rsidRPr="00366F2E" w:rsidDel="00B22765">
              <w:rPr>
                <w:rFonts w:ascii="Arial" w:hAnsi="Arial" w:cs="Arial"/>
                <w:sz w:val="20"/>
                <w:szCs w:val="20"/>
              </w:rPr>
              <w:t xml:space="preserve">Zásilky od 31,5 kg do 50 kg </w:t>
            </w:r>
            <w:r w:rsidR="00162B60" w:rsidRPr="00366F2E" w:rsidDel="00B22765">
              <w:rPr>
                <w:rFonts w:ascii="Arial" w:hAnsi="Arial" w:cs="Arial"/>
                <w:sz w:val="20"/>
                <w:szCs w:val="20"/>
                <w:vertAlign w:val="superscript"/>
              </w:rPr>
              <w:t>4</w:t>
            </w:r>
            <w:r w:rsidRPr="00366F2E" w:rsidDel="00B22765">
              <w:rPr>
                <w:rFonts w:ascii="Arial" w:hAnsi="Arial" w:cs="Arial"/>
                <w:sz w:val="20"/>
                <w:szCs w:val="20"/>
                <w:vertAlign w:val="superscript"/>
              </w:rPr>
              <w:t>)</w:t>
            </w:r>
            <w:r w:rsidRPr="00366F2E" w:rsidDel="00B22765">
              <w:rPr>
                <w:rFonts w:ascii="Arial" w:hAnsi="Arial" w:cs="Arial"/>
                <w:noProof/>
                <w:sz w:val="20"/>
                <w:szCs w:val="20"/>
                <w:lang w:eastAsia="cs-CZ"/>
              </w:rPr>
              <w:t xml:space="preserve"> </w:t>
            </w:r>
            <w:bookmarkStart w:id="254" w:name="_Toc188440257"/>
            <w:bookmarkEnd w:id="254"/>
          </w:p>
        </w:tc>
        <w:tc>
          <w:tcPr>
            <w:tcW w:w="1559" w:type="dxa"/>
            <w:vAlign w:val="bottom"/>
          </w:tcPr>
          <w:p w14:paraId="50257CAF" w14:textId="2DD11A2B" w:rsidR="003453A6" w:rsidRPr="00366F2E" w:rsidDel="00B22765" w:rsidRDefault="76473526" w:rsidP="003453A6">
            <w:pPr>
              <w:pStyle w:val="Zpat"/>
              <w:tabs>
                <w:tab w:val="clear" w:pos="4513"/>
              </w:tabs>
              <w:jc w:val="center"/>
              <w:rPr>
                <w:rFonts w:ascii="Arial" w:hAnsi="Arial" w:cs="Arial"/>
                <w:sz w:val="20"/>
                <w:szCs w:val="20"/>
              </w:rPr>
            </w:pPr>
            <w:r w:rsidRPr="00366F2E" w:rsidDel="00B22765">
              <w:rPr>
                <w:rFonts w:ascii="Arial" w:hAnsi="Arial" w:cs="Arial"/>
                <w:sz w:val="20"/>
                <w:szCs w:val="20"/>
              </w:rPr>
              <w:t>412,39</w:t>
            </w:r>
            <w:bookmarkStart w:id="255" w:name="_Toc188440258"/>
            <w:bookmarkEnd w:id="255"/>
          </w:p>
        </w:tc>
        <w:tc>
          <w:tcPr>
            <w:tcW w:w="1413" w:type="dxa"/>
            <w:vAlign w:val="bottom"/>
          </w:tcPr>
          <w:p w14:paraId="492D33F1" w14:textId="09BF964A" w:rsidR="003453A6" w:rsidRPr="00366F2E" w:rsidDel="00B22765" w:rsidRDefault="76473526" w:rsidP="003453A6">
            <w:pPr>
              <w:pStyle w:val="Zpat"/>
              <w:tabs>
                <w:tab w:val="clear" w:pos="4513"/>
              </w:tabs>
              <w:jc w:val="center"/>
              <w:rPr>
                <w:rFonts w:ascii="Arial" w:hAnsi="Arial" w:cs="Arial"/>
                <w:sz w:val="20"/>
                <w:szCs w:val="20"/>
              </w:rPr>
            </w:pPr>
            <w:r w:rsidRPr="00366F2E" w:rsidDel="00B22765">
              <w:rPr>
                <w:rFonts w:ascii="Arial" w:hAnsi="Arial" w:cs="Arial"/>
                <w:b/>
                <w:bCs/>
                <w:sz w:val="20"/>
                <w:szCs w:val="20"/>
              </w:rPr>
              <w:t>499,00</w:t>
            </w:r>
            <w:bookmarkStart w:id="256" w:name="_Toc188440259"/>
            <w:bookmarkEnd w:id="256"/>
          </w:p>
        </w:tc>
        <w:bookmarkStart w:id="257" w:name="_Toc188440260"/>
        <w:bookmarkEnd w:id="257"/>
      </w:tr>
    </w:tbl>
    <w:tbl>
      <w:tblPr>
        <w:tblStyle w:val="Mkatabulky"/>
        <w:tblW w:w="10522" w:type="dxa"/>
        <w:tblInd w:w="-176" w:type="dxa"/>
        <w:tblLayout w:type="fixed"/>
        <w:tblLook w:val="04A0" w:firstRow="1" w:lastRow="0" w:firstColumn="1" w:lastColumn="0" w:noHBand="0" w:noVBand="1"/>
      </w:tblPr>
      <w:tblGrid>
        <w:gridCol w:w="568"/>
        <w:gridCol w:w="9954"/>
      </w:tblGrid>
      <w:tr w:rsidR="00FF77FE" w:rsidRPr="00366F2E" w:rsidDel="00B22765" w14:paraId="400CA9A0" w14:textId="602C95B1" w:rsidTr="00BA0498">
        <w:trPr>
          <w:cnfStyle w:val="100000000000" w:firstRow="1" w:lastRow="0" w:firstColumn="0" w:lastColumn="0" w:oddVBand="0" w:evenVBand="0" w:oddHBand="0" w:evenHBand="0" w:firstRowFirstColumn="0" w:firstRowLastColumn="0" w:lastRowFirstColumn="0" w:lastRowLastColumn="0"/>
          <w:trHeight w:val="280"/>
        </w:trPr>
        <w:tc>
          <w:tcPr>
            <w:tcW w:w="568" w:type="dxa"/>
            <w:tcBorders>
              <w:top w:val="nil"/>
              <w:left w:val="nil"/>
              <w:bottom w:val="nil"/>
              <w:right w:val="nil"/>
            </w:tcBorders>
            <w:shd w:val="clear" w:color="auto" w:fill="auto"/>
          </w:tcPr>
          <w:p w14:paraId="3895B701" w14:textId="7ECBB8BE" w:rsidR="00FF77FE" w:rsidRPr="00366F2E" w:rsidDel="00B22765" w:rsidRDefault="00FF77FE" w:rsidP="2A37792C">
            <w:pPr>
              <w:spacing w:line="240" w:lineRule="auto"/>
              <w:ind w:right="-108"/>
              <w:jc w:val="left"/>
              <w:rPr>
                <w:rFonts w:ascii="Arial" w:hAnsi="Arial" w:cs="Arial"/>
                <w:sz w:val="20"/>
                <w:szCs w:val="20"/>
                <w:vertAlign w:val="superscript"/>
              </w:rPr>
            </w:pPr>
            <w:bookmarkStart w:id="258" w:name="_Toc188440261"/>
            <w:bookmarkEnd w:id="258"/>
          </w:p>
        </w:tc>
        <w:tc>
          <w:tcPr>
            <w:tcW w:w="9954" w:type="dxa"/>
            <w:tcBorders>
              <w:top w:val="nil"/>
              <w:left w:val="nil"/>
              <w:bottom w:val="nil"/>
              <w:right w:val="nil"/>
            </w:tcBorders>
            <w:shd w:val="clear" w:color="auto" w:fill="auto"/>
          </w:tcPr>
          <w:p w14:paraId="0B365FFA" w14:textId="687B605C" w:rsidR="00FF77FE" w:rsidRPr="00366F2E" w:rsidDel="00B22765" w:rsidRDefault="00FF77FE" w:rsidP="00C130DC">
            <w:pPr>
              <w:spacing w:line="200" w:lineRule="exact"/>
              <w:jc w:val="both"/>
              <w:rPr>
                <w:rFonts w:ascii="Arial" w:hAnsi="Arial" w:cs="Arial"/>
                <w:noProof/>
                <w:lang w:eastAsia="cs-CZ"/>
              </w:rPr>
            </w:pPr>
            <w:bookmarkStart w:id="259" w:name="_Toc188440262"/>
            <w:bookmarkEnd w:id="259"/>
          </w:p>
        </w:tc>
        <w:bookmarkStart w:id="260" w:name="_Toc188440263"/>
        <w:bookmarkEnd w:id="260"/>
      </w:tr>
      <w:tr w:rsidR="00FF77FE" w:rsidRPr="00366F2E" w:rsidDel="00B22765" w14:paraId="41D8A426" w14:textId="6C87D447" w:rsidTr="2A37792C">
        <w:trPr>
          <w:trHeight w:val="155"/>
        </w:trPr>
        <w:tc>
          <w:tcPr>
            <w:tcW w:w="568" w:type="dxa"/>
            <w:tcBorders>
              <w:top w:val="nil"/>
              <w:left w:val="nil"/>
              <w:bottom w:val="nil"/>
              <w:right w:val="nil"/>
            </w:tcBorders>
          </w:tcPr>
          <w:p w14:paraId="40D4349E" w14:textId="7D2635C9" w:rsidR="00FF77FE" w:rsidRPr="00366F2E" w:rsidDel="00B22765" w:rsidRDefault="6AFCD9CC" w:rsidP="2A37792C">
            <w:pPr>
              <w:spacing w:line="240" w:lineRule="auto"/>
              <w:ind w:right="-108"/>
              <w:jc w:val="center"/>
              <w:rPr>
                <w:rFonts w:ascii="Arial" w:hAnsi="Arial" w:cs="Arial"/>
                <w:sz w:val="20"/>
                <w:szCs w:val="20"/>
                <w:vertAlign w:val="superscript"/>
              </w:rPr>
            </w:pPr>
            <w:r w:rsidRPr="00366F2E" w:rsidDel="00B22765">
              <w:rPr>
                <w:rFonts w:ascii="Arial" w:hAnsi="Arial" w:cs="Arial"/>
                <w:sz w:val="20"/>
                <w:szCs w:val="20"/>
                <w:vertAlign w:val="superscript"/>
              </w:rPr>
              <w:t>1</w:t>
            </w:r>
            <w:r w:rsidR="17AF77DE" w:rsidRPr="00366F2E" w:rsidDel="00B22765">
              <w:rPr>
                <w:rFonts w:ascii="Arial" w:hAnsi="Arial" w:cs="Arial"/>
                <w:sz w:val="20"/>
                <w:szCs w:val="20"/>
                <w:vertAlign w:val="superscript"/>
              </w:rPr>
              <w:t>)</w:t>
            </w:r>
            <w:bookmarkStart w:id="261" w:name="_Toc188440264"/>
            <w:bookmarkEnd w:id="261"/>
          </w:p>
        </w:tc>
        <w:tc>
          <w:tcPr>
            <w:tcW w:w="9954" w:type="dxa"/>
            <w:tcBorders>
              <w:top w:val="nil"/>
              <w:left w:val="nil"/>
              <w:bottom w:val="nil"/>
              <w:right w:val="nil"/>
            </w:tcBorders>
          </w:tcPr>
          <w:p w14:paraId="27F374E8" w14:textId="7321A36F" w:rsidR="00FF77FE" w:rsidRPr="00366F2E" w:rsidDel="00B22765" w:rsidRDefault="17AF77DE" w:rsidP="00F52C62">
            <w:pPr>
              <w:spacing w:line="200" w:lineRule="exact"/>
              <w:jc w:val="both"/>
              <w:rPr>
                <w:rFonts w:ascii="Arial" w:hAnsi="Arial" w:cs="Arial"/>
                <w:noProof/>
                <w:lang w:eastAsia="cs-CZ"/>
              </w:rPr>
            </w:pPr>
            <w:r w:rsidRPr="00366F2E" w:rsidDel="00B22765">
              <w:rPr>
                <w:rFonts w:ascii="Arial" w:hAnsi="Arial" w:cs="Arial"/>
                <w:sz w:val="16"/>
                <w:szCs w:val="16"/>
              </w:rPr>
              <w:t>Platí pro smluvní podavatele s cenou, která není stanovena na základě rozměrových parametrů S, M, L, XL. Platí i pro službu Balíkovna.</w:t>
            </w:r>
            <w:bookmarkStart w:id="262" w:name="_Toc188440265"/>
            <w:bookmarkEnd w:id="262"/>
          </w:p>
        </w:tc>
        <w:bookmarkStart w:id="263" w:name="_Toc188440266"/>
        <w:bookmarkEnd w:id="263"/>
      </w:tr>
      <w:tr w:rsidR="00FF77FE" w:rsidRPr="00366F2E" w:rsidDel="00B22765" w14:paraId="4360ED19" w14:textId="64B3F16D" w:rsidTr="2A37792C">
        <w:trPr>
          <w:trHeight w:val="280"/>
        </w:trPr>
        <w:tc>
          <w:tcPr>
            <w:tcW w:w="568" w:type="dxa"/>
            <w:tcBorders>
              <w:top w:val="nil"/>
              <w:left w:val="nil"/>
              <w:bottom w:val="nil"/>
              <w:right w:val="nil"/>
            </w:tcBorders>
          </w:tcPr>
          <w:p w14:paraId="2F1E24AA" w14:textId="3C764ECE" w:rsidR="00FF77FE" w:rsidRPr="00366F2E" w:rsidDel="00B22765" w:rsidRDefault="6AFCD9CC" w:rsidP="2A37792C">
            <w:pPr>
              <w:spacing w:line="240" w:lineRule="auto"/>
              <w:ind w:right="-108"/>
              <w:jc w:val="center"/>
              <w:rPr>
                <w:rFonts w:ascii="Arial" w:hAnsi="Arial" w:cs="Arial"/>
                <w:sz w:val="20"/>
                <w:szCs w:val="20"/>
                <w:vertAlign w:val="superscript"/>
              </w:rPr>
            </w:pPr>
            <w:r w:rsidRPr="00366F2E" w:rsidDel="00B22765">
              <w:rPr>
                <w:rFonts w:ascii="Arial" w:hAnsi="Arial" w:cs="Arial"/>
                <w:sz w:val="20"/>
                <w:szCs w:val="20"/>
                <w:vertAlign w:val="superscript"/>
              </w:rPr>
              <w:t>2</w:t>
            </w:r>
            <w:r w:rsidR="17AF77DE" w:rsidRPr="00366F2E" w:rsidDel="00B22765">
              <w:rPr>
                <w:rFonts w:ascii="Arial" w:hAnsi="Arial" w:cs="Arial"/>
                <w:sz w:val="20"/>
                <w:szCs w:val="20"/>
                <w:vertAlign w:val="superscript"/>
              </w:rPr>
              <w:t>)</w:t>
            </w:r>
            <w:bookmarkStart w:id="264" w:name="_Toc188440267"/>
            <w:bookmarkEnd w:id="264"/>
          </w:p>
        </w:tc>
        <w:tc>
          <w:tcPr>
            <w:tcW w:w="9954" w:type="dxa"/>
            <w:tcBorders>
              <w:top w:val="nil"/>
              <w:left w:val="nil"/>
              <w:bottom w:val="nil"/>
              <w:right w:val="nil"/>
            </w:tcBorders>
          </w:tcPr>
          <w:p w14:paraId="327165F3" w14:textId="4CE76900" w:rsidR="00FF77FE" w:rsidRPr="00366F2E" w:rsidDel="00B22765" w:rsidRDefault="17AF77DE" w:rsidP="00202233">
            <w:pPr>
              <w:spacing w:line="200" w:lineRule="exact"/>
              <w:jc w:val="both"/>
              <w:rPr>
                <w:rFonts w:ascii="Arial" w:hAnsi="Arial" w:cs="Arial"/>
                <w:noProof/>
                <w:lang w:eastAsia="cs-CZ"/>
              </w:rPr>
            </w:pPr>
            <w:r w:rsidRPr="00366F2E" w:rsidDel="00B22765">
              <w:rPr>
                <w:rFonts w:ascii="Arial" w:hAnsi="Arial" w:cs="Arial"/>
                <w:sz w:val="16"/>
                <w:szCs w:val="16"/>
              </w:rPr>
              <w:t>Platí pro smluvní podavatele s cenou, která není stanovena na základě rozměrových parametrů S, M, L, XL. Neplatí pro zásilky od 31,5</w:t>
            </w:r>
            <w:r w:rsidR="32A38165" w:rsidRPr="00366F2E" w:rsidDel="00B22765">
              <w:rPr>
                <w:rFonts w:ascii="Arial" w:hAnsi="Arial" w:cs="Arial"/>
                <w:sz w:val="16"/>
                <w:szCs w:val="16"/>
              </w:rPr>
              <w:t xml:space="preserve"> </w:t>
            </w:r>
            <w:r w:rsidRPr="00366F2E" w:rsidDel="00B22765">
              <w:rPr>
                <w:rFonts w:ascii="Arial" w:hAnsi="Arial" w:cs="Arial"/>
                <w:sz w:val="16"/>
                <w:szCs w:val="16"/>
              </w:rPr>
              <w:t>kg do 50 kg.</w:t>
            </w:r>
            <w:bookmarkStart w:id="265" w:name="_Toc188440268"/>
            <w:bookmarkEnd w:id="265"/>
          </w:p>
        </w:tc>
        <w:bookmarkStart w:id="266" w:name="_Toc188440269"/>
        <w:bookmarkEnd w:id="266"/>
      </w:tr>
      <w:tr w:rsidR="00FF77FE" w:rsidRPr="00366F2E" w:rsidDel="00B22765" w14:paraId="7565EFA3" w14:textId="06E284F6" w:rsidTr="2A37792C">
        <w:trPr>
          <w:trHeight w:val="280"/>
        </w:trPr>
        <w:tc>
          <w:tcPr>
            <w:tcW w:w="568" w:type="dxa"/>
            <w:tcBorders>
              <w:top w:val="nil"/>
              <w:left w:val="nil"/>
              <w:bottom w:val="nil"/>
              <w:right w:val="nil"/>
            </w:tcBorders>
          </w:tcPr>
          <w:p w14:paraId="7874BF68" w14:textId="3DA21981" w:rsidR="00FF77FE" w:rsidRPr="00366F2E" w:rsidDel="00B22765" w:rsidRDefault="295C61A1" w:rsidP="2A37792C">
            <w:pPr>
              <w:spacing w:line="240" w:lineRule="auto"/>
              <w:ind w:right="-108"/>
              <w:jc w:val="center"/>
              <w:rPr>
                <w:rFonts w:ascii="Arial" w:hAnsi="Arial" w:cs="Arial"/>
                <w:sz w:val="20"/>
                <w:szCs w:val="20"/>
                <w:vertAlign w:val="superscript"/>
              </w:rPr>
            </w:pPr>
            <w:r w:rsidRPr="00366F2E" w:rsidDel="00B22765">
              <w:rPr>
                <w:rFonts w:ascii="Arial" w:hAnsi="Arial" w:cs="Arial"/>
                <w:sz w:val="20"/>
                <w:szCs w:val="20"/>
                <w:vertAlign w:val="superscript"/>
              </w:rPr>
              <w:t>3</w:t>
            </w:r>
            <w:r w:rsidR="17AF77DE" w:rsidRPr="00366F2E" w:rsidDel="00B22765">
              <w:rPr>
                <w:rFonts w:ascii="Arial" w:hAnsi="Arial" w:cs="Arial"/>
                <w:sz w:val="20"/>
                <w:szCs w:val="20"/>
                <w:vertAlign w:val="superscript"/>
              </w:rPr>
              <w:t>)</w:t>
            </w:r>
            <w:bookmarkStart w:id="267" w:name="_Toc188440270"/>
            <w:bookmarkEnd w:id="267"/>
          </w:p>
        </w:tc>
        <w:tc>
          <w:tcPr>
            <w:tcW w:w="9954" w:type="dxa"/>
            <w:tcBorders>
              <w:top w:val="nil"/>
              <w:left w:val="nil"/>
              <w:bottom w:val="nil"/>
              <w:right w:val="nil"/>
            </w:tcBorders>
          </w:tcPr>
          <w:p w14:paraId="31DFE521" w14:textId="6AA63F97" w:rsidR="00FF77FE" w:rsidRPr="00366F2E" w:rsidDel="00B22765" w:rsidRDefault="17AF77DE" w:rsidP="00202233">
            <w:pPr>
              <w:spacing w:line="200" w:lineRule="exact"/>
              <w:jc w:val="both"/>
              <w:rPr>
                <w:rFonts w:ascii="Arial" w:hAnsi="Arial" w:cs="Arial"/>
                <w:noProof/>
                <w:lang w:eastAsia="cs-CZ"/>
              </w:rPr>
            </w:pPr>
            <w:r w:rsidRPr="00366F2E" w:rsidDel="00B22765">
              <w:rPr>
                <w:rFonts w:ascii="Arial" w:hAnsi="Arial" w:cs="Arial"/>
                <w:sz w:val="16"/>
                <w:szCs w:val="16"/>
              </w:rPr>
              <w:t>Součet všech zásilek Balíkovna plus, Balíkovna, Balík Do ruky a Obchodní balík do zahraničí převzatých u jednoho odesílatele za jeden měsíc.</w:t>
            </w:r>
            <w:bookmarkStart w:id="268" w:name="_Toc188440271"/>
            <w:bookmarkEnd w:id="268"/>
          </w:p>
        </w:tc>
        <w:bookmarkStart w:id="269" w:name="_Toc188440272"/>
        <w:bookmarkEnd w:id="269"/>
      </w:tr>
      <w:tr w:rsidR="00FF77FE" w:rsidRPr="00366F2E" w:rsidDel="00B22765" w14:paraId="2E276E5E" w14:textId="2B35DE10" w:rsidTr="2A37792C">
        <w:trPr>
          <w:trHeight w:val="280"/>
        </w:trPr>
        <w:tc>
          <w:tcPr>
            <w:tcW w:w="568" w:type="dxa"/>
            <w:tcBorders>
              <w:top w:val="nil"/>
              <w:left w:val="nil"/>
              <w:bottom w:val="nil"/>
              <w:right w:val="nil"/>
            </w:tcBorders>
          </w:tcPr>
          <w:p w14:paraId="4858FA25" w14:textId="23B64A54" w:rsidR="00FF77FE" w:rsidRPr="00366F2E" w:rsidDel="00B22765" w:rsidRDefault="007B305A" w:rsidP="2A37792C">
            <w:pPr>
              <w:spacing w:line="240" w:lineRule="auto"/>
              <w:ind w:right="-108"/>
              <w:jc w:val="center"/>
              <w:rPr>
                <w:rFonts w:ascii="Arial" w:hAnsi="Arial" w:cs="Arial"/>
                <w:sz w:val="20"/>
                <w:szCs w:val="20"/>
                <w:vertAlign w:val="superscript"/>
              </w:rPr>
            </w:pPr>
            <w:r w:rsidRPr="00366F2E" w:rsidDel="00B22765">
              <w:rPr>
                <w:rFonts w:ascii="Arial" w:hAnsi="Arial" w:cs="Arial"/>
                <w:sz w:val="20"/>
                <w:szCs w:val="20"/>
                <w:vertAlign w:val="superscript"/>
              </w:rPr>
              <w:t>4</w:t>
            </w:r>
            <w:r w:rsidR="17AF77DE" w:rsidRPr="00366F2E" w:rsidDel="00B22765">
              <w:rPr>
                <w:rFonts w:ascii="Arial" w:hAnsi="Arial" w:cs="Arial"/>
                <w:sz w:val="20"/>
                <w:szCs w:val="20"/>
                <w:vertAlign w:val="superscript"/>
              </w:rPr>
              <w:t>)</w:t>
            </w:r>
            <w:bookmarkStart w:id="270" w:name="_Toc188440273"/>
            <w:bookmarkEnd w:id="270"/>
          </w:p>
        </w:tc>
        <w:tc>
          <w:tcPr>
            <w:tcW w:w="9954" w:type="dxa"/>
            <w:tcBorders>
              <w:top w:val="nil"/>
              <w:left w:val="nil"/>
              <w:bottom w:val="nil"/>
              <w:right w:val="nil"/>
            </w:tcBorders>
          </w:tcPr>
          <w:p w14:paraId="188129A5" w14:textId="46544DB4" w:rsidR="00FF77FE" w:rsidRPr="00366F2E" w:rsidDel="00B22765" w:rsidRDefault="17AF77DE" w:rsidP="00202233">
            <w:pPr>
              <w:spacing w:line="200" w:lineRule="exact"/>
              <w:jc w:val="both"/>
              <w:rPr>
                <w:rFonts w:ascii="Arial" w:hAnsi="Arial" w:cs="Arial"/>
                <w:noProof/>
                <w:lang w:eastAsia="cs-CZ"/>
              </w:rPr>
            </w:pPr>
            <w:r w:rsidRPr="00366F2E" w:rsidDel="00B22765">
              <w:rPr>
                <w:rFonts w:ascii="Arial" w:hAnsi="Arial" w:cs="Arial"/>
                <w:sz w:val="16"/>
                <w:szCs w:val="16"/>
              </w:rPr>
              <w:t>Zásilky od 31,5 kg do 50 kg podnik přijímá jen na základě předem uzavřené Dohody o</w:t>
            </w:r>
            <w:r w:rsidR="00FB0308" w:rsidRPr="00366F2E" w:rsidDel="00B22765">
              <w:rPr>
                <w:rFonts w:ascii="Arial" w:hAnsi="Arial" w:cs="Arial"/>
                <w:sz w:val="16"/>
                <w:szCs w:val="16"/>
              </w:rPr>
              <w:t xml:space="preserve"> podmínkách</w:t>
            </w:r>
            <w:r w:rsidRPr="00366F2E" w:rsidDel="00B22765">
              <w:rPr>
                <w:rFonts w:ascii="Arial" w:hAnsi="Arial" w:cs="Arial"/>
                <w:sz w:val="16"/>
                <w:szCs w:val="16"/>
              </w:rPr>
              <w:t xml:space="preserve"> podávání </w:t>
            </w:r>
            <w:r w:rsidR="00FB0308" w:rsidRPr="00366F2E" w:rsidDel="00B22765">
              <w:rPr>
                <w:rFonts w:ascii="Arial" w:hAnsi="Arial" w:cs="Arial"/>
                <w:sz w:val="16"/>
                <w:szCs w:val="16"/>
              </w:rPr>
              <w:t xml:space="preserve">balíkových </w:t>
            </w:r>
            <w:r w:rsidRPr="00366F2E" w:rsidDel="00B22765">
              <w:rPr>
                <w:rFonts w:ascii="Arial" w:hAnsi="Arial" w:cs="Arial"/>
                <w:sz w:val="16"/>
                <w:szCs w:val="16"/>
              </w:rPr>
              <w:t>zásilek prostřednictvím k tomu pověřených provozoven.</w:t>
            </w:r>
            <w:bookmarkStart w:id="271" w:name="_Toc188440274"/>
            <w:bookmarkEnd w:id="271"/>
          </w:p>
        </w:tc>
        <w:bookmarkStart w:id="272" w:name="_Toc188440275"/>
        <w:bookmarkEnd w:id="272"/>
      </w:tr>
      <w:tr w:rsidR="00FF77FE" w:rsidRPr="00366F2E" w:rsidDel="00B22765" w14:paraId="2503522B" w14:textId="30E281A6" w:rsidTr="00B9218C">
        <w:trPr>
          <w:trHeight w:val="66"/>
        </w:trPr>
        <w:tc>
          <w:tcPr>
            <w:tcW w:w="568" w:type="dxa"/>
            <w:tcBorders>
              <w:top w:val="nil"/>
              <w:left w:val="nil"/>
              <w:bottom w:val="nil"/>
              <w:right w:val="nil"/>
            </w:tcBorders>
          </w:tcPr>
          <w:p w14:paraId="39C1D44E" w14:textId="5F5BE102" w:rsidR="00FF77FE" w:rsidRPr="00366F2E" w:rsidDel="00B22765" w:rsidRDefault="007B305A" w:rsidP="00C130DC">
            <w:pPr>
              <w:spacing w:line="240" w:lineRule="auto"/>
              <w:ind w:right="-108"/>
              <w:jc w:val="center"/>
              <w:rPr>
                <w:rFonts w:ascii="Arial" w:hAnsi="Arial" w:cs="Arial"/>
                <w:sz w:val="20"/>
                <w:szCs w:val="20"/>
                <w:vertAlign w:val="superscript"/>
              </w:rPr>
            </w:pPr>
            <w:r w:rsidRPr="00366F2E" w:rsidDel="00B22765">
              <w:rPr>
                <w:rFonts w:ascii="Arial" w:hAnsi="Arial" w:cs="Arial"/>
                <w:sz w:val="20"/>
                <w:szCs w:val="20"/>
                <w:vertAlign w:val="superscript"/>
              </w:rPr>
              <w:t>5</w:t>
            </w:r>
            <w:r w:rsidR="17AF77DE" w:rsidRPr="00366F2E" w:rsidDel="00B22765">
              <w:rPr>
                <w:rFonts w:ascii="Arial" w:hAnsi="Arial" w:cs="Arial"/>
                <w:sz w:val="20"/>
                <w:szCs w:val="20"/>
                <w:vertAlign w:val="superscript"/>
              </w:rPr>
              <w:t>)</w:t>
            </w:r>
            <w:bookmarkStart w:id="273" w:name="_Toc188440276"/>
            <w:bookmarkEnd w:id="273"/>
          </w:p>
          <w:p w14:paraId="5BFA8B1A" w14:textId="25F58EC5" w:rsidR="00FF77FE" w:rsidRPr="00366F2E" w:rsidDel="00B22765" w:rsidRDefault="00073615" w:rsidP="00C130DC">
            <w:pPr>
              <w:spacing w:line="240" w:lineRule="auto"/>
              <w:ind w:right="-108"/>
              <w:jc w:val="center"/>
              <w:rPr>
                <w:rFonts w:ascii="Arial" w:hAnsi="Arial" w:cs="Arial"/>
                <w:sz w:val="20"/>
                <w:szCs w:val="20"/>
                <w:vertAlign w:val="superscript"/>
              </w:rPr>
            </w:pPr>
            <w:r w:rsidRPr="00366F2E" w:rsidDel="00B22765">
              <w:rPr>
                <w:rFonts w:ascii="Arial" w:hAnsi="Arial" w:cs="Arial"/>
                <w:sz w:val="20"/>
                <w:szCs w:val="20"/>
                <w:vertAlign w:val="superscript"/>
              </w:rPr>
              <w:t>6</w:t>
            </w:r>
            <w:r w:rsidR="17AF77DE" w:rsidRPr="00366F2E" w:rsidDel="00B22765">
              <w:rPr>
                <w:rFonts w:ascii="Arial" w:hAnsi="Arial" w:cs="Arial"/>
                <w:sz w:val="20"/>
                <w:szCs w:val="20"/>
                <w:vertAlign w:val="superscript"/>
              </w:rPr>
              <w:t>)</w:t>
            </w:r>
            <w:bookmarkStart w:id="274" w:name="_Toc188440277"/>
            <w:bookmarkEnd w:id="274"/>
          </w:p>
        </w:tc>
        <w:tc>
          <w:tcPr>
            <w:tcW w:w="9954" w:type="dxa"/>
            <w:tcBorders>
              <w:top w:val="nil"/>
              <w:left w:val="nil"/>
              <w:bottom w:val="nil"/>
              <w:right w:val="nil"/>
            </w:tcBorders>
          </w:tcPr>
          <w:p w14:paraId="35B74B53" w14:textId="130D9887" w:rsidR="00FF77FE" w:rsidRPr="00366F2E" w:rsidDel="00B22765" w:rsidRDefault="17AF77DE" w:rsidP="00202233">
            <w:pPr>
              <w:spacing w:line="200" w:lineRule="exact"/>
              <w:jc w:val="both"/>
              <w:rPr>
                <w:rFonts w:ascii="Arial" w:hAnsi="Arial" w:cs="Arial"/>
                <w:sz w:val="16"/>
                <w:szCs w:val="16"/>
              </w:rPr>
            </w:pPr>
            <w:r w:rsidRPr="00366F2E" w:rsidDel="00B22765">
              <w:rPr>
                <w:rFonts w:ascii="Arial" w:hAnsi="Arial" w:cs="Arial"/>
                <w:sz w:val="16"/>
                <w:szCs w:val="16"/>
              </w:rPr>
              <w:t>Platí i v případě zásilky se zvolenou doplňkovou službou „Vícekusová zásilka“</w:t>
            </w:r>
            <w:r w:rsidR="32A38165" w:rsidRPr="00366F2E" w:rsidDel="00B22765">
              <w:rPr>
                <w:rFonts w:ascii="Arial" w:hAnsi="Arial" w:cs="Arial"/>
                <w:sz w:val="16"/>
                <w:szCs w:val="16"/>
              </w:rPr>
              <w:t>.</w:t>
            </w:r>
            <w:bookmarkStart w:id="275" w:name="_Toc188440278"/>
            <w:bookmarkEnd w:id="275"/>
          </w:p>
          <w:p w14:paraId="53D171B0" w14:textId="3F49F9C2" w:rsidR="00FF77FE" w:rsidRPr="00366F2E" w:rsidDel="00B22765" w:rsidRDefault="17AF77DE" w:rsidP="00202233">
            <w:pPr>
              <w:spacing w:line="200" w:lineRule="exact"/>
              <w:jc w:val="both"/>
              <w:rPr>
                <w:rFonts w:ascii="Arial" w:hAnsi="Arial" w:cs="Arial"/>
                <w:sz w:val="16"/>
                <w:szCs w:val="16"/>
              </w:rPr>
            </w:pPr>
            <w:r w:rsidRPr="00366F2E" w:rsidDel="00B22765">
              <w:rPr>
                <w:rFonts w:ascii="Arial" w:hAnsi="Arial" w:cs="Arial"/>
                <w:sz w:val="16"/>
                <w:szCs w:val="16"/>
              </w:rPr>
              <w:t xml:space="preserve">V případě, že odesílatel má v rámci smluvního vztahu ujednáno převzetí zásilek a nemá k podání ani jednu zásilku a objednané převzetí zásilek </w:t>
            </w:r>
            <w:proofErr w:type="gramStart"/>
            <w:r w:rsidRPr="00366F2E" w:rsidDel="00B22765">
              <w:rPr>
                <w:rFonts w:ascii="Arial" w:hAnsi="Arial" w:cs="Arial"/>
                <w:sz w:val="16"/>
                <w:szCs w:val="16"/>
              </w:rPr>
              <w:t>nezruší</w:t>
            </w:r>
            <w:proofErr w:type="gramEnd"/>
            <w:r w:rsidRPr="00366F2E" w:rsidDel="00B22765">
              <w:rPr>
                <w:rFonts w:ascii="Arial" w:hAnsi="Arial" w:cs="Arial"/>
                <w:sz w:val="16"/>
                <w:szCs w:val="16"/>
              </w:rPr>
              <w:t>, pak se realizovaná jízda považuje za marnou.</w:t>
            </w:r>
            <w:bookmarkStart w:id="276" w:name="_Toc188440279"/>
            <w:bookmarkEnd w:id="276"/>
          </w:p>
        </w:tc>
        <w:bookmarkStart w:id="277" w:name="_Toc188440280"/>
        <w:bookmarkEnd w:id="277"/>
      </w:tr>
    </w:tbl>
    <w:p w14:paraId="653EB9A0" w14:textId="74054C39" w:rsidR="00974C61" w:rsidRPr="00366F2E" w:rsidDel="00B22765" w:rsidRDefault="00974C61" w:rsidP="009C2CF6">
      <w:pPr>
        <w:rPr>
          <w:rFonts w:ascii="Arial" w:hAnsi="Arial" w:cs="Arial"/>
        </w:rPr>
      </w:pPr>
      <w:bookmarkStart w:id="278" w:name="_Toc188440281"/>
      <w:bookmarkEnd w:id="159"/>
      <w:bookmarkEnd w:id="278"/>
    </w:p>
    <w:p w14:paraId="3A040C9F" w14:textId="4C697D73" w:rsidR="00974C61" w:rsidRPr="00366F2E" w:rsidRDefault="006E7D2F">
      <w:pPr>
        <w:spacing w:line="240" w:lineRule="auto"/>
        <w:rPr>
          <w:rFonts w:ascii="Arial" w:hAnsi="Arial" w:cs="Arial"/>
        </w:rPr>
      </w:pPr>
      <w:r w:rsidRPr="00366F2E">
        <w:rPr>
          <w:rFonts w:ascii="Arial" w:hAnsi="Arial" w:cs="Arial"/>
          <w:noProof/>
        </w:rPr>
        <mc:AlternateContent>
          <mc:Choice Requires="wps">
            <w:drawing>
              <wp:anchor distT="0" distB="0" distL="114300" distR="114300" simplePos="0" relativeHeight="251658295" behindDoc="0" locked="0" layoutInCell="1" allowOverlap="1" wp14:anchorId="224A0027" wp14:editId="54BCFBA8">
                <wp:simplePos x="0" y="0"/>
                <wp:positionH relativeFrom="margin">
                  <wp:posOffset>717146</wp:posOffset>
                </wp:positionH>
                <wp:positionV relativeFrom="bottomMargin">
                  <wp:posOffset>201988</wp:posOffset>
                </wp:positionV>
                <wp:extent cx="4847590" cy="258445"/>
                <wp:effectExtent l="0" t="0" r="0" b="8255"/>
                <wp:wrapNone/>
                <wp:docPr id="13" name="Textové pole 1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07F9BA3" w14:textId="0F8530B9" w:rsidR="006E7D2F" w:rsidRPr="006E1087" w:rsidRDefault="006E7D2F" w:rsidP="006E7D2F">
                            <w:pPr>
                              <w:ind w:left="113"/>
                              <w:jc w:val="center"/>
                            </w:pPr>
                            <w:r>
                              <w:rPr>
                                <w:b/>
                                <w:i/>
                              </w:rPr>
                              <w:t>Balíkovna</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41BA4FCA">
              <v:shape id="Textové pole 13" style="position:absolute;margin-left:56.45pt;margin-top:15.9pt;width:381.7pt;height:20.35pt;z-index:251658295;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42"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QUk25AEAAKkDAAAOAAAAZHJzL2Uyb0RvYy54bWysU8Fu2zAMvQ/YPwi6L04Cp02NOEXXosOA&#10;bh3Q7QNkWbKF2aJGKbGzrx8lp2m23YpeBJGUH997pDfXY9+xvUJvwJZ8MZtzpqyE2tim5D++339Y&#10;c+aDsLXowKqSH5Tn19v37zaDK9QSWuhqhYxArC8GV/I2BFdkmZet6oWfgVOWihqwF4FCbLIaxUDo&#10;fZct5/OLbACsHYJU3lP2birybcLXWsnwqLVXgXUlJ24hnZjOKp7ZdiOKBoVrjTzSEK9g0QtjqekJ&#10;6k4EwXZo/oPqjUTwoMNMQp+B1kaqpIHULOb/qHlqhVNJC5nj3ckm/3aw8uv+yX1DFsaPMNIAkwjv&#10;HkD+9MzCbStso24QYWiVqKnxIlqWDc4Xx0+j1b7wEaQavkBNQxa7AAlo1NhHV0gnI3QawOFkuhoD&#10;k5TM1/nl6opKkmrL1TrPV6mFKJ6/dujDJwU9i5eSIw01oYv9gw+RjSien8RmFu5N16XBdvavBD2M&#10;mcQ+Ep6oh7EamalJ2kVsHNVUUB9ID8K0L7TfdGkBf3M20K6U3P/aCVScdZ8teXK1yPO4XCnIV5dL&#10;CvC8Up1XhJUEVfLA2XS9DdNC7hyapqVO0xQs3JCP2iSJL6yO/GkfkvLj7saFO4/Tq5c/bPsHAAD/&#10;/wMAUEsDBBQABgAIAAAAIQBM5me+3gAAAAkBAAAPAAAAZHJzL2Rvd25yZXYueG1sTI/LTsMwEEX3&#10;SP0Ha5DYUTspfYU4FQKxBbUFJHZuPE2ixuModpvw9wwruryaozvn5pvRteKCfWg8aUimCgRS6W1D&#10;lYaP/ev9CkSIhqxpPaGGHwywKSY3ucmsH2iLl12sBJdQyIyGOsYukzKUNToTpr5D4tvR985Ejn0l&#10;bW8GLnetTJVaSGca4g+16fC5xvK0OzsNn2/H768H9V69uHk3+FFJcmup9d3t+PQIIuIY/2H402d1&#10;KNjp4M9kg2g5J+maUQ2zhCcwsFouZiAOGpbpHGSRy+sFxS8AAAD//wMAUEsBAi0AFAAGAAgAAAAh&#10;ALaDOJL+AAAA4QEAABMAAAAAAAAAAAAAAAAAAAAAAFtDb250ZW50X1R5cGVzXS54bWxQSwECLQAU&#10;AAYACAAAACEAOP0h/9YAAACUAQAACwAAAAAAAAAAAAAAAAAvAQAAX3JlbHMvLnJlbHNQSwECLQAU&#10;AAYACAAAACEAoEFJNuQBAACpAwAADgAAAAAAAAAAAAAAAAAuAgAAZHJzL2Uyb0RvYy54bWxQSwEC&#10;LQAUAAYACAAAACEATOZnvt4AAAAJAQAADwAAAAAAAAAAAAAAAAA+BAAAZHJzL2Rvd25yZXYueG1s&#10;UEsFBgAAAAAEAAQA8wAAAEkFAAAAAA==&#10;" w14:anchorId="224A0027">
                <v:textbox>
                  <w:txbxContent>
                    <w:p w:rsidRPr="006E1087" w:rsidR="006E7D2F" w:rsidP="006E7D2F" w:rsidRDefault="006E7D2F" w14:paraId="1F2D2946" w14:textId="0F8530B9">
                      <w:pPr>
                        <w:ind w:left="113"/>
                        <w:jc w:val="center"/>
                      </w:pPr>
                      <w:r>
                        <w:rPr>
                          <w:b/>
                          <w:i/>
                        </w:rPr>
                        <w:t>Balíkovna</w:t>
                      </w:r>
                    </w:p>
                  </w:txbxContent>
                </v:textbox>
                <w10:wrap anchorx="margin" anchory="margin"/>
              </v:shape>
            </w:pict>
          </mc:Fallback>
        </mc:AlternateContent>
      </w:r>
      <w:r w:rsidR="00974C61" w:rsidRPr="00366F2E">
        <w:rPr>
          <w:rFonts w:ascii="Arial" w:hAnsi="Arial" w:cs="Arial"/>
        </w:rPr>
        <w:br w:type="page"/>
      </w:r>
    </w:p>
    <w:bookmarkStart w:id="279" w:name="_Toc189039823" w:displacedByCustomXml="next"/>
    <w:bookmarkStart w:id="280" w:name="_Toc151387975" w:displacedByCustomXml="next"/>
    <w:bookmarkStart w:id="281" w:name="_Toc87870645" w:displacedByCustomXml="next"/>
    <w:bookmarkStart w:id="282" w:name="_Toc22742883" w:displacedByCustomXml="next"/>
    <w:sdt>
      <w:sdtPr>
        <w:rPr>
          <w:rFonts w:cs="Arial"/>
        </w:rPr>
        <w:id w:val="353228631"/>
        <w:placeholder>
          <w:docPart w:val="DefaultPlaceholder_1081868574"/>
        </w:placeholder>
      </w:sdtPr>
      <w:sdtEndPr/>
      <w:sdtContent>
        <w:p w14:paraId="7CABAA63" w14:textId="32AE03D1" w:rsidR="0020594D" w:rsidRPr="00366F2E" w:rsidRDefault="00302956" w:rsidP="00851661">
          <w:pPr>
            <w:pStyle w:val="Nadpis2"/>
            <w:numPr>
              <w:ilvl w:val="0"/>
              <w:numId w:val="11"/>
            </w:numPr>
            <w:spacing w:after="120"/>
            <w:rPr>
              <w:rFonts w:cs="Arial"/>
            </w:rPr>
          </w:pPr>
          <w:r w:rsidRPr="00366F2E">
            <w:rPr>
              <w:rFonts w:cs="Arial"/>
            </w:rPr>
            <w:t>REKLAMNÍ A TISKOVÉ ZÁSILKY</w:t>
          </w:r>
        </w:p>
      </w:sdtContent>
    </w:sdt>
    <w:bookmarkEnd w:id="279" w:displacedByCustomXml="prev"/>
    <w:bookmarkEnd w:id="280" w:displacedByCustomXml="prev"/>
    <w:bookmarkEnd w:id="281" w:displacedByCustomXml="prev"/>
    <w:bookmarkEnd w:id="282" w:displacedByCustomXml="prev"/>
    <w:p w14:paraId="60B4953E" w14:textId="77777777" w:rsidR="0020594D" w:rsidRPr="00366F2E" w:rsidRDefault="0020594D" w:rsidP="0020594D">
      <w:pPr>
        <w:pStyle w:val="Nadpis4"/>
        <w:numPr>
          <w:ilvl w:val="0"/>
          <w:numId w:val="13"/>
        </w:numPr>
        <w:spacing w:before="240"/>
        <w:ind w:left="357" w:hanging="357"/>
        <w:rPr>
          <w:rFonts w:cs="Arial"/>
        </w:rPr>
      </w:pPr>
      <w:bookmarkStart w:id="283" w:name="_Toc447207128"/>
      <w:bookmarkStart w:id="284" w:name="_Toc22742884"/>
      <w:bookmarkStart w:id="285" w:name="_Toc87870646"/>
      <w:bookmarkStart w:id="286" w:name="_Toc151387976"/>
      <w:bookmarkStart w:id="287" w:name="_Toc189039824"/>
      <w:bookmarkStart w:id="288" w:name="_Hlk87621090"/>
      <w:r w:rsidRPr="00366F2E">
        <w:rPr>
          <w:rFonts w:cs="Arial"/>
        </w:rPr>
        <w:t>Obchodní psaní</w:t>
      </w:r>
      <w:bookmarkEnd w:id="283"/>
      <w:bookmarkEnd w:id="284"/>
      <w:bookmarkEnd w:id="285"/>
      <w:bookmarkEnd w:id="286"/>
      <w:bookmarkEnd w:id="287"/>
    </w:p>
    <w:p w14:paraId="0ACE6057" w14:textId="77777777" w:rsidR="0020594D" w:rsidRPr="00366F2E" w:rsidRDefault="0020594D" w:rsidP="00557FD8">
      <w:pPr>
        <w:pStyle w:val="cpNormal4"/>
        <w:spacing w:after="0" w:line="240" w:lineRule="auto"/>
        <w:ind w:firstLine="0"/>
        <w:jc w:val="both"/>
        <w:rPr>
          <w:rFonts w:ascii="Arial" w:hAnsi="Arial" w:cs="Arial"/>
        </w:rPr>
      </w:pPr>
      <w:r w:rsidRPr="00366F2E">
        <w:rPr>
          <w:rFonts w:ascii="Arial" w:hAnsi="Arial" w:cs="Arial"/>
        </w:rPr>
        <w:t>(Poštovní podmínky služby Obchodní psaní)</w:t>
      </w:r>
    </w:p>
    <w:p w14:paraId="3F669488" w14:textId="6767C457" w:rsidR="0020594D" w:rsidRPr="00366F2E" w:rsidRDefault="0020594D" w:rsidP="008A2684">
      <w:pPr>
        <w:tabs>
          <w:tab w:val="left" w:pos="8130"/>
        </w:tabs>
        <w:spacing w:line="228" w:lineRule="auto"/>
        <w:rPr>
          <w:rFonts w:ascii="Arial" w:hAnsi="Arial" w:cs="Arial"/>
          <w:sz w:val="20"/>
          <w:szCs w:val="18"/>
        </w:rPr>
      </w:pPr>
    </w:p>
    <w:tbl>
      <w:tblPr>
        <w:tblW w:w="9781"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709"/>
        <w:gridCol w:w="9072"/>
      </w:tblGrid>
      <w:tr w:rsidR="00957400" w:rsidRPr="00366F2E" w14:paraId="6B468E6B" w14:textId="77777777" w:rsidTr="00F84CB5">
        <w:trPr>
          <w:trHeight w:val="178"/>
        </w:trPr>
        <w:tc>
          <w:tcPr>
            <w:tcW w:w="709" w:type="dxa"/>
            <w:tcBorders>
              <w:top w:val="nil"/>
              <w:left w:val="nil"/>
              <w:bottom w:val="nil"/>
              <w:right w:val="nil"/>
            </w:tcBorders>
          </w:tcPr>
          <w:sdt>
            <w:sdtPr>
              <w:rPr>
                <w:rFonts w:ascii="Arial" w:hAnsi="Arial" w:cs="Arial"/>
                <w:b/>
              </w:rPr>
              <w:id w:val="-1588073984"/>
            </w:sdtPr>
            <w:sdtEndPr/>
            <w:sdtContent>
              <w:p w14:paraId="5D5D0769" w14:textId="63BD01C9" w:rsidR="00957400" w:rsidRPr="00366F2E" w:rsidRDefault="00957400" w:rsidP="00946032">
                <w:pPr>
                  <w:spacing w:line="228" w:lineRule="auto"/>
                  <w:rPr>
                    <w:rFonts w:ascii="Arial" w:hAnsi="Arial" w:cs="Arial"/>
                    <w:b/>
                  </w:rPr>
                </w:pPr>
                <w:r w:rsidRPr="00366F2E">
                  <w:rPr>
                    <w:rFonts w:ascii="Arial" w:hAnsi="Arial" w:cs="Arial"/>
                    <w:b/>
                  </w:rPr>
                  <w:t>1.1</w:t>
                </w:r>
              </w:p>
            </w:sdtContent>
          </w:sdt>
        </w:tc>
        <w:tc>
          <w:tcPr>
            <w:tcW w:w="9072" w:type="dxa"/>
            <w:tcBorders>
              <w:top w:val="nil"/>
              <w:left w:val="nil"/>
              <w:bottom w:val="nil"/>
              <w:right w:val="nil"/>
            </w:tcBorders>
            <w:shd w:val="clear" w:color="auto" w:fill="auto"/>
          </w:tcPr>
          <w:p w14:paraId="54F23776" w14:textId="77777777" w:rsidR="00957400" w:rsidRPr="00366F2E" w:rsidRDefault="00957400" w:rsidP="0020594D">
            <w:pPr>
              <w:spacing w:line="228" w:lineRule="auto"/>
              <w:rPr>
                <w:rFonts w:ascii="Arial" w:hAnsi="Arial" w:cs="Arial"/>
                <w:b/>
              </w:rPr>
            </w:pPr>
            <w:r w:rsidRPr="00366F2E">
              <w:rPr>
                <w:rFonts w:ascii="Arial" w:hAnsi="Arial" w:cs="Arial"/>
                <w:b/>
              </w:rPr>
              <w:t>Základní ceny</w:t>
            </w:r>
          </w:p>
        </w:tc>
      </w:tr>
    </w:tbl>
    <w:p w14:paraId="0CD295F0" w14:textId="77777777" w:rsidR="0020594D" w:rsidRPr="00366F2E" w:rsidRDefault="0020594D" w:rsidP="0020594D">
      <w:pPr>
        <w:spacing w:line="228" w:lineRule="auto"/>
        <w:rPr>
          <w:rFonts w:ascii="Arial" w:hAnsi="Arial" w:cs="Arial"/>
          <w:sz w:val="14"/>
          <w:szCs w:val="18"/>
        </w:rPr>
      </w:pPr>
    </w:p>
    <w:tbl>
      <w:tblPr>
        <w:tblW w:w="9781" w:type="dxa"/>
        <w:tblInd w:w="108" w:type="dxa"/>
        <w:tblLook w:val="04A0" w:firstRow="1" w:lastRow="0" w:firstColumn="1" w:lastColumn="0" w:noHBand="0" w:noVBand="1"/>
      </w:tblPr>
      <w:tblGrid>
        <w:gridCol w:w="9781"/>
      </w:tblGrid>
      <w:tr w:rsidR="00F84CB5" w:rsidRPr="00366F2E" w14:paraId="6745E300" w14:textId="77777777" w:rsidTr="00F84CB5">
        <w:tc>
          <w:tcPr>
            <w:tcW w:w="9781" w:type="dxa"/>
          </w:tcPr>
          <w:p w14:paraId="05CEBD6E" w14:textId="37132FF7" w:rsidR="00F84CB5" w:rsidRPr="00366F2E" w:rsidRDefault="00F84CB5" w:rsidP="0020594D">
            <w:pPr>
              <w:pStyle w:val="Bezmezer"/>
              <w:tabs>
                <w:tab w:val="left" w:pos="7655"/>
              </w:tabs>
              <w:spacing w:line="228" w:lineRule="auto"/>
              <w:jc w:val="both"/>
              <w:rPr>
                <w:rFonts w:ascii="Arial" w:hAnsi="Arial" w:cs="Arial"/>
                <w:sz w:val="20"/>
                <w:szCs w:val="20"/>
              </w:rPr>
            </w:pPr>
            <w:r w:rsidRPr="00366F2E">
              <w:rPr>
                <w:rFonts w:ascii="Arial" w:hAnsi="Arial" w:cs="Arial"/>
                <w:sz w:val="20"/>
                <w:szCs w:val="20"/>
              </w:rPr>
              <w:t xml:space="preserve">Základní cena platí pro podání </w:t>
            </w:r>
            <w:r w:rsidR="00881DE4" w:rsidRPr="00366F2E">
              <w:rPr>
                <w:rFonts w:ascii="Arial" w:hAnsi="Arial" w:cs="Arial"/>
                <w:sz w:val="20"/>
                <w:szCs w:val="20"/>
              </w:rPr>
              <w:t xml:space="preserve">od </w:t>
            </w:r>
            <w:r w:rsidR="0036631D" w:rsidRPr="00366F2E">
              <w:rPr>
                <w:rFonts w:ascii="Arial" w:hAnsi="Arial" w:cs="Arial"/>
                <w:sz w:val="20"/>
                <w:szCs w:val="20"/>
              </w:rPr>
              <w:t xml:space="preserve">1000 </w:t>
            </w:r>
            <w:r w:rsidRPr="00366F2E">
              <w:rPr>
                <w:rFonts w:ascii="Arial" w:hAnsi="Arial" w:cs="Arial"/>
                <w:sz w:val="20"/>
                <w:szCs w:val="20"/>
              </w:rPr>
              <w:t>ks.</w:t>
            </w:r>
          </w:p>
        </w:tc>
      </w:tr>
    </w:tbl>
    <w:p w14:paraId="7F22601F" w14:textId="77777777" w:rsidR="0020594D" w:rsidRPr="00366F2E" w:rsidRDefault="0020594D" w:rsidP="0020594D">
      <w:pPr>
        <w:spacing w:line="228" w:lineRule="auto"/>
        <w:rPr>
          <w:rFonts w:ascii="Arial" w:hAnsi="Arial" w:cs="Arial"/>
          <w:sz w:val="18"/>
          <w:szCs w:val="18"/>
        </w:rPr>
      </w:pPr>
    </w:p>
    <w:tbl>
      <w:tblPr>
        <w:tblW w:w="9781" w:type="dxa"/>
        <w:tblInd w:w="70" w:type="dxa"/>
        <w:tblBorders>
          <w:top w:val="single" w:sz="4" w:space="0" w:color="auto"/>
          <w:left w:val="dashed" w:sz="4" w:space="0" w:color="auto"/>
          <w:bottom w:val="single" w:sz="4" w:space="0" w:color="auto"/>
          <w:right w:val="dashed" w:sz="4" w:space="0" w:color="auto"/>
          <w:insideH w:val="single" w:sz="4" w:space="0" w:color="auto"/>
          <w:insideV w:val="dashed" w:sz="4" w:space="0" w:color="auto"/>
        </w:tblBorders>
        <w:tblLayout w:type="fixed"/>
        <w:tblCellMar>
          <w:left w:w="70" w:type="dxa"/>
          <w:right w:w="70" w:type="dxa"/>
        </w:tblCellMar>
        <w:tblLook w:val="0000" w:firstRow="0" w:lastRow="0" w:firstColumn="0" w:lastColumn="0" w:noHBand="0" w:noVBand="0"/>
      </w:tblPr>
      <w:tblGrid>
        <w:gridCol w:w="3686"/>
        <w:gridCol w:w="2977"/>
        <w:gridCol w:w="3118"/>
      </w:tblGrid>
      <w:tr w:rsidR="00547C55" w:rsidRPr="00366F2E" w14:paraId="0CF74249" w14:textId="77777777" w:rsidTr="00D26857">
        <w:trPr>
          <w:trHeight w:val="178"/>
        </w:trPr>
        <w:tc>
          <w:tcPr>
            <w:tcW w:w="3686"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64CE7F65" w14:textId="60BF1558" w:rsidR="007D67ED" w:rsidRPr="00366F2E" w:rsidRDefault="007D67ED" w:rsidP="0020594D">
            <w:pPr>
              <w:spacing w:before="20" w:after="20"/>
              <w:jc w:val="center"/>
              <w:rPr>
                <w:rFonts w:ascii="Arial" w:hAnsi="Arial" w:cs="Arial"/>
                <w:b/>
                <w:sz w:val="20"/>
                <w:szCs w:val="20"/>
              </w:rPr>
            </w:pPr>
            <w:bookmarkStart w:id="289" w:name="_Hlk180587426"/>
            <w:r w:rsidRPr="00366F2E">
              <w:rPr>
                <w:rFonts w:ascii="Arial" w:hAnsi="Arial" w:cs="Arial"/>
                <w:b/>
                <w:sz w:val="20"/>
                <w:szCs w:val="20"/>
              </w:rPr>
              <w:t xml:space="preserve">Hmotnost </w:t>
            </w:r>
            <w:r w:rsidR="00FC1950" w:rsidRPr="00366F2E">
              <w:rPr>
                <w:rFonts w:ascii="Arial" w:hAnsi="Arial" w:cs="Arial"/>
                <w:b/>
                <w:sz w:val="20"/>
                <w:szCs w:val="20"/>
              </w:rPr>
              <w:t>od – do</w:t>
            </w:r>
          </w:p>
        </w:tc>
        <w:tc>
          <w:tcPr>
            <w:tcW w:w="2977"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60FA2287" w14:textId="77777777" w:rsidR="007D67ED" w:rsidRPr="00366F2E" w:rsidRDefault="007D67ED" w:rsidP="00793C9B">
            <w:pPr>
              <w:spacing w:before="20" w:after="20"/>
              <w:jc w:val="center"/>
              <w:rPr>
                <w:rFonts w:ascii="Arial" w:hAnsi="Arial" w:cs="Arial"/>
                <w:b/>
                <w:sz w:val="20"/>
                <w:szCs w:val="20"/>
              </w:rPr>
            </w:pPr>
            <w:r w:rsidRPr="00366F2E">
              <w:rPr>
                <w:rFonts w:ascii="Arial" w:hAnsi="Arial" w:cs="Arial"/>
                <w:b/>
                <w:sz w:val="20"/>
                <w:szCs w:val="20"/>
              </w:rPr>
              <w:t>Cena v</w:t>
            </w:r>
            <w:r w:rsidR="00793C9B" w:rsidRPr="00366F2E">
              <w:rPr>
                <w:rFonts w:ascii="Arial" w:hAnsi="Arial" w:cs="Arial"/>
                <w:b/>
                <w:sz w:val="20"/>
                <w:szCs w:val="20"/>
              </w:rPr>
              <w:t> </w:t>
            </w:r>
            <w:r w:rsidRPr="00366F2E">
              <w:rPr>
                <w:rFonts w:ascii="Arial" w:hAnsi="Arial" w:cs="Arial"/>
                <w:b/>
                <w:sz w:val="20"/>
                <w:szCs w:val="20"/>
              </w:rPr>
              <w:t>Kč</w:t>
            </w:r>
            <w:r w:rsidR="00793C9B" w:rsidRPr="00366F2E">
              <w:rPr>
                <w:rFonts w:ascii="Arial" w:hAnsi="Arial" w:cs="Arial"/>
                <w:b/>
                <w:sz w:val="20"/>
                <w:szCs w:val="20"/>
              </w:rPr>
              <w:t xml:space="preserve"> </w:t>
            </w:r>
            <w:r w:rsidRPr="00366F2E">
              <w:rPr>
                <w:rFonts w:ascii="Arial" w:hAnsi="Arial" w:cs="Arial"/>
                <w:b/>
                <w:sz w:val="20"/>
                <w:szCs w:val="20"/>
              </w:rPr>
              <w:t>(bez DPH)</w:t>
            </w:r>
          </w:p>
        </w:tc>
        <w:tc>
          <w:tcPr>
            <w:tcW w:w="3118" w:type="dxa"/>
            <w:tcBorders>
              <w:top w:val="single" w:sz="4" w:space="0" w:color="auto"/>
              <w:left w:val="nil"/>
              <w:bottom w:val="single" w:sz="4" w:space="0" w:color="auto"/>
              <w:right w:val="single" w:sz="4" w:space="0" w:color="auto"/>
            </w:tcBorders>
            <w:shd w:val="clear" w:color="auto" w:fill="F2F2F2" w:themeFill="background1" w:themeFillShade="F2"/>
          </w:tcPr>
          <w:p w14:paraId="770B70E7" w14:textId="77777777" w:rsidR="007D67ED" w:rsidRPr="00366F2E" w:rsidRDefault="007D67ED" w:rsidP="00793C9B">
            <w:pPr>
              <w:spacing w:before="20" w:after="20"/>
              <w:jc w:val="center"/>
              <w:rPr>
                <w:rFonts w:ascii="Arial" w:hAnsi="Arial" w:cs="Arial"/>
                <w:b/>
                <w:sz w:val="20"/>
                <w:szCs w:val="20"/>
              </w:rPr>
            </w:pPr>
            <w:r w:rsidRPr="00366F2E">
              <w:rPr>
                <w:rFonts w:ascii="Arial" w:hAnsi="Arial" w:cs="Arial"/>
                <w:b/>
                <w:sz w:val="20"/>
                <w:szCs w:val="20"/>
              </w:rPr>
              <w:t>Cena v</w:t>
            </w:r>
            <w:r w:rsidR="00793C9B" w:rsidRPr="00366F2E">
              <w:rPr>
                <w:rFonts w:ascii="Arial" w:hAnsi="Arial" w:cs="Arial"/>
                <w:b/>
                <w:sz w:val="20"/>
                <w:szCs w:val="20"/>
              </w:rPr>
              <w:t> </w:t>
            </w:r>
            <w:r w:rsidRPr="00366F2E">
              <w:rPr>
                <w:rFonts w:ascii="Arial" w:hAnsi="Arial" w:cs="Arial"/>
                <w:b/>
                <w:sz w:val="20"/>
                <w:szCs w:val="20"/>
              </w:rPr>
              <w:t>Kč</w:t>
            </w:r>
            <w:r w:rsidR="00793C9B" w:rsidRPr="00366F2E">
              <w:rPr>
                <w:rFonts w:ascii="Arial" w:hAnsi="Arial" w:cs="Arial"/>
                <w:b/>
                <w:sz w:val="20"/>
                <w:szCs w:val="20"/>
              </w:rPr>
              <w:t xml:space="preserve"> </w:t>
            </w:r>
            <w:r w:rsidRPr="00366F2E">
              <w:rPr>
                <w:rFonts w:ascii="Arial" w:hAnsi="Arial" w:cs="Arial"/>
                <w:b/>
                <w:sz w:val="20"/>
                <w:szCs w:val="20"/>
              </w:rPr>
              <w:t>(s DPH)</w:t>
            </w:r>
          </w:p>
        </w:tc>
      </w:tr>
      <w:tr w:rsidR="00FB0308" w:rsidRPr="00366F2E" w14:paraId="5E10F2FB" w14:textId="77777777" w:rsidTr="00DA20F6">
        <w:trPr>
          <w:trHeight w:val="284"/>
        </w:trPr>
        <w:tc>
          <w:tcPr>
            <w:tcW w:w="3686" w:type="dxa"/>
            <w:tcBorders>
              <w:top w:val="single" w:sz="4" w:space="0" w:color="auto"/>
              <w:left w:val="single" w:sz="4" w:space="0" w:color="auto"/>
              <w:right w:val="single" w:sz="4" w:space="0" w:color="auto"/>
            </w:tcBorders>
          </w:tcPr>
          <w:p w14:paraId="04B6A172" w14:textId="77777777" w:rsidR="00FB0308" w:rsidRPr="00366F2E" w:rsidRDefault="00FB0308" w:rsidP="00FB0308">
            <w:pPr>
              <w:rPr>
                <w:rFonts w:ascii="Arial" w:hAnsi="Arial" w:cs="Arial"/>
                <w:sz w:val="20"/>
                <w:szCs w:val="20"/>
              </w:rPr>
            </w:pPr>
            <w:r w:rsidRPr="00366F2E">
              <w:rPr>
                <w:rFonts w:ascii="Arial" w:hAnsi="Arial" w:cs="Arial"/>
                <w:sz w:val="20"/>
                <w:szCs w:val="20"/>
              </w:rPr>
              <w:t>do 50 g</w:t>
            </w:r>
          </w:p>
        </w:tc>
        <w:tc>
          <w:tcPr>
            <w:tcW w:w="2977" w:type="dxa"/>
            <w:tcBorders>
              <w:top w:val="single" w:sz="4" w:space="0" w:color="auto"/>
              <w:left w:val="single" w:sz="4" w:space="0" w:color="auto"/>
              <w:right w:val="single" w:sz="4" w:space="0" w:color="auto"/>
            </w:tcBorders>
          </w:tcPr>
          <w:p w14:paraId="6D5C4B5B" w14:textId="52DA4289" w:rsidR="00FB0308" w:rsidRPr="00366F2E" w:rsidRDefault="00FB0308" w:rsidP="00FB0308">
            <w:pPr>
              <w:ind w:left="-63" w:right="-63"/>
              <w:jc w:val="center"/>
              <w:rPr>
                <w:rFonts w:ascii="Arial" w:hAnsi="Arial" w:cs="Arial"/>
                <w:sz w:val="20"/>
                <w:szCs w:val="20"/>
              </w:rPr>
            </w:pPr>
            <w:r w:rsidRPr="00366F2E">
              <w:rPr>
                <w:rFonts w:ascii="Arial" w:hAnsi="Arial" w:cs="Arial"/>
                <w:sz w:val="20"/>
                <w:szCs w:val="20"/>
              </w:rPr>
              <w:t>13,11</w:t>
            </w:r>
          </w:p>
        </w:tc>
        <w:tc>
          <w:tcPr>
            <w:tcW w:w="3118" w:type="dxa"/>
            <w:tcBorders>
              <w:top w:val="single" w:sz="4" w:space="0" w:color="auto"/>
              <w:left w:val="single" w:sz="4" w:space="0" w:color="auto"/>
              <w:right w:val="single" w:sz="4" w:space="0" w:color="auto"/>
            </w:tcBorders>
          </w:tcPr>
          <w:p w14:paraId="08C3E410" w14:textId="1A37667A" w:rsidR="00FB0308" w:rsidRPr="00366F2E" w:rsidRDefault="00FB0308" w:rsidP="00FB0308">
            <w:pPr>
              <w:ind w:left="-71"/>
              <w:jc w:val="center"/>
              <w:rPr>
                <w:rFonts w:ascii="Arial" w:hAnsi="Arial" w:cs="Arial"/>
                <w:b/>
                <w:sz w:val="20"/>
                <w:szCs w:val="20"/>
              </w:rPr>
            </w:pPr>
            <w:r w:rsidRPr="00366F2E">
              <w:rPr>
                <w:rFonts w:ascii="Arial" w:hAnsi="Arial" w:cs="Arial"/>
                <w:sz w:val="20"/>
                <w:szCs w:val="20"/>
              </w:rPr>
              <w:t>15,86</w:t>
            </w:r>
          </w:p>
        </w:tc>
      </w:tr>
      <w:tr w:rsidR="00FB0308" w:rsidRPr="00366F2E" w14:paraId="719EBE27" w14:textId="77777777" w:rsidTr="00DA20F6">
        <w:trPr>
          <w:trHeight w:val="284"/>
        </w:trPr>
        <w:tc>
          <w:tcPr>
            <w:tcW w:w="3686" w:type="dxa"/>
            <w:tcBorders>
              <w:left w:val="single" w:sz="4" w:space="0" w:color="auto"/>
              <w:right w:val="single" w:sz="4" w:space="0" w:color="auto"/>
            </w:tcBorders>
          </w:tcPr>
          <w:p w14:paraId="4B4677BA" w14:textId="77777777" w:rsidR="00FB0308" w:rsidRPr="00366F2E" w:rsidRDefault="00FB0308" w:rsidP="00FB0308">
            <w:pPr>
              <w:rPr>
                <w:rFonts w:ascii="Arial" w:hAnsi="Arial" w:cs="Arial"/>
                <w:sz w:val="20"/>
                <w:szCs w:val="20"/>
              </w:rPr>
            </w:pPr>
            <w:r w:rsidRPr="00366F2E">
              <w:rPr>
                <w:rFonts w:ascii="Arial" w:hAnsi="Arial" w:cs="Arial"/>
                <w:sz w:val="20"/>
                <w:szCs w:val="20"/>
              </w:rPr>
              <w:t>51–100 g</w:t>
            </w:r>
          </w:p>
        </w:tc>
        <w:tc>
          <w:tcPr>
            <w:tcW w:w="2977" w:type="dxa"/>
            <w:tcBorders>
              <w:left w:val="single" w:sz="4" w:space="0" w:color="auto"/>
              <w:right w:val="single" w:sz="4" w:space="0" w:color="auto"/>
            </w:tcBorders>
          </w:tcPr>
          <w:p w14:paraId="696BEDAA" w14:textId="5A630E97" w:rsidR="00FB0308" w:rsidRPr="00366F2E" w:rsidRDefault="00FB0308" w:rsidP="00FB0308">
            <w:pPr>
              <w:ind w:left="-63" w:right="-63"/>
              <w:jc w:val="center"/>
              <w:rPr>
                <w:rFonts w:ascii="Arial" w:hAnsi="Arial" w:cs="Arial"/>
                <w:sz w:val="20"/>
                <w:szCs w:val="20"/>
              </w:rPr>
            </w:pPr>
            <w:r w:rsidRPr="00366F2E">
              <w:rPr>
                <w:rFonts w:ascii="Arial" w:hAnsi="Arial" w:cs="Arial"/>
                <w:sz w:val="20"/>
                <w:szCs w:val="20"/>
              </w:rPr>
              <w:t>13,57</w:t>
            </w:r>
          </w:p>
        </w:tc>
        <w:tc>
          <w:tcPr>
            <w:tcW w:w="3118" w:type="dxa"/>
            <w:tcBorders>
              <w:left w:val="single" w:sz="4" w:space="0" w:color="auto"/>
              <w:right w:val="single" w:sz="4" w:space="0" w:color="auto"/>
            </w:tcBorders>
          </w:tcPr>
          <w:p w14:paraId="6C897D74" w14:textId="2533A082" w:rsidR="00FB0308" w:rsidRPr="00366F2E" w:rsidRDefault="00FB0308" w:rsidP="00FB0308">
            <w:pPr>
              <w:ind w:left="-71"/>
              <w:jc w:val="center"/>
              <w:rPr>
                <w:rFonts w:ascii="Arial" w:hAnsi="Arial" w:cs="Arial"/>
                <w:b/>
                <w:sz w:val="20"/>
                <w:szCs w:val="20"/>
              </w:rPr>
            </w:pPr>
            <w:r w:rsidRPr="00366F2E">
              <w:rPr>
                <w:rFonts w:ascii="Arial" w:hAnsi="Arial" w:cs="Arial"/>
                <w:sz w:val="20"/>
                <w:szCs w:val="20"/>
              </w:rPr>
              <w:t>16,42</w:t>
            </w:r>
          </w:p>
        </w:tc>
      </w:tr>
      <w:tr w:rsidR="00FB0308" w:rsidRPr="00366F2E" w14:paraId="00CA4291" w14:textId="77777777" w:rsidTr="00DA20F6">
        <w:trPr>
          <w:trHeight w:val="284"/>
        </w:trPr>
        <w:tc>
          <w:tcPr>
            <w:tcW w:w="3686" w:type="dxa"/>
            <w:tcBorders>
              <w:left w:val="single" w:sz="4" w:space="0" w:color="auto"/>
              <w:right w:val="single" w:sz="4" w:space="0" w:color="auto"/>
            </w:tcBorders>
          </w:tcPr>
          <w:p w14:paraId="71F1D779" w14:textId="77777777" w:rsidR="00FB0308" w:rsidRPr="00366F2E" w:rsidRDefault="00FB0308" w:rsidP="00FB0308">
            <w:pPr>
              <w:rPr>
                <w:rFonts w:ascii="Arial" w:hAnsi="Arial" w:cs="Arial"/>
                <w:sz w:val="20"/>
                <w:szCs w:val="20"/>
              </w:rPr>
            </w:pPr>
            <w:r w:rsidRPr="00366F2E">
              <w:rPr>
                <w:rFonts w:ascii="Arial" w:hAnsi="Arial" w:cs="Arial"/>
                <w:sz w:val="20"/>
                <w:szCs w:val="20"/>
              </w:rPr>
              <w:t>101–200 g</w:t>
            </w:r>
          </w:p>
        </w:tc>
        <w:tc>
          <w:tcPr>
            <w:tcW w:w="2977" w:type="dxa"/>
            <w:tcBorders>
              <w:left w:val="single" w:sz="4" w:space="0" w:color="auto"/>
              <w:right w:val="single" w:sz="4" w:space="0" w:color="auto"/>
            </w:tcBorders>
          </w:tcPr>
          <w:p w14:paraId="65E44028" w14:textId="48A1530C" w:rsidR="00FB0308" w:rsidRPr="00366F2E" w:rsidRDefault="00FB0308" w:rsidP="00FB0308">
            <w:pPr>
              <w:ind w:left="-63" w:right="-63"/>
              <w:jc w:val="center"/>
              <w:rPr>
                <w:rFonts w:ascii="Arial" w:hAnsi="Arial" w:cs="Arial"/>
                <w:sz w:val="20"/>
                <w:szCs w:val="20"/>
              </w:rPr>
            </w:pPr>
            <w:r w:rsidRPr="00366F2E">
              <w:rPr>
                <w:rFonts w:ascii="Arial" w:hAnsi="Arial" w:cs="Arial"/>
                <w:sz w:val="20"/>
                <w:szCs w:val="20"/>
              </w:rPr>
              <w:t>14,34</w:t>
            </w:r>
          </w:p>
        </w:tc>
        <w:tc>
          <w:tcPr>
            <w:tcW w:w="3118" w:type="dxa"/>
            <w:tcBorders>
              <w:left w:val="single" w:sz="4" w:space="0" w:color="auto"/>
              <w:right w:val="single" w:sz="4" w:space="0" w:color="auto"/>
            </w:tcBorders>
          </w:tcPr>
          <w:p w14:paraId="007E1A79" w14:textId="6FFBD98F" w:rsidR="00FB0308" w:rsidRPr="00366F2E" w:rsidRDefault="00FB0308" w:rsidP="00FB0308">
            <w:pPr>
              <w:ind w:left="-71"/>
              <w:jc w:val="center"/>
              <w:rPr>
                <w:rFonts w:ascii="Arial" w:hAnsi="Arial" w:cs="Arial"/>
                <w:b/>
                <w:sz w:val="20"/>
                <w:szCs w:val="20"/>
              </w:rPr>
            </w:pPr>
            <w:r w:rsidRPr="00366F2E">
              <w:rPr>
                <w:rFonts w:ascii="Arial" w:hAnsi="Arial" w:cs="Arial"/>
                <w:sz w:val="20"/>
                <w:szCs w:val="20"/>
              </w:rPr>
              <w:t>17,35</w:t>
            </w:r>
          </w:p>
        </w:tc>
      </w:tr>
      <w:tr w:rsidR="00FB0308" w:rsidRPr="00366F2E" w14:paraId="22871031" w14:textId="77777777" w:rsidTr="00DA20F6">
        <w:trPr>
          <w:trHeight w:val="284"/>
        </w:trPr>
        <w:tc>
          <w:tcPr>
            <w:tcW w:w="3686" w:type="dxa"/>
            <w:tcBorders>
              <w:left w:val="single" w:sz="4" w:space="0" w:color="auto"/>
              <w:right w:val="single" w:sz="4" w:space="0" w:color="auto"/>
            </w:tcBorders>
          </w:tcPr>
          <w:p w14:paraId="6A686767" w14:textId="77777777" w:rsidR="00FB0308" w:rsidRPr="00366F2E" w:rsidRDefault="00FB0308" w:rsidP="00FB0308">
            <w:pPr>
              <w:rPr>
                <w:rFonts w:ascii="Arial" w:hAnsi="Arial" w:cs="Arial"/>
                <w:sz w:val="20"/>
                <w:szCs w:val="20"/>
              </w:rPr>
            </w:pPr>
            <w:r w:rsidRPr="00366F2E">
              <w:rPr>
                <w:rFonts w:ascii="Arial" w:hAnsi="Arial" w:cs="Arial"/>
                <w:sz w:val="20"/>
                <w:szCs w:val="20"/>
              </w:rPr>
              <w:t>201–300 g</w:t>
            </w:r>
          </w:p>
        </w:tc>
        <w:tc>
          <w:tcPr>
            <w:tcW w:w="2977" w:type="dxa"/>
            <w:tcBorders>
              <w:left w:val="single" w:sz="4" w:space="0" w:color="auto"/>
              <w:right w:val="single" w:sz="4" w:space="0" w:color="auto"/>
            </w:tcBorders>
          </w:tcPr>
          <w:p w14:paraId="4253BEA2" w14:textId="2BD639DD" w:rsidR="00FB0308" w:rsidRPr="00366F2E" w:rsidRDefault="00FB0308" w:rsidP="00FB0308">
            <w:pPr>
              <w:ind w:left="-63" w:right="-63"/>
              <w:jc w:val="center"/>
              <w:rPr>
                <w:rFonts w:ascii="Arial" w:hAnsi="Arial" w:cs="Arial"/>
                <w:sz w:val="20"/>
                <w:szCs w:val="20"/>
              </w:rPr>
            </w:pPr>
            <w:r w:rsidRPr="00366F2E">
              <w:rPr>
                <w:rFonts w:ascii="Arial" w:hAnsi="Arial" w:cs="Arial"/>
                <w:sz w:val="20"/>
                <w:szCs w:val="20"/>
              </w:rPr>
              <w:t>15,40</w:t>
            </w:r>
          </w:p>
        </w:tc>
        <w:tc>
          <w:tcPr>
            <w:tcW w:w="3118" w:type="dxa"/>
            <w:tcBorders>
              <w:left w:val="single" w:sz="4" w:space="0" w:color="auto"/>
              <w:right w:val="single" w:sz="4" w:space="0" w:color="auto"/>
            </w:tcBorders>
          </w:tcPr>
          <w:p w14:paraId="21C520C6" w14:textId="547690F3" w:rsidR="00FB0308" w:rsidRPr="00366F2E" w:rsidRDefault="00FB0308" w:rsidP="00FB0308">
            <w:pPr>
              <w:ind w:left="-71"/>
              <w:jc w:val="center"/>
              <w:rPr>
                <w:rFonts w:ascii="Arial" w:hAnsi="Arial" w:cs="Arial"/>
                <w:b/>
                <w:sz w:val="20"/>
                <w:szCs w:val="20"/>
              </w:rPr>
            </w:pPr>
            <w:r w:rsidRPr="00366F2E">
              <w:rPr>
                <w:rFonts w:ascii="Arial" w:hAnsi="Arial" w:cs="Arial"/>
                <w:sz w:val="20"/>
                <w:szCs w:val="20"/>
              </w:rPr>
              <w:t>18,64</w:t>
            </w:r>
          </w:p>
        </w:tc>
      </w:tr>
      <w:tr w:rsidR="00FB0308" w:rsidRPr="00366F2E" w14:paraId="4F0A1D42" w14:textId="77777777" w:rsidTr="00DA20F6">
        <w:trPr>
          <w:trHeight w:val="284"/>
        </w:trPr>
        <w:tc>
          <w:tcPr>
            <w:tcW w:w="3686" w:type="dxa"/>
            <w:tcBorders>
              <w:left w:val="single" w:sz="4" w:space="0" w:color="auto"/>
              <w:right w:val="single" w:sz="4" w:space="0" w:color="auto"/>
            </w:tcBorders>
          </w:tcPr>
          <w:p w14:paraId="3284ED7C" w14:textId="77777777" w:rsidR="00FB0308" w:rsidRPr="00366F2E" w:rsidRDefault="00FB0308" w:rsidP="00FB0308">
            <w:pPr>
              <w:rPr>
                <w:rFonts w:ascii="Arial" w:hAnsi="Arial" w:cs="Arial"/>
                <w:sz w:val="20"/>
                <w:szCs w:val="20"/>
              </w:rPr>
            </w:pPr>
            <w:r w:rsidRPr="00366F2E">
              <w:rPr>
                <w:rFonts w:ascii="Arial" w:hAnsi="Arial" w:cs="Arial"/>
                <w:sz w:val="20"/>
                <w:szCs w:val="20"/>
              </w:rPr>
              <w:t>301–400 g</w:t>
            </w:r>
          </w:p>
        </w:tc>
        <w:tc>
          <w:tcPr>
            <w:tcW w:w="2977" w:type="dxa"/>
            <w:tcBorders>
              <w:left w:val="single" w:sz="4" w:space="0" w:color="auto"/>
              <w:right w:val="single" w:sz="4" w:space="0" w:color="auto"/>
            </w:tcBorders>
          </w:tcPr>
          <w:p w14:paraId="3097850A" w14:textId="63A3A6EC" w:rsidR="00FB0308" w:rsidRPr="00366F2E" w:rsidRDefault="00FB0308" w:rsidP="00FB0308">
            <w:pPr>
              <w:ind w:left="-63" w:right="-63"/>
              <w:jc w:val="center"/>
              <w:rPr>
                <w:rFonts w:ascii="Arial" w:hAnsi="Arial" w:cs="Arial"/>
                <w:sz w:val="20"/>
                <w:szCs w:val="20"/>
              </w:rPr>
            </w:pPr>
            <w:r w:rsidRPr="00366F2E">
              <w:rPr>
                <w:rFonts w:ascii="Arial" w:hAnsi="Arial" w:cs="Arial"/>
                <w:sz w:val="20"/>
                <w:szCs w:val="20"/>
              </w:rPr>
              <w:t>19,70</w:t>
            </w:r>
          </w:p>
        </w:tc>
        <w:tc>
          <w:tcPr>
            <w:tcW w:w="3118" w:type="dxa"/>
            <w:tcBorders>
              <w:left w:val="single" w:sz="4" w:space="0" w:color="auto"/>
              <w:right w:val="single" w:sz="4" w:space="0" w:color="auto"/>
            </w:tcBorders>
          </w:tcPr>
          <w:p w14:paraId="3FD7A60D" w14:textId="1847941D" w:rsidR="00FB0308" w:rsidRPr="00366F2E" w:rsidRDefault="00FB0308" w:rsidP="00FB0308">
            <w:pPr>
              <w:ind w:left="-71"/>
              <w:jc w:val="center"/>
              <w:rPr>
                <w:rFonts w:ascii="Arial" w:hAnsi="Arial" w:cs="Arial"/>
                <w:b/>
                <w:sz w:val="20"/>
                <w:szCs w:val="20"/>
              </w:rPr>
            </w:pPr>
            <w:r w:rsidRPr="00366F2E">
              <w:rPr>
                <w:rFonts w:ascii="Arial" w:hAnsi="Arial" w:cs="Arial"/>
                <w:sz w:val="20"/>
                <w:szCs w:val="20"/>
              </w:rPr>
              <w:t>23,84</w:t>
            </w:r>
          </w:p>
        </w:tc>
      </w:tr>
      <w:tr w:rsidR="00FB0308" w:rsidRPr="00366F2E" w14:paraId="40E2378B" w14:textId="77777777" w:rsidTr="00DA20F6">
        <w:trPr>
          <w:trHeight w:val="284"/>
        </w:trPr>
        <w:tc>
          <w:tcPr>
            <w:tcW w:w="3686" w:type="dxa"/>
            <w:tcBorders>
              <w:left w:val="single" w:sz="4" w:space="0" w:color="auto"/>
              <w:right w:val="single" w:sz="4" w:space="0" w:color="auto"/>
            </w:tcBorders>
          </w:tcPr>
          <w:p w14:paraId="52115354" w14:textId="77777777" w:rsidR="00FB0308" w:rsidRPr="00366F2E" w:rsidRDefault="00FB0308" w:rsidP="00FB0308">
            <w:pPr>
              <w:rPr>
                <w:rFonts w:ascii="Arial" w:hAnsi="Arial" w:cs="Arial"/>
                <w:sz w:val="20"/>
                <w:szCs w:val="20"/>
              </w:rPr>
            </w:pPr>
            <w:r w:rsidRPr="00366F2E">
              <w:rPr>
                <w:rFonts w:ascii="Arial" w:hAnsi="Arial" w:cs="Arial"/>
                <w:sz w:val="20"/>
                <w:szCs w:val="20"/>
              </w:rPr>
              <w:t>401–500 g</w:t>
            </w:r>
          </w:p>
        </w:tc>
        <w:tc>
          <w:tcPr>
            <w:tcW w:w="2977" w:type="dxa"/>
            <w:tcBorders>
              <w:left w:val="single" w:sz="4" w:space="0" w:color="auto"/>
              <w:right w:val="single" w:sz="4" w:space="0" w:color="auto"/>
            </w:tcBorders>
          </w:tcPr>
          <w:p w14:paraId="7DB69BFF" w14:textId="0D09D0FD" w:rsidR="00FB0308" w:rsidRPr="00366F2E" w:rsidRDefault="00FB0308" w:rsidP="00FB0308">
            <w:pPr>
              <w:ind w:left="-63" w:right="-63"/>
              <w:jc w:val="center"/>
              <w:rPr>
                <w:rFonts w:ascii="Arial" w:hAnsi="Arial" w:cs="Arial"/>
                <w:sz w:val="20"/>
                <w:szCs w:val="20"/>
              </w:rPr>
            </w:pPr>
            <w:r w:rsidRPr="00366F2E">
              <w:rPr>
                <w:rFonts w:ascii="Arial" w:hAnsi="Arial" w:cs="Arial"/>
                <w:sz w:val="20"/>
                <w:szCs w:val="20"/>
              </w:rPr>
              <w:t>22,14</w:t>
            </w:r>
          </w:p>
        </w:tc>
        <w:tc>
          <w:tcPr>
            <w:tcW w:w="3118" w:type="dxa"/>
            <w:tcBorders>
              <w:left w:val="single" w:sz="4" w:space="0" w:color="auto"/>
              <w:right w:val="single" w:sz="4" w:space="0" w:color="auto"/>
            </w:tcBorders>
          </w:tcPr>
          <w:p w14:paraId="618B87B6" w14:textId="4CA33314" w:rsidR="00FB0308" w:rsidRPr="00366F2E" w:rsidRDefault="00FB0308" w:rsidP="00FB0308">
            <w:pPr>
              <w:ind w:left="-71"/>
              <w:jc w:val="center"/>
              <w:rPr>
                <w:rFonts w:ascii="Arial" w:hAnsi="Arial" w:cs="Arial"/>
                <w:b/>
                <w:sz w:val="20"/>
                <w:szCs w:val="20"/>
              </w:rPr>
            </w:pPr>
            <w:r w:rsidRPr="00366F2E">
              <w:rPr>
                <w:rFonts w:ascii="Arial" w:hAnsi="Arial" w:cs="Arial"/>
                <w:sz w:val="20"/>
                <w:szCs w:val="20"/>
              </w:rPr>
              <w:t>26,79</w:t>
            </w:r>
          </w:p>
        </w:tc>
      </w:tr>
      <w:tr w:rsidR="00FB0308" w:rsidRPr="00366F2E" w14:paraId="42EF49B5" w14:textId="77777777" w:rsidTr="00DA20F6">
        <w:trPr>
          <w:trHeight w:val="284"/>
        </w:trPr>
        <w:tc>
          <w:tcPr>
            <w:tcW w:w="3686" w:type="dxa"/>
            <w:tcBorders>
              <w:left w:val="single" w:sz="4" w:space="0" w:color="auto"/>
              <w:right w:val="single" w:sz="4" w:space="0" w:color="auto"/>
            </w:tcBorders>
          </w:tcPr>
          <w:p w14:paraId="4179B4F3" w14:textId="77777777" w:rsidR="00FB0308" w:rsidRPr="00366F2E" w:rsidRDefault="00FB0308" w:rsidP="00FB0308">
            <w:pPr>
              <w:rPr>
                <w:rFonts w:ascii="Arial" w:hAnsi="Arial" w:cs="Arial"/>
                <w:sz w:val="20"/>
                <w:szCs w:val="20"/>
              </w:rPr>
            </w:pPr>
            <w:r w:rsidRPr="00366F2E">
              <w:rPr>
                <w:rFonts w:ascii="Arial" w:hAnsi="Arial" w:cs="Arial"/>
                <w:sz w:val="20"/>
                <w:szCs w:val="20"/>
              </w:rPr>
              <w:t>501–600 g</w:t>
            </w:r>
          </w:p>
        </w:tc>
        <w:tc>
          <w:tcPr>
            <w:tcW w:w="2977" w:type="dxa"/>
            <w:tcBorders>
              <w:left w:val="single" w:sz="4" w:space="0" w:color="auto"/>
              <w:right w:val="single" w:sz="4" w:space="0" w:color="auto"/>
            </w:tcBorders>
          </w:tcPr>
          <w:p w14:paraId="751FA5DE" w14:textId="2BEB76CF" w:rsidR="00FB0308" w:rsidRPr="00366F2E" w:rsidRDefault="00FB0308" w:rsidP="00FB0308">
            <w:pPr>
              <w:ind w:left="-63" w:right="-63"/>
              <w:jc w:val="center"/>
              <w:rPr>
                <w:rFonts w:ascii="Arial" w:hAnsi="Arial" w:cs="Arial"/>
                <w:sz w:val="20"/>
                <w:szCs w:val="20"/>
              </w:rPr>
            </w:pPr>
            <w:r w:rsidRPr="00366F2E">
              <w:rPr>
                <w:rFonts w:ascii="Arial" w:hAnsi="Arial" w:cs="Arial"/>
                <w:sz w:val="20"/>
                <w:szCs w:val="20"/>
              </w:rPr>
              <w:t>23,83</w:t>
            </w:r>
          </w:p>
        </w:tc>
        <w:tc>
          <w:tcPr>
            <w:tcW w:w="3118" w:type="dxa"/>
            <w:tcBorders>
              <w:left w:val="single" w:sz="4" w:space="0" w:color="auto"/>
              <w:right w:val="single" w:sz="4" w:space="0" w:color="auto"/>
            </w:tcBorders>
          </w:tcPr>
          <w:p w14:paraId="5A2B1C73" w14:textId="0339B64C" w:rsidR="00FB0308" w:rsidRPr="00366F2E" w:rsidRDefault="00FB0308" w:rsidP="00FB0308">
            <w:pPr>
              <w:ind w:left="-71"/>
              <w:jc w:val="center"/>
              <w:rPr>
                <w:rFonts w:ascii="Arial" w:hAnsi="Arial" w:cs="Arial"/>
                <w:b/>
                <w:sz w:val="20"/>
                <w:szCs w:val="20"/>
              </w:rPr>
            </w:pPr>
            <w:r w:rsidRPr="00366F2E">
              <w:rPr>
                <w:rFonts w:ascii="Arial" w:hAnsi="Arial" w:cs="Arial"/>
                <w:sz w:val="20"/>
                <w:szCs w:val="20"/>
              </w:rPr>
              <w:t>28,83</w:t>
            </w:r>
          </w:p>
        </w:tc>
      </w:tr>
      <w:tr w:rsidR="00FB0308" w:rsidRPr="00366F2E" w14:paraId="27AD2E6A" w14:textId="77777777" w:rsidTr="00DA20F6">
        <w:trPr>
          <w:trHeight w:val="284"/>
        </w:trPr>
        <w:tc>
          <w:tcPr>
            <w:tcW w:w="3686" w:type="dxa"/>
            <w:tcBorders>
              <w:left w:val="single" w:sz="4" w:space="0" w:color="auto"/>
              <w:right w:val="single" w:sz="4" w:space="0" w:color="auto"/>
            </w:tcBorders>
          </w:tcPr>
          <w:p w14:paraId="70EB8E1A" w14:textId="77777777" w:rsidR="00FB0308" w:rsidRPr="00366F2E" w:rsidRDefault="00FB0308" w:rsidP="00FB0308">
            <w:pPr>
              <w:rPr>
                <w:rFonts w:ascii="Arial" w:hAnsi="Arial" w:cs="Arial"/>
                <w:sz w:val="20"/>
                <w:szCs w:val="20"/>
              </w:rPr>
            </w:pPr>
            <w:r w:rsidRPr="00366F2E">
              <w:rPr>
                <w:rFonts w:ascii="Arial" w:hAnsi="Arial" w:cs="Arial"/>
                <w:sz w:val="20"/>
                <w:szCs w:val="20"/>
              </w:rPr>
              <w:t>601–700 g</w:t>
            </w:r>
          </w:p>
        </w:tc>
        <w:tc>
          <w:tcPr>
            <w:tcW w:w="2977" w:type="dxa"/>
            <w:tcBorders>
              <w:left w:val="single" w:sz="4" w:space="0" w:color="auto"/>
              <w:right w:val="single" w:sz="4" w:space="0" w:color="auto"/>
            </w:tcBorders>
          </w:tcPr>
          <w:p w14:paraId="17B7641F" w14:textId="581345F1" w:rsidR="00FB0308" w:rsidRPr="00366F2E" w:rsidRDefault="00FB0308" w:rsidP="00FB0308">
            <w:pPr>
              <w:ind w:left="-63" w:right="-63"/>
              <w:jc w:val="center"/>
              <w:rPr>
                <w:rFonts w:ascii="Arial" w:hAnsi="Arial" w:cs="Arial"/>
                <w:sz w:val="20"/>
                <w:szCs w:val="20"/>
              </w:rPr>
            </w:pPr>
            <w:r w:rsidRPr="00366F2E">
              <w:rPr>
                <w:rFonts w:ascii="Arial" w:hAnsi="Arial" w:cs="Arial"/>
                <w:sz w:val="20"/>
                <w:szCs w:val="20"/>
              </w:rPr>
              <w:t>25,52</w:t>
            </w:r>
          </w:p>
        </w:tc>
        <w:tc>
          <w:tcPr>
            <w:tcW w:w="3118" w:type="dxa"/>
            <w:tcBorders>
              <w:left w:val="single" w:sz="4" w:space="0" w:color="auto"/>
              <w:right w:val="single" w:sz="4" w:space="0" w:color="auto"/>
            </w:tcBorders>
          </w:tcPr>
          <w:p w14:paraId="7188C9A8" w14:textId="766F2191" w:rsidR="00FB0308" w:rsidRPr="00366F2E" w:rsidRDefault="00FB0308" w:rsidP="00FB0308">
            <w:pPr>
              <w:ind w:left="-71"/>
              <w:jc w:val="center"/>
              <w:rPr>
                <w:rFonts w:ascii="Arial" w:hAnsi="Arial" w:cs="Arial"/>
                <w:b/>
                <w:sz w:val="20"/>
                <w:szCs w:val="20"/>
              </w:rPr>
            </w:pPr>
            <w:r w:rsidRPr="00366F2E">
              <w:rPr>
                <w:rFonts w:ascii="Arial" w:hAnsi="Arial" w:cs="Arial"/>
                <w:sz w:val="20"/>
                <w:szCs w:val="20"/>
              </w:rPr>
              <w:t>30,88</w:t>
            </w:r>
          </w:p>
        </w:tc>
      </w:tr>
      <w:tr w:rsidR="00FB0308" w:rsidRPr="00366F2E" w14:paraId="67658DDD" w14:textId="77777777" w:rsidTr="00DA20F6">
        <w:trPr>
          <w:trHeight w:val="284"/>
        </w:trPr>
        <w:tc>
          <w:tcPr>
            <w:tcW w:w="3686" w:type="dxa"/>
            <w:tcBorders>
              <w:left w:val="single" w:sz="4" w:space="0" w:color="auto"/>
              <w:right w:val="single" w:sz="4" w:space="0" w:color="auto"/>
            </w:tcBorders>
          </w:tcPr>
          <w:p w14:paraId="39DA6011" w14:textId="77777777" w:rsidR="00FB0308" w:rsidRPr="00366F2E" w:rsidRDefault="00FB0308" w:rsidP="00FB0308">
            <w:pPr>
              <w:rPr>
                <w:rFonts w:ascii="Arial" w:hAnsi="Arial" w:cs="Arial"/>
                <w:sz w:val="20"/>
                <w:szCs w:val="20"/>
              </w:rPr>
            </w:pPr>
            <w:r w:rsidRPr="00366F2E">
              <w:rPr>
                <w:rFonts w:ascii="Arial" w:hAnsi="Arial" w:cs="Arial"/>
                <w:sz w:val="20"/>
                <w:szCs w:val="20"/>
              </w:rPr>
              <w:t>701–800 g</w:t>
            </w:r>
          </w:p>
        </w:tc>
        <w:tc>
          <w:tcPr>
            <w:tcW w:w="2977" w:type="dxa"/>
            <w:tcBorders>
              <w:left w:val="single" w:sz="4" w:space="0" w:color="auto"/>
              <w:right w:val="single" w:sz="4" w:space="0" w:color="auto"/>
            </w:tcBorders>
          </w:tcPr>
          <w:p w14:paraId="09A43190" w14:textId="2067A18D" w:rsidR="00FB0308" w:rsidRPr="00366F2E" w:rsidRDefault="00FB0308" w:rsidP="00FB0308">
            <w:pPr>
              <w:ind w:left="-63" w:right="-63"/>
              <w:jc w:val="center"/>
              <w:rPr>
                <w:rFonts w:ascii="Arial" w:hAnsi="Arial" w:cs="Arial"/>
                <w:sz w:val="20"/>
                <w:szCs w:val="20"/>
              </w:rPr>
            </w:pPr>
            <w:r w:rsidRPr="00366F2E">
              <w:rPr>
                <w:rFonts w:ascii="Arial" w:hAnsi="Arial" w:cs="Arial"/>
                <w:sz w:val="20"/>
                <w:szCs w:val="20"/>
              </w:rPr>
              <w:t>28,88</w:t>
            </w:r>
          </w:p>
        </w:tc>
        <w:tc>
          <w:tcPr>
            <w:tcW w:w="3118" w:type="dxa"/>
            <w:tcBorders>
              <w:left w:val="single" w:sz="4" w:space="0" w:color="auto"/>
              <w:right w:val="single" w:sz="4" w:space="0" w:color="auto"/>
            </w:tcBorders>
          </w:tcPr>
          <w:p w14:paraId="7B0E1C6D" w14:textId="42AD6B06" w:rsidR="00FB0308" w:rsidRPr="00366F2E" w:rsidRDefault="00FB0308" w:rsidP="00FB0308">
            <w:pPr>
              <w:ind w:left="-71"/>
              <w:jc w:val="center"/>
              <w:rPr>
                <w:rFonts w:ascii="Arial" w:hAnsi="Arial" w:cs="Arial"/>
                <w:b/>
                <w:sz w:val="20"/>
                <w:szCs w:val="20"/>
              </w:rPr>
            </w:pPr>
            <w:r w:rsidRPr="00366F2E">
              <w:rPr>
                <w:rFonts w:ascii="Arial" w:hAnsi="Arial" w:cs="Arial"/>
                <w:sz w:val="20"/>
                <w:szCs w:val="20"/>
              </w:rPr>
              <w:t>34,95</w:t>
            </w:r>
          </w:p>
        </w:tc>
      </w:tr>
      <w:tr w:rsidR="00FB0308" w:rsidRPr="00366F2E" w14:paraId="64B43478" w14:textId="77777777" w:rsidTr="00DA20F6">
        <w:trPr>
          <w:trHeight w:val="284"/>
        </w:trPr>
        <w:tc>
          <w:tcPr>
            <w:tcW w:w="3686" w:type="dxa"/>
            <w:tcBorders>
              <w:left w:val="single" w:sz="4" w:space="0" w:color="auto"/>
              <w:right w:val="single" w:sz="4" w:space="0" w:color="auto"/>
            </w:tcBorders>
          </w:tcPr>
          <w:p w14:paraId="3E003253" w14:textId="77777777" w:rsidR="00FB0308" w:rsidRPr="00366F2E" w:rsidRDefault="00FB0308" w:rsidP="00FB0308">
            <w:pPr>
              <w:rPr>
                <w:rFonts w:ascii="Arial" w:hAnsi="Arial" w:cs="Arial"/>
                <w:sz w:val="20"/>
                <w:szCs w:val="20"/>
              </w:rPr>
            </w:pPr>
            <w:r w:rsidRPr="00366F2E">
              <w:rPr>
                <w:rFonts w:ascii="Arial" w:hAnsi="Arial" w:cs="Arial"/>
                <w:sz w:val="20"/>
                <w:szCs w:val="20"/>
              </w:rPr>
              <w:t>801–900 g</w:t>
            </w:r>
          </w:p>
        </w:tc>
        <w:tc>
          <w:tcPr>
            <w:tcW w:w="2977" w:type="dxa"/>
            <w:tcBorders>
              <w:left w:val="single" w:sz="4" w:space="0" w:color="auto"/>
              <w:right w:val="single" w:sz="4" w:space="0" w:color="auto"/>
            </w:tcBorders>
          </w:tcPr>
          <w:p w14:paraId="2897683B" w14:textId="11EFA5FD" w:rsidR="00FB0308" w:rsidRPr="00366F2E" w:rsidRDefault="00FB0308" w:rsidP="00FB0308">
            <w:pPr>
              <w:ind w:left="-63" w:right="-63"/>
              <w:jc w:val="center"/>
              <w:rPr>
                <w:rFonts w:ascii="Arial" w:hAnsi="Arial" w:cs="Arial"/>
                <w:sz w:val="20"/>
                <w:szCs w:val="20"/>
              </w:rPr>
            </w:pPr>
            <w:r w:rsidRPr="00366F2E">
              <w:rPr>
                <w:rFonts w:ascii="Arial" w:hAnsi="Arial" w:cs="Arial"/>
                <w:sz w:val="20"/>
                <w:szCs w:val="20"/>
              </w:rPr>
              <w:t>32,25</w:t>
            </w:r>
          </w:p>
        </w:tc>
        <w:tc>
          <w:tcPr>
            <w:tcW w:w="3118" w:type="dxa"/>
            <w:tcBorders>
              <w:left w:val="single" w:sz="4" w:space="0" w:color="auto"/>
              <w:right w:val="single" w:sz="4" w:space="0" w:color="auto"/>
            </w:tcBorders>
          </w:tcPr>
          <w:p w14:paraId="53865D40" w14:textId="31BFA876" w:rsidR="00FB0308" w:rsidRPr="00366F2E" w:rsidRDefault="00FB0308" w:rsidP="00FB0308">
            <w:pPr>
              <w:ind w:left="-71"/>
              <w:jc w:val="center"/>
              <w:rPr>
                <w:rFonts w:ascii="Arial" w:hAnsi="Arial" w:cs="Arial"/>
                <w:b/>
                <w:sz w:val="20"/>
                <w:szCs w:val="20"/>
              </w:rPr>
            </w:pPr>
            <w:r w:rsidRPr="00366F2E">
              <w:rPr>
                <w:rFonts w:ascii="Arial" w:hAnsi="Arial" w:cs="Arial"/>
                <w:sz w:val="20"/>
                <w:szCs w:val="20"/>
              </w:rPr>
              <w:t>39,02</w:t>
            </w:r>
          </w:p>
        </w:tc>
      </w:tr>
      <w:tr w:rsidR="00FB0308" w:rsidRPr="00366F2E" w14:paraId="601DA39D" w14:textId="77777777" w:rsidTr="00DA20F6">
        <w:trPr>
          <w:trHeight w:val="284"/>
        </w:trPr>
        <w:tc>
          <w:tcPr>
            <w:tcW w:w="3686" w:type="dxa"/>
            <w:tcBorders>
              <w:left w:val="single" w:sz="4" w:space="0" w:color="auto"/>
              <w:right w:val="single" w:sz="4" w:space="0" w:color="auto"/>
            </w:tcBorders>
          </w:tcPr>
          <w:p w14:paraId="704DBFB9" w14:textId="77777777" w:rsidR="00FB0308" w:rsidRPr="00366F2E" w:rsidRDefault="00FB0308" w:rsidP="00FB0308">
            <w:pPr>
              <w:rPr>
                <w:rFonts w:ascii="Arial" w:hAnsi="Arial" w:cs="Arial"/>
                <w:sz w:val="20"/>
                <w:szCs w:val="20"/>
              </w:rPr>
            </w:pPr>
            <w:r w:rsidRPr="00366F2E">
              <w:rPr>
                <w:rFonts w:ascii="Arial" w:hAnsi="Arial" w:cs="Arial"/>
                <w:sz w:val="20"/>
                <w:szCs w:val="20"/>
              </w:rPr>
              <w:t>901–1000 g</w:t>
            </w:r>
          </w:p>
        </w:tc>
        <w:tc>
          <w:tcPr>
            <w:tcW w:w="2977" w:type="dxa"/>
            <w:tcBorders>
              <w:left w:val="single" w:sz="4" w:space="0" w:color="auto"/>
              <w:right w:val="single" w:sz="4" w:space="0" w:color="auto"/>
            </w:tcBorders>
          </w:tcPr>
          <w:p w14:paraId="71C11E21" w14:textId="20AE90A2" w:rsidR="00FB0308" w:rsidRPr="00366F2E" w:rsidRDefault="00FB0308" w:rsidP="00FB0308">
            <w:pPr>
              <w:ind w:left="-63" w:right="-63"/>
              <w:jc w:val="center"/>
              <w:rPr>
                <w:rFonts w:ascii="Arial" w:hAnsi="Arial" w:cs="Arial"/>
                <w:sz w:val="20"/>
                <w:szCs w:val="20"/>
              </w:rPr>
            </w:pPr>
            <w:r w:rsidRPr="00366F2E">
              <w:rPr>
                <w:rFonts w:ascii="Arial" w:hAnsi="Arial" w:cs="Arial"/>
                <w:sz w:val="20"/>
                <w:szCs w:val="20"/>
              </w:rPr>
              <w:t>35,62</w:t>
            </w:r>
          </w:p>
        </w:tc>
        <w:tc>
          <w:tcPr>
            <w:tcW w:w="3118" w:type="dxa"/>
            <w:tcBorders>
              <w:left w:val="single" w:sz="4" w:space="0" w:color="auto"/>
              <w:right w:val="single" w:sz="4" w:space="0" w:color="auto"/>
            </w:tcBorders>
          </w:tcPr>
          <w:p w14:paraId="18ADD6FF" w14:textId="63EF618E" w:rsidR="00FB0308" w:rsidRPr="00366F2E" w:rsidRDefault="00FB0308" w:rsidP="00FB0308">
            <w:pPr>
              <w:ind w:left="-71"/>
              <w:jc w:val="center"/>
              <w:rPr>
                <w:rFonts w:ascii="Arial" w:hAnsi="Arial" w:cs="Arial"/>
                <w:b/>
                <w:sz w:val="20"/>
                <w:szCs w:val="20"/>
              </w:rPr>
            </w:pPr>
            <w:r w:rsidRPr="00366F2E">
              <w:rPr>
                <w:rFonts w:ascii="Arial" w:hAnsi="Arial" w:cs="Arial"/>
                <w:sz w:val="20"/>
                <w:szCs w:val="20"/>
              </w:rPr>
              <w:t>43,10</w:t>
            </w:r>
          </w:p>
        </w:tc>
      </w:tr>
      <w:bookmarkEnd w:id="289"/>
    </w:tbl>
    <w:p w14:paraId="6C1AB9F7" w14:textId="77777777" w:rsidR="0020594D" w:rsidRPr="00366F2E" w:rsidRDefault="0020594D" w:rsidP="0020594D">
      <w:pPr>
        <w:spacing w:line="228" w:lineRule="auto"/>
        <w:rPr>
          <w:rFonts w:ascii="Arial" w:hAnsi="Arial" w:cs="Arial"/>
          <w:sz w:val="20"/>
          <w:szCs w:val="20"/>
        </w:rPr>
      </w:pPr>
    </w:p>
    <w:tbl>
      <w:tblPr>
        <w:tblW w:w="9781"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709"/>
        <w:gridCol w:w="9072"/>
      </w:tblGrid>
      <w:tr w:rsidR="00957400" w:rsidRPr="00366F2E" w14:paraId="439E9F1B" w14:textId="77777777" w:rsidTr="00F84CB5">
        <w:trPr>
          <w:trHeight w:val="178"/>
        </w:trPr>
        <w:tc>
          <w:tcPr>
            <w:tcW w:w="709" w:type="dxa"/>
            <w:tcBorders>
              <w:top w:val="nil"/>
              <w:left w:val="nil"/>
              <w:bottom w:val="nil"/>
              <w:right w:val="nil"/>
            </w:tcBorders>
          </w:tcPr>
          <w:sdt>
            <w:sdtPr>
              <w:rPr>
                <w:rFonts w:ascii="Arial" w:hAnsi="Arial" w:cs="Arial"/>
                <w:b/>
                <w:sz w:val="20"/>
                <w:szCs w:val="20"/>
              </w:rPr>
              <w:id w:val="-191770822"/>
            </w:sdtPr>
            <w:sdtEndPr/>
            <w:sdtContent>
              <w:p w14:paraId="585D2334" w14:textId="674E8263" w:rsidR="00957400" w:rsidRPr="00366F2E" w:rsidRDefault="00957400" w:rsidP="00D26857">
                <w:pPr>
                  <w:spacing w:line="228" w:lineRule="auto"/>
                  <w:rPr>
                    <w:rFonts w:ascii="Arial" w:hAnsi="Arial" w:cs="Arial"/>
                    <w:b/>
                    <w:sz w:val="20"/>
                    <w:szCs w:val="20"/>
                  </w:rPr>
                </w:pPr>
                <w:r w:rsidRPr="00366F2E">
                  <w:rPr>
                    <w:rFonts w:ascii="Arial" w:hAnsi="Arial" w:cs="Arial"/>
                    <w:b/>
                    <w:sz w:val="20"/>
                    <w:szCs w:val="20"/>
                  </w:rPr>
                  <w:t>1.2</w:t>
                </w:r>
              </w:p>
            </w:sdtContent>
          </w:sdt>
        </w:tc>
        <w:tc>
          <w:tcPr>
            <w:tcW w:w="9072" w:type="dxa"/>
            <w:tcBorders>
              <w:top w:val="nil"/>
              <w:left w:val="nil"/>
              <w:bottom w:val="nil"/>
              <w:right w:val="nil"/>
            </w:tcBorders>
            <w:shd w:val="clear" w:color="auto" w:fill="auto"/>
          </w:tcPr>
          <w:p w14:paraId="081C6014" w14:textId="59BA3AC4" w:rsidR="00957400" w:rsidRPr="00366F2E" w:rsidRDefault="00957400" w:rsidP="007D67ED">
            <w:pPr>
              <w:spacing w:line="228" w:lineRule="auto"/>
              <w:rPr>
                <w:rFonts w:ascii="Arial" w:hAnsi="Arial" w:cs="Arial"/>
                <w:b/>
                <w:sz w:val="20"/>
                <w:szCs w:val="20"/>
              </w:rPr>
            </w:pPr>
            <w:r w:rsidRPr="00366F2E">
              <w:rPr>
                <w:rFonts w:ascii="Arial" w:hAnsi="Arial" w:cs="Arial"/>
                <w:b/>
                <w:sz w:val="20"/>
                <w:szCs w:val="20"/>
              </w:rPr>
              <w:t>Ceny pro zákazníky Hybridní pošty – platí pro jednorázové podání</w:t>
            </w:r>
            <w:r w:rsidR="00AD4B20" w:rsidRPr="00366F2E">
              <w:rPr>
                <w:rFonts w:ascii="Arial" w:hAnsi="Arial" w:cs="Arial"/>
                <w:b/>
                <w:sz w:val="20"/>
                <w:szCs w:val="20"/>
              </w:rPr>
              <w:t xml:space="preserve"> </w:t>
            </w:r>
            <w:r w:rsidRPr="00366F2E">
              <w:rPr>
                <w:rFonts w:ascii="Arial" w:hAnsi="Arial" w:cs="Arial"/>
                <w:b/>
                <w:sz w:val="20"/>
                <w:szCs w:val="20"/>
              </w:rPr>
              <w:t xml:space="preserve">od </w:t>
            </w:r>
            <w:r w:rsidR="0036631D" w:rsidRPr="00366F2E">
              <w:rPr>
                <w:rFonts w:ascii="Arial" w:hAnsi="Arial" w:cs="Arial"/>
                <w:b/>
                <w:sz w:val="20"/>
                <w:szCs w:val="20"/>
              </w:rPr>
              <w:t xml:space="preserve">1000 </w:t>
            </w:r>
            <w:r w:rsidRPr="00366F2E">
              <w:rPr>
                <w:rFonts w:ascii="Arial" w:hAnsi="Arial" w:cs="Arial"/>
                <w:b/>
                <w:sz w:val="20"/>
                <w:szCs w:val="20"/>
              </w:rPr>
              <w:t>ks</w:t>
            </w:r>
          </w:p>
        </w:tc>
      </w:tr>
    </w:tbl>
    <w:p w14:paraId="374A9F5B" w14:textId="77777777" w:rsidR="00D26857" w:rsidRPr="00366F2E" w:rsidRDefault="00D26857" w:rsidP="00AC36D4">
      <w:pPr>
        <w:spacing w:line="200" w:lineRule="exact"/>
        <w:rPr>
          <w:rFonts w:ascii="Arial" w:hAnsi="Arial" w:cs="Arial"/>
          <w:sz w:val="20"/>
          <w:szCs w:val="20"/>
        </w:rPr>
      </w:pPr>
    </w:p>
    <w:tbl>
      <w:tblPr>
        <w:tblW w:w="9781" w:type="dxa"/>
        <w:tblInd w:w="70" w:type="dxa"/>
        <w:tblBorders>
          <w:top w:val="single" w:sz="4" w:space="0" w:color="auto"/>
          <w:left w:val="dashed" w:sz="4" w:space="0" w:color="auto"/>
          <w:bottom w:val="single" w:sz="4" w:space="0" w:color="auto"/>
          <w:right w:val="dashed" w:sz="4" w:space="0" w:color="auto"/>
          <w:insideH w:val="single" w:sz="4" w:space="0" w:color="auto"/>
          <w:insideV w:val="dashed" w:sz="4" w:space="0" w:color="auto"/>
        </w:tblBorders>
        <w:tblLayout w:type="fixed"/>
        <w:tblCellMar>
          <w:left w:w="70" w:type="dxa"/>
          <w:right w:w="70" w:type="dxa"/>
        </w:tblCellMar>
        <w:tblLook w:val="0000" w:firstRow="0" w:lastRow="0" w:firstColumn="0" w:lastColumn="0" w:noHBand="0" w:noVBand="0"/>
      </w:tblPr>
      <w:tblGrid>
        <w:gridCol w:w="3686"/>
        <w:gridCol w:w="2977"/>
        <w:gridCol w:w="3118"/>
      </w:tblGrid>
      <w:tr w:rsidR="00547C55" w:rsidRPr="00366F2E" w14:paraId="0FFA7678" w14:textId="77777777" w:rsidTr="00D26857">
        <w:trPr>
          <w:trHeight w:val="178"/>
        </w:trPr>
        <w:tc>
          <w:tcPr>
            <w:tcW w:w="3686"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44D04A03" w14:textId="1DA2B706" w:rsidR="00D26857" w:rsidRPr="00366F2E" w:rsidRDefault="00D26857" w:rsidP="007D67ED">
            <w:pPr>
              <w:spacing w:before="20" w:after="20"/>
              <w:jc w:val="center"/>
              <w:rPr>
                <w:rFonts w:ascii="Arial" w:hAnsi="Arial" w:cs="Arial"/>
                <w:b/>
                <w:sz w:val="20"/>
                <w:szCs w:val="20"/>
              </w:rPr>
            </w:pPr>
            <w:bookmarkStart w:id="290" w:name="_Hlk180587476"/>
            <w:r w:rsidRPr="00366F2E">
              <w:rPr>
                <w:rFonts w:ascii="Arial" w:hAnsi="Arial" w:cs="Arial"/>
                <w:b/>
                <w:sz w:val="20"/>
                <w:szCs w:val="20"/>
              </w:rPr>
              <w:t xml:space="preserve">Hmotnost </w:t>
            </w:r>
            <w:r w:rsidR="00FC1950" w:rsidRPr="00366F2E">
              <w:rPr>
                <w:rFonts w:ascii="Arial" w:hAnsi="Arial" w:cs="Arial"/>
                <w:b/>
                <w:sz w:val="20"/>
                <w:szCs w:val="20"/>
              </w:rPr>
              <w:t>od – do</w:t>
            </w:r>
          </w:p>
        </w:tc>
        <w:tc>
          <w:tcPr>
            <w:tcW w:w="2977"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05B43AC5" w14:textId="77777777" w:rsidR="00D26857" w:rsidRPr="00366F2E" w:rsidRDefault="00D26857" w:rsidP="00793C9B">
            <w:pPr>
              <w:spacing w:before="20" w:after="20"/>
              <w:jc w:val="center"/>
              <w:rPr>
                <w:rFonts w:ascii="Arial" w:hAnsi="Arial" w:cs="Arial"/>
                <w:b/>
                <w:sz w:val="20"/>
                <w:szCs w:val="20"/>
              </w:rPr>
            </w:pPr>
            <w:r w:rsidRPr="00366F2E">
              <w:rPr>
                <w:rFonts w:ascii="Arial" w:hAnsi="Arial" w:cs="Arial"/>
                <w:b/>
                <w:sz w:val="20"/>
                <w:szCs w:val="20"/>
              </w:rPr>
              <w:t xml:space="preserve">Cena </w:t>
            </w:r>
            <w:r w:rsidR="007D67ED" w:rsidRPr="00366F2E">
              <w:rPr>
                <w:rFonts w:ascii="Arial" w:hAnsi="Arial" w:cs="Arial"/>
                <w:b/>
                <w:sz w:val="20"/>
                <w:szCs w:val="20"/>
              </w:rPr>
              <w:t>v</w:t>
            </w:r>
            <w:r w:rsidR="00793C9B" w:rsidRPr="00366F2E">
              <w:rPr>
                <w:rFonts w:ascii="Arial" w:hAnsi="Arial" w:cs="Arial"/>
                <w:b/>
                <w:sz w:val="20"/>
                <w:szCs w:val="20"/>
              </w:rPr>
              <w:t> </w:t>
            </w:r>
            <w:r w:rsidR="007D67ED" w:rsidRPr="00366F2E">
              <w:rPr>
                <w:rFonts w:ascii="Arial" w:hAnsi="Arial" w:cs="Arial"/>
                <w:b/>
                <w:sz w:val="20"/>
                <w:szCs w:val="20"/>
              </w:rPr>
              <w:t>Kč</w:t>
            </w:r>
            <w:r w:rsidR="00793C9B" w:rsidRPr="00366F2E">
              <w:rPr>
                <w:rFonts w:ascii="Arial" w:hAnsi="Arial" w:cs="Arial"/>
                <w:b/>
                <w:sz w:val="20"/>
                <w:szCs w:val="20"/>
              </w:rPr>
              <w:t xml:space="preserve"> </w:t>
            </w:r>
            <w:r w:rsidRPr="00366F2E">
              <w:rPr>
                <w:rFonts w:ascii="Arial" w:hAnsi="Arial" w:cs="Arial"/>
                <w:b/>
                <w:sz w:val="20"/>
                <w:szCs w:val="20"/>
              </w:rPr>
              <w:t>(bez DPH)</w:t>
            </w:r>
          </w:p>
        </w:tc>
        <w:tc>
          <w:tcPr>
            <w:tcW w:w="3118" w:type="dxa"/>
            <w:tcBorders>
              <w:top w:val="single" w:sz="4" w:space="0" w:color="auto"/>
              <w:left w:val="nil"/>
              <w:bottom w:val="single" w:sz="4" w:space="0" w:color="auto"/>
              <w:right w:val="single" w:sz="4" w:space="0" w:color="auto"/>
            </w:tcBorders>
            <w:shd w:val="clear" w:color="auto" w:fill="F2F2F2" w:themeFill="background1" w:themeFillShade="F2"/>
          </w:tcPr>
          <w:p w14:paraId="6E3F5DB2" w14:textId="77777777" w:rsidR="00D26857" w:rsidRPr="00366F2E" w:rsidRDefault="00D26857" w:rsidP="00793C9B">
            <w:pPr>
              <w:spacing w:before="20" w:after="20"/>
              <w:jc w:val="center"/>
              <w:rPr>
                <w:rFonts w:ascii="Arial" w:hAnsi="Arial" w:cs="Arial"/>
                <w:b/>
                <w:sz w:val="20"/>
                <w:szCs w:val="20"/>
              </w:rPr>
            </w:pPr>
            <w:r w:rsidRPr="00366F2E">
              <w:rPr>
                <w:rFonts w:ascii="Arial" w:hAnsi="Arial" w:cs="Arial"/>
                <w:b/>
                <w:sz w:val="20"/>
                <w:szCs w:val="20"/>
              </w:rPr>
              <w:t xml:space="preserve">Cena </w:t>
            </w:r>
            <w:r w:rsidR="007D67ED" w:rsidRPr="00366F2E">
              <w:rPr>
                <w:rFonts w:ascii="Arial" w:hAnsi="Arial" w:cs="Arial"/>
                <w:b/>
                <w:sz w:val="20"/>
                <w:szCs w:val="20"/>
              </w:rPr>
              <w:t>v</w:t>
            </w:r>
            <w:r w:rsidR="00793C9B" w:rsidRPr="00366F2E">
              <w:rPr>
                <w:rFonts w:ascii="Arial" w:hAnsi="Arial" w:cs="Arial"/>
                <w:b/>
                <w:sz w:val="20"/>
                <w:szCs w:val="20"/>
              </w:rPr>
              <w:t> </w:t>
            </w:r>
            <w:r w:rsidR="007D67ED" w:rsidRPr="00366F2E">
              <w:rPr>
                <w:rFonts w:ascii="Arial" w:hAnsi="Arial" w:cs="Arial"/>
                <w:b/>
                <w:sz w:val="20"/>
                <w:szCs w:val="20"/>
              </w:rPr>
              <w:t>Kč</w:t>
            </w:r>
            <w:r w:rsidR="00793C9B" w:rsidRPr="00366F2E">
              <w:rPr>
                <w:rFonts w:ascii="Arial" w:hAnsi="Arial" w:cs="Arial"/>
                <w:b/>
                <w:sz w:val="20"/>
                <w:szCs w:val="20"/>
              </w:rPr>
              <w:t xml:space="preserve"> </w:t>
            </w:r>
            <w:r w:rsidRPr="00366F2E">
              <w:rPr>
                <w:rFonts w:ascii="Arial" w:hAnsi="Arial" w:cs="Arial"/>
                <w:b/>
                <w:sz w:val="20"/>
                <w:szCs w:val="20"/>
              </w:rPr>
              <w:t>(s DPH)</w:t>
            </w:r>
          </w:p>
        </w:tc>
      </w:tr>
      <w:tr w:rsidR="00257E90" w:rsidRPr="00366F2E" w14:paraId="244DE619" w14:textId="77777777" w:rsidTr="00DA20F6">
        <w:trPr>
          <w:trHeight w:val="284"/>
        </w:trPr>
        <w:tc>
          <w:tcPr>
            <w:tcW w:w="3686" w:type="dxa"/>
            <w:tcBorders>
              <w:top w:val="single" w:sz="4" w:space="0" w:color="auto"/>
              <w:left w:val="single" w:sz="4" w:space="0" w:color="auto"/>
              <w:right w:val="single" w:sz="4" w:space="0" w:color="auto"/>
            </w:tcBorders>
          </w:tcPr>
          <w:p w14:paraId="169F965D" w14:textId="77777777" w:rsidR="00257E90" w:rsidRPr="00366F2E" w:rsidRDefault="00257E90" w:rsidP="00257E90">
            <w:pPr>
              <w:rPr>
                <w:rFonts w:ascii="Arial" w:hAnsi="Arial" w:cs="Arial"/>
                <w:sz w:val="20"/>
                <w:szCs w:val="20"/>
              </w:rPr>
            </w:pPr>
            <w:r w:rsidRPr="00366F2E">
              <w:rPr>
                <w:rFonts w:ascii="Arial" w:hAnsi="Arial" w:cs="Arial"/>
                <w:sz w:val="20"/>
                <w:szCs w:val="20"/>
              </w:rPr>
              <w:t>do 50 g</w:t>
            </w:r>
          </w:p>
        </w:tc>
        <w:tc>
          <w:tcPr>
            <w:tcW w:w="2977" w:type="dxa"/>
            <w:tcBorders>
              <w:top w:val="single" w:sz="4" w:space="0" w:color="auto"/>
              <w:left w:val="single" w:sz="4" w:space="0" w:color="auto"/>
              <w:right w:val="single" w:sz="4" w:space="0" w:color="auto"/>
            </w:tcBorders>
          </w:tcPr>
          <w:p w14:paraId="03582D2E" w14:textId="717E6218" w:rsidR="00257E90" w:rsidRPr="00366F2E" w:rsidRDefault="00257E90" w:rsidP="00257E90">
            <w:pPr>
              <w:ind w:left="-63"/>
              <w:jc w:val="center"/>
              <w:rPr>
                <w:rFonts w:ascii="Arial" w:hAnsi="Arial" w:cs="Arial"/>
                <w:sz w:val="20"/>
                <w:szCs w:val="20"/>
              </w:rPr>
            </w:pPr>
            <w:r w:rsidRPr="00366F2E">
              <w:rPr>
                <w:rFonts w:ascii="Arial" w:hAnsi="Arial" w:cs="Arial"/>
                <w:sz w:val="20"/>
                <w:szCs w:val="20"/>
              </w:rPr>
              <w:t>12,17</w:t>
            </w:r>
          </w:p>
        </w:tc>
        <w:tc>
          <w:tcPr>
            <w:tcW w:w="3118" w:type="dxa"/>
            <w:tcBorders>
              <w:top w:val="single" w:sz="4" w:space="0" w:color="auto"/>
              <w:left w:val="single" w:sz="4" w:space="0" w:color="auto"/>
              <w:right w:val="single" w:sz="4" w:space="0" w:color="auto"/>
            </w:tcBorders>
          </w:tcPr>
          <w:p w14:paraId="68C9E472" w14:textId="188626EF" w:rsidR="00257E90" w:rsidRPr="00366F2E" w:rsidRDefault="00257E90" w:rsidP="00257E90">
            <w:pPr>
              <w:ind w:left="-71"/>
              <w:jc w:val="center"/>
              <w:rPr>
                <w:rFonts w:ascii="Arial" w:hAnsi="Arial" w:cs="Arial"/>
                <w:b/>
                <w:sz w:val="20"/>
                <w:szCs w:val="20"/>
              </w:rPr>
            </w:pPr>
            <w:r w:rsidRPr="00366F2E">
              <w:rPr>
                <w:rFonts w:ascii="Arial" w:hAnsi="Arial" w:cs="Arial"/>
                <w:sz w:val="20"/>
                <w:szCs w:val="20"/>
              </w:rPr>
              <w:t>14,73</w:t>
            </w:r>
          </w:p>
        </w:tc>
      </w:tr>
      <w:tr w:rsidR="00257E90" w:rsidRPr="00366F2E" w14:paraId="38271059" w14:textId="77777777" w:rsidTr="00DA20F6">
        <w:trPr>
          <w:trHeight w:val="284"/>
        </w:trPr>
        <w:tc>
          <w:tcPr>
            <w:tcW w:w="3686" w:type="dxa"/>
            <w:tcBorders>
              <w:left w:val="single" w:sz="4" w:space="0" w:color="auto"/>
              <w:right w:val="single" w:sz="4" w:space="0" w:color="auto"/>
            </w:tcBorders>
          </w:tcPr>
          <w:p w14:paraId="5B810A26" w14:textId="77777777" w:rsidR="00257E90" w:rsidRPr="00366F2E" w:rsidRDefault="00257E90" w:rsidP="00257E90">
            <w:pPr>
              <w:rPr>
                <w:rFonts w:ascii="Arial" w:hAnsi="Arial" w:cs="Arial"/>
                <w:sz w:val="20"/>
                <w:szCs w:val="20"/>
              </w:rPr>
            </w:pPr>
            <w:r w:rsidRPr="00366F2E">
              <w:rPr>
                <w:rFonts w:ascii="Arial" w:hAnsi="Arial" w:cs="Arial"/>
                <w:sz w:val="20"/>
                <w:szCs w:val="20"/>
              </w:rPr>
              <w:t>51–100 g</w:t>
            </w:r>
          </w:p>
        </w:tc>
        <w:tc>
          <w:tcPr>
            <w:tcW w:w="2977" w:type="dxa"/>
            <w:tcBorders>
              <w:left w:val="single" w:sz="4" w:space="0" w:color="auto"/>
              <w:right w:val="single" w:sz="4" w:space="0" w:color="auto"/>
            </w:tcBorders>
          </w:tcPr>
          <w:p w14:paraId="006F2F12" w14:textId="6D906E2C" w:rsidR="00257E90" w:rsidRPr="00366F2E" w:rsidRDefault="00257E90" w:rsidP="00257E90">
            <w:pPr>
              <w:ind w:left="-63"/>
              <w:jc w:val="center"/>
              <w:rPr>
                <w:rFonts w:ascii="Arial" w:hAnsi="Arial" w:cs="Arial"/>
                <w:sz w:val="20"/>
                <w:szCs w:val="20"/>
              </w:rPr>
            </w:pPr>
            <w:r w:rsidRPr="00366F2E">
              <w:rPr>
                <w:rFonts w:ascii="Arial" w:hAnsi="Arial" w:cs="Arial"/>
                <w:sz w:val="20"/>
                <w:szCs w:val="20"/>
              </w:rPr>
              <w:t>12,59</w:t>
            </w:r>
          </w:p>
        </w:tc>
        <w:tc>
          <w:tcPr>
            <w:tcW w:w="3118" w:type="dxa"/>
            <w:tcBorders>
              <w:left w:val="single" w:sz="4" w:space="0" w:color="auto"/>
              <w:right w:val="single" w:sz="4" w:space="0" w:color="auto"/>
            </w:tcBorders>
          </w:tcPr>
          <w:p w14:paraId="446D8228" w14:textId="58DF7589" w:rsidR="00257E90" w:rsidRPr="00366F2E" w:rsidRDefault="00257E90" w:rsidP="00257E90">
            <w:pPr>
              <w:ind w:left="-71"/>
              <w:jc w:val="center"/>
              <w:rPr>
                <w:rFonts w:ascii="Arial" w:hAnsi="Arial" w:cs="Arial"/>
                <w:b/>
                <w:sz w:val="20"/>
                <w:szCs w:val="20"/>
              </w:rPr>
            </w:pPr>
            <w:r w:rsidRPr="00366F2E">
              <w:rPr>
                <w:rFonts w:ascii="Arial" w:hAnsi="Arial" w:cs="Arial"/>
                <w:sz w:val="20"/>
                <w:szCs w:val="20"/>
              </w:rPr>
              <w:t>15,23</w:t>
            </w:r>
          </w:p>
        </w:tc>
      </w:tr>
      <w:tr w:rsidR="00257E90" w:rsidRPr="00366F2E" w14:paraId="59A3BF51" w14:textId="77777777" w:rsidTr="00DA20F6">
        <w:trPr>
          <w:trHeight w:val="284"/>
        </w:trPr>
        <w:tc>
          <w:tcPr>
            <w:tcW w:w="3686" w:type="dxa"/>
            <w:tcBorders>
              <w:left w:val="single" w:sz="4" w:space="0" w:color="auto"/>
              <w:right w:val="single" w:sz="4" w:space="0" w:color="auto"/>
            </w:tcBorders>
          </w:tcPr>
          <w:p w14:paraId="4DAB0724" w14:textId="77777777" w:rsidR="00257E90" w:rsidRPr="00366F2E" w:rsidRDefault="00257E90" w:rsidP="00257E90">
            <w:pPr>
              <w:rPr>
                <w:rFonts w:ascii="Arial" w:hAnsi="Arial" w:cs="Arial"/>
                <w:sz w:val="20"/>
                <w:szCs w:val="20"/>
              </w:rPr>
            </w:pPr>
            <w:r w:rsidRPr="00366F2E">
              <w:rPr>
                <w:rFonts w:ascii="Arial" w:hAnsi="Arial" w:cs="Arial"/>
                <w:sz w:val="20"/>
                <w:szCs w:val="20"/>
              </w:rPr>
              <w:t>101–200 g</w:t>
            </w:r>
          </w:p>
        </w:tc>
        <w:tc>
          <w:tcPr>
            <w:tcW w:w="2977" w:type="dxa"/>
            <w:tcBorders>
              <w:left w:val="single" w:sz="4" w:space="0" w:color="auto"/>
              <w:right w:val="single" w:sz="4" w:space="0" w:color="auto"/>
            </w:tcBorders>
          </w:tcPr>
          <w:p w14:paraId="353DBDA1" w14:textId="0FACE3D0" w:rsidR="00257E90" w:rsidRPr="00366F2E" w:rsidRDefault="00257E90" w:rsidP="00257E90">
            <w:pPr>
              <w:ind w:left="-63"/>
              <w:jc w:val="center"/>
              <w:rPr>
                <w:rFonts w:ascii="Arial" w:hAnsi="Arial" w:cs="Arial"/>
                <w:sz w:val="20"/>
                <w:szCs w:val="20"/>
              </w:rPr>
            </w:pPr>
            <w:r w:rsidRPr="00366F2E">
              <w:rPr>
                <w:rFonts w:ascii="Arial" w:hAnsi="Arial" w:cs="Arial"/>
                <w:sz w:val="20"/>
                <w:szCs w:val="20"/>
              </w:rPr>
              <w:t>13,27</w:t>
            </w:r>
          </w:p>
        </w:tc>
        <w:tc>
          <w:tcPr>
            <w:tcW w:w="3118" w:type="dxa"/>
            <w:tcBorders>
              <w:left w:val="single" w:sz="4" w:space="0" w:color="auto"/>
              <w:right w:val="single" w:sz="4" w:space="0" w:color="auto"/>
            </w:tcBorders>
          </w:tcPr>
          <w:p w14:paraId="1CA0A341" w14:textId="76AC4A46" w:rsidR="00257E90" w:rsidRPr="00366F2E" w:rsidRDefault="00257E90" w:rsidP="00257E90">
            <w:pPr>
              <w:ind w:left="-71"/>
              <w:jc w:val="center"/>
              <w:rPr>
                <w:rFonts w:ascii="Arial" w:hAnsi="Arial" w:cs="Arial"/>
                <w:b/>
                <w:sz w:val="20"/>
                <w:szCs w:val="20"/>
              </w:rPr>
            </w:pPr>
            <w:r w:rsidRPr="00366F2E">
              <w:rPr>
                <w:rFonts w:ascii="Arial" w:hAnsi="Arial" w:cs="Arial"/>
                <w:sz w:val="20"/>
                <w:szCs w:val="20"/>
              </w:rPr>
              <w:t>16,06</w:t>
            </w:r>
          </w:p>
        </w:tc>
      </w:tr>
      <w:tr w:rsidR="00257E90" w:rsidRPr="00366F2E" w14:paraId="64B976CF" w14:textId="77777777" w:rsidTr="00DA20F6">
        <w:trPr>
          <w:trHeight w:val="284"/>
        </w:trPr>
        <w:tc>
          <w:tcPr>
            <w:tcW w:w="3686" w:type="dxa"/>
            <w:tcBorders>
              <w:left w:val="single" w:sz="4" w:space="0" w:color="auto"/>
              <w:right w:val="single" w:sz="4" w:space="0" w:color="auto"/>
            </w:tcBorders>
          </w:tcPr>
          <w:p w14:paraId="79EF63EF" w14:textId="77777777" w:rsidR="00257E90" w:rsidRPr="00366F2E" w:rsidRDefault="00257E90" w:rsidP="00257E90">
            <w:pPr>
              <w:rPr>
                <w:rFonts w:ascii="Arial" w:hAnsi="Arial" w:cs="Arial"/>
                <w:sz w:val="20"/>
                <w:szCs w:val="20"/>
              </w:rPr>
            </w:pPr>
            <w:r w:rsidRPr="00366F2E">
              <w:rPr>
                <w:rFonts w:ascii="Arial" w:hAnsi="Arial" w:cs="Arial"/>
                <w:sz w:val="20"/>
                <w:szCs w:val="20"/>
              </w:rPr>
              <w:t>201–300 g</w:t>
            </w:r>
          </w:p>
        </w:tc>
        <w:tc>
          <w:tcPr>
            <w:tcW w:w="2977" w:type="dxa"/>
            <w:tcBorders>
              <w:left w:val="single" w:sz="4" w:space="0" w:color="auto"/>
              <w:right w:val="single" w:sz="4" w:space="0" w:color="auto"/>
            </w:tcBorders>
          </w:tcPr>
          <w:p w14:paraId="6FD9BC09" w14:textId="4AAA439C" w:rsidR="00257E90" w:rsidRPr="00366F2E" w:rsidRDefault="00257E90" w:rsidP="00257E90">
            <w:pPr>
              <w:ind w:left="-63"/>
              <w:jc w:val="center"/>
              <w:rPr>
                <w:rFonts w:ascii="Arial" w:hAnsi="Arial" w:cs="Arial"/>
                <w:sz w:val="20"/>
                <w:szCs w:val="20"/>
              </w:rPr>
            </w:pPr>
            <w:r w:rsidRPr="00366F2E">
              <w:rPr>
                <w:rFonts w:ascii="Arial" w:hAnsi="Arial" w:cs="Arial"/>
                <w:sz w:val="20"/>
                <w:szCs w:val="20"/>
              </w:rPr>
              <w:t>14,22</w:t>
            </w:r>
          </w:p>
        </w:tc>
        <w:tc>
          <w:tcPr>
            <w:tcW w:w="3118" w:type="dxa"/>
            <w:tcBorders>
              <w:left w:val="single" w:sz="4" w:space="0" w:color="auto"/>
              <w:right w:val="single" w:sz="4" w:space="0" w:color="auto"/>
            </w:tcBorders>
          </w:tcPr>
          <w:p w14:paraId="0F0F9AFC" w14:textId="00F08BF8" w:rsidR="00257E90" w:rsidRPr="00366F2E" w:rsidRDefault="00257E90" w:rsidP="00257E90">
            <w:pPr>
              <w:ind w:left="-71"/>
              <w:jc w:val="center"/>
              <w:rPr>
                <w:rFonts w:ascii="Arial" w:hAnsi="Arial" w:cs="Arial"/>
                <w:b/>
                <w:sz w:val="20"/>
                <w:szCs w:val="20"/>
              </w:rPr>
            </w:pPr>
            <w:r w:rsidRPr="00366F2E">
              <w:rPr>
                <w:rFonts w:ascii="Arial" w:hAnsi="Arial" w:cs="Arial"/>
                <w:sz w:val="20"/>
                <w:szCs w:val="20"/>
              </w:rPr>
              <w:t>17,21</w:t>
            </w:r>
          </w:p>
        </w:tc>
      </w:tr>
      <w:tr w:rsidR="00257E90" w:rsidRPr="00366F2E" w14:paraId="6C4F427D" w14:textId="77777777" w:rsidTr="00DA20F6">
        <w:trPr>
          <w:trHeight w:val="284"/>
        </w:trPr>
        <w:tc>
          <w:tcPr>
            <w:tcW w:w="3686" w:type="dxa"/>
            <w:tcBorders>
              <w:left w:val="single" w:sz="4" w:space="0" w:color="auto"/>
              <w:right w:val="single" w:sz="4" w:space="0" w:color="auto"/>
            </w:tcBorders>
          </w:tcPr>
          <w:p w14:paraId="3A0FC50E" w14:textId="77777777" w:rsidR="00257E90" w:rsidRPr="00366F2E" w:rsidRDefault="00257E90" w:rsidP="00257E90">
            <w:pPr>
              <w:rPr>
                <w:rFonts w:ascii="Arial" w:hAnsi="Arial" w:cs="Arial"/>
                <w:sz w:val="20"/>
                <w:szCs w:val="20"/>
              </w:rPr>
            </w:pPr>
            <w:r w:rsidRPr="00366F2E">
              <w:rPr>
                <w:rFonts w:ascii="Arial" w:hAnsi="Arial" w:cs="Arial"/>
                <w:sz w:val="20"/>
                <w:szCs w:val="20"/>
              </w:rPr>
              <w:t>301–400 g</w:t>
            </w:r>
          </w:p>
        </w:tc>
        <w:tc>
          <w:tcPr>
            <w:tcW w:w="2977" w:type="dxa"/>
            <w:tcBorders>
              <w:left w:val="single" w:sz="4" w:space="0" w:color="auto"/>
              <w:right w:val="single" w:sz="4" w:space="0" w:color="auto"/>
            </w:tcBorders>
          </w:tcPr>
          <w:p w14:paraId="0A078C78" w14:textId="273669D5" w:rsidR="00257E90" w:rsidRPr="00366F2E" w:rsidRDefault="00257E90" w:rsidP="00257E90">
            <w:pPr>
              <w:ind w:left="-63"/>
              <w:jc w:val="center"/>
              <w:rPr>
                <w:rFonts w:ascii="Arial" w:hAnsi="Arial" w:cs="Arial"/>
                <w:sz w:val="20"/>
                <w:szCs w:val="20"/>
              </w:rPr>
            </w:pPr>
            <w:r w:rsidRPr="00366F2E">
              <w:rPr>
                <w:rFonts w:ascii="Arial" w:hAnsi="Arial" w:cs="Arial"/>
                <w:sz w:val="20"/>
                <w:szCs w:val="20"/>
              </w:rPr>
              <w:t>18,10</w:t>
            </w:r>
          </w:p>
        </w:tc>
        <w:tc>
          <w:tcPr>
            <w:tcW w:w="3118" w:type="dxa"/>
            <w:tcBorders>
              <w:left w:val="single" w:sz="4" w:space="0" w:color="auto"/>
              <w:right w:val="single" w:sz="4" w:space="0" w:color="auto"/>
            </w:tcBorders>
          </w:tcPr>
          <w:p w14:paraId="5EA49E06" w14:textId="6D86E7D2" w:rsidR="00257E90" w:rsidRPr="00366F2E" w:rsidRDefault="00257E90" w:rsidP="00257E90">
            <w:pPr>
              <w:ind w:left="-71"/>
              <w:jc w:val="center"/>
              <w:rPr>
                <w:rFonts w:ascii="Arial" w:hAnsi="Arial" w:cs="Arial"/>
                <w:b/>
                <w:sz w:val="20"/>
                <w:szCs w:val="20"/>
              </w:rPr>
            </w:pPr>
            <w:r w:rsidRPr="00366F2E">
              <w:rPr>
                <w:rFonts w:ascii="Arial" w:hAnsi="Arial" w:cs="Arial"/>
                <w:sz w:val="20"/>
                <w:szCs w:val="20"/>
              </w:rPr>
              <w:t>21,90</w:t>
            </w:r>
          </w:p>
        </w:tc>
      </w:tr>
      <w:tr w:rsidR="00257E90" w:rsidRPr="00366F2E" w14:paraId="53AADFEE" w14:textId="77777777" w:rsidTr="00DA20F6">
        <w:trPr>
          <w:trHeight w:val="284"/>
        </w:trPr>
        <w:tc>
          <w:tcPr>
            <w:tcW w:w="3686" w:type="dxa"/>
            <w:tcBorders>
              <w:left w:val="single" w:sz="4" w:space="0" w:color="auto"/>
              <w:right w:val="single" w:sz="4" w:space="0" w:color="auto"/>
            </w:tcBorders>
          </w:tcPr>
          <w:p w14:paraId="37B6AE58" w14:textId="77777777" w:rsidR="00257E90" w:rsidRPr="00366F2E" w:rsidRDefault="00257E90" w:rsidP="00257E90">
            <w:pPr>
              <w:rPr>
                <w:rFonts w:ascii="Arial" w:hAnsi="Arial" w:cs="Arial"/>
                <w:sz w:val="20"/>
                <w:szCs w:val="20"/>
              </w:rPr>
            </w:pPr>
            <w:r w:rsidRPr="00366F2E">
              <w:rPr>
                <w:rFonts w:ascii="Arial" w:hAnsi="Arial" w:cs="Arial"/>
                <w:sz w:val="20"/>
                <w:szCs w:val="20"/>
              </w:rPr>
              <w:t>401–500 g</w:t>
            </w:r>
          </w:p>
        </w:tc>
        <w:tc>
          <w:tcPr>
            <w:tcW w:w="2977" w:type="dxa"/>
            <w:tcBorders>
              <w:left w:val="single" w:sz="4" w:space="0" w:color="auto"/>
              <w:right w:val="single" w:sz="4" w:space="0" w:color="auto"/>
            </w:tcBorders>
          </w:tcPr>
          <w:p w14:paraId="764B4666" w14:textId="6B7847A7" w:rsidR="00257E90" w:rsidRPr="00366F2E" w:rsidRDefault="00257E90" w:rsidP="00257E90">
            <w:pPr>
              <w:ind w:left="-63"/>
              <w:jc w:val="center"/>
              <w:rPr>
                <w:rFonts w:ascii="Arial" w:hAnsi="Arial" w:cs="Arial"/>
                <w:sz w:val="20"/>
                <w:szCs w:val="20"/>
              </w:rPr>
            </w:pPr>
            <w:r w:rsidRPr="00366F2E">
              <w:rPr>
                <w:rFonts w:ascii="Arial" w:hAnsi="Arial" w:cs="Arial"/>
                <w:sz w:val="20"/>
                <w:szCs w:val="20"/>
              </w:rPr>
              <w:t>20,30</w:t>
            </w:r>
          </w:p>
        </w:tc>
        <w:tc>
          <w:tcPr>
            <w:tcW w:w="3118" w:type="dxa"/>
            <w:tcBorders>
              <w:left w:val="single" w:sz="4" w:space="0" w:color="auto"/>
              <w:right w:val="single" w:sz="4" w:space="0" w:color="auto"/>
            </w:tcBorders>
          </w:tcPr>
          <w:p w14:paraId="40D8AE7E" w14:textId="0061CA88" w:rsidR="00257E90" w:rsidRPr="00366F2E" w:rsidRDefault="00257E90" w:rsidP="00257E90">
            <w:pPr>
              <w:ind w:left="-71"/>
              <w:jc w:val="center"/>
              <w:rPr>
                <w:rFonts w:ascii="Arial" w:hAnsi="Arial" w:cs="Arial"/>
                <w:b/>
                <w:sz w:val="20"/>
                <w:szCs w:val="20"/>
              </w:rPr>
            </w:pPr>
            <w:r w:rsidRPr="00366F2E">
              <w:rPr>
                <w:rFonts w:ascii="Arial" w:hAnsi="Arial" w:cs="Arial"/>
                <w:sz w:val="20"/>
                <w:szCs w:val="20"/>
              </w:rPr>
              <w:t>24,56</w:t>
            </w:r>
          </w:p>
        </w:tc>
      </w:tr>
      <w:tr w:rsidR="00257E90" w:rsidRPr="00366F2E" w14:paraId="53F32FCA" w14:textId="77777777" w:rsidTr="00DA20F6">
        <w:trPr>
          <w:trHeight w:val="284"/>
        </w:trPr>
        <w:tc>
          <w:tcPr>
            <w:tcW w:w="3686" w:type="dxa"/>
            <w:tcBorders>
              <w:left w:val="single" w:sz="4" w:space="0" w:color="auto"/>
              <w:right w:val="single" w:sz="4" w:space="0" w:color="auto"/>
            </w:tcBorders>
          </w:tcPr>
          <w:p w14:paraId="5D5D843A" w14:textId="77777777" w:rsidR="00257E90" w:rsidRPr="00366F2E" w:rsidRDefault="00257E90" w:rsidP="00257E90">
            <w:pPr>
              <w:rPr>
                <w:rFonts w:ascii="Arial" w:hAnsi="Arial" w:cs="Arial"/>
                <w:sz w:val="20"/>
                <w:szCs w:val="20"/>
              </w:rPr>
            </w:pPr>
            <w:r w:rsidRPr="00366F2E">
              <w:rPr>
                <w:rFonts w:ascii="Arial" w:hAnsi="Arial" w:cs="Arial"/>
                <w:sz w:val="20"/>
                <w:szCs w:val="20"/>
              </w:rPr>
              <w:t>501–600 g</w:t>
            </w:r>
          </w:p>
        </w:tc>
        <w:tc>
          <w:tcPr>
            <w:tcW w:w="2977" w:type="dxa"/>
            <w:tcBorders>
              <w:left w:val="single" w:sz="4" w:space="0" w:color="auto"/>
              <w:right w:val="single" w:sz="4" w:space="0" w:color="auto"/>
            </w:tcBorders>
          </w:tcPr>
          <w:p w14:paraId="67A68BF2" w14:textId="42A3766F" w:rsidR="00257E90" w:rsidRPr="00366F2E" w:rsidRDefault="00257E90" w:rsidP="00257E90">
            <w:pPr>
              <w:ind w:left="-63"/>
              <w:jc w:val="center"/>
              <w:rPr>
                <w:rFonts w:ascii="Arial" w:hAnsi="Arial" w:cs="Arial"/>
                <w:sz w:val="20"/>
                <w:szCs w:val="20"/>
              </w:rPr>
            </w:pPr>
            <w:r w:rsidRPr="00366F2E">
              <w:rPr>
                <w:rFonts w:ascii="Arial" w:hAnsi="Arial" w:cs="Arial"/>
                <w:sz w:val="20"/>
                <w:szCs w:val="20"/>
              </w:rPr>
              <w:t>21,81</w:t>
            </w:r>
          </w:p>
        </w:tc>
        <w:tc>
          <w:tcPr>
            <w:tcW w:w="3118" w:type="dxa"/>
            <w:tcBorders>
              <w:left w:val="single" w:sz="4" w:space="0" w:color="auto"/>
              <w:right w:val="single" w:sz="4" w:space="0" w:color="auto"/>
            </w:tcBorders>
          </w:tcPr>
          <w:p w14:paraId="7B53ABCF" w14:textId="14034E8E" w:rsidR="00257E90" w:rsidRPr="00366F2E" w:rsidRDefault="00257E90" w:rsidP="00257E90">
            <w:pPr>
              <w:ind w:left="-71"/>
              <w:jc w:val="center"/>
              <w:rPr>
                <w:rFonts w:ascii="Arial" w:hAnsi="Arial" w:cs="Arial"/>
                <w:b/>
                <w:sz w:val="20"/>
                <w:szCs w:val="20"/>
              </w:rPr>
            </w:pPr>
            <w:r w:rsidRPr="00366F2E">
              <w:rPr>
                <w:rFonts w:ascii="Arial" w:hAnsi="Arial" w:cs="Arial"/>
                <w:sz w:val="20"/>
                <w:szCs w:val="20"/>
              </w:rPr>
              <w:t>26,39</w:t>
            </w:r>
          </w:p>
        </w:tc>
      </w:tr>
      <w:tr w:rsidR="00257E90" w:rsidRPr="00366F2E" w14:paraId="58A6A814" w14:textId="77777777" w:rsidTr="00DA20F6">
        <w:trPr>
          <w:trHeight w:val="284"/>
        </w:trPr>
        <w:tc>
          <w:tcPr>
            <w:tcW w:w="3686" w:type="dxa"/>
            <w:tcBorders>
              <w:left w:val="single" w:sz="4" w:space="0" w:color="auto"/>
              <w:right w:val="single" w:sz="4" w:space="0" w:color="auto"/>
            </w:tcBorders>
          </w:tcPr>
          <w:p w14:paraId="337D4182" w14:textId="77777777" w:rsidR="00257E90" w:rsidRPr="00366F2E" w:rsidRDefault="00257E90" w:rsidP="00257E90">
            <w:pPr>
              <w:rPr>
                <w:rFonts w:ascii="Arial" w:hAnsi="Arial" w:cs="Arial"/>
                <w:sz w:val="20"/>
                <w:szCs w:val="20"/>
              </w:rPr>
            </w:pPr>
            <w:r w:rsidRPr="00366F2E">
              <w:rPr>
                <w:rFonts w:ascii="Arial" w:hAnsi="Arial" w:cs="Arial"/>
                <w:sz w:val="20"/>
                <w:szCs w:val="20"/>
              </w:rPr>
              <w:t>601–700 g</w:t>
            </w:r>
          </w:p>
        </w:tc>
        <w:tc>
          <w:tcPr>
            <w:tcW w:w="2977" w:type="dxa"/>
            <w:tcBorders>
              <w:left w:val="single" w:sz="4" w:space="0" w:color="auto"/>
              <w:right w:val="single" w:sz="4" w:space="0" w:color="auto"/>
            </w:tcBorders>
          </w:tcPr>
          <w:p w14:paraId="6746EBFF" w14:textId="5DE9515C" w:rsidR="00257E90" w:rsidRPr="00366F2E" w:rsidRDefault="00257E90" w:rsidP="00257E90">
            <w:pPr>
              <w:ind w:left="-63"/>
              <w:jc w:val="center"/>
              <w:rPr>
                <w:rFonts w:ascii="Arial" w:hAnsi="Arial" w:cs="Arial"/>
                <w:sz w:val="20"/>
                <w:szCs w:val="20"/>
              </w:rPr>
            </w:pPr>
            <w:r w:rsidRPr="00366F2E">
              <w:rPr>
                <w:rFonts w:ascii="Arial" w:hAnsi="Arial" w:cs="Arial"/>
                <w:sz w:val="20"/>
                <w:szCs w:val="20"/>
              </w:rPr>
              <w:t>23,33</w:t>
            </w:r>
          </w:p>
        </w:tc>
        <w:tc>
          <w:tcPr>
            <w:tcW w:w="3118" w:type="dxa"/>
            <w:tcBorders>
              <w:left w:val="single" w:sz="4" w:space="0" w:color="auto"/>
              <w:right w:val="single" w:sz="4" w:space="0" w:color="auto"/>
            </w:tcBorders>
          </w:tcPr>
          <w:p w14:paraId="26D87253" w14:textId="5AE323F7" w:rsidR="00257E90" w:rsidRPr="00366F2E" w:rsidRDefault="00257E90" w:rsidP="00257E90">
            <w:pPr>
              <w:ind w:left="-71"/>
              <w:jc w:val="center"/>
              <w:rPr>
                <w:rFonts w:ascii="Arial" w:hAnsi="Arial" w:cs="Arial"/>
                <w:b/>
                <w:sz w:val="20"/>
                <w:szCs w:val="20"/>
              </w:rPr>
            </w:pPr>
            <w:r w:rsidRPr="00366F2E">
              <w:rPr>
                <w:rFonts w:ascii="Arial" w:hAnsi="Arial" w:cs="Arial"/>
                <w:sz w:val="20"/>
                <w:szCs w:val="20"/>
              </w:rPr>
              <w:t>28,23</w:t>
            </w:r>
          </w:p>
        </w:tc>
      </w:tr>
      <w:tr w:rsidR="00257E90" w:rsidRPr="00366F2E" w14:paraId="43B2AF65" w14:textId="77777777" w:rsidTr="00DA20F6">
        <w:trPr>
          <w:trHeight w:val="284"/>
        </w:trPr>
        <w:tc>
          <w:tcPr>
            <w:tcW w:w="3686" w:type="dxa"/>
            <w:tcBorders>
              <w:left w:val="single" w:sz="4" w:space="0" w:color="auto"/>
              <w:right w:val="single" w:sz="4" w:space="0" w:color="auto"/>
            </w:tcBorders>
          </w:tcPr>
          <w:p w14:paraId="0C8ADD83" w14:textId="77777777" w:rsidR="00257E90" w:rsidRPr="00366F2E" w:rsidRDefault="00257E90" w:rsidP="00257E90">
            <w:pPr>
              <w:rPr>
                <w:rFonts w:ascii="Arial" w:hAnsi="Arial" w:cs="Arial"/>
                <w:sz w:val="20"/>
                <w:szCs w:val="20"/>
              </w:rPr>
            </w:pPr>
            <w:r w:rsidRPr="00366F2E">
              <w:rPr>
                <w:rFonts w:ascii="Arial" w:hAnsi="Arial" w:cs="Arial"/>
                <w:sz w:val="20"/>
                <w:szCs w:val="20"/>
              </w:rPr>
              <w:t>701–800 g</w:t>
            </w:r>
          </w:p>
        </w:tc>
        <w:tc>
          <w:tcPr>
            <w:tcW w:w="2977" w:type="dxa"/>
            <w:tcBorders>
              <w:left w:val="single" w:sz="4" w:space="0" w:color="auto"/>
              <w:right w:val="single" w:sz="4" w:space="0" w:color="auto"/>
            </w:tcBorders>
          </w:tcPr>
          <w:p w14:paraId="4660A0B0" w14:textId="56E7A9FF" w:rsidR="00257E90" w:rsidRPr="00366F2E" w:rsidRDefault="00257E90" w:rsidP="00257E90">
            <w:pPr>
              <w:ind w:left="-63"/>
              <w:jc w:val="center"/>
              <w:rPr>
                <w:rFonts w:ascii="Arial" w:hAnsi="Arial" w:cs="Arial"/>
                <w:sz w:val="20"/>
                <w:szCs w:val="20"/>
              </w:rPr>
            </w:pPr>
            <w:r w:rsidRPr="00366F2E">
              <w:rPr>
                <w:rFonts w:ascii="Arial" w:hAnsi="Arial" w:cs="Arial"/>
                <w:sz w:val="20"/>
                <w:szCs w:val="20"/>
              </w:rPr>
              <w:t>26,37</w:t>
            </w:r>
          </w:p>
        </w:tc>
        <w:tc>
          <w:tcPr>
            <w:tcW w:w="3118" w:type="dxa"/>
            <w:tcBorders>
              <w:left w:val="single" w:sz="4" w:space="0" w:color="auto"/>
              <w:right w:val="single" w:sz="4" w:space="0" w:color="auto"/>
            </w:tcBorders>
          </w:tcPr>
          <w:p w14:paraId="04015F53" w14:textId="107191BA" w:rsidR="00257E90" w:rsidRPr="00366F2E" w:rsidRDefault="00257E90" w:rsidP="00257E90">
            <w:pPr>
              <w:ind w:left="-71"/>
              <w:jc w:val="center"/>
              <w:rPr>
                <w:rFonts w:ascii="Arial" w:hAnsi="Arial" w:cs="Arial"/>
                <w:b/>
                <w:sz w:val="20"/>
                <w:szCs w:val="20"/>
              </w:rPr>
            </w:pPr>
            <w:r w:rsidRPr="00366F2E">
              <w:rPr>
                <w:rFonts w:ascii="Arial" w:hAnsi="Arial" w:cs="Arial"/>
                <w:sz w:val="20"/>
                <w:szCs w:val="20"/>
              </w:rPr>
              <w:t>31,91</w:t>
            </w:r>
          </w:p>
        </w:tc>
      </w:tr>
      <w:tr w:rsidR="00257E90" w:rsidRPr="00366F2E" w14:paraId="0A5B8D51" w14:textId="77777777" w:rsidTr="00DA20F6">
        <w:trPr>
          <w:trHeight w:val="284"/>
        </w:trPr>
        <w:tc>
          <w:tcPr>
            <w:tcW w:w="3686" w:type="dxa"/>
            <w:tcBorders>
              <w:left w:val="single" w:sz="4" w:space="0" w:color="auto"/>
              <w:right w:val="single" w:sz="4" w:space="0" w:color="auto"/>
            </w:tcBorders>
          </w:tcPr>
          <w:p w14:paraId="38FF9108" w14:textId="77777777" w:rsidR="00257E90" w:rsidRPr="00366F2E" w:rsidRDefault="00257E90" w:rsidP="00257E90">
            <w:pPr>
              <w:rPr>
                <w:rFonts w:ascii="Arial" w:hAnsi="Arial" w:cs="Arial"/>
                <w:sz w:val="20"/>
                <w:szCs w:val="20"/>
              </w:rPr>
            </w:pPr>
            <w:r w:rsidRPr="00366F2E">
              <w:rPr>
                <w:rFonts w:ascii="Arial" w:hAnsi="Arial" w:cs="Arial"/>
                <w:sz w:val="20"/>
                <w:szCs w:val="20"/>
              </w:rPr>
              <w:t>801–900 g</w:t>
            </w:r>
          </w:p>
        </w:tc>
        <w:tc>
          <w:tcPr>
            <w:tcW w:w="2977" w:type="dxa"/>
            <w:tcBorders>
              <w:left w:val="single" w:sz="4" w:space="0" w:color="auto"/>
              <w:right w:val="single" w:sz="4" w:space="0" w:color="auto"/>
            </w:tcBorders>
          </w:tcPr>
          <w:p w14:paraId="3F6BA37E" w14:textId="6FF04A3C" w:rsidR="00257E90" w:rsidRPr="00366F2E" w:rsidRDefault="00257E90" w:rsidP="00257E90">
            <w:pPr>
              <w:ind w:left="-63"/>
              <w:jc w:val="center"/>
              <w:rPr>
                <w:rFonts w:ascii="Arial" w:hAnsi="Arial" w:cs="Arial"/>
                <w:sz w:val="20"/>
                <w:szCs w:val="20"/>
              </w:rPr>
            </w:pPr>
            <w:r w:rsidRPr="00366F2E">
              <w:rPr>
                <w:rFonts w:ascii="Arial" w:hAnsi="Arial" w:cs="Arial"/>
                <w:sz w:val="20"/>
                <w:szCs w:val="20"/>
              </w:rPr>
              <w:t>29,38</w:t>
            </w:r>
          </w:p>
        </w:tc>
        <w:tc>
          <w:tcPr>
            <w:tcW w:w="3118" w:type="dxa"/>
            <w:tcBorders>
              <w:left w:val="single" w:sz="4" w:space="0" w:color="auto"/>
              <w:right w:val="single" w:sz="4" w:space="0" w:color="auto"/>
            </w:tcBorders>
          </w:tcPr>
          <w:p w14:paraId="1F6BEC78" w14:textId="705CCC71" w:rsidR="00257E90" w:rsidRPr="00366F2E" w:rsidRDefault="00257E90" w:rsidP="00257E90">
            <w:pPr>
              <w:ind w:left="-71"/>
              <w:jc w:val="center"/>
              <w:rPr>
                <w:rFonts w:ascii="Arial" w:hAnsi="Arial" w:cs="Arial"/>
                <w:b/>
                <w:sz w:val="20"/>
                <w:szCs w:val="20"/>
              </w:rPr>
            </w:pPr>
            <w:r w:rsidRPr="00366F2E">
              <w:rPr>
                <w:rFonts w:ascii="Arial" w:hAnsi="Arial" w:cs="Arial"/>
                <w:sz w:val="20"/>
                <w:szCs w:val="20"/>
              </w:rPr>
              <w:t>35,55</w:t>
            </w:r>
          </w:p>
        </w:tc>
      </w:tr>
      <w:tr w:rsidR="00257E90" w:rsidRPr="00366F2E" w14:paraId="4D712DC4" w14:textId="77777777" w:rsidTr="00DA20F6">
        <w:trPr>
          <w:trHeight w:val="284"/>
        </w:trPr>
        <w:tc>
          <w:tcPr>
            <w:tcW w:w="3686" w:type="dxa"/>
            <w:tcBorders>
              <w:left w:val="single" w:sz="4" w:space="0" w:color="auto"/>
              <w:right w:val="single" w:sz="4" w:space="0" w:color="auto"/>
            </w:tcBorders>
          </w:tcPr>
          <w:p w14:paraId="7549081B" w14:textId="77777777" w:rsidR="00257E90" w:rsidRPr="00366F2E" w:rsidRDefault="00257E90" w:rsidP="00257E90">
            <w:pPr>
              <w:rPr>
                <w:rFonts w:ascii="Arial" w:hAnsi="Arial" w:cs="Arial"/>
                <w:sz w:val="20"/>
                <w:szCs w:val="20"/>
              </w:rPr>
            </w:pPr>
            <w:r w:rsidRPr="00366F2E">
              <w:rPr>
                <w:rFonts w:ascii="Arial" w:hAnsi="Arial" w:cs="Arial"/>
                <w:sz w:val="20"/>
                <w:szCs w:val="20"/>
              </w:rPr>
              <w:t>901–1000 g</w:t>
            </w:r>
          </w:p>
        </w:tc>
        <w:tc>
          <w:tcPr>
            <w:tcW w:w="2977" w:type="dxa"/>
            <w:tcBorders>
              <w:left w:val="single" w:sz="4" w:space="0" w:color="auto"/>
              <w:right w:val="single" w:sz="4" w:space="0" w:color="auto"/>
            </w:tcBorders>
          </w:tcPr>
          <w:p w14:paraId="0DC8F00B" w14:textId="331BF394" w:rsidR="00257E90" w:rsidRPr="00366F2E" w:rsidRDefault="00257E90" w:rsidP="00257E90">
            <w:pPr>
              <w:ind w:left="-63"/>
              <w:jc w:val="center"/>
              <w:rPr>
                <w:rFonts w:ascii="Arial" w:hAnsi="Arial" w:cs="Arial"/>
                <w:sz w:val="20"/>
                <w:szCs w:val="20"/>
              </w:rPr>
            </w:pPr>
            <w:r w:rsidRPr="00366F2E">
              <w:rPr>
                <w:rFonts w:ascii="Arial" w:hAnsi="Arial" w:cs="Arial"/>
                <w:sz w:val="20"/>
                <w:szCs w:val="20"/>
              </w:rPr>
              <w:t>32,42</w:t>
            </w:r>
          </w:p>
        </w:tc>
        <w:tc>
          <w:tcPr>
            <w:tcW w:w="3118" w:type="dxa"/>
            <w:tcBorders>
              <w:left w:val="single" w:sz="4" w:space="0" w:color="auto"/>
              <w:right w:val="single" w:sz="4" w:space="0" w:color="auto"/>
            </w:tcBorders>
          </w:tcPr>
          <w:p w14:paraId="70AD8FC3" w14:textId="525C373A" w:rsidR="00257E90" w:rsidRPr="00366F2E" w:rsidRDefault="00257E90" w:rsidP="00257E90">
            <w:pPr>
              <w:ind w:left="-71"/>
              <w:jc w:val="center"/>
              <w:rPr>
                <w:rFonts w:ascii="Arial" w:hAnsi="Arial" w:cs="Arial"/>
                <w:b/>
                <w:sz w:val="20"/>
                <w:szCs w:val="20"/>
              </w:rPr>
            </w:pPr>
            <w:r w:rsidRPr="00366F2E">
              <w:rPr>
                <w:rFonts w:ascii="Arial" w:hAnsi="Arial" w:cs="Arial"/>
                <w:sz w:val="20"/>
                <w:szCs w:val="20"/>
              </w:rPr>
              <w:t>39,23</w:t>
            </w:r>
          </w:p>
        </w:tc>
      </w:tr>
      <w:bookmarkEnd w:id="290"/>
    </w:tbl>
    <w:p w14:paraId="3D44B843" w14:textId="377F5185" w:rsidR="00D26857" w:rsidRPr="00366F2E" w:rsidRDefault="00D26857" w:rsidP="00CD25C9">
      <w:pPr>
        <w:spacing w:line="240" w:lineRule="auto"/>
        <w:rPr>
          <w:rFonts w:ascii="Arial" w:hAnsi="Arial" w:cs="Arial"/>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9356"/>
      </w:tblGrid>
      <w:tr w:rsidR="00957400" w:rsidRPr="00366F2E" w14:paraId="750A0EAF" w14:textId="77777777" w:rsidTr="00F84CB5">
        <w:trPr>
          <w:trHeight w:val="178"/>
        </w:trPr>
        <w:tc>
          <w:tcPr>
            <w:tcW w:w="567" w:type="dxa"/>
            <w:tcBorders>
              <w:top w:val="nil"/>
              <w:left w:val="nil"/>
              <w:bottom w:val="nil"/>
              <w:right w:val="nil"/>
            </w:tcBorders>
          </w:tcPr>
          <w:bookmarkEnd w:id="288" w:displacedByCustomXml="next"/>
          <w:sdt>
            <w:sdtPr>
              <w:rPr>
                <w:rFonts w:ascii="Arial" w:hAnsi="Arial" w:cs="Arial"/>
                <w:b/>
              </w:rPr>
              <w:id w:val="-598873768"/>
            </w:sdtPr>
            <w:sdtEndPr/>
            <w:sdtContent>
              <w:p w14:paraId="105DAA93" w14:textId="539FDF8A" w:rsidR="00957400" w:rsidRPr="00366F2E" w:rsidRDefault="00957400" w:rsidP="00D26857">
                <w:pPr>
                  <w:spacing w:line="228" w:lineRule="auto"/>
                  <w:rPr>
                    <w:rFonts w:ascii="Arial" w:hAnsi="Arial" w:cs="Arial"/>
                    <w:b/>
                  </w:rPr>
                </w:pPr>
                <w:r w:rsidRPr="00366F2E">
                  <w:rPr>
                    <w:rFonts w:ascii="Arial" w:hAnsi="Arial" w:cs="Arial"/>
                    <w:b/>
                  </w:rPr>
                  <w:t>1.3</w:t>
                </w:r>
              </w:p>
            </w:sdtContent>
          </w:sdt>
        </w:tc>
        <w:tc>
          <w:tcPr>
            <w:tcW w:w="9356" w:type="dxa"/>
            <w:tcBorders>
              <w:top w:val="nil"/>
              <w:left w:val="nil"/>
              <w:bottom w:val="nil"/>
              <w:right w:val="nil"/>
            </w:tcBorders>
            <w:shd w:val="clear" w:color="auto" w:fill="auto"/>
          </w:tcPr>
          <w:p w14:paraId="746580C5" w14:textId="77777777" w:rsidR="00957400" w:rsidRPr="00366F2E" w:rsidRDefault="00957400" w:rsidP="0020594D">
            <w:pPr>
              <w:spacing w:line="228" w:lineRule="auto"/>
              <w:rPr>
                <w:rFonts w:ascii="Arial" w:hAnsi="Arial" w:cs="Arial"/>
                <w:b/>
              </w:rPr>
            </w:pPr>
            <w:r w:rsidRPr="00366F2E">
              <w:rPr>
                <w:rFonts w:ascii="Arial" w:hAnsi="Arial" w:cs="Arial"/>
                <w:b/>
              </w:rPr>
              <w:t>Expediční příprava (Zpracování zakázky)</w:t>
            </w:r>
          </w:p>
        </w:tc>
      </w:tr>
    </w:tbl>
    <w:p w14:paraId="1DE23900" w14:textId="77777777" w:rsidR="0020594D" w:rsidRPr="00366F2E" w:rsidRDefault="0020594D" w:rsidP="0020594D">
      <w:pPr>
        <w:spacing w:line="228" w:lineRule="auto"/>
        <w:rPr>
          <w:rFonts w:ascii="Arial" w:hAnsi="Arial" w:cs="Arial"/>
          <w:sz w:val="18"/>
          <w:szCs w:val="18"/>
        </w:rPr>
      </w:pPr>
    </w:p>
    <w:tbl>
      <w:tblPr>
        <w:tblW w:w="9781" w:type="dxa"/>
        <w:tblInd w:w="70" w:type="dxa"/>
        <w:tblBorders>
          <w:top w:val="single" w:sz="4" w:space="0" w:color="auto"/>
          <w:left w:val="dashed" w:sz="4" w:space="0" w:color="auto"/>
          <w:bottom w:val="single" w:sz="4" w:space="0" w:color="auto"/>
          <w:right w:val="dashed" w:sz="4" w:space="0" w:color="auto"/>
          <w:insideH w:val="single" w:sz="4" w:space="0" w:color="auto"/>
          <w:insideV w:val="dashed" w:sz="4" w:space="0" w:color="auto"/>
        </w:tblBorders>
        <w:tblLayout w:type="fixed"/>
        <w:tblCellMar>
          <w:left w:w="70" w:type="dxa"/>
          <w:right w:w="70" w:type="dxa"/>
        </w:tblCellMar>
        <w:tblLook w:val="0000" w:firstRow="0" w:lastRow="0" w:firstColumn="0" w:lastColumn="0" w:noHBand="0" w:noVBand="0"/>
      </w:tblPr>
      <w:tblGrid>
        <w:gridCol w:w="3686"/>
        <w:gridCol w:w="2977"/>
        <w:gridCol w:w="3118"/>
      </w:tblGrid>
      <w:tr w:rsidR="00547C55" w:rsidRPr="00366F2E" w14:paraId="3CDD1131" w14:textId="77777777" w:rsidTr="00360BEA">
        <w:trPr>
          <w:trHeight w:val="178"/>
        </w:trPr>
        <w:tc>
          <w:tcPr>
            <w:tcW w:w="3686"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0AB17E5C" w14:textId="77777777" w:rsidR="0020594D" w:rsidRPr="00366F2E" w:rsidRDefault="0020594D" w:rsidP="0020594D">
            <w:pPr>
              <w:spacing w:before="20" w:after="20"/>
              <w:jc w:val="center"/>
              <w:rPr>
                <w:rFonts w:ascii="Arial" w:hAnsi="Arial" w:cs="Arial"/>
                <w:b/>
                <w:sz w:val="20"/>
                <w:szCs w:val="20"/>
              </w:rPr>
            </w:pPr>
            <w:r w:rsidRPr="00366F2E">
              <w:rPr>
                <w:rFonts w:ascii="Arial" w:hAnsi="Arial" w:cs="Arial"/>
                <w:b/>
                <w:sz w:val="20"/>
                <w:szCs w:val="20"/>
              </w:rPr>
              <w:t>Cena za svazkování</w:t>
            </w:r>
            <w:r w:rsidR="00AC36D4" w:rsidRPr="00366F2E">
              <w:rPr>
                <w:rFonts w:ascii="Arial" w:hAnsi="Arial" w:cs="Arial"/>
                <w:b/>
                <w:sz w:val="20"/>
                <w:szCs w:val="20"/>
              </w:rPr>
              <w:t xml:space="preserve"> </w:t>
            </w:r>
            <w:r w:rsidR="00AC36D4" w:rsidRPr="00366F2E">
              <w:rPr>
                <w:rFonts w:ascii="Arial" w:hAnsi="Arial" w:cs="Arial"/>
                <w:b/>
                <w:sz w:val="20"/>
                <w:szCs w:val="20"/>
                <w:vertAlign w:val="superscript"/>
              </w:rPr>
              <w:t>1)</w:t>
            </w:r>
          </w:p>
        </w:tc>
        <w:tc>
          <w:tcPr>
            <w:tcW w:w="2977"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56493C3A" w14:textId="77777777" w:rsidR="0020594D" w:rsidRPr="00366F2E" w:rsidRDefault="0020594D" w:rsidP="0020594D">
            <w:pPr>
              <w:spacing w:before="20" w:after="20"/>
              <w:jc w:val="center"/>
              <w:rPr>
                <w:rFonts w:ascii="Arial" w:hAnsi="Arial" w:cs="Arial"/>
                <w:b/>
                <w:sz w:val="20"/>
                <w:szCs w:val="20"/>
              </w:rPr>
            </w:pPr>
            <w:r w:rsidRPr="00366F2E">
              <w:rPr>
                <w:rFonts w:ascii="Arial" w:hAnsi="Arial" w:cs="Arial"/>
                <w:b/>
                <w:sz w:val="20"/>
                <w:szCs w:val="20"/>
              </w:rPr>
              <w:t xml:space="preserve">Cena </w:t>
            </w:r>
            <w:r w:rsidR="007D67ED" w:rsidRPr="00366F2E">
              <w:rPr>
                <w:rFonts w:ascii="Arial" w:hAnsi="Arial" w:cs="Arial"/>
                <w:b/>
                <w:sz w:val="20"/>
                <w:szCs w:val="20"/>
              </w:rPr>
              <w:t>v Kč za zásilku</w:t>
            </w:r>
            <w:r w:rsidRPr="00366F2E">
              <w:rPr>
                <w:rFonts w:ascii="Arial" w:hAnsi="Arial" w:cs="Arial"/>
                <w:b/>
                <w:sz w:val="20"/>
                <w:szCs w:val="20"/>
              </w:rPr>
              <w:br/>
              <w:t>(bez DPH)</w:t>
            </w:r>
          </w:p>
        </w:tc>
        <w:tc>
          <w:tcPr>
            <w:tcW w:w="3118" w:type="dxa"/>
            <w:tcBorders>
              <w:top w:val="single" w:sz="4" w:space="0" w:color="auto"/>
              <w:left w:val="nil"/>
              <w:bottom w:val="single" w:sz="4" w:space="0" w:color="auto"/>
              <w:right w:val="single" w:sz="4" w:space="0" w:color="auto"/>
            </w:tcBorders>
            <w:shd w:val="clear" w:color="auto" w:fill="F2F2F2" w:themeFill="background1" w:themeFillShade="F2"/>
          </w:tcPr>
          <w:p w14:paraId="52986EBC" w14:textId="77777777" w:rsidR="0020594D" w:rsidRPr="00366F2E" w:rsidRDefault="0020594D" w:rsidP="0020594D">
            <w:pPr>
              <w:spacing w:before="20" w:after="20"/>
              <w:jc w:val="center"/>
              <w:rPr>
                <w:rFonts w:ascii="Arial" w:hAnsi="Arial" w:cs="Arial"/>
                <w:b/>
                <w:sz w:val="20"/>
                <w:szCs w:val="20"/>
              </w:rPr>
            </w:pPr>
            <w:r w:rsidRPr="00366F2E">
              <w:rPr>
                <w:rFonts w:ascii="Arial" w:hAnsi="Arial" w:cs="Arial"/>
                <w:b/>
                <w:sz w:val="20"/>
                <w:szCs w:val="20"/>
              </w:rPr>
              <w:t xml:space="preserve">Cena </w:t>
            </w:r>
            <w:r w:rsidR="007D67ED" w:rsidRPr="00366F2E">
              <w:rPr>
                <w:rFonts w:ascii="Arial" w:hAnsi="Arial" w:cs="Arial"/>
                <w:b/>
                <w:sz w:val="20"/>
                <w:szCs w:val="20"/>
              </w:rPr>
              <w:t>v Kč za zásilku</w:t>
            </w:r>
            <w:r w:rsidRPr="00366F2E">
              <w:rPr>
                <w:rFonts w:ascii="Arial" w:hAnsi="Arial" w:cs="Arial"/>
                <w:b/>
                <w:sz w:val="20"/>
                <w:szCs w:val="20"/>
              </w:rPr>
              <w:br/>
              <w:t>(s DPH)</w:t>
            </w:r>
          </w:p>
        </w:tc>
      </w:tr>
      <w:tr w:rsidR="00547C55" w:rsidRPr="00366F2E" w14:paraId="5E9CA2F5" w14:textId="77777777" w:rsidTr="00360BEA">
        <w:trPr>
          <w:trHeight w:val="284"/>
        </w:trPr>
        <w:tc>
          <w:tcPr>
            <w:tcW w:w="3686" w:type="dxa"/>
            <w:tcBorders>
              <w:top w:val="single" w:sz="4" w:space="0" w:color="auto"/>
              <w:left w:val="single" w:sz="4" w:space="0" w:color="auto"/>
              <w:right w:val="single" w:sz="4" w:space="0" w:color="auto"/>
            </w:tcBorders>
            <w:vAlign w:val="center"/>
          </w:tcPr>
          <w:p w14:paraId="07E9580D" w14:textId="77777777" w:rsidR="0020594D" w:rsidRPr="00366F2E" w:rsidRDefault="0020594D" w:rsidP="0020594D">
            <w:pPr>
              <w:pStyle w:val="Bezmezer"/>
              <w:tabs>
                <w:tab w:val="left" w:pos="7655"/>
              </w:tabs>
              <w:spacing w:line="228" w:lineRule="auto"/>
              <w:rPr>
                <w:rFonts w:ascii="Arial" w:hAnsi="Arial" w:cs="Arial"/>
                <w:sz w:val="20"/>
                <w:szCs w:val="20"/>
              </w:rPr>
            </w:pPr>
            <w:r w:rsidRPr="00366F2E">
              <w:rPr>
                <w:rFonts w:ascii="Arial" w:hAnsi="Arial" w:cs="Arial"/>
                <w:sz w:val="20"/>
                <w:szCs w:val="20"/>
              </w:rPr>
              <w:t>Zásilky jsou seřazené dle PSČ</w:t>
            </w:r>
          </w:p>
        </w:tc>
        <w:tc>
          <w:tcPr>
            <w:tcW w:w="2977" w:type="dxa"/>
            <w:tcBorders>
              <w:top w:val="single" w:sz="4" w:space="0" w:color="auto"/>
              <w:left w:val="single" w:sz="4" w:space="0" w:color="auto"/>
              <w:right w:val="single" w:sz="4" w:space="0" w:color="auto"/>
            </w:tcBorders>
            <w:vAlign w:val="center"/>
          </w:tcPr>
          <w:p w14:paraId="1DE396A2" w14:textId="0061D8F2" w:rsidR="0020594D" w:rsidRPr="00366F2E" w:rsidRDefault="007D67ED" w:rsidP="007D67ED">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0,</w:t>
            </w:r>
            <w:r w:rsidR="00171611" w:rsidRPr="00366F2E">
              <w:rPr>
                <w:rFonts w:ascii="Arial" w:hAnsi="Arial" w:cs="Arial"/>
                <w:sz w:val="20"/>
                <w:szCs w:val="20"/>
              </w:rPr>
              <w:t>32</w:t>
            </w:r>
          </w:p>
        </w:tc>
        <w:tc>
          <w:tcPr>
            <w:tcW w:w="3118" w:type="dxa"/>
            <w:tcBorders>
              <w:top w:val="single" w:sz="4" w:space="0" w:color="auto"/>
              <w:left w:val="single" w:sz="4" w:space="0" w:color="auto"/>
              <w:right w:val="single" w:sz="4" w:space="0" w:color="auto"/>
            </w:tcBorders>
            <w:vAlign w:val="center"/>
          </w:tcPr>
          <w:p w14:paraId="3F168943" w14:textId="44CC5EAE" w:rsidR="0020594D" w:rsidRPr="00366F2E" w:rsidRDefault="007D67ED" w:rsidP="007D67ED">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0,3</w:t>
            </w:r>
            <w:r w:rsidR="000C0EC7" w:rsidRPr="00366F2E">
              <w:rPr>
                <w:rFonts w:ascii="Arial" w:hAnsi="Arial" w:cs="Arial"/>
                <w:b/>
                <w:sz w:val="20"/>
                <w:szCs w:val="20"/>
              </w:rPr>
              <w:t>9</w:t>
            </w:r>
          </w:p>
        </w:tc>
      </w:tr>
      <w:tr w:rsidR="0020594D" w:rsidRPr="00366F2E" w14:paraId="4CE61BA0" w14:textId="77777777" w:rsidTr="00360BEA">
        <w:trPr>
          <w:trHeight w:val="284"/>
        </w:trPr>
        <w:tc>
          <w:tcPr>
            <w:tcW w:w="3686" w:type="dxa"/>
            <w:tcBorders>
              <w:left w:val="single" w:sz="4" w:space="0" w:color="auto"/>
              <w:right w:val="single" w:sz="4" w:space="0" w:color="auto"/>
            </w:tcBorders>
            <w:vAlign w:val="center"/>
          </w:tcPr>
          <w:p w14:paraId="3A24861E" w14:textId="77777777" w:rsidR="0020594D" w:rsidRPr="00366F2E" w:rsidRDefault="0020594D" w:rsidP="0020594D">
            <w:pPr>
              <w:pStyle w:val="Bezmezer"/>
              <w:tabs>
                <w:tab w:val="left" w:pos="7655"/>
              </w:tabs>
              <w:spacing w:line="228" w:lineRule="auto"/>
              <w:rPr>
                <w:rFonts w:ascii="Arial" w:hAnsi="Arial" w:cs="Arial"/>
                <w:sz w:val="20"/>
                <w:szCs w:val="20"/>
              </w:rPr>
            </w:pPr>
            <w:r w:rsidRPr="00366F2E">
              <w:rPr>
                <w:rFonts w:ascii="Arial" w:hAnsi="Arial" w:cs="Arial"/>
                <w:sz w:val="20"/>
                <w:szCs w:val="20"/>
              </w:rPr>
              <w:t>Zásilky nejsou seřazené dle PSČ</w:t>
            </w:r>
          </w:p>
        </w:tc>
        <w:tc>
          <w:tcPr>
            <w:tcW w:w="2977" w:type="dxa"/>
            <w:tcBorders>
              <w:left w:val="single" w:sz="4" w:space="0" w:color="auto"/>
              <w:right w:val="single" w:sz="4" w:space="0" w:color="auto"/>
            </w:tcBorders>
            <w:vAlign w:val="center"/>
          </w:tcPr>
          <w:p w14:paraId="263A0311" w14:textId="6F591DD7" w:rsidR="0020594D" w:rsidRPr="00366F2E" w:rsidRDefault="007D67ED" w:rsidP="007D67ED">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0,</w:t>
            </w:r>
            <w:r w:rsidR="00867879" w:rsidRPr="00366F2E">
              <w:rPr>
                <w:rFonts w:ascii="Arial" w:hAnsi="Arial" w:cs="Arial"/>
                <w:sz w:val="20"/>
                <w:szCs w:val="20"/>
              </w:rPr>
              <w:t>7</w:t>
            </w:r>
            <w:r w:rsidRPr="00366F2E">
              <w:rPr>
                <w:rFonts w:ascii="Arial" w:hAnsi="Arial" w:cs="Arial"/>
                <w:sz w:val="20"/>
                <w:szCs w:val="20"/>
              </w:rPr>
              <w:t>0</w:t>
            </w:r>
          </w:p>
        </w:tc>
        <w:tc>
          <w:tcPr>
            <w:tcW w:w="3118" w:type="dxa"/>
            <w:tcBorders>
              <w:left w:val="single" w:sz="4" w:space="0" w:color="auto"/>
              <w:right w:val="single" w:sz="4" w:space="0" w:color="auto"/>
            </w:tcBorders>
            <w:vAlign w:val="center"/>
          </w:tcPr>
          <w:p w14:paraId="1A9478AC" w14:textId="48DAA728" w:rsidR="0020594D" w:rsidRPr="00366F2E" w:rsidRDefault="007D67ED" w:rsidP="007D67ED">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0,</w:t>
            </w:r>
            <w:r w:rsidR="00867879" w:rsidRPr="00366F2E">
              <w:rPr>
                <w:rFonts w:ascii="Arial" w:hAnsi="Arial" w:cs="Arial"/>
                <w:b/>
                <w:sz w:val="20"/>
                <w:szCs w:val="20"/>
              </w:rPr>
              <w:t>85</w:t>
            </w:r>
          </w:p>
        </w:tc>
      </w:tr>
    </w:tbl>
    <w:p w14:paraId="32BEAB5B" w14:textId="4F808B7C" w:rsidR="00CD25C9" w:rsidRPr="00366F2E" w:rsidRDefault="00CD25C9" w:rsidP="0020594D">
      <w:pPr>
        <w:spacing w:line="228" w:lineRule="auto"/>
        <w:rPr>
          <w:rFonts w:ascii="Arial" w:hAnsi="Arial" w:cs="Arial"/>
          <w:sz w:val="16"/>
          <w:szCs w:val="16"/>
        </w:rPr>
      </w:pPr>
    </w:p>
    <w:p w14:paraId="1173FA8D" w14:textId="4B1271A2" w:rsidR="00CD25C9" w:rsidRPr="00366F2E" w:rsidRDefault="001A330A">
      <w:pPr>
        <w:spacing w:line="240" w:lineRule="auto"/>
        <w:rPr>
          <w:rFonts w:ascii="Arial" w:hAnsi="Arial" w:cs="Arial"/>
          <w:sz w:val="16"/>
          <w:szCs w:val="16"/>
        </w:rPr>
      </w:pPr>
      <w:r w:rsidRPr="00366F2E">
        <w:rPr>
          <w:rFonts w:ascii="Arial" w:hAnsi="Arial" w:cs="Arial"/>
          <w:noProof/>
          <w:lang w:eastAsia="cs-CZ"/>
        </w:rPr>
        <mc:AlternateContent>
          <mc:Choice Requires="wps">
            <w:drawing>
              <wp:anchor distT="0" distB="0" distL="114300" distR="114300" simplePos="0" relativeHeight="251658252" behindDoc="0" locked="0" layoutInCell="1" allowOverlap="1" wp14:anchorId="57965E7E" wp14:editId="1A826A3E">
                <wp:simplePos x="0" y="0"/>
                <wp:positionH relativeFrom="margin">
                  <wp:posOffset>840105</wp:posOffset>
                </wp:positionH>
                <wp:positionV relativeFrom="bottomMargin">
                  <wp:posOffset>202565</wp:posOffset>
                </wp:positionV>
                <wp:extent cx="4847590" cy="258445"/>
                <wp:effectExtent l="0" t="0" r="0" b="8255"/>
                <wp:wrapNone/>
                <wp:docPr id="40" name="Textové pole 4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129B928" w14:textId="77777777" w:rsidR="004F26E4" w:rsidRPr="006E1087" w:rsidRDefault="004F26E4" w:rsidP="00E64783">
                            <w:pPr>
                              <w:ind w:left="113"/>
                              <w:jc w:val="center"/>
                            </w:pPr>
                            <w:r>
                              <w:rPr>
                                <w:b/>
                                <w:i/>
                              </w:rPr>
                              <w:t>Reklamní a tiskové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4F90CDC4">
              <v:shape id="Textové pole 40" style="position:absolute;margin-left:66.15pt;margin-top:15.95pt;width:381.7pt;height:20.35pt;z-index:251658252;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43"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D7za5QEAAKkDAAAOAAAAZHJzL2Uyb0RvYy54bWysU9tu2zAMfR+wfxD0vjgJnCU14hRdiw4D&#10;ugvQ7QNkWbKF2aJGKbGzrx8lp2m2vhV7EURSPjznkN5ej33HDgq9AVvyxWzOmbISamObkv/4fv9u&#10;w5kPwtaiA6tKflSeX+/evtkOrlBLaKGrFTICsb4YXMnbEFyRZV62qhd+Bk5ZKmrAXgQKsclqFAOh&#10;9122nM/fZwNg7RCk8p6yd1OR7xK+1kqGr1p7FVhXcuIW0onprOKZ7baiaFC41sgTDfEKFr0wlpqe&#10;oe5EEGyP5gVUbySCBx1mEvoMtDZSJQ2kZjH/R81jK5xKWsgc7842+f8HK78cHt03ZGH8ACMNMInw&#10;7gHkT88s3LbCNuoGEYZWiZoaL6Jl2eB8cfo0Wu0LH0Gq4TPUNGSxD5CARo19dIV0MkKnARzPpqsx&#10;MEnJfJOvV1dUklRbrjZ5vkotRPH0tUMfPiroWbyUHGmoCV0cHnyIbETx9CQ2s3Bvui4NtrN/Jehh&#10;zCT2kfBEPYzVyExN0taxcVRTQX0kPQjTvtB+06UF/M3ZQLtScv9rL1Bx1n2y5MnVIs/jcqUgX62X&#10;FOBlpbqsCCsJquSBs+l6G6aF3Ds0TUudpilYuCEftUkSn1md+NM+JOWn3Y0LdxmnV89/2O4PAAAA&#10;//8DAFBLAwQUAAYACAAAACEAmk+Q9d4AAAAJAQAADwAAAGRycy9kb3ducmV2LnhtbEyPy07DMBBF&#10;90j8gzVI7KjdhD4S4lQIxBbUApW6c+NpEhGPo9htwt8zrGB5NUf3nik2k+vEBYfQetIwnykQSJW3&#10;LdUaPt5f7tYgQjRkTecJNXxjgE15fVWY3PqRtnjZxVpwCYXcaGhi7HMpQ9WgM2HmeyS+nfzgTOQ4&#10;1NIOZuRy18lEqaV0piVeaEyPTw1WX7uz0/D5ejrs79Vb/ewW/egnJcllUuvbm+nxAUTEKf7B8KvP&#10;6lCy09GfyQbRcU6TlFEN6TwDwcA6W6xAHDWskiXIspD/Pyh/AAAA//8DAFBLAQItABQABgAIAAAA&#10;IQC2gziS/gAAAOEBAAATAAAAAAAAAAAAAAAAAAAAAABbQ29udGVudF9UeXBlc10ueG1sUEsBAi0A&#10;FAAGAAgAAAAhADj9If/WAAAAlAEAAAsAAAAAAAAAAAAAAAAALwEAAF9yZWxzLy5yZWxzUEsBAi0A&#10;FAAGAAgAAAAhAAAPvNrlAQAAqQMAAA4AAAAAAAAAAAAAAAAALgIAAGRycy9lMm9Eb2MueG1sUEsB&#10;Ai0AFAAGAAgAAAAhAJpPkPXeAAAACQEAAA8AAAAAAAAAAAAAAAAAPwQAAGRycy9kb3ducmV2Lnht&#10;bFBLBQYAAAAABAAEAPMAAABKBQAAAAA=&#10;" w14:anchorId="57965E7E">
                <v:textbox>
                  <w:txbxContent>
                    <w:p w:rsidRPr="006E1087" w:rsidR="004F26E4" w:rsidP="00E64783" w:rsidRDefault="004F26E4" w14:paraId="3C91523E" w14:textId="77777777">
                      <w:pPr>
                        <w:ind w:left="113"/>
                        <w:jc w:val="center"/>
                      </w:pPr>
                      <w:r>
                        <w:rPr>
                          <w:b/>
                          <w:i/>
                        </w:rPr>
                        <w:t>Reklamní a tiskové zásilky</w:t>
                      </w:r>
                    </w:p>
                  </w:txbxContent>
                </v:textbox>
                <w10:wrap anchorx="margin" anchory="margin"/>
              </v:shape>
            </w:pict>
          </mc:Fallback>
        </mc:AlternateContent>
      </w:r>
      <w:r w:rsidR="00CD25C9" w:rsidRPr="00366F2E">
        <w:rPr>
          <w:rFonts w:ascii="Arial" w:hAnsi="Arial" w:cs="Arial"/>
          <w:sz w:val="16"/>
          <w:szCs w:val="16"/>
        </w:rPr>
        <w:br w:type="page"/>
      </w:r>
    </w:p>
    <w:p w14:paraId="14805DFD" w14:textId="77777777" w:rsidR="0020594D" w:rsidRPr="00366F2E" w:rsidRDefault="0020594D" w:rsidP="0020594D">
      <w:pPr>
        <w:spacing w:line="240" w:lineRule="auto"/>
        <w:rPr>
          <w:rFonts w:ascii="Arial" w:hAnsi="Arial" w:cs="Arial"/>
          <w:sz w:val="20"/>
          <w:szCs w:val="20"/>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9356"/>
      </w:tblGrid>
      <w:tr w:rsidR="00F84CB5" w:rsidRPr="00366F2E" w14:paraId="48477AC1" w14:textId="77777777" w:rsidTr="00A0093C">
        <w:trPr>
          <w:trHeight w:val="178"/>
        </w:trPr>
        <w:tc>
          <w:tcPr>
            <w:tcW w:w="567" w:type="dxa"/>
            <w:tcBorders>
              <w:top w:val="nil"/>
              <w:left w:val="nil"/>
              <w:bottom w:val="nil"/>
              <w:right w:val="nil"/>
            </w:tcBorders>
          </w:tcPr>
          <w:sdt>
            <w:sdtPr>
              <w:rPr>
                <w:rFonts w:ascii="Arial" w:hAnsi="Arial" w:cs="Arial"/>
                <w:b/>
              </w:rPr>
              <w:id w:val="-114135928"/>
            </w:sdtPr>
            <w:sdtEndPr/>
            <w:sdtContent>
              <w:p w14:paraId="1BA2760C" w14:textId="7CB0567D" w:rsidR="00F84CB5" w:rsidRPr="00366F2E" w:rsidRDefault="00F84CB5" w:rsidP="00D71DE1">
                <w:pPr>
                  <w:spacing w:line="228" w:lineRule="auto"/>
                  <w:rPr>
                    <w:rFonts w:ascii="Arial" w:hAnsi="Arial" w:cs="Arial"/>
                    <w:b/>
                  </w:rPr>
                </w:pPr>
                <w:r w:rsidRPr="00366F2E">
                  <w:rPr>
                    <w:rFonts w:ascii="Arial" w:hAnsi="Arial" w:cs="Arial"/>
                    <w:b/>
                  </w:rPr>
                  <w:t>1.</w:t>
                </w:r>
                <w:r w:rsidR="00D71DE1" w:rsidRPr="00366F2E">
                  <w:rPr>
                    <w:rFonts w:ascii="Arial" w:hAnsi="Arial" w:cs="Arial"/>
                    <w:b/>
                  </w:rPr>
                  <w:t>4</w:t>
                </w:r>
              </w:p>
            </w:sdtContent>
          </w:sdt>
        </w:tc>
        <w:tc>
          <w:tcPr>
            <w:tcW w:w="9356" w:type="dxa"/>
            <w:tcBorders>
              <w:top w:val="nil"/>
              <w:left w:val="nil"/>
              <w:bottom w:val="nil"/>
              <w:right w:val="nil"/>
            </w:tcBorders>
            <w:shd w:val="clear" w:color="auto" w:fill="auto"/>
          </w:tcPr>
          <w:p w14:paraId="42977A9C" w14:textId="77777777" w:rsidR="00F84CB5" w:rsidRPr="00366F2E" w:rsidRDefault="00F84CB5" w:rsidP="0020594D">
            <w:pPr>
              <w:spacing w:line="228" w:lineRule="auto"/>
              <w:rPr>
                <w:rFonts w:ascii="Arial" w:hAnsi="Arial" w:cs="Arial"/>
                <w:b/>
              </w:rPr>
            </w:pPr>
            <w:r w:rsidRPr="00366F2E">
              <w:rPr>
                <w:rFonts w:ascii="Arial" w:hAnsi="Arial" w:cs="Arial"/>
                <w:b/>
              </w:rPr>
              <w:t>Slevy</w:t>
            </w:r>
          </w:p>
        </w:tc>
      </w:tr>
    </w:tbl>
    <w:p w14:paraId="793D0DE9" w14:textId="77777777" w:rsidR="0020594D" w:rsidRPr="00366F2E" w:rsidRDefault="0020594D" w:rsidP="0020594D">
      <w:pPr>
        <w:spacing w:line="240" w:lineRule="auto"/>
        <w:rPr>
          <w:rFonts w:ascii="Arial" w:hAnsi="Arial" w:cs="Arial"/>
          <w:sz w:val="20"/>
          <w:szCs w:val="20"/>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23"/>
      </w:tblGrid>
      <w:tr w:rsidR="00547C55" w:rsidRPr="00366F2E" w14:paraId="0BAC121B" w14:textId="77777777" w:rsidTr="00624AE0">
        <w:trPr>
          <w:trHeight w:val="178"/>
        </w:trPr>
        <w:tc>
          <w:tcPr>
            <w:tcW w:w="9923" w:type="dxa"/>
            <w:tcBorders>
              <w:top w:val="nil"/>
              <w:left w:val="nil"/>
              <w:bottom w:val="nil"/>
              <w:right w:val="nil"/>
            </w:tcBorders>
            <w:shd w:val="clear" w:color="auto" w:fill="auto"/>
          </w:tcPr>
          <w:sdt>
            <w:sdtPr>
              <w:rPr>
                <w:rFonts w:ascii="Arial" w:hAnsi="Arial" w:cs="Arial"/>
                <w:b/>
              </w:rPr>
              <w:id w:val="1287087858"/>
            </w:sdtPr>
            <w:sdtEndPr/>
            <w:sdtContent>
              <w:p w14:paraId="364B8EA5" w14:textId="1E3E585D" w:rsidR="00F84CB5" w:rsidRPr="00366F2E" w:rsidRDefault="00F84CB5" w:rsidP="0020594D">
                <w:pPr>
                  <w:spacing w:line="228" w:lineRule="auto"/>
                  <w:rPr>
                    <w:rFonts w:ascii="Arial" w:hAnsi="Arial" w:cs="Arial"/>
                    <w:b/>
                  </w:rPr>
                </w:pPr>
                <w:r w:rsidRPr="00366F2E">
                  <w:rPr>
                    <w:rFonts w:ascii="Arial" w:hAnsi="Arial" w:cs="Arial"/>
                    <w:b/>
                  </w:rPr>
                  <w:t>Množstevní sleva</w:t>
                </w:r>
              </w:p>
            </w:sdtContent>
          </w:sdt>
        </w:tc>
      </w:tr>
      <w:tr w:rsidR="00957400" w:rsidRPr="00366F2E" w14:paraId="10274D75" w14:textId="77777777" w:rsidTr="00957400">
        <w:trPr>
          <w:trHeight w:val="178"/>
        </w:trPr>
        <w:tc>
          <w:tcPr>
            <w:tcW w:w="9923" w:type="dxa"/>
            <w:tcBorders>
              <w:top w:val="nil"/>
              <w:left w:val="nil"/>
              <w:bottom w:val="nil"/>
              <w:right w:val="nil"/>
            </w:tcBorders>
          </w:tcPr>
          <w:p w14:paraId="633F5831" w14:textId="77777777" w:rsidR="00957400" w:rsidRPr="00366F2E" w:rsidRDefault="00957400" w:rsidP="002C33D3">
            <w:pPr>
              <w:spacing w:line="228" w:lineRule="auto"/>
              <w:jc w:val="both"/>
              <w:rPr>
                <w:rFonts w:ascii="Arial" w:hAnsi="Arial" w:cs="Arial"/>
                <w:b/>
              </w:rPr>
            </w:pPr>
            <w:r w:rsidRPr="00366F2E">
              <w:rPr>
                <w:rFonts w:ascii="Arial" w:hAnsi="Arial" w:cs="Arial"/>
                <w:sz w:val="20"/>
              </w:rPr>
              <w:t>Množstevní slevy se vyměřují procentem ze základních cen služby Obchodní psaní, množstevní slevy budou počítány ze základu daně z přidané hodnoty. K vypočtené slevě bude připočítána DPH.</w:t>
            </w:r>
          </w:p>
        </w:tc>
      </w:tr>
    </w:tbl>
    <w:p w14:paraId="4ED34C6E" w14:textId="77777777" w:rsidR="0020594D" w:rsidRPr="00366F2E" w:rsidRDefault="0020594D" w:rsidP="0020594D">
      <w:pPr>
        <w:spacing w:line="228" w:lineRule="auto"/>
        <w:rPr>
          <w:rFonts w:ascii="Arial" w:hAnsi="Arial" w:cs="Arial"/>
          <w:sz w:val="20"/>
          <w:szCs w:val="2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4678"/>
        <w:gridCol w:w="5245"/>
      </w:tblGrid>
      <w:tr w:rsidR="00547C55" w:rsidRPr="00366F2E" w14:paraId="58E06BF8" w14:textId="77777777" w:rsidTr="00957400">
        <w:trPr>
          <w:trHeight w:val="178"/>
        </w:trPr>
        <w:tc>
          <w:tcPr>
            <w:tcW w:w="4678" w:type="dxa"/>
            <w:tcBorders>
              <w:bottom w:val="single" w:sz="4" w:space="0" w:color="auto"/>
            </w:tcBorders>
            <w:shd w:val="clear" w:color="auto" w:fill="F2F2F2" w:themeFill="background1" w:themeFillShade="F2"/>
          </w:tcPr>
          <w:p w14:paraId="1B280A61" w14:textId="77777777" w:rsidR="0020594D" w:rsidRPr="00366F2E" w:rsidRDefault="0020594D" w:rsidP="0020594D">
            <w:pPr>
              <w:jc w:val="center"/>
              <w:rPr>
                <w:rFonts w:ascii="Arial" w:hAnsi="Arial" w:cs="Arial"/>
                <w:sz w:val="20"/>
                <w:szCs w:val="20"/>
              </w:rPr>
            </w:pPr>
            <w:r w:rsidRPr="00366F2E">
              <w:rPr>
                <w:rFonts w:ascii="Arial" w:hAnsi="Arial" w:cs="Arial"/>
                <w:b/>
                <w:bCs/>
                <w:sz w:val="20"/>
                <w:szCs w:val="20"/>
              </w:rPr>
              <w:t xml:space="preserve">Sleva při jednorázovém podání nad </w:t>
            </w:r>
          </w:p>
        </w:tc>
        <w:tc>
          <w:tcPr>
            <w:tcW w:w="5245" w:type="dxa"/>
            <w:tcBorders>
              <w:bottom w:val="single" w:sz="4" w:space="0" w:color="auto"/>
            </w:tcBorders>
            <w:shd w:val="clear" w:color="auto" w:fill="F2F2F2" w:themeFill="background1" w:themeFillShade="F2"/>
            <w:vAlign w:val="center"/>
          </w:tcPr>
          <w:p w14:paraId="6A22ECB9" w14:textId="77777777" w:rsidR="0020594D" w:rsidRPr="00366F2E" w:rsidRDefault="007D67ED" w:rsidP="0020594D">
            <w:pPr>
              <w:spacing w:line="240" w:lineRule="auto"/>
              <w:jc w:val="center"/>
              <w:rPr>
                <w:rFonts w:ascii="Arial" w:hAnsi="Arial" w:cs="Arial"/>
                <w:b/>
                <w:bCs/>
                <w:sz w:val="20"/>
                <w:szCs w:val="20"/>
              </w:rPr>
            </w:pPr>
            <w:r w:rsidRPr="00366F2E">
              <w:rPr>
                <w:rFonts w:ascii="Arial" w:hAnsi="Arial" w:cs="Arial"/>
                <w:b/>
                <w:bCs/>
                <w:sz w:val="20"/>
                <w:szCs w:val="20"/>
              </w:rPr>
              <w:t>Sleva</w:t>
            </w:r>
          </w:p>
        </w:tc>
      </w:tr>
      <w:tr w:rsidR="00547C55" w:rsidRPr="00366F2E" w14:paraId="0045151B" w14:textId="77777777" w:rsidTr="00957400">
        <w:trPr>
          <w:trHeight w:val="284"/>
        </w:trPr>
        <w:tc>
          <w:tcPr>
            <w:tcW w:w="4678" w:type="dxa"/>
            <w:tcBorders>
              <w:top w:val="single" w:sz="4" w:space="0" w:color="auto"/>
            </w:tcBorders>
            <w:vAlign w:val="center"/>
          </w:tcPr>
          <w:p w14:paraId="349ADF1D" w14:textId="77777777" w:rsidR="0020594D" w:rsidRPr="00366F2E" w:rsidRDefault="0020594D" w:rsidP="00D92B9B">
            <w:pPr>
              <w:suppressAutoHyphens/>
              <w:autoSpaceDE w:val="0"/>
              <w:autoSpaceDN w:val="0"/>
              <w:adjustRightInd w:val="0"/>
              <w:spacing w:line="228" w:lineRule="auto"/>
              <w:ind w:left="113" w:right="3602"/>
              <w:jc w:val="right"/>
              <w:rPr>
                <w:rFonts w:ascii="Arial" w:hAnsi="Arial" w:cs="Arial"/>
                <w:sz w:val="20"/>
                <w:szCs w:val="20"/>
              </w:rPr>
            </w:pPr>
            <w:r w:rsidRPr="00366F2E">
              <w:rPr>
                <w:rFonts w:ascii="Arial" w:hAnsi="Arial" w:cs="Arial"/>
                <w:sz w:val="20"/>
                <w:szCs w:val="20"/>
              </w:rPr>
              <w:t>5 000 ks</w:t>
            </w:r>
          </w:p>
        </w:tc>
        <w:tc>
          <w:tcPr>
            <w:tcW w:w="5245" w:type="dxa"/>
            <w:tcBorders>
              <w:top w:val="single" w:sz="4" w:space="0" w:color="auto"/>
            </w:tcBorders>
            <w:vAlign w:val="center"/>
          </w:tcPr>
          <w:p w14:paraId="346E2318" w14:textId="77777777" w:rsidR="0020594D" w:rsidRPr="00366F2E" w:rsidRDefault="0020594D" w:rsidP="0020594D">
            <w:pPr>
              <w:suppressAutoHyphens/>
              <w:autoSpaceDE w:val="0"/>
              <w:autoSpaceDN w:val="0"/>
              <w:adjustRightInd w:val="0"/>
              <w:spacing w:line="228" w:lineRule="auto"/>
              <w:ind w:left="113"/>
              <w:jc w:val="center"/>
              <w:rPr>
                <w:rFonts w:ascii="Arial" w:hAnsi="Arial" w:cs="Arial"/>
                <w:sz w:val="20"/>
                <w:szCs w:val="20"/>
              </w:rPr>
            </w:pPr>
            <w:r w:rsidRPr="00366F2E">
              <w:rPr>
                <w:rFonts w:ascii="Arial" w:hAnsi="Arial" w:cs="Arial"/>
                <w:sz w:val="20"/>
                <w:szCs w:val="20"/>
              </w:rPr>
              <w:t>6 %</w:t>
            </w:r>
          </w:p>
        </w:tc>
      </w:tr>
      <w:tr w:rsidR="00547C55" w:rsidRPr="00366F2E" w14:paraId="507A4A6C" w14:textId="77777777" w:rsidTr="00957400">
        <w:trPr>
          <w:trHeight w:val="284"/>
        </w:trPr>
        <w:tc>
          <w:tcPr>
            <w:tcW w:w="4678" w:type="dxa"/>
            <w:vAlign w:val="center"/>
          </w:tcPr>
          <w:p w14:paraId="754767ED" w14:textId="77777777" w:rsidR="0020594D" w:rsidRPr="00366F2E" w:rsidRDefault="0020594D" w:rsidP="00D92B9B">
            <w:pPr>
              <w:suppressAutoHyphens/>
              <w:autoSpaceDE w:val="0"/>
              <w:autoSpaceDN w:val="0"/>
              <w:adjustRightInd w:val="0"/>
              <w:spacing w:line="228" w:lineRule="auto"/>
              <w:ind w:right="3602"/>
              <w:jc w:val="right"/>
              <w:rPr>
                <w:rFonts w:ascii="Arial" w:hAnsi="Arial" w:cs="Arial"/>
                <w:sz w:val="20"/>
                <w:szCs w:val="20"/>
              </w:rPr>
            </w:pPr>
            <w:r w:rsidRPr="00366F2E">
              <w:rPr>
                <w:rFonts w:ascii="Arial" w:hAnsi="Arial" w:cs="Arial"/>
                <w:sz w:val="20"/>
                <w:szCs w:val="20"/>
              </w:rPr>
              <w:t>10 000 ks</w:t>
            </w:r>
          </w:p>
        </w:tc>
        <w:tc>
          <w:tcPr>
            <w:tcW w:w="5245" w:type="dxa"/>
            <w:vAlign w:val="center"/>
          </w:tcPr>
          <w:p w14:paraId="4F6AD500" w14:textId="34DEFB4D" w:rsidR="0020594D" w:rsidRPr="00366F2E" w:rsidRDefault="007346F6" w:rsidP="0020594D">
            <w:pPr>
              <w:suppressAutoHyphens/>
              <w:autoSpaceDE w:val="0"/>
              <w:autoSpaceDN w:val="0"/>
              <w:adjustRightInd w:val="0"/>
              <w:spacing w:line="228" w:lineRule="auto"/>
              <w:jc w:val="center"/>
              <w:rPr>
                <w:rFonts w:ascii="Arial" w:hAnsi="Arial" w:cs="Arial"/>
                <w:sz w:val="20"/>
                <w:szCs w:val="20"/>
              </w:rPr>
            </w:pPr>
            <w:r w:rsidRPr="00366F2E">
              <w:rPr>
                <w:rFonts w:ascii="Arial" w:hAnsi="Arial" w:cs="Arial"/>
                <w:sz w:val="20"/>
                <w:szCs w:val="20"/>
              </w:rPr>
              <w:t xml:space="preserve">  </w:t>
            </w:r>
            <w:r w:rsidR="00684597" w:rsidRPr="00366F2E">
              <w:rPr>
                <w:rFonts w:ascii="Arial" w:hAnsi="Arial" w:cs="Arial"/>
                <w:sz w:val="20"/>
                <w:szCs w:val="20"/>
              </w:rPr>
              <w:t>9</w:t>
            </w:r>
            <w:r w:rsidR="0020594D" w:rsidRPr="00366F2E">
              <w:rPr>
                <w:rFonts w:ascii="Arial" w:hAnsi="Arial" w:cs="Arial"/>
                <w:sz w:val="20"/>
                <w:szCs w:val="20"/>
              </w:rPr>
              <w:t xml:space="preserve"> %</w:t>
            </w:r>
          </w:p>
        </w:tc>
      </w:tr>
      <w:tr w:rsidR="00547C55" w:rsidRPr="00366F2E" w14:paraId="27BE840D" w14:textId="77777777" w:rsidTr="00957400">
        <w:trPr>
          <w:trHeight w:val="284"/>
        </w:trPr>
        <w:tc>
          <w:tcPr>
            <w:tcW w:w="4678" w:type="dxa"/>
            <w:vAlign w:val="center"/>
          </w:tcPr>
          <w:p w14:paraId="7E8600E0" w14:textId="77777777" w:rsidR="0020594D" w:rsidRPr="00366F2E" w:rsidRDefault="0020594D" w:rsidP="00D92B9B">
            <w:pPr>
              <w:suppressAutoHyphens/>
              <w:autoSpaceDE w:val="0"/>
              <w:autoSpaceDN w:val="0"/>
              <w:adjustRightInd w:val="0"/>
              <w:spacing w:line="228" w:lineRule="auto"/>
              <w:ind w:right="3602"/>
              <w:jc w:val="right"/>
              <w:rPr>
                <w:rFonts w:ascii="Arial" w:hAnsi="Arial" w:cs="Arial"/>
                <w:sz w:val="20"/>
                <w:szCs w:val="20"/>
              </w:rPr>
            </w:pPr>
            <w:r w:rsidRPr="00366F2E">
              <w:rPr>
                <w:rFonts w:ascii="Arial" w:hAnsi="Arial" w:cs="Arial"/>
                <w:sz w:val="20"/>
                <w:szCs w:val="20"/>
              </w:rPr>
              <w:t>20 000 ks</w:t>
            </w:r>
          </w:p>
        </w:tc>
        <w:tc>
          <w:tcPr>
            <w:tcW w:w="5245" w:type="dxa"/>
            <w:vAlign w:val="center"/>
          </w:tcPr>
          <w:p w14:paraId="75DC83F0" w14:textId="0602F1A2" w:rsidR="0020594D" w:rsidRPr="00366F2E" w:rsidRDefault="0020594D" w:rsidP="0020594D">
            <w:pPr>
              <w:suppressAutoHyphens/>
              <w:autoSpaceDE w:val="0"/>
              <w:autoSpaceDN w:val="0"/>
              <w:adjustRightInd w:val="0"/>
              <w:spacing w:line="228" w:lineRule="auto"/>
              <w:jc w:val="center"/>
              <w:rPr>
                <w:rFonts w:ascii="Arial" w:hAnsi="Arial" w:cs="Arial"/>
                <w:sz w:val="20"/>
                <w:szCs w:val="20"/>
              </w:rPr>
            </w:pPr>
            <w:r w:rsidRPr="00366F2E">
              <w:rPr>
                <w:rFonts w:ascii="Arial" w:hAnsi="Arial" w:cs="Arial"/>
                <w:sz w:val="20"/>
                <w:szCs w:val="20"/>
              </w:rPr>
              <w:t>1</w:t>
            </w:r>
            <w:r w:rsidR="00684597" w:rsidRPr="00366F2E">
              <w:rPr>
                <w:rFonts w:ascii="Arial" w:hAnsi="Arial" w:cs="Arial"/>
                <w:sz w:val="20"/>
                <w:szCs w:val="20"/>
              </w:rPr>
              <w:t>2</w:t>
            </w:r>
            <w:r w:rsidRPr="00366F2E">
              <w:rPr>
                <w:rFonts w:ascii="Arial" w:hAnsi="Arial" w:cs="Arial"/>
                <w:sz w:val="20"/>
                <w:szCs w:val="20"/>
              </w:rPr>
              <w:t xml:space="preserve"> %</w:t>
            </w:r>
          </w:p>
        </w:tc>
      </w:tr>
      <w:tr w:rsidR="00547C55" w:rsidRPr="00366F2E" w14:paraId="2FB35177" w14:textId="77777777" w:rsidTr="00957400">
        <w:trPr>
          <w:trHeight w:val="284"/>
        </w:trPr>
        <w:tc>
          <w:tcPr>
            <w:tcW w:w="4678" w:type="dxa"/>
            <w:vAlign w:val="center"/>
          </w:tcPr>
          <w:p w14:paraId="52DCB5EC" w14:textId="77777777" w:rsidR="0020594D" w:rsidRPr="00366F2E" w:rsidRDefault="0020594D" w:rsidP="00D92B9B">
            <w:pPr>
              <w:suppressAutoHyphens/>
              <w:autoSpaceDE w:val="0"/>
              <w:autoSpaceDN w:val="0"/>
              <w:adjustRightInd w:val="0"/>
              <w:spacing w:line="228" w:lineRule="auto"/>
              <w:ind w:right="3602"/>
              <w:jc w:val="right"/>
              <w:rPr>
                <w:rFonts w:ascii="Arial" w:hAnsi="Arial" w:cs="Arial"/>
                <w:sz w:val="20"/>
                <w:szCs w:val="20"/>
              </w:rPr>
            </w:pPr>
            <w:r w:rsidRPr="00366F2E">
              <w:rPr>
                <w:rFonts w:ascii="Arial" w:hAnsi="Arial" w:cs="Arial"/>
                <w:sz w:val="20"/>
                <w:szCs w:val="20"/>
              </w:rPr>
              <w:t>30 000 ks</w:t>
            </w:r>
          </w:p>
        </w:tc>
        <w:tc>
          <w:tcPr>
            <w:tcW w:w="5245" w:type="dxa"/>
            <w:vAlign w:val="center"/>
          </w:tcPr>
          <w:p w14:paraId="783BF858" w14:textId="39FC79B1" w:rsidR="0020594D" w:rsidRPr="00366F2E" w:rsidRDefault="00684597" w:rsidP="0020594D">
            <w:pPr>
              <w:suppressAutoHyphens/>
              <w:autoSpaceDE w:val="0"/>
              <w:autoSpaceDN w:val="0"/>
              <w:adjustRightInd w:val="0"/>
              <w:spacing w:line="228" w:lineRule="auto"/>
              <w:jc w:val="center"/>
              <w:rPr>
                <w:rFonts w:ascii="Arial" w:hAnsi="Arial" w:cs="Arial"/>
                <w:sz w:val="20"/>
                <w:szCs w:val="20"/>
              </w:rPr>
            </w:pPr>
            <w:r w:rsidRPr="00366F2E">
              <w:rPr>
                <w:rFonts w:ascii="Arial" w:hAnsi="Arial" w:cs="Arial"/>
                <w:sz w:val="20"/>
                <w:szCs w:val="20"/>
              </w:rPr>
              <w:t>15</w:t>
            </w:r>
            <w:r w:rsidR="0020594D" w:rsidRPr="00366F2E">
              <w:rPr>
                <w:rFonts w:ascii="Arial" w:hAnsi="Arial" w:cs="Arial"/>
                <w:sz w:val="20"/>
                <w:szCs w:val="20"/>
              </w:rPr>
              <w:t xml:space="preserve"> %</w:t>
            </w:r>
          </w:p>
        </w:tc>
      </w:tr>
      <w:tr w:rsidR="0020594D" w:rsidRPr="00366F2E" w14:paraId="6891477E" w14:textId="77777777" w:rsidTr="00957400">
        <w:trPr>
          <w:trHeight w:val="284"/>
        </w:trPr>
        <w:tc>
          <w:tcPr>
            <w:tcW w:w="4678" w:type="dxa"/>
            <w:vAlign w:val="center"/>
          </w:tcPr>
          <w:p w14:paraId="0D4901B3" w14:textId="77777777" w:rsidR="0020594D" w:rsidRPr="00366F2E" w:rsidRDefault="0020594D" w:rsidP="00D92B9B">
            <w:pPr>
              <w:suppressAutoHyphens/>
              <w:autoSpaceDE w:val="0"/>
              <w:autoSpaceDN w:val="0"/>
              <w:adjustRightInd w:val="0"/>
              <w:spacing w:line="228" w:lineRule="auto"/>
              <w:ind w:right="3602"/>
              <w:jc w:val="right"/>
              <w:rPr>
                <w:rFonts w:ascii="Arial" w:hAnsi="Arial" w:cs="Arial"/>
                <w:sz w:val="20"/>
                <w:szCs w:val="20"/>
              </w:rPr>
            </w:pPr>
            <w:r w:rsidRPr="00366F2E">
              <w:rPr>
                <w:rFonts w:ascii="Arial" w:hAnsi="Arial" w:cs="Arial"/>
                <w:sz w:val="20"/>
                <w:szCs w:val="20"/>
              </w:rPr>
              <w:t>50 000 ks</w:t>
            </w:r>
          </w:p>
        </w:tc>
        <w:tc>
          <w:tcPr>
            <w:tcW w:w="5245" w:type="dxa"/>
            <w:vAlign w:val="center"/>
          </w:tcPr>
          <w:p w14:paraId="44D2DDBC" w14:textId="25D54ABA" w:rsidR="0020594D" w:rsidRPr="00366F2E" w:rsidRDefault="00684597" w:rsidP="0020594D">
            <w:pPr>
              <w:suppressAutoHyphens/>
              <w:autoSpaceDE w:val="0"/>
              <w:autoSpaceDN w:val="0"/>
              <w:adjustRightInd w:val="0"/>
              <w:spacing w:line="228" w:lineRule="auto"/>
              <w:jc w:val="center"/>
              <w:rPr>
                <w:rFonts w:ascii="Arial" w:hAnsi="Arial" w:cs="Arial"/>
                <w:sz w:val="20"/>
                <w:szCs w:val="20"/>
              </w:rPr>
            </w:pPr>
            <w:r w:rsidRPr="00366F2E">
              <w:rPr>
                <w:rFonts w:ascii="Arial" w:hAnsi="Arial" w:cs="Arial"/>
                <w:sz w:val="20"/>
                <w:szCs w:val="20"/>
              </w:rPr>
              <w:t>18</w:t>
            </w:r>
            <w:r w:rsidR="0020594D" w:rsidRPr="00366F2E">
              <w:rPr>
                <w:rFonts w:ascii="Arial" w:hAnsi="Arial" w:cs="Arial"/>
                <w:sz w:val="20"/>
                <w:szCs w:val="20"/>
              </w:rPr>
              <w:t xml:space="preserve"> %</w:t>
            </w:r>
          </w:p>
        </w:tc>
      </w:tr>
    </w:tbl>
    <w:p w14:paraId="28709094" w14:textId="77777777" w:rsidR="0020594D" w:rsidRPr="00366F2E" w:rsidRDefault="0020594D" w:rsidP="0020594D">
      <w:pPr>
        <w:spacing w:line="228" w:lineRule="auto"/>
        <w:rPr>
          <w:rFonts w:ascii="Arial" w:hAnsi="Arial" w:cs="Arial"/>
          <w:sz w:val="16"/>
          <w:szCs w:val="16"/>
        </w:rPr>
      </w:pPr>
    </w:p>
    <w:tbl>
      <w:tblPr>
        <w:tblW w:w="9923" w:type="dxa"/>
        <w:tblLook w:val="04A0" w:firstRow="1" w:lastRow="0" w:firstColumn="1" w:lastColumn="0" w:noHBand="0" w:noVBand="1"/>
      </w:tblPr>
      <w:tblGrid>
        <w:gridCol w:w="9923"/>
      </w:tblGrid>
      <w:tr w:rsidR="00957400" w:rsidRPr="00366F2E" w14:paraId="74482A99" w14:textId="77777777" w:rsidTr="002C33D3">
        <w:tc>
          <w:tcPr>
            <w:tcW w:w="9923" w:type="dxa"/>
          </w:tcPr>
          <w:p w14:paraId="01675583" w14:textId="77777777" w:rsidR="00957400" w:rsidRPr="00366F2E" w:rsidRDefault="00957400" w:rsidP="0020594D">
            <w:pPr>
              <w:pStyle w:val="Bezmezer"/>
              <w:tabs>
                <w:tab w:val="left" w:pos="7655"/>
              </w:tabs>
              <w:spacing w:line="260" w:lineRule="exact"/>
              <w:jc w:val="both"/>
              <w:rPr>
                <w:rFonts w:ascii="Arial" w:hAnsi="Arial" w:cs="Arial"/>
                <w:sz w:val="20"/>
                <w:szCs w:val="20"/>
              </w:rPr>
            </w:pPr>
            <w:r w:rsidRPr="00366F2E">
              <w:rPr>
                <w:rFonts w:ascii="Arial" w:hAnsi="Arial" w:cs="Arial"/>
                <w:sz w:val="20"/>
                <w:szCs w:val="20"/>
              </w:rPr>
              <w:t>S firmami, jejichž objem podání je minimálně 100 000 ks zásilek ročně, lze uzavřít cenová ujednání.</w:t>
            </w:r>
          </w:p>
        </w:tc>
      </w:tr>
    </w:tbl>
    <w:p w14:paraId="0F972FA4" w14:textId="77777777" w:rsidR="0020594D" w:rsidRPr="00366F2E" w:rsidRDefault="0020594D" w:rsidP="0020594D">
      <w:pPr>
        <w:spacing w:line="240" w:lineRule="auto"/>
        <w:rPr>
          <w:rFonts w:ascii="Arial" w:hAnsi="Arial" w:cs="Arial"/>
          <w:sz w:val="20"/>
          <w:szCs w:val="18"/>
        </w:rPr>
      </w:pPr>
    </w:p>
    <w:p w14:paraId="360B4F91" w14:textId="77777777" w:rsidR="0020594D" w:rsidRPr="00366F2E" w:rsidRDefault="0020594D" w:rsidP="0020594D">
      <w:pPr>
        <w:spacing w:line="240" w:lineRule="auto"/>
        <w:rPr>
          <w:rFonts w:ascii="Arial" w:hAnsi="Arial" w:cs="Arial"/>
          <w:sz w:val="20"/>
          <w:szCs w:val="18"/>
        </w:rPr>
      </w:pPr>
    </w:p>
    <w:p w14:paraId="6AF82EDC" w14:textId="77777777" w:rsidR="0020594D" w:rsidRPr="00366F2E" w:rsidRDefault="00E64783" w:rsidP="0020594D">
      <w:pPr>
        <w:spacing w:line="240" w:lineRule="auto"/>
        <w:rPr>
          <w:rFonts w:ascii="Arial" w:hAnsi="Arial" w:cs="Arial"/>
          <w:sz w:val="20"/>
          <w:szCs w:val="18"/>
        </w:rPr>
      </w:pPr>
      <w:r w:rsidRPr="00366F2E">
        <w:rPr>
          <w:rFonts w:ascii="Arial" w:hAnsi="Arial" w:cs="Arial"/>
          <w:noProof/>
          <w:lang w:eastAsia="cs-CZ"/>
        </w:rPr>
        <mc:AlternateContent>
          <mc:Choice Requires="wps">
            <w:drawing>
              <wp:anchor distT="0" distB="0" distL="114300" distR="114300" simplePos="0" relativeHeight="251658240" behindDoc="0" locked="0" layoutInCell="1" allowOverlap="1" wp14:anchorId="169DED4E" wp14:editId="7C8498F1">
                <wp:simplePos x="0" y="0"/>
                <wp:positionH relativeFrom="margin">
                  <wp:posOffset>782980</wp:posOffset>
                </wp:positionH>
                <wp:positionV relativeFrom="bottomMargin">
                  <wp:posOffset>184049</wp:posOffset>
                </wp:positionV>
                <wp:extent cx="4847590" cy="258445"/>
                <wp:effectExtent l="0" t="0" r="0" b="8255"/>
                <wp:wrapNone/>
                <wp:docPr id="41" name="Textové pole 4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01D9059" w14:textId="77777777" w:rsidR="004F26E4" w:rsidRPr="006E1087" w:rsidRDefault="004F26E4" w:rsidP="00E64783">
                            <w:pPr>
                              <w:ind w:left="113"/>
                              <w:jc w:val="center"/>
                            </w:pPr>
                            <w:r>
                              <w:rPr>
                                <w:b/>
                                <w:i/>
                              </w:rPr>
                              <w:t>Reklamní a tiskové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77D5B165">
              <v:shape id="Textové pole 41" style="position:absolute;margin-left:61.65pt;margin-top:14.5pt;width:381.7pt;height:20.35pt;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44"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gIs75AEAAKkDAAAOAAAAZHJzL2Uyb0RvYy54bWysU9tu2zAMfR+wfxD0vjgJnDU14hRdiw4D&#10;ugvQ7QNkWY6F2aJGKrGzrx8lp2m2vQ17EURSPjznkN7cjH0nDgbJgivlYjaXwjgNtXW7Un77+vBm&#10;LQUF5WrVgTOlPBqSN9vXrzaDL8wSWuhqg4JBHBWDL2Ubgi+yjHRrekUz8MZxsQHsVeAQd1mNamD0&#10;vsuW8/nbbACsPYI2RJy9n4pym/CbxujwuWnIBNGVkrmFdGI6q3hm240qdqh8a/WJhvoHFr2yjpue&#10;oe5VUGKP9i+o3moEgibMNPQZNI3VJmlgNYv5H2qeWuVN0sLmkD/bRP8PVn86PPkvKML4DkYeYBJB&#10;/hH0dxIO7lrlduYWEYbWqJobL6Jl2eCpOH0araaCIkg1fISah6z2ARLQ2GAfXWGdgtF5AMez6WYM&#10;QnMyX+dXq2suaa4tV+s8X6UWqnj+2iOF9wZ6ES+lRB5qQleHRwqRjSqen8RmDh5s16XBdu63BD+M&#10;mcQ+Ep6oh7Eaha1Z2jo2jmoqqI+sB2HaF95vvrSAP6UYeFdKST/2Co0U3QfHnlwv8jwuVwry1dWS&#10;A7ysVJcV5TRDlTJIMV3vwrSQe49213KnaQoObtnHxiaJL6xO/HkfkvLT7saFu4zTq5c/bPsLAAD/&#10;/wMAUEsDBBQABgAIAAAAIQDfj6KG3QAAAAkBAAAPAAAAZHJzL2Rvd25yZXYueG1sTI/BTsMwEETv&#10;SPyDtUjcqE0KaRLiVAjEFdQClXpz420SEa+j2G3C37Oc4Djap9k35Xp2vTjjGDpPGm4XCgRS7W1H&#10;jYaP95ebDESIhqzpPaGGbwywri4vSlNYP9EGz9vYCC6hUBgNbYxDIWWoW3QmLPyAxLejH52JHMdG&#10;2tFMXO56mSiVSmc64g+tGfCpxfpre3IaPl+P+92demue3f0w+VlJcrnU+vpqfnwAEXGOfzD86rM6&#10;VOx08CeyQfSck+WSUQ1JzpsYyLJ0BeKgIc1XIKtS/l9Q/QAAAP//AwBQSwECLQAUAAYACAAAACEA&#10;toM4kv4AAADhAQAAEwAAAAAAAAAAAAAAAAAAAAAAW0NvbnRlbnRfVHlwZXNdLnhtbFBLAQItABQA&#10;BgAIAAAAIQA4/SH/1gAAAJQBAAALAAAAAAAAAAAAAAAAAC8BAABfcmVscy8ucmVsc1BLAQItABQA&#10;BgAIAAAAIQCngIs75AEAAKkDAAAOAAAAAAAAAAAAAAAAAC4CAABkcnMvZTJvRG9jLnhtbFBLAQIt&#10;ABQABgAIAAAAIQDfj6KG3QAAAAkBAAAPAAAAAAAAAAAAAAAAAD4EAABkcnMvZG93bnJldi54bWxQ&#10;SwUGAAAAAAQABADzAAAASAUAAAAA&#10;" w14:anchorId="169DED4E">
                <v:textbox>
                  <w:txbxContent>
                    <w:p w:rsidRPr="006E1087" w:rsidR="004F26E4" w:rsidP="00E64783" w:rsidRDefault="004F26E4" w14:paraId="509F8770" w14:textId="77777777">
                      <w:pPr>
                        <w:ind w:left="113"/>
                        <w:jc w:val="center"/>
                      </w:pPr>
                      <w:r>
                        <w:rPr>
                          <w:b/>
                          <w:i/>
                        </w:rPr>
                        <w:t>Reklamní a tiskové zásilky</w:t>
                      </w:r>
                    </w:p>
                  </w:txbxContent>
                </v:textbox>
                <w10:wrap anchorx="margin" anchory="margin"/>
              </v:shape>
            </w:pict>
          </mc:Fallback>
        </mc:AlternateContent>
      </w:r>
      <w:r w:rsidR="0020594D" w:rsidRPr="00366F2E">
        <w:rPr>
          <w:rFonts w:ascii="Arial" w:hAnsi="Arial" w:cs="Arial"/>
          <w:sz w:val="20"/>
          <w:szCs w:val="18"/>
        </w:rPr>
        <w:br w:type="page"/>
      </w:r>
    </w:p>
    <w:p w14:paraId="568F118F" w14:textId="4881BE45" w:rsidR="0020594D" w:rsidRPr="00366F2E" w:rsidRDefault="1E6CBBC7" w:rsidP="0020594D">
      <w:pPr>
        <w:pStyle w:val="Nadpis4"/>
        <w:numPr>
          <w:ilvl w:val="0"/>
          <w:numId w:val="13"/>
        </w:numPr>
        <w:rPr>
          <w:rFonts w:cs="Arial"/>
        </w:rPr>
      </w:pPr>
      <w:bookmarkStart w:id="291" w:name="_Toc447207129"/>
      <w:bookmarkStart w:id="292" w:name="_Toc22742885"/>
      <w:bookmarkStart w:id="293" w:name="_Toc87870647"/>
      <w:bookmarkStart w:id="294" w:name="_Toc151387977"/>
      <w:bookmarkStart w:id="295" w:name="_Toc189039825"/>
      <w:r w:rsidRPr="00366F2E">
        <w:rPr>
          <w:rFonts w:cs="Arial"/>
        </w:rPr>
        <w:lastRenderedPageBreak/>
        <w:t>Roznáška informačních materiálů (RIM)</w:t>
      </w:r>
      <w:bookmarkEnd w:id="291"/>
      <w:bookmarkEnd w:id="292"/>
      <w:bookmarkEnd w:id="293"/>
      <w:bookmarkEnd w:id="294"/>
      <w:bookmarkEnd w:id="295"/>
    </w:p>
    <w:p w14:paraId="49A18E57" w14:textId="346D47B1" w:rsidR="0020594D" w:rsidRPr="00366F2E" w:rsidRDefault="1E6CBBC7" w:rsidP="00557FD8">
      <w:pPr>
        <w:pStyle w:val="cpNormal4"/>
        <w:spacing w:after="0" w:line="240" w:lineRule="auto"/>
        <w:ind w:firstLine="0"/>
        <w:rPr>
          <w:rFonts w:ascii="Arial" w:hAnsi="Arial" w:cs="Arial"/>
        </w:rPr>
      </w:pPr>
      <w:r w:rsidRPr="00366F2E">
        <w:rPr>
          <w:rFonts w:ascii="Arial" w:hAnsi="Arial" w:cs="Arial"/>
        </w:rPr>
        <w:t>(Obchodní podmínky služby Roznáška informačních materiálů)</w:t>
      </w:r>
    </w:p>
    <w:p w14:paraId="51536E31" w14:textId="77777777" w:rsidR="0020594D" w:rsidRPr="00366F2E" w:rsidRDefault="0020594D" w:rsidP="0020594D">
      <w:pPr>
        <w:spacing w:line="228" w:lineRule="auto"/>
        <w:rPr>
          <w:rFonts w:ascii="Arial" w:hAnsi="Arial" w:cs="Arial"/>
          <w:sz w:val="18"/>
          <w:szCs w:val="18"/>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9356"/>
      </w:tblGrid>
      <w:tr w:rsidR="0020594D" w:rsidRPr="00366F2E" w14:paraId="351C8B1C" w14:textId="77777777" w:rsidTr="521C895B">
        <w:trPr>
          <w:trHeight w:val="178"/>
        </w:trPr>
        <w:tc>
          <w:tcPr>
            <w:tcW w:w="567" w:type="dxa"/>
            <w:tcBorders>
              <w:top w:val="nil"/>
              <w:left w:val="nil"/>
              <w:bottom w:val="nil"/>
              <w:right w:val="nil"/>
            </w:tcBorders>
          </w:tcPr>
          <w:sdt>
            <w:sdtPr>
              <w:rPr>
                <w:rFonts w:ascii="Arial" w:hAnsi="Arial" w:cs="Arial"/>
                <w:b/>
              </w:rPr>
              <w:id w:val="310996888"/>
            </w:sdtPr>
            <w:sdtEndPr/>
            <w:sdtContent>
              <w:p w14:paraId="08B728B1" w14:textId="40356353" w:rsidR="0020594D" w:rsidRPr="00366F2E" w:rsidRDefault="00946032" w:rsidP="00946032">
                <w:pPr>
                  <w:rPr>
                    <w:rFonts w:ascii="Arial" w:hAnsi="Arial" w:cs="Arial"/>
                    <w:b/>
                  </w:rPr>
                </w:pPr>
                <w:r w:rsidRPr="00366F2E">
                  <w:rPr>
                    <w:rFonts w:ascii="Arial" w:hAnsi="Arial" w:cs="Arial"/>
                    <w:b/>
                  </w:rPr>
                  <w:t>2</w:t>
                </w:r>
                <w:r w:rsidR="0020594D" w:rsidRPr="00366F2E">
                  <w:rPr>
                    <w:rFonts w:ascii="Arial" w:hAnsi="Arial" w:cs="Arial"/>
                    <w:b/>
                  </w:rPr>
                  <w:t>.1</w:t>
                </w:r>
              </w:p>
            </w:sdtContent>
          </w:sdt>
        </w:tc>
        <w:tc>
          <w:tcPr>
            <w:tcW w:w="9356" w:type="dxa"/>
            <w:tcBorders>
              <w:top w:val="nil"/>
              <w:left w:val="nil"/>
              <w:bottom w:val="nil"/>
              <w:right w:val="nil"/>
            </w:tcBorders>
            <w:shd w:val="clear" w:color="auto" w:fill="auto"/>
          </w:tcPr>
          <w:sdt>
            <w:sdtPr>
              <w:rPr>
                <w:rFonts w:ascii="Arial" w:hAnsi="Arial" w:cs="Arial"/>
                <w:b/>
                <w:u w:val="single"/>
              </w:rPr>
              <w:id w:val="1705135959"/>
            </w:sdtPr>
            <w:sdtEndPr/>
            <w:sdtContent>
              <w:p w14:paraId="75A0CE70" w14:textId="5F6416FC" w:rsidR="0020594D" w:rsidRPr="00366F2E" w:rsidRDefault="1E6CBBC7" w:rsidP="521C895B">
                <w:pPr>
                  <w:spacing w:line="240" w:lineRule="auto"/>
                  <w:rPr>
                    <w:rFonts w:ascii="Arial" w:hAnsi="Arial" w:cs="Arial"/>
                    <w:b/>
                    <w:bCs/>
                  </w:rPr>
                </w:pPr>
                <w:r w:rsidRPr="00366F2E">
                  <w:rPr>
                    <w:rFonts w:ascii="Arial" w:hAnsi="Arial" w:cs="Arial"/>
                    <w:b/>
                    <w:bCs/>
                  </w:rPr>
                  <w:t>Ceny služby Roznáška informačních materiálů – základní cena</w:t>
                </w:r>
              </w:p>
            </w:sdtContent>
          </w:sdt>
        </w:tc>
      </w:tr>
    </w:tbl>
    <w:p w14:paraId="231184B8" w14:textId="77777777" w:rsidR="0020594D" w:rsidRPr="00366F2E" w:rsidRDefault="0020594D" w:rsidP="0020594D">
      <w:pPr>
        <w:spacing w:line="228" w:lineRule="auto"/>
        <w:rPr>
          <w:rFonts w:ascii="Arial" w:hAnsi="Arial" w:cs="Arial"/>
          <w:sz w:val="18"/>
          <w:szCs w:val="18"/>
        </w:rPr>
      </w:pPr>
    </w:p>
    <w:tbl>
      <w:tblPr>
        <w:tblW w:w="5528" w:type="dxa"/>
        <w:jc w:val="center"/>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CellMar>
          <w:left w:w="70" w:type="dxa"/>
          <w:right w:w="70" w:type="dxa"/>
        </w:tblCellMar>
        <w:tblLook w:val="0000" w:firstRow="0" w:lastRow="0" w:firstColumn="0" w:lastColumn="0" w:noHBand="0" w:noVBand="0"/>
      </w:tblPr>
      <w:tblGrid>
        <w:gridCol w:w="1134"/>
        <w:gridCol w:w="1098"/>
        <w:gridCol w:w="1099"/>
        <w:gridCol w:w="1098"/>
        <w:gridCol w:w="1099"/>
      </w:tblGrid>
      <w:tr w:rsidR="00547C55" w:rsidRPr="00366F2E" w14:paraId="22725089" w14:textId="77777777" w:rsidTr="008D44F3">
        <w:trPr>
          <w:trHeight w:val="283"/>
          <w:jc w:val="center"/>
        </w:trPr>
        <w:tc>
          <w:tcPr>
            <w:tcW w:w="1134" w:type="dxa"/>
            <w:shd w:val="clear" w:color="auto" w:fill="F2F2F2" w:themeFill="background1" w:themeFillShade="F2"/>
            <w:vAlign w:val="center"/>
          </w:tcPr>
          <w:p w14:paraId="721D4E9F" w14:textId="77777777" w:rsidR="00A856B5" w:rsidRPr="00366F2E" w:rsidRDefault="00A856B5" w:rsidP="00932B84">
            <w:pPr>
              <w:jc w:val="center"/>
              <w:rPr>
                <w:rFonts w:ascii="Arial" w:hAnsi="Arial" w:cs="Arial"/>
                <w:b/>
                <w:sz w:val="20"/>
                <w:szCs w:val="20"/>
              </w:rPr>
            </w:pPr>
            <w:r w:rsidRPr="00366F2E">
              <w:rPr>
                <w:rFonts w:ascii="Arial" w:hAnsi="Arial" w:cs="Arial"/>
                <w:b/>
                <w:sz w:val="20"/>
                <w:szCs w:val="20"/>
              </w:rPr>
              <w:br w:type="page"/>
              <w:t>Cena v Kč za kus</w:t>
            </w:r>
          </w:p>
        </w:tc>
        <w:tc>
          <w:tcPr>
            <w:tcW w:w="4394" w:type="dxa"/>
            <w:gridSpan w:val="4"/>
            <w:shd w:val="clear" w:color="auto" w:fill="F2F2F2" w:themeFill="background1" w:themeFillShade="F2"/>
            <w:vAlign w:val="center"/>
          </w:tcPr>
          <w:p w14:paraId="695E2A69" w14:textId="2DF4B4D4" w:rsidR="00A856B5" w:rsidRPr="00366F2E" w:rsidRDefault="0CE2D32D" w:rsidP="521C895B">
            <w:pPr>
              <w:jc w:val="center"/>
              <w:rPr>
                <w:rFonts w:ascii="Arial" w:hAnsi="Arial" w:cs="Arial"/>
                <w:b/>
                <w:bCs/>
                <w:sz w:val="20"/>
                <w:szCs w:val="20"/>
              </w:rPr>
            </w:pPr>
            <w:r w:rsidRPr="00366F2E">
              <w:rPr>
                <w:rFonts w:ascii="Arial" w:hAnsi="Arial" w:cs="Arial"/>
                <w:b/>
                <w:bCs/>
                <w:sz w:val="20"/>
                <w:szCs w:val="20"/>
              </w:rPr>
              <w:t>D</w:t>
            </w:r>
            <w:r w:rsidR="527142E7" w:rsidRPr="00366F2E">
              <w:rPr>
                <w:rFonts w:ascii="Arial" w:hAnsi="Arial" w:cs="Arial"/>
                <w:b/>
                <w:bCs/>
                <w:sz w:val="20"/>
                <w:szCs w:val="20"/>
              </w:rPr>
              <w:t xml:space="preserve">odání </w:t>
            </w:r>
            <w:r w:rsidR="66D103B5" w:rsidRPr="00366F2E">
              <w:rPr>
                <w:rFonts w:ascii="Arial" w:hAnsi="Arial" w:cs="Arial"/>
                <w:b/>
                <w:bCs/>
                <w:sz w:val="20"/>
                <w:szCs w:val="20"/>
              </w:rPr>
              <w:t>dle pásma</w:t>
            </w:r>
          </w:p>
        </w:tc>
      </w:tr>
      <w:tr w:rsidR="003A533E" w:rsidRPr="00366F2E" w14:paraId="3F642AEF" w14:textId="77777777" w:rsidTr="00CA5BE7">
        <w:trPr>
          <w:trHeight w:val="221"/>
          <w:jc w:val="center"/>
        </w:trPr>
        <w:tc>
          <w:tcPr>
            <w:tcW w:w="1134" w:type="dxa"/>
            <w:vMerge w:val="restart"/>
            <w:shd w:val="clear" w:color="auto" w:fill="F2F2F2" w:themeFill="background1" w:themeFillShade="F2"/>
            <w:vAlign w:val="center"/>
          </w:tcPr>
          <w:p w14:paraId="16884EC5" w14:textId="77777777" w:rsidR="00A856B5" w:rsidRPr="00366F2E" w:rsidRDefault="00A856B5" w:rsidP="00932B84">
            <w:pPr>
              <w:ind w:left="-170"/>
              <w:jc w:val="center"/>
              <w:rPr>
                <w:rFonts w:ascii="Arial" w:hAnsi="Arial" w:cs="Arial"/>
                <w:b/>
                <w:sz w:val="20"/>
                <w:szCs w:val="20"/>
              </w:rPr>
            </w:pPr>
            <w:r w:rsidRPr="00366F2E">
              <w:rPr>
                <w:rFonts w:ascii="Arial" w:hAnsi="Arial" w:cs="Arial"/>
                <w:b/>
                <w:sz w:val="20"/>
                <w:szCs w:val="20"/>
              </w:rPr>
              <w:t>Hmotnost do</w:t>
            </w:r>
          </w:p>
        </w:tc>
        <w:tc>
          <w:tcPr>
            <w:tcW w:w="2197" w:type="dxa"/>
            <w:gridSpan w:val="2"/>
            <w:shd w:val="clear" w:color="auto" w:fill="F2F2F2" w:themeFill="background1" w:themeFillShade="F2"/>
            <w:vAlign w:val="center"/>
          </w:tcPr>
          <w:p w14:paraId="06429B7C" w14:textId="77777777" w:rsidR="00A856B5" w:rsidRPr="00366F2E" w:rsidRDefault="00A856B5" w:rsidP="00AC36D4">
            <w:pPr>
              <w:jc w:val="center"/>
              <w:rPr>
                <w:rFonts w:ascii="Arial" w:hAnsi="Arial" w:cs="Arial"/>
                <w:b/>
                <w:sz w:val="20"/>
                <w:szCs w:val="20"/>
              </w:rPr>
            </w:pPr>
            <w:r w:rsidRPr="00366F2E">
              <w:rPr>
                <w:rFonts w:ascii="Arial" w:hAnsi="Arial" w:cs="Arial"/>
                <w:b/>
                <w:sz w:val="20"/>
                <w:szCs w:val="20"/>
              </w:rPr>
              <w:t>Pásmo A</w:t>
            </w:r>
            <w:r w:rsidRPr="00366F2E">
              <w:rPr>
                <w:rFonts w:ascii="Arial" w:hAnsi="Arial" w:cs="Arial"/>
                <w:b/>
                <w:sz w:val="20"/>
                <w:szCs w:val="20"/>
                <w:vertAlign w:val="superscript"/>
              </w:rPr>
              <w:t>2)</w:t>
            </w:r>
          </w:p>
        </w:tc>
        <w:tc>
          <w:tcPr>
            <w:tcW w:w="2197" w:type="dxa"/>
            <w:gridSpan w:val="2"/>
            <w:shd w:val="clear" w:color="auto" w:fill="F2F2F2" w:themeFill="background1" w:themeFillShade="F2"/>
            <w:vAlign w:val="center"/>
          </w:tcPr>
          <w:p w14:paraId="44539533" w14:textId="77777777" w:rsidR="00A856B5" w:rsidRPr="00366F2E" w:rsidRDefault="00A856B5" w:rsidP="0020594D">
            <w:pPr>
              <w:jc w:val="center"/>
              <w:rPr>
                <w:rFonts w:ascii="Arial" w:hAnsi="Arial" w:cs="Arial"/>
                <w:b/>
                <w:sz w:val="20"/>
                <w:szCs w:val="20"/>
              </w:rPr>
            </w:pPr>
            <w:r w:rsidRPr="00366F2E">
              <w:rPr>
                <w:rFonts w:ascii="Arial" w:hAnsi="Arial" w:cs="Arial"/>
                <w:b/>
                <w:sz w:val="20"/>
                <w:szCs w:val="20"/>
              </w:rPr>
              <w:t>Pásmo B</w:t>
            </w:r>
            <w:r w:rsidRPr="00366F2E">
              <w:rPr>
                <w:rFonts w:ascii="Arial" w:hAnsi="Arial" w:cs="Arial"/>
                <w:b/>
                <w:sz w:val="20"/>
                <w:szCs w:val="20"/>
                <w:vertAlign w:val="superscript"/>
              </w:rPr>
              <w:t>2)</w:t>
            </w:r>
          </w:p>
        </w:tc>
      </w:tr>
      <w:tr w:rsidR="003A533E" w:rsidRPr="00366F2E" w14:paraId="6D87FC50" w14:textId="77777777" w:rsidTr="00CA5BE7">
        <w:trPr>
          <w:trHeight w:val="283"/>
          <w:jc w:val="center"/>
        </w:trPr>
        <w:tc>
          <w:tcPr>
            <w:tcW w:w="1134" w:type="dxa"/>
            <w:vMerge/>
            <w:vAlign w:val="center"/>
          </w:tcPr>
          <w:p w14:paraId="00CFD8AA" w14:textId="77777777" w:rsidR="00A856B5" w:rsidRPr="00366F2E" w:rsidRDefault="00A856B5" w:rsidP="0020594D">
            <w:pPr>
              <w:jc w:val="center"/>
              <w:rPr>
                <w:rFonts w:ascii="Arial" w:hAnsi="Arial" w:cs="Arial"/>
                <w:b/>
                <w:sz w:val="20"/>
                <w:szCs w:val="20"/>
              </w:rPr>
            </w:pPr>
          </w:p>
        </w:tc>
        <w:tc>
          <w:tcPr>
            <w:tcW w:w="1098" w:type="dxa"/>
            <w:shd w:val="clear" w:color="auto" w:fill="F2F2F2" w:themeFill="background1" w:themeFillShade="F2"/>
            <w:vAlign w:val="center"/>
          </w:tcPr>
          <w:p w14:paraId="40B7A0F7" w14:textId="77777777" w:rsidR="00A856B5" w:rsidRPr="00366F2E" w:rsidRDefault="00A856B5" w:rsidP="007D67ED">
            <w:pPr>
              <w:jc w:val="center"/>
              <w:rPr>
                <w:rFonts w:ascii="Arial" w:hAnsi="Arial" w:cs="Arial"/>
                <w:b/>
                <w:sz w:val="20"/>
                <w:szCs w:val="20"/>
              </w:rPr>
            </w:pPr>
            <w:r w:rsidRPr="00366F2E">
              <w:rPr>
                <w:rFonts w:ascii="Arial" w:hAnsi="Arial" w:cs="Arial"/>
                <w:b/>
                <w:sz w:val="20"/>
                <w:szCs w:val="20"/>
              </w:rPr>
              <w:t>bez DPH</w:t>
            </w:r>
          </w:p>
        </w:tc>
        <w:tc>
          <w:tcPr>
            <w:tcW w:w="1099" w:type="dxa"/>
            <w:shd w:val="clear" w:color="auto" w:fill="F2F2F2" w:themeFill="background1" w:themeFillShade="F2"/>
            <w:vAlign w:val="center"/>
          </w:tcPr>
          <w:p w14:paraId="5FA6E7D7" w14:textId="77777777" w:rsidR="00A856B5" w:rsidRPr="00366F2E" w:rsidRDefault="00A856B5" w:rsidP="007D67ED">
            <w:pPr>
              <w:jc w:val="center"/>
              <w:rPr>
                <w:rFonts w:ascii="Arial" w:hAnsi="Arial" w:cs="Arial"/>
                <w:b/>
                <w:sz w:val="20"/>
                <w:szCs w:val="20"/>
              </w:rPr>
            </w:pPr>
            <w:r w:rsidRPr="00366F2E">
              <w:rPr>
                <w:rFonts w:ascii="Arial" w:hAnsi="Arial" w:cs="Arial"/>
                <w:b/>
                <w:sz w:val="20"/>
                <w:szCs w:val="20"/>
              </w:rPr>
              <w:t>s DPH</w:t>
            </w:r>
          </w:p>
        </w:tc>
        <w:tc>
          <w:tcPr>
            <w:tcW w:w="1098" w:type="dxa"/>
            <w:shd w:val="clear" w:color="auto" w:fill="F2F2F2" w:themeFill="background1" w:themeFillShade="F2"/>
            <w:vAlign w:val="center"/>
          </w:tcPr>
          <w:p w14:paraId="21190CAF" w14:textId="77777777" w:rsidR="00A856B5" w:rsidRPr="00366F2E" w:rsidRDefault="00A856B5" w:rsidP="007D67ED">
            <w:pPr>
              <w:jc w:val="center"/>
              <w:rPr>
                <w:rFonts w:ascii="Arial" w:hAnsi="Arial" w:cs="Arial"/>
                <w:b/>
                <w:sz w:val="20"/>
                <w:szCs w:val="20"/>
              </w:rPr>
            </w:pPr>
            <w:r w:rsidRPr="00366F2E">
              <w:rPr>
                <w:rFonts w:ascii="Arial" w:hAnsi="Arial" w:cs="Arial"/>
                <w:b/>
                <w:sz w:val="20"/>
                <w:szCs w:val="20"/>
              </w:rPr>
              <w:t>bez DPH</w:t>
            </w:r>
          </w:p>
        </w:tc>
        <w:tc>
          <w:tcPr>
            <w:tcW w:w="1099" w:type="dxa"/>
            <w:shd w:val="clear" w:color="auto" w:fill="F2F2F2" w:themeFill="background1" w:themeFillShade="F2"/>
            <w:vAlign w:val="center"/>
          </w:tcPr>
          <w:p w14:paraId="5908466D" w14:textId="77777777" w:rsidR="00A856B5" w:rsidRPr="00366F2E" w:rsidRDefault="00A856B5" w:rsidP="007D67ED">
            <w:pPr>
              <w:jc w:val="center"/>
              <w:rPr>
                <w:rFonts w:ascii="Arial" w:hAnsi="Arial" w:cs="Arial"/>
                <w:b/>
                <w:sz w:val="20"/>
                <w:szCs w:val="20"/>
              </w:rPr>
            </w:pPr>
            <w:r w:rsidRPr="00366F2E">
              <w:rPr>
                <w:rFonts w:ascii="Arial" w:hAnsi="Arial" w:cs="Arial"/>
                <w:b/>
                <w:sz w:val="20"/>
                <w:szCs w:val="20"/>
              </w:rPr>
              <w:t>s DPH</w:t>
            </w:r>
          </w:p>
        </w:tc>
      </w:tr>
      <w:tr w:rsidR="00547C55" w:rsidRPr="00366F2E" w14:paraId="5C5CAA96" w14:textId="77777777" w:rsidTr="008D44F3">
        <w:trPr>
          <w:trHeight w:val="186"/>
          <w:jc w:val="center"/>
        </w:trPr>
        <w:tc>
          <w:tcPr>
            <w:tcW w:w="1134" w:type="dxa"/>
            <w:shd w:val="clear" w:color="auto" w:fill="auto"/>
          </w:tcPr>
          <w:p w14:paraId="14E7751D" w14:textId="77777777" w:rsidR="00A856B5" w:rsidRPr="00366F2E" w:rsidRDefault="00A856B5" w:rsidP="00C35245">
            <w:pPr>
              <w:ind w:left="283"/>
              <w:jc w:val="center"/>
              <w:rPr>
                <w:rFonts w:ascii="Arial" w:hAnsi="Arial" w:cs="Arial"/>
                <w:snapToGrid w:val="0"/>
                <w:sz w:val="20"/>
                <w:szCs w:val="20"/>
              </w:rPr>
            </w:pPr>
            <w:r w:rsidRPr="00366F2E">
              <w:rPr>
                <w:rFonts w:ascii="Arial" w:hAnsi="Arial" w:cs="Arial"/>
                <w:snapToGrid w:val="0"/>
                <w:sz w:val="20"/>
                <w:szCs w:val="20"/>
              </w:rPr>
              <w:t>2 g</w:t>
            </w:r>
          </w:p>
        </w:tc>
        <w:tc>
          <w:tcPr>
            <w:tcW w:w="1098" w:type="dxa"/>
            <w:shd w:val="clear" w:color="auto" w:fill="auto"/>
            <w:vAlign w:val="center"/>
          </w:tcPr>
          <w:p w14:paraId="0E848A51" w14:textId="46FFFF2C"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0,92</w:t>
            </w:r>
          </w:p>
        </w:tc>
        <w:tc>
          <w:tcPr>
            <w:tcW w:w="1099" w:type="dxa"/>
            <w:vAlign w:val="center"/>
          </w:tcPr>
          <w:p w14:paraId="0DBB026C" w14:textId="53981093"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1,11</w:t>
            </w:r>
          </w:p>
        </w:tc>
        <w:tc>
          <w:tcPr>
            <w:tcW w:w="1098" w:type="dxa"/>
            <w:shd w:val="clear" w:color="auto" w:fill="auto"/>
            <w:vAlign w:val="center"/>
          </w:tcPr>
          <w:p w14:paraId="5A58972A" w14:textId="79A19199"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1,14</w:t>
            </w:r>
          </w:p>
        </w:tc>
        <w:tc>
          <w:tcPr>
            <w:tcW w:w="1099" w:type="dxa"/>
            <w:vAlign w:val="center"/>
          </w:tcPr>
          <w:p w14:paraId="13AC0D5D" w14:textId="4322C4A2"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1,38</w:t>
            </w:r>
          </w:p>
        </w:tc>
      </w:tr>
      <w:tr w:rsidR="00547C55" w:rsidRPr="00366F2E" w14:paraId="3C669147" w14:textId="77777777" w:rsidTr="008D44F3">
        <w:trPr>
          <w:trHeight w:val="186"/>
          <w:jc w:val="center"/>
        </w:trPr>
        <w:tc>
          <w:tcPr>
            <w:tcW w:w="1134" w:type="dxa"/>
            <w:shd w:val="clear" w:color="auto" w:fill="auto"/>
          </w:tcPr>
          <w:p w14:paraId="6A093606" w14:textId="77777777" w:rsidR="00A856B5" w:rsidRPr="00366F2E" w:rsidRDefault="00A856B5" w:rsidP="00C35245">
            <w:pPr>
              <w:ind w:left="283"/>
              <w:jc w:val="center"/>
              <w:rPr>
                <w:rFonts w:ascii="Arial" w:hAnsi="Arial" w:cs="Arial"/>
                <w:snapToGrid w:val="0"/>
                <w:sz w:val="20"/>
                <w:szCs w:val="20"/>
              </w:rPr>
            </w:pPr>
            <w:r w:rsidRPr="00366F2E">
              <w:rPr>
                <w:rFonts w:ascii="Arial" w:hAnsi="Arial" w:cs="Arial"/>
                <w:snapToGrid w:val="0"/>
                <w:sz w:val="20"/>
                <w:szCs w:val="20"/>
              </w:rPr>
              <w:t>4 g</w:t>
            </w:r>
          </w:p>
        </w:tc>
        <w:tc>
          <w:tcPr>
            <w:tcW w:w="1098" w:type="dxa"/>
            <w:shd w:val="clear" w:color="auto" w:fill="auto"/>
            <w:vAlign w:val="center"/>
          </w:tcPr>
          <w:p w14:paraId="7E6A75D8" w14:textId="024F09A6"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0,94</w:t>
            </w:r>
          </w:p>
        </w:tc>
        <w:tc>
          <w:tcPr>
            <w:tcW w:w="1099" w:type="dxa"/>
            <w:vAlign w:val="center"/>
          </w:tcPr>
          <w:p w14:paraId="5537CE5D" w14:textId="6942A5C3"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1,14</w:t>
            </w:r>
          </w:p>
        </w:tc>
        <w:tc>
          <w:tcPr>
            <w:tcW w:w="1098" w:type="dxa"/>
            <w:shd w:val="clear" w:color="auto" w:fill="auto"/>
            <w:vAlign w:val="center"/>
          </w:tcPr>
          <w:p w14:paraId="58F49907" w14:textId="321F583F"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1,18</w:t>
            </w:r>
          </w:p>
        </w:tc>
        <w:tc>
          <w:tcPr>
            <w:tcW w:w="1099" w:type="dxa"/>
            <w:vAlign w:val="center"/>
          </w:tcPr>
          <w:p w14:paraId="3A9F9A2E" w14:textId="66B5180B"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1,43</w:t>
            </w:r>
          </w:p>
        </w:tc>
      </w:tr>
      <w:tr w:rsidR="00547C55" w:rsidRPr="00366F2E" w14:paraId="581B5F1B" w14:textId="77777777" w:rsidTr="008D44F3">
        <w:trPr>
          <w:trHeight w:val="186"/>
          <w:jc w:val="center"/>
        </w:trPr>
        <w:tc>
          <w:tcPr>
            <w:tcW w:w="1134" w:type="dxa"/>
            <w:shd w:val="clear" w:color="auto" w:fill="auto"/>
          </w:tcPr>
          <w:p w14:paraId="45E0344C" w14:textId="77777777" w:rsidR="00A856B5" w:rsidRPr="00366F2E" w:rsidRDefault="00A856B5" w:rsidP="00C35245">
            <w:pPr>
              <w:ind w:left="283"/>
              <w:jc w:val="center"/>
              <w:rPr>
                <w:rFonts w:ascii="Arial" w:hAnsi="Arial" w:cs="Arial"/>
                <w:snapToGrid w:val="0"/>
                <w:sz w:val="20"/>
                <w:szCs w:val="20"/>
              </w:rPr>
            </w:pPr>
            <w:r w:rsidRPr="00366F2E">
              <w:rPr>
                <w:rFonts w:ascii="Arial" w:hAnsi="Arial" w:cs="Arial"/>
                <w:snapToGrid w:val="0"/>
                <w:sz w:val="20"/>
                <w:szCs w:val="20"/>
              </w:rPr>
              <w:t>6 g</w:t>
            </w:r>
          </w:p>
        </w:tc>
        <w:tc>
          <w:tcPr>
            <w:tcW w:w="1098" w:type="dxa"/>
            <w:shd w:val="clear" w:color="auto" w:fill="auto"/>
            <w:vAlign w:val="center"/>
          </w:tcPr>
          <w:p w14:paraId="454329D7" w14:textId="00C7EB74"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0,95</w:t>
            </w:r>
          </w:p>
        </w:tc>
        <w:tc>
          <w:tcPr>
            <w:tcW w:w="1099" w:type="dxa"/>
            <w:vAlign w:val="center"/>
          </w:tcPr>
          <w:p w14:paraId="3CA8FBF7" w14:textId="774A7BB2"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1,15</w:t>
            </w:r>
          </w:p>
        </w:tc>
        <w:tc>
          <w:tcPr>
            <w:tcW w:w="1098" w:type="dxa"/>
            <w:shd w:val="clear" w:color="auto" w:fill="auto"/>
            <w:vAlign w:val="center"/>
          </w:tcPr>
          <w:p w14:paraId="39D70AEC" w14:textId="485C0A6E"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1,20</w:t>
            </w:r>
          </w:p>
        </w:tc>
        <w:tc>
          <w:tcPr>
            <w:tcW w:w="1099" w:type="dxa"/>
            <w:vAlign w:val="center"/>
          </w:tcPr>
          <w:p w14:paraId="09CAD18F" w14:textId="091D04E4"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1,45</w:t>
            </w:r>
          </w:p>
        </w:tc>
      </w:tr>
      <w:tr w:rsidR="00547C55" w:rsidRPr="00366F2E" w14:paraId="4ED182FD" w14:textId="77777777" w:rsidTr="008D44F3">
        <w:trPr>
          <w:trHeight w:val="186"/>
          <w:jc w:val="center"/>
        </w:trPr>
        <w:tc>
          <w:tcPr>
            <w:tcW w:w="1134" w:type="dxa"/>
            <w:shd w:val="clear" w:color="auto" w:fill="auto"/>
          </w:tcPr>
          <w:p w14:paraId="2D1C6713" w14:textId="77777777" w:rsidR="00A856B5" w:rsidRPr="00366F2E" w:rsidRDefault="00A856B5" w:rsidP="00C35245">
            <w:pPr>
              <w:ind w:left="283"/>
              <w:jc w:val="center"/>
              <w:rPr>
                <w:rFonts w:ascii="Arial" w:hAnsi="Arial" w:cs="Arial"/>
                <w:snapToGrid w:val="0"/>
                <w:sz w:val="20"/>
                <w:szCs w:val="20"/>
              </w:rPr>
            </w:pPr>
            <w:r w:rsidRPr="00366F2E">
              <w:rPr>
                <w:rFonts w:ascii="Arial" w:hAnsi="Arial" w:cs="Arial"/>
                <w:snapToGrid w:val="0"/>
                <w:sz w:val="20"/>
                <w:szCs w:val="20"/>
              </w:rPr>
              <w:t>8 g</w:t>
            </w:r>
          </w:p>
        </w:tc>
        <w:tc>
          <w:tcPr>
            <w:tcW w:w="1098" w:type="dxa"/>
            <w:shd w:val="clear" w:color="auto" w:fill="auto"/>
            <w:vAlign w:val="center"/>
          </w:tcPr>
          <w:p w14:paraId="35AB1CB1" w14:textId="5107FB68"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0,96</w:t>
            </w:r>
          </w:p>
        </w:tc>
        <w:tc>
          <w:tcPr>
            <w:tcW w:w="1099" w:type="dxa"/>
            <w:vAlign w:val="center"/>
          </w:tcPr>
          <w:p w14:paraId="00789583" w14:textId="7474F7B7"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1,16</w:t>
            </w:r>
          </w:p>
        </w:tc>
        <w:tc>
          <w:tcPr>
            <w:tcW w:w="1098" w:type="dxa"/>
            <w:shd w:val="clear" w:color="auto" w:fill="auto"/>
            <w:vAlign w:val="center"/>
          </w:tcPr>
          <w:p w14:paraId="2D0C6296" w14:textId="0D2BC999"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1,24</w:t>
            </w:r>
          </w:p>
        </w:tc>
        <w:tc>
          <w:tcPr>
            <w:tcW w:w="1099" w:type="dxa"/>
            <w:vAlign w:val="center"/>
          </w:tcPr>
          <w:p w14:paraId="4F2EDD79" w14:textId="610B91DF"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1,50</w:t>
            </w:r>
          </w:p>
        </w:tc>
      </w:tr>
      <w:tr w:rsidR="00547C55" w:rsidRPr="00366F2E" w14:paraId="12F2629E" w14:textId="77777777" w:rsidTr="008D44F3">
        <w:trPr>
          <w:trHeight w:val="186"/>
          <w:jc w:val="center"/>
        </w:trPr>
        <w:tc>
          <w:tcPr>
            <w:tcW w:w="1134" w:type="dxa"/>
            <w:shd w:val="clear" w:color="auto" w:fill="auto"/>
          </w:tcPr>
          <w:p w14:paraId="569B059E"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10 g</w:t>
            </w:r>
          </w:p>
        </w:tc>
        <w:tc>
          <w:tcPr>
            <w:tcW w:w="1098" w:type="dxa"/>
            <w:shd w:val="clear" w:color="auto" w:fill="auto"/>
            <w:vAlign w:val="center"/>
          </w:tcPr>
          <w:p w14:paraId="143352D8" w14:textId="6AF8B183"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0,99</w:t>
            </w:r>
          </w:p>
        </w:tc>
        <w:tc>
          <w:tcPr>
            <w:tcW w:w="1099" w:type="dxa"/>
            <w:vAlign w:val="center"/>
          </w:tcPr>
          <w:p w14:paraId="0FFDF726" w14:textId="738B62B2"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1,20</w:t>
            </w:r>
          </w:p>
        </w:tc>
        <w:tc>
          <w:tcPr>
            <w:tcW w:w="1098" w:type="dxa"/>
            <w:shd w:val="clear" w:color="auto" w:fill="auto"/>
            <w:vAlign w:val="center"/>
          </w:tcPr>
          <w:p w14:paraId="1CFF15A5" w14:textId="1973A9C6"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1,28</w:t>
            </w:r>
          </w:p>
        </w:tc>
        <w:tc>
          <w:tcPr>
            <w:tcW w:w="1099" w:type="dxa"/>
            <w:vAlign w:val="center"/>
          </w:tcPr>
          <w:p w14:paraId="00EE0E32" w14:textId="3E880968"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1,55</w:t>
            </w:r>
          </w:p>
        </w:tc>
      </w:tr>
      <w:tr w:rsidR="00547C55" w:rsidRPr="00366F2E" w14:paraId="721F6F48" w14:textId="77777777" w:rsidTr="008D44F3">
        <w:trPr>
          <w:trHeight w:val="186"/>
          <w:jc w:val="center"/>
        </w:trPr>
        <w:tc>
          <w:tcPr>
            <w:tcW w:w="1134" w:type="dxa"/>
            <w:shd w:val="clear" w:color="auto" w:fill="auto"/>
          </w:tcPr>
          <w:p w14:paraId="77BE0F40"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14 g</w:t>
            </w:r>
          </w:p>
        </w:tc>
        <w:tc>
          <w:tcPr>
            <w:tcW w:w="1098" w:type="dxa"/>
            <w:shd w:val="clear" w:color="auto" w:fill="auto"/>
            <w:vAlign w:val="center"/>
          </w:tcPr>
          <w:p w14:paraId="515C11DF" w14:textId="73FDFC08"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1,02</w:t>
            </w:r>
          </w:p>
        </w:tc>
        <w:tc>
          <w:tcPr>
            <w:tcW w:w="1099" w:type="dxa"/>
            <w:vAlign w:val="center"/>
          </w:tcPr>
          <w:p w14:paraId="54266928" w14:textId="24B561BF"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1,23</w:t>
            </w:r>
          </w:p>
        </w:tc>
        <w:tc>
          <w:tcPr>
            <w:tcW w:w="1098" w:type="dxa"/>
            <w:shd w:val="clear" w:color="auto" w:fill="auto"/>
            <w:vAlign w:val="center"/>
          </w:tcPr>
          <w:p w14:paraId="609D18DE" w14:textId="3A6AA905"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1,37</w:t>
            </w:r>
          </w:p>
        </w:tc>
        <w:tc>
          <w:tcPr>
            <w:tcW w:w="1099" w:type="dxa"/>
            <w:vAlign w:val="center"/>
          </w:tcPr>
          <w:p w14:paraId="05CFE7BA" w14:textId="26870DC2"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1,66</w:t>
            </w:r>
          </w:p>
        </w:tc>
      </w:tr>
      <w:tr w:rsidR="00547C55" w:rsidRPr="00366F2E" w14:paraId="0A5DF431" w14:textId="77777777" w:rsidTr="008D44F3">
        <w:trPr>
          <w:trHeight w:val="186"/>
          <w:jc w:val="center"/>
        </w:trPr>
        <w:tc>
          <w:tcPr>
            <w:tcW w:w="1134" w:type="dxa"/>
            <w:shd w:val="clear" w:color="auto" w:fill="auto"/>
          </w:tcPr>
          <w:p w14:paraId="3AFD0DD9"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18 g</w:t>
            </w:r>
          </w:p>
        </w:tc>
        <w:tc>
          <w:tcPr>
            <w:tcW w:w="1098" w:type="dxa"/>
            <w:shd w:val="clear" w:color="auto" w:fill="auto"/>
            <w:vAlign w:val="center"/>
          </w:tcPr>
          <w:p w14:paraId="19091EDE" w14:textId="1BC64751"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1,10</w:t>
            </w:r>
          </w:p>
        </w:tc>
        <w:tc>
          <w:tcPr>
            <w:tcW w:w="1099" w:type="dxa"/>
            <w:vAlign w:val="center"/>
          </w:tcPr>
          <w:p w14:paraId="0DF1E6BF" w14:textId="4EFD7679"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1,33</w:t>
            </w:r>
          </w:p>
        </w:tc>
        <w:tc>
          <w:tcPr>
            <w:tcW w:w="1098" w:type="dxa"/>
            <w:shd w:val="clear" w:color="auto" w:fill="auto"/>
            <w:vAlign w:val="center"/>
          </w:tcPr>
          <w:p w14:paraId="142DD46D" w14:textId="415D6FC9"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1,49</w:t>
            </w:r>
          </w:p>
        </w:tc>
        <w:tc>
          <w:tcPr>
            <w:tcW w:w="1099" w:type="dxa"/>
            <w:vAlign w:val="center"/>
          </w:tcPr>
          <w:p w14:paraId="3D3B256D" w14:textId="788D0CBB"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1,80</w:t>
            </w:r>
          </w:p>
        </w:tc>
      </w:tr>
      <w:tr w:rsidR="00547C55" w:rsidRPr="00366F2E" w14:paraId="253AA32F" w14:textId="77777777" w:rsidTr="008D44F3">
        <w:trPr>
          <w:trHeight w:val="186"/>
          <w:jc w:val="center"/>
        </w:trPr>
        <w:tc>
          <w:tcPr>
            <w:tcW w:w="1134" w:type="dxa"/>
            <w:shd w:val="clear" w:color="auto" w:fill="auto"/>
          </w:tcPr>
          <w:p w14:paraId="516DB14D"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20 g</w:t>
            </w:r>
          </w:p>
        </w:tc>
        <w:tc>
          <w:tcPr>
            <w:tcW w:w="1098" w:type="dxa"/>
            <w:shd w:val="clear" w:color="auto" w:fill="auto"/>
            <w:vAlign w:val="center"/>
          </w:tcPr>
          <w:p w14:paraId="7837A4F8" w14:textId="507BA89E"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1,13</w:t>
            </w:r>
          </w:p>
        </w:tc>
        <w:tc>
          <w:tcPr>
            <w:tcW w:w="1099" w:type="dxa"/>
            <w:vAlign w:val="center"/>
          </w:tcPr>
          <w:p w14:paraId="09C0C1AC" w14:textId="38E858CC"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1,37</w:t>
            </w:r>
          </w:p>
        </w:tc>
        <w:tc>
          <w:tcPr>
            <w:tcW w:w="1098" w:type="dxa"/>
            <w:shd w:val="clear" w:color="auto" w:fill="auto"/>
            <w:vAlign w:val="center"/>
          </w:tcPr>
          <w:p w14:paraId="42D29576" w14:textId="495588EF"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1,56</w:t>
            </w:r>
          </w:p>
        </w:tc>
        <w:tc>
          <w:tcPr>
            <w:tcW w:w="1099" w:type="dxa"/>
            <w:vAlign w:val="center"/>
          </w:tcPr>
          <w:p w14:paraId="23BCAFA1" w14:textId="680FC4E0"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1,89</w:t>
            </w:r>
          </w:p>
        </w:tc>
      </w:tr>
      <w:tr w:rsidR="00547C55" w:rsidRPr="00366F2E" w14:paraId="11926F99" w14:textId="77777777" w:rsidTr="008D44F3">
        <w:trPr>
          <w:trHeight w:val="186"/>
          <w:jc w:val="center"/>
        </w:trPr>
        <w:tc>
          <w:tcPr>
            <w:tcW w:w="1134" w:type="dxa"/>
            <w:shd w:val="clear" w:color="auto" w:fill="auto"/>
          </w:tcPr>
          <w:p w14:paraId="5592F71F"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25 g</w:t>
            </w:r>
          </w:p>
        </w:tc>
        <w:tc>
          <w:tcPr>
            <w:tcW w:w="1098" w:type="dxa"/>
            <w:shd w:val="clear" w:color="auto" w:fill="auto"/>
            <w:vAlign w:val="center"/>
          </w:tcPr>
          <w:p w14:paraId="021F512F" w14:textId="0E32CEE9"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1,17</w:t>
            </w:r>
          </w:p>
        </w:tc>
        <w:tc>
          <w:tcPr>
            <w:tcW w:w="1099" w:type="dxa"/>
            <w:vAlign w:val="center"/>
          </w:tcPr>
          <w:p w14:paraId="067A214A" w14:textId="697D7BE5"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1,42</w:t>
            </w:r>
          </w:p>
        </w:tc>
        <w:tc>
          <w:tcPr>
            <w:tcW w:w="1098" w:type="dxa"/>
            <w:shd w:val="clear" w:color="auto" w:fill="auto"/>
            <w:vAlign w:val="center"/>
          </w:tcPr>
          <w:p w14:paraId="165BC39E" w14:textId="3917E8DF"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1,62</w:t>
            </w:r>
          </w:p>
        </w:tc>
        <w:tc>
          <w:tcPr>
            <w:tcW w:w="1099" w:type="dxa"/>
            <w:vAlign w:val="center"/>
          </w:tcPr>
          <w:p w14:paraId="596C438D" w14:textId="68D6F33F"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1,96</w:t>
            </w:r>
          </w:p>
        </w:tc>
      </w:tr>
      <w:tr w:rsidR="00547C55" w:rsidRPr="00366F2E" w14:paraId="4AA8EB6A" w14:textId="77777777" w:rsidTr="008D44F3">
        <w:trPr>
          <w:trHeight w:val="186"/>
          <w:jc w:val="center"/>
        </w:trPr>
        <w:tc>
          <w:tcPr>
            <w:tcW w:w="1134" w:type="dxa"/>
            <w:shd w:val="clear" w:color="auto" w:fill="auto"/>
          </w:tcPr>
          <w:p w14:paraId="39CFF0FD"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30 g</w:t>
            </w:r>
          </w:p>
        </w:tc>
        <w:tc>
          <w:tcPr>
            <w:tcW w:w="1098" w:type="dxa"/>
            <w:shd w:val="clear" w:color="auto" w:fill="auto"/>
            <w:vAlign w:val="center"/>
          </w:tcPr>
          <w:p w14:paraId="795CDA6C" w14:textId="5DFBC781"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1,22</w:t>
            </w:r>
          </w:p>
        </w:tc>
        <w:tc>
          <w:tcPr>
            <w:tcW w:w="1099" w:type="dxa"/>
            <w:vAlign w:val="center"/>
          </w:tcPr>
          <w:p w14:paraId="7A344A21" w14:textId="638011F7"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1,48</w:t>
            </w:r>
          </w:p>
        </w:tc>
        <w:tc>
          <w:tcPr>
            <w:tcW w:w="1098" w:type="dxa"/>
            <w:shd w:val="clear" w:color="auto" w:fill="auto"/>
            <w:vAlign w:val="center"/>
          </w:tcPr>
          <w:p w14:paraId="430CDF94" w14:textId="3FC36238"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1,71</w:t>
            </w:r>
          </w:p>
        </w:tc>
        <w:tc>
          <w:tcPr>
            <w:tcW w:w="1099" w:type="dxa"/>
            <w:vAlign w:val="center"/>
          </w:tcPr>
          <w:p w14:paraId="5FEA19E3" w14:textId="049C4D74"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2,07</w:t>
            </w:r>
          </w:p>
        </w:tc>
      </w:tr>
      <w:tr w:rsidR="00547C55" w:rsidRPr="00366F2E" w14:paraId="091179B0" w14:textId="77777777" w:rsidTr="008D44F3">
        <w:trPr>
          <w:trHeight w:val="186"/>
          <w:jc w:val="center"/>
        </w:trPr>
        <w:tc>
          <w:tcPr>
            <w:tcW w:w="1134" w:type="dxa"/>
            <w:shd w:val="clear" w:color="auto" w:fill="auto"/>
          </w:tcPr>
          <w:p w14:paraId="4D5C20E4"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35 g</w:t>
            </w:r>
          </w:p>
        </w:tc>
        <w:tc>
          <w:tcPr>
            <w:tcW w:w="1098" w:type="dxa"/>
            <w:shd w:val="clear" w:color="auto" w:fill="auto"/>
            <w:vAlign w:val="center"/>
          </w:tcPr>
          <w:p w14:paraId="6266AD6F" w14:textId="759080DF"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1,28</w:t>
            </w:r>
          </w:p>
        </w:tc>
        <w:tc>
          <w:tcPr>
            <w:tcW w:w="1099" w:type="dxa"/>
            <w:vAlign w:val="center"/>
          </w:tcPr>
          <w:p w14:paraId="181856AA" w14:textId="5A587F48"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1,55</w:t>
            </w:r>
          </w:p>
        </w:tc>
        <w:tc>
          <w:tcPr>
            <w:tcW w:w="1098" w:type="dxa"/>
            <w:shd w:val="clear" w:color="auto" w:fill="auto"/>
            <w:vAlign w:val="center"/>
          </w:tcPr>
          <w:p w14:paraId="78C17B57" w14:textId="7AC41B9C"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1,78</w:t>
            </w:r>
          </w:p>
        </w:tc>
        <w:tc>
          <w:tcPr>
            <w:tcW w:w="1099" w:type="dxa"/>
            <w:vAlign w:val="center"/>
          </w:tcPr>
          <w:p w14:paraId="31A5B2AA" w14:textId="2B0F7E45"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2,15</w:t>
            </w:r>
          </w:p>
        </w:tc>
      </w:tr>
      <w:tr w:rsidR="00547C55" w:rsidRPr="00366F2E" w14:paraId="75305AA7" w14:textId="77777777" w:rsidTr="008D44F3">
        <w:trPr>
          <w:trHeight w:val="186"/>
          <w:jc w:val="center"/>
        </w:trPr>
        <w:tc>
          <w:tcPr>
            <w:tcW w:w="1134" w:type="dxa"/>
            <w:shd w:val="clear" w:color="auto" w:fill="auto"/>
          </w:tcPr>
          <w:p w14:paraId="7E75FAB3"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40 g</w:t>
            </w:r>
          </w:p>
        </w:tc>
        <w:tc>
          <w:tcPr>
            <w:tcW w:w="1098" w:type="dxa"/>
            <w:shd w:val="clear" w:color="auto" w:fill="auto"/>
            <w:vAlign w:val="center"/>
          </w:tcPr>
          <w:p w14:paraId="0F1F93D9" w14:textId="39C681DA"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1,35</w:t>
            </w:r>
          </w:p>
        </w:tc>
        <w:tc>
          <w:tcPr>
            <w:tcW w:w="1099" w:type="dxa"/>
            <w:vAlign w:val="center"/>
          </w:tcPr>
          <w:p w14:paraId="4977B82F" w14:textId="668A5823"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1,63</w:t>
            </w:r>
          </w:p>
        </w:tc>
        <w:tc>
          <w:tcPr>
            <w:tcW w:w="1098" w:type="dxa"/>
            <w:shd w:val="clear" w:color="auto" w:fill="auto"/>
            <w:vAlign w:val="center"/>
          </w:tcPr>
          <w:p w14:paraId="10E1C070" w14:textId="6FE431D9"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1,86</w:t>
            </w:r>
          </w:p>
        </w:tc>
        <w:tc>
          <w:tcPr>
            <w:tcW w:w="1099" w:type="dxa"/>
            <w:vAlign w:val="center"/>
          </w:tcPr>
          <w:p w14:paraId="3FA0489A" w14:textId="1B0F333A"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2,25</w:t>
            </w:r>
          </w:p>
        </w:tc>
      </w:tr>
      <w:tr w:rsidR="00547C55" w:rsidRPr="00366F2E" w14:paraId="38AA59A6" w14:textId="77777777" w:rsidTr="008D44F3">
        <w:trPr>
          <w:trHeight w:val="186"/>
          <w:jc w:val="center"/>
        </w:trPr>
        <w:tc>
          <w:tcPr>
            <w:tcW w:w="1134" w:type="dxa"/>
            <w:shd w:val="clear" w:color="auto" w:fill="auto"/>
          </w:tcPr>
          <w:p w14:paraId="5B129E6B"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45 g</w:t>
            </w:r>
          </w:p>
        </w:tc>
        <w:tc>
          <w:tcPr>
            <w:tcW w:w="1098" w:type="dxa"/>
            <w:shd w:val="clear" w:color="auto" w:fill="auto"/>
            <w:vAlign w:val="center"/>
          </w:tcPr>
          <w:p w14:paraId="7454627C" w14:textId="215938BE"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1,42</w:t>
            </w:r>
          </w:p>
        </w:tc>
        <w:tc>
          <w:tcPr>
            <w:tcW w:w="1099" w:type="dxa"/>
            <w:vAlign w:val="center"/>
          </w:tcPr>
          <w:p w14:paraId="6453134D" w14:textId="6DD93373"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1,72</w:t>
            </w:r>
          </w:p>
        </w:tc>
        <w:tc>
          <w:tcPr>
            <w:tcW w:w="1098" w:type="dxa"/>
            <w:shd w:val="clear" w:color="auto" w:fill="auto"/>
            <w:vAlign w:val="center"/>
          </w:tcPr>
          <w:p w14:paraId="62184C4F" w14:textId="180BF559"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1,96</w:t>
            </w:r>
          </w:p>
        </w:tc>
        <w:tc>
          <w:tcPr>
            <w:tcW w:w="1099" w:type="dxa"/>
            <w:vAlign w:val="center"/>
          </w:tcPr>
          <w:p w14:paraId="59345CA6" w14:textId="540178ED"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2,37</w:t>
            </w:r>
          </w:p>
        </w:tc>
      </w:tr>
      <w:tr w:rsidR="00547C55" w:rsidRPr="00366F2E" w14:paraId="7DA9B2FC" w14:textId="77777777" w:rsidTr="008D44F3">
        <w:trPr>
          <w:trHeight w:val="186"/>
          <w:jc w:val="center"/>
        </w:trPr>
        <w:tc>
          <w:tcPr>
            <w:tcW w:w="1134" w:type="dxa"/>
            <w:shd w:val="clear" w:color="auto" w:fill="auto"/>
          </w:tcPr>
          <w:p w14:paraId="7A3E02ED"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50 g</w:t>
            </w:r>
          </w:p>
        </w:tc>
        <w:tc>
          <w:tcPr>
            <w:tcW w:w="1098" w:type="dxa"/>
            <w:shd w:val="clear" w:color="auto" w:fill="auto"/>
            <w:vAlign w:val="center"/>
          </w:tcPr>
          <w:p w14:paraId="38034532" w14:textId="43DCFEF4"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1,48</w:t>
            </w:r>
          </w:p>
        </w:tc>
        <w:tc>
          <w:tcPr>
            <w:tcW w:w="1099" w:type="dxa"/>
            <w:vAlign w:val="center"/>
          </w:tcPr>
          <w:p w14:paraId="708255D2" w14:textId="443CCBD4"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1,79</w:t>
            </w:r>
          </w:p>
        </w:tc>
        <w:tc>
          <w:tcPr>
            <w:tcW w:w="1098" w:type="dxa"/>
            <w:shd w:val="clear" w:color="auto" w:fill="auto"/>
            <w:vAlign w:val="center"/>
          </w:tcPr>
          <w:p w14:paraId="53233E24" w14:textId="05C1BD1A"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2,04</w:t>
            </w:r>
          </w:p>
        </w:tc>
        <w:tc>
          <w:tcPr>
            <w:tcW w:w="1099" w:type="dxa"/>
            <w:vAlign w:val="center"/>
          </w:tcPr>
          <w:p w14:paraId="0A13D7CD" w14:textId="79DAB078"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2,47</w:t>
            </w:r>
          </w:p>
        </w:tc>
      </w:tr>
      <w:tr w:rsidR="00547C55" w:rsidRPr="00366F2E" w14:paraId="5A22D29D" w14:textId="77777777" w:rsidTr="008D44F3">
        <w:trPr>
          <w:trHeight w:val="186"/>
          <w:jc w:val="center"/>
        </w:trPr>
        <w:tc>
          <w:tcPr>
            <w:tcW w:w="1134" w:type="dxa"/>
            <w:shd w:val="clear" w:color="auto" w:fill="auto"/>
          </w:tcPr>
          <w:p w14:paraId="72445A44"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55 g</w:t>
            </w:r>
          </w:p>
        </w:tc>
        <w:tc>
          <w:tcPr>
            <w:tcW w:w="1098" w:type="dxa"/>
            <w:shd w:val="clear" w:color="auto" w:fill="auto"/>
            <w:vAlign w:val="center"/>
          </w:tcPr>
          <w:p w14:paraId="4347D21F" w14:textId="695F0A40"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1,56</w:t>
            </w:r>
          </w:p>
        </w:tc>
        <w:tc>
          <w:tcPr>
            <w:tcW w:w="1099" w:type="dxa"/>
            <w:vAlign w:val="center"/>
          </w:tcPr>
          <w:p w14:paraId="3554CCFF" w14:textId="23826515"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1,89</w:t>
            </w:r>
          </w:p>
        </w:tc>
        <w:tc>
          <w:tcPr>
            <w:tcW w:w="1098" w:type="dxa"/>
            <w:shd w:val="clear" w:color="auto" w:fill="auto"/>
            <w:vAlign w:val="center"/>
          </w:tcPr>
          <w:p w14:paraId="11493565" w14:textId="4B3FFC60"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2,15</w:t>
            </w:r>
          </w:p>
        </w:tc>
        <w:tc>
          <w:tcPr>
            <w:tcW w:w="1099" w:type="dxa"/>
            <w:vAlign w:val="center"/>
          </w:tcPr>
          <w:p w14:paraId="4092269A" w14:textId="57998AFE"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2,60</w:t>
            </w:r>
          </w:p>
        </w:tc>
      </w:tr>
      <w:tr w:rsidR="00547C55" w:rsidRPr="00366F2E" w14:paraId="78D0E3B0" w14:textId="77777777" w:rsidTr="008D44F3">
        <w:trPr>
          <w:trHeight w:val="186"/>
          <w:jc w:val="center"/>
        </w:trPr>
        <w:tc>
          <w:tcPr>
            <w:tcW w:w="1134" w:type="dxa"/>
            <w:shd w:val="clear" w:color="auto" w:fill="auto"/>
          </w:tcPr>
          <w:p w14:paraId="04F6BB36"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60 g</w:t>
            </w:r>
          </w:p>
        </w:tc>
        <w:tc>
          <w:tcPr>
            <w:tcW w:w="1098" w:type="dxa"/>
            <w:shd w:val="clear" w:color="auto" w:fill="auto"/>
            <w:vAlign w:val="center"/>
          </w:tcPr>
          <w:p w14:paraId="0878C8DC" w14:textId="37D62F6D"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1,62</w:t>
            </w:r>
          </w:p>
        </w:tc>
        <w:tc>
          <w:tcPr>
            <w:tcW w:w="1099" w:type="dxa"/>
            <w:vAlign w:val="center"/>
          </w:tcPr>
          <w:p w14:paraId="1CBE42EA" w14:textId="5341CC57"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1,96</w:t>
            </w:r>
          </w:p>
        </w:tc>
        <w:tc>
          <w:tcPr>
            <w:tcW w:w="1098" w:type="dxa"/>
            <w:shd w:val="clear" w:color="auto" w:fill="auto"/>
            <w:vAlign w:val="center"/>
          </w:tcPr>
          <w:p w14:paraId="4A19DE2E" w14:textId="735F745B"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2,28</w:t>
            </w:r>
          </w:p>
        </w:tc>
        <w:tc>
          <w:tcPr>
            <w:tcW w:w="1099" w:type="dxa"/>
            <w:vAlign w:val="center"/>
          </w:tcPr>
          <w:p w14:paraId="5D6D5603" w14:textId="0235EAF8"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2,76</w:t>
            </w:r>
          </w:p>
        </w:tc>
      </w:tr>
      <w:tr w:rsidR="00547C55" w:rsidRPr="00366F2E" w14:paraId="0A1A9217" w14:textId="77777777" w:rsidTr="008D44F3">
        <w:trPr>
          <w:trHeight w:val="186"/>
          <w:jc w:val="center"/>
        </w:trPr>
        <w:tc>
          <w:tcPr>
            <w:tcW w:w="1134" w:type="dxa"/>
            <w:shd w:val="clear" w:color="auto" w:fill="auto"/>
          </w:tcPr>
          <w:p w14:paraId="00BBCC0E"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65 g</w:t>
            </w:r>
          </w:p>
        </w:tc>
        <w:tc>
          <w:tcPr>
            <w:tcW w:w="1098" w:type="dxa"/>
            <w:shd w:val="clear" w:color="auto" w:fill="auto"/>
            <w:vAlign w:val="center"/>
          </w:tcPr>
          <w:p w14:paraId="3F8FE4F7" w14:textId="766719E9"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1,70</w:t>
            </w:r>
          </w:p>
        </w:tc>
        <w:tc>
          <w:tcPr>
            <w:tcW w:w="1099" w:type="dxa"/>
            <w:vAlign w:val="center"/>
          </w:tcPr>
          <w:p w14:paraId="0E4FB432" w14:textId="553A2840"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2,06</w:t>
            </w:r>
          </w:p>
        </w:tc>
        <w:tc>
          <w:tcPr>
            <w:tcW w:w="1098" w:type="dxa"/>
            <w:shd w:val="clear" w:color="auto" w:fill="auto"/>
            <w:vAlign w:val="center"/>
          </w:tcPr>
          <w:p w14:paraId="22C0A6A7" w14:textId="77E707C4"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2,40</w:t>
            </w:r>
          </w:p>
        </w:tc>
        <w:tc>
          <w:tcPr>
            <w:tcW w:w="1099" w:type="dxa"/>
            <w:vAlign w:val="center"/>
          </w:tcPr>
          <w:p w14:paraId="53C608E4" w14:textId="32835A03"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2,90</w:t>
            </w:r>
          </w:p>
        </w:tc>
      </w:tr>
      <w:tr w:rsidR="00547C55" w:rsidRPr="00366F2E" w14:paraId="6CAE080A" w14:textId="77777777" w:rsidTr="008D44F3">
        <w:trPr>
          <w:trHeight w:val="186"/>
          <w:jc w:val="center"/>
        </w:trPr>
        <w:tc>
          <w:tcPr>
            <w:tcW w:w="1134" w:type="dxa"/>
            <w:shd w:val="clear" w:color="auto" w:fill="auto"/>
          </w:tcPr>
          <w:p w14:paraId="38631F7F"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70 g</w:t>
            </w:r>
          </w:p>
        </w:tc>
        <w:tc>
          <w:tcPr>
            <w:tcW w:w="1098" w:type="dxa"/>
            <w:shd w:val="clear" w:color="auto" w:fill="auto"/>
            <w:vAlign w:val="center"/>
          </w:tcPr>
          <w:p w14:paraId="4DBC2C3E" w14:textId="287B89C9"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1,79</w:t>
            </w:r>
          </w:p>
        </w:tc>
        <w:tc>
          <w:tcPr>
            <w:tcW w:w="1099" w:type="dxa"/>
            <w:vAlign w:val="center"/>
          </w:tcPr>
          <w:p w14:paraId="46FA2FF3" w14:textId="09EF29F3"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2,17</w:t>
            </w:r>
          </w:p>
        </w:tc>
        <w:tc>
          <w:tcPr>
            <w:tcW w:w="1098" w:type="dxa"/>
            <w:shd w:val="clear" w:color="auto" w:fill="auto"/>
            <w:vAlign w:val="center"/>
          </w:tcPr>
          <w:p w14:paraId="070E4690" w14:textId="3B27BA1D"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2,55</w:t>
            </w:r>
          </w:p>
        </w:tc>
        <w:tc>
          <w:tcPr>
            <w:tcW w:w="1099" w:type="dxa"/>
            <w:vAlign w:val="center"/>
          </w:tcPr>
          <w:p w14:paraId="49B5A827" w14:textId="09D66DB9"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3,09</w:t>
            </w:r>
          </w:p>
        </w:tc>
      </w:tr>
      <w:tr w:rsidR="00547C55" w:rsidRPr="00366F2E" w14:paraId="177F460A" w14:textId="77777777" w:rsidTr="008D44F3">
        <w:trPr>
          <w:trHeight w:val="186"/>
          <w:jc w:val="center"/>
        </w:trPr>
        <w:tc>
          <w:tcPr>
            <w:tcW w:w="1134" w:type="dxa"/>
            <w:shd w:val="clear" w:color="auto" w:fill="auto"/>
          </w:tcPr>
          <w:p w14:paraId="6B774CDC"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75 g</w:t>
            </w:r>
          </w:p>
        </w:tc>
        <w:tc>
          <w:tcPr>
            <w:tcW w:w="1098" w:type="dxa"/>
            <w:shd w:val="clear" w:color="auto" w:fill="auto"/>
            <w:vAlign w:val="center"/>
          </w:tcPr>
          <w:p w14:paraId="5ACC7D0C" w14:textId="3686A8E8"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1,89</w:t>
            </w:r>
          </w:p>
        </w:tc>
        <w:tc>
          <w:tcPr>
            <w:tcW w:w="1099" w:type="dxa"/>
            <w:vAlign w:val="center"/>
          </w:tcPr>
          <w:p w14:paraId="71E60934" w14:textId="1B664989"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2,29</w:t>
            </w:r>
          </w:p>
        </w:tc>
        <w:tc>
          <w:tcPr>
            <w:tcW w:w="1098" w:type="dxa"/>
            <w:shd w:val="clear" w:color="auto" w:fill="auto"/>
            <w:vAlign w:val="center"/>
          </w:tcPr>
          <w:p w14:paraId="20FBF38C" w14:textId="655B08D2"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2,68</w:t>
            </w:r>
          </w:p>
        </w:tc>
        <w:tc>
          <w:tcPr>
            <w:tcW w:w="1099" w:type="dxa"/>
            <w:vAlign w:val="center"/>
          </w:tcPr>
          <w:p w14:paraId="7CBB0BCF" w14:textId="533C8D2E"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3,24</w:t>
            </w:r>
          </w:p>
        </w:tc>
      </w:tr>
      <w:tr w:rsidR="00547C55" w:rsidRPr="00366F2E" w14:paraId="688D21FC" w14:textId="77777777" w:rsidTr="008D44F3">
        <w:trPr>
          <w:trHeight w:val="186"/>
          <w:jc w:val="center"/>
        </w:trPr>
        <w:tc>
          <w:tcPr>
            <w:tcW w:w="1134" w:type="dxa"/>
            <w:shd w:val="clear" w:color="auto" w:fill="auto"/>
          </w:tcPr>
          <w:p w14:paraId="08AE9A98"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80 g</w:t>
            </w:r>
          </w:p>
        </w:tc>
        <w:tc>
          <w:tcPr>
            <w:tcW w:w="1098" w:type="dxa"/>
            <w:shd w:val="clear" w:color="auto" w:fill="auto"/>
            <w:vAlign w:val="center"/>
          </w:tcPr>
          <w:p w14:paraId="2D6D6C19" w14:textId="38127FCB"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2,01</w:t>
            </w:r>
          </w:p>
        </w:tc>
        <w:tc>
          <w:tcPr>
            <w:tcW w:w="1099" w:type="dxa"/>
            <w:vAlign w:val="center"/>
          </w:tcPr>
          <w:p w14:paraId="59D8BB5F" w14:textId="52E6D0BF"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2,43</w:t>
            </w:r>
          </w:p>
        </w:tc>
        <w:tc>
          <w:tcPr>
            <w:tcW w:w="1098" w:type="dxa"/>
            <w:shd w:val="clear" w:color="auto" w:fill="auto"/>
            <w:vAlign w:val="center"/>
          </w:tcPr>
          <w:p w14:paraId="6A98FF81" w14:textId="4E5639B8"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2,84</w:t>
            </w:r>
          </w:p>
        </w:tc>
        <w:tc>
          <w:tcPr>
            <w:tcW w:w="1099" w:type="dxa"/>
            <w:vAlign w:val="center"/>
          </w:tcPr>
          <w:p w14:paraId="0A8EE975" w14:textId="29330D6C"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3,44</w:t>
            </w:r>
          </w:p>
        </w:tc>
      </w:tr>
      <w:tr w:rsidR="00547C55" w:rsidRPr="00366F2E" w14:paraId="170D2792" w14:textId="77777777" w:rsidTr="008D44F3">
        <w:trPr>
          <w:trHeight w:val="186"/>
          <w:jc w:val="center"/>
        </w:trPr>
        <w:tc>
          <w:tcPr>
            <w:tcW w:w="1134" w:type="dxa"/>
            <w:shd w:val="clear" w:color="auto" w:fill="auto"/>
          </w:tcPr>
          <w:p w14:paraId="095DB3CA" w14:textId="77777777" w:rsidR="00A856B5" w:rsidRPr="00366F2E" w:rsidRDefault="00A856B5" w:rsidP="00C35245">
            <w:pPr>
              <w:ind w:left="113"/>
              <w:jc w:val="center"/>
              <w:rPr>
                <w:rFonts w:ascii="Arial" w:hAnsi="Arial" w:cs="Arial"/>
                <w:snapToGrid w:val="0"/>
                <w:sz w:val="20"/>
                <w:szCs w:val="20"/>
              </w:rPr>
            </w:pPr>
            <w:r w:rsidRPr="00366F2E">
              <w:rPr>
                <w:rFonts w:ascii="Arial" w:hAnsi="Arial" w:cs="Arial"/>
                <w:snapToGrid w:val="0"/>
                <w:sz w:val="20"/>
                <w:szCs w:val="20"/>
              </w:rPr>
              <w:t>90 g</w:t>
            </w:r>
          </w:p>
        </w:tc>
        <w:tc>
          <w:tcPr>
            <w:tcW w:w="1098" w:type="dxa"/>
            <w:shd w:val="clear" w:color="auto" w:fill="auto"/>
            <w:vAlign w:val="center"/>
          </w:tcPr>
          <w:p w14:paraId="6AC70DCB" w14:textId="7D6CCFD1"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2,23</w:t>
            </w:r>
          </w:p>
        </w:tc>
        <w:tc>
          <w:tcPr>
            <w:tcW w:w="1099" w:type="dxa"/>
            <w:vAlign w:val="center"/>
          </w:tcPr>
          <w:p w14:paraId="71691489" w14:textId="4BC7951F"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2,70</w:t>
            </w:r>
          </w:p>
        </w:tc>
        <w:tc>
          <w:tcPr>
            <w:tcW w:w="1098" w:type="dxa"/>
            <w:shd w:val="clear" w:color="auto" w:fill="auto"/>
            <w:vAlign w:val="center"/>
          </w:tcPr>
          <w:p w14:paraId="6745CC45" w14:textId="0CB2FA5B"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3,18</w:t>
            </w:r>
          </w:p>
        </w:tc>
        <w:tc>
          <w:tcPr>
            <w:tcW w:w="1099" w:type="dxa"/>
            <w:vAlign w:val="center"/>
          </w:tcPr>
          <w:p w14:paraId="7BBA60AF" w14:textId="7BAED709"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3,85</w:t>
            </w:r>
          </w:p>
        </w:tc>
      </w:tr>
      <w:tr w:rsidR="00547C55" w:rsidRPr="00366F2E" w14:paraId="037BFDF1" w14:textId="77777777" w:rsidTr="008D44F3">
        <w:trPr>
          <w:trHeight w:val="186"/>
          <w:jc w:val="center"/>
        </w:trPr>
        <w:tc>
          <w:tcPr>
            <w:tcW w:w="1134" w:type="dxa"/>
            <w:shd w:val="clear" w:color="auto" w:fill="auto"/>
          </w:tcPr>
          <w:p w14:paraId="6EB3C249" w14:textId="77777777" w:rsidR="00A856B5" w:rsidRPr="00366F2E" w:rsidRDefault="00A856B5" w:rsidP="00C35245">
            <w:pPr>
              <w:jc w:val="center"/>
              <w:rPr>
                <w:rFonts w:ascii="Arial" w:hAnsi="Arial" w:cs="Arial"/>
                <w:snapToGrid w:val="0"/>
                <w:sz w:val="20"/>
                <w:szCs w:val="20"/>
              </w:rPr>
            </w:pPr>
            <w:r w:rsidRPr="00366F2E">
              <w:rPr>
                <w:rFonts w:ascii="Arial" w:hAnsi="Arial" w:cs="Arial"/>
                <w:snapToGrid w:val="0"/>
                <w:sz w:val="20"/>
                <w:szCs w:val="20"/>
              </w:rPr>
              <w:t>100 g</w:t>
            </w:r>
          </w:p>
        </w:tc>
        <w:tc>
          <w:tcPr>
            <w:tcW w:w="1098" w:type="dxa"/>
            <w:shd w:val="clear" w:color="auto" w:fill="auto"/>
            <w:vAlign w:val="center"/>
          </w:tcPr>
          <w:p w14:paraId="013157D8" w14:textId="61496093"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2,49</w:t>
            </w:r>
          </w:p>
        </w:tc>
        <w:tc>
          <w:tcPr>
            <w:tcW w:w="1099" w:type="dxa"/>
            <w:vAlign w:val="center"/>
          </w:tcPr>
          <w:p w14:paraId="5D03AD8B" w14:textId="56D468F5"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3,01</w:t>
            </w:r>
          </w:p>
        </w:tc>
        <w:tc>
          <w:tcPr>
            <w:tcW w:w="1098" w:type="dxa"/>
            <w:shd w:val="clear" w:color="auto" w:fill="auto"/>
            <w:vAlign w:val="center"/>
          </w:tcPr>
          <w:p w14:paraId="7125908D" w14:textId="6CA64D71" w:rsidR="00A856B5" w:rsidRPr="00366F2E" w:rsidRDefault="00A856B5" w:rsidP="00C35245">
            <w:pPr>
              <w:jc w:val="center"/>
              <w:rPr>
                <w:rFonts w:ascii="Arial" w:hAnsi="Arial" w:cs="Arial"/>
                <w:snapToGrid w:val="0"/>
                <w:sz w:val="20"/>
                <w:szCs w:val="20"/>
              </w:rPr>
            </w:pPr>
            <w:r w:rsidRPr="00366F2E">
              <w:rPr>
                <w:rFonts w:ascii="Arial" w:hAnsi="Arial" w:cs="Arial"/>
                <w:sz w:val="20"/>
                <w:szCs w:val="20"/>
              </w:rPr>
              <w:t>3,71</w:t>
            </w:r>
          </w:p>
        </w:tc>
        <w:tc>
          <w:tcPr>
            <w:tcW w:w="1099" w:type="dxa"/>
            <w:vAlign w:val="center"/>
          </w:tcPr>
          <w:p w14:paraId="49275B79" w14:textId="6B5DDF81" w:rsidR="00A856B5" w:rsidRPr="00366F2E" w:rsidRDefault="00A856B5" w:rsidP="00C35245">
            <w:pPr>
              <w:jc w:val="center"/>
              <w:rPr>
                <w:rFonts w:ascii="Arial" w:hAnsi="Arial" w:cs="Arial"/>
                <w:b/>
                <w:snapToGrid w:val="0"/>
                <w:sz w:val="20"/>
                <w:szCs w:val="20"/>
              </w:rPr>
            </w:pPr>
            <w:r w:rsidRPr="00366F2E">
              <w:rPr>
                <w:rFonts w:ascii="Arial" w:hAnsi="Arial" w:cs="Arial"/>
                <w:b/>
                <w:sz w:val="20"/>
                <w:szCs w:val="20"/>
              </w:rPr>
              <w:t>4,49</w:t>
            </w:r>
          </w:p>
        </w:tc>
      </w:tr>
    </w:tbl>
    <w:p w14:paraId="46C9AE56" w14:textId="77777777" w:rsidR="0020594D" w:rsidRPr="00366F2E" w:rsidRDefault="0020594D" w:rsidP="00401411">
      <w:pPr>
        <w:spacing w:before="120" w:line="228" w:lineRule="auto"/>
        <w:rPr>
          <w:rFonts w:ascii="Arial" w:hAnsi="Arial" w:cs="Arial"/>
          <w:sz w:val="16"/>
          <w:szCs w:val="16"/>
        </w:rPr>
      </w:pPr>
      <w:r w:rsidRPr="00366F2E">
        <w:rPr>
          <w:rFonts w:ascii="Arial" w:hAnsi="Arial" w:cs="Arial"/>
          <w:sz w:val="16"/>
          <w:szCs w:val="16"/>
        </w:rPr>
        <w:t>Největší rozměr zásilky nesmí přesáhnout 35,3 x 25 x 2 cm. Minimální rozměry zásilky jsou 5 x 9 cm.</w:t>
      </w:r>
    </w:p>
    <w:p w14:paraId="42320464" w14:textId="77777777" w:rsidR="0020594D" w:rsidRPr="00366F2E" w:rsidRDefault="0020594D" w:rsidP="0020594D">
      <w:pPr>
        <w:spacing w:line="240" w:lineRule="auto"/>
        <w:rPr>
          <w:rFonts w:ascii="Arial" w:hAnsi="Arial" w:cs="Arial"/>
          <w:sz w:val="10"/>
          <w:szCs w:val="18"/>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709"/>
        <w:gridCol w:w="9214"/>
      </w:tblGrid>
      <w:tr w:rsidR="00624AE0" w:rsidRPr="00366F2E" w14:paraId="773AC1D9" w14:textId="77777777" w:rsidTr="00624AE0">
        <w:trPr>
          <w:trHeight w:val="178"/>
        </w:trPr>
        <w:tc>
          <w:tcPr>
            <w:tcW w:w="709" w:type="dxa"/>
            <w:tcBorders>
              <w:top w:val="nil"/>
              <w:left w:val="nil"/>
              <w:bottom w:val="nil"/>
              <w:right w:val="nil"/>
            </w:tcBorders>
          </w:tcPr>
          <w:sdt>
            <w:sdtPr>
              <w:rPr>
                <w:rFonts w:ascii="Arial" w:hAnsi="Arial" w:cs="Arial"/>
                <w:b/>
              </w:rPr>
              <w:id w:val="544806931"/>
            </w:sdtPr>
            <w:sdtEndPr/>
            <w:sdtContent>
              <w:p w14:paraId="13DF406E" w14:textId="1CCDBF97" w:rsidR="00624AE0" w:rsidRPr="00366F2E" w:rsidRDefault="00624AE0" w:rsidP="00946032">
                <w:pPr>
                  <w:rPr>
                    <w:rFonts w:ascii="Arial" w:hAnsi="Arial" w:cs="Arial"/>
                    <w:b/>
                  </w:rPr>
                </w:pPr>
                <w:r w:rsidRPr="00366F2E">
                  <w:rPr>
                    <w:rFonts w:ascii="Arial" w:hAnsi="Arial" w:cs="Arial"/>
                    <w:b/>
                  </w:rPr>
                  <w:t>2.2</w:t>
                </w:r>
              </w:p>
            </w:sdtContent>
          </w:sdt>
        </w:tc>
        <w:tc>
          <w:tcPr>
            <w:tcW w:w="9214" w:type="dxa"/>
            <w:tcBorders>
              <w:top w:val="nil"/>
              <w:left w:val="nil"/>
              <w:bottom w:val="nil"/>
              <w:right w:val="nil"/>
            </w:tcBorders>
            <w:shd w:val="clear" w:color="auto" w:fill="auto"/>
          </w:tcPr>
          <w:sdt>
            <w:sdtPr>
              <w:rPr>
                <w:rFonts w:ascii="Arial" w:hAnsi="Arial" w:cs="Arial"/>
                <w:b/>
              </w:rPr>
              <w:id w:val="-297151420"/>
            </w:sdtPr>
            <w:sdtEndPr/>
            <w:sdtContent>
              <w:p w14:paraId="76B7761A" w14:textId="36A81A39" w:rsidR="00624AE0" w:rsidRPr="00366F2E" w:rsidRDefault="00624AE0" w:rsidP="0020594D">
                <w:pPr>
                  <w:spacing w:line="240" w:lineRule="auto"/>
                  <w:rPr>
                    <w:rFonts w:ascii="Arial" w:hAnsi="Arial" w:cs="Arial"/>
                    <w:b/>
                  </w:rPr>
                </w:pPr>
                <w:r w:rsidRPr="00366F2E">
                  <w:rPr>
                    <w:rFonts w:ascii="Arial" w:hAnsi="Arial" w:cs="Arial"/>
                    <w:b/>
                  </w:rPr>
                  <w:t>Adresní a expediční příprava – (Zpracování zakázky)</w:t>
                </w:r>
              </w:p>
            </w:sdtContent>
          </w:sdt>
        </w:tc>
      </w:tr>
    </w:tbl>
    <w:p w14:paraId="242B8C28" w14:textId="77777777" w:rsidR="0020594D" w:rsidRPr="00366F2E" w:rsidRDefault="0020594D" w:rsidP="0020594D">
      <w:pPr>
        <w:spacing w:line="228" w:lineRule="auto"/>
        <w:rPr>
          <w:rFonts w:ascii="Arial" w:hAnsi="Arial" w:cs="Arial"/>
          <w:sz w:val="10"/>
          <w:szCs w:val="18"/>
        </w:rPr>
      </w:pPr>
    </w:p>
    <w:tbl>
      <w:tblPr>
        <w:tblW w:w="9923" w:type="dxa"/>
        <w:tblInd w:w="70" w:type="dxa"/>
        <w:tblCellMar>
          <w:left w:w="70" w:type="dxa"/>
          <w:right w:w="70" w:type="dxa"/>
        </w:tblCellMar>
        <w:tblLook w:val="0000" w:firstRow="0" w:lastRow="0" w:firstColumn="0" w:lastColumn="0" w:noHBand="0" w:noVBand="0"/>
      </w:tblPr>
      <w:tblGrid>
        <w:gridCol w:w="3045"/>
        <w:gridCol w:w="1719"/>
        <w:gridCol w:w="1720"/>
        <w:gridCol w:w="1719"/>
        <w:gridCol w:w="1720"/>
      </w:tblGrid>
      <w:tr w:rsidR="00547C55" w:rsidRPr="00366F2E" w14:paraId="479BDF80" w14:textId="77777777" w:rsidTr="00572960">
        <w:trPr>
          <w:trHeight w:val="269"/>
        </w:trPr>
        <w:tc>
          <w:tcPr>
            <w:tcW w:w="3045" w:type="dxa"/>
            <w:tcBorders>
              <w:top w:val="single" w:sz="4" w:space="0" w:color="auto"/>
              <w:left w:val="single" w:sz="4" w:space="0" w:color="auto"/>
              <w:bottom w:val="single" w:sz="4" w:space="0" w:color="auto"/>
              <w:right w:val="single" w:sz="4" w:space="0" w:color="auto"/>
            </w:tcBorders>
            <w:shd w:val="clear" w:color="auto" w:fill="F2F2F2"/>
            <w:vAlign w:val="center"/>
          </w:tcPr>
          <w:p w14:paraId="35ACAAC8" w14:textId="77777777" w:rsidR="0020594D" w:rsidRPr="00366F2E" w:rsidRDefault="00932B84" w:rsidP="0020594D">
            <w:pPr>
              <w:spacing w:line="240" w:lineRule="auto"/>
              <w:jc w:val="center"/>
              <w:rPr>
                <w:rFonts w:ascii="Arial" w:hAnsi="Arial" w:cs="Arial"/>
                <w:b/>
                <w:sz w:val="20"/>
                <w:szCs w:val="20"/>
              </w:rPr>
            </w:pPr>
            <w:r w:rsidRPr="00366F2E">
              <w:rPr>
                <w:rFonts w:ascii="Arial" w:hAnsi="Arial" w:cs="Arial"/>
                <w:b/>
                <w:sz w:val="20"/>
                <w:szCs w:val="20"/>
              </w:rPr>
              <w:t>Cena v Kč za kus</w:t>
            </w:r>
          </w:p>
        </w:tc>
        <w:tc>
          <w:tcPr>
            <w:tcW w:w="3439" w:type="dxa"/>
            <w:gridSpan w:val="2"/>
            <w:tcBorders>
              <w:top w:val="single" w:sz="4" w:space="0" w:color="auto"/>
              <w:left w:val="single" w:sz="4" w:space="0" w:color="auto"/>
              <w:bottom w:val="single" w:sz="4" w:space="0" w:color="auto"/>
              <w:right w:val="single" w:sz="4" w:space="0" w:color="auto"/>
            </w:tcBorders>
            <w:shd w:val="clear" w:color="auto" w:fill="F2F2F2"/>
            <w:vAlign w:val="center"/>
          </w:tcPr>
          <w:p w14:paraId="3C2082BD" w14:textId="77777777" w:rsidR="0020594D" w:rsidRPr="00366F2E" w:rsidRDefault="0020594D" w:rsidP="0020594D">
            <w:pPr>
              <w:spacing w:line="240" w:lineRule="auto"/>
              <w:jc w:val="center"/>
              <w:rPr>
                <w:rFonts w:ascii="Arial" w:hAnsi="Arial" w:cs="Arial"/>
                <w:b/>
                <w:sz w:val="20"/>
                <w:szCs w:val="20"/>
              </w:rPr>
            </w:pPr>
            <w:r w:rsidRPr="00366F2E">
              <w:rPr>
                <w:rFonts w:ascii="Arial" w:hAnsi="Arial" w:cs="Arial"/>
                <w:b/>
                <w:sz w:val="20"/>
                <w:szCs w:val="20"/>
              </w:rPr>
              <w:t>Pásmo A</w:t>
            </w:r>
            <w:r w:rsidR="00AC36D4" w:rsidRPr="00366F2E">
              <w:rPr>
                <w:rFonts w:ascii="Arial" w:hAnsi="Arial" w:cs="Arial"/>
                <w:b/>
                <w:sz w:val="20"/>
                <w:szCs w:val="20"/>
                <w:vertAlign w:val="superscript"/>
              </w:rPr>
              <w:t>2)</w:t>
            </w:r>
          </w:p>
        </w:tc>
        <w:tc>
          <w:tcPr>
            <w:tcW w:w="3439" w:type="dxa"/>
            <w:gridSpan w:val="2"/>
            <w:tcBorders>
              <w:top w:val="single" w:sz="4" w:space="0" w:color="auto"/>
              <w:left w:val="single" w:sz="4" w:space="0" w:color="auto"/>
              <w:bottom w:val="single" w:sz="4" w:space="0" w:color="auto"/>
              <w:right w:val="single" w:sz="4" w:space="0" w:color="auto"/>
            </w:tcBorders>
            <w:shd w:val="clear" w:color="auto" w:fill="F2F2F2"/>
            <w:vAlign w:val="center"/>
          </w:tcPr>
          <w:p w14:paraId="46445C75" w14:textId="77777777" w:rsidR="0020594D" w:rsidRPr="00366F2E" w:rsidRDefault="0020594D" w:rsidP="0020594D">
            <w:pPr>
              <w:spacing w:line="240" w:lineRule="auto"/>
              <w:jc w:val="center"/>
              <w:rPr>
                <w:rFonts w:ascii="Arial" w:hAnsi="Arial" w:cs="Arial"/>
                <w:b/>
                <w:sz w:val="20"/>
                <w:szCs w:val="20"/>
              </w:rPr>
            </w:pPr>
            <w:r w:rsidRPr="00366F2E">
              <w:rPr>
                <w:rFonts w:ascii="Arial" w:hAnsi="Arial" w:cs="Arial"/>
                <w:b/>
                <w:sz w:val="20"/>
                <w:szCs w:val="20"/>
              </w:rPr>
              <w:t>Pásmo B</w:t>
            </w:r>
            <w:r w:rsidR="00AC36D4" w:rsidRPr="00366F2E">
              <w:rPr>
                <w:rFonts w:ascii="Arial" w:hAnsi="Arial" w:cs="Arial"/>
                <w:b/>
                <w:sz w:val="20"/>
                <w:szCs w:val="20"/>
                <w:vertAlign w:val="superscript"/>
              </w:rPr>
              <w:t>2)</w:t>
            </w:r>
          </w:p>
        </w:tc>
      </w:tr>
      <w:tr w:rsidR="00547C55" w:rsidRPr="00366F2E" w14:paraId="2EF99249" w14:textId="77777777" w:rsidTr="00572960">
        <w:trPr>
          <w:trHeight w:val="269"/>
        </w:trPr>
        <w:tc>
          <w:tcPr>
            <w:tcW w:w="3045" w:type="dxa"/>
            <w:tcBorders>
              <w:top w:val="single" w:sz="4" w:space="0" w:color="auto"/>
              <w:left w:val="single" w:sz="4" w:space="0" w:color="auto"/>
              <w:bottom w:val="single" w:sz="4" w:space="0" w:color="auto"/>
              <w:right w:val="single" w:sz="4" w:space="0" w:color="auto"/>
            </w:tcBorders>
            <w:shd w:val="clear" w:color="auto" w:fill="F2F2F2"/>
            <w:vAlign w:val="center"/>
          </w:tcPr>
          <w:p w14:paraId="41DA1A06" w14:textId="77777777" w:rsidR="00932B84" w:rsidRPr="00366F2E" w:rsidRDefault="00932B84" w:rsidP="0020594D">
            <w:pPr>
              <w:spacing w:line="240" w:lineRule="auto"/>
              <w:jc w:val="center"/>
              <w:rPr>
                <w:rFonts w:ascii="Arial" w:hAnsi="Arial" w:cs="Arial"/>
                <w:b/>
                <w:sz w:val="20"/>
                <w:szCs w:val="20"/>
              </w:rPr>
            </w:pPr>
            <w:r w:rsidRPr="00366F2E">
              <w:rPr>
                <w:rFonts w:ascii="Arial" w:hAnsi="Arial" w:cs="Arial"/>
                <w:b/>
                <w:sz w:val="20"/>
                <w:szCs w:val="20"/>
              </w:rPr>
              <w:t>Váha materiálu do</w:t>
            </w:r>
          </w:p>
        </w:tc>
        <w:tc>
          <w:tcPr>
            <w:tcW w:w="1719" w:type="dxa"/>
            <w:tcBorders>
              <w:top w:val="single" w:sz="4" w:space="0" w:color="auto"/>
              <w:left w:val="single" w:sz="4" w:space="0" w:color="auto"/>
              <w:bottom w:val="single" w:sz="4" w:space="0" w:color="auto"/>
              <w:right w:val="single" w:sz="4" w:space="0" w:color="auto"/>
            </w:tcBorders>
            <w:shd w:val="clear" w:color="auto" w:fill="F2F2F2"/>
            <w:vAlign w:val="center"/>
          </w:tcPr>
          <w:p w14:paraId="672540ED" w14:textId="77777777" w:rsidR="00932B84" w:rsidRPr="00366F2E" w:rsidRDefault="00932B84" w:rsidP="00932B84">
            <w:pPr>
              <w:spacing w:line="240" w:lineRule="auto"/>
              <w:jc w:val="center"/>
              <w:rPr>
                <w:rFonts w:ascii="Arial" w:hAnsi="Arial" w:cs="Arial"/>
                <w:b/>
                <w:sz w:val="20"/>
                <w:szCs w:val="20"/>
              </w:rPr>
            </w:pPr>
            <w:r w:rsidRPr="00366F2E">
              <w:rPr>
                <w:rFonts w:ascii="Arial" w:hAnsi="Arial" w:cs="Arial"/>
                <w:b/>
                <w:sz w:val="20"/>
                <w:szCs w:val="20"/>
              </w:rPr>
              <w:t>bez DPH</w:t>
            </w:r>
          </w:p>
        </w:tc>
        <w:tc>
          <w:tcPr>
            <w:tcW w:w="1720" w:type="dxa"/>
            <w:tcBorders>
              <w:top w:val="single" w:sz="4" w:space="0" w:color="auto"/>
              <w:left w:val="single" w:sz="4" w:space="0" w:color="auto"/>
              <w:bottom w:val="single" w:sz="4" w:space="0" w:color="auto"/>
              <w:right w:val="single" w:sz="4" w:space="0" w:color="auto"/>
            </w:tcBorders>
            <w:shd w:val="clear" w:color="auto" w:fill="F2F2F2"/>
            <w:vAlign w:val="center"/>
          </w:tcPr>
          <w:p w14:paraId="1B38C1C1" w14:textId="77777777" w:rsidR="00932B84" w:rsidRPr="00366F2E" w:rsidRDefault="00932B84" w:rsidP="00932B84">
            <w:pPr>
              <w:spacing w:line="240" w:lineRule="auto"/>
              <w:jc w:val="center"/>
              <w:rPr>
                <w:rFonts w:ascii="Arial" w:hAnsi="Arial" w:cs="Arial"/>
                <w:b/>
                <w:sz w:val="20"/>
                <w:szCs w:val="20"/>
              </w:rPr>
            </w:pPr>
            <w:r w:rsidRPr="00366F2E">
              <w:rPr>
                <w:rFonts w:ascii="Arial" w:hAnsi="Arial" w:cs="Arial"/>
                <w:b/>
                <w:sz w:val="20"/>
                <w:szCs w:val="20"/>
              </w:rPr>
              <w:t>s DPH</w:t>
            </w:r>
          </w:p>
        </w:tc>
        <w:tc>
          <w:tcPr>
            <w:tcW w:w="1719" w:type="dxa"/>
            <w:tcBorders>
              <w:top w:val="single" w:sz="4" w:space="0" w:color="auto"/>
              <w:left w:val="single" w:sz="4" w:space="0" w:color="auto"/>
              <w:bottom w:val="single" w:sz="4" w:space="0" w:color="auto"/>
              <w:right w:val="single" w:sz="4" w:space="0" w:color="auto"/>
            </w:tcBorders>
            <w:shd w:val="clear" w:color="auto" w:fill="F2F2F2"/>
            <w:vAlign w:val="center"/>
          </w:tcPr>
          <w:p w14:paraId="6B6DD40A" w14:textId="77777777" w:rsidR="00932B84" w:rsidRPr="00366F2E" w:rsidRDefault="00932B84" w:rsidP="00C236EB">
            <w:pPr>
              <w:spacing w:line="240" w:lineRule="auto"/>
              <w:jc w:val="center"/>
              <w:rPr>
                <w:rFonts w:ascii="Arial" w:hAnsi="Arial" w:cs="Arial"/>
                <w:b/>
                <w:sz w:val="20"/>
                <w:szCs w:val="20"/>
              </w:rPr>
            </w:pPr>
            <w:r w:rsidRPr="00366F2E">
              <w:rPr>
                <w:rFonts w:ascii="Arial" w:hAnsi="Arial" w:cs="Arial"/>
                <w:b/>
                <w:sz w:val="20"/>
                <w:szCs w:val="20"/>
              </w:rPr>
              <w:t>bez DPH</w:t>
            </w:r>
          </w:p>
        </w:tc>
        <w:tc>
          <w:tcPr>
            <w:tcW w:w="1720" w:type="dxa"/>
            <w:tcBorders>
              <w:top w:val="single" w:sz="4" w:space="0" w:color="auto"/>
              <w:left w:val="single" w:sz="4" w:space="0" w:color="auto"/>
              <w:bottom w:val="single" w:sz="4" w:space="0" w:color="auto"/>
              <w:right w:val="single" w:sz="4" w:space="0" w:color="auto"/>
            </w:tcBorders>
            <w:shd w:val="clear" w:color="auto" w:fill="F2F2F2"/>
            <w:vAlign w:val="center"/>
          </w:tcPr>
          <w:p w14:paraId="6F6C760C" w14:textId="77777777" w:rsidR="00932B84" w:rsidRPr="00366F2E" w:rsidRDefault="00932B84" w:rsidP="00C236EB">
            <w:pPr>
              <w:spacing w:line="240" w:lineRule="auto"/>
              <w:jc w:val="center"/>
              <w:rPr>
                <w:rFonts w:ascii="Arial" w:hAnsi="Arial" w:cs="Arial"/>
                <w:b/>
                <w:sz w:val="20"/>
                <w:szCs w:val="20"/>
              </w:rPr>
            </w:pPr>
            <w:r w:rsidRPr="00366F2E">
              <w:rPr>
                <w:rFonts w:ascii="Arial" w:hAnsi="Arial" w:cs="Arial"/>
                <w:b/>
                <w:sz w:val="20"/>
                <w:szCs w:val="20"/>
              </w:rPr>
              <w:t>s DPH</w:t>
            </w:r>
          </w:p>
        </w:tc>
      </w:tr>
      <w:tr w:rsidR="00547C55" w:rsidRPr="00366F2E" w14:paraId="7BBCC12B" w14:textId="77777777" w:rsidTr="00572960">
        <w:trPr>
          <w:trHeight w:val="186"/>
        </w:trPr>
        <w:tc>
          <w:tcPr>
            <w:tcW w:w="3045" w:type="dxa"/>
            <w:tcBorders>
              <w:top w:val="single" w:sz="4" w:space="0" w:color="auto"/>
              <w:left w:val="single" w:sz="4" w:space="0" w:color="auto"/>
              <w:bottom w:val="single" w:sz="4" w:space="0" w:color="auto"/>
              <w:right w:val="single" w:sz="4" w:space="0" w:color="auto"/>
            </w:tcBorders>
            <w:shd w:val="clear" w:color="auto" w:fill="auto"/>
          </w:tcPr>
          <w:p w14:paraId="376DD1F6" w14:textId="77777777" w:rsidR="0020594D" w:rsidRPr="00366F2E" w:rsidRDefault="0020594D" w:rsidP="0020594D">
            <w:pPr>
              <w:ind w:left="113"/>
              <w:jc w:val="center"/>
              <w:rPr>
                <w:rFonts w:ascii="Arial" w:hAnsi="Arial" w:cs="Arial"/>
                <w:snapToGrid w:val="0"/>
                <w:sz w:val="20"/>
                <w:szCs w:val="20"/>
              </w:rPr>
            </w:pPr>
            <w:r w:rsidRPr="00366F2E">
              <w:rPr>
                <w:rFonts w:ascii="Arial" w:hAnsi="Arial" w:cs="Arial"/>
                <w:snapToGrid w:val="0"/>
                <w:sz w:val="20"/>
                <w:szCs w:val="20"/>
              </w:rPr>
              <w:t>50 g</w:t>
            </w:r>
          </w:p>
        </w:tc>
        <w:tc>
          <w:tcPr>
            <w:tcW w:w="1719" w:type="dxa"/>
            <w:tcBorders>
              <w:top w:val="single" w:sz="4" w:space="0" w:color="auto"/>
              <w:left w:val="single" w:sz="4" w:space="0" w:color="auto"/>
              <w:bottom w:val="single" w:sz="4" w:space="0" w:color="auto"/>
              <w:right w:val="single" w:sz="4" w:space="0" w:color="auto"/>
            </w:tcBorders>
            <w:shd w:val="clear" w:color="auto" w:fill="auto"/>
          </w:tcPr>
          <w:p w14:paraId="0B1CA33C" w14:textId="2DE82913" w:rsidR="0020594D" w:rsidRPr="00366F2E" w:rsidRDefault="0020594D" w:rsidP="0020594D">
            <w:pPr>
              <w:jc w:val="center"/>
              <w:rPr>
                <w:rFonts w:ascii="Arial" w:hAnsi="Arial" w:cs="Arial"/>
                <w:snapToGrid w:val="0"/>
                <w:sz w:val="20"/>
                <w:szCs w:val="20"/>
              </w:rPr>
            </w:pPr>
            <w:r w:rsidRPr="00366F2E">
              <w:rPr>
                <w:rFonts w:ascii="Arial" w:hAnsi="Arial" w:cs="Arial"/>
                <w:snapToGrid w:val="0"/>
                <w:sz w:val="20"/>
                <w:szCs w:val="20"/>
              </w:rPr>
              <w:t>0,0</w:t>
            </w:r>
            <w:r w:rsidR="005F7B6E" w:rsidRPr="00366F2E">
              <w:rPr>
                <w:rFonts w:ascii="Arial" w:hAnsi="Arial" w:cs="Arial"/>
                <w:snapToGrid w:val="0"/>
                <w:sz w:val="20"/>
                <w:szCs w:val="20"/>
              </w:rPr>
              <w:t>5</w:t>
            </w:r>
          </w:p>
        </w:tc>
        <w:tc>
          <w:tcPr>
            <w:tcW w:w="1720" w:type="dxa"/>
            <w:tcBorders>
              <w:top w:val="single" w:sz="4" w:space="0" w:color="auto"/>
              <w:left w:val="single" w:sz="4" w:space="0" w:color="auto"/>
              <w:bottom w:val="single" w:sz="4" w:space="0" w:color="auto"/>
              <w:right w:val="single" w:sz="4" w:space="0" w:color="auto"/>
            </w:tcBorders>
          </w:tcPr>
          <w:p w14:paraId="64AEF89B" w14:textId="3E7C9AF7" w:rsidR="0020594D" w:rsidRPr="00366F2E" w:rsidRDefault="0020594D" w:rsidP="0020594D">
            <w:pPr>
              <w:jc w:val="center"/>
              <w:rPr>
                <w:rFonts w:ascii="Arial" w:hAnsi="Arial" w:cs="Arial"/>
                <w:b/>
                <w:snapToGrid w:val="0"/>
                <w:sz w:val="20"/>
                <w:szCs w:val="20"/>
              </w:rPr>
            </w:pPr>
            <w:r w:rsidRPr="00366F2E">
              <w:rPr>
                <w:rFonts w:ascii="Arial" w:hAnsi="Arial" w:cs="Arial"/>
                <w:b/>
                <w:snapToGrid w:val="0"/>
                <w:sz w:val="20"/>
                <w:szCs w:val="20"/>
              </w:rPr>
              <w:t>0,0</w:t>
            </w:r>
            <w:r w:rsidR="002C043E" w:rsidRPr="00366F2E">
              <w:rPr>
                <w:rFonts w:ascii="Arial" w:hAnsi="Arial" w:cs="Arial"/>
                <w:b/>
                <w:snapToGrid w:val="0"/>
                <w:sz w:val="20"/>
                <w:szCs w:val="20"/>
              </w:rPr>
              <w:t>6</w:t>
            </w:r>
          </w:p>
        </w:tc>
        <w:tc>
          <w:tcPr>
            <w:tcW w:w="1719" w:type="dxa"/>
            <w:tcBorders>
              <w:top w:val="single" w:sz="4" w:space="0" w:color="auto"/>
              <w:left w:val="single" w:sz="4" w:space="0" w:color="auto"/>
              <w:bottom w:val="single" w:sz="4" w:space="0" w:color="auto"/>
              <w:right w:val="single" w:sz="4" w:space="0" w:color="auto"/>
            </w:tcBorders>
            <w:shd w:val="clear" w:color="auto" w:fill="auto"/>
          </w:tcPr>
          <w:p w14:paraId="27843AE9" w14:textId="5444C05A" w:rsidR="0020594D" w:rsidRPr="00366F2E" w:rsidRDefault="0020594D" w:rsidP="0020594D">
            <w:pPr>
              <w:jc w:val="center"/>
              <w:rPr>
                <w:rFonts w:ascii="Arial" w:hAnsi="Arial" w:cs="Arial"/>
                <w:snapToGrid w:val="0"/>
                <w:sz w:val="20"/>
                <w:szCs w:val="20"/>
              </w:rPr>
            </w:pPr>
            <w:r w:rsidRPr="00366F2E">
              <w:rPr>
                <w:rFonts w:ascii="Arial" w:hAnsi="Arial" w:cs="Arial"/>
                <w:snapToGrid w:val="0"/>
                <w:sz w:val="20"/>
                <w:szCs w:val="20"/>
              </w:rPr>
              <w:t>0,</w:t>
            </w:r>
            <w:r w:rsidR="00C079B3" w:rsidRPr="00366F2E">
              <w:rPr>
                <w:rFonts w:ascii="Arial" w:hAnsi="Arial" w:cs="Arial"/>
                <w:snapToGrid w:val="0"/>
                <w:sz w:val="20"/>
                <w:szCs w:val="20"/>
              </w:rPr>
              <w:t>11</w:t>
            </w:r>
          </w:p>
        </w:tc>
        <w:tc>
          <w:tcPr>
            <w:tcW w:w="1720" w:type="dxa"/>
            <w:tcBorders>
              <w:top w:val="single" w:sz="4" w:space="0" w:color="auto"/>
              <w:left w:val="single" w:sz="4" w:space="0" w:color="auto"/>
              <w:bottom w:val="single" w:sz="4" w:space="0" w:color="auto"/>
              <w:right w:val="single" w:sz="4" w:space="0" w:color="auto"/>
            </w:tcBorders>
          </w:tcPr>
          <w:p w14:paraId="16D4C601" w14:textId="6C941B07" w:rsidR="0020594D" w:rsidRPr="00366F2E" w:rsidRDefault="0020594D" w:rsidP="0020594D">
            <w:pPr>
              <w:jc w:val="center"/>
              <w:rPr>
                <w:rFonts w:ascii="Arial" w:hAnsi="Arial" w:cs="Arial"/>
                <w:b/>
                <w:snapToGrid w:val="0"/>
                <w:sz w:val="20"/>
                <w:szCs w:val="20"/>
              </w:rPr>
            </w:pPr>
            <w:r w:rsidRPr="00366F2E">
              <w:rPr>
                <w:rFonts w:ascii="Arial" w:hAnsi="Arial" w:cs="Arial"/>
                <w:b/>
                <w:snapToGrid w:val="0"/>
                <w:sz w:val="20"/>
                <w:szCs w:val="20"/>
              </w:rPr>
              <w:t>0,</w:t>
            </w:r>
            <w:r w:rsidR="00D70334" w:rsidRPr="00366F2E">
              <w:rPr>
                <w:rFonts w:ascii="Arial" w:hAnsi="Arial" w:cs="Arial"/>
                <w:b/>
                <w:snapToGrid w:val="0"/>
                <w:sz w:val="20"/>
                <w:szCs w:val="20"/>
              </w:rPr>
              <w:t>13</w:t>
            </w:r>
          </w:p>
        </w:tc>
      </w:tr>
      <w:tr w:rsidR="009B691D" w:rsidRPr="00366F2E" w14:paraId="06BE45DE" w14:textId="77777777" w:rsidTr="00572960">
        <w:trPr>
          <w:trHeight w:val="186"/>
        </w:trPr>
        <w:tc>
          <w:tcPr>
            <w:tcW w:w="3045" w:type="dxa"/>
            <w:tcBorders>
              <w:top w:val="single" w:sz="4" w:space="0" w:color="auto"/>
              <w:left w:val="single" w:sz="4" w:space="0" w:color="auto"/>
              <w:bottom w:val="single" w:sz="4" w:space="0" w:color="auto"/>
              <w:right w:val="single" w:sz="4" w:space="0" w:color="auto"/>
            </w:tcBorders>
            <w:shd w:val="clear" w:color="auto" w:fill="auto"/>
          </w:tcPr>
          <w:p w14:paraId="134B804A" w14:textId="77777777" w:rsidR="0020594D" w:rsidRPr="00366F2E" w:rsidRDefault="0020594D" w:rsidP="0020594D">
            <w:pPr>
              <w:jc w:val="center"/>
              <w:rPr>
                <w:rFonts w:ascii="Arial" w:hAnsi="Arial" w:cs="Arial"/>
                <w:snapToGrid w:val="0"/>
                <w:sz w:val="20"/>
                <w:szCs w:val="20"/>
              </w:rPr>
            </w:pPr>
            <w:r w:rsidRPr="00366F2E">
              <w:rPr>
                <w:rFonts w:ascii="Arial" w:hAnsi="Arial" w:cs="Arial"/>
                <w:snapToGrid w:val="0"/>
                <w:sz w:val="20"/>
                <w:szCs w:val="20"/>
              </w:rPr>
              <w:t>100 g</w:t>
            </w:r>
          </w:p>
        </w:tc>
        <w:tc>
          <w:tcPr>
            <w:tcW w:w="1719" w:type="dxa"/>
            <w:tcBorders>
              <w:top w:val="single" w:sz="4" w:space="0" w:color="auto"/>
              <w:left w:val="single" w:sz="4" w:space="0" w:color="auto"/>
              <w:bottom w:val="single" w:sz="4" w:space="0" w:color="auto"/>
              <w:right w:val="single" w:sz="4" w:space="0" w:color="auto"/>
            </w:tcBorders>
            <w:shd w:val="clear" w:color="auto" w:fill="auto"/>
          </w:tcPr>
          <w:p w14:paraId="52855F7D" w14:textId="08DDCFAF" w:rsidR="0020594D" w:rsidRPr="00366F2E" w:rsidRDefault="0020594D" w:rsidP="0020594D">
            <w:pPr>
              <w:jc w:val="center"/>
              <w:rPr>
                <w:rFonts w:ascii="Arial" w:hAnsi="Arial" w:cs="Arial"/>
                <w:snapToGrid w:val="0"/>
                <w:sz w:val="20"/>
                <w:szCs w:val="20"/>
              </w:rPr>
            </w:pPr>
            <w:r w:rsidRPr="00366F2E">
              <w:rPr>
                <w:rFonts w:ascii="Arial" w:hAnsi="Arial" w:cs="Arial"/>
                <w:snapToGrid w:val="0"/>
                <w:sz w:val="20"/>
                <w:szCs w:val="20"/>
              </w:rPr>
              <w:t>0,0</w:t>
            </w:r>
            <w:r w:rsidR="00C079B3" w:rsidRPr="00366F2E">
              <w:rPr>
                <w:rFonts w:ascii="Arial" w:hAnsi="Arial" w:cs="Arial"/>
                <w:snapToGrid w:val="0"/>
                <w:sz w:val="20"/>
                <w:szCs w:val="20"/>
              </w:rPr>
              <w:t>9</w:t>
            </w:r>
          </w:p>
        </w:tc>
        <w:tc>
          <w:tcPr>
            <w:tcW w:w="1720" w:type="dxa"/>
            <w:tcBorders>
              <w:top w:val="single" w:sz="4" w:space="0" w:color="auto"/>
              <w:left w:val="single" w:sz="4" w:space="0" w:color="auto"/>
              <w:bottom w:val="single" w:sz="4" w:space="0" w:color="auto"/>
              <w:right w:val="single" w:sz="4" w:space="0" w:color="auto"/>
            </w:tcBorders>
          </w:tcPr>
          <w:p w14:paraId="61AD189F" w14:textId="40753508" w:rsidR="0020594D" w:rsidRPr="00366F2E" w:rsidRDefault="00C97567" w:rsidP="0020594D">
            <w:pPr>
              <w:jc w:val="center"/>
              <w:rPr>
                <w:rFonts w:ascii="Arial" w:hAnsi="Arial" w:cs="Arial"/>
                <w:b/>
                <w:snapToGrid w:val="0"/>
                <w:sz w:val="20"/>
                <w:szCs w:val="20"/>
              </w:rPr>
            </w:pPr>
            <w:r w:rsidRPr="00366F2E">
              <w:rPr>
                <w:rFonts w:ascii="Arial" w:hAnsi="Arial" w:cs="Arial"/>
                <w:b/>
                <w:snapToGrid w:val="0"/>
                <w:sz w:val="20"/>
                <w:szCs w:val="20"/>
              </w:rPr>
              <w:t>0</w:t>
            </w:r>
            <w:r w:rsidR="002C043E" w:rsidRPr="00366F2E">
              <w:rPr>
                <w:rFonts w:ascii="Arial" w:hAnsi="Arial" w:cs="Arial"/>
                <w:b/>
                <w:snapToGrid w:val="0"/>
                <w:sz w:val="20"/>
                <w:szCs w:val="20"/>
              </w:rPr>
              <w:t>,</w:t>
            </w:r>
            <w:r w:rsidRPr="00366F2E">
              <w:rPr>
                <w:rFonts w:ascii="Arial" w:hAnsi="Arial" w:cs="Arial"/>
                <w:b/>
                <w:snapToGrid w:val="0"/>
                <w:sz w:val="20"/>
                <w:szCs w:val="20"/>
              </w:rPr>
              <w:t>11</w:t>
            </w:r>
          </w:p>
        </w:tc>
        <w:tc>
          <w:tcPr>
            <w:tcW w:w="1719" w:type="dxa"/>
            <w:tcBorders>
              <w:top w:val="single" w:sz="4" w:space="0" w:color="auto"/>
              <w:left w:val="single" w:sz="4" w:space="0" w:color="auto"/>
              <w:bottom w:val="single" w:sz="4" w:space="0" w:color="auto"/>
              <w:right w:val="single" w:sz="4" w:space="0" w:color="auto"/>
            </w:tcBorders>
            <w:shd w:val="clear" w:color="auto" w:fill="auto"/>
          </w:tcPr>
          <w:p w14:paraId="48968046" w14:textId="322B2178" w:rsidR="0020594D" w:rsidRPr="00366F2E" w:rsidRDefault="0020594D" w:rsidP="0020594D">
            <w:pPr>
              <w:jc w:val="center"/>
              <w:rPr>
                <w:rFonts w:ascii="Arial" w:hAnsi="Arial" w:cs="Arial"/>
                <w:snapToGrid w:val="0"/>
                <w:sz w:val="20"/>
                <w:szCs w:val="20"/>
              </w:rPr>
            </w:pPr>
            <w:r w:rsidRPr="00366F2E">
              <w:rPr>
                <w:rFonts w:ascii="Arial" w:hAnsi="Arial" w:cs="Arial"/>
                <w:snapToGrid w:val="0"/>
                <w:sz w:val="20"/>
                <w:szCs w:val="20"/>
              </w:rPr>
              <w:t>0,</w:t>
            </w:r>
            <w:r w:rsidR="00C079B3" w:rsidRPr="00366F2E">
              <w:rPr>
                <w:rFonts w:ascii="Arial" w:hAnsi="Arial" w:cs="Arial"/>
                <w:snapToGrid w:val="0"/>
                <w:sz w:val="20"/>
                <w:szCs w:val="20"/>
              </w:rPr>
              <w:t>15</w:t>
            </w:r>
          </w:p>
        </w:tc>
        <w:tc>
          <w:tcPr>
            <w:tcW w:w="1720" w:type="dxa"/>
            <w:tcBorders>
              <w:top w:val="single" w:sz="4" w:space="0" w:color="auto"/>
              <w:left w:val="single" w:sz="4" w:space="0" w:color="auto"/>
              <w:bottom w:val="single" w:sz="4" w:space="0" w:color="auto"/>
              <w:right w:val="single" w:sz="4" w:space="0" w:color="auto"/>
            </w:tcBorders>
          </w:tcPr>
          <w:p w14:paraId="50C3E894" w14:textId="3BAFBCB4" w:rsidR="0020594D" w:rsidRPr="00366F2E" w:rsidRDefault="0020594D" w:rsidP="0020594D">
            <w:pPr>
              <w:jc w:val="center"/>
              <w:rPr>
                <w:rFonts w:ascii="Arial" w:hAnsi="Arial" w:cs="Arial"/>
                <w:b/>
                <w:snapToGrid w:val="0"/>
                <w:sz w:val="20"/>
                <w:szCs w:val="20"/>
              </w:rPr>
            </w:pPr>
            <w:r w:rsidRPr="00366F2E">
              <w:rPr>
                <w:rFonts w:ascii="Arial" w:hAnsi="Arial" w:cs="Arial"/>
                <w:b/>
                <w:snapToGrid w:val="0"/>
                <w:sz w:val="20"/>
                <w:szCs w:val="20"/>
              </w:rPr>
              <w:t>0,</w:t>
            </w:r>
            <w:r w:rsidR="009C4743" w:rsidRPr="00366F2E">
              <w:rPr>
                <w:rFonts w:ascii="Arial" w:hAnsi="Arial" w:cs="Arial"/>
                <w:b/>
                <w:snapToGrid w:val="0"/>
                <w:sz w:val="20"/>
                <w:szCs w:val="20"/>
              </w:rPr>
              <w:t>18</w:t>
            </w:r>
          </w:p>
        </w:tc>
      </w:tr>
    </w:tbl>
    <w:p w14:paraId="4C8B0FCB" w14:textId="77777777" w:rsidR="0020594D" w:rsidRPr="00366F2E" w:rsidRDefault="0020594D" w:rsidP="0020594D">
      <w:pPr>
        <w:spacing w:line="240" w:lineRule="auto"/>
        <w:rPr>
          <w:rFonts w:ascii="Arial" w:hAnsi="Arial" w:cs="Arial"/>
          <w:sz w:val="10"/>
          <w:szCs w:val="18"/>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851"/>
        <w:gridCol w:w="9072"/>
      </w:tblGrid>
      <w:tr w:rsidR="00624AE0" w:rsidRPr="00366F2E" w14:paraId="1EED4B46" w14:textId="77777777" w:rsidTr="00624AE0">
        <w:trPr>
          <w:trHeight w:val="178"/>
        </w:trPr>
        <w:tc>
          <w:tcPr>
            <w:tcW w:w="851" w:type="dxa"/>
            <w:tcBorders>
              <w:top w:val="nil"/>
              <w:left w:val="nil"/>
              <w:bottom w:val="nil"/>
              <w:right w:val="nil"/>
            </w:tcBorders>
          </w:tcPr>
          <w:sdt>
            <w:sdtPr>
              <w:rPr>
                <w:rFonts w:ascii="Arial" w:hAnsi="Arial" w:cs="Arial"/>
                <w:b/>
              </w:rPr>
              <w:id w:val="-916867739"/>
            </w:sdtPr>
            <w:sdtEndPr/>
            <w:sdtContent>
              <w:p w14:paraId="0DE9B6CA" w14:textId="507F7540" w:rsidR="00624AE0" w:rsidRPr="00366F2E" w:rsidRDefault="00624AE0" w:rsidP="00946032">
                <w:pPr>
                  <w:rPr>
                    <w:rFonts w:ascii="Arial" w:hAnsi="Arial" w:cs="Arial"/>
                    <w:b/>
                  </w:rPr>
                </w:pPr>
                <w:r w:rsidRPr="00366F2E">
                  <w:rPr>
                    <w:rFonts w:ascii="Arial" w:hAnsi="Arial" w:cs="Arial"/>
                    <w:b/>
                  </w:rPr>
                  <w:t>2.3</w:t>
                </w:r>
              </w:p>
            </w:sdtContent>
          </w:sdt>
        </w:tc>
        <w:tc>
          <w:tcPr>
            <w:tcW w:w="9072" w:type="dxa"/>
            <w:tcBorders>
              <w:top w:val="nil"/>
              <w:left w:val="nil"/>
              <w:bottom w:val="nil"/>
              <w:right w:val="nil"/>
            </w:tcBorders>
            <w:shd w:val="clear" w:color="auto" w:fill="auto"/>
          </w:tcPr>
          <w:sdt>
            <w:sdtPr>
              <w:rPr>
                <w:rFonts w:ascii="Arial" w:hAnsi="Arial" w:cs="Arial"/>
                <w:b/>
              </w:rPr>
              <w:id w:val="1409351893"/>
            </w:sdtPr>
            <w:sdtEndPr/>
            <w:sdtContent>
              <w:p w14:paraId="5A162744" w14:textId="38C1591E" w:rsidR="00624AE0" w:rsidRPr="00366F2E" w:rsidRDefault="00624AE0" w:rsidP="0020594D">
                <w:pPr>
                  <w:spacing w:line="240" w:lineRule="auto"/>
                  <w:rPr>
                    <w:rFonts w:ascii="Arial" w:hAnsi="Arial" w:cs="Arial"/>
                    <w:b/>
                  </w:rPr>
                </w:pPr>
                <w:r w:rsidRPr="00366F2E">
                  <w:rPr>
                    <w:rFonts w:ascii="Arial" w:hAnsi="Arial" w:cs="Arial"/>
                    <w:b/>
                  </w:rPr>
                  <w:t>Minimální cena za adresní a expediční přípravu</w:t>
                </w:r>
              </w:p>
            </w:sdtContent>
          </w:sdt>
        </w:tc>
      </w:tr>
    </w:tbl>
    <w:p w14:paraId="106D81AB" w14:textId="77777777" w:rsidR="0020594D" w:rsidRPr="00366F2E" w:rsidRDefault="0020594D" w:rsidP="0020594D">
      <w:pPr>
        <w:spacing w:line="240" w:lineRule="auto"/>
        <w:rPr>
          <w:rFonts w:ascii="Arial" w:hAnsi="Arial" w:cs="Arial"/>
          <w:sz w:val="4"/>
          <w:szCs w:val="18"/>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4678"/>
        <w:gridCol w:w="2622"/>
        <w:gridCol w:w="2623"/>
      </w:tblGrid>
      <w:tr w:rsidR="00547C55" w:rsidRPr="00366F2E" w14:paraId="659A658E" w14:textId="77777777" w:rsidTr="00572960">
        <w:trPr>
          <w:trHeight w:val="215"/>
        </w:trPr>
        <w:tc>
          <w:tcPr>
            <w:tcW w:w="4678" w:type="dxa"/>
            <w:shd w:val="clear" w:color="auto" w:fill="F2F2F2"/>
            <w:vAlign w:val="center"/>
          </w:tcPr>
          <w:p w14:paraId="54142A4D" w14:textId="77777777" w:rsidR="008A5A9C" w:rsidRPr="00366F2E" w:rsidRDefault="008A5A9C" w:rsidP="00932B84">
            <w:pPr>
              <w:spacing w:line="240" w:lineRule="auto"/>
              <w:jc w:val="center"/>
              <w:rPr>
                <w:rFonts w:ascii="Arial" w:hAnsi="Arial" w:cs="Arial"/>
                <w:b/>
                <w:sz w:val="20"/>
                <w:szCs w:val="20"/>
              </w:rPr>
            </w:pPr>
            <w:r w:rsidRPr="00366F2E">
              <w:rPr>
                <w:rFonts w:ascii="Arial" w:hAnsi="Arial" w:cs="Arial"/>
                <w:b/>
                <w:sz w:val="20"/>
                <w:szCs w:val="20"/>
              </w:rPr>
              <w:t>Cena v Kč za zakázku</w:t>
            </w:r>
            <w:r w:rsidR="00AC36D4" w:rsidRPr="00366F2E">
              <w:rPr>
                <w:rFonts w:ascii="Arial" w:hAnsi="Arial" w:cs="Arial"/>
                <w:b/>
                <w:sz w:val="20"/>
                <w:szCs w:val="20"/>
                <w:vertAlign w:val="superscript"/>
              </w:rPr>
              <w:t>1)</w:t>
            </w:r>
          </w:p>
        </w:tc>
        <w:tc>
          <w:tcPr>
            <w:tcW w:w="2622" w:type="dxa"/>
            <w:shd w:val="clear" w:color="auto" w:fill="F2F2F2"/>
            <w:vAlign w:val="center"/>
          </w:tcPr>
          <w:p w14:paraId="24A7BA1F" w14:textId="77777777" w:rsidR="008A5A9C" w:rsidRPr="00366F2E" w:rsidRDefault="008A5A9C" w:rsidP="00543BEE">
            <w:pPr>
              <w:spacing w:line="240" w:lineRule="auto"/>
              <w:jc w:val="center"/>
              <w:rPr>
                <w:rFonts w:ascii="Arial" w:hAnsi="Arial" w:cs="Arial"/>
                <w:b/>
                <w:sz w:val="20"/>
                <w:szCs w:val="20"/>
              </w:rPr>
            </w:pPr>
            <w:r w:rsidRPr="00366F2E">
              <w:rPr>
                <w:rFonts w:ascii="Arial" w:hAnsi="Arial" w:cs="Arial"/>
                <w:b/>
                <w:sz w:val="20"/>
                <w:szCs w:val="20"/>
              </w:rPr>
              <w:t>bez DPH</w:t>
            </w:r>
          </w:p>
        </w:tc>
        <w:tc>
          <w:tcPr>
            <w:tcW w:w="2623" w:type="dxa"/>
            <w:shd w:val="clear" w:color="auto" w:fill="F2F2F2"/>
            <w:vAlign w:val="center"/>
          </w:tcPr>
          <w:p w14:paraId="519BEB30" w14:textId="77777777" w:rsidR="008A5A9C" w:rsidRPr="00366F2E" w:rsidRDefault="008A5A9C" w:rsidP="00543BEE">
            <w:pPr>
              <w:spacing w:line="240" w:lineRule="auto"/>
              <w:jc w:val="center"/>
              <w:rPr>
                <w:rFonts w:ascii="Arial" w:hAnsi="Arial" w:cs="Arial"/>
                <w:b/>
                <w:sz w:val="20"/>
                <w:szCs w:val="20"/>
              </w:rPr>
            </w:pPr>
            <w:r w:rsidRPr="00366F2E">
              <w:rPr>
                <w:rFonts w:ascii="Arial" w:hAnsi="Arial" w:cs="Arial"/>
                <w:b/>
                <w:sz w:val="20"/>
                <w:szCs w:val="20"/>
              </w:rPr>
              <w:t>s DPH</w:t>
            </w:r>
          </w:p>
        </w:tc>
      </w:tr>
      <w:tr w:rsidR="009B691D" w:rsidRPr="00366F2E" w14:paraId="26F86329" w14:textId="77777777" w:rsidTr="00D92B9B">
        <w:trPr>
          <w:trHeight w:val="307"/>
        </w:trPr>
        <w:tc>
          <w:tcPr>
            <w:tcW w:w="4678" w:type="dxa"/>
            <w:shd w:val="clear" w:color="auto" w:fill="auto"/>
            <w:vAlign w:val="center"/>
          </w:tcPr>
          <w:p w14:paraId="6F36DF9C" w14:textId="77777777" w:rsidR="0020594D" w:rsidRPr="00366F2E" w:rsidRDefault="0020594D" w:rsidP="0020594D">
            <w:pPr>
              <w:spacing w:line="240" w:lineRule="auto"/>
              <w:rPr>
                <w:rFonts w:ascii="Arial" w:hAnsi="Arial" w:cs="Arial"/>
                <w:snapToGrid w:val="0"/>
                <w:sz w:val="20"/>
                <w:szCs w:val="20"/>
              </w:rPr>
            </w:pPr>
            <w:r w:rsidRPr="00366F2E">
              <w:rPr>
                <w:rFonts w:ascii="Arial" w:hAnsi="Arial" w:cs="Arial"/>
                <w:snapToGrid w:val="0"/>
                <w:sz w:val="20"/>
                <w:szCs w:val="20"/>
              </w:rPr>
              <w:t>Minimální cena za adresní a expediční přípravu</w:t>
            </w:r>
          </w:p>
        </w:tc>
        <w:tc>
          <w:tcPr>
            <w:tcW w:w="2622" w:type="dxa"/>
            <w:shd w:val="clear" w:color="auto" w:fill="auto"/>
            <w:vAlign w:val="center"/>
          </w:tcPr>
          <w:p w14:paraId="272D5A83" w14:textId="2786CDAA" w:rsidR="0020594D" w:rsidRPr="00366F2E" w:rsidRDefault="00932B84" w:rsidP="00932B84">
            <w:pPr>
              <w:jc w:val="center"/>
              <w:rPr>
                <w:rFonts w:ascii="Arial" w:hAnsi="Arial" w:cs="Arial"/>
                <w:snapToGrid w:val="0"/>
                <w:sz w:val="20"/>
                <w:szCs w:val="20"/>
              </w:rPr>
            </w:pPr>
            <w:r w:rsidRPr="00366F2E">
              <w:rPr>
                <w:rFonts w:ascii="Arial" w:hAnsi="Arial" w:cs="Arial"/>
                <w:snapToGrid w:val="0"/>
                <w:sz w:val="20"/>
                <w:szCs w:val="20"/>
              </w:rPr>
              <w:t>2</w:t>
            </w:r>
            <w:r w:rsidR="00844DC2" w:rsidRPr="00366F2E">
              <w:rPr>
                <w:rFonts w:ascii="Arial" w:hAnsi="Arial" w:cs="Arial"/>
                <w:snapToGrid w:val="0"/>
                <w:sz w:val="20"/>
                <w:szCs w:val="20"/>
              </w:rPr>
              <w:t>50</w:t>
            </w:r>
            <w:r w:rsidRPr="00366F2E">
              <w:rPr>
                <w:rFonts w:ascii="Arial" w:hAnsi="Arial" w:cs="Arial"/>
                <w:snapToGrid w:val="0"/>
                <w:sz w:val="20"/>
                <w:szCs w:val="20"/>
              </w:rPr>
              <w:t>,00</w:t>
            </w:r>
          </w:p>
        </w:tc>
        <w:tc>
          <w:tcPr>
            <w:tcW w:w="2623" w:type="dxa"/>
            <w:shd w:val="clear" w:color="auto" w:fill="auto"/>
            <w:vAlign w:val="center"/>
          </w:tcPr>
          <w:p w14:paraId="11F60A5E" w14:textId="2492B4CE" w:rsidR="0020594D" w:rsidRPr="00366F2E" w:rsidRDefault="00844DC2" w:rsidP="00932B84">
            <w:pPr>
              <w:jc w:val="center"/>
              <w:rPr>
                <w:rFonts w:ascii="Arial" w:hAnsi="Arial" w:cs="Arial"/>
                <w:b/>
                <w:snapToGrid w:val="0"/>
                <w:sz w:val="20"/>
                <w:szCs w:val="20"/>
              </w:rPr>
            </w:pPr>
            <w:r w:rsidRPr="00366F2E">
              <w:rPr>
                <w:rFonts w:ascii="Arial" w:hAnsi="Arial" w:cs="Arial"/>
                <w:b/>
                <w:snapToGrid w:val="0"/>
                <w:sz w:val="20"/>
                <w:szCs w:val="20"/>
              </w:rPr>
              <w:t>302</w:t>
            </w:r>
            <w:r w:rsidR="00932B84" w:rsidRPr="00366F2E">
              <w:rPr>
                <w:rFonts w:ascii="Arial" w:hAnsi="Arial" w:cs="Arial"/>
                <w:b/>
                <w:snapToGrid w:val="0"/>
                <w:sz w:val="20"/>
                <w:szCs w:val="20"/>
              </w:rPr>
              <w:t>,</w:t>
            </w:r>
            <w:r w:rsidRPr="00366F2E">
              <w:rPr>
                <w:rFonts w:ascii="Arial" w:hAnsi="Arial" w:cs="Arial"/>
                <w:b/>
                <w:snapToGrid w:val="0"/>
                <w:sz w:val="20"/>
                <w:szCs w:val="20"/>
              </w:rPr>
              <w:t>5</w:t>
            </w:r>
            <w:r w:rsidR="00932B84" w:rsidRPr="00366F2E">
              <w:rPr>
                <w:rFonts w:ascii="Arial" w:hAnsi="Arial" w:cs="Arial"/>
                <w:b/>
                <w:snapToGrid w:val="0"/>
                <w:sz w:val="20"/>
                <w:szCs w:val="20"/>
              </w:rPr>
              <w:t>0</w:t>
            </w:r>
          </w:p>
        </w:tc>
      </w:tr>
    </w:tbl>
    <w:p w14:paraId="2200D96A" w14:textId="77777777" w:rsidR="0020594D" w:rsidRPr="00366F2E" w:rsidRDefault="0020594D" w:rsidP="0020594D">
      <w:pPr>
        <w:spacing w:line="240" w:lineRule="auto"/>
        <w:rPr>
          <w:rFonts w:ascii="Arial" w:hAnsi="Arial" w:cs="Arial"/>
          <w:sz w:val="16"/>
          <w:szCs w:val="16"/>
        </w:rPr>
      </w:pPr>
    </w:p>
    <w:p w14:paraId="15A16FDB" w14:textId="6CC85D7B" w:rsidR="00C153A5" w:rsidRPr="00366F2E" w:rsidRDefault="00C153A5">
      <w:pPr>
        <w:spacing w:line="240" w:lineRule="auto"/>
        <w:rPr>
          <w:rFonts w:ascii="Arial" w:hAnsi="Arial" w:cs="Arial"/>
          <w:sz w:val="16"/>
          <w:szCs w:val="16"/>
        </w:rPr>
      </w:pPr>
      <w:r w:rsidRPr="00366F2E">
        <w:rPr>
          <w:rFonts w:ascii="Arial" w:hAnsi="Arial" w:cs="Arial"/>
          <w:noProof/>
          <w:lang w:eastAsia="cs-CZ"/>
        </w:rPr>
        <mc:AlternateContent>
          <mc:Choice Requires="wps">
            <w:drawing>
              <wp:anchor distT="0" distB="0" distL="114300" distR="114300" simplePos="0" relativeHeight="251658271" behindDoc="0" locked="0" layoutInCell="1" allowOverlap="1" wp14:anchorId="3EBAA8D9" wp14:editId="2B7B3416">
                <wp:simplePos x="0" y="0"/>
                <wp:positionH relativeFrom="margin">
                  <wp:posOffset>802005</wp:posOffset>
                </wp:positionH>
                <wp:positionV relativeFrom="bottomMargin">
                  <wp:posOffset>196850</wp:posOffset>
                </wp:positionV>
                <wp:extent cx="4847590" cy="258445"/>
                <wp:effectExtent l="0" t="0" r="0" b="8255"/>
                <wp:wrapNone/>
                <wp:docPr id="6" name="Textové pole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3C68C6E" w14:textId="77777777" w:rsidR="004F26E4" w:rsidRPr="006E1087" w:rsidRDefault="004F26E4" w:rsidP="00C153A5">
                            <w:pPr>
                              <w:ind w:left="113"/>
                              <w:jc w:val="center"/>
                            </w:pPr>
                            <w:r>
                              <w:rPr>
                                <w:b/>
                                <w:i/>
                              </w:rPr>
                              <w:t>Reklamní a tiskové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61FCDFE7">
              <v:shape id="Textové pole 6" style="position:absolute;margin-left:63.15pt;margin-top:15.5pt;width:381.7pt;height:20.35pt;z-index:251658271;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45"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zn7X5QEAAKkDAAAOAAAAZHJzL2Uyb0RvYy54bWysU9tu2zAMfR+wfxD0vjgJnDUx4hRdiw4D&#10;ugvQ7QNkWbKF2aJGKbGzrx8lp2m2vhV7EURSPjznkN5ej33HDgq9AVvyxWzOmbISamObkv/4fv9u&#10;zZkPwtaiA6tKflSeX+/evtkOrlBLaKGrFTICsb4YXMnbEFyRZV62qhd+Bk5ZKmrAXgQKsclqFAOh&#10;9122nM/fZwNg7RCk8p6yd1OR7xK+1kqGr1p7FVhXcuIW0onprOKZ7baiaFC41sgTDfEKFr0wlpqe&#10;oe5EEGyP5gVUbySCBx1mEvoMtDZSJQ2kZjH/R81jK5xKWsgc7842+f8HK78cHt03ZGH8ACMNMInw&#10;7gHkT88s3LbCNuoGEYZWiZoaL6Jl2eB8cfo0Wu0LH0Gq4TPUNGSxD5CARo19dIV0MkKnARzPpqsx&#10;MEnJfJ1frTZUklRbrtZ5vkotRPH0tUMfPiroWbyUHGmoCV0cHnyIbETx9CQ2s3Bvui4NtrN/Jehh&#10;zCT2kfBEPYzVyExN0jaxcVRTQX0kPQjTvtB+06UF/M3ZQLtScv9rL1Bx1n2y5MlmkedxuVKQr66W&#10;FOBlpbqsCCsJquSBs+l6G6aF3Ds0TUudpilYuCEftUkSn1md+NM+JOWn3Y0LdxmnV89/2O4PAAAA&#10;//8DAFBLAwQUAAYACAAAACEAaxJ2nN4AAAAJAQAADwAAAGRycy9kb3ducmV2LnhtbEyPy07DMBBF&#10;95X4B2uQ2LV2WmjSEKeqQGxBlIfEzo2nSdR4HMVuE/6eYQXLqzm6c26xnVwnLjiE1pOGZKFAIFXe&#10;tlRreH97mmcgQjRkTecJNXxjgG15NStMbv1Ir3jZx1pwCYXcaGhi7HMpQ9WgM2HheyS+Hf3gTOQ4&#10;1NIOZuRy18mlUmvpTEv8oTE9PjRYnfZnp+Hj+fj1eate6kd3149+UpLcRmp9cz3t7kFEnOIfDL/6&#10;rA4lOx38mWwQHeflesWohlXCmxjIsk0K4qAhTVKQZSH/Lyh/AAAA//8DAFBLAQItABQABgAIAAAA&#10;IQC2gziS/gAAAOEBAAATAAAAAAAAAAAAAAAAAAAAAABbQ29udGVudF9UeXBlc10ueG1sUEsBAi0A&#10;FAAGAAgAAAAhADj9If/WAAAAlAEAAAsAAAAAAAAAAAAAAAAALwEAAF9yZWxzLy5yZWxzUEsBAi0A&#10;FAAGAAgAAAAhAAfOftflAQAAqQMAAA4AAAAAAAAAAAAAAAAALgIAAGRycy9lMm9Eb2MueG1sUEsB&#10;Ai0AFAAGAAgAAAAhAGsSdpzeAAAACQEAAA8AAAAAAAAAAAAAAAAAPwQAAGRycy9kb3ducmV2Lnht&#10;bFBLBQYAAAAABAAEAPMAAABKBQAAAAA=&#10;" w14:anchorId="3EBAA8D9">
                <v:textbox>
                  <w:txbxContent>
                    <w:p w:rsidRPr="006E1087" w:rsidR="004F26E4" w:rsidP="00C153A5" w:rsidRDefault="004F26E4" w14:paraId="2C10A790" w14:textId="77777777">
                      <w:pPr>
                        <w:ind w:left="113"/>
                        <w:jc w:val="center"/>
                      </w:pPr>
                      <w:r>
                        <w:rPr>
                          <w:b/>
                          <w:i/>
                        </w:rPr>
                        <w:t>Reklamní a tiskové zásilky</w:t>
                      </w:r>
                    </w:p>
                  </w:txbxContent>
                </v:textbox>
                <w10:wrap anchorx="margin" anchory="margin"/>
              </v:shape>
            </w:pict>
          </mc:Fallback>
        </mc:AlternateContent>
      </w:r>
      <w:r w:rsidRPr="00366F2E">
        <w:rPr>
          <w:rFonts w:ascii="Arial" w:hAnsi="Arial" w:cs="Arial"/>
          <w:sz w:val="16"/>
          <w:szCs w:val="16"/>
        </w:rPr>
        <w:br w:type="page"/>
      </w:r>
    </w:p>
    <w:p w14:paraId="26427876" w14:textId="0CDA6028" w:rsidR="0020594D" w:rsidRPr="00366F2E" w:rsidRDefault="1E6CBBC7" w:rsidP="0020594D">
      <w:pPr>
        <w:pStyle w:val="Nadpis4"/>
        <w:numPr>
          <w:ilvl w:val="0"/>
          <w:numId w:val="13"/>
        </w:numPr>
        <w:rPr>
          <w:rFonts w:cs="Arial"/>
        </w:rPr>
      </w:pPr>
      <w:bookmarkStart w:id="296" w:name="_Toc447207130"/>
      <w:bookmarkStart w:id="297" w:name="_Toc22742887"/>
      <w:bookmarkStart w:id="298" w:name="_Toc87870649"/>
      <w:bookmarkStart w:id="299" w:name="_Toc151387978"/>
      <w:bookmarkStart w:id="300" w:name="_Toc189039826"/>
      <w:bookmarkStart w:id="301" w:name="_Hlk87621170"/>
      <w:r w:rsidRPr="00366F2E">
        <w:rPr>
          <w:rFonts w:cs="Arial"/>
        </w:rPr>
        <w:lastRenderedPageBreak/>
        <w:t>Tisková zásilka</w:t>
      </w:r>
      <w:bookmarkEnd w:id="296"/>
      <w:bookmarkEnd w:id="297"/>
      <w:bookmarkEnd w:id="298"/>
      <w:bookmarkEnd w:id="299"/>
      <w:bookmarkEnd w:id="300"/>
    </w:p>
    <w:p w14:paraId="5F141371" w14:textId="77777777" w:rsidR="0020594D" w:rsidRPr="00366F2E" w:rsidRDefault="0020594D" w:rsidP="00572960">
      <w:pPr>
        <w:pStyle w:val="cpNormal4"/>
        <w:spacing w:after="0" w:line="240" w:lineRule="auto"/>
        <w:ind w:firstLine="0"/>
        <w:rPr>
          <w:rFonts w:ascii="Arial" w:hAnsi="Arial" w:cs="Arial"/>
          <w:szCs w:val="20"/>
        </w:rPr>
      </w:pPr>
      <w:r w:rsidRPr="00366F2E">
        <w:rPr>
          <w:rFonts w:ascii="Arial" w:hAnsi="Arial" w:cs="Arial"/>
          <w:szCs w:val="20"/>
        </w:rPr>
        <w:t>(Obchodní podmínky služby Tisková zásilka)</w:t>
      </w:r>
    </w:p>
    <w:p w14:paraId="0A23A558" w14:textId="77777777" w:rsidR="0020594D" w:rsidRPr="00366F2E" w:rsidRDefault="0020594D" w:rsidP="0020594D">
      <w:pPr>
        <w:spacing w:line="240" w:lineRule="auto"/>
        <w:rPr>
          <w:rFonts w:ascii="Arial" w:hAnsi="Arial" w:cs="Arial"/>
          <w:sz w:val="10"/>
          <w:szCs w:val="18"/>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957"/>
        <w:gridCol w:w="4049"/>
        <w:gridCol w:w="3789"/>
        <w:gridCol w:w="128"/>
      </w:tblGrid>
      <w:tr w:rsidR="00547C55" w:rsidRPr="00366F2E" w14:paraId="4C54E621" w14:textId="77777777" w:rsidTr="005E0206">
        <w:trPr>
          <w:trHeight w:val="178"/>
        </w:trPr>
        <w:tc>
          <w:tcPr>
            <w:tcW w:w="1957" w:type="dxa"/>
            <w:vMerge w:val="restart"/>
            <w:shd w:val="clear" w:color="auto" w:fill="F2F2F2" w:themeFill="background1" w:themeFillShade="F2"/>
            <w:vAlign w:val="center"/>
          </w:tcPr>
          <w:p w14:paraId="148AD340" w14:textId="77777777" w:rsidR="00550A43" w:rsidRPr="00366F2E" w:rsidRDefault="00550A43" w:rsidP="00572960">
            <w:pPr>
              <w:spacing w:before="20" w:after="20"/>
              <w:rPr>
                <w:rFonts w:ascii="Arial" w:hAnsi="Arial" w:cs="Arial"/>
                <w:b/>
                <w:sz w:val="20"/>
                <w:szCs w:val="20"/>
              </w:rPr>
            </w:pPr>
            <w:bookmarkStart w:id="302" w:name="_Hlk180587595"/>
            <w:r w:rsidRPr="00366F2E">
              <w:rPr>
                <w:rFonts w:ascii="Arial" w:hAnsi="Arial" w:cs="Arial"/>
                <w:b/>
                <w:sz w:val="20"/>
                <w:szCs w:val="20"/>
              </w:rPr>
              <w:t>Hmotnost do</w:t>
            </w:r>
          </w:p>
        </w:tc>
        <w:tc>
          <w:tcPr>
            <w:tcW w:w="7966" w:type="dxa"/>
            <w:gridSpan w:val="3"/>
            <w:shd w:val="clear" w:color="auto" w:fill="F2F2F2" w:themeFill="background1" w:themeFillShade="F2"/>
          </w:tcPr>
          <w:p w14:paraId="2CD6ED28" w14:textId="77777777" w:rsidR="00550A43" w:rsidRPr="00366F2E" w:rsidRDefault="00550A43" w:rsidP="0020594D">
            <w:pPr>
              <w:spacing w:before="20" w:after="20"/>
              <w:jc w:val="center"/>
              <w:rPr>
                <w:rFonts w:ascii="Arial" w:hAnsi="Arial" w:cs="Arial"/>
                <w:b/>
                <w:sz w:val="20"/>
                <w:szCs w:val="20"/>
              </w:rPr>
            </w:pPr>
            <w:r w:rsidRPr="00366F2E">
              <w:rPr>
                <w:rFonts w:ascii="Arial" w:hAnsi="Arial" w:cs="Arial"/>
                <w:b/>
                <w:sz w:val="20"/>
                <w:szCs w:val="20"/>
              </w:rPr>
              <w:t xml:space="preserve">Cena </w:t>
            </w:r>
            <w:r w:rsidR="00572960" w:rsidRPr="00366F2E">
              <w:rPr>
                <w:rFonts w:ascii="Arial" w:hAnsi="Arial" w:cs="Arial"/>
                <w:b/>
                <w:sz w:val="20"/>
                <w:szCs w:val="20"/>
              </w:rPr>
              <w:t xml:space="preserve">v Kč </w:t>
            </w:r>
            <w:r w:rsidRPr="00366F2E">
              <w:rPr>
                <w:rFonts w:ascii="Arial" w:hAnsi="Arial" w:cs="Arial"/>
                <w:b/>
                <w:sz w:val="20"/>
                <w:szCs w:val="20"/>
              </w:rPr>
              <w:t>za 1 výtisk</w:t>
            </w:r>
            <w:r w:rsidR="00AC36D4" w:rsidRPr="00366F2E">
              <w:rPr>
                <w:rFonts w:ascii="Arial" w:hAnsi="Arial" w:cs="Arial"/>
                <w:b/>
                <w:sz w:val="20"/>
                <w:szCs w:val="20"/>
                <w:vertAlign w:val="superscript"/>
              </w:rPr>
              <w:t>1)</w:t>
            </w:r>
          </w:p>
        </w:tc>
      </w:tr>
      <w:tr w:rsidR="00547C55" w:rsidRPr="00366F2E" w14:paraId="7FEF44C6" w14:textId="77777777" w:rsidTr="005E0206">
        <w:trPr>
          <w:trHeight w:val="178"/>
        </w:trPr>
        <w:tc>
          <w:tcPr>
            <w:tcW w:w="1957" w:type="dxa"/>
            <w:vMerge/>
          </w:tcPr>
          <w:p w14:paraId="700D6E94" w14:textId="77777777" w:rsidR="00550A43" w:rsidRPr="00366F2E" w:rsidRDefault="00550A43" w:rsidP="0020594D">
            <w:pPr>
              <w:spacing w:before="20" w:after="20"/>
              <w:jc w:val="center"/>
              <w:rPr>
                <w:rFonts w:ascii="Arial" w:hAnsi="Arial" w:cs="Arial"/>
                <w:b/>
                <w:sz w:val="20"/>
                <w:szCs w:val="20"/>
              </w:rPr>
            </w:pPr>
          </w:p>
        </w:tc>
        <w:tc>
          <w:tcPr>
            <w:tcW w:w="4049" w:type="dxa"/>
            <w:shd w:val="clear" w:color="auto" w:fill="F2F2F2" w:themeFill="background1" w:themeFillShade="F2"/>
          </w:tcPr>
          <w:p w14:paraId="4E5827DD" w14:textId="77777777" w:rsidR="00550A43" w:rsidRPr="00366F2E" w:rsidRDefault="00550A43" w:rsidP="00550A43">
            <w:pPr>
              <w:spacing w:before="20" w:after="20"/>
              <w:jc w:val="center"/>
              <w:rPr>
                <w:rFonts w:ascii="Arial" w:hAnsi="Arial" w:cs="Arial"/>
                <w:b/>
                <w:sz w:val="20"/>
                <w:szCs w:val="20"/>
              </w:rPr>
            </w:pPr>
            <w:r w:rsidRPr="00366F2E">
              <w:rPr>
                <w:rFonts w:ascii="Arial" w:hAnsi="Arial" w:cs="Arial"/>
                <w:b/>
                <w:sz w:val="20"/>
                <w:szCs w:val="20"/>
              </w:rPr>
              <w:t>bez DPH</w:t>
            </w:r>
          </w:p>
        </w:tc>
        <w:tc>
          <w:tcPr>
            <w:tcW w:w="3917" w:type="dxa"/>
            <w:gridSpan w:val="2"/>
            <w:shd w:val="clear" w:color="auto" w:fill="F2F2F2" w:themeFill="background1" w:themeFillShade="F2"/>
          </w:tcPr>
          <w:p w14:paraId="26FE2C1E" w14:textId="77777777" w:rsidR="00550A43" w:rsidRPr="00366F2E" w:rsidRDefault="00550A43" w:rsidP="00550A43">
            <w:pPr>
              <w:spacing w:before="20" w:after="20"/>
              <w:jc w:val="center"/>
              <w:rPr>
                <w:rFonts w:ascii="Arial" w:hAnsi="Arial" w:cs="Arial"/>
                <w:b/>
                <w:sz w:val="20"/>
                <w:szCs w:val="20"/>
              </w:rPr>
            </w:pPr>
            <w:r w:rsidRPr="00366F2E">
              <w:rPr>
                <w:rFonts w:ascii="Arial" w:hAnsi="Arial" w:cs="Arial"/>
                <w:b/>
                <w:sz w:val="20"/>
                <w:szCs w:val="20"/>
              </w:rPr>
              <w:t>s DPH</w:t>
            </w:r>
          </w:p>
        </w:tc>
      </w:tr>
      <w:tr w:rsidR="00257E90" w:rsidRPr="00366F2E" w14:paraId="7663C04A" w14:textId="77777777" w:rsidTr="005E0206">
        <w:trPr>
          <w:trHeight w:val="284"/>
        </w:trPr>
        <w:tc>
          <w:tcPr>
            <w:tcW w:w="1957" w:type="dxa"/>
          </w:tcPr>
          <w:p w14:paraId="192E63E2" w14:textId="77777777" w:rsidR="00257E90" w:rsidRPr="00366F2E" w:rsidRDefault="00257E90" w:rsidP="00257E90">
            <w:pPr>
              <w:jc w:val="center"/>
              <w:rPr>
                <w:rFonts w:ascii="Arial" w:hAnsi="Arial" w:cs="Arial"/>
                <w:sz w:val="20"/>
                <w:szCs w:val="20"/>
              </w:rPr>
            </w:pPr>
            <w:r w:rsidRPr="00366F2E">
              <w:rPr>
                <w:rFonts w:ascii="Arial" w:hAnsi="Arial" w:cs="Arial"/>
                <w:sz w:val="20"/>
                <w:szCs w:val="20"/>
              </w:rPr>
              <w:t>200 g</w:t>
            </w:r>
          </w:p>
        </w:tc>
        <w:tc>
          <w:tcPr>
            <w:tcW w:w="4049" w:type="dxa"/>
          </w:tcPr>
          <w:p w14:paraId="23BA83A2" w14:textId="5F1C7B0A" w:rsidR="00257E90" w:rsidRPr="00366F2E" w:rsidRDefault="00257E90" w:rsidP="00257E90">
            <w:pPr>
              <w:jc w:val="center"/>
              <w:rPr>
                <w:rFonts w:ascii="Arial" w:hAnsi="Arial" w:cs="Arial"/>
                <w:sz w:val="20"/>
                <w:szCs w:val="20"/>
              </w:rPr>
            </w:pPr>
            <w:r w:rsidRPr="00366F2E">
              <w:rPr>
                <w:rFonts w:ascii="Arial" w:hAnsi="Arial" w:cs="Arial"/>
                <w:sz w:val="20"/>
                <w:szCs w:val="20"/>
              </w:rPr>
              <w:t>10,12</w:t>
            </w:r>
          </w:p>
        </w:tc>
        <w:tc>
          <w:tcPr>
            <w:tcW w:w="3917" w:type="dxa"/>
            <w:gridSpan w:val="2"/>
          </w:tcPr>
          <w:p w14:paraId="4558AFF9" w14:textId="62A919B4" w:rsidR="00257E90" w:rsidRPr="00366F2E" w:rsidRDefault="00257E90" w:rsidP="00257E90">
            <w:pPr>
              <w:jc w:val="center"/>
              <w:rPr>
                <w:rFonts w:ascii="Arial" w:hAnsi="Arial" w:cs="Arial"/>
                <w:b/>
                <w:bCs/>
                <w:sz w:val="20"/>
                <w:szCs w:val="20"/>
              </w:rPr>
            </w:pPr>
            <w:r w:rsidRPr="00366F2E">
              <w:rPr>
                <w:rFonts w:ascii="Arial" w:hAnsi="Arial" w:cs="Arial"/>
                <w:b/>
                <w:bCs/>
                <w:sz w:val="20"/>
                <w:szCs w:val="20"/>
              </w:rPr>
              <w:t>12,25</w:t>
            </w:r>
          </w:p>
        </w:tc>
      </w:tr>
      <w:tr w:rsidR="00257E90" w:rsidRPr="00366F2E" w14:paraId="3E1CC828" w14:textId="77777777" w:rsidTr="005E0206">
        <w:trPr>
          <w:trHeight w:val="284"/>
        </w:trPr>
        <w:tc>
          <w:tcPr>
            <w:tcW w:w="1957" w:type="dxa"/>
          </w:tcPr>
          <w:p w14:paraId="6BD4D91B" w14:textId="77777777" w:rsidR="00257E90" w:rsidRPr="00366F2E" w:rsidRDefault="00257E90" w:rsidP="00257E90">
            <w:pPr>
              <w:jc w:val="center"/>
              <w:rPr>
                <w:rFonts w:ascii="Arial" w:hAnsi="Arial" w:cs="Arial"/>
                <w:sz w:val="20"/>
                <w:szCs w:val="20"/>
              </w:rPr>
            </w:pPr>
            <w:r w:rsidRPr="00366F2E">
              <w:rPr>
                <w:rFonts w:ascii="Arial" w:hAnsi="Arial" w:cs="Arial"/>
                <w:sz w:val="20"/>
                <w:szCs w:val="20"/>
              </w:rPr>
              <w:t>300 g</w:t>
            </w:r>
          </w:p>
        </w:tc>
        <w:tc>
          <w:tcPr>
            <w:tcW w:w="4049" w:type="dxa"/>
          </w:tcPr>
          <w:p w14:paraId="5F99D552" w14:textId="0C4BFDE3" w:rsidR="00257E90" w:rsidRPr="00366F2E" w:rsidRDefault="00257E90" w:rsidP="00257E90">
            <w:pPr>
              <w:jc w:val="center"/>
              <w:rPr>
                <w:rFonts w:ascii="Arial" w:hAnsi="Arial" w:cs="Arial"/>
                <w:sz w:val="20"/>
                <w:szCs w:val="20"/>
              </w:rPr>
            </w:pPr>
            <w:r w:rsidRPr="00366F2E">
              <w:rPr>
                <w:rFonts w:ascii="Arial" w:hAnsi="Arial" w:cs="Arial"/>
                <w:sz w:val="20"/>
                <w:szCs w:val="20"/>
              </w:rPr>
              <w:t>12,18</w:t>
            </w:r>
          </w:p>
        </w:tc>
        <w:tc>
          <w:tcPr>
            <w:tcW w:w="3917" w:type="dxa"/>
            <w:gridSpan w:val="2"/>
          </w:tcPr>
          <w:p w14:paraId="2B999603" w14:textId="5A57ABBB" w:rsidR="00257E90" w:rsidRPr="00366F2E" w:rsidRDefault="00257E90" w:rsidP="00257E90">
            <w:pPr>
              <w:jc w:val="center"/>
              <w:rPr>
                <w:rFonts w:ascii="Arial" w:hAnsi="Arial" w:cs="Arial"/>
                <w:b/>
                <w:bCs/>
                <w:sz w:val="20"/>
                <w:szCs w:val="20"/>
              </w:rPr>
            </w:pPr>
            <w:r w:rsidRPr="00366F2E">
              <w:rPr>
                <w:rFonts w:ascii="Arial" w:hAnsi="Arial" w:cs="Arial"/>
                <w:b/>
                <w:bCs/>
                <w:sz w:val="20"/>
                <w:szCs w:val="20"/>
              </w:rPr>
              <w:t>14,74</w:t>
            </w:r>
          </w:p>
        </w:tc>
      </w:tr>
      <w:tr w:rsidR="00257E90" w:rsidRPr="00366F2E" w14:paraId="1AFC9C6D" w14:textId="77777777" w:rsidTr="005E0206">
        <w:trPr>
          <w:trHeight w:val="284"/>
        </w:trPr>
        <w:tc>
          <w:tcPr>
            <w:tcW w:w="1957" w:type="dxa"/>
          </w:tcPr>
          <w:p w14:paraId="713782EA" w14:textId="77777777" w:rsidR="00257E90" w:rsidRPr="00366F2E" w:rsidRDefault="00257E90" w:rsidP="00257E90">
            <w:pPr>
              <w:jc w:val="center"/>
              <w:rPr>
                <w:rFonts w:ascii="Arial" w:hAnsi="Arial" w:cs="Arial"/>
                <w:sz w:val="20"/>
                <w:szCs w:val="20"/>
              </w:rPr>
            </w:pPr>
            <w:r w:rsidRPr="00366F2E">
              <w:rPr>
                <w:rFonts w:ascii="Arial" w:hAnsi="Arial" w:cs="Arial"/>
                <w:sz w:val="20"/>
                <w:szCs w:val="20"/>
              </w:rPr>
              <w:t>400 g</w:t>
            </w:r>
          </w:p>
        </w:tc>
        <w:tc>
          <w:tcPr>
            <w:tcW w:w="4049" w:type="dxa"/>
          </w:tcPr>
          <w:p w14:paraId="79A649C9" w14:textId="7063FC99" w:rsidR="00257E90" w:rsidRPr="00366F2E" w:rsidRDefault="00257E90" w:rsidP="00257E90">
            <w:pPr>
              <w:jc w:val="center"/>
              <w:rPr>
                <w:rFonts w:ascii="Arial" w:hAnsi="Arial" w:cs="Arial"/>
                <w:sz w:val="20"/>
                <w:szCs w:val="20"/>
              </w:rPr>
            </w:pPr>
            <w:r w:rsidRPr="00366F2E">
              <w:rPr>
                <w:rFonts w:ascii="Arial" w:hAnsi="Arial" w:cs="Arial"/>
                <w:sz w:val="20"/>
                <w:szCs w:val="20"/>
              </w:rPr>
              <w:t>14,36</w:t>
            </w:r>
          </w:p>
        </w:tc>
        <w:tc>
          <w:tcPr>
            <w:tcW w:w="3917" w:type="dxa"/>
            <w:gridSpan w:val="2"/>
          </w:tcPr>
          <w:p w14:paraId="7B698ABE" w14:textId="46DE675A" w:rsidR="00257E90" w:rsidRPr="00366F2E" w:rsidRDefault="00257E90" w:rsidP="00257E90">
            <w:pPr>
              <w:jc w:val="center"/>
              <w:rPr>
                <w:rFonts w:ascii="Arial" w:hAnsi="Arial" w:cs="Arial"/>
                <w:b/>
                <w:bCs/>
                <w:sz w:val="20"/>
                <w:szCs w:val="20"/>
              </w:rPr>
            </w:pPr>
            <w:r w:rsidRPr="00366F2E">
              <w:rPr>
                <w:rFonts w:ascii="Arial" w:hAnsi="Arial" w:cs="Arial"/>
                <w:b/>
                <w:bCs/>
                <w:sz w:val="20"/>
                <w:szCs w:val="20"/>
              </w:rPr>
              <w:t>17,38</w:t>
            </w:r>
          </w:p>
        </w:tc>
      </w:tr>
      <w:tr w:rsidR="00257E90" w:rsidRPr="00366F2E" w14:paraId="2C9D2528" w14:textId="77777777" w:rsidTr="005E0206">
        <w:trPr>
          <w:trHeight w:val="284"/>
        </w:trPr>
        <w:tc>
          <w:tcPr>
            <w:tcW w:w="1957" w:type="dxa"/>
          </w:tcPr>
          <w:p w14:paraId="6809CFBF" w14:textId="77777777" w:rsidR="00257E90" w:rsidRPr="00366F2E" w:rsidRDefault="00257E90" w:rsidP="00257E90">
            <w:pPr>
              <w:jc w:val="center"/>
              <w:rPr>
                <w:rFonts w:ascii="Arial" w:hAnsi="Arial" w:cs="Arial"/>
                <w:sz w:val="20"/>
                <w:szCs w:val="20"/>
              </w:rPr>
            </w:pPr>
            <w:r w:rsidRPr="00366F2E">
              <w:rPr>
                <w:rFonts w:ascii="Arial" w:hAnsi="Arial" w:cs="Arial"/>
                <w:sz w:val="20"/>
                <w:szCs w:val="20"/>
              </w:rPr>
              <w:t>500 g</w:t>
            </w:r>
          </w:p>
        </w:tc>
        <w:tc>
          <w:tcPr>
            <w:tcW w:w="4049" w:type="dxa"/>
          </w:tcPr>
          <w:p w14:paraId="5B73BD88" w14:textId="5D2FC594" w:rsidR="00257E90" w:rsidRPr="00366F2E" w:rsidRDefault="00257E90" w:rsidP="00257E90">
            <w:pPr>
              <w:jc w:val="center"/>
              <w:rPr>
                <w:rFonts w:ascii="Arial" w:hAnsi="Arial" w:cs="Arial"/>
                <w:sz w:val="20"/>
                <w:szCs w:val="20"/>
              </w:rPr>
            </w:pPr>
            <w:r w:rsidRPr="00366F2E">
              <w:rPr>
                <w:rFonts w:ascii="Arial" w:hAnsi="Arial" w:cs="Arial"/>
                <w:sz w:val="20"/>
                <w:szCs w:val="20"/>
              </w:rPr>
              <w:t>17,10</w:t>
            </w:r>
          </w:p>
        </w:tc>
        <w:tc>
          <w:tcPr>
            <w:tcW w:w="3917" w:type="dxa"/>
            <w:gridSpan w:val="2"/>
          </w:tcPr>
          <w:p w14:paraId="023B00DF" w14:textId="0CBBAF76" w:rsidR="00257E90" w:rsidRPr="00366F2E" w:rsidRDefault="00257E90" w:rsidP="00257E90">
            <w:pPr>
              <w:jc w:val="center"/>
              <w:rPr>
                <w:rFonts w:ascii="Arial" w:hAnsi="Arial" w:cs="Arial"/>
                <w:b/>
                <w:bCs/>
                <w:sz w:val="20"/>
                <w:szCs w:val="20"/>
              </w:rPr>
            </w:pPr>
            <w:r w:rsidRPr="00366F2E">
              <w:rPr>
                <w:rFonts w:ascii="Arial" w:hAnsi="Arial" w:cs="Arial"/>
                <w:b/>
                <w:bCs/>
                <w:sz w:val="20"/>
                <w:szCs w:val="20"/>
              </w:rPr>
              <w:t>20,69</w:t>
            </w:r>
          </w:p>
        </w:tc>
      </w:tr>
      <w:tr w:rsidR="00257E90" w:rsidRPr="00366F2E" w14:paraId="165A5A07" w14:textId="77777777" w:rsidTr="005E0206">
        <w:trPr>
          <w:trHeight w:val="284"/>
        </w:trPr>
        <w:tc>
          <w:tcPr>
            <w:tcW w:w="1957" w:type="dxa"/>
          </w:tcPr>
          <w:p w14:paraId="23A74794" w14:textId="77777777" w:rsidR="00257E90" w:rsidRPr="00366F2E" w:rsidRDefault="00257E90" w:rsidP="00257E90">
            <w:pPr>
              <w:jc w:val="center"/>
              <w:rPr>
                <w:rFonts w:ascii="Arial" w:hAnsi="Arial" w:cs="Arial"/>
                <w:sz w:val="20"/>
                <w:szCs w:val="20"/>
              </w:rPr>
            </w:pPr>
            <w:r w:rsidRPr="00366F2E">
              <w:rPr>
                <w:rFonts w:ascii="Arial" w:hAnsi="Arial" w:cs="Arial"/>
                <w:sz w:val="20"/>
                <w:szCs w:val="20"/>
              </w:rPr>
              <w:t>600 g</w:t>
            </w:r>
          </w:p>
        </w:tc>
        <w:tc>
          <w:tcPr>
            <w:tcW w:w="4049" w:type="dxa"/>
          </w:tcPr>
          <w:p w14:paraId="6371AD4A" w14:textId="1746FC8A" w:rsidR="00257E90" w:rsidRPr="00366F2E" w:rsidRDefault="00257E90" w:rsidP="00257E90">
            <w:pPr>
              <w:jc w:val="center"/>
              <w:rPr>
                <w:rFonts w:ascii="Arial" w:hAnsi="Arial" w:cs="Arial"/>
                <w:sz w:val="20"/>
                <w:szCs w:val="20"/>
              </w:rPr>
            </w:pPr>
            <w:r w:rsidRPr="00366F2E">
              <w:rPr>
                <w:rFonts w:ascii="Arial" w:hAnsi="Arial" w:cs="Arial"/>
                <w:sz w:val="20"/>
                <w:szCs w:val="20"/>
              </w:rPr>
              <w:t>21,20</w:t>
            </w:r>
          </w:p>
        </w:tc>
        <w:tc>
          <w:tcPr>
            <w:tcW w:w="3917" w:type="dxa"/>
            <w:gridSpan w:val="2"/>
          </w:tcPr>
          <w:p w14:paraId="1B11D663" w14:textId="1952F63A" w:rsidR="00257E90" w:rsidRPr="00366F2E" w:rsidRDefault="00257E90" w:rsidP="00257E90">
            <w:pPr>
              <w:jc w:val="center"/>
              <w:rPr>
                <w:rFonts w:ascii="Arial" w:hAnsi="Arial" w:cs="Arial"/>
                <w:b/>
                <w:bCs/>
                <w:sz w:val="20"/>
                <w:szCs w:val="20"/>
              </w:rPr>
            </w:pPr>
            <w:r w:rsidRPr="00366F2E">
              <w:rPr>
                <w:rFonts w:ascii="Arial" w:hAnsi="Arial" w:cs="Arial"/>
                <w:b/>
                <w:bCs/>
                <w:sz w:val="20"/>
                <w:szCs w:val="20"/>
              </w:rPr>
              <w:t>25,66</w:t>
            </w:r>
          </w:p>
        </w:tc>
      </w:tr>
      <w:tr w:rsidR="00257E90" w:rsidRPr="00366F2E" w14:paraId="5D37BC76" w14:textId="77777777" w:rsidTr="005E0206">
        <w:trPr>
          <w:trHeight w:val="284"/>
        </w:trPr>
        <w:tc>
          <w:tcPr>
            <w:tcW w:w="1957" w:type="dxa"/>
          </w:tcPr>
          <w:p w14:paraId="233C6BA7" w14:textId="77777777" w:rsidR="00257E90" w:rsidRPr="00366F2E" w:rsidRDefault="00257E90" w:rsidP="00257E90">
            <w:pPr>
              <w:jc w:val="center"/>
              <w:rPr>
                <w:rFonts w:ascii="Arial" w:hAnsi="Arial" w:cs="Arial"/>
                <w:sz w:val="20"/>
                <w:szCs w:val="20"/>
              </w:rPr>
            </w:pPr>
            <w:r w:rsidRPr="00366F2E">
              <w:rPr>
                <w:rFonts w:ascii="Arial" w:hAnsi="Arial" w:cs="Arial"/>
                <w:sz w:val="20"/>
                <w:szCs w:val="20"/>
              </w:rPr>
              <w:t>700 g</w:t>
            </w:r>
          </w:p>
        </w:tc>
        <w:tc>
          <w:tcPr>
            <w:tcW w:w="4049" w:type="dxa"/>
          </w:tcPr>
          <w:p w14:paraId="5FFAA67B" w14:textId="1EBCDC79" w:rsidR="00257E90" w:rsidRPr="00366F2E" w:rsidRDefault="00257E90" w:rsidP="00257E90">
            <w:pPr>
              <w:jc w:val="center"/>
              <w:rPr>
                <w:rFonts w:ascii="Arial" w:hAnsi="Arial" w:cs="Arial"/>
                <w:sz w:val="20"/>
                <w:szCs w:val="20"/>
              </w:rPr>
            </w:pPr>
            <w:r w:rsidRPr="00366F2E">
              <w:rPr>
                <w:rFonts w:ascii="Arial" w:hAnsi="Arial" w:cs="Arial"/>
                <w:sz w:val="20"/>
                <w:szCs w:val="20"/>
              </w:rPr>
              <w:t>22,57</w:t>
            </w:r>
          </w:p>
        </w:tc>
        <w:tc>
          <w:tcPr>
            <w:tcW w:w="3917" w:type="dxa"/>
            <w:gridSpan w:val="2"/>
          </w:tcPr>
          <w:p w14:paraId="2DD19B18" w14:textId="4E62D9C9" w:rsidR="00257E90" w:rsidRPr="00366F2E" w:rsidRDefault="00257E90" w:rsidP="00257E90">
            <w:pPr>
              <w:jc w:val="center"/>
              <w:rPr>
                <w:rFonts w:ascii="Arial" w:hAnsi="Arial" w:cs="Arial"/>
                <w:b/>
                <w:bCs/>
                <w:sz w:val="20"/>
                <w:szCs w:val="20"/>
              </w:rPr>
            </w:pPr>
            <w:r w:rsidRPr="00366F2E">
              <w:rPr>
                <w:rFonts w:ascii="Arial" w:hAnsi="Arial" w:cs="Arial"/>
                <w:b/>
                <w:bCs/>
                <w:sz w:val="20"/>
                <w:szCs w:val="20"/>
              </w:rPr>
              <w:t>27,31</w:t>
            </w:r>
          </w:p>
        </w:tc>
      </w:tr>
      <w:tr w:rsidR="00257E90" w:rsidRPr="00366F2E" w14:paraId="4860A85A" w14:textId="77777777" w:rsidTr="005E0206">
        <w:trPr>
          <w:trHeight w:val="284"/>
        </w:trPr>
        <w:tc>
          <w:tcPr>
            <w:tcW w:w="1957" w:type="dxa"/>
          </w:tcPr>
          <w:p w14:paraId="3E45E56A" w14:textId="5F5E3648" w:rsidR="00257E90" w:rsidRPr="00366F2E" w:rsidRDefault="00257E90" w:rsidP="00257E90">
            <w:pPr>
              <w:jc w:val="center"/>
              <w:rPr>
                <w:rFonts w:ascii="Arial" w:hAnsi="Arial" w:cs="Arial"/>
                <w:sz w:val="20"/>
                <w:szCs w:val="20"/>
              </w:rPr>
            </w:pPr>
            <w:r w:rsidRPr="00366F2E">
              <w:rPr>
                <w:rFonts w:ascii="Arial" w:hAnsi="Arial" w:cs="Arial"/>
                <w:sz w:val="20"/>
                <w:szCs w:val="20"/>
              </w:rPr>
              <w:t>1 000 g *</w:t>
            </w:r>
          </w:p>
        </w:tc>
        <w:tc>
          <w:tcPr>
            <w:tcW w:w="4049" w:type="dxa"/>
          </w:tcPr>
          <w:p w14:paraId="1A7EF897" w14:textId="4149C6F7" w:rsidR="00257E90" w:rsidRPr="00366F2E" w:rsidRDefault="00257E90" w:rsidP="00257E90">
            <w:pPr>
              <w:jc w:val="center"/>
              <w:rPr>
                <w:rFonts w:ascii="Arial" w:eastAsia="Arial" w:hAnsi="Arial" w:cs="Arial"/>
                <w:sz w:val="20"/>
                <w:szCs w:val="20"/>
              </w:rPr>
            </w:pPr>
            <w:r w:rsidRPr="00366F2E">
              <w:rPr>
                <w:rFonts w:ascii="Arial" w:hAnsi="Arial" w:cs="Arial"/>
                <w:sz w:val="20"/>
                <w:szCs w:val="20"/>
              </w:rPr>
              <w:t>28,04</w:t>
            </w:r>
          </w:p>
        </w:tc>
        <w:tc>
          <w:tcPr>
            <w:tcW w:w="3917" w:type="dxa"/>
            <w:gridSpan w:val="2"/>
          </w:tcPr>
          <w:p w14:paraId="14136D9C" w14:textId="4662CE7E" w:rsidR="00257E90" w:rsidRPr="00366F2E" w:rsidRDefault="00257E90" w:rsidP="00257E90">
            <w:pPr>
              <w:jc w:val="center"/>
              <w:rPr>
                <w:rFonts w:ascii="Arial" w:eastAsia="Arial" w:hAnsi="Arial" w:cs="Arial"/>
                <w:sz w:val="20"/>
                <w:szCs w:val="20"/>
              </w:rPr>
            </w:pPr>
            <w:r w:rsidRPr="00366F2E">
              <w:rPr>
                <w:rFonts w:ascii="Arial" w:hAnsi="Arial" w:cs="Arial"/>
                <w:b/>
                <w:bCs/>
                <w:sz w:val="20"/>
                <w:szCs w:val="20"/>
              </w:rPr>
              <w:t>33,93</w:t>
            </w:r>
          </w:p>
        </w:tc>
      </w:tr>
      <w:tr w:rsidR="006B1EF2" w:rsidRPr="00366F2E" w14:paraId="655114B5" w14:textId="77777777" w:rsidTr="005E0206">
        <w:tblPrEx>
          <w:tblCellMar>
            <w:left w:w="108" w:type="dxa"/>
            <w:right w:w="108" w:type="dxa"/>
          </w:tblCellMar>
          <w:tblLook w:val="04A0" w:firstRow="1" w:lastRow="0" w:firstColumn="1" w:lastColumn="0" w:noHBand="0" w:noVBand="1"/>
        </w:tblPrEx>
        <w:trPr>
          <w:gridAfter w:val="1"/>
          <w:wAfter w:w="128" w:type="dxa"/>
          <w:trHeight w:val="261"/>
        </w:trPr>
        <w:tc>
          <w:tcPr>
            <w:tcW w:w="9795" w:type="dxa"/>
            <w:gridSpan w:val="3"/>
            <w:tcBorders>
              <w:left w:val="nil"/>
              <w:bottom w:val="nil"/>
              <w:right w:val="nil"/>
            </w:tcBorders>
            <w:vAlign w:val="center"/>
          </w:tcPr>
          <w:p w14:paraId="47B43C2D" w14:textId="4C21D035" w:rsidR="00C93A72" w:rsidRPr="00366F2E" w:rsidRDefault="00C93A72" w:rsidP="00425536">
            <w:pPr>
              <w:pStyle w:val="Bezmezer"/>
              <w:tabs>
                <w:tab w:val="left" w:pos="7655"/>
              </w:tabs>
              <w:spacing w:line="228" w:lineRule="auto"/>
              <w:rPr>
                <w:rFonts w:ascii="Arial" w:hAnsi="Arial" w:cs="Arial"/>
                <w:sz w:val="16"/>
                <w:szCs w:val="16"/>
              </w:rPr>
            </w:pPr>
            <w:r w:rsidRPr="00366F2E">
              <w:rPr>
                <w:rFonts w:ascii="Arial" w:hAnsi="Arial" w:cs="Arial"/>
                <w:sz w:val="16"/>
                <w:szCs w:val="16"/>
              </w:rPr>
              <w:t>Na základě konkrétních parametrů podání objednatele lze dohodou sjednat individuální jednotnou cenu.</w:t>
            </w:r>
          </w:p>
          <w:p w14:paraId="3F2764C1" w14:textId="0B4DEE1B" w:rsidR="00425536" w:rsidRPr="00366F2E" w:rsidRDefault="00425536" w:rsidP="00425536">
            <w:pPr>
              <w:pStyle w:val="Bezmezer"/>
              <w:tabs>
                <w:tab w:val="left" w:pos="7655"/>
              </w:tabs>
              <w:spacing w:line="228" w:lineRule="auto"/>
              <w:rPr>
                <w:rFonts w:ascii="Arial" w:hAnsi="Arial" w:cs="Arial"/>
                <w:sz w:val="20"/>
                <w:szCs w:val="20"/>
              </w:rPr>
            </w:pPr>
            <w:r w:rsidRPr="00366F2E">
              <w:rPr>
                <w:rFonts w:ascii="Arial" w:hAnsi="Arial" w:cs="Arial"/>
                <w:sz w:val="16"/>
                <w:szCs w:val="16"/>
              </w:rPr>
              <w:t>* (jen na základě jednorázového mimořádného povolení)</w:t>
            </w:r>
          </w:p>
        </w:tc>
      </w:tr>
      <w:bookmarkEnd w:id="301"/>
      <w:bookmarkEnd w:id="302"/>
    </w:tbl>
    <w:p w14:paraId="1A476F40" w14:textId="2B316A4C" w:rsidR="0020594D" w:rsidRPr="00366F2E" w:rsidRDefault="0020594D" w:rsidP="00CD25C9">
      <w:pPr>
        <w:spacing w:line="240" w:lineRule="auto"/>
        <w:rPr>
          <w:rFonts w:ascii="Arial" w:hAnsi="Arial" w:cs="Arial"/>
          <w:sz w:val="10"/>
          <w:szCs w:val="18"/>
        </w:rPr>
      </w:pPr>
    </w:p>
    <w:p w14:paraId="77DEBC0B" w14:textId="77777777" w:rsidR="00D37A25" w:rsidRPr="00366F2E" w:rsidRDefault="00D37A25" w:rsidP="00E51300">
      <w:pPr>
        <w:suppressAutoHyphens/>
        <w:autoSpaceDE w:val="0"/>
        <w:autoSpaceDN w:val="0"/>
        <w:adjustRightInd w:val="0"/>
        <w:spacing w:line="228" w:lineRule="auto"/>
        <w:jc w:val="both"/>
        <w:rPr>
          <w:rFonts w:ascii="Arial" w:hAnsi="Arial" w:cs="Arial"/>
          <w:sz w:val="20"/>
          <w:szCs w:val="20"/>
        </w:rPr>
      </w:pPr>
    </w:p>
    <w:p w14:paraId="36E0E383" w14:textId="31114FF7" w:rsidR="00AC36D4" w:rsidRPr="00366F2E" w:rsidRDefault="15AB53A5" w:rsidP="00AC36D4">
      <w:pPr>
        <w:pStyle w:val="Nadpis4"/>
        <w:numPr>
          <w:ilvl w:val="0"/>
          <w:numId w:val="13"/>
        </w:numPr>
        <w:rPr>
          <w:rFonts w:cs="Arial"/>
          <w:szCs w:val="24"/>
        </w:rPr>
      </w:pPr>
      <w:bookmarkStart w:id="303" w:name="_Toc22742889"/>
      <w:bookmarkStart w:id="304" w:name="_Toc87870650"/>
      <w:bookmarkStart w:id="305" w:name="_Toc151387979"/>
      <w:bookmarkStart w:id="306" w:name="_Toc189039827"/>
      <w:r w:rsidRPr="00366F2E">
        <w:rPr>
          <w:rFonts w:cs="Arial"/>
        </w:rPr>
        <w:t>Doplňující informace k reklamním a tiskovým zásilkám</w:t>
      </w:r>
      <w:bookmarkEnd w:id="303"/>
      <w:bookmarkEnd w:id="304"/>
      <w:bookmarkEnd w:id="305"/>
      <w:bookmarkEnd w:id="306"/>
    </w:p>
    <w:tbl>
      <w:tblPr>
        <w:tblStyle w:val="Mkatabulky"/>
        <w:tblW w:w="0" w:type="auto"/>
        <w:tblInd w:w="10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59"/>
        <w:gridCol w:w="9564"/>
      </w:tblGrid>
      <w:tr w:rsidR="00547C55" w:rsidRPr="00366F2E" w14:paraId="640613B5" w14:textId="77777777" w:rsidTr="20A10182">
        <w:trPr>
          <w:cnfStyle w:val="100000000000" w:firstRow="1" w:lastRow="0" w:firstColumn="0" w:lastColumn="0" w:oddVBand="0" w:evenVBand="0" w:oddHBand="0" w:evenHBand="0" w:firstRowFirstColumn="0" w:firstRowLastColumn="0" w:lastRowFirstColumn="0" w:lastRowLastColumn="0"/>
          <w:trHeight w:val="688"/>
        </w:trPr>
        <w:tc>
          <w:tcPr>
            <w:tcW w:w="359" w:type="dxa"/>
            <w:shd w:val="clear" w:color="auto" w:fill="auto"/>
          </w:tcPr>
          <w:p w14:paraId="44692B38" w14:textId="77777777" w:rsidR="00AC36D4" w:rsidRPr="00366F2E" w:rsidRDefault="00AC36D4" w:rsidP="00241343">
            <w:pPr>
              <w:spacing w:line="240" w:lineRule="auto"/>
              <w:jc w:val="left"/>
              <w:rPr>
                <w:rFonts w:ascii="Arial" w:hAnsi="Arial" w:cs="Arial"/>
                <w:sz w:val="16"/>
                <w:szCs w:val="16"/>
              </w:rPr>
            </w:pPr>
            <w:r w:rsidRPr="00366F2E">
              <w:rPr>
                <w:rFonts w:ascii="Arial" w:hAnsi="Arial" w:cs="Arial"/>
                <w:sz w:val="16"/>
                <w:szCs w:val="16"/>
              </w:rPr>
              <w:t>1)</w:t>
            </w:r>
          </w:p>
        </w:tc>
        <w:tc>
          <w:tcPr>
            <w:tcW w:w="9564" w:type="dxa"/>
            <w:shd w:val="clear" w:color="auto" w:fill="auto"/>
          </w:tcPr>
          <w:p w14:paraId="09FFE4CC" w14:textId="77777777" w:rsidR="00D71DE1" w:rsidRPr="00366F2E" w:rsidRDefault="00D71DE1" w:rsidP="002C33D3">
            <w:pPr>
              <w:spacing w:line="240" w:lineRule="auto"/>
              <w:jc w:val="both"/>
              <w:rPr>
                <w:rFonts w:ascii="Arial" w:hAnsi="Arial" w:cs="Arial"/>
                <w:sz w:val="16"/>
                <w:szCs w:val="16"/>
              </w:rPr>
            </w:pPr>
          </w:p>
          <w:p w14:paraId="79548099" w14:textId="77777777" w:rsidR="00D71DE1" w:rsidRPr="00366F2E" w:rsidRDefault="00D71DE1" w:rsidP="002C33D3">
            <w:pPr>
              <w:spacing w:line="240" w:lineRule="auto"/>
              <w:jc w:val="both"/>
              <w:rPr>
                <w:rFonts w:ascii="Arial" w:hAnsi="Arial" w:cs="Arial"/>
                <w:sz w:val="16"/>
                <w:szCs w:val="16"/>
              </w:rPr>
            </w:pPr>
          </w:p>
          <w:p w14:paraId="0779BAF6" w14:textId="51A31B20" w:rsidR="00AC36D4" w:rsidRPr="00366F2E" w:rsidRDefault="00AC36D4" w:rsidP="002C33D3">
            <w:pPr>
              <w:spacing w:line="240" w:lineRule="auto"/>
              <w:jc w:val="both"/>
              <w:rPr>
                <w:rFonts w:ascii="Arial" w:hAnsi="Arial" w:cs="Arial"/>
                <w:sz w:val="16"/>
                <w:szCs w:val="16"/>
              </w:rPr>
            </w:pPr>
            <w:r w:rsidRPr="00366F2E">
              <w:rPr>
                <w:rFonts w:ascii="Arial" w:hAnsi="Arial" w:cs="Arial"/>
                <w:sz w:val="16"/>
                <w:szCs w:val="16"/>
              </w:rPr>
              <w:t>Ceny jsou stanoveny jako základní, v konečné ceně pro zákazníka se mohou uplatňovat přirážky dle individuálních smluvních podmínek. V odůvodněných případech lze sjednat odchylky od těchto cenových ujednání. Těmito odchylkami se nesmí změnit povaha nabízené poštovní služby</w:t>
            </w:r>
          </w:p>
        </w:tc>
      </w:tr>
      <w:tr w:rsidR="00547C55" w:rsidRPr="00366F2E" w14:paraId="0F179B1C" w14:textId="77777777" w:rsidTr="20A10182">
        <w:trPr>
          <w:trHeight w:val="1096"/>
        </w:trPr>
        <w:tc>
          <w:tcPr>
            <w:tcW w:w="359" w:type="dxa"/>
            <w:shd w:val="clear" w:color="auto" w:fill="auto"/>
          </w:tcPr>
          <w:p w14:paraId="582EE443" w14:textId="77777777" w:rsidR="00AC36D4" w:rsidRPr="00366F2E" w:rsidRDefault="00AC36D4" w:rsidP="00241343">
            <w:pPr>
              <w:spacing w:line="240" w:lineRule="auto"/>
              <w:rPr>
                <w:rFonts w:ascii="Arial" w:hAnsi="Arial" w:cs="Arial"/>
                <w:sz w:val="16"/>
                <w:szCs w:val="16"/>
              </w:rPr>
            </w:pPr>
            <w:r w:rsidRPr="00366F2E">
              <w:rPr>
                <w:rFonts w:ascii="Arial" w:hAnsi="Arial" w:cs="Arial"/>
                <w:sz w:val="16"/>
                <w:szCs w:val="16"/>
              </w:rPr>
              <w:t>2)</w:t>
            </w:r>
          </w:p>
        </w:tc>
        <w:tc>
          <w:tcPr>
            <w:tcW w:w="9564" w:type="dxa"/>
            <w:shd w:val="clear" w:color="auto" w:fill="auto"/>
          </w:tcPr>
          <w:p w14:paraId="19F7D28E" w14:textId="6DC9AB15" w:rsidR="00AC36D4" w:rsidRPr="00366F2E" w:rsidRDefault="15AB53A5" w:rsidP="002C33D3">
            <w:pPr>
              <w:spacing w:line="240" w:lineRule="auto"/>
              <w:jc w:val="both"/>
              <w:rPr>
                <w:rFonts w:ascii="Arial" w:hAnsi="Arial" w:cs="Arial"/>
                <w:sz w:val="16"/>
                <w:szCs w:val="16"/>
              </w:rPr>
            </w:pPr>
            <w:r w:rsidRPr="00366F2E">
              <w:rPr>
                <w:rFonts w:ascii="Arial" w:hAnsi="Arial" w:cs="Arial"/>
                <w:b/>
                <w:bCs/>
                <w:sz w:val="16"/>
                <w:szCs w:val="16"/>
              </w:rPr>
              <w:t>Pásmo A:</w:t>
            </w:r>
            <w:r w:rsidRPr="00366F2E">
              <w:rPr>
                <w:rFonts w:ascii="Arial" w:hAnsi="Arial" w:cs="Arial"/>
                <w:sz w:val="16"/>
                <w:szCs w:val="16"/>
              </w:rPr>
              <w:t xml:space="preserve"> pro domácnosti ve vybraných obcích a P.O.</w:t>
            </w:r>
            <w:r w:rsidR="16F6BAC7" w:rsidRPr="00366F2E">
              <w:rPr>
                <w:rFonts w:ascii="Arial" w:hAnsi="Arial" w:cs="Arial"/>
                <w:sz w:val="16"/>
                <w:szCs w:val="16"/>
              </w:rPr>
              <w:t xml:space="preserve"> </w:t>
            </w:r>
            <w:r w:rsidRPr="00366F2E">
              <w:rPr>
                <w:rFonts w:ascii="Arial" w:hAnsi="Arial" w:cs="Arial"/>
                <w:sz w:val="16"/>
                <w:szCs w:val="16"/>
              </w:rPr>
              <w:t xml:space="preserve">Boxy (viz příloha č. </w:t>
            </w:r>
            <w:r w:rsidR="677C1DE5" w:rsidRPr="00366F2E">
              <w:rPr>
                <w:rFonts w:ascii="Arial" w:hAnsi="Arial" w:cs="Arial"/>
                <w:sz w:val="16"/>
                <w:szCs w:val="16"/>
              </w:rPr>
              <w:t>3</w:t>
            </w:r>
            <w:r w:rsidRPr="00366F2E">
              <w:rPr>
                <w:rFonts w:ascii="Arial" w:hAnsi="Arial" w:cs="Arial"/>
                <w:sz w:val="16"/>
                <w:szCs w:val="16"/>
              </w:rPr>
              <w:t xml:space="preserve"> Obchodních podmínek služby Roznáška informačních materiálů „Seznam obcí zařazených do pásma A“)</w:t>
            </w:r>
          </w:p>
          <w:p w14:paraId="535560DC" w14:textId="77777777" w:rsidR="00AC36D4" w:rsidRPr="00366F2E" w:rsidRDefault="00AC36D4" w:rsidP="002C33D3">
            <w:pPr>
              <w:spacing w:line="240" w:lineRule="auto"/>
              <w:jc w:val="both"/>
              <w:rPr>
                <w:rFonts w:ascii="Arial" w:hAnsi="Arial" w:cs="Arial"/>
                <w:sz w:val="16"/>
                <w:szCs w:val="16"/>
              </w:rPr>
            </w:pPr>
          </w:p>
          <w:p w14:paraId="0D71B882" w14:textId="77777777" w:rsidR="00AC36D4" w:rsidRPr="00366F2E" w:rsidRDefault="00AC36D4" w:rsidP="002C33D3">
            <w:pPr>
              <w:spacing w:line="240" w:lineRule="auto"/>
              <w:jc w:val="both"/>
              <w:rPr>
                <w:rFonts w:ascii="Arial" w:hAnsi="Arial" w:cs="Arial"/>
                <w:sz w:val="16"/>
                <w:szCs w:val="16"/>
              </w:rPr>
            </w:pPr>
            <w:r w:rsidRPr="00366F2E">
              <w:rPr>
                <w:rFonts w:ascii="Arial" w:hAnsi="Arial" w:cs="Arial"/>
                <w:b/>
                <w:sz w:val="16"/>
                <w:szCs w:val="16"/>
              </w:rPr>
              <w:t>Pásmo B:</w:t>
            </w:r>
            <w:r w:rsidRPr="00366F2E">
              <w:rPr>
                <w:rFonts w:ascii="Arial" w:hAnsi="Arial" w:cs="Arial"/>
                <w:sz w:val="16"/>
                <w:szCs w:val="16"/>
              </w:rPr>
              <w:t xml:space="preserve"> pro domácnosti v ostatních obcích a firmy</w:t>
            </w:r>
          </w:p>
          <w:p w14:paraId="5EC00BDF" w14:textId="77777777" w:rsidR="00AC36D4" w:rsidRPr="00366F2E" w:rsidRDefault="00AC36D4" w:rsidP="002C33D3">
            <w:pPr>
              <w:spacing w:line="240" w:lineRule="auto"/>
              <w:jc w:val="both"/>
              <w:rPr>
                <w:rFonts w:ascii="Arial" w:hAnsi="Arial" w:cs="Arial"/>
                <w:sz w:val="16"/>
                <w:szCs w:val="16"/>
              </w:rPr>
            </w:pPr>
          </w:p>
          <w:p w14:paraId="08945025" w14:textId="6E6A891F" w:rsidR="00AC36D4" w:rsidRPr="00366F2E" w:rsidRDefault="15AB53A5" w:rsidP="002C33D3">
            <w:pPr>
              <w:spacing w:line="240" w:lineRule="auto"/>
              <w:jc w:val="both"/>
              <w:rPr>
                <w:rFonts w:ascii="Arial" w:hAnsi="Arial" w:cs="Arial"/>
                <w:sz w:val="16"/>
                <w:szCs w:val="16"/>
              </w:rPr>
            </w:pPr>
            <w:r w:rsidRPr="00366F2E">
              <w:rPr>
                <w:rFonts w:ascii="Arial" w:hAnsi="Arial" w:cs="Arial"/>
                <w:sz w:val="16"/>
                <w:szCs w:val="16"/>
              </w:rPr>
              <w:t xml:space="preserve">Seznam míst pro pásmo A je uveden v Obchodních podmínkách služby RIM a na internetových stránkách České pošty, </w:t>
            </w:r>
            <w:proofErr w:type="spellStart"/>
            <w:r w:rsidRPr="00366F2E">
              <w:rPr>
                <w:rFonts w:ascii="Arial" w:hAnsi="Arial" w:cs="Arial"/>
                <w:sz w:val="16"/>
                <w:szCs w:val="16"/>
              </w:rPr>
              <w:t>s.p</w:t>
            </w:r>
            <w:proofErr w:type="spellEnd"/>
            <w:r w:rsidRPr="00366F2E">
              <w:rPr>
                <w:rFonts w:ascii="Arial" w:hAnsi="Arial" w:cs="Arial"/>
                <w:sz w:val="16"/>
                <w:szCs w:val="16"/>
              </w:rPr>
              <w:t>.</w:t>
            </w:r>
          </w:p>
          <w:p w14:paraId="3CD33EA9" w14:textId="77777777" w:rsidR="00AC36D4" w:rsidRPr="00366F2E" w:rsidRDefault="00AC36D4" w:rsidP="002C33D3">
            <w:pPr>
              <w:spacing w:line="240" w:lineRule="auto"/>
              <w:jc w:val="both"/>
              <w:rPr>
                <w:rFonts w:ascii="Arial" w:hAnsi="Arial" w:cs="Arial"/>
              </w:rPr>
            </w:pPr>
            <w:r w:rsidRPr="00366F2E">
              <w:rPr>
                <w:rFonts w:ascii="Arial" w:hAnsi="Arial" w:cs="Arial"/>
                <w:b/>
                <w:sz w:val="16"/>
                <w:szCs w:val="16"/>
              </w:rPr>
              <w:t>Při dodržení poměru pásem A/B ve výši min. 70/30 se celá zakázka účtuje za cenu pásma A.</w:t>
            </w:r>
          </w:p>
        </w:tc>
      </w:tr>
    </w:tbl>
    <w:p w14:paraId="7352C8F1" w14:textId="77777777" w:rsidR="00CD25C9" w:rsidRPr="00366F2E" w:rsidRDefault="00CD25C9" w:rsidP="00C153A5">
      <w:pPr>
        <w:spacing w:line="240" w:lineRule="auto"/>
        <w:rPr>
          <w:rFonts w:ascii="Arial" w:hAnsi="Arial" w:cs="Arial"/>
        </w:rPr>
      </w:pPr>
    </w:p>
    <w:p w14:paraId="26D9BB97" w14:textId="063F9466" w:rsidR="00CD25C9" w:rsidRPr="00366F2E" w:rsidRDefault="006C1393">
      <w:pPr>
        <w:spacing w:line="240" w:lineRule="auto"/>
        <w:rPr>
          <w:rFonts w:ascii="Arial" w:hAnsi="Arial" w:cs="Arial"/>
        </w:rPr>
      </w:pPr>
      <w:r w:rsidRPr="00366F2E">
        <w:rPr>
          <w:rFonts w:ascii="Arial" w:hAnsi="Arial" w:cs="Arial"/>
          <w:noProof/>
          <w:lang w:eastAsia="cs-CZ"/>
        </w:rPr>
        <mc:AlternateContent>
          <mc:Choice Requires="wps">
            <w:drawing>
              <wp:anchor distT="0" distB="0" distL="114300" distR="114300" simplePos="0" relativeHeight="251658253" behindDoc="0" locked="0" layoutInCell="1" allowOverlap="1" wp14:anchorId="1B401C46" wp14:editId="0D7ED14E">
                <wp:simplePos x="0" y="0"/>
                <wp:positionH relativeFrom="margin">
                  <wp:posOffset>840105</wp:posOffset>
                </wp:positionH>
                <wp:positionV relativeFrom="bottomMargin">
                  <wp:posOffset>185420</wp:posOffset>
                </wp:positionV>
                <wp:extent cx="4847590" cy="258445"/>
                <wp:effectExtent l="0" t="0" r="0" b="8255"/>
                <wp:wrapNone/>
                <wp:docPr id="61" name="Textové pole 6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E07EA49" w14:textId="77777777" w:rsidR="004F26E4" w:rsidRPr="006E1087" w:rsidRDefault="004F26E4" w:rsidP="00C153A5">
                            <w:pPr>
                              <w:ind w:left="113"/>
                              <w:jc w:val="center"/>
                            </w:pPr>
                            <w:r>
                              <w:rPr>
                                <w:b/>
                                <w:i/>
                              </w:rPr>
                              <w:t>Reklamní a tiskové zásilky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0554092F">
              <v:shape id="Textové pole 61" style="position:absolute;margin-left:66.15pt;margin-top:14.6pt;width:381.7pt;height:20.35pt;z-index:251658253;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4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EdqQ5AEAAKkDAAAOAAAAZHJzL2Uyb0RvYy54bWysU8tu2zAQvBfoPxC817INuXEEy0GaIEWB&#10;9AGk/QCKoiyiEpfdpS25X98l5Thueyt6IUguNTszO9rcjH0nDgbJgivlYjaXwjgNtXW7Un77+vBm&#10;LQUF5WrVgTOlPBqSN9vXrzaDL8wSWuhqg4JBHBWDL2Ubgi+yjHRrekUz8MZxsQHsVeAj7rIa1cDo&#10;fZct5/O32QBYewRtiPj2firKbcJvGqPD56YhE0RXSuYW0oppreKabTeq2KHyrdUnGuofWPTKOm56&#10;hrpXQYk92r+geqsRCJow09Bn0DRWm6SB1Szmf6h5apU3SQubQ/5sE/0/WP3p8OS/oAjjOxh5gEkE&#10;+UfQ30k4uGuV25lbRBhao2puvIiWZYOn4vRptJoKiiDV8BFqHrLaB0hAY4N9dIV1CkbnARzPppsx&#10;CM2X+Tq/Wl1zSXNtuVrn+Sq1UMXz1x4pvDfQi7gpJfJQE7o6PFKIbFTx/CQ2c/Bguy4NtnO/XfDD&#10;eJPYR8IT9TBWo7A1N09xiGoqqI+sB2HKC+ebNy3gTykGzkop6cdeoZGi++DYk+tFnsdwpUO+umIg&#10;gZeV6rKinGaoUgYppu1dmAK592h3LXeapuDgln1sbJL4wurEn/OQlJ+yGwN3eU6vXv6w7S8AAAD/&#10;/wMAUEsDBBQABgAIAAAAIQD+W8le3QAAAAkBAAAPAAAAZHJzL2Rvd25yZXYueG1sTI/BTsMwEETv&#10;SPyDtUjcqE1KSx3iVAjEFdRCK3Fz420SEa+j2G3C37Oc4Djap5m3xXrynTjjENtABm5nCgRSFVxL&#10;tYGP95ebFYiYLDnbBUID3xhhXV5eFDZ3YaQNnrepFlxCMbcGmpT6XMpYNehtnIUeiW/HMHibOA61&#10;dIMdudx3MlNqKb1tiRca2+NTg9XX9uQN7F6Pn/s79VY/+0U/hklJ8loac301PT6ASDilPxh+9Vkd&#10;SnY6hBO5KDrO82zOqIFMZyAYWOnFPYiDgaXWIMtC/v+g/AEAAP//AwBQSwECLQAUAAYACAAAACEA&#10;toM4kv4AAADhAQAAEwAAAAAAAAAAAAAAAAAAAAAAW0NvbnRlbnRfVHlwZXNdLnhtbFBLAQItABQA&#10;BgAIAAAAIQA4/SH/1gAAAJQBAAALAAAAAAAAAAAAAAAAAC8BAABfcmVscy8ucmVsc1BLAQItABQA&#10;BgAIAAAAIQAIEdqQ5AEAAKkDAAAOAAAAAAAAAAAAAAAAAC4CAABkcnMvZTJvRG9jLnhtbFBLAQIt&#10;ABQABgAIAAAAIQD+W8le3QAAAAkBAAAPAAAAAAAAAAAAAAAAAD4EAABkcnMvZG93bnJldi54bWxQ&#10;SwUGAAAAAAQABADzAAAASAUAAAAA&#10;" w14:anchorId="1B401C46">
                <v:textbox>
                  <w:txbxContent>
                    <w:p w:rsidRPr="006E1087" w:rsidR="004F26E4" w:rsidP="00C153A5" w:rsidRDefault="004F26E4" w14:paraId="247CED98" w14:textId="77777777">
                      <w:pPr>
                        <w:ind w:left="113"/>
                        <w:jc w:val="center"/>
                      </w:pPr>
                      <w:r>
                        <w:rPr>
                          <w:b/>
                          <w:i/>
                        </w:rPr>
                        <w:t>Reklamní a tiskové zásilky</w:t>
                      </w:r>
                    </w:p>
                  </w:txbxContent>
                </v:textbox>
                <w10:wrap anchorx="margin" anchory="margin"/>
              </v:shape>
            </w:pict>
          </mc:Fallback>
        </mc:AlternateContent>
      </w:r>
      <w:r w:rsidR="00CD25C9" w:rsidRPr="00366F2E">
        <w:rPr>
          <w:rFonts w:ascii="Arial" w:hAnsi="Arial" w:cs="Arial"/>
        </w:rPr>
        <w:br w:type="page"/>
      </w:r>
    </w:p>
    <w:p w14:paraId="0A21BA7C" w14:textId="3CC29A8B" w:rsidR="00D37A25" w:rsidRPr="00366F2E" w:rsidRDefault="00D37A25" w:rsidP="00D37A25">
      <w:pPr>
        <w:pStyle w:val="Nadpis2"/>
        <w:numPr>
          <w:ilvl w:val="0"/>
          <w:numId w:val="11"/>
        </w:numPr>
        <w:spacing w:after="120"/>
        <w:rPr>
          <w:rFonts w:cs="Arial"/>
        </w:rPr>
      </w:pPr>
      <w:bookmarkStart w:id="307" w:name="_Toc22742890"/>
      <w:bookmarkStart w:id="308" w:name="_Toc87870651"/>
      <w:bookmarkStart w:id="309" w:name="_Toc151387980"/>
      <w:bookmarkStart w:id="310" w:name="_Toc189039828"/>
      <w:r w:rsidRPr="00366F2E">
        <w:rPr>
          <w:rFonts w:cs="Arial"/>
        </w:rPr>
        <w:lastRenderedPageBreak/>
        <w:t>POŠTOVNÍ POUKÁZKY</w:t>
      </w:r>
      <w:bookmarkEnd w:id="307"/>
      <w:bookmarkEnd w:id="308"/>
      <w:bookmarkEnd w:id="309"/>
      <w:bookmarkEnd w:id="310"/>
    </w:p>
    <w:p w14:paraId="4AFBE1DE" w14:textId="77777777" w:rsidR="00D37A25" w:rsidRPr="00366F2E" w:rsidRDefault="00D37A25" w:rsidP="00D37A25">
      <w:pPr>
        <w:pStyle w:val="cpNormal4"/>
        <w:spacing w:after="0"/>
        <w:ind w:left="360" w:hanging="360"/>
        <w:rPr>
          <w:rFonts w:ascii="Arial" w:hAnsi="Arial" w:cs="Arial"/>
          <w:b/>
        </w:rPr>
      </w:pPr>
      <w:r w:rsidRPr="00366F2E">
        <w:rPr>
          <w:rFonts w:ascii="Arial" w:hAnsi="Arial" w:cs="Arial"/>
          <w:b/>
        </w:rPr>
        <w:t>Ceny Poštovních poukázek a s nimi souvisejících doplňkových služeb jsou osvobozeny od DPH.</w:t>
      </w:r>
    </w:p>
    <w:p w14:paraId="3C14CBAE" w14:textId="18E24FCC" w:rsidR="00C236EB" w:rsidRPr="00366F2E" w:rsidRDefault="00C236EB" w:rsidP="001B5A38">
      <w:pPr>
        <w:pStyle w:val="Nadpis3"/>
        <w:numPr>
          <w:ilvl w:val="0"/>
          <w:numId w:val="72"/>
        </w:numPr>
        <w:rPr>
          <w:rFonts w:cs="Arial"/>
        </w:rPr>
      </w:pPr>
      <w:bookmarkStart w:id="311" w:name="_Toc22742891"/>
      <w:bookmarkStart w:id="312" w:name="_Toc87870652"/>
      <w:bookmarkStart w:id="313" w:name="_Toc151387981"/>
      <w:bookmarkStart w:id="314" w:name="_Toc189039829"/>
      <w:r w:rsidRPr="00366F2E">
        <w:rPr>
          <w:rFonts w:cs="Arial"/>
        </w:rPr>
        <w:t>Základní ceny</w:t>
      </w:r>
      <w:bookmarkEnd w:id="311"/>
      <w:bookmarkEnd w:id="312"/>
      <w:bookmarkEnd w:id="313"/>
      <w:bookmarkEnd w:id="314"/>
    </w:p>
    <w:p w14:paraId="04D69760" w14:textId="77777777" w:rsidR="00D37A25" w:rsidRPr="00366F2E" w:rsidRDefault="00D37A25" w:rsidP="00D37A25">
      <w:pPr>
        <w:spacing w:line="228" w:lineRule="auto"/>
        <w:rPr>
          <w:rFonts w:ascii="Arial" w:hAnsi="Arial" w:cs="Arial"/>
          <w:sz w:val="8"/>
          <w:szCs w:val="18"/>
        </w:rPr>
      </w:pPr>
    </w:p>
    <w:tbl>
      <w:tblPr>
        <w:tblW w:w="9985" w:type="dxa"/>
        <w:tblInd w:w="7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118"/>
        <w:gridCol w:w="2189"/>
        <w:gridCol w:w="2268"/>
        <w:gridCol w:w="2410"/>
      </w:tblGrid>
      <w:tr w:rsidR="00547C55" w:rsidRPr="00366F2E" w14:paraId="2E08A6DD" w14:textId="77777777" w:rsidTr="00440A90">
        <w:trPr>
          <w:cantSplit/>
          <w:trHeight w:val="200"/>
        </w:trPr>
        <w:tc>
          <w:tcPr>
            <w:tcW w:w="3118" w:type="dxa"/>
            <w:vMerge w:val="restart"/>
            <w:shd w:val="clear" w:color="auto" w:fill="F2F2F2" w:themeFill="background1" w:themeFillShade="F2"/>
            <w:vAlign w:val="center"/>
          </w:tcPr>
          <w:p w14:paraId="3779E417" w14:textId="77777777" w:rsidR="00D37A25" w:rsidRPr="00366F2E" w:rsidRDefault="00D37A25" w:rsidP="00D37A25">
            <w:pPr>
              <w:jc w:val="center"/>
              <w:rPr>
                <w:rFonts w:ascii="Arial" w:hAnsi="Arial" w:cs="Arial"/>
                <w:b/>
                <w:sz w:val="20"/>
                <w:szCs w:val="20"/>
              </w:rPr>
            </w:pPr>
            <w:r w:rsidRPr="00366F2E">
              <w:rPr>
                <w:rFonts w:ascii="Arial" w:hAnsi="Arial" w:cs="Arial"/>
                <w:b/>
                <w:sz w:val="20"/>
                <w:szCs w:val="20"/>
              </w:rPr>
              <w:t>Druh poštovní</w:t>
            </w:r>
          </w:p>
          <w:p w14:paraId="5A301242" w14:textId="77777777" w:rsidR="00D37A25" w:rsidRPr="00366F2E" w:rsidRDefault="00D37A25" w:rsidP="00D37A25">
            <w:pPr>
              <w:jc w:val="center"/>
              <w:rPr>
                <w:rFonts w:ascii="Arial" w:hAnsi="Arial" w:cs="Arial"/>
                <w:b/>
                <w:sz w:val="20"/>
                <w:szCs w:val="20"/>
                <w:vertAlign w:val="superscript"/>
              </w:rPr>
            </w:pPr>
            <w:r w:rsidRPr="00366F2E">
              <w:rPr>
                <w:rFonts w:ascii="Arial" w:hAnsi="Arial" w:cs="Arial"/>
                <w:b/>
                <w:sz w:val="20"/>
                <w:szCs w:val="20"/>
              </w:rPr>
              <w:t>poukázky</w:t>
            </w:r>
          </w:p>
          <w:p w14:paraId="013947E5" w14:textId="77777777" w:rsidR="00D37A25" w:rsidRPr="00366F2E" w:rsidRDefault="00D37A25" w:rsidP="00D37A25">
            <w:pPr>
              <w:jc w:val="center"/>
              <w:rPr>
                <w:rFonts w:ascii="Arial" w:hAnsi="Arial" w:cs="Arial"/>
                <w:sz w:val="20"/>
                <w:szCs w:val="20"/>
              </w:rPr>
            </w:pPr>
            <w:r w:rsidRPr="00366F2E">
              <w:rPr>
                <w:rFonts w:ascii="Arial" w:hAnsi="Arial" w:cs="Arial"/>
                <w:sz w:val="20"/>
                <w:szCs w:val="20"/>
              </w:rPr>
              <w:t>čl. 57, 58, 59 pošt. podmínek</w:t>
            </w:r>
          </w:p>
        </w:tc>
        <w:tc>
          <w:tcPr>
            <w:tcW w:w="6867" w:type="dxa"/>
            <w:gridSpan w:val="3"/>
            <w:shd w:val="clear" w:color="auto" w:fill="F2F2F2" w:themeFill="background1" w:themeFillShade="F2"/>
          </w:tcPr>
          <w:p w14:paraId="0D87CE79" w14:textId="77777777" w:rsidR="00D37A25" w:rsidRPr="00366F2E" w:rsidRDefault="00D37A25" w:rsidP="00D37A25">
            <w:pPr>
              <w:jc w:val="center"/>
              <w:rPr>
                <w:rFonts w:ascii="Arial" w:hAnsi="Arial" w:cs="Arial"/>
                <w:b/>
                <w:sz w:val="20"/>
                <w:szCs w:val="20"/>
              </w:rPr>
            </w:pPr>
            <w:r w:rsidRPr="00366F2E">
              <w:rPr>
                <w:rFonts w:ascii="Arial" w:hAnsi="Arial" w:cs="Arial"/>
                <w:b/>
                <w:sz w:val="20"/>
                <w:szCs w:val="20"/>
              </w:rPr>
              <w:t xml:space="preserve">Do částky včetně / cena </w:t>
            </w:r>
            <w:r w:rsidR="00C236EB" w:rsidRPr="00366F2E">
              <w:rPr>
                <w:rFonts w:ascii="Arial" w:hAnsi="Arial" w:cs="Arial"/>
                <w:b/>
                <w:sz w:val="20"/>
                <w:szCs w:val="20"/>
              </w:rPr>
              <w:t>v Kč</w:t>
            </w:r>
          </w:p>
        </w:tc>
      </w:tr>
      <w:tr w:rsidR="00547C55" w:rsidRPr="00366F2E" w14:paraId="7F1F4CF6" w14:textId="77777777" w:rsidTr="00440A90">
        <w:trPr>
          <w:cantSplit/>
          <w:trHeight w:val="347"/>
        </w:trPr>
        <w:tc>
          <w:tcPr>
            <w:tcW w:w="3118" w:type="dxa"/>
            <w:vMerge/>
            <w:shd w:val="clear" w:color="auto" w:fill="F2F2F2" w:themeFill="background1" w:themeFillShade="F2"/>
          </w:tcPr>
          <w:p w14:paraId="1CF64664" w14:textId="77777777" w:rsidR="00FD5744" w:rsidRPr="00366F2E" w:rsidRDefault="00FD5744" w:rsidP="00D37A25">
            <w:pPr>
              <w:rPr>
                <w:rFonts w:ascii="Arial" w:hAnsi="Arial" w:cs="Arial"/>
                <w:b/>
                <w:sz w:val="20"/>
                <w:szCs w:val="20"/>
              </w:rPr>
            </w:pPr>
          </w:p>
        </w:tc>
        <w:tc>
          <w:tcPr>
            <w:tcW w:w="2189" w:type="dxa"/>
            <w:shd w:val="clear" w:color="auto" w:fill="F2F2F2" w:themeFill="background1" w:themeFillShade="F2"/>
            <w:vAlign w:val="center"/>
          </w:tcPr>
          <w:p w14:paraId="58CDAE9D" w14:textId="2EAC3FC0" w:rsidR="00FD5744" w:rsidRPr="00366F2E" w:rsidRDefault="00FD5744" w:rsidP="00D37A25">
            <w:pPr>
              <w:jc w:val="center"/>
              <w:rPr>
                <w:rFonts w:ascii="Arial" w:hAnsi="Arial" w:cs="Arial"/>
                <w:b/>
                <w:sz w:val="20"/>
                <w:szCs w:val="20"/>
              </w:rPr>
            </w:pPr>
            <w:r w:rsidRPr="00366F2E">
              <w:rPr>
                <w:rFonts w:ascii="Arial" w:hAnsi="Arial" w:cs="Arial"/>
                <w:b/>
                <w:sz w:val="20"/>
                <w:szCs w:val="20"/>
              </w:rPr>
              <w:t>1 Kč až</w:t>
            </w:r>
            <w:r w:rsidRPr="00366F2E">
              <w:rPr>
                <w:rFonts w:ascii="Arial" w:hAnsi="Arial" w:cs="Arial"/>
                <w:b/>
                <w:sz w:val="20"/>
                <w:szCs w:val="20"/>
              </w:rPr>
              <w:br/>
              <w:t>5 000 Kč</w:t>
            </w:r>
          </w:p>
        </w:tc>
        <w:tc>
          <w:tcPr>
            <w:tcW w:w="2268" w:type="dxa"/>
            <w:shd w:val="clear" w:color="auto" w:fill="F2F2F2" w:themeFill="background1" w:themeFillShade="F2"/>
            <w:vAlign w:val="center"/>
          </w:tcPr>
          <w:p w14:paraId="65B0B2EF" w14:textId="77777777" w:rsidR="00FD5744" w:rsidRPr="00366F2E" w:rsidRDefault="00FD5744" w:rsidP="00D37A25">
            <w:pPr>
              <w:jc w:val="center"/>
              <w:rPr>
                <w:rFonts w:ascii="Arial" w:hAnsi="Arial" w:cs="Arial"/>
                <w:b/>
                <w:sz w:val="20"/>
                <w:szCs w:val="20"/>
              </w:rPr>
            </w:pPr>
            <w:r w:rsidRPr="00366F2E">
              <w:rPr>
                <w:rFonts w:ascii="Arial" w:hAnsi="Arial" w:cs="Arial"/>
                <w:b/>
                <w:sz w:val="20"/>
                <w:szCs w:val="20"/>
              </w:rPr>
              <w:t>5 001 Kč až</w:t>
            </w:r>
            <w:r w:rsidRPr="00366F2E">
              <w:rPr>
                <w:rFonts w:ascii="Arial" w:hAnsi="Arial" w:cs="Arial"/>
                <w:b/>
                <w:sz w:val="20"/>
                <w:szCs w:val="20"/>
              </w:rPr>
              <w:br/>
              <w:t>50 000 Kč</w:t>
            </w:r>
          </w:p>
        </w:tc>
        <w:tc>
          <w:tcPr>
            <w:tcW w:w="2410" w:type="dxa"/>
            <w:shd w:val="clear" w:color="auto" w:fill="F2F2F2" w:themeFill="background1" w:themeFillShade="F2"/>
            <w:vAlign w:val="center"/>
          </w:tcPr>
          <w:p w14:paraId="46CD6094" w14:textId="77777777" w:rsidR="00FD5744" w:rsidRPr="00366F2E" w:rsidRDefault="00FD5744" w:rsidP="00D37A25">
            <w:pPr>
              <w:jc w:val="center"/>
              <w:rPr>
                <w:rFonts w:ascii="Arial" w:hAnsi="Arial" w:cs="Arial"/>
                <w:b/>
                <w:sz w:val="20"/>
                <w:szCs w:val="20"/>
              </w:rPr>
            </w:pPr>
            <w:r w:rsidRPr="00366F2E">
              <w:rPr>
                <w:rFonts w:ascii="Arial" w:hAnsi="Arial" w:cs="Arial"/>
                <w:b/>
                <w:sz w:val="20"/>
                <w:szCs w:val="20"/>
              </w:rPr>
              <w:t>Za každých dalších</w:t>
            </w:r>
          </w:p>
          <w:p w14:paraId="4FFEDADE" w14:textId="77777777" w:rsidR="00FD5744" w:rsidRPr="00366F2E" w:rsidRDefault="00FD5744" w:rsidP="00D37A25">
            <w:pPr>
              <w:jc w:val="center"/>
              <w:rPr>
                <w:rFonts w:ascii="Arial" w:hAnsi="Arial" w:cs="Arial"/>
                <w:b/>
                <w:sz w:val="20"/>
                <w:szCs w:val="20"/>
              </w:rPr>
            </w:pPr>
            <w:r w:rsidRPr="00366F2E">
              <w:rPr>
                <w:rFonts w:ascii="Arial" w:hAnsi="Arial" w:cs="Arial"/>
                <w:b/>
                <w:sz w:val="20"/>
                <w:szCs w:val="20"/>
              </w:rPr>
              <w:t>započatých 10 000 Kč</w:t>
            </w:r>
          </w:p>
        </w:tc>
      </w:tr>
      <w:tr w:rsidR="00547C55" w:rsidRPr="00366F2E" w14:paraId="68C8CD0F" w14:textId="77777777" w:rsidTr="00440A90">
        <w:trPr>
          <w:cantSplit/>
          <w:trHeight w:val="245"/>
        </w:trPr>
        <w:tc>
          <w:tcPr>
            <w:tcW w:w="3118" w:type="dxa"/>
          </w:tcPr>
          <w:p w14:paraId="6ED88328" w14:textId="77777777" w:rsidR="009A4256" w:rsidRPr="00366F2E" w:rsidRDefault="009A4256" w:rsidP="009A4256">
            <w:pPr>
              <w:rPr>
                <w:rFonts w:ascii="Arial" w:hAnsi="Arial" w:cs="Arial"/>
                <w:b/>
                <w:sz w:val="20"/>
                <w:szCs w:val="20"/>
              </w:rPr>
            </w:pPr>
            <w:r w:rsidRPr="00366F2E">
              <w:rPr>
                <w:rFonts w:ascii="Arial" w:hAnsi="Arial" w:cs="Arial"/>
                <w:b/>
                <w:sz w:val="20"/>
                <w:szCs w:val="20"/>
              </w:rPr>
              <w:t>A</w:t>
            </w:r>
          </w:p>
        </w:tc>
        <w:tc>
          <w:tcPr>
            <w:tcW w:w="2189" w:type="dxa"/>
          </w:tcPr>
          <w:p w14:paraId="60B29C75" w14:textId="49A8B79D" w:rsidR="009A4256" w:rsidRPr="00366F2E" w:rsidRDefault="00CF2684" w:rsidP="009A4256">
            <w:pPr>
              <w:jc w:val="center"/>
              <w:rPr>
                <w:rFonts w:ascii="Arial" w:hAnsi="Arial" w:cs="Arial"/>
                <w:sz w:val="20"/>
                <w:szCs w:val="20"/>
              </w:rPr>
            </w:pPr>
            <w:r w:rsidRPr="00366F2E">
              <w:rPr>
                <w:rFonts w:ascii="Arial" w:hAnsi="Arial" w:cs="Arial"/>
                <w:sz w:val="20"/>
                <w:szCs w:val="20"/>
              </w:rPr>
              <w:t>57</w:t>
            </w:r>
            <w:r w:rsidR="009A4256" w:rsidRPr="00366F2E">
              <w:rPr>
                <w:rFonts w:ascii="Arial" w:hAnsi="Arial" w:cs="Arial"/>
                <w:sz w:val="20"/>
                <w:szCs w:val="20"/>
              </w:rPr>
              <w:t>,00</w:t>
            </w:r>
          </w:p>
        </w:tc>
        <w:tc>
          <w:tcPr>
            <w:tcW w:w="2268" w:type="dxa"/>
          </w:tcPr>
          <w:p w14:paraId="3F290F2B" w14:textId="6898CD90" w:rsidR="009A4256" w:rsidRPr="00366F2E" w:rsidRDefault="00CF2684" w:rsidP="009A4256">
            <w:pPr>
              <w:ind w:left="113"/>
              <w:jc w:val="center"/>
              <w:rPr>
                <w:rFonts w:ascii="Arial" w:hAnsi="Arial" w:cs="Arial"/>
                <w:sz w:val="20"/>
                <w:szCs w:val="20"/>
              </w:rPr>
            </w:pPr>
            <w:r w:rsidRPr="00366F2E">
              <w:rPr>
                <w:rFonts w:ascii="Arial" w:hAnsi="Arial" w:cs="Arial"/>
                <w:sz w:val="20"/>
                <w:szCs w:val="20"/>
              </w:rPr>
              <w:t>65</w:t>
            </w:r>
            <w:r w:rsidR="009A4256" w:rsidRPr="00366F2E">
              <w:rPr>
                <w:rFonts w:ascii="Arial" w:hAnsi="Arial" w:cs="Arial"/>
                <w:sz w:val="20"/>
                <w:szCs w:val="20"/>
              </w:rPr>
              <w:t>,00</w:t>
            </w:r>
          </w:p>
        </w:tc>
        <w:tc>
          <w:tcPr>
            <w:tcW w:w="2410" w:type="dxa"/>
          </w:tcPr>
          <w:p w14:paraId="2537CD39" w14:textId="491301C0" w:rsidR="009A4256" w:rsidRPr="00366F2E" w:rsidRDefault="00CF2684" w:rsidP="009A4256">
            <w:pPr>
              <w:ind w:left="113"/>
              <w:jc w:val="center"/>
              <w:rPr>
                <w:rFonts w:ascii="Arial" w:hAnsi="Arial" w:cs="Arial"/>
                <w:sz w:val="20"/>
                <w:szCs w:val="20"/>
              </w:rPr>
            </w:pPr>
            <w:r w:rsidRPr="00366F2E">
              <w:rPr>
                <w:rFonts w:ascii="Arial" w:hAnsi="Arial" w:cs="Arial"/>
                <w:sz w:val="20"/>
                <w:szCs w:val="20"/>
              </w:rPr>
              <w:t>12</w:t>
            </w:r>
            <w:r w:rsidR="009A4256" w:rsidRPr="00366F2E">
              <w:rPr>
                <w:rFonts w:ascii="Arial" w:hAnsi="Arial" w:cs="Arial"/>
                <w:sz w:val="20"/>
                <w:szCs w:val="20"/>
              </w:rPr>
              <w:t>,00</w:t>
            </w:r>
          </w:p>
        </w:tc>
      </w:tr>
      <w:tr w:rsidR="00547C55" w:rsidRPr="00366F2E" w14:paraId="02A59925" w14:textId="77777777" w:rsidTr="00440A90">
        <w:trPr>
          <w:cantSplit/>
          <w:trHeight w:val="263"/>
        </w:trPr>
        <w:tc>
          <w:tcPr>
            <w:tcW w:w="3118" w:type="dxa"/>
          </w:tcPr>
          <w:p w14:paraId="7A6FB1FB" w14:textId="77777777" w:rsidR="009A4256" w:rsidRPr="00366F2E" w:rsidRDefault="009A4256" w:rsidP="009A4256">
            <w:pPr>
              <w:rPr>
                <w:rFonts w:ascii="Arial" w:hAnsi="Arial" w:cs="Arial"/>
                <w:b/>
                <w:sz w:val="20"/>
                <w:szCs w:val="20"/>
              </w:rPr>
            </w:pPr>
            <w:r w:rsidRPr="00366F2E">
              <w:rPr>
                <w:rFonts w:ascii="Arial" w:hAnsi="Arial" w:cs="Arial"/>
                <w:b/>
                <w:sz w:val="20"/>
                <w:szCs w:val="20"/>
              </w:rPr>
              <w:t>B – písemně</w:t>
            </w:r>
          </w:p>
        </w:tc>
        <w:tc>
          <w:tcPr>
            <w:tcW w:w="2189" w:type="dxa"/>
          </w:tcPr>
          <w:p w14:paraId="23FE02CE" w14:textId="4F11ACAE" w:rsidR="009A4256" w:rsidRPr="00366F2E" w:rsidRDefault="00CF2684" w:rsidP="009A4256">
            <w:pPr>
              <w:jc w:val="center"/>
              <w:rPr>
                <w:rFonts w:ascii="Arial" w:hAnsi="Arial" w:cs="Arial"/>
                <w:sz w:val="20"/>
                <w:szCs w:val="20"/>
              </w:rPr>
            </w:pPr>
            <w:r w:rsidRPr="00366F2E">
              <w:rPr>
                <w:rFonts w:ascii="Arial" w:hAnsi="Arial" w:cs="Arial"/>
                <w:sz w:val="20"/>
                <w:szCs w:val="20"/>
              </w:rPr>
              <w:t>55</w:t>
            </w:r>
            <w:r w:rsidR="009A4256" w:rsidRPr="00366F2E">
              <w:rPr>
                <w:rFonts w:ascii="Arial" w:hAnsi="Arial" w:cs="Arial"/>
                <w:sz w:val="20"/>
                <w:szCs w:val="20"/>
              </w:rPr>
              <w:t>,00</w:t>
            </w:r>
          </w:p>
        </w:tc>
        <w:tc>
          <w:tcPr>
            <w:tcW w:w="2268" w:type="dxa"/>
          </w:tcPr>
          <w:p w14:paraId="62BE4CAF" w14:textId="352E5E88" w:rsidR="009A4256" w:rsidRPr="00366F2E" w:rsidRDefault="00CF2684" w:rsidP="009A4256">
            <w:pPr>
              <w:ind w:left="113"/>
              <w:jc w:val="center"/>
              <w:rPr>
                <w:rFonts w:ascii="Arial" w:hAnsi="Arial" w:cs="Arial"/>
                <w:sz w:val="20"/>
                <w:szCs w:val="20"/>
              </w:rPr>
            </w:pPr>
            <w:r w:rsidRPr="00366F2E">
              <w:rPr>
                <w:rFonts w:ascii="Arial" w:hAnsi="Arial" w:cs="Arial"/>
                <w:sz w:val="20"/>
                <w:szCs w:val="20"/>
              </w:rPr>
              <w:t>65</w:t>
            </w:r>
            <w:r w:rsidR="009A4256" w:rsidRPr="00366F2E">
              <w:rPr>
                <w:rFonts w:ascii="Arial" w:hAnsi="Arial" w:cs="Arial"/>
                <w:sz w:val="20"/>
                <w:szCs w:val="20"/>
              </w:rPr>
              <w:t>,00</w:t>
            </w:r>
          </w:p>
        </w:tc>
        <w:tc>
          <w:tcPr>
            <w:tcW w:w="2410" w:type="dxa"/>
          </w:tcPr>
          <w:p w14:paraId="3990CA17" w14:textId="4EED600C" w:rsidR="009A4256" w:rsidRPr="00366F2E" w:rsidRDefault="00CF2684" w:rsidP="009A4256">
            <w:pPr>
              <w:ind w:left="113"/>
              <w:jc w:val="center"/>
              <w:rPr>
                <w:rFonts w:ascii="Arial" w:hAnsi="Arial" w:cs="Arial"/>
                <w:sz w:val="20"/>
                <w:szCs w:val="20"/>
              </w:rPr>
            </w:pPr>
            <w:r w:rsidRPr="00366F2E">
              <w:rPr>
                <w:rFonts w:ascii="Arial" w:hAnsi="Arial" w:cs="Arial"/>
                <w:sz w:val="20"/>
                <w:szCs w:val="20"/>
              </w:rPr>
              <w:t>15</w:t>
            </w:r>
            <w:r w:rsidR="009A4256" w:rsidRPr="00366F2E">
              <w:rPr>
                <w:rFonts w:ascii="Arial" w:hAnsi="Arial" w:cs="Arial"/>
                <w:sz w:val="20"/>
                <w:szCs w:val="20"/>
              </w:rPr>
              <w:t>,00</w:t>
            </w:r>
          </w:p>
        </w:tc>
      </w:tr>
      <w:tr w:rsidR="00547C55" w:rsidRPr="00366F2E" w14:paraId="3E40EDFA" w14:textId="77777777" w:rsidTr="00440A90">
        <w:trPr>
          <w:cantSplit/>
          <w:trHeight w:val="267"/>
        </w:trPr>
        <w:tc>
          <w:tcPr>
            <w:tcW w:w="3118" w:type="dxa"/>
          </w:tcPr>
          <w:p w14:paraId="25F0CA2E" w14:textId="77777777" w:rsidR="009A4256" w:rsidRPr="00366F2E" w:rsidRDefault="009A4256" w:rsidP="009A4256">
            <w:pPr>
              <w:rPr>
                <w:rFonts w:ascii="Arial" w:hAnsi="Arial" w:cs="Arial"/>
                <w:b/>
                <w:sz w:val="20"/>
                <w:szCs w:val="20"/>
              </w:rPr>
            </w:pPr>
            <w:r w:rsidRPr="00366F2E">
              <w:rPr>
                <w:rFonts w:ascii="Arial" w:hAnsi="Arial" w:cs="Arial"/>
                <w:b/>
                <w:sz w:val="20"/>
                <w:szCs w:val="20"/>
              </w:rPr>
              <w:t>B – datově</w:t>
            </w:r>
          </w:p>
        </w:tc>
        <w:tc>
          <w:tcPr>
            <w:tcW w:w="2189" w:type="dxa"/>
          </w:tcPr>
          <w:p w14:paraId="1FF2C09B" w14:textId="739BCC16" w:rsidR="009A4256" w:rsidRPr="00366F2E" w:rsidRDefault="00CF2684" w:rsidP="009A4256">
            <w:pPr>
              <w:jc w:val="center"/>
              <w:rPr>
                <w:rFonts w:ascii="Arial" w:hAnsi="Arial" w:cs="Arial"/>
                <w:sz w:val="20"/>
                <w:szCs w:val="20"/>
              </w:rPr>
            </w:pPr>
            <w:r w:rsidRPr="00366F2E">
              <w:rPr>
                <w:rFonts w:ascii="Arial" w:hAnsi="Arial" w:cs="Arial"/>
                <w:sz w:val="20"/>
                <w:szCs w:val="20"/>
              </w:rPr>
              <w:t>53</w:t>
            </w:r>
            <w:r w:rsidR="009A4256" w:rsidRPr="00366F2E">
              <w:rPr>
                <w:rFonts w:ascii="Arial" w:hAnsi="Arial" w:cs="Arial"/>
                <w:sz w:val="20"/>
                <w:szCs w:val="20"/>
              </w:rPr>
              <w:t>,00</w:t>
            </w:r>
          </w:p>
        </w:tc>
        <w:tc>
          <w:tcPr>
            <w:tcW w:w="2268" w:type="dxa"/>
          </w:tcPr>
          <w:p w14:paraId="3ED3B521" w14:textId="5793963A" w:rsidR="009A4256" w:rsidRPr="00366F2E" w:rsidRDefault="00CF2684" w:rsidP="009A4256">
            <w:pPr>
              <w:ind w:left="113"/>
              <w:jc w:val="center"/>
              <w:rPr>
                <w:rFonts w:ascii="Arial" w:hAnsi="Arial" w:cs="Arial"/>
                <w:sz w:val="20"/>
                <w:szCs w:val="20"/>
              </w:rPr>
            </w:pPr>
            <w:r w:rsidRPr="00366F2E">
              <w:rPr>
                <w:rFonts w:ascii="Arial" w:hAnsi="Arial" w:cs="Arial"/>
                <w:sz w:val="20"/>
                <w:szCs w:val="20"/>
              </w:rPr>
              <w:t>63</w:t>
            </w:r>
            <w:r w:rsidR="009A4256" w:rsidRPr="00366F2E">
              <w:rPr>
                <w:rFonts w:ascii="Arial" w:hAnsi="Arial" w:cs="Arial"/>
                <w:sz w:val="20"/>
                <w:szCs w:val="20"/>
              </w:rPr>
              <w:t>,00</w:t>
            </w:r>
          </w:p>
        </w:tc>
        <w:tc>
          <w:tcPr>
            <w:tcW w:w="2410" w:type="dxa"/>
          </w:tcPr>
          <w:p w14:paraId="5AD87D04" w14:textId="53F711D3" w:rsidR="009A4256" w:rsidRPr="00366F2E" w:rsidRDefault="00CF2684" w:rsidP="009A4256">
            <w:pPr>
              <w:ind w:left="113"/>
              <w:jc w:val="center"/>
              <w:rPr>
                <w:rFonts w:ascii="Arial" w:hAnsi="Arial" w:cs="Arial"/>
                <w:sz w:val="20"/>
                <w:szCs w:val="20"/>
              </w:rPr>
            </w:pPr>
            <w:r w:rsidRPr="00366F2E">
              <w:rPr>
                <w:rFonts w:ascii="Arial" w:hAnsi="Arial" w:cs="Arial"/>
                <w:sz w:val="20"/>
                <w:szCs w:val="20"/>
              </w:rPr>
              <w:t>15</w:t>
            </w:r>
            <w:r w:rsidR="009A4256" w:rsidRPr="00366F2E">
              <w:rPr>
                <w:rFonts w:ascii="Arial" w:hAnsi="Arial" w:cs="Arial"/>
                <w:sz w:val="20"/>
                <w:szCs w:val="20"/>
              </w:rPr>
              <w:t>,00</w:t>
            </w:r>
          </w:p>
        </w:tc>
      </w:tr>
      <w:tr w:rsidR="00547C55" w:rsidRPr="00366F2E" w14:paraId="213DA006" w14:textId="77777777" w:rsidTr="00440A90">
        <w:trPr>
          <w:cantSplit/>
          <w:trHeight w:val="270"/>
        </w:trPr>
        <w:tc>
          <w:tcPr>
            <w:tcW w:w="3118" w:type="dxa"/>
          </w:tcPr>
          <w:p w14:paraId="5BF65C65" w14:textId="77777777" w:rsidR="009A4256" w:rsidRPr="00366F2E" w:rsidRDefault="009A4256" w:rsidP="009A4256">
            <w:pPr>
              <w:rPr>
                <w:rFonts w:ascii="Arial" w:hAnsi="Arial" w:cs="Arial"/>
                <w:b/>
                <w:sz w:val="20"/>
                <w:szCs w:val="20"/>
              </w:rPr>
            </w:pPr>
            <w:r w:rsidRPr="00366F2E">
              <w:rPr>
                <w:rFonts w:ascii="Arial" w:hAnsi="Arial" w:cs="Arial"/>
                <w:b/>
                <w:sz w:val="20"/>
                <w:szCs w:val="20"/>
              </w:rPr>
              <w:t>C</w:t>
            </w:r>
          </w:p>
        </w:tc>
        <w:tc>
          <w:tcPr>
            <w:tcW w:w="2189" w:type="dxa"/>
          </w:tcPr>
          <w:p w14:paraId="59B710EB" w14:textId="4873B4ED" w:rsidR="009A4256" w:rsidRPr="00366F2E" w:rsidRDefault="00CF2684" w:rsidP="009A4256">
            <w:pPr>
              <w:jc w:val="center"/>
              <w:rPr>
                <w:rFonts w:ascii="Arial" w:hAnsi="Arial" w:cs="Arial"/>
                <w:sz w:val="20"/>
                <w:szCs w:val="20"/>
              </w:rPr>
            </w:pPr>
            <w:r w:rsidRPr="00366F2E">
              <w:rPr>
                <w:rFonts w:ascii="Arial" w:hAnsi="Arial" w:cs="Arial"/>
                <w:sz w:val="20"/>
                <w:szCs w:val="20"/>
              </w:rPr>
              <w:t>64</w:t>
            </w:r>
            <w:r w:rsidR="009A4256" w:rsidRPr="00366F2E">
              <w:rPr>
                <w:rFonts w:ascii="Arial" w:hAnsi="Arial" w:cs="Arial"/>
                <w:sz w:val="20"/>
                <w:szCs w:val="20"/>
              </w:rPr>
              <w:t>,00</w:t>
            </w:r>
          </w:p>
        </w:tc>
        <w:tc>
          <w:tcPr>
            <w:tcW w:w="2268" w:type="dxa"/>
          </w:tcPr>
          <w:p w14:paraId="5F10E002" w14:textId="19F0C9CF" w:rsidR="009A4256" w:rsidRPr="00366F2E" w:rsidRDefault="00CF2684" w:rsidP="009A4256">
            <w:pPr>
              <w:ind w:left="113"/>
              <w:jc w:val="center"/>
              <w:rPr>
                <w:rFonts w:ascii="Arial" w:hAnsi="Arial" w:cs="Arial"/>
                <w:sz w:val="20"/>
                <w:szCs w:val="20"/>
              </w:rPr>
            </w:pPr>
            <w:r w:rsidRPr="00366F2E">
              <w:rPr>
                <w:rFonts w:ascii="Arial" w:hAnsi="Arial" w:cs="Arial"/>
                <w:sz w:val="20"/>
                <w:szCs w:val="20"/>
              </w:rPr>
              <w:t>75</w:t>
            </w:r>
            <w:r w:rsidR="009A4256" w:rsidRPr="00366F2E">
              <w:rPr>
                <w:rFonts w:ascii="Arial" w:hAnsi="Arial" w:cs="Arial"/>
                <w:sz w:val="20"/>
                <w:szCs w:val="20"/>
              </w:rPr>
              <w:t>,00</w:t>
            </w:r>
          </w:p>
        </w:tc>
        <w:tc>
          <w:tcPr>
            <w:tcW w:w="2410" w:type="dxa"/>
          </w:tcPr>
          <w:p w14:paraId="256EA85C" w14:textId="457AB848" w:rsidR="009A4256" w:rsidRPr="00366F2E" w:rsidRDefault="00CF2684" w:rsidP="009A4256">
            <w:pPr>
              <w:jc w:val="center"/>
              <w:rPr>
                <w:rFonts w:ascii="Arial" w:hAnsi="Arial" w:cs="Arial"/>
                <w:sz w:val="20"/>
                <w:szCs w:val="20"/>
              </w:rPr>
            </w:pPr>
            <w:r w:rsidRPr="00366F2E">
              <w:rPr>
                <w:rFonts w:ascii="Arial" w:hAnsi="Arial" w:cs="Arial"/>
                <w:sz w:val="20"/>
                <w:szCs w:val="20"/>
              </w:rPr>
              <w:t>19</w:t>
            </w:r>
            <w:r w:rsidR="009A4256" w:rsidRPr="00366F2E">
              <w:rPr>
                <w:rFonts w:ascii="Arial" w:hAnsi="Arial" w:cs="Arial"/>
                <w:sz w:val="20"/>
                <w:szCs w:val="20"/>
              </w:rPr>
              <w:t>,00</w:t>
            </w:r>
          </w:p>
        </w:tc>
      </w:tr>
      <w:tr w:rsidR="009A4256" w:rsidRPr="00366F2E" w14:paraId="22326E68" w14:textId="77777777" w:rsidTr="00440A90">
        <w:trPr>
          <w:cantSplit/>
          <w:trHeight w:val="260"/>
        </w:trPr>
        <w:tc>
          <w:tcPr>
            <w:tcW w:w="3118" w:type="dxa"/>
          </w:tcPr>
          <w:p w14:paraId="5430CE69" w14:textId="77777777" w:rsidR="009A4256" w:rsidRPr="00366F2E" w:rsidRDefault="009A4256" w:rsidP="009A4256">
            <w:pPr>
              <w:rPr>
                <w:rFonts w:ascii="Arial" w:hAnsi="Arial" w:cs="Arial"/>
                <w:b/>
                <w:sz w:val="20"/>
                <w:szCs w:val="20"/>
              </w:rPr>
            </w:pPr>
            <w:r w:rsidRPr="00366F2E">
              <w:rPr>
                <w:rFonts w:ascii="Arial" w:hAnsi="Arial" w:cs="Arial"/>
                <w:b/>
                <w:sz w:val="20"/>
                <w:szCs w:val="20"/>
              </w:rPr>
              <w:t>D</w:t>
            </w:r>
          </w:p>
        </w:tc>
        <w:tc>
          <w:tcPr>
            <w:tcW w:w="2189" w:type="dxa"/>
          </w:tcPr>
          <w:p w14:paraId="07AFED7F" w14:textId="4996F62A" w:rsidR="009A4256" w:rsidRPr="00366F2E" w:rsidRDefault="009A4256" w:rsidP="009A4256">
            <w:pPr>
              <w:jc w:val="center"/>
              <w:rPr>
                <w:rFonts w:ascii="Arial" w:hAnsi="Arial" w:cs="Arial"/>
                <w:sz w:val="20"/>
                <w:szCs w:val="20"/>
              </w:rPr>
            </w:pPr>
            <w:r w:rsidRPr="00366F2E">
              <w:rPr>
                <w:rFonts w:ascii="Arial" w:hAnsi="Arial" w:cs="Arial"/>
                <w:sz w:val="20"/>
                <w:szCs w:val="20"/>
              </w:rPr>
              <w:t>1</w:t>
            </w:r>
            <w:r w:rsidR="00E6387D" w:rsidRPr="00366F2E">
              <w:rPr>
                <w:rFonts w:ascii="Arial" w:hAnsi="Arial" w:cs="Arial"/>
                <w:sz w:val="20"/>
                <w:szCs w:val="20"/>
              </w:rPr>
              <w:t>20</w:t>
            </w:r>
            <w:r w:rsidRPr="00366F2E">
              <w:rPr>
                <w:rFonts w:ascii="Arial" w:hAnsi="Arial" w:cs="Arial"/>
                <w:sz w:val="20"/>
                <w:szCs w:val="20"/>
              </w:rPr>
              <w:t>,00</w:t>
            </w:r>
          </w:p>
        </w:tc>
        <w:tc>
          <w:tcPr>
            <w:tcW w:w="2268" w:type="dxa"/>
          </w:tcPr>
          <w:p w14:paraId="0336E434" w14:textId="3F6E7DA1" w:rsidR="009A4256" w:rsidRPr="00366F2E" w:rsidRDefault="009A4256" w:rsidP="009A4256">
            <w:pPr>
              <w:jc w:val="center"/>
              <w:rPr>
                <w:rFonts w:ascii="Arial" w:hAnsi="Arial" w:cs="Arial"/>
                <w:sz w:val="20"/>
                <w:szCs w:val="20"/>
              </w:rPr>
            </w:pPr>
            <w:r w:rsidRPr="00366F2E">
              <w:rPr>
                <w:rFonts w:ascii="Arial" w:hAnsi="Arial" w:cs="Arial"/>
                <w:sz w:val="20"/>
                <w:szCs w:val="20"/>
              </w:rPr>
              <w:t>1</w:t>
            </w:r>
            <w:r w:rsidR="00E6387D" w:rsidRPr="00366F2E">
              <w:rPr>
                <w:rFonts w:ascii="Arial" w:hAnsi="Arial" w:cs="Arial"/>
                <w:sz w:val="20"/>
                <w:szCs w:val="20"/>
              </w:rPr>
              <w:t>42</w:t>
            </w:r>
            <w:r w:rsidRPr="00366F2E">
              <w:rPr>
                <w:rFonts w:ascii="Arial" w:hAnsi="Arial" w:cs="Arial"/>
                <w:sz w:val="20"/>
                <w:szCs w:val="20"/>
              </w:rPr>
              <w:t>,00</w:t>
            </w:r>
          </w:p>
        </w:tc>
        <w:tc>
          <w:tcPr>
            <w:tcW w:w="2410" w:type="dxa"/>
          </w:tcPr>
          <w:p w14:paraId="6BDD41CE" w14:textId="0FFC70D6" w:rsidR="009A4256" w:rsidRPr="00366F2E" w:rsidRDefault="00CF2684" w:rsidP="009A4256">
            <w:pPr>
              <w:jc w:val="center"/>
              <w:rPr>
                <w:rFonts w:ascii="Arial" w:hAnsi="Arial" w:cs="Arial"/>
                <w:sz w:val="20"/>
                <w:szCs w:val="20"/>
              </w:rPr>
            </w:pPr>
            <w:r w:rsidRPr="00366F2E">
              <w:rPr>
                <w:rFonts w:ascii="Arial" w:hAnsi="Arial" w:cs="Arial"/>
                <w:sz w:val="20"/>
                <w:szCs w:val="20"/>
              </w:rPr>
              <w:t>19</w:t>
            </w:r>
            <w:r w:rsidR="009A4256" w:rsidRPr="00366F2E">
              <w:rPr>
                <w:rFonts w:ascii="Arial" w:hAnsi="Arial" w:cs="Arial"/>
                <w:sz w:val="20"/>
                <w:szCs w:val="20"/>
              </w:rPr>
              <w:t>,00</w:t>
            </w:r>
          </w:p>
        </w:tc>
      </w:tr>
    </w:tbl>
    <w:p w14:paraId="03C24BD9" w14:textId="77777777" w:rsidR="00D37A25" w:rsidRPr="00366F2E" w:rsidRDefault="00D37A25" w:rsidP="00D37A25">
      <w:pPr>
        <w:spacing w:line="228" w:lineRule="auto"/>
        <w:rPr>
          <w:rFonts w:ascii="Arial" w:hAnsi="Arial" w:cs="Arial"/>
          <w:sz w:val="20"/>
          <w:szCs w:val="20"/>
        </w:rPr>
      </w:pPr>
    </w:p>
    <w:p w14:paraId="4FE482EC" w14:textId="77777777" w:rsidR="004F76A7" w:rsidRPr="00366F2E" w:rsidRDefault="004F76A7" w:rsidP="002C33D3">
      <w:pPr>
        <w:spacing w:line="228" w:lineRule="auto"/>
        <w:jc w:val="both"/>
        <w:rPr>
          <w:rFonts w:ascii="Arial" w:hAnsi="Arial" w:cs="Arial"/>
          <w:sz w:val="20"/>
          <w:szCs w:val="20"/>
        </w:rPr>
      </w:pPr>
      <w:r w:rsidRPr="00366F2E">
        <w:rPr>
          <w:rFonts w:ascii="Arial" w:hAnsi="Arial" w:cs="Arial"/>
          <w:b/>
          <w:sz w:val="20"/>
          <w:szCs w:val="20"/>
        </w:rPr>
        <w:t>Poukázka A:</w:t>
      </w:r>
      <w:r w:rsidRPr="00366F2E">
        <w:rPr>
          <w:rFonts w:ascii="Arial" w:hAnsi="Arial" w:cs="Arial"/>
          <w:sz w:val="20"/>
          <w:szCs w:val="20"/>
        </w:rPr>
        <w:t xml:space="preserve"> Vplácí se v hotovosti, částku připíše banka na účet.</w:t>
      </w:r>
    </w:p>
    <w:p w14:paraId="0C7F6F54" w14:textId="77777777" w:rsidR="004F76A7" w:rsidRPr="00366F2E" w:rsidRDefault="004F76A7" w:rsidP="002C33D3">
      <w:pPr>
        <w:spacing w:line="228" w:lineRule="auto"/>
        <w:jc w:val="both"/>
        <w:rPr>
          <w:rFonts w:ascii="Arial" w:hAnsi="Arial" w:cs="Arial"/>
          <w:sz w:val="20"/>
          <w:szCs w:val="20"/>
        </w:rPr>
      </w:pPr>
      <w:r w:rsidRPr="00366F2E">
        <w:rPr>
          <w:rFonts w:ascii="Arial" w:hAnsi="Arial" w:cs="Arial"/>
          <w:b/>
          <w:sz w:val="20"/>
          <w:szCs w:val="20"/>
        </w:rPr>
        <w:t>Poukázka B:</w:t>
      </w:r>
      <w:r w:rsidRPr="00366F2E">
        <w:rPr>
          <w:rFonts w:ascii="Arial" w:hAnsi="Arial" w:cs="Arial"/>
          <w:sz w:val="20"/>
          <w:szCs w:val="20"/>
        </w:rPr>
        <w:t xml:space="preserve"> Vplácí se převodem z účtu u banky, částku vyplatí pošta v hotovosti – podává se písemnou formou nebo se údaje předají datovou formou.</w:t>
      </w:r>
    </w:p>
    <w:p w14:paraId="0FDEA9F5" w14:textId="77777777" w:rsidR="004F76A7" w:rsidRPr="00366F2E" w:rsidRDefault="004F76A7" w:rsidP="002C33D3">
      <w:pPr>
        <w:spacing w:line="228" w:lineRule="auto"/>
        <w:jc w:val="both"/>
        <w:rPr>
          <w:rFonts w:ascii="Arial" w:hAnsi="Arial" w:cs="Arial"/>
          <w:sz w:val="20"/>
          <w:szCs w:val="20"/>
        </w:rPr>
      </w:pPr>
      <w:r w:rsidRPr="00366F2E">
        <w:rPr>
          <w:rFonts w:ascii="Arial" w:hAnsi="Arial" w:cs="Arial"/>
          <w:b/>
          <w:sz w:val="20"/>
          <w:szCs w:val="20"/>
        </w:rPr>
        <w:t>Poukázka C:</w:t>
      </w:r>
      <w:r w:rsidRPr="00366F2E">
        <w:rPr>
          <w:rFonts w:ascii="Arial" w:hAnsi="Arial" w:cs="Arial"/>
          <w:sz w:val="20"/>
          <w:szCs w:val="20"/>
        </w:rPr>
        <w:t xml:space="preserve"> Vplácí i vyplácí se v hotovosti.</w:t>
      </w:r>
    </w:p>
    <w:p w14:paraId="6C2AD792" w14:textId="77777777" w:rsidR="004F76A7" w:rsidRPr="00366F2E" w:rsidRDefault="004F76A7" w:rsidP="002C33D3">
      <w:pPr>
        <w:spacing w:line="228" w:lineRule="auto"/>
        <w:jc w:val="both"/>
        <w:rPr>
          <w:rFonts w:ascii="Arial" w:hAnsi="Arial" w:cs="Arial"/>
          <w:sz w:val="20"/>
          <w:szCs w:val="20"/>
        </w:rPr>
      </w:pPr>
      <w:r w:rsidRPr="00366F2E">
        <w:rPr>
          <w:rFonts w:ascii="Arial" w:hAnsi="Arial" w:cs="Arial"/>
          <w:b/>
          <w:sz w:val="20"/>
          <w:szCs w:val="20"/>
        </w:rPr>
        <w:t xml:space="preserve">Poukázka D: </w:t>
      </w:r>
      <w:r w:rsidRPr="00366F2E">
        <w:rPr>
          <w:rFonts w:ascii="Arial" w:hAnsi="Arial" w:cs="Arial"/>
          <w:sz w:val="20"/>
          <w:szCs w:val="20"/>
        </w:rPr>
        <w:t>Poukázka s urychlenou výplatou (ve lhůtě jednoho pracovního dne ode dne podání) – vplácí i vyplácí se v hotovosti.</w:t>
      </w:r>
    </w:p>
    <w:p w14:paraId="429CE563" w14:textId="77777777" w:rsidR="004F76A7" w:rsidRPr="00366F2E" w:rsidRDefault="004F76A7" w:rsidP="002C33D3">
      <w:pPr>
        <w:spacing w:line="228" w:lineRule="auto"/>
        <w:jc w:val="both"/>
        <w:rPr>
          <w:rFonts w:ascii="Arial" w:hAnsi="Arial" w:cs="Arial"/>
          <w:sz w:val="20"/>
          <w:szCs w:val="20"/>
        </w:rPr>
      </w:pPr>
    </w:p>
    <w:p w14:paraId="1818EFCB" w14:textId="77777777" w:rsidR="00D37A25" w:rsidRPr="00366F2E" w:rsidRDefault="00D37A25" w:rsidP="002C33D3">
      <w:pPr>
        <w:spacing w:line="228" w:lineRule="auto"/>
        <w:jc w:val="both"/>
        <w:rPr>
          <w:rFonts w:ascii="Arial" w:hAnsi="Arial" w:cs="Arial"/>
          <w:sz w:val="20"/>
          <w:szCs w:val="20"/>
        </w:rPr>
      </w:pPr>
      <w:r w:rsidRPr="00366F2E">
        <w:rPr>
          <w:rFonts w:ascii="Arial" w:hAnsi="Arial" w:cs="Arial"/>
          <w:sz w:val="20"/>
          <w:szCs w:val="20"/>
        </w:rPr>
        <w:t>V případě zvláštních smluvních ujednání může cenu služby za výše uvedenou poštovní poukázku A hradit majitel účtu – adresát.</w:t>
      </w:r>
    </w:p>
    <w:p w14:paraId="4D7EFAAD" w14:textId="5AB68751" w:rsidR="00C236EB" w:rsidRPr="00366F2E" w:rsidRDefault="00C236EB" w:rsidP="001B5A38">
      <w:pPr>
        <w:pStyle w:val="Nadpis3"/>
        <w:numPr>
          <w:ilvl w:val="0"/>
          <w:numId w:val="72"/>
        </w:numPr>
        <w:rPr>
          <w:rFonts w:cs="Arial"/>
        </w:rPr>
      </w:pPr>
      <w:bookmarkStart w:id="315" w:name="_Toc22742892"/>
      <w:bookmarkStart w:id="316" w:name="_Toc87870653"/>
      <w:bookmarkStart w:id="317" w:name="_Toc151387982"/>
      <w:bookmarkStart w:id="318" w:name="_Toc189039830"/>
      <w:r w:rsidRPr="00366F2E">
        <w:rPr>
          <w:rFonts w:cs="Arial"/>
        </w:rPr>
        <w:t>Doplňkové služby, příplatky a vrácení cen</w:t>
      </w:r>
      <w:bookmarkEnd w:id="315"/>
      <w:bookmarkEnd w:id="316"/>
      <w:bookmarkEnd w:id="317"/>
      <w:bookmarkEnd w:id="318"/>
    </w:p>
    <w:p w14:paraId="1B63A102" w14:textId="77777777" w:rsidR="00D37A25" w:rsidRPr="00366F2E" w:rsidRDefault="00D37A25" w:rsidP="00D37A25">
      <w:pPr>
        <w:spacing w:line="228" w:lineRule="auto"/>
        <w:ind w:left="392" w:hanging="14"/>
        <w:rPr>
          <w:rFonts w:ascii="Arial" w:hAnsi="Arial" w:cs="Arial"/>
          <w:sz w:val="16"/>
          <w:szCs w:val="16"/>
        </w:rPr>
      </w:pPr>
    </w:p>
    <w:tbl>
      <w:tblPr>
        <w:tblStyle w:val="Mkatabulky"/>
        <w:tblW w:w="9923"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8080"/>
        <w:gridCol w:w="1843"/>
      </w:tblGrid>
      <w:tr w:rsidR="00547C55" w:rsidRPr="00366F2E" w14:paraId="5CD02858" w14:textId="77777777" w:rsidTr="00A0093C">
        <w:trPr>
          <w:cnfStyle w:val="100000000000" w:firstRow="1" w:lastRow="0" w:firstColumn="0" w:lastColumn="0" w:oddVBand="0" w:evenVBand="0" w:oddHBand="0" w:evenHBand="0" w:firstRowFirstColumn="0" w:firstRowLastColumn="0" w:lastRowFirstColumn="0" w:lastRowLastColumn="0"/>
        </w:trPr>
        <w:tc>
          <w:tcPr>
            <w:tcW w:w="8080" w:type="dxa"/>
          </w:tcPr>
          <w:p w14:paraId="58247B41" w14:textId="77777777" w:rsidR="00D37A25" w:rsidRPr="00366F2E" w:rsidRDefault="00D37A25" w:rsidP="00A0093C">
            <w:pPr>
              <w:spacing w:line="228" w:lineRule="auto"/>
              <w:jc w:val="left"/>
              <w:rPr>
                <w:rFonts w:ascii="Arial" w:hAnsi="Arial" w:cs="Arial"/>
                <w:b/>
              </w:rPr>
            </w:pPr>
            <w:bookmarkStart w:id="319" w:name="_Hlk87983263"/>
            <w:r w:rsidRPr="00366F2E">
              <w:rPr>
                <w:rFonts w:ascii="Arial" w:hAnsi="Arial" w:cs="Arial"/>
                <w:b/>
              </w:rPr>
              <w:t>Doplňkové služby</w:t>
            </w:r>
          </w:p>
          <w:p w14:paraId="0A9948EE" w14:textId="77777777" w:rsidR="00D37A25" w:rsidRPr="00366F2E" w:rsidRDefault="00D37A25" w:rsidP="00A0093C">
            <w:pPr>
              <w:spacing w:line="228" w:lineRule="auto"/>
              <w:jc w:val="left"/>
              <w:rPr>
                <w:rFonts w:ascii="Arial" w:hAnsi="Arial" w:cs="Arial"/>
                <w:sz w:val="16"/>
                <w:szCs w:val="16"/>
              </w:rPr>
            </w:pPr>
            <w:r w:rsidRPr="00366F2E">
              <w:rPr>
                <w:rFonts w:ascii="Arial" w:hAnsi="Arial" w:cs="Arial"/>
                <w:sz w:val="20"/>
              </w:rPr>
              <w:t xml:space="preserve">(kromě ostatních cen za podávanou </w:t>
            </w:r>
            <w:r w:rsidRPr="00366F2E">
              <w:rPr>
                <w:rFonts w:ascii="Arial" w:hAnsi="Arial" w:cs="Arial"/>
                <w:sz w:val="20"/>
                <w:szCs w:val="20"/>
              </w:rPr>
              <w:t>poštovní poukázku B, C nebo D</w:t>
            </w:r>
            <w:r w:rsidRPr="00366F2E">
              <w:rPr>
                <w:rFonts w:ascii="Arial" w:hAnsi="Arial" w:cs="Arial"/>
                <w:sz w:val="20"/>
              </w:rPr>
              <w:t>)</w:t>
            </w:r>
          </w:p>
        </w:tc>
        <w:tc>
          <w:tcPr>
            <w:tcW w:w="1843" w:type="dxa"/>
          </w:tcPr>
          <w:p w14:paraId="358F7D8C" w14:textId="77777777" w:rsidR="00D37A25" w:rsidRPr="00366F2E" w:rsidRDefault="00D37A25" w:rsidP="00D37A25">
            <w:pPr>
              <w:spacing w:line="228" w:lineRule="auto"/>
              <w:rPr>
                <w:rFonts w:ascii="Arial" w:hAnsi="Arial" w:cs="Arial"/>
                <w:b/>
                <w:sz w:val="16"/>
                <w:szCs w:val="16"/>
              </w:rPr>
            </w:pPr>
            <w:r w:rsidRPr="00366F2E">
              <w:rPr>
                <w:rFonts w:ascii="Arial" w:hAnsi="Arial" w:cs="Arial"/>
                <w:b/>
                <w:sz w:val="20"/>
                <w:szCs w:val="20"/>
              </w:rPr>
              <w:t>Cena v Kč</w:t>
            </w:r>
          </w:p>
        </w:tc>
      </w:tr>
      <w:tr w:rsidR="00547C55" w:rsidRPr="00366F2E" w14:paraId="1A2F92B5" w14:textId="77777777" w:rsidTr="00A0093C">
        <w:tc>
          <w:tcPr>
            <w:tcW w:w="8080" w:type="dxa"/>
            <w:vAlign w:val="center"/>
          </w:tcPr>
          <w:p w14:paraId="25F9EEAC" w14:textId="54174B1A" w:rsidR="008809A0" w:rsidRPr="00366F2E" w:rsidRDefault="008809A0" w:rsidP="008809A0">
            <w:pPr>
              <w:spacing w:line="228" w:lineRule="auto"/>
              <w:rPr>
                <w:rFonts w:ascii="Arial" w:hAnsi="Arial" w:cs="Arial"/>
                <w:sz w:val="20"/>
                <w:szCs w:val="20"/>
              </w:rPr>
            </w:pPr>
            <w:r w:rsidRPr="00366F2E">
              <w:rPr>
                <w:rFonts w:ascii="Arial" w:hAnsi="Arial" w:cs="Arial"/>
                <w:b/>
                <w:sz w:val="20"/>
                <w:szCs w:val="20"/>
              </w:rPr>
              <w:t>Dodání do vlastních rukou</w:t>
            </w:r>
            <w:r w:rsidRPr="00366F2E">
              <w:rPr>
                <w:rFonts w:ascii="Arial" w:hAnsi="Arial" w:cs="Arial"/>
                <w:sz w:val="20"/>
                <w:szCs w:val="20"/>
              </w:rPr>
              <w:t xml:space="preserve"> (čl. 61 poštovních podmínek)</w:t>
            </w:r>
          </w:p>
        </w:tc>
        <w:tc>
          <w:tcPr>
            <w:tcW w:w="1843" w:type="dxa"/>
            <w:vAlign w:val="center"/>
          </w:tcPr>
          <w:p w14:paraId="00460B63" w14:textId="19E28962" w:rsidR="008809A0" w:rsidRPr="00366F2E" w:rsidRDefault="00CF2684" w:rsidP="008809A0">
            <w:pPr>
              <w:suppressAutoHyphens/>
              <w:autoSpaceDE w:val="0"/>
              <w:autoSpaceDN w:val="0"/>
              <w:adjustRightInd w:val="0"/>
              <w:spacing w:line="228" w:lineRule="auto"/>
              <w:ind w:left="-107"/>
              <w:jc w:val="center"/>
              <w:rPr>
                <w:rFonts w:ascii="Arial" w:hAnsi="Arial" w:cs="Arial"/>
                <w:sz w:val="20"/>
                <w:szCs w:val="20"/>
              </w:rPr>
            </w:pPr>
            <w:r w:rsidRPr="00366F2E">
              <w:rPr>
                <w:rFonts w:ascii="Arial" w:hAnsi="Arial" w:cs="Arial"/>
                <w:sz w:val="20"/>
                <w:szCs w:val="20"/>
              </w:rPr>
              <w:t>24</w:t>
            </w:r>
            <w:r w:rsidR="00737B73" w:rsidRPr="00366F2E">
              <w:rPr>
                <w:rFonts w:ascii="Arial" w:hAnsi="Arial" w:cs="Arial"/>
                <w:sz w:val="20"/>
                <w:szCs w:val="20"/>
              </w:rPr>
              <w:t>,00</w:t>
            </w:r>
          </w:p>
        </w:tc>
      </w:tr>
      <w:tr w:rsidR="00547C55" w:rsidRPr="00366F2E" w14:paraId="02D448D0" w14:textId="77777777" w:rsidTr="00A0093C">
        <w:tc>
          <w:tcPr>
            <w:tcW w:w="8080" w:type="dxa"/>
            <w:vAlign w:val="center"/>
          </w:tcPr>
          <w:p w14:paraId="2E1BF702" w14:textId="77777777" w:rsidR="008809A0" w:rsidRPr="00366F2E" w:rsidRDefault="008809A0" w:rsidP="008809A0">
            <w:pPr>
              <w:suppressAutoHyphens/>
              <w:autoSpaceDE w:val="0"/>
              <w:autoSpaceDN w:val="0"/>
              <w:adjustRightInd w:val="0"/>
              <w:spacing w:line="228" w:lineRule="auto"/>
              <w:rPr>
                <w:rFonts w:ascii="Arial" w:hAnsi="Arial" w:cs="Arial"/>
                <w:sz w:val="20"/>
                <w:szCs w:val="20"/>
              </w:rPr>
            </w:pPr>
            <w:r w:rsidRPr="00366F2E">
              <w:rPr>
                <w:rFonts w:ascii="Arial" w:hAnsi="Arial" w:cs="Arial"/>
                <w:b/>
                <w:sz w:val="20"/>
                <w:szCs w:val="20"/>
              </w:rPr>
              <w:t xml:space="preserve">Dodání do vlastních rukou výhradně jen adresáta </w:t>
            </w:r>
            <w:r w:rsidRPr="00366F2E">
              <w:rPr>
                <w:rFonts w:ascii="Arial" w:hAnsi="Arial" w:cs="Arial"/>
                <w:sz w:val="20"/>
                <w:szCs w:val="20"/>
              </w:rPr>
              <w:t>(čl. 62 poštovních podmínek)</w:t>
            </w:r>
          </w:p>
        </w:tc>
        <w:tc>
          <w:tcPr>
            <w:tcW w:w="1843" w:type="dxa"/>
            <w:vAlign w:val="center"/>
          </w:tcPr>
          <w:p w14:paraId="01DFD3FD" w14:textId="4F1BC8E7" w:rsidR="008809A0" w:rsidRPr="00366F2E" w:rsidRDefault="00CF2684" w:rsidP="008809A0">
            <w:pPr>
              <w:pStyle w:val="Bezmezer"/>
              <w:tabs>
                <w:tab w:val="left" w:pos="7655"/>
              </w:tabs>
              <w:spacing w:line="228" w:lineRule="auto"/>
              <w:ind w:left="-107"/>
              <w:jc w:val="center"/>
              <w:rPr>
                <w:rFonts w:ascii="Arial" w:hAnsi="Arial" w:cs="Arial"/>
                <w:sz w:val="20"/>
                <w:szCs w:val="20"/>
              </w:rPr>
            </w:pPr>
            <w:r w:rsidRPr="00366F2E">
              <w:rPr>
                <w:rFonts w:ascii="Arial" w:hAnsi="Arial" w:cs="Arial"/>
                <w:sz w:val="20"/>
                <w:szCs w:val="20"/>
              </w:rPr>
              <w:t>24</w:t>
            </w:r>
            <w:r w:rsidR="00737B73" w:rsidRPr="00366F2E">
              <w:rPr>
                <w:rFonts w:ascii="Arial" w:hAnsi="Arial" w:cs="Arial"/>
                <w:sz w:val="20"/>
                <w:szCs w:val="20"/>
              </w:rPr>
              <w:t>,00</w:t>
            </w:r>
          </w:p>
        </w:tc>
      </w:tr>
      <w:tr w:rsidR="00547C55" w:rsidRPr="00366F2E" w14:paraId="0161AFCB" w14:textId="77777777" w:rsidTr="00A0093C">
        <w:tc>
          <w:tcPr>
            <w:tcW w:w="8080" w:type="dxa"/>
            <w:vAlign w:val="center"/>
          </w:tcPr>
          <w:p w14:paraId="24F9F403" w14:textId="77777777" w:rsidR="00D37A25" w:rsidRPr="00366F2E" w:rsidRDefault="00D37A25" w:rsidP="00A0093C">
            <w:pPr>
              <w:spacing w:line="228" w:lineRule="auto"/>
              <w:rPr>
                <w:rFonts w:ascii="Arial" w:hAnsi="Arial" w:cs="Arial"/>
                <w:sz w:val="20"/>
                <w:szCs w:val="20"/>
              </w:rPr>
            </w:pPr>
            <w:r w:rsidRPr="00366F2E">
              <w:rPr>
                <w:rFonts w:ascii="Arial" w:hAnsi="Arial" w:cs="Arial"/>
                <w:b/>
                <w:sz w:val="20"/>
                <w:szCs w:val="20"/>
              </w:rPr>
              <w:t xml:space="preserve">Termínovaná výplata </w:t>
            </w:r>
            <w:r w:rsidRPr="00366F2E">
              <w:rPr>
                <w:rFonts w:ascii="Arial" w:hAnsi="Arial" w:cs="Arial"/>
                <w:sz w:val="20"/>
                <w:szCs w:val="20"/>
              </w:rPr>
              <w:t>(čl. 63 poštovních podmínek)</w:t>
            </w:r>
          </w:p>
        </w:tc>
        <w:tc>
          <w:tcPr>
            <w:tcW w:w="1843" w:type="dxa"/>
            <w:vAlign w:val="center"/>
          </w:tcPr>
          <w:p w14:paraId="2412D427" w14:textId="77777777" w:rsidR="00D37A25" w:rsidRPr="00366F2E" w:rsidRDefault="004569DC" w:rsidP="009F2DD1">
            <w:pPr>
              <w:spacing w:line="228" w:lineRule="auto"/>
              <w:jc w:val="center"/>
              <w:rPr>
                <w:rFonts w:ascii="Arial" w:hAnsi="Arial" w:cs="Arial"/>
                <w:sz w:val="16"/>
                <w:szCs w:val="16"/>
              </w:rPr>
            </w:pPr>
            <w:r w:rsidRPr="00366F2E">
              <w:rPr>
                <w:rFonts w:ascii="Arial" w:hAnsi="Arial" w:cs="Arial"/>
                <w:sz w:val="20"/>
                <w:szCs w:val="20"/>
              </w:rPr>
              <w:t>5</w:t>
            </w:r>
            <w:r w:rsidR="00D37A25" w:rsidRPr="00366F2E">
              <w:rPr>
                <w:rFonts w:ascii="Arial" w:hAnsi="Arial" w:cs="Arial"/>
                <w:sz w:val="20"/>
                <w:szCs w:val="20"/>
              </w:rPr>
              <w:t>,00</w:t>
            </w:r>
          </w:p>
        </w:tc>
      </w:tr>
      <w:bookmarkEnd w:id="319"/>
    </w:tbl>
    <w:p w14:paraId="1BA1A723" w14:textId="77777777" w:rsidR="00D37A25" w:rsidRPr="00366F2E" w:rsidRDefault="00D37A25" w:rsidP="00D37A25">
      <w:pPr>
        <w:spacing w:line="228" w:lineRule="auto"/>
        <w:ind w:left="392" w:hanging="14"/>
        <w:rPr>
          <w:rFonts w:ascii="Arial" w:hAnsi="Arial" w:cs="Arial"/>
          <w:sz w:val="16"/>
          <w:szCs w:val="16"/>
        </w:rPr>
      </w:pPr>
    </w:p>
    <w:tbl>
      <w:tblPr>
        <w:tblStyle w:val="Mkatabulky"/>
        <w:tblW w:w="9923"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8080"/>
        <w:gridCol w:w="1843"/>
      </w:tblGrid>
      <w:tr w:rsidR="00547C55" w:rsidRPr="00366F2E" w14:paraId="5E281CDA" w14:textId="77777777" w:rsidTr="00A0093C">
        <w:trPr>
          <w:cnfStyle w:val="100000000000" w:firstRow="1" w:lastRow="0" w:firstColumn="0" w:lastColumn="0" w:oddVBand="0" w:evenVBand="0" w:oddHBand="0" w:evenHBand="0" w:firstRowFirstColumn="0" w:firstRowLastColumn="0" w:lastRowFirstColumn="0" w:lastRowLastColumn="0"/>
        </w:trPr>
        <w:tc>
          <w:tcPr>
            <w:tcW w:w="8080" w:type="dxa"/>
          </w:tcPr>
          <w:p w14:paraId="23959986" w14:textId="77777777" w:rsidR="00C236EB" w:rsidRPr="00366F2E" w:rsidRDefault="00C236EB" w:rsidP="00A0093C">
            <w:pPr>
              <w:spacing w:line="228" w:lineRule="auto"/>
              <w:jc w:val="left"/>
              <w:rPr>
                <w:rFonts w:ascii="Arial" w:hAnsi="Arial" w:cs="Arial"/>
                <w:sz w:val="16"/>
                <w:szCs w:val="16"/>
              </w:rPr>
            </w:pPr>
            <w:r w:rsidRPr="00366F2E">
              <w:rPr>
                <w:rFonts w:ascii="Arial" w:hAnsi="Arial" w:cs="Arial"/>
                <w:b/>
              </w:rPr>
              <w:t>Příplatky</w:t>
            </w:r>
          </w:p>
        </w:tc>
        <w:tc>
          <w:tcPr>
            <w:tcW w:w="1843" w:type="dxa"/>
          </w:tcPr>
          <w:p w14:paraId="3D2F6450" w14:textId="77777777" w:rsidR="00C236EB" w:rsidRPr="00366F2E" w:rsidRDefault="00C236EB" w:rsidP="00C236EB">
            <w:pPr>
              <w:spacing w:line="228" w:lineRule="auto"/>
              <w:rPr>
                <w:rFonts w:ascii="Arial" w:hAnsi="Arial" w:cs="Arial"/>
                <w:b/>
                <w:sz w:val="16"/>
                <w:szCs w:val="16"/>
              </w:rPr>
            </w:pPr>
            <w:r w:rsidRPr="00366F2E">
              <w:rPr>
                <w:rFonts w:ascii="Arial" w:hAnsi="Arial" w:cs="Arial"/>
                <w:b/>
                <w:sz w:val="20"/>
                <w:szCs w:val="20"/>
              </w:rPr>
              <w:t>Cena v Kč</w:t>
            </w:r>
          </w:p>
        </w:tc>
      </w:tr>
      <w:tr w:rsidR="00547C55" w:rsidRPr="00366F2E" w14:paraId="044E6081" w14:textId="77777777" w:rsidTr="00A0093C">
        <w:trPr>
          <w:trHeight w:val="539"/>
        </w:trPr>
        <w:tc>
          <w:tcPr>
            <w:tcW w:w="8080" w:type="dxa"/>
            <w:vAlign w:val="center"/>
          </w:tcPr>
          <w:sdt>
            <w:sdtPr>
              <w:rPr>
                <w:rFonts w:ascii="Arial" w:hAnsi="Arial" w:cs="Arial"/>
                <w:b/>
                <w:sz w:val="20"/>
                <w:szCs w:val="20"/>
              </w:rPr>
              <w:id w:val="-1335681053"/>
            </w:sdtPr>
            <w:sdtEndPr/>
            <w:sdtContent>
              <w:p w14:paraId="43E7B9CD" w14:textId="77777777" w:rsidR="00A0093C" w:rsidRPr="00366F2E" w:rsidRDefault="00A0093C" w:rsidP="00A0093C">
                <w:pPr>
                  <w:spacing w:line="228" w:lineRule="auto"/>
                  <w:rPr>
                    <w:rFonts w:ascii="Arial" w:hAnsi="Arial" w:cs="Arial"/>
                    <w:b/>
                    <w:sz w:val="20"/>
                    <w:szCs w:val="20"/>
                  </w:rPr>
                </w:pPr>
                <w:r w:rsidRPr="00366F2E">
                  <w:rPr>
                    <w:rFonts w:ascii="Arial" w:hAnsi="Arial" w:cs="Arial"/>
                    <w:b/>
                    <w:sz w:val="20"/>
                    <w:szCs w:val="20"/>
                  </w:rPr>
                  <w:t>Opakované dodání</w:t>
                </w:r>
                <w:r w:rsidRPr="00366F2E">
                  <w:rPr>
                    <w:rFonts w:ascii="Arial" w:hAnsi="Arial" w:cs="Arial"/>
                    <w:sz w:val="20"/>
                    <w:szCs w:val="20"/>
                  </w:rPr>
                  <w:t xml:space="preserve"> </w:t>
                </w:r>
                <w:r w:rsidRPr="00366F2E">
                  <w:rPr>
                    <w:rFonts w:ascii="Arial" w:hAnsi="Arial" w:cs="Arial"/>
                    <w:b/>
                    <w:sz w:val="20"/>
                    <w:szCs w:val="20"/>
                  </w:rPr>
                  <w:t>na žádost adresáta běžnou pochůzkou</w:t>
                </w:r>
              </w:p>
              <w:p w14:paraId="2BCFC8D0" w14:textId="41C3369D" w:rsidR="00C236EB" w:rsidRPr="00366F2E" w:rsidRDefault="00A0093C" w:rsidP="00A0093C">
                <w:pPr>
                  <w:spacing w:line="228" w:lineRule="auto"/>
                  <w:rPr>
                    <w:rFonts w:ascii="Arial" w:hAnsi="Arial" w:cs="Arial"/>
                    <w:b/>
                    <w:sz w:val="20"/>
                    <w:szCs w:val="20"/>
                  </w:rPr>
                </w:pPr>
                <w:r w:rsidRPr="00366F2E">
                  <w:rPr>
                    <w:rFonts w:ascii="Arial" w:hAnsi="Arial" w:cs="Arial"/>
                    <w:sz w:val="20"/>
                    <w:szCs w:val="20"/>
                  </w:rPr>
                  <w:t>(čl. 66 odst. 15 a čl. 67 odst. 13 poštovních podmínek)</w:t>
                </w:r>
              </w:p>
            </w:sdtContent>
          </w:sdt>
        </w:tc>
        <w:tc>
          <w:tcPr>
            <w:tcW w:w="1843" w:type="dxa"/>
            <w:vAlign w:val="center"/>
          </w:tcPr>
          <w:p w14:paraId="5D579725" w14:textId="77777777" w:rsidR="00C236EB" w:rsidRPr="00366F2E" w:rsidRDefault="00C236EB" w:rsidP="002C33D3">
            <w:pPr>
              <w:spacing w:line="228" w:lineRule="auto"/>
              <w:jc w:val="center"/>
              <w:rPr>
                <w:rFonts w:ascii="Arial" w:hAnsi="Arial" w:cs="Arial"/>
                <w:sz w:val="16"/>
                <w:szCs w:val="16"/>
              </w:rPr>
            </w:pPr>
            <w:r w:rsidRPr="00366F2E">
              <w:rPr>
                <w:rFonts w:ascii="Arial" w:hAnsi="Arial" w:cs="Arial"/>
                <w:sz w:val="18"/>
                <w:szCs w:val="18"/>
              </w:rPr>
              <w:t>obsaženo v ceně služby</w:t>
            </w:r>
          </w:p>
        </w:tc>
      </w:tr>
    </w:tbl>
    <w:p w14:paraId="65B6B981" w14:textId="77777777" w:rsidR="00C236EB" w:rsidRPr="00366F2E" w:rsidRDefault="00C236EB" w:rsidP="00D37A25">
      <w:pPr>
        <w:spacing w:line="228" w:lineRule="auto"/>
        <w:ind w:left="392" w:hanging="14"/>
        <w:rPr>
          <w:rFonts w:ascii="Arial" w:hAnsi="Arial" w:cs="Arial"/>
          <w:sz w:val="16"/>
          <w:szCs w:val="16"/>
        </w:rPr>
      </w:pPr>
    </w:p>
    <w:tbl>
      <w:tblPr>
        <w:tblStyle w:val="Mkatabulky"/>
        <w:tblW w:w="9923"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408"/>
        <w:gridCol w:w="3515"/>
      </w:tblGrid>
      <w:tr w:rsidR="00547C55" w:rsidRPr="00366F2E" w14:paraId="29DC3EFA" w14:textId="77777777" w:rsidTr="006C1393">
        <w:trPr>
          <w:cnfStyle w:val="100000000000" w:firstRow="1" w:lastRow="0" w:firstColumn="0" w:lastColumn="0" w:oddVBand="0" w:evenVBand="0" w:oddHBand="0" w:evenHBand="0" w:firstRowFirstColumn="0" w:firstRowLastColumn="0" w:lastRowFirstColumn="0" w:lastRowLastColumn="0"/>
        </w:trPr>
        <w:tc>
          <w:tcPr>
            <w:tcW w:w="6408" w:type="dxa"/>
          </w:tcPr>
          <w:p w14:paraId="2DF77191" w14:textId="77777777" w:rsidR="00D37A25" w:rsidRPr="00366F2E" w:rsidRDefault="00D37A25" w:rsidP="00D37A25">
            <w:pPr>
              <w:spacing w:line="228" w:lineRule="auto"/>
              <w:jc w:val="left"/>
              <w:rPr>
                <w:rFonts w:ascii="Arial" w:hAnsi="Arial" w:cs="Arial"/>
                <w:sz w:val="16"/>
                <w:szCs w:val="16"/>
              </w:rPr>
            </w:pPr>
            <w:r w:rsidRPr="00366F2E">
              <w:rPr>
                <w:rFonts w:ascii="Arial" w:hAnsi="Arial" w:cs="Arial"/>
                <w:b/>
              </w:rPr>
              <w:t>Vrácení cen</w:t>
            </w:r>
          </w:p>
        </w:tc>
        <w:tc>
          <w:tcPr>
            <w:tcW w:w="3515" w:type="dxa"/>
          </w:tcPr>
          <w:p w14:paraId="08CC8A24" w14:textId="77777777" w:rsidR="00D37A25" w:rsidRPr="00366F2E" w:rsidRDefault="004424C8" w:rsidP="004424C8">
            <w:pPr>
              <w:spacing w:line="228" w:lineRule="auto"/>
              <w:rPr>
                <w:rFonts w:ascii="Arial" w:hAnsi="Arial" w:cs="Arial"/>
                <w:b/>
                <w:sz w:val="16"/>
                <w:szCs w:val="16"/>
              </w:rPr>
            </w:pPr>
            <w:r w:rsidRPr="00366F2E">
              <w:rPr>
                <w:rFonts w:ascii="Arial" w:hAnsi="Arial" w:cs="Arial"/>
                <w:b/>
                <w:sz w:val="20"/>
                <w:szCs w:val="20"/>
              </w:rPr>
              <w:t>Vrácená hodnota</w:t>
            </w:r>
          </w:p>
        </w:tc>
      </w:tr>
      <w:tr w:rsidR="00547C55" w:rsidRPr="00366F2E" w14:paraId="62D9CC56" w14:textId="77777777" w:rsidTr="006C1393">
        <w:tc>
          <w:tcPr>
            <w:tcW w:w="6408" w:type="dxa"/>
            <w:vAlign w:val="center"/>
          </w:tcPr>
          <w:p w14:paraId="0168C3A2" w14:textId="77777777" w:rsidR="00D37A25" w:rsidRPr="00366F2E" w:rsidRDefault="004424C8" w:rsidP="00A0093C">
            <w:pPr>
              <w:spacing w:line="228" w:lineRule="auto"/>
              <w:rPr>
                <w:rFonts w:ascii="Arial" w:hAnsi="Arial" w:cs="Arial"/>
                <w:sz w:val="16"/>
                <w:szCs w:val="16"/>
              </w:rPr>
            </w:pPr>
            <w:r w:rsidRPr="00366F2E">
              <w:rPr>
                <w:rFonts w:ascii="Arial" w:hAnsi="Arial" w:cs="Arial"/>
                <w:sz w:val="20"/>
                <w:szCs w:val="20"/>
              </w:rPr>
              <w:t>Při nedodržení lhůty stanovené pro výplatu poukázané peněžní částky vrací pošta za poštovní poukázku D</w:t>
            </w:r>
          </w:p>
        </w:tc>
        <w:tc>
          <w:tcPr>
            <w:tcW w:w="3515" w:type="dxa"/>
            <w:vAlign w:val="center"/>
          </w:tcPr>
          <w:p w14:paraId="2B25C3EB" w14:textId="77777777" w:rsidR="00D37A25" w:rsidRPr="00366F2E" w:rsidRDefault="004424C8" w:rsidP="00A0093C">
            <w:pPr>
              <w:spacing w:line="228" w:lineRule="auto"/>
              <w:jc w:val="center"/>
              <w:rPr>
                <w:rFonts w:ascii="Arial" w:hAnsi="Arial" w:cs="Arial"/>
                <w:sz w:val="16"/>
                <w:szCs w:val="16"/>
              </w:rPr>
            </w:pPr>
            <w:r w:rsidRPr="00366F2E">
              <w:rPr>
                <w:rFonts w:ascii="Arial" w:hAnsi="Arial" w:cs="Arial"/>
                <w:sz w:val="18"/>
                <w:szCs w:val="18"/>
              </w:rPr>
              <w:t>rozdíl mezi cenou za poštovní poukázku D a cenou za poštovní poukázku C</w:t>
            </w:r>
          </w:p>
        </w:tc>
      </w:tr>
    </w:tbl>
    <w:p w14:paraId="57274136" w14:textId="110C3A1F" w:rsidR="004424C8" w:rsidRPr="00366F2E" w:rsidRDefault="004424C8" w:rsidP="00CD7D77">
      <w:pPr>
        <w:pStyle w:val="cpNormal4"/>
        <w:spacing w:after="0" w:line="220" w:lineRule="atLeast"/>
        <w:ind w:firstLine="0"/>
        <w:rPr>
          <w:rFonts w:ascii="Arial" w:eastAsia="Times New Roman" w:hAnsi="Arial" w:cs="Arial"/>
          <w:sz w:val="18"/>
          <w:szCs w:val="18"/>
          <w:lang w:eastAsia="cs-CZ"/>
        </w:rPr>
      </w:pPr>
    </w:p>
    <w:p w14:paraId="2353608F" w14:textId="77777777" w:rsidR="00762D3A" w:rsidRPr="00366F2E" w:rsidRDefault="00762D3A">
      <w:pPr>
        <w:spacing w:line="240" w:lineRule="auto"/>
        <w:rPr>
          <w:rFonts w:ascii="Arial" w:eastAsia="Times New Roman" w:hAnsi="Arial" w:cs="Arial"/>
          <w:sz w:val="20"/>
          <w:szCs w:val="18"/>
          <w:lang w:eastAsia="cs-CZ"/>
        </w:rPr>
      </w:pPr>
    </w:p>
    <w:p w14:paraId="753A9C2D" w14:textId="1A1E29D4" w:rsidR="00762D3A" w:rsidRPr="00366F2E" w:rsidRDefault="00762D3A">
      <w:pPr>
        <w:spacing w:line="240" w:lineRule="auto"/>
        <w:rPr>
          <w:rFonts w:ascii="Arial" w:eastAsia="Times New Roman" w:hAnsi="Arial" w:cs="Arial"/>
          <w:sz w:val="20"/>
          <w:szCs w:val="18"/>
          <w:lang w:eastAsia="cs-CZ"/>
        </w:rPr>
      </w:pPr>
      <w:r w:rsidRPr="00366F2E">
        <w:rPr>
          <w:rFonts w:ascii="Arial" w:hAnsi="Arial" w:cs="Arial"/>
          <w:noProof/>
          <w:lang w:eastAsia="cs-CZ"/>
        </w:rPr>
        <mc:AlternateContent>
          <mc:Choice Requires="wps">
            <w:drawing>
              <wp:anchor distT="0" distB="0" distL="114300" distR="114300" simplePos="0" relativeHeight="251658241" behindDoc="0" locked="0" layoutInCell="1" allowOverlap="1" wp14:anchorId="1136A13E" wp14:editId="5F5B83C2">
                <wp:simplePos x="0" y="0"/>
                <wp:positionH relativeFrom="margin">
                  <wp:posOffset>729080</wp:posOffset>
                </wp:positionH>
                <wp:positionV relativeFrom="bottomMargin">
                  <wp:posOffset>191135</wp:posOffset>
                </wp:positionV>
                <wp:extent cx="4847590" cy="258445"/>
                <wp:effectExtent l="0" t="0" r="0" b="8255"/>
                <wp:wrapNone/>
                <wp:docPr id="45" name="Textové pole 4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1E1EDA4" w14:textId="77777777" w:rsidR="004F26E4" w:rsidRPr="006E1087" w:rsidRDefault="004F26E4" w:rsidP="00686112">
                            <w:pPr>
                              <w:ind w:left="113"/>
                              <w:jc w:val="center"/>
                            </w:pPr>
                            <w:r>
                              <w:rPr>
                                <w:b/>
                                <w:i/>
                              </w:rPr>
                              <w:t>Poštovní poukázky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52ADFA87">
              <v:shape id="Textové pole 45" style="position:absolute;margin-left:57.4pt;margin-top:15.05pt;width:381.7pt;height:20.35pt;z-index:251658241;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4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Xy985AEAAKkDAAAOAAAAZHJzL2Uyb0RvYy54bWysU9tu2zAMfR+wfxD0vjgJnDU14hRdiw4D&#10;ugvQ7QNoWY6F2aJGKbGzrx8lp2m2vQ17EURSPjznkN7cjH0nDpq8QVvKxWwuhbYKa2N3pfz29eHN&#10;WgofwNbQodWlPGovb7avX20GV+glttjVmgSDWF8MrpRtCK7IMq9a3YOfodOWiw1SD4FD2mU1wcDo&#10;fZct5/O32YBUO0Klvefs/VSU24TfNFqFz03jdRBdKZlbSCels4pntt1AsSNwrVEnGvAPLHowlpue&#10;oe4hgNiT+QuqN4rQYxNmCvsMm8YonTSwmsX8DzVPLTidtLA53p1t8v8PVn06PLkvJML4DkceYBLh&#10;3SOq715YvGvB7vQtEQ6thpobL6Jl2eB8cfo0Wu0LH0Gq4SPWPGTYB0xAY0N9dIV1CkbnARzPpusx&#10;CMXJfJ1fra65pLi2XK3zfJVaQPH8tSMf3mvsRbyUknioCR0Ojz5ENlA8P4nNLD6YrkuD7exvCX4Y&#10;M4l9JDxRD2M1ClNz86QtqqmwPrIewmlfeL/50iL9lGLgXSml/7EH0lJ0Hyx7cr3I87hcKchXV0sO&#10;6LJSXVbAKoYqZZBiut6FaSH3jsyu5U7TFCzeso+NSRJfWJ348z4k5afdjQt3GadXL3/Y9hcAAAD/&#10;/wMAUEsDBBQABgAIAAAAIQD0SoMV3QAAAAkBAAAPAAAAZHJzL2Rvd25yZXYueG1sTI/NTsMwEITv&#10;SLyDtUjcqJ1SaAhxKgTiCqL8SNy28TaJiNdR7Dbh7VlOcBzNaOabcjP7Xh1pjF1gC9nCgCKug+u4&#10;sfD2+niRg4oJ2WEfmCx8U4RNdXpSYuHCxC903KZGSQnHAi20KQ2F1rFuyWNchIFYvH0YPSaRY6Pd&#10;iJOU+14vjbnWHjuWhRYHum+p/toevIX3p/3nx8o8Nw/+apjCbDT7G23t+dl8dwsq0Zz+wvCLL+hQ&#10;CdMuHNhF1YvOVoKeLFyaDJQE8nW+BLWzsDY56KrU/x9UPwAAAP//AwBQSwECLQAUAAYACAAAACEA&#10;toM4kv4AAADhAQAAEwAAAAAAAAAAAAAAAAAAAAAAW0NvbnRlbnRfVHlwZXNdLnhtbFBLAQItABQA&#10;BgAIAAAAIQA4/SH/1gAAAJQBAAALAAAAAAAAAAAAAAAAAC8BAABfcmVscy8ucmVsc1BLAQItABQA&#10;BgAIAAAAIQCoXy985AEAAKkDAAAOAAAAAAAAAAAAAAAAAC4CAABkcnMvZTJvRG9jLnhtbFBLAQIt&#10;ABQABgAIAAAAIQD0SoMV3QAAAAkBAAAPAAAAAAAAAAAAAAAAAD4EAABkcnMvZG93bnJldi54bWxQ&#10;SwUGAAAAAAQABADzAAAASAUAAAAA&#10;" w14:anchorId="1136A13E">
                <v:textbox>
                  <w:txbxContent>
                    <w:p w:rsidRPr="006E1087" w:rsidR="004F26E4" w:rsidP="00686112" w:rsidRDefault="004F26E4" w14:paraId="5141297A" w14:textId="77777777">
                      <w:pPr>
                        <w:ind w:left="113"/>
                        <w:jc w:val="center"/>
                      </w:pPr>
                      <w:r>
                        <w:rPr>
                          <w:b/>
                          <w:i/>
                        </w:rPr>
                        <w:t>Poštovní poukázky</w:t>
                      </w:r>
                    </w:p>
                  </w:txbxContent>
                </v:textbox>
                <w10:wrap anchorx="margin" anchory="margin"/>
              </v:shape>
            </w:pict>
          </mc:Fallback>
        </mc:AlternateContent>
      </w:r>
      <w:r w:rsidRPr="00366F2E">
        <w:rPr>
          <w:rFonts w:ascii="Arial" w:eastAsia="Times New Roman" w:hAnsi="Arial" w:cs="Arial"/>
          <w:sz w:val="20"/>
          <w:szCs w:val="18"/>
          <w:lang w:eastAsia="cs-CZ"/>
        </w:rPr>
        <w:br w:type="page"/>
      </w:r>
    </w:p>
    <w:p w14:paraId="7327EB45" w14:textId="4FA5B723" w:rsidR="008A33A5" w:rsidRPr="00366F2E" w:rsidRDefault="008A33A5" w:rsidP="008A33A5">
      <w:pPr>
        <w:pStyle w:val="Nadpis2"/>
        <w:numPr>
          <w:ilvl w:val="0"/>
          <w:numId w:val="11"/>
        </w:numPr>
        <w:spacing w:after="120"/>
        <w:rPr>
          <w:rFonts w:cs="Arial"/>
        </w:rPr>
      </w:pPr>
      <w:bookmarkStart w:id="320" w:name="_Toc22742894"/>
      <w:bookmarkStart w:id="321" w:name="_Toc87870655"/>
      <w:bookmarkStart w:id="322" w:name="_Toc151387983"/>
      <w:bookmarkStart w:id="323" w:name="_Toc189039831"/>
      <w:r w:rsidRPr="00366F2E">
        <w:rPr>
          <w:rFonts w:cs="Arial"/>
        </w:rPr>
        <w:lastRenderedPageBreak/>
        <w:t>SIPO</w:t>
      </w:r>
      <w:bookmarkEnd w:id="320"/>
      <w:bookmarkEnd w:id="321"/>
      <w:bookmarkEnd w:id="322"/>
      <w:bookmarkEnd w:id="323"/>
    </w:p>
    <w:p w14:paraId="5D799BAB" w14:textId="77777777" w:rsidR="008A33A5" w:rsidRPr="00366F2E" w:rsidRDefault="008A33A5" w:rsidP="00D109F9">
      <w:pPr>
        <w:pStyle w:val="cpNormal4"/>
        <w:spacing w:after="0"/>
        <w:ind w:left="284" w:firstLine="0"/>
        <w:rPr>
          <w:rFonts w:ascii="Arial" w:hAnsi="Arial" w:cs="Arial"/>
          <w:b/>
        </w:rPr>
      </w:pPr>
      <w:r w:rsidRPr="00366F2E">
        <w:rPr>
          <w:rFonts w:ascii="Arial" w:hAnsi="Arial" w:cs="Arial"/>
          <w:b/>
        </w:rPr>
        <w:t>Ceny jsou osvobozeny od DPH.</w:t>
      </w:r>
    </w:p>
    <w:p w14:paraId="1D55D4A7" w14:textId="6043508B" w:rsidR="00C21797" w:rsidRPr="00366F2E" w:rsidRDefault="00C21797" w:rsidP="001B5A38">
      <w:pPr>
        <w:pStyle w:val="Nadpis3"/>
        <w:numPr>
          <w:ilvl w:val="0"/>
          <w:numId w:val="73"/>
        </w:numPr>
        <w:jc w:val="left"/>
        <w:rPr>
          <w:rFonts w:cs="Arial"/>
        </w:rPr>
      </w:pPr>
      <w:bookmarkStart w:id="324" w:name="_Toc22742895"/>
      <w:bookmarkStart w:id="325" w:name="_Toc87870656"/>
      <w:bookmarkStart w:id="326" w:name="_Toc151387984"/>
      <w:bookmarkStart w:id="327" w:name="_Toc189039832"/>
      <w:r w:rsidRPr="00366F2E">
        <w:rPr>
          <w:rFonts w:cs="Arial"/>
        </w:rPr>
        <w:t xml:space="preserve">SIPO pro </w:t>
      </w:r>
      <w:r w:rsidR="00603E8D" w:rsidRPr="00366F2E">
        <w:rPr>
          <w:rFonts w:cs="Arial"/>
        </w:rPr>
        <w:t>Plátce</w:t>
      </w:r>
      <w:bookmarkEnd w:id="324"/>
      <w:bookmarkEnd w:id="325"/>
      <w:bookmarkEnd w:id="326"/>
      <w:bookmarkEnd w:id="327"/>
    </w:p>
    <w:p w14:paraId="0C2E69C9" w14:textId="77777777" w:rsidR="00D406CF" w:rsidRPr="00366F2E" w:rsidRDefault="00D406CF" w:rsidP="008A33A5">
      <w:pPr>
        <w:spacing w:line="228" w:lineRule="auto"/>
        <w:rPr>
          <w:rFonts w:ascii="Arial" w:hAnsi="Arial" w:cs="Arial"/>
          <w:sz w:val="20"/>
          <w:szCs w:val="10"/>
        </w:rPr>
      </w:pPr>
    </w:p>
    <w:tbl>
      <w:tblPr>
        <w:tblW w:w="10088" w:type="dxa"/>
        <w:tblInd w:w="1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3" w:type="dxa"/>
          <w:right w:w="0" w:type="dxa"/>
        </w:tblCellMar>
        <w:tblLook w:val="0000" w:firstRow="0" w:lastRow="0" w:firstColumn="0" w:lastColumn="0" w:noHBand="0" w:noVBand="0"/>
      </w:tblPr>
      <w:tblGrid>
        <w:gridCol w:w="8813"/>
        <w:gridCol w:w="1275"/>
      </w:tblGrid>
      <w:tr w:rsidR="00ED7471" w:rsidRPr="00366F2E" w14:paraId="1826F4D8" w14:textId="77777777" w:rsidTr="008D44F3">
        <w:trPr>
          <w:trHeight w:val="305"/>
        </w:trPr>
        <w:tc>
          <w:tcPr>
            <w:tcW w:w="8813" w:type="dxa"/>
            <w:shd w:val="clear" w:color="auto" w:fill="F2F2F2" w:themeFill="background1" w:themeFillShade="F2"/>
            <w:vAlign w:val="center"/>
          </w:tcPr>
          <w:p w14:paraId="466D8E5F" w14:textId="77777777" w:rsidR="00ED7471" w:rsidRPr="00366F2E" w:rsidRDefault="00ED7471" w:rsidP="000244F9">
            <w:pPr>
              <w:rPr>
                <w:rFonts w:ascii="Arial" w:hAnsi="Arial" w:cs="Arial"/>
                <w:b/>
                <w:sz w:val="20"/>
                <w:szCs w:val="20"/>
              </w:rPr>
            </w:pPr>
            <w:r w:rsidRPr="00366F2E">
              <w:rPr>
                <w:rFonts w:ascii="Arial" w:hAnsi="Arial" w:cs="Arial"/>
                <w:b/>
                <w:sz w:val="20"/>
                <w:szCs w:val="20"/>
              </w:rPr>
              <w:t>Služba</w:t>
            </w:r>
          </w:p>
        </w:tc>
        <w:tc>
          <w:tcPr>
            <w:tcW w:w="1275" w:type="dxa"/>
            <w:shd w:val="clear" w:color="auto" w:fill="F2F2F2" w:themeFill="background1" w:themeFillShade="F2"/>
            <w:vAlign w:val="center"/>
          </w:tcPr>
          <w:p w14:paraId="73FBA647" w14:textId="77777777" w:rsidR="00ED7471" w:rsidRPr="00366F2E" w:rsidRDefault="00ED7471" w:rsidP="000244F9">
            <w:pPr>
              <w:jc w:val="center"/>
              <w:rPr>
                <w:rFonts w:ascii="Arial" w:hAnsi="Arial" w:cs="Arial"/>
                <w:b/>
                <w:sz w:val="20"/>
                <w:szCs w:val="20"/>
              </w:rPr>
            </w:pPr>
            <w:r w:rsidRPr="00366F2E">
              <w:rPr>
                <w:rFonts w:ascii="Arial" w:hAnsi="Arial" w:cs="Arial"/>
                <w:b/>
                <w:sz w:val="20"/>
                <w:szCs w:val="20"/>
              </w:rPr>
              <w:t>Cena v Kč</w:t>
            </w:r>
          </w:p>
        </w:tc>
      </w:tr>
      <w:tr w:rsidR="00ED7471" w:rsidRPr="00366F2E" w14:paraId="10C67F2E" w14:textId="77777777" w:rsidTr="2A37792C">
        <w:trPr>
          <w:trHeight w:val="283"/>
        </w:trPr>
        <w:tc>
          <w:tcPr>
            <w:tcW w:w="8813" w:type="dxa"/>
            <w:shd w:val="clear" w:color="auto" w:fill="auto"/>
            <w:vAlign w:val="center"/>
          </w:tcPr>
          <w:p w14:paraId="2599DF60" w14:textId="5FAE9C26" w:rsidR="00ED7471" w:rsidRPr="00366F2E" w:rsidRDefault="00ED7471" w:rsidP="000244F9">
            <w:pPr>
              <w:rPr>
                <w:rFonts w:ascii="Arial" w:hAnsi="Arial" w:cs="Arial"/>
                <w:bCs/>
                <w:sz w:val="20"/>
                <w:szCs w:val="20"/>
              </w:rPr>
            </w:pPr>
            <w:r w:rsidRPr="00366F2E">
              <w:rPr>
                <w:rFonts w:ascii="Arial" w:hAnsi="Arial" w:cs="Arial"/>
                <w:b/>
                <w:sz w:val="20"/>
                <w:szCs w:val="20"/>
              </w:rPr>
              <w:t xml:space="preserve">Platba SIPO na přepážce </w:t>
            </w:r>
            <w:r w:rsidRPr="00366F2E">
              <w:rPr>
                <w:rFonts w:ascii="Arial" w:hAnsi="Arial" w:cs="Arial"/>
                <w:bCs/>
                <w:sz w:val="20"/>
                <w:szCs w:val="20"/>
              </w:rPr>
              <w:t>včetně zaslání Platebního dokladu SIPO – Hotovost</w:t>
            </w:r>
          </w:p>
          <w:p w14:paraId="4331D75F" w14:textId="2ED2A8C5" w:rsidR="00E270FA" w:rsidRPr="00366F2E" w:rsidRDefault="3AF3A137" w:rsidP="00E270FA">
            <w:pPr>
              <w:pStyle w:val="Odstavecseseznamem"/>
              <w:numPr>
                <w:ilvl w:val="0"/>
                <w:numId w:val="14"/>
              </w:numPr>
              <w:rPr>
                <w:rFonts w:ascii="Arial" w:hAnsi="Arial" w:cs="Arial"/>
                <w:bCs/>
                <w:sz w:val="20"/>
                <w:szCs w:val="20"/>
              </w:rPr>
            </w:pPr>
            <w:r w:rsidRPr="00366F2E">
              <w:rPr>
                <w:rFonts w:ascii="Arial" w:hAnsi="Arial" w:cs="Arial"/>
                <w:sz w:val="20"/>
                <w:szCs w:val="20"/>
              </w:rPr>
              <w:t xml:space="preserve">Platba SIPO na přepážce (ve výši 11,00 </w:t>
            </w:r>
            <w:proofErr w:type="gramStart"/>
            <w:r w:rsidRPr="00366F2E">
              <w:rPr>
                <w:rFonts w:ascii="Arial" w:hAnsi="Arial" w:cs="Arial"/>
                <w:sz w:val="20"/>
                <w:szCs w:val="20"/>
              </w:rPr>
              <w:t>Kč)</w:t>
            </w:r>
            <w:r w:rsidR="400B62B6" w:rsidRPr="00366F2E">
              <w:rPr>
                <w:rFonts w:ascii="Arial" w:hAnsi="Arial" w:cs="Arial"/>
                <w:sz w:val="20"/>
                <w:szCs w:val="20"/>
              </w:rPr>
              <w:t>*</w:t>
            </w:r>
            <w:proofErr w:type="gramEnd"/>
          </w:p>
          <w:p w14:paraId="298BD079" w14:textId="4C24C7E0" w:rsidR="00E270FA" w:rsidRPr="00366F2E" w:rsidRDefault="3AF3A137" w:rsidP="007F3000">
            <w:pPr>
              <w:pStyle w:val="Odstavecseseznamem"/>
              <w:numPr>
                <w:ilvl w:val="0"/>
                <w:numId w:val="14"/>
              </w:numPr>
              <w:rPr>
                <w:rFonts w:ascii="Arial" w:hAnsi="Arial" w:cs="Arial"/>
                <w:bCs/>
                <w:sz w:val="20"/>
                <w:szCs w:val="20"/>
              </w:rPr>
            </w:pPr>
            <w:r w:rsidRPr="00366F2E">
              <w:rPr>
                <w:rFonts w:ascii="Arial" w:hAnsi="Arial" w:cs="Arial"/>
                <w:sz w:val="20"/>
                <w:szCs w:val="20"/>
              </w:rPr>
              <w:t xml:space="preserve">Zaslání </w:t>
            </w:r>
            <w:r w:rsidR="1946B9EE" w:rsidRPr="00366F2E">
              <w:rPr>
                <w:rFonts w:ascii="Arial" w:hAnsi="Arial" w:cs="Arial"/>
                <w:sz w:val="20"/>
                <w:szCs w:val="20"/>
              </w:rPr>
              <w:t>P</w:t>
            </w:r>
            <w:r w:rsidRPr="00366F2E">
              <w:rPr>
                <w:rFonts w:ascii="Arial" w:hAnsi="Arial" w:cs="Arial"/>
                <w:sz w:val="20"/>
                <w:szCs w:val="20"/>
              </w:rPr>
              <w:t>latebního dokladu SIPO – Hotovost (ve výši 17,00 Kč)</w:t>
            </w:r>
          </w:p>
        </w:tc>
        <w:tc>
          <w:tcPr>
            <w:tcW w:w="1275" w:type="dxa"/>
            <w:shd w:val="clear" w:color="auto" w:fill="auto"/>
            <w:vAlign w:val="center"/>
          </w:tcPr>
          <w:p w14:paraId="73C968CD" w14:textId="77777777" w:rsidR="00ED7471" w:rsidRPr="00366F2E" w:rsidRDefault="00ED7471" w:rsidP="000244F9">
            <w:pPr>
              <w:jc w:val="center"/>
              <w:rPr>
                <w:rFonts w:ascii="Arial" w:hAnsi="Arial" w:cs="Arial"/>
                <w:sz w:val="20"/>
                <w:szCs w:val="20"/>
              </w:rPr>
            </w:pPr>
            <w:r w:rsidRPr="00366F2E">
              <w:rPr>
                <w:rFonts w:ascii="Arial" w:hAnsi="Arial" w:cs="Arial"/>
                <w:sz w:val="20"/>
                <w:szCs w:val="20"/>
              </w:rPr>
              <w:t>28,00</w:t>
            </w:r>
          </w:p>
        </w:tc>
      </w:tr>
      <w:tr w:rsidR="00ED7471" w:rsidRPr="00366F2E" w14:paraId="157C0CD1" w14:textId="77777777" w:rsidTr="2A37792C">
        <w:trPr>
          <w:trHeight w:val="283"/>
        </w:trPr>
        <w:tc>
          <w:tcPr>
            <w:tcW w:w="8813" w:type="dxa"/>
            <w:shd w:val="clear" w:color="auto" w:fill="auto"/>
            <w:vAlign w:val="center"/>
          </w:tcPr>
          <w:p w14:paraId="4F61B3A7" w14:textId="18A43074" w:rsidR="00ED7471" w:rsidRPr="00366F2E" w:rsidRDefault="00ED7471" w:rsidP="000244F9">
            <w:pPr>
              <w:rPr>
                <w:rFonts w:ascii="Arial" w:hAnsi="Arial" w:cs="Arial"/>
                <w:bCs/>
                <w:sz w:val="20"/>
                <w:szCs w:val="20"/>
              </w:rPr>
            </w:pPr>
            <w:r w:rsidRPr="00366F2E">
              <w:rPr>
                <w:rFonts w:ascii="Arial" w:hAnsi="Arial" w:cs="Arial"/>
                <w:b/>
                <w:sz w:val="20"/>
                <w:szCs w:val="20"/>
              </w:rPr>
              <w:t xml:space="preserve">Platba SIPO na přepážce se Zákaznickou kartou </w:t>
            </w:r>
            <w:r w:rsidRPr="00366F2E">
              <w:rPr>
                <w:rFonts w:ascii="Arial" w:hAnsi="Arial" w:cs="Arial"/>
                <w:bCs/>
                <w:sz w:val="20"/>
                <w:szCs w:val="20"/>
              </w:rPr>
              <w:t>včetně zaslání Platebního dokladu SIPO – Hotovost</w:t>
            </w:r>
          </w:p>
          <w:p w14:paraId="5296ACB3" w14:textId="5F67AA38" w:rsidR="00E270FA" w:rsidRPr="00366F2E" w:rsidRDefault="3AF3A137" w:rsidP="00E270FA">
            <w:pPr>
              <w:pStyle w:val="Odstavecseseznamem"/>
              <w:numPr>
                <w:ilvl w:val="0"/>
                <w:numId w:val="14"/>
              </w:numPr>
              <w:rPr>
                <w:rFonts w:ascii="Arial" w:hAnsi="Arial" w:cs="Arial"/>
                <w:bCs/>
                <w:sz w:val="20"/>
                <w:szCs w:val="20"/>
              </w:rPr>
            </w:pPr>
            <w:r w:rsidRPr="00366F2E">
              <w:rPr>
                <w:rFonts w:ascii="Arial" w:hAnsi="Arial" w:cs="Arial"/>
                <w:sz w:val="20"/>
                <w:szCs w:val="20"/>
              </w:rPr>
              <w:t xml:space="preserve">Platba SIPO na přepážce (ve výši 5,00 </w:t>
            </w:r>
            <w:proofErr w:type="gramStart"/>
            <w:r w:rsidRPr="00366F2E">
              <w:rPr>
                <w:rFonts w:ascii="Arial" w:hAnsi="Arial" w:cs="Arial"/>
                <w:sz w:val="20"/>
                <w:szCs w:val="20"/>
              </w:rPr>
              <w:t>Kč)</w:t>
            </w:r>
            <w:r w:rsidR="400B62B6" w:rsidRPr="00366F2E">
              <w:rPr>
                <w:rFonts w:ascii="Arial" w:hAnsi="Arial" w:cs="Arial"/>
                <w:sz w:val="20"/>
                <w:szCs w:val="20"/>
              </w:rPr>
              <w:t>*</w:t>
            </w:r>
            <w:proofErr w:type="gramEnd"/>
          </w:p>
          <w:p w14:paraId="2A09C12F" w14:textId="6AB0E694" w:rsidR="00E270FA" w:rsidRPr="00366F2E" w:rsidRDefault="3AF3A137" w:rsidP="007F3000">
            <w:pPr>
              <w:pStyle w:val="Odstavecseseznamem"/>
              <w:numPr>
                <w:ilvl w:val="0"/>
                <w:numId w:val="14"/>
              </w:numPr>
              <w:rPr>
                <w:rFonts w:ascii="Arial" w:hAnsi="Arial" w:cs="Arial"/>
                <w:bCs/>
                <w:sz w:val="20"/>
                <w:szCs w:val="20"/>
              </w:rPr>
            </w:pPr>
            <w:r w:rsidRPr="00366F2E">
              <w:rPr>
                <w:rFonts w:ascii="Arial" w:hAnsi="Arial" w:cs="Arial"/>
                <w:sz w:val="20"/>
                <w:szCs w:val="20"/>
              </w:rPr>
              <w:t xml:space="preserve">Zaslání </w:t>
            </w:r>
            <w:r w:rsidR="1946B9EE" w:rsidRPr="00366F2E">
              <w:rPr>
                <w:rFonts w:ascii="Arial" w:hAnsi="Arial" w:cs="Arial"/>
                <w:sz w:val="20"/>
                <w:szCs w:val="20"/>
              </w:rPr>
              <w:t>P</w:t>
            </w:r>
            <w:r w:rsidRPr="00366F2E">
              <w:rPr>
                <w:rFonts w:ascii="Arial" w:hAnsi="Arial" w:cs="Arial"/>
                <w:sz w:val="20"/>
                <w:szCs w:val="20"/>
              </w:rPr>
              <w:t>latebního dokladu SIPO – Hotovost</w:t>
            </w:r>
            <w:r w:rsidR="71ECF599" w:rsidRPr="00366F2E">
              <w:rPr>
                <w:rFonts w:ascii="Arial" w:hAnsi="Arial" w:cs="Arial"/>
                <w:sz w:val="20"/>
                <w:szCs w:val="20"/>
              </w:rPr>
              <w:t xml:space="preserve"> </w:t>
            </w:r>
            <w:r w:rsidRPr="00366F2E">
              <w:rPr>
                <w:rFonts w:ascii="Arial" w:hAnsi="Arial" w:cs="Arial"/>
                <w:sz w:val="20"/>
                <w:szCs w:val="20"/>
              </w:rPr>
              <w:t>(ve výši 17,00 Kč)</w:t>
            </w:r>
          </w:p>
        </w:tc>
        <w:tc>
          <w:tcPr>
            <w:tcW w:w="1275" w:type="dxa"/>
            <w:shd w:val="clear" w:color="auto" w:fill="auto"/>
            <w:vAlign w:val="center"/>
          </w:tcPr>
          <w:p w14:paraId="5344E7C3" w14:textId="77777777" w:rsidR="00ED7471" w:rsidRPr="00366F2E" w:rsidRDefault="00ED7471" w:rsidP="000244F9">
            <w:pPr>
              <w:jc w:val="center"/>
              <w:rPr>
                <w:rFonts w:ascii="Arial" w:hAnsi="Arial" w:cs="Arial"/>
                <w:sz w:val="20"/>
                <w:szCs w:val="20"/>
              </w:rPr>
            </w:pPr>
            <w:r w:rsidRPr="00366F2E">
              <w:rPr>
                <w:rFonts w:ascii="Arial" w:hAnsi="Arial" w:cs="Arial"/>
                <w:sz w:val="20"/>
                <w:szCs w:val="20"/>
              </w:rPr>
              <w:t>22,00</w:t>
            </w:r>
          </w:p>
        </w:tc>
      </w:tr>
      <w:tr w:rsidR="00ED7471" w:rsidRPr="00366F2E" w14:paraId="786A68F4" w14:textId="77777777" w:rsidTr="2A37792C">
        <w:trPr>
          <w:trHeight w:val="283"/>
        </w:trPr>
        <w:tc>
          <w:tcPr>
            <w:tcW w:w="8813" w:type="dxa"/>
            <w:shd w:val="clear" w:color="auto" w:fill="auto"/>
            <w:vAlign w:val="center"/>
          </w:tcPr>
          <w:p w14:paraId="01851117" w14:textId="62EA5CCE" w:rsidR="00ED7471" w:rsidRPr="00366F2E" w:rsidRDefault="00ED7471" w:rsidP="000244F9">
            <w:pPr>
              <w:rPr>
                <w:rFonts w:ascii="Arial" w:hAnsi="Arial" w:cs="Arial"/>
                <w:bCs/>
                <w:sz w:val="20"/>
                <w:szCs w:val="20"/>
              </w:rPr>
            </w:pPr>
            <w:r w:rsidRPr="00366F2E">
              <w:rPr>
                <w:rFonts w:ascii="Arial" w:hAnsi="Arial" w:cs="Arial"/>
                <w:b/>
                <w:sz w:val="20"/>
                <w:szCs w:val="20"/>
              </w:rPr>
              <w:t xml:space="preserve">Platba SIPO u doručovatele </w:t>
            </w:r>
            <w:r w:rsidRPr="00366F2E">
              <w:rPr>
                <w:rFonts w:ascii="Arial" w:hAnsi="Arial" w:cs="Arial"/>
                <w:bCs/>
                <w:sz w:val="20"/>
                <w:szCs w:val="20"/>
              </w:rPr>
              <w:t>včetně zaslání Platebního dokladu SIPO – Hotovost</w:t>
            </w:r>
          </w:p>
          <w:p w14:paraId="1D8ABD9D" w14:textId="6582ABF2" w:rsidR="00E270FA" w:rsidRPr="00366F2E" w:rsidRDefault="3AF3A137" w:rsidP="00E270FA">
            <w:pPr>
              <w:pStyle w:val="Odstavecseseznamem"/>
              <w:numPr>
                <w:ilvl w:val="0"/>
                <w:numId w:val="14"/>
              </w:numPr>
              <w:rPr>
                <w:rFonts w:ascii="Arial" w:hAnsi="Arial" w:cs="Arial"/>
                <w:bCs/>
                <w:sz w:val="20"/>
                <w:szCs w:val="20"/>
              </w:rPr>
            </w:pPr>
            <w:r w:rsidRPr="00366F2E">
              <w:rPr>
                <w:rFonts w:ascii="Arial" w:hAnsi="Arial" w:cs="Arial"/>
                <w:sz w:val="20"/>
                <w:szCs w:val="20"/>
              </w:rPr>
              <w:t xml:space="preserve">Platba SIPO </w:t>
            </w:r>
            <w:r w:rsidR="61BE7F86" w:rsidRPr="00366F2E">
              <w:rPr>
                <w:rFonts w:ascii="Arial" w:hAnsi="Arial" w:cs="Arial"/>
                <w:sz w:val="20"/>
                <w:szCs w:val="20"/>
              </w:rPr>
              <w:t>u doručovatele</w:t>
            </w:r>
            <w:r w:rsidRPr="00366F2E">
              <w:rPr>
                <w:rFonts w:ascii="Arial" w:hAnsi="Arial" w:cs="Arial"/>
                <w:sz w:val="20"/>
                <w:szCs w:val="20"/>
              </w:rPr>
              <w:t xml:space="preserve"> (ve výši 15,00 </w:t>
            </w:r>
            <w:proofErr w:type="gramStart"/>
            <w:r w:rsidRPr="00366F2E">
              <w:rPr>
                <w:rFonts w:ascii="Arial" w:hAnsi="Arial" w:cs="Arial"/>
                <w:sz w:val="20"/>
                <w:szCs w:val="20"/>
              </w:rPr>
              <w:t>Kč)</w:t>
            </w:r>
            <w:r w:rsidR="400B62B6" w:rsidRPr="00366F2E">
              <w:rPr>
                <w:rFonts w:ascii="Arial" w:hAnsi="Arial" w:cs="Arial"/>
                <w:sz w:val="20"/>
                <w:szCs w:val="20"/>
              </w:rPr>
              <w:t>*</w:t>
            </w:r>
            <w:proofErr w:type="gramEnd"/>
          </w:p>
          <w:p w14:paraId="530473C2" w14:textId="5F9581E6" w:rsidR="00E270FA" w:rsidRPr="00366F2E" w:rsidRDefault="3AF3A137" w:rsidP="007F3000">
            <w:pPr>
              <w:pStyle w:val="Odstavecseseznamem"/>
              <w:numPr>
                <w:ilvl w:val="0"/>
                <w:numId w:val="14"/>
              </w:numPr>
              <w:rPr>
                <w:rFonts w:ascii="Arial" w:hAnsi="Arial" w:cs="Arial"/>
                <w:bCs/>
                <w:sz w:val="20"/>
                <w:szCs w:val="20"/>
              </w:rPr>
            </w:pPr>
            <w:r w:rsidRPr="00366F2E">
              <w:rPr>
                <w:rFonts w:ascii="Arial" w:hAnsi="Arial" w:cs="Arial"/>
                <w:sz w:val="20"/>
                <w:szCs w:val="20"/>
              </w:rPr>
              <w:t xml:space="preserve">Zaslání </w:t>
            </w:r>
            <w:r w:rsidR="71ECF599" w:rsidRPr="00366F2E">
              <w:rPr>
                <w:rFonts w:ascii="Arial" w:hAnsi="Arial" w:cs="Arial"/>
                <w:sz w:val="20"/>
                <w:szCs w:val="20"/>
              </w:rPr>
              <w:t>P</w:t>
            </w:r>
            <w:r w:rsidRPr="00366F2E">
              <w:rPr>
                <w:rFonts w:ascii="Arial" w:hAnsi="Arial" w:cs="Arial"/>
                <w:sz w:val="20"/>
                <w:szCs w:val="20"/>
              </w:rPr>
              <w:t>latebního dokladu SIPO – Hotovost</w:t>
            </w:r>
            <w:r w:rsidR="71ECF599" w:rsidRPr="00366F2E">
              <w:rPr>
                <w:rFonts w:ascii="Arial" w:hAnsi="Arial" w:cs="Arial"/>
                <w:sz w:val="20"/>
                <w:szCs w:val="20"/>
              </w:rPr>
              <w:t xml:space="preserve"> </w:t>
            </w:r>
            <w:r w:rsidRPr="00366F2E">
              <w:rPr>
                <w:rFonts w:ascii="Arial" w:hAnsi="Arial" w:cs="Arial"/>
                <w:sz w:val="20"/>
                <w:szCs w:val="20"/>
              </w:rPr>
              <w:t>(ve výši 17,00 Kč)</w:t>
            </w:r>
          </w:p>
        </w:tc>
        <w:tc>
          <w:tcPr>
            <w:tcW w:w="1275" w:type="dxa"/>
            <w:shd w:val="clear" w:color="auto" w:fill="auto"/>
            <w:vAlign w:val="center"/>
          </w:tcPr>
          <w:p w14:paraId="6CD9BE67" w14:textId="77777777" w:rsidR="00ED7471" w:rsidRPr="00366F2E" w:rsidRDefault="00ED7471" w:rsidP="000244F9">
            <w:pPr>
              <w:jc w:val="center"/>
              <w:rPr>
                <w:rFonts w:ascii="Arial" w:hAnsi="Arial" w:cs="Arial"/>
                <w:sz w:val="20"/>
                <w:szCs w:val="20"/>
              </w:rPr>
            </w:pPr>
            <w:r w:rsidRPr="00366F2E">
              <w:rPr>
                <w:rFonts w:ascii="Arial" w:hAnsi="Arial" w:cs="Arial"/>
                <w:sz w:val="20"/>
                <w:szCs w:val="20"/>
              </w:rPr>
              <w:t>32,00</w:t>
            </w:r>
          </w:p>
        </w:tc>
      </w:tr>
      <w:tr w:rsidR="00ED7471" w:rsidRPr="00366F2E" w14:paraId="71618116" w14:textId="77777777" w:rsidTr="2A37792C">
        <w:trPr>
          <w:trHeight w:val="283"/>
        </w:trPr>
        <w:tc>
          <w:tcPr>
            <w:tcW w:w="8813" w:type="dxa"/>
            <w:shd w:val="clear" w:color="auto" w:fill="auto"/>
            <w:vAlign w:val="center"/>
          </w:tcPr>
          <w:p w14:paraId="25495C71" w14:textId="77777777" w:rsidR="00ED7471" w:rsidRPr="00366F2E" w:rsidRDefault="00ED7471" w:rsidP="000244F9">
            <w:pPr>
              <w:rPr>
                <w:rFonts w:ascii="Arial" w:hAnsi="Arial" w:cs="Arial"/>
                <w:b/>
                <w:sz w:val="20"/>
                <w:szCs w:val="20"/>
              </w:rPr>
            </w:pPr>
            <w:r w:rsidRPr="00366F2E">
              <w:rPr>
                <w:rFonts w:ascii="Arial" w:hAnsi="Arial" w:cs="Arial"/>
                <w:b/>
                <w:sz w:val="20"/>
                <w:szCs w:val="20"/>
              </w:rPr>
              <w:t xml:space="preserve">Platba SIPO uhrazená Jednorázovým příkazem k úhradě </w:t>
            </w:r>
            <w:r w:rsidRPr="00366F2E">
              <w:rPr>
                <w:rFonts w:ascii="Arial" w:hAnsi="Arial" w:cs="Arial"/>
                <w:bCs/>
                <w:sz w:val="20"/>
                <w:szCs w:val="20"/>
              </w:rPr>
              <w:t>včetně zaslání Platebního dokladu SIPO – Hotovost</w:t>
            </w:r>
          </w:p>
        </w:tc>
        <w:tc>
          <w:tcPr>
            <w:tcW w:w="1275" w:type="dxa"/>
            <w:shd w:val="clear" w:color="auto" w:fill="auto"/>
            <w:vAlign w:val="center"/>
          </w:tcPr>
          <w:p w14:paraId="0A6C2203" w14:textId="77777777" w:rsidR="00ED7471" w:rsidRPr="00366F2E" w:rsidRDefault="00ED7471" w:rsidP="000244F9">
            <w:pPr>
              <w:jc w:val="center"/>
              <w:rPr>
                <w:rFonts w:ascii="Arial" w:hAnsi="Arial" w:cs="Arial"/>
                <w:sz w:val="20"/>
                <w:szCs w:val="20"/>
              </w:rPr>
            </w:pPr>
            <w:r w:rsidRPr="00366F2E">
              <w:rPr>
                <w:rFonts w:ascii="Arial" w:hAnsi="Arial" w:cs="Arial"/>
                <w:sz w:val="20"/>
                <w:szCs w:val="20"/>
              </w:rPr>
              <w:t>18,00</w:t>
            </w:r>
          </w:p>
        </w:tc>
      </w:tr>
      <w:tr w:rsidR="00ED7471" w:rsidRPr="00366F2E" w14:paraId="142217BA" w14:textId="77777777" w:rsidTr="2A37792C">
        <w:trPr>
          <w:trHeight w:val="283"/>
        </w:trPr>
        <w:tc>
          <w:tcPr>
            <w:tcW w:w="8813" w:type="dxa"/>
            <w:shd w:val="clear" w:color="auto" w:fill="auto"/>
            <w:vAlign w:val="center"/>
          </w:tcPr>
          <w:p w14:paraId="44A22B71" w14:textId="77777777" w:rsidR="00ED7471" w:rsidRPr="00366F2E" w:rsidRDefault="00ED7471" w:rsidP="000244F9">
            <w:pPr>
              <w:rPr>
                <w:rFonts w:ascii="Arial" w:hAnsi="Arial" w:cs="Arial"/>
                <w:b/>
                <w:sz w:val="20"/>
                <w:szCs w:val="20"/>
              </w:rPr>
            </w:pPr>
            <w:r w:rsidRPr="00366F2E">
              <w:rPr>
                <w:rFonts w:ascii="Arial" w:hAnsi="Arial" w:cs="Arial"/>
                <w:b/>
                <w:sz w:val="20"/>
                <w:szCs w:val="20"/>
              </w:rPr>
              <w:t xml:space="preserve">Platba SIPO Inkasem </w:t>
            </w:r>
            <w:r w:rsidRPr="00366F2E">
              <w:rPr>
                <w:rFonts w:ascii="Arial" w:hAnsi="Arial" w:cs="Arial"/>
                <w:bCs/>
                <w:sz w:val="20"/>
                <w:szCs w:val="20"/>
              </w:rPr>
              <w:t xml:space="preserve">včetně zaslání Platebního dokladu SIPO – </w:t>
            </w:r>
            <w:proofErr w:type="spellStart"/>
            <w:r w:rsidRPr="00366F2E">
              <w:rPr>
                <w:rFonts w:ascii="Arial" w:hAnsi="Arial" w:cs="Arial"/>
                <w:bCs/>
                <w:sz w:val="20"/>
                <w:szCs w:val="20"/>
              </w:rPr>
              <w:t>Bezhotovost</w:t>
            </w:r>
            <w:proofErr w:type="spellEnd"/>
            <w:r w:rsidRPr="00366F2E">
              <w:rPr>
                <w:rFonts w:ascii="Arial" w:hAnsi="Arial" w:cs="Arial"/>
                <w:bCs/>
                <w:sz w:val="20"/>
                <w:szCs w:val="20"/>
              </w:rPr>
              <w:t xml:space="preserve"> poštou</w:t>
            </w:r>
          </w:p>
        </w:tc>
        <w:tc>
          <w:tcPr>
            <w:tcW w:w="1275" w:type="dxa"/>
            <w:shd w:val="clear" w:color="auto" w:fill="auto"/>
            <w:vAlign w:val="center"/>
          </w:tcPr>
          <w:p w14:paraId="1C697109" w14:textId="77777777" w:rsidR="00ED7471" w:rsidRPr="00366F2E" w:rsidRDefault="00ED7471" w:rsidP="000244F9">
            <w:pPr>
              <w:jc w:val="center"/>
              <w:rPr>
                <w:rFonts w:ascii="Arial" w:hAnsi="Arial" w:cs="Arial"/>
                <w:sz w:val="20"/>
                <w:szCs w:val="20"/>
              </w:rPr>
            </w:pPr>
            <w:r w:rsidRPr="00366F2E">
              <w:rPr>
                <w:rFonts w:ascii="Arial" w:hAnsi="Arial" w:cs="Arial"/>
                <w:sz w:val="20"/>
                <w:szCs w:val="20"/>
              </w:rPr>
              <w:t>18,00</w:t>
            </w:r>
          </w:p>
        </w:tc>
      </w:tr>
      <w:tr w:rsidR="00ED7471" w:rsidRPr="00366F2E" w14:paraId="32557F02" w14:textId="77777777" w:rsidTr="2A37792C">
        <w:trPr>
          <w:trHeight w:val="283"/>
        </w:trPr>
        <w:tc>
          <w:tcPr>
            <w:tcW w:w="8813" w:type="dxa"/>
            <w:shd w:val="clear" w:color="auto" w:fill="auto"/>
            <w:vAlign w:val="center"/>
          </w:tcPr>
          <w:p w14:paraId="7AF4E98C" w14:textId="77777777" w:rsidR="00ED7471" w:rsidRPr="00366F2E" w:rsidRDefault="00ED7471" w:rsidP="000244F9">
            <w:pPr>
              <w:rPr>
                <w:rFonts w:ascii="Arial" w:hAnsi="Arial" w:cs="Arial"/>
                <w:b/>
                <w:sz w:val="20"/>
                <w:szCs w:val="20"/>
              </w:rPr>
            </w:pPr>
            <w:r w:rsidRPr="00366F2E">
              <w:rPr>
                <w:rFonts w:ascii="Arial" w:hAnsi="Arial" w:cs="Arial"/>
                <w:b/>
                <w:sz w:val="20"/>
                <w:szCs w:val="20"/>
              </w:rPr>
              <w:t xml:space="preserve">Platba SIPO Inkasem </w:t>
            </w:r>
            <w:r w:rsidRPr="00366F2E">
              <w:rPr>
                <w:rFonts w:ascii="Arial" w:hAnsi="Arial" w:cs="Arial"/>
                <w:bCs/>
                <w:sz w:val="20"/>
                <w:szCs w:val="20"/>
              </w:rPr>
              <w:t xml:space="preserve">včetně zaslání Platebního dokladu SIPO – </w:t>
            </w:r>
            <w:proofErr w:type="spellStart"/>
            <w:r w:rsidRPr="00366F2E">
              <w:rPr>
                <w:rFonts w:ascii="Arial" w:hAnsi="Arial" w:cs="Arial"/>
                <w:bCs/>
                <w:sz w:val="20"/>
                <w:szCs w:val="20"/>
              </w:rPr>
              <w:t>Bezhotovost</w:t>
            </w:r>
            <w:proofErr w:type="spellEnd"/>
            <w:r w:rsidRPr="00366F2E">
              <w:rPr>
                <w:rFonts w:ascii="Arial" w:hAnsi="Arial" w:cs="Arial"/>
                <w:bCs/>
                <w:sz w:val="20"/>
                <w:szCs w:val="20"/>
              </w:rPr>
              <w:t xml:space="preserve"> e-mailem</w:t>
            </w:r>
          </w:p>
        </w:tc>
        <w:tc>
          <w:tcPr>
            <w:tcW w:w="1275" w:type="dxa"/>
            <w:shd w:val="clear" w:color="auto" w:fill="auto"/>
            <w:vAlign w:val="center"/>
          </w:tcPr>
          <w:p w14:paraId="20B09BCB" w14:textId="4E9EC744" w:rsidR="00ED7471" w:rsidRPr="00366F2E" w:rsidRDefault="00B376C2" w:rsidP="000244F9">
            <w:pPr>
              <w:jc w:val="center"/>
              <w:rPr>
                <w:rFonts w:ascii="Arial" w:hAnsi="Arial" w:cs="Arial"/>
                <w:sz w:val="20"/>
                <w:szCs w:val="20"/>
              </w:rPr>
            </w:pPr>
            <w:r w:rsidRPr="00366F2E">
              <w:rPr>
                <w:rFonts w:ascii="Arial" w:hAnsi="Arial" w:cs="Arial"/>
                <w:sz w:val="20"/>
                <w:szCs w:val="20"/>
              </w:rPr>
              <w:t xml:space="preserve">  </w:t>
            </w:r>
            <w:r w:rsidR="00ED7471" w:rsidRPr="00366F2E">
              <w:rPr>
                <w:rFonts w:ascii="Arial" w:hAnsi="Arial" w:cs="Arial"/>
                <w:sz w:val="20"/>
                <w:szCs w:val="20"/>
              </w:rPr>
              <w:t>5,00</w:t>
            </w:r>
          </w:p>
        </w:tc>
      </w:tr>
      <w:tr w:rsidR="00ED7471" w:rsidRPr="00366F2E" w14:paraId="77B61821" w14:textId="77777777" w:rsidTr="2A37792C">
        <w:trPr>
          <w:trHeight w:val="283"/>
        </w:trPr>
        <w:tc>
          <w:tcPr>
            <w:tcW w:w="8813" w:type="dxa"/>
            <w:shd w:val="clear" w:color="auto" w:fill="auto"/>
            <w:vAlign w:val="center"/>
          </w:tcPr>
          <w:p w14:paraId="14F6356A" w14:textId="77777777" w:rsidR="00ED7471" w:rsidRPr="00366F2E" w:rsidRDefault="00ED7471" w:rsidP="000244F9">
            <w:pPr>
              <w:rPr>
                <w:rFonts w:ascii="Arial" w:hAnsi="Arial" w:cs="Arial"/>
                <w:b/>
                <w:sz w:val="20"/>
                <w:szCs w:val="20"/>
              </w:rPr>
            </w:pPr>
            <w:r w:rsidRPr="00366F2E">
              <w:rPr>
                <w:rFonts w:ascii="Arial" w:hAnsi="Arial" w:cs="Arial"/>
                <w:b/>
                <w:sz w:val="20"/>
                <w:szCs w:val="20"/>
              </w:rPr>
              <w:t>Vyhotovení Platebního dokladu SIPO nebo Upomínky neuhrazených plateb SIPO na vybrané platby</w:t>
            </w:r>
          </w:p>
        </w:tc>
        <w:tc>
          <w:tcPr>
            <w:tcW w:w="1275" w:type="dxa"/>
            <w:shd w:val="clear" w:color="auto" w:fill="auto"/>
            <w:vAlign w:val="center"/>
          </w:tcPr>
          <w:p w14:paraId="446BD423" w14:textId="77777777" w:rsidR="00ED7471" w:rsidRPr="00366F2E" w:rsidRDefault="00ED7471" w:rsidP="000244F9">
            <w:pPr>
              <w:ind w:left="113"/>
              <w:jc w:val="center"/>
              <w:rPr>
                <w:rFonts w:ascii="Arial" w:hAnsi="Arial" w:cs="Arial"/>
                <w:sz w:val="20"/>
                <w:szCs w:val="20"/>
              </w:rPr>
            </w:pPr>
            <w:r w:rsidRPr="00366F2E">
              <w:rPr>
                <w:rFonts w:ascii="Arial" w:hAnsi="Arial" w:cs="Arial"/>
                <w:sz w:val="20"/>
                <w:szCs w:val="20"/>
              </w:rPr>
              <w:t>5,00</w:t>
            </w:r>
          </w:p>
        </w:tc>
      </w:tr>
      <w:tr w:rsidR="00ED7471" w:rsidRPr="00366F2E" w14:paraId="61811E48" w14:textId="77777777" w:rsidTr="2A37792C">
        <w:trPr>
          <w:trHeight w:val="283"/>
        </w:trPr>
        <w:tc>
          <w:tcPr>
            <w:tcW w:w="8813" w:type="dxa"/>
            <w:shd w:val="clear" w:color="auto" w:fill="auto"/>
            <w:vAlign w:val="center"/>
          </w:tcPr>
          <w:p w14:paraId="1FC8ACE4" w14:textId="77777777" w:rsidR="00ED7471" w:rsidRPr="00366F2E" w:rsidRDefault="00ED7471" w:rsidP="000244F9">
            <w:pPr>
              <w:rPr>
                <w:rFonts w:ascii="Arial" w:hAnsi="Arial" w:cs="Arial"/>
                <w:b/>
                <w:sz w:val="20"/>
                <w:szCs w:val="20"/>
              </w:rPr>
            </w:pPr>
            <w:r w:rsidRPr="00366F2E">
              <w:rPr>
                <w:rFonts w:ascii="Arial" w:hAnsi="Arial" w:cs="Arial"/>
                <w:b/>
                <w:sz w:val="20"/>
                <w:szCs w:val="20"/>
              </w:rPr>
              <w:t>Vyhotovení Platebního dokladu SIPO – Hotovost z důvodu překročení inkasního limitu</w:t>
            </w:r>
          </w:p>
        </w:tc>
        <w:tc>
          <w:tcPr>
            <w:tcW w:w="1275" w:type="dxa"/>
            <w:shd w:val="clear" w:color="auto" w:fill="auto"/>
            <w:vAlign w:val="center"/>
          </w:tcPr>
          <w:p w14:paraId="709D66E4" w14:textId="77777777" w:rsidR="00ED7471" w:rsidRPr="00366F2E" w:rsidRDefault="00ED7471" w:rsidP="000244F9">
            <w:pPr>
              <w:jc w:val="center"/>
              <w:rPr>
                <w:rFonts w:ascii="Arial" w:hAnsi="Arial" w:cs="Arial"/>
                <w:sz w:val="20"/>
                <w:szCs w:val="20"/>
              </w:rPr>
            </w:pPr>
            <w:r w:rsidRPr="00366F2E">
              <w:rPr>
                <w:rFonts w:ascii="Arial" w:hAnsi="Arial" w:cs="Arial"/>
                <w:sz w:val="20"/>
                <w:szCs w:val="20"/>
              </w:rPr>
              <w:t>18,00</w:t>
            </w:r>
          </w:p>
        </w:tc>
      </w:tr>
      <w:tr w:rsidR="00ED7471" w:rsidRPr="00366F2E" w14:paraId="56FA9426" w14:textId="77777777" w:rsidTr="2A37792C">
        <w:trPr>
          <w:trHeight w:val="283"/>
        </w:trPr>
        <w:tc>
          <w:tcPr>
            <w:tcW w:w="8813" w:type="dxa"/>
            <w:shd w:val="clear" w:color="auto" w:fill="auto"/>
            <w:vAlign w:val="center"/>
          </w:tcPr>
          <w:p w14:paraId="317387E6" w14:textId="77777777" w:rsidR="00ED7471" w:rsidRPr="00366F2E" w:rsidRDefault="00ED7471" w:rsidP="000244F9">
            <w:pPr>
              <w:ind w:left="113" w:hanging="84"/>
              <w:rPr>
                <w:rFonts w:ascii="Arial" w:hAnsi="Arial" w:cs="Arial"/>
                <w:sz w:val="20"/>
                <w:szCs w:val="20"/>
              </w:rPr>
            </w:pPr>
            <w:r w:rsidRPr="00366F2E">
              <w:rPr>
                <w:rFonts w:ascii="Arial" w:hAnsi="Arial" w:cs="Arial"/>
                <w:b/>
                <w:sz w:val="20"/>
                <w:szCs w:val="20"/>
              </w:rPr>
              <w:t>Vyhotovení Potvrzení o uhrazených platbách SIPO</w:t>
            </w:r>
          </w:p>
        </w:tc>
        <w:tc>
          <w:tcPr>
            <w:tcW w:w="1275" w:type="dxa"/>
            <w:shd w:val="clear" w:color="auto" w:fill="auto"/>
            <w:vAlign w:val="center"/>
          </w:tcPr>
          <w:p w14:paraId="383150EE" w14:textId="77777777" w:rsidR="00ED7471" w:rsidRPr="00366F2E" w:rsidRDefault="00ED7471" w:rsidP="000244F9">
            <w:pPr>
              <w:ind w:left="113"/>
              <w:jc w:val="center"/>
              <w:rPr>
                <w:rFonts w:ascii="Arial" w:hAnsi="Arial" w:cs="Arial"/>
                <w:sz w:val="20"/>
                <w:szCs w:val="20"/>
              </w:rPr>
            </w:pPr>
          </w:p>
        </w:tc>
      </w:tr>
      <w:tr w:rsidR="00ED7471" w:rsidRPr="00366F2E" w14:paraId="1DCCA8B3" w14:textId="77777777" w:rsidTr="2A37792C">
        <w:trPr>
          <w:trHeight w:val="208"/>
        </w:trPr>
        <w:tc>
          <w:tcPr>
            <w:tcW w:w="8813" w:type="dxa"/>
            <w:shd w:val="clear" w:color="auto" w:fill="auto"/>
            <w:vAlign w:val="center"/>
          </w:tcPr>
          <w:p w14:paraId="66125FE7" w14:textId="77777777" w:rsidR="00ED7471" w:rsidRPr="00366F2E" w:rsidRDefault="00ED7471" w:rsidP="000244F9">
            <w:pPr>
              <w:pStyle w:val="Odstavecseseznamem"/>
              <w:numPr>
                <w:ilvl w:val="0"/>
                <w:numId w:val="39"/>
              </w:numPr>
              <w:spacing w:line="228" w:lineRule="auto"/>
              <w:ind w:left="215" w:hanging="215"/>
              <w:rPr>
                <w:rFonts w:ascii="Arial" w:hAnsi="Arial" w:cs="Arial"/>
                <w:sz w:val="20"/>
                <w:szCs w:val="20"/>
              </w:rPr>
            </w:pPr>
            <w:r w:rsidRPr="00366F2E">
              <w:rPr>
                <w:rFonts w:ascii="Arial" w:hAnsi="Arial" w:cs="Arial"/>
                <w:sz w:val="20"/>
                <w:szCs w:val="20"/>
              </w:rPr>
              <w:t>měsíčního</w:t>
            </w:r>
          </w:p>
        </w:tc>
        <w:tc>
          <w:tcPr>
            <w:tcW w:w="1275" w:type="dxa"/>
            <w:shd w:val="clear" w:color="auto" w:fill="auto"/>
            <w:vAlign w:val="center"/>
          </w:tcPr>
          <w:p w14:paraId="69F6028C" w14:textId="77777777" w:rsidR="00ED7471" w:rsidRPr="00366F2E" w:rsidRDefault="00ED7471" w:rsidP="000244F9">
            <w:pPr>
              <w:jc w:val="center"/>
              <w:rPr>
                <w:rFonts w:ascii="Arial" w:hAnsi="Arial" w:cs="Arial"/>
                <w:sz w:val="20"/>
                <w:szCs w:val="20"/>
              </w:rPr>
            </w:pPr>
            <w:r w:rsidRPr="00366F2E">
              <w:rPr>
                <w:rFonts w:ascii="Arial" w:hAnsi="Arial" w:cs="Arial"/>
                <w:sz w:val="20"/>
                <w:szCs w:val="20"/>
              </w:rPr>
              <w:t>10,00</w:t>
            </w:r>
          </w:p>
        </w:tc>
      </w:tr>
      <w:tr w:rsidR="00ED7471" w:rsidRPr="00366F2E" w14:paraId="34A19375" w14:textId="77777777" w:rsidTr="2A37792C">
        <w:trPr>
          <w:trHeight w:val="283"/>
        </w:trPr>
        <w:tc>
          <w:tcPr>
            <w:tcW w:w="8813" w:type="dxa"/>
            <w:shd w:val="clear" w:color="auto" w:fill="auto"/>
            <w:vAlign w:val="center"/>
          </w:tcPr>
          <w:p w14:paraId="4F70ADD3" w14:textId="77777777" w:rsidR="00ED7471" w:rsidRPr="00366F2E" w:rsidRDefault="00ED7471" w:rsidP="000244F9">
            <w:pPr>
              <w:pStyle w:val="Odstavecseseznamem"/>
              <w:numPr>
                <w:ilvl w:val="0"/>
                <w:numId w:val="39"/>
              </w:numPr>
              <w:spacing w:line="228" w:lineRule="auto"/>
              <w:ind w:left="215" w:hanging="215"/>
              <w:rPr>
                <w:rFonts w:ascii="Arial" w:hAnsi="Arial" w:cs="Arial"/>
                <w:sz w:val="20"/>
                <w:szCs w:val="20"/>
              </w:rPr>
            </w:pPr>
            <w:r w:rsidRPr="00366F2E">
              <w:rPr>
                <w:rFonts w:ascii="Arial" w:hAnsi="Arial" w:cs="Arial"/>
                <w:sz w:val="20"/>
                <w:szCs w:val="20"/>
              </w:rPr>
              <w:t>čtvrtletního</w:t>
            </w:r>
          </w:p>
        </w:tc>
        <w:tc>
          <w:tcPr>
            <w:tcW w:w="1275" w:type="dxa"/>
            <w:shd w:val="clear" w:color="auto" w:fill="auto"/>
            <w:vAlign w:val="center"/>
          </w:tcPr>
          <w:p w14:paraId="30C9467A" w14:textId="77777777" w:rsidR="00ED7471" w:rsidRPr="00366F2E" w:rsidRDefault="00ED7471" w:rsidP="000244F9">
            <w:pPr>
              <w:jc w:val="center"/>
              <w:rPr>
                <w:rFonts w:ascii="Arial" w:hAnsi="Arial" w:cs="Arial"/>
                <w:sz w:val="20"/>
                <w:szCs w:val="20"/>
              </w:rPr>
            </w:pPr>
            <w:r w:rsidRPr="00366F2E">
              <w:rPr>
                <w:rFonts w:ascii="Arial" w:hAnsi="Arial" w:cs="Arial"/>
                <w:sz w:val="20"/>
                <w:szCs w:val="20"/>
              </w:rPr>
              <w:t>15,00</w:t>
            </w:r>
          </w:p>
        </w:tc>
      </w:tr>
      <w:tr w:rsidR="00ED7471" w:rsidRPr="00366F2E" w14:paraId="64DDDD52" w14:textId="77777777" w:rsidTr="2A37792C">
        <w:trPr>
          <w:trHeight w:val="283"/>
        </w:trPr>
        <w:tc>
          <w:tcPr>
            <w:tcW w:w="8813" w:type="dxa"/>
            <w:shd w:val="clear" w:color="auto" w:fill="auto"/>
            <w:vAlign w:val="center"/>
          </w:tcPr>
          <w:p w14:paraId="35A2C0E1" w14:textId="77777777" w:rsidR="00ED7471" w:rsidRPr="00366F2E" w:rsidRDefault="00ED7471" w:rsidP="000244F9">
            <w:pPr>
              <w:pStyle w:val="Odstavecseseznamem"/>
              <w:numPr>
                <w:ilvl w:val="0"/>
                <w:numId w:val="39"/>
              </w:numPr>
              <w:spacing w:line="228" w:lineRule="auto"/>
              <w:ind w:left="215" w:hanging="215"/>
              <w:rPr>
                <w:rFonts w:ascii="Arial" w:hAnsi="Arial" w:cs="Arial"/>
                <w:sz w:val="20"/>
                <w:szCs w:val="20"/>
              </w:rPr>
            </w:pPr>
            <w:r w:rsidRPr="00366F2E">
              <w:rPr>
                <w:rFonts w:ascii="Arial" w:hAnsi="Arial" w:cs="Arial"/>
                <w:sz w:val="20"/>
                <w:szCs w:val="20"/>
              </w:rPr>
              <w:t>pololetního</w:t>
            </w:r>
          </w:p>
        </w:tc>
        <w:tc>
          <w:tcPr>
            <w:tcW w:w="1275" w:type="dxa"/>
            <w:shd w:val="clear" w:color="auto" w:fill="auto"/>
            <w:vAlign w:val="center"/>
          </w:tcPr>
          <w:p w14:paraId="3FCE3541" w14:textId="77777777" w:rsidR="00ED7471" w:rsidRPr="00366F2E" w:rsidRDefault="00ED7471" w:rsidP="000244F9">
            <w:pPr>
              <w:jc w:val="center"/>
              <w:rPr>
                <w:rFonts w:ascii="Arial" w:hAnsi="Arial" w:cs="Arial"/>
                <w:sz w:val="20"/>
                <w:szCs w:val="20"/>
              </w:rPr>
            </w:pPr>
            <w:r w:rsidRPr="00366F2E">
              <w:rPr>
                <w:rFonts w:ascii="Arial" w:hAnsi="Arial" w:cs="Arial"/>
                <w:sz w:val="20"/>
                <w:szCs w:val="20"/>
              </w:rPr>
              <w:t>25,00</w:t>
            </w:r>
          </w:p>
        </w:tc>
      </w:tr>
      <w:tr w:rsidR="00ED7471" w:rsidRPr="00366F2E" w14:paraId="4D99730C" w14:textId="77777777" w:rsidTr="2A37792C">
        <w:trPr>
          <w:trHeight w:val="283"/>
        </w:trPr>
        <w:tc>
          <w:tcPr>
            <w:tcW w:w="8813" w:type="dxa"/>
            <w:shd w:val="clear" w:color="auto" w:fill="auto"/>
            <w:vAlign w:val="center"/>
          </w:tcPr>
          <w:p w14:paraId="2E808368" w14:textId="77777777" w:rsidR="00ED7471" w:rsidRPr="00366F2E" w:rsidRDefault="00ED7471" w:rsidP="000244F9">
            <w:pPr>
              <w:pStyle w:val="Odstavecseseznamem"/>
              <w:numPr>
                <w:ilvl w:val="0"/>
                <w:numId w:val="39"/>
              </w:numPr>
              <w:spacing w:line="228" w:lineRule="auto"/>
              <w:ind w:left="215" w:hanging="215"/>
              <w:rPr>
                <w:rFonts w:ascii="Arial" w:hAnsi="Arial" w:cs="Arial"/>
                <w:sz w:val="20"/>
                <w:szCs w:val="20"/>
              </w:rPr>
            </w:pPr>
            <w:r w:rsidRPr="00366F2E">
              <w:rPr>
                <w:rFonts w:ascii="Arial" w:hAnsi="Arial" w:cs="Arial"/>
                <w:sz w:val="20"/>
                <w:szCs w:val="20"/>
              </w:rPr>
              <w:t>ročního</w:t>
            </w:r>
          </w:p>
        </w:tc>
        <w:tc>
          <w:tcPr>
            <w:tcW w:w="1275" w:type="dxa"/>
            <w:shd w:val="clear" w:color="auto" w:fill="auto"/>
            <w:vAlign w:val="center"/>
          </w:tcPr>
          <w:p w14:paraId="133E06D9" w14:textId="77777777" w:rsidR="00ED7471" w:rsidRPr="00366F2E" w:rsidRDefault="00ED7471" w:rsidP="000244F9">
            <w:pPr>
              <w:jc w:val="center"/>
              <w:rPr>
                <w:rFonts w:ascii="Arial" w:hAnsi="Arial" w:cs="Arial"/>
                <w:sz w:val="20"/>
                <w:szCs w:val="20"/>
              </w:rPr>
            </w:pPr>
            <w:r w:rsidRPr="00366F2E">
              <w:rPr>
                <w:rFonts w:ascii="Arial" w:hAnsi="Arial" w:cs="Arial"/>
                <w:sz w:val="20"/>
                <w:szCs w:val="20"/>
              </w:rPr>
              <w:t>50,00</w:t>
            </w:r>
          </w:p>
        </w:tc>
      </w:tr>
      <w:tr w:rsidR="00ED7471" w:rsidRPr="00366F2E" w14:paraId="69E4359C" w14:textId="77777777" w:rsidTr="2A37792C">
        <w:trPr>
          <w:trHeight w:val="283"/>
        </w:trPr>
        <w:tc>
          <w:tcPr>
            <w:tcW w:w="8813" w:type="dxa"/>
            <w:shd w:val="clear" w:color="auto" w:fill="auto"/>
            <w:vAlign w:val="center"/>
          </w:tcPr>
          <w:p w14:paraId="12DF6064" w14:textId="77777777" w:rsidR="00ED7471" w:rsidRPr="00366F2E" w:rsidRDefault="00ED7471" w:rsidP="000244F9">
            <w:pPr>
              <w:ind w:left="113" w:hanging="84"/>
              <w:rPr>
                <w:rFonts w:ascii="Arial" w:hAnsi="Arial" w:cs="Arial"/>
                <w:b/>
                <w:sz w:val="20"/>
                <w:szCs w:val="20"/>
                <w:vertAlign w:val="superscript"/>
              </w:rPr>
            </w:pPr>
            <w:r w:rsidRPr="00366F2E">
              <w:rPr>
                <w:rFonts w:ascii="Arial" w:hAnsi="Arial" w:cs="Arial"/>
                <w:b/>
                <w:sz w:val="20"/>
                <w:szCs w:val="20"/>
              </w:rPr>
              <w:t>Zaslání Potvrzení o uhrazených platbách SIPO poštou</w:t>
            </w:r>
          </w:p>
        </w:tc>
        <w:tc>
          <w:tcPr>
            <w:tcW w:w="1275" w:type="dxa"/>
            <w:shd w:val="clear" w:color="auto" w:fill="auto"/>
            <w:vAlign w:val="center"/>
          </w:tcPr>
          <w:p w14:paraId="1E818551" w14:textId="7786BF37" w:rsidR="00ED7471" w:rsidRPr="00366F2E" w:rsidRDefault="00ED7471" w:rsidP="000244F9">
            <w:pPr>
              <w:jc w:val="center"/>
              <w:rPr>
                <w:rFonts w:ascii="Arial" w:hAnsi="Arial" w:cs="Arial"/>
                <w:sz w:val="20"/>
                <w:szCs w:val="20"/>
              </w:rPr>
            </w:pPr>
            <w:r w:rsidRPr="00366F2E">
              <w:rPr>
                <w:rFonts w:ascii="Arial" w:hAnsi="Arial" w:cs="Arial"/>
                <w:sz w:val="20"/>
                <w:szCs w:val="20"/>
              </w:rPr>
              <w:t>18,00</w:t>
            </w:r>
          </w:p>
        </w:tc>
      </w:tr>
    </w:tbl>
    <w:p w14:paraId="34D6DC4A" w14:textId="7099A7CF" w:rsidR="00E951DE" w:rsidRPr="00366F2E" w:rsidRDefault="00CD6610" w:rsidP="00686112">
      <w:pPr>
        <w:spacing w:line="240" w:lineRule="auto"/>
        <w:rPr>
          <w:rFonts w:ascii="Arial" w:hAnsi="Arial" w:cs="Arial"/>
          <w:sz w:val="10"/>
          <w:szCs w:val="10"/>
        </w:rPr>
      </w:pPr>
      <w:r w:rsidRPr="00366F2E">
        <w:rPr>
          <w:rFonts w:ascii="Arial" w:hAnsi="Arial" w:cs="Arial"/>
          <w:bCs/>
        </w:rPr>
        <w:t xml:space="preserve">* </w:t>
      </w:r>
      <w:r w:rsidRPr="00366F2E">
        <w:rPr>
          <w:rFonts w:ascii="Arial" w:hAnsi="Arial" w:cs="Arial"/>
          <w:bCs/>
          <w:sz w:val="16"/>
          <w:szCs w:val="18"/>
        </w:rPr>
        <w:t>Při úhradě Platebního dokladu SIPO v hotovosti poskytuje Česká pošta, s. p. platební služby na základě zákona č. 370/2017 Sb., o platebním styku.</w:t>
      </w:r>
    </w:p>
    <w:p w14:paraId="5804D8A5" w14:textId="7EC76264" w:rsidR="00C21797" w:rsidRPr="00366F2E" w:rsidRDefault="00C21797" w:rsidP="001B5A38">
      <w:pPr>
        <w:pStyle w:val="Nadpis3"/>
        <w:numPr>
          <w:ilvl w:val="0"/>
          <w:numId w:val="73"/>
        </w:numPr>
        <w:jc w:val="left"/>
        <w:rPr>
          <w:rFonts w:cs="Arial"/>
        </w:rPr>
      </w:pPr>
      <w:bookmarkStart w:id="328" w:name="_Toc22742896"/>
      <w:bookmarkStart w:id="329" w:name="_Toc87870657"/>
      <w:bookmarkStart w:id="330" w:name="_Toc151387985"/>
      <w:bookmarkStart w:id="331" w:name="_Toc189039833"/>
      <w:r w:rsidRPr="00366F2E">
        <w:rPr>
          <w:rFonts w:cs="Arial"/>
        </w:rPr>
        <w:t xml:space="preserve">SIPO pro </w:t>
      </w:r>
      <w:r w:rsidR="007A0D55" w:rsidRPr="00366F2E">
        <w:rPr>
          <w:rFonts w:cs="Arial"/>
        </w:rPr>
        <w:t>Příjemce plateb</w:t>
      </w:r>
      <w:bookmarkEnd w:id="328"/>
      <w:bookmarkEnd w:id="329"/>
      <w:bookmarkEnd w:id="330"/>
      <w:bookmarkEnd w:id="331"/>
    </w:p>
    <w:p w14:paraId="4CF80E07" w14:textId="32C83727" w:rsidR="008A33A5" w:rsidRPr="00366F2E" w:rsidRDefault="008A33A5" w:rsidP="006A300D">
      <w:pPr>
        <w:spacing w:line="228" w:lineRule="auto"/>
        <w:rPr>
          <w:rFonts w:ascii="Arial" w:eastAsia="Times New Roman" w:hAnsi="Arial" w:cs="Arial"/>
          <w:b/>
          <w:bCs/>
          <w:sz w:val="16"/>
          <w:szCs w:val="16"/>
        </w:rPr>
      </w:pPr>
    </w:p>
    <w:tbl>
      <w:tblPr>
        <w:tblpPr w:leftFromText="141" w:rightFromText="141" w:vertAnchor="text" w:horzAnchor="margin" w:tblpX="70" w:tblpY="22"/>
        <w:tblW w:w="1013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8859"/>
        <w:gridCol w:w="1276"/>
      </w:tblGrid>
      <w:tr w:rsidR="00547C55" w:rsidRPr="00366F2E" w14:paraId="19031C98" w14:textId="77777777" w:rsidTr="00316877">
        <w:trPr>
          <w:trHeight w:val="280"/>
        </w:trPr>
        <w:tc>
          <w:tcPr>
            <w:tcW w:w="8859" w:type="dxa"/>
            <w:shd w:val="clear" w:color="auto" w:fill="F2F2F2"/>
            <w:vAlign w:val="center"/>
          </w:tcPr>
          <w:p w14:paraId="633F0572" w14:textId="77777777" w:rsidR="00C21797" w:rsidRPr="00366F2E" w:rsidRDefault="00C21797" w:rsidP="00D25674">
            <w:pPr>
              <w:ind w:firstLine="72"/>
              <w:rPr>
                <w:rFonts w:ascii="Arial" w:hAnsi="Arial" w:cs="Arial"/>
                <w:b/>
                <w:sz w:val="20"/>
                <w:szCs w:val="20"/>
              </w:rPr>
            </w:pPr>
            <w:bookmarkStart w:id="332" w:name="_Hlk111195608"/>
            <w:r w:rsidRPr="00366F2E">
              <w:rPr>
                <w:rFonts w:ascii="Arial" w:hAnsi="Arial" w:cs="Arial"/>
                <w:b/>
                <w:sz w:val="20"/>
                <w:szCs w:val="20"/>
              </w:rPr>
              <w:t>Položka</w:t>
            </w:r>
          </w:p>
        </w:tc>
        <w:tc>
          <w:tcPr>
            <w:tcW w:w="1276" w:type="dxa"/>
            <w:tcBorders>
              <w:bottom w:val="single" w:sz="4" w:space="0" w:color="auto"/>
            </w:tcBorders>
            <w:shd w:val="clear" w:color="auto" w:fill="F2F2F2"/>
            <w:vAlign w:val="center"/>
          </w:tcPr>
          <w:p w14:paraId="03C0DDA1" w14:textId="77777777" w:rsidR="00C21797" w:rsidRPr="00366F2E" w:rsidRDefault="00C21797" w:rsidP="00D25674">
            <w:pPr>
              <w:jc w:val="center"/>
              <w:rPr>
                <w:rFonts w:ascii="Arial" w:hAnsi="Arial" w:cs="Arial"/>
                <w:b/>
                <w:sz w:val="20"/>
                <w:szCs w:val="20"/>
              </w:rPr>
            </w:pPr>
            <w:r w:rsidRPr="00366F2E">
              <w:rPr>
                <w:rFonts w:ascii="Arial" w:hAnsi="Arial" w:cs="Arial"/>
                <w:b/>
                <w:sz w:val="20"/>
                <w:szCs w:val="20"/>
              </w:rPr>
              <w:t>Cena</w:t>
            </w:r>
            <w:r w:rsidR="0074609D" w:rsidRPr="00366F2E">
              <w:rPr>
                <w:rFonts w:ascii="Arial" w:hAnsi="Arial" w:cs="Arial"/>
                <w:b/>
                <w:sz w:val="20"/>
                <w:szCs w:val="20"/>
              </w:rPr>
              <w:t xml:space="preserve"> v Kč</w:t>
            </w:r>
          </w:p>
        </w:tc>
      </w:tr>
      <w:bookmarkEnd w:id="332"/>
      <w:tr w:rsidR="00547C55" w:rsidRPr="00366F2E" w14:paraId="4B65DB24" w14:textId="77777777" w:rsidTr="00880559">
        <w:trPr>
          <w:trHeight w:val="1177"/>
        </w:trPr>
        <w:tc>
          <w:tcPr>
            <w:tcW w:w="8859" w:type="dxa"/>
            <w:shd w:val="clear" w:color="auto" w:fill="auto"/>
            <w:vAlign w:val="center"/>
          </w:tcPr>
          <w:p w14:paraId="276CA20D" w14:textId="5A5558C4" w:rsidR="00C21797" w:rsidRPr="00366F2E" w:rsidRDefault="00C21797" w:rsidP="00880559">
            <w:pPr>
              <w:spacing w:line="240" w:lineRule="auto"/>
              <w:ind w:left="113" w:hanging="41"/>
              <w:rPr>
                <w:rFonts w:ascii="Arial" w:hAnsi="Arial" w:cs="Arial"/>
                <w:b/>
                <w:snapToGrid w:val="0"/>
                <w:sz w:val="20"/>
                <w:szCs w:val="20"/>
              </w:rPr>
            </w:pPr>
            <w:r w:rsidRPr="00366F2E">
              <w:rPr>
                <w:rFonts w:ascii="Arial" w:hAnsi="Arial" w:cs="Arial"/>
                <w:b/>
                <w:snapToGrid w:val="0"/>
                <w:sz w:val="20"/>
                <w:szCs w:val="20"/>
              </w:rPr>
              <w:t>Základní cena za 1 položku předepsanou k inkasu</w:t>
            </w:r>
          </w:p>
          <w:p w14:paraId="0D91945C" w14:textId="770338E3" w:rsidR="00C21797" w:rsidRPr="00366F2E" w:rsidRDefault="00C21797" w:rsidP="002C33D3">
            <w:pPr>
              <w:pStyle w:val="Odstavecseseznamem"/>
              <w:numPr>
                <w:ilvl w:val="0"/>
                <w:numId w:val="38"/>
              </w:numPr>
              <w:spacing w:after="200" w:line="240" w:lineRule="auto"/>
              <w:ind w:left="213" w:hanging="141"/>
              <w:jc w:val="both"/>
              <w:rPr>
                <w:rFonts w:ascii="Arial" w:hAnsi="Arial" w:cs="Arial"/>
                <w:b/>
                <w:sz w:val="20"/>
              </w:rPr>
            </w:pPr>
            <w:r w:rsidRPr="00366F2E">
              <w:rPr>
                <w:rFonts w:ascii="Arial" w:hAnsi="Arial" w:cs="Arial"/>
                <w:sz w:val="20"/>
                <w:szCs w:val="20"/>
              </w:rPr>
              <w:t xml:space="preserve">zahrnuje vyhotovení a předání jednoho Výstupního souboru za Inkasní měsíc, tj. 1x soubor zaplacených plateb nebo 1x soubor vyčleněných dluhů nebo 1x soubor nezaplacených předpisů (pouze v případě zvoleného </w:t>
            </w:r>
            <w:proofErr w:type="gramStart"/>
            <w:r w:rsidRPr="00366F2E">
              <w:rPr>
                <w:rFonts w:ascii="Arial" w:hAnsi="Arial" w:cs="Arial"/>
                <w:sz w:val="20"/>
                <w:szCs w:val="20"/>
              </w:rPr>
              <w:t>upomínání)</w:t>
            </w:r>
            <w:r w:rsidR="00AE1150" w:rsidRPr="00366F2E">
              <w:rPr>
                <w:rFonts w:ascii="Arial" w:hAnsi="Arial" w:cs="Arial"/>
                <w:sz w:val="20"/>
                <w:szCs w:val="20"/>
              </w:rPr>
              <w:t>*</w:t>
            </w:r>
            <w:proofErr w:type="gramEnd"/>
          </w:p>
          <w:p w14:paraId="24F5336A" w14:textId="458E6521" w:rsidR="00C21797" w:rsidRPr="00366F2E" w:rsidRDefault="00C21797" w:rsidP="000A4213">
            <w:pPr>
              <w:pStyle w:val="Odstavecseseznamem"/>
              <w:numPr>
                <w:ilvl w:val="0"/>
                <w:numId w:val="38"/>
              </w:numPr>
              <w:spacing w:line="240" w:lineRule="auto"/>
              <w:ind w:left="213" w:hanging="141"/>
              <w:jc w:val="both"/>
              <w:rPr>
                <w:rFonts w:ascii="Arial" w:hAnsi="Arial" w:cs="Arial"/>
                <w:b/>
                <w:sz w:val="20"/>
                <w:szCs w:val="20"/>
              </w:rPr>
            </w:pPr>
            <w:r w:rsidRPr="00366F2E">
              <w:rPr>
                <w:rFonts w:ascii="Arial" w:hAnsi="Arial" w:cs="Arial"/>
                <w:sz w:val="20"/>
                <w:szCs w:val="20"/>
              </w:rPr>
              <w:t>zahrnuje vyhotovení a předání souboru Základního kmene plátců 1x ročně</w:t>
            </w:r>
            <w:r w:rsidR="00133424" w:rsidRPr="00366F2E">
              <w:rPr>
                <w:rFonts w:ascii="Arial" w:hAnsi="Arial" w:cs="Arial"/>
                <w:sz w:val="20"/>
                <w:szCs w:val="20"/>
              </w:rPr>
              <w:t xml:space="preserve"> </w:t>
            </w:r>
            <w:r w:rsidR="0077257C" w:rsidRPr="00366F2E">
              <w:rPr>
                <w:rFonts w:ascii="Arial" w:hAnsi="Arial" w:cs="Arial"/>
                <w:sz w:val="20"/>
                <w:szCs w:val="20"/>
              </w:rPr>
              <w:t>(ve výši 0,00 Kč)</w:t>
            </w:r>
          </w:p>
        </w:tc>
        <w:tc>
          <w:tcPr>
            <w:tcW w:w="1276" w:type="dxa"/>
            <w:shd w:val="clear" w:color="auto" w:fill="auto"/>
            <w:vAlign w:val="center"/>
          </w:tcPr>
          <w:p w14:paraId="6DC22081" w14:textId="5621C93A" w:rsidR="00C21797" w:rsidRPr="00366F2E" w:rsidRDefault="00AB088B" w:rsidP="009F2DD1">
            <w:pPr>
              <w:spacing w:after="120" w:line="240" w:lineRule="auto"/>
              <w:ind w:left="286"/>
              <w:jc w:val="center"/>
              <w:rPr>
                <w:rFonts w:ascii="Arial" w:hAnsi="Arial" w:cs="Arial"/>
                <w:sz w:val="20"/>
                <w:szCs w:val="20"/>
              </w:rPr>
            </w:pPr>
            <w:r w:rsidRPr="00366F2E">
              <w:rPr>
                <w:rFonts w:ascii="Arial" w:hAnsi="Arial" w:cs="Arial"/>
                <w:sz w:val="20"/>
                <w:szCs w:val="20"/>
              </w:rPr>
              <w:t>4,10</w:t>
            </w:r>
          </w:p>
        </w:tc>
      </w:tr>
      <w:tr w:rsidR="00547C55" w:rsidRPr="00366F2E" w14:paraId="04B47330" w14:textId="77777777" w:rsidTr="00880559">
        <w:trPr>
          <w:trHeight w:val="657"/>
        </w:trPr>
        <w:tc>
          <w:tcPr>
            <w:tcW w:w="8859" w:type="dxa"/>
            <w:shd w:val="clear" w:color="auto" w:fill="auto"/>
            <w:vAlign w:val="center"/>
          </w:tcPr>
          <w:p w14:paraId="1D94CBAC" w14:textId="77777777" w:rsidR="00C21797" w:rsidRPr="00366F2E" w:rsidRDefault="00C21797" w:rsidP="002C33D3">
            <w:pPr>
              <w:spacing w:line="240" w:lineRule="auto"/>
              <w:ind w:left="113" w:hanging="41"/>
              <w:jc w:val="both"/>
              <w:rPr>
                <w:rFonts w:ascii="Arial" w:hAnsi="Arial" w:cs="Arial"/>
                <w:b/>
                <w:snapToGrid w:val="0"/>
                <w:sz w:val="20"/>
                <w:szCs w:val="20"/>
              </w:rPr>
            </w:pPr>
            <w:r w:rsidRPr="00366F2E">
              <w:rPr>
                <w:rFonts w:ascii="Arial" w:hAnsi="Arial" w:cs="Arial"/>
                <w:b/>
                <w:snapToGrid w:val="0"/>
                <w:sz w:val="20"/>
                <w:szCs w:val="20"/>
              </w:rPr>
              <w:t>Cena za ostatní služby nad rámec základní ceny</w:t>
            </w:r>
          </w:p>
          <w:p w14:paraId="705645EC" w14:textId="0ED25C45" w:rsidR="00C21797" w:rsidRPr="00366F2E" w:rsidRDefault="00C21797" w:rsidP="000A4213">
            <w:pPr>
              <w:pStyle w:val="Odstavecseseznamem"/>
              <w:numPr>
                <w:ilvl w:val="0"/>
                <w:numId w:val="38"/>
              </w:numPr>
              <w:spacing w:line="240" w:lineRule="auto"/>
              <w:ind w:left="213" w:hanging="141"/>
              <w:jc w:val="both"/>
              <w:rPr>
                <w:rFonts w:ascii="Arial" w:hAnsi="Arial" w:cs="Arial"/>
                <w:sz w:val="20"/>
                <w:szCs w:val="20"/>
              </w:rPr>
            </w:pPr>
            <w:r w:rsidRPr="00366F2E">
              <w:rPr>
                <w:rFonts w:ascii="Arial" w:hAnsi="Arial" w:cs="Arial"/>
                <w:sz w:val="20"/>
                <w:szCs w:val="20"/>
              </w:rPr>
              <w:t>soubor zaplacených plateb 1x měsíčně v rámci doúčtování za inkasní měsíc (při volbě souboru vyčleněných dluhů nebo nezaplacených předpisů dle Základní ceny)</w:t>
            </w:r>
            <w:r w:rsidR="0074609D" w:rsidRPr="00366F2E">
              <w:rPr>
                <w:rFonts w:ascii="Arial" w:hAnsi="Arial" w:cs="Arial"/>
                <w:sz w:val="20"/>
                <w:szCs w:val="20"/>
              </w:rPr>
              <w:t>. Cena za měsíc</w:t>
            </w:r>
            <w:r w:rsidR="0077257C" w:rsidRPr="00366F2E">
              <w:rPr>
                <w:rFonts w:ascii="Arial" w:hAnsi="Arial" w:cs="Arial"/>
                <w:sz w:val="20"/>
                <w:szCs w:val="20"/>
              </w:rPr>
              <w:t>*</w:t>
            </w:r>
          </w:p>
        </w:tc>
        <w:tc>
          <w:tcPr>
            <w:tcW w:w="1276" w:type="dxa"/>
            <w:tcBorders>
              <w:right w:val="single" w:sz="4" w:space="0" w:color="auto"/>
            </w:tcBorders>
            <w:shd w:val="clear" w:color="auto" w:fill="auto"/>
            <w:vAlign w:val="center"/>
          </w:tcPr>
          <w:p w14:paraId="38C550AB" w14:textId="77777777" w:rsidR="00C21797" w:rsidRPr="00366F2E" w:rsidRDefault="0074609D" w:rsidP="00751678">
            <w:pPr>
              <w:spacing w:line="240" w:lineRule="auto"/>
              <w:ind w:left="113"/>
              <w:jc w:val="center"/>
              <w:rPr>
                <w:rFonts w:ascii="Arial" w:hAnsi="Arial" w:cs="Arial"/>
                <w:sz w:val="20"/>
                <w:szCs w:val="20"/>
              </w:rPr>
            </w:pPr>
            <w:r w:rsidRPr="00366F2E">
              <w:rPr>
                <w:rFonts w:ascii="Arial" w:hAnsi="Arial" w:cs="Arial"/>
                <w:sz w:val="20"/>
                <w:szCs w:val="20"/>
              </w:rPr>
              <w:t>500,00</w:t>
            </w:r>
          </w:p>
        </w:tc>
      </w:tr>
      <w:tr w:rsidR="00547C55" w:rsidRPr="00366F2E" w14:paraId="4C9EDFC3" w14:textId="77777777" w:rsidTr="00880559">
        <w:trPr>
          <w:trHeight w:val="471"/>
        </w:trPr>
        <w:tc>
          <w:tcPr>
            <w:tcW w:w="8859" w:type="dxa"/>
            <w:shd w:val="clear" w:color="auto" w:fill="auto"/>
            <w:vAlign w:val="center"/>
          </w:tcPr>
          <w:p w14:paraId="19B39B5B" w14:textId="464EFD76" w:rsidR="0074609D" w:rsidRPr="00366F2E" w:rsidRDefault="0074609D" w:rsidP="000A4213">
            <w:pPr>
              <w:pStyle w:val="Odstavecseseznamem"/>
              <w:numPr>
                <w:ilvl w:val="0"/>
                <w:numId w:val="38"/>
              </w:numPr>
              <w:spacing w:line="240" w:lineRule="auto"/>
              <w:ind w:left="213" w:hanging="141"/>
              <w:rPr>
                <w:rFonts w:ascii="Arial" w:hAnsi="Arial" w:cs="Arial"/>
                <w:b/>
                <w:snapToGrid w:val="0"/>
                <w:sz w:val="20"/>
                <w:szCs w:val="20"/>
              </w:rPr>
            </w:pPr>
            <w:r w:rsidRPr="00366F2E">
              <w:rPr>
                <w:rFonts w:ascii="Arial" w:hAnsi="Arial" w:cs="Arial"/>
                <w:sz w:val="20"/>
                <w:szCs w:val="20"/>
              </w:rPr>
              <w:t>soubor zaplacených plateb zasílaný denně, nebo v termínu do 20. dne a v rámci doúčtování za inkasní měsíc. Cena za měsíc</w:t>
            </w:r>
            <w:r w:rsidR="0077257C" w:rsidRPr="00366F2E">
              <w:rPr>
                <w:rFonts w:ascii="Arial" w:hAnsi="Arial" w:cs="Arial"/>
                <w:sz w:val="20"/>
                <w:szCs w:val="20"/>
              </w:rPr>
              <w:t>*</w:t>
            </w:r>
          </w:p>
        </w:tc>
        <w:tc>
          <w:tcPr>
            <w:tcW w:w="1276" w:type="dxa"/>
            <w:tcBorders>
              <w:right w:val="single" w:sz="4" w:space="0" w:color="auto"/>
            </w:tcBorders>
            <w:shd w:val="clear" w:color="auto" w:fill="auto"/>
            <w:vAlign w:val="center"/>
          </w:tcPr>
          <w:p w14:paraId="1A5BBE43" w14:textId="77777777" w:rsidR="0074609D" w:rsidRPr="00366F2E" w:rsidRDefault="0074609D" w:rsidP="00751678">
            <w:pPr>
              <w:spacing w:line="240" w:lineRule="auto"/>
              <w:ind w:left="113"/>
              <w:jc w:val="center"/>
              <w:rPr>
                <w:rFonts w:ascii="Arial" w:hAnsi="Arial" w:cs="Arial"/>
                <w:sz w:val="28"/>
                <w:szCs w:val="20"/>
              </w:rPr>
            </w:pPr>
            <w:r w:rsidRPr="00366F2E">
              <w:rPr>
                <w:rFonts w:ascii="Arial" w:hAnsi="Arial" w:cs="Arial"/>
                <w:sz w:val="20"/>
                <w:szCs w:val="20"/>
              </w:rPr>
              <w:t>500,00</w:t>
            </w:r>
          </w:p>
        </w:tc>
      </w:tr>
      <w:tr w:rsidR="00547C55" w:rsidRPr="00366F2E" w14:paraId="5DB63250" w14:textId="77777777" w:rsidTr="00880559">
        <w:trPr>
          <w:trHeight w:val="201"/>
        </w:trPr>
        <w:tc>
          <w:tcPr>
            <w:tcW w:w="8859" w:type="dxa"/>
            <w:shd w:val="clear" w:color="auto" w:fill="auto"/>
            <w:vAlign w:val="center"/>
          </w:tcPr>
          <w:p w14:paraId="05FB2A5D" w14:textId="47C26E16" w:rsidR="0074609D" w:rsidRPr="00366F2E" w:rsidRDefault="0074609D" w:rsidP="000A4213">
            <w:pPr>
              <w:pStyle w:val="Odstavecseseznamem"/>
              <w:numPr>
                <w:ilvl w:val="0"/>
                <w:numId w:val="38"/>
              </w:numPr>
              <w:spacing w:line="240" w:lineRule="auto"/>
              <w:ind w:left="213" w:hanging="141"/>
              <w:rPr>
                <w:rFonts w:ascii="Arial" w:hAnsi="Arial" w:cs="Arial"/>
                <w:sz w:val="20"/>
                <w:szCs w:val="20"/>
              </w:rPr>
            </w:pPr>
            <w:r w:rsidRPr="00366F2E">
              <w:rPr>
                <w:rFonts w:ascii="Arial" w:hAnsi="Arial" w:cs="Arial"/>
                <w:sz w:val="20"/>
                <w:szCs w:val="20"/>
              </w:rPr>
              <w:t>soubor vyčleněných dluhů za inkasní měsíc. Cena za měsíc</w:t>
            </w:r>
            <w:r w:rsidR="0077257C" w:rsidRPr="00366F2E">
              <w:rPr>
                <w:rFonts w:ascii="Arial" w:hAnsi="Arial" w:cs="Arial"/>
                <w:sz w:val="20"/>
                <w:szCs w:val="20"/>
              </w:rPr>
              <w:t>*</w:t>
            </w:r>
          </w:p>
        </w:tc>
        <w:tc>
          <w:tcPr>
            <w:tcW w:w="1276" w:type="dxa"/>
            <w:tcBorders>
              <w:right w:val="single" w:sz="4" w:space="0" w:color="auto"/>
            </w:tcBorders>
            <w:shd w:val="clear" w:color="auto" w:fill="auto"/>
            <w:vAlign w:val="center"/>
          </w:tcPr>
          <w:p w14:paraId="0F94E231" w14:textId="77777777" w:rsidR="0074609D" w:rsidRPr="00366F2E" w:rsidRDefault="0074609D" w:rsidP="00751678">
            <w:pPr>
              <w:spacing w:line="240" w:lineRule="auto"/>
              <w:ind w:left="113"/>
              <w:jc w:val="center"/>
              <w:rPr>
                <w:rFonts w:ascii="Arial" w:hAnsi="Arial" w:cs="Arial"/>
                <w:sz w:val="20"/>
                <w:szCs w:val="20"/>
              </w:rPr>
            </w:pPr>
            <w:r w:rsidRPr="00366F2E">
              <w:rPr>
                <w:rFonts w:ascii="Arial" w:hAnsi="Arial" w:cs="Arial"/>
                <w:sz w:val="20"/>
                <w:szCs w:val="20"/>
              </w:rPr>
              <w:t>500,00</w:t>
            </w:r>
          </w:p>
        </w:tc>
      </w:tr>
      <w:tr w:rsidR="00547C55" w:rsidRPr="00366F2E" w14:paraId="433EF145" w14:textId="77777777" w:rsidTr="00880559">
        <w:trPr>
          <w:trHeight w:val="234"/>
        </w:trPr>
        <w:tc>
          <w:tcPr>
            <w:tcW w:w="8859" w:type="dxa"/>
            <w:shd w:val="clear" w:color="auto" w:fill="auto"/>
            <w:vAlign w:val="center"/>
          </w:tcPr>
          <w:p w14:paraId="31B50FF7" w14:textId="35964C08" w:rsidR="0074609D" w:rsidRPr="00366F2E" w:rsidRDefault="0074609D" w:rsidP="000A4213">
            <w:pPr>
              <w:pStyle w:val="Odstavecseseznamem"/>
              <w:numPr>
                <w:ilvl w:val="0"/>
                <w:numId w:val="38"/>
              </w:numPr>
              <w:spacing w:line="240" w:lineRule="auto"/>
              <w:ind w:left="213" w:hanging="141"/>
              <w:rPr>
                <w:rFonts w:ascii="Arial" w:hAnsi="Arial" w:cs="Arial"/>
                <w:sz w:val="20"/>
                <w:szCs w:val="20"/>
              </w:rPr>
            </w:pPr>
            <w:r w:rsidRPr="00366F2E">
              <w:rPr>
                <w:rFonts w:ascii="Arial" w:hAnsi="Arial" w:cs="Arial"/>
                <w:sz w:val="20"/>
                <w:szCs w:val="20"/>
              </w:rPr>
              <w:t>soubor nezaplacených předpisů u zvolených upomínek za inkasní měsíc. Cena za měsíc</w:t>
            </w:r>
            <w:r w:rsidR="0077257C" w:rsidRPr="00366F2E">
              <w:rPr>
                <w:rFonts w:ascii="Arial" w:hAnsi="Arial" w:cs="Arial"/>
                <w:sz w:val="20"/>
                <w:szCs w:val="20"/>
              </w:rPr>
              <w:t>*</w:t>
            </w:r>
          </w:p>
        </w:tc>
        <w:tc>
          <w:tcPr>
            <w:tcW w:w="1276" w:type="dxa"/>
            <w:tcBorders>
              <w:right w:val="single" w:sz="4" w:space="0" w:color="auto"/>
            </w:tcBorders>
            <w:shd w:val="clear" w:color="auto" w:fill="auto"/>
            <w:vAlign w:val="center"/>
          </w:tcPr>
          <w:p w14:paraId="0A323599" w14:textId="77777777" w:rsidR="0074609D" w:rsidRPr="00366F2E" w:rsidRDefault="0074609D" w:rsidP="00751678">
            <w:pPr>
              <w:spacing w:line="240" w:lineRule="auto"/>
              <w:ind w:left="113"/>
              <w:jc w:val="center"/>
              <w:rPr>
                <w:rFonts w:ascii="Arial" w:hAnsi="Arial" w:cs="Arial"/>
                <w:sz w:val="20"/>
                <w:szCs w:val="20"/>
              </w:rPr>
            </w:pPr>
            <w:r w:rsidRPr="00366F2E">
              <w:rPr>
                <w:rFonts w:ascii="Arial" w:hAnsi="Arial" w:cs="Arial"/>
                <w:sz w:val="20"/>
                <w:szCs w:val="20"/>
              </w:rPr>
              <w:t>500,00</w:t>
            </w:r>
          </w:p>
        </w:tc>
      </w:tr>
      <w:tr w:rsidR="00547C55" w:rsidRPr="00366F2E" w14:paraId="1C541AB6" w14:textId="77777777" w:rsidTr="00880559">
        <w:trPr>
          <w:trHeight w:val="234"/>
        </w:trPr>
        <w:tc>
          <w:tcPr>
            <w:tcW w:w="8859" w:type="dxa"/>
            <w:shd w:val="clear" w:color="auto" w:fill="auto"/>
            <w:vAlign w:val="center"/>
          </w:tcPr>
          <w:p w14:paraId="6F646E73" w14:textId="2E72F1ED" w:rsidR="006C1393" w:rsidRPr="00366F2E" w:rsidRDefault="006C1393" w:rsidP="000A4213">
            <w:pPr>
              <w:pStyle w:val="Odstavecseseznamem"/>
              <w:numPr>
                <w:ilvl w:val="0"/>
                <w:numId w:val="38"/>
              </w:numPr>
              <w:spacing w:line="240" w:lineRule="auto"/>
              <w:ind w:left="213" w:hanging="141"/>
              <w:rPr>
                <w:rFonts w:ascii="Arial" w:hAnsi="Arial" w:cs="Arial"/>
                <w:sz w:val="20"/>
                <w:szCs w:val="20"/>
              </w:rPr>
            </w:pPr>
            <w:r w:rsidRPr="00366F2E">
              <w:rPr>
                <w:rFonts w:ascii="Arial" w:hAnsi="Arial" w:cs="Arial"/>
                <w:sz w:val="20"/>
                <w:szCs w:val="20"/>
              </w:rPr>
              <w:t>soubor změnových údajů plátců SIPO (za každé spojovací číslo v souboru)</w:t>
            </w:r>
          </w:p>
        </w:tc>
        <w:tc>
          <w:tcPr>
            <w:tcW w:w="1276" w:type="dxa"/>
            <w:tcBorders>
              <w:right w:val="single" w:sz="4" w:space="0" w:color="auto"/>
            </w:tcBorders>
            <w:shd w:val="clear" w:color="auto" w:fill="auto"/>
            <w:vAlign w:val="center"/>
          </w:tcPr>
          <w:p w14:paraId="7AEE2025" w14:textId="25C9C5AC" w:rsidR="006C1393" w:rsidRPr="00366F2E" w:rsidRDefault="00B376C2" w:rsidP="006C1393">
            <w:pPr>
              <w:spacing w:line="240" w:lineRule="auto"/>
              <w:ind w:left="113"/>
              <w:jc w:val="center"/>
              <w:rPr>
                <w:rFonts w:ascii="Arial" w:hAnsi="Arial" w:cs="Arial"/>
                <w:sz w:val="20"/>
                <w:szCs w:val="20"/>
              </w:rPr>
            </w:pPr>
            <w:r w:rsidRPr="00366F2E">
              <w:rPr>
                <w:rFonts w:ascii="Arial" w:hAnsi="Arial" w:cs="Arial"/>
                <w:sz w:val="20"/>
                <w:szCs w:val="20"/>
              </w:rPr>
              <w:t xml:space="preserve">  </w:t>
            </w:r>
            <w:r w:rsidR="006C1393" w:rsidRPr="00366F2E">
              <w:rPr>
                <w:rFonts w:ascii="Arial" w:hAnsi="Arial" w:cs="Arial"/>
                <w:sz w:val="20"/>
                <w:szCs w:val="20"/>
              </w:rPr>
              <w:t>10,00</w:t>
            </w:r>
          </w:p>
        </w:tc>
      </w:tr>
      <w:tr w:rsidR="00547C55" w:rsidRPr="00366F2E" w14:paraId="76294EE8" w14:textId="77777777" w:rsidTr="00880559">
        <w:trPr>
          <w:trHeight w:val="234"/>
        </w:trPr>
        <w:tc>
          <w:tcPr>
            <w:tcW w:w="8859" w:type="dxa"/>
            <w:shd w:val="clear" w:color="auto" w:fill="auto"/>
            <w:vAlign w:val="center"/>
          </w:tcPr>
          <w:p w14:paraId="2B764BBC" w14:textId="4A9F53CC" w:rsidR="006C1393" w:rsidRPr="00366F2E" w:rsidRDefault="006C1393" w:rsidP="000A4213">
            <w:pPr>
              <w:pStyle w:val="Odstavecseseznamem"/>
              <w:numPr>
                <w:ilvl w:val="0"/>
                <w:numId w:val="38"/>
              </w:numPr>
              <w:spacing w:line="240" w:lineRule="auto"/>
              <w:ind w:left="213" w:hanging="141"/>
              <w:rPr>
                <w:rFonts w:ascii="Arial" w:hAnsi="Arial" w:cs="Arial"/>
                <w:sz w:val="20"/>
                <w:szCs w:val="20"/>
              </w:rPr>
            </w:pPr>
            <w:r w:rsidRPr="00366F2E">
              <w:rPr>
                <w:rFonts w:ascii="Arial" w:hAnsi="Arial" w:cs="Arial"/>
                <w:sz w:val="20"/>
                <w:szCs w:val="20"/>
              </w:rPr>
              <w:t>každý další soubor Základního kmene plátců</w:t>
            </w:r>
          </w:p>
        </w:tc>
        <w:tc>
          <w:tcPr>
            <w:tcW w:w="1276" w:type="dxa"/>
            <w:tcBorders>
              <w:right w:val="single" w:sz="4" w:space="0" w:color="auto"/>
            </w:tcBorders>
            <w:shd w:val="clear" w:color="auto" w:fill="auto"/>
            <w:vAlign w:val="center"/>
          </w:tcPr>
          <w:p w14:paraId="74442AC2" w14:textId="2AEA4022" w:rsidR="006C1393" w:rsidRPr="00366F2E" w:rsidRDefault="006C1393" w:rsidP="006C1393">
            <w:pPr>
              <w:spacing w:line="240" w:lineRule="auto"/>
              <w:ind w:left="113"/>
              <w:jc w:val="center"/>
              <w:rPr>
                <w:rFonts w:ascii="Arial" w:hAnsi="Arial" w:cs="Arial"/>
                <w:sz w:val="20"/>
                <w:szCs w:val="20"/>
              </w:rPr>
            </w:pPr>
            <w:r w:rsidRPr="00366F2E">
              <w:rPr>
                <w:rFonts w:ascii="Arial" w:hAnsi="Arial" w:cs="Arial"/>
                <w:sz w:val="20"/>
                <w:szCs w:val="20"/>
              </w:rPr>
              <w:t>500,00</w:t>
            </w:r>
          </w:p>
        </w:tc>
      </w:tr>
    </w:tbl>
    <w:p w14:paraId="687D6607" w14:textId="19E83ED5" w:rsidR="00AC10B0" w:rsidRPr="00366F2E" w:rsidRDefault="00AC10B0">
      <w:pPr>
        <w:spacing w:line="240" w:lineRule="auto"/>
        <w:rPr>
          <w:rFonts w:ascii="Arial" w:hAnsi="Arial" w:cs="Arial"/>
          <w:sz w:val="2"/>
          <w:szCs w:val="2"/>
        </w:rPr>
      </w:pPr>
    </w:p>
    <w:p w14:paraId="3CBAB0A5" w14:textId="5585BA4B" w:rsidR="00A66B85" w:rsidRPr="00366F2E" w:rsidRDefault="00762D3A" w:rsidP="00712875">
      <w:pPr>
        <w:pStyle w:val="cpNormal4"/>
        <w:spacing w:after="0" w:line="240" w:lineRule="auto"/>
        <w:ind w:left="142" w:hanging="142"/>
        <w:rPr>
          <w:rFonts w:ascii="Arial" w:hAnsi="Arial" w:cs="Arial"/>
          <w:sz w:val="2"/>
          <w:szCs w:val="2"/>
        </w:rPr>
      </w:pPr>
      <w:r w:rsidRPr="00366F2E">
        <w:rPr>
          <w:rFonts w:ascii="Arial" w:hAnsi="Arial" w:cs="Arial"/>
          <w:bCs/>
          <w:noProof/>
        </w:rPr>
        <mc:AlternateContent>
          <mc:Choice Requires="wps">
            <w:drawing>
              <wp:anchor distT="0" distB="0" distL="114300" distR="114300" simplePos="0" relativeHeight="251658279" behindDoc="0" locked="0" layoutInCell="1" allowOverlap="1" wp14:anchorId="033EB898" wp14:editId="3AF85992">
                <wp:simplePos x="0" y="0"/>
                <wp:positionH relativeFrom="page">
                  <wp:posOffset>1283970</wp:posOffset>
                </wp:positionH>
                <wp:positionV relativeFrom="bottomMargin">
                  <wp:posOffset>207645</wp:posOffset>
                </wp:positionV>
                <wp:extent cx="4847590" cy="258445"/>
                <wp:effectExtent l="0" t="0" r="0" b="8255"/>
                <wp:wrapNone/>
                <wp:docPr id="50" name="Textové pole 5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C82239B" w14:textId="77777777" w:rsidR="004F26E4" w:rsidRPr="006E1087" w:rsidRDefault="004F26E4" w:rsidP="006C1393">
                            <w:pPr>
                              <w:ind w:left="113"/>
                              <w:jc w:val="center"/>
                            </w:pPr>
                            <w:r>
                              <w:rPr>
                                <w:b/>
                                <w:i/>
                              </w:rPr>
                              <w:t>SIPO</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43E74CE4">
              <v:shape id="Textové pole 50" style="position:absolute;left:0;text-align:left;margin-left:101.1pt;margin-top:16.35pt;width:381.7pt;height:20.35pt;z-index:251658279;visibility:visible;mso-wrap-style:square;mso-width-percent:0;mso-height-percent:0;mso-wrap-distance-left:9pt;mso-wrap-distance-top:0;mso-wrap-distance-right:9pt;mso-wrap-distance-bottom:0;mso-position-horizontal:absolute;mso-position-horizontal-relative:page;mso-position-vertical:absolute;mso-position-vertical-relative:bottom-margin-area;mso-width-percent:0;mso-height-percent:0;mso-width-relative:page;mso-height-relative:page;v-text-anchor:top" o:spid="_x0000_s104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ikGS5AEAAKkDAAAOAAAAZHJzL2Uyb0RvYy54bWysU9tu2zAMfR+wfxD0vjgxnDU14hRdiw4D&#10;ugvQ7QNkWbKF2aJGKbGzrx8lp2m2vQ17EURSPjznkN7eTEPPDgq9AVvx1WLJmbISGmPbin/7+vBm&#10;w5kPwjaiB6sqflSe3+xev9qOrlQ5dNA3ChmBWF+OruJdCK7MMi87NQi/AKcsFTXgIAKF2GYNipHQ&#10;hz7Ll8u32QjYOASpvKfs/Vzku4SvtZLhs9ZeBdZXnLiFdGI663hmu60oWxSuM/JEQ/wDi0EYS03P&#10;UPciCLZH8xfUYCSCBx0WEoYMtDZSJQ2kZrX8Q81TJ5xKWsgc7842+f8HKz8dntwXZGF6BxMNMInw&#10;7hHkd88s3HXCtuoWEcZOiYYar6Jl2eh8efo0Wu1LH0Hq8SM0NGSxD5CAJo1DdIV0MkKnARzPpqsp&#10;MEnJYlNcra+pJKmWrzdFsU4tRPn8tUMf3isYWLxUHGmoCV0cHn2IbET5/CQ2s/Bg+j4Ntre/Jehh&#10;zCT2kfBMPUz1xExDzfPYOKqpoTmSHoR5X2i/6dIB/uRspF2puP+xF6g46z9Y8uR6VRRxuVJQrK9y&#10;CvCyUl9WhJUEVfHA2Xy9C/NC7h2atqNO8xQs3JKP2iSJL6xO/GkfkvLT7saFu4zTq5c/bPcLAAD/&#10;/wMAUEsDBBQABgAIAAAAIQCxtu0Y3gAAAAkBAAAPAAAAZHJzL2Rvd25yZXYueG1sTI/BTsMwEETv&#10;SPyDtUjcqI3bpjRkUyEQVxCFVuLmxtskIl5HsduEv8ec4Liap5m3xWZynTjTEFrPCLczBYK48rbl&#10;GuHj/fnmDkSIhq3pPBPCNwXYlJcXhcmtH/mNzttYi1TCITcITYx9LmWoGnImzHxPnLKjH5yJ6Rxq&#10;aQczpnLXSa1UJp1pOS00pqfHhqqv7ckh7F6On/uFeq2f3LIf/aQku7VEvL6aHu5BRJriHwy/+kkd&#10;yuR08Ce2QXQIWmmdUIS5XoFIwDpbZiAOCKv5AmRZyP8flD8AAAD//wMAUEsBAi0AFAAGAAgAAAAh&#10;ALaDOJL+AAAA4QEAABMAAAAAAAAAAAAAAAAAAAAAAFtDb250ZW50X1R5cGVzXS54bWxQSwECLQAU&#10;AAYACAAAACEAOP0h/9YAAACUAQAACwAAAAAAAAAAAAAAAAAvAQAAX3JlbHMvLnJlbHNQSwECLQAU&#10;AAYACAAAACEACYpBkuQBAACpAwAADgAAAAAAAAAAAAAAAAAuAgAAZHJzL2Uyb0RvYy54bWxQSwEC&#10;LQAUAAYACAAAACEAsbbtGN4AAAAJAQAADwAAAAAAAAAAAAAAAAA+BAAAZHJzL2Rvd25yZXYueG1s&#10;UEsFBgAAAAAEAAQA8wAAAEkFAAAAAA==&#10;" w14:anchorId="033EB898">
                <v:textbox>
                  <w:txbxContent>
                    <w:p w:rsidRPr="006E1087" w:rsidR="004F26E4" w:rsidP="006C1393" w:rsidRDefault="004F26E4" w14:paraId="45580BB5" w14:textId="77777777">
                      <w:pPr>
                        <w:ind w:left="113"/>
                        <w:jc w:val="center"/>
                      </w:pPr>
                      <w:r>
                        <w:rPr>
                          <w:b/>
                          <w:i/>
                        </w:rPr>
                        <w:t>SIPO</w:t>
                      </w:r>
                    </w:p>
                  </w:txbxContent>
                </v:textbox>
                <w10:wrap anchorx="page" anchory="margin"/>
              </v:shape>
            </w:pict>
          </mc:Fallback>
        </mc:AlternateContent>
      </w:r>
    </w:p>
    <w:tbl>
      <w:tblPr>
        <w:tblpPr w:leftFromText="141" w:rightFromText="141" w:vertAnchor="text" w:horzAnchor="margin" w:tblpY="538"/>
        <w:tblW w:w="1014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8875"/>
        <w:gridCol w:w="1274"/>
      </w:tblGrid>
      <w:tr w:rsidR="00547C55" w:rsidRPr="00366F2E" w14:paraId="26C780C7" w14:textId="77777777" w:rsidTr="008804C5">
        <w:trPr>
          <w:trHeight w:val="432"/>
        </w:trPr>
        <w:tc>
          <w:tcPr>
            <w:tcW w:w="8875" w:type="dxa"/>
            <w:shd w:val="clear" w:color="auto" w:fill="F2F2F2" w:themeFill="background1" w:themeFillShade="F2"/>
            <w:vAlign w:val="center"/>
          </w:tcPr>
          <w:p w14:paraId="15DE0317" w14:textId="693EF51C" w:rsidR="00062294" w:rsidRPr="00366F2E" w:rsidRDefault="00062294" w:rsidP="008634AF">
            <w:pPr>
              <w:ind w:left="113"/>
              <w:rPr>
                <w:rFonts w:ascii="Arial" w:hAnsi="Arial" w:cs="Arial"/>
                <w:b/>
                <w:sz w:val="20"/>
                <w:szCs w:val="20"/>
              </w:rPr>
            </w:pPr>
            <w:r w:rsidRPr="00366F2E">
              <w:rPr>
                <w:rFonts w:ascii="Arial" w:hAnsi="Arial" w:cs="Arial"/>
                <w:b/>
                <w:sz w:val="20"/>
                <w:szCs w:val="20"/>
              </w:rPr>
              <w:lastRenderedPageBreak/>
              <w:t>Položka</w:t>
            </w:r>
          </w:p>
        </w:tc>
        <w:tc>
          <w:tcPr>
            <w:tcW w:w="1274" w:type="dxa"/>
            <w:tcBorders>
              <w:right w:val="single" w:sz="4" w:space="0" w:color="auto"/>
            </w:tcBorders>
            <w:shd w:val="clear" w:color="auto" w:fill="F2F2F2" w:themeFill="background1" w:themeFillShade="F2"/>
            <w:vAlign w:val="center"/>
          </w:tcPr>
          <w:p w14:paraId="012941A1" w14:textId="268EC6F7" w:rsidR="00062294" w:rsidRPr="00366F2E" w:rsidRDefault="00062294" w:rsidP="008804C5">
            <w:pPr>
              <w:spacing w:line="240" w:lineRule="auto"/>
              <w:jc w:val="center"/>
              <w:rPr>
                <w:rFonts w:ascii="Arial" w:hAnsi="Arial" w:cs="Arial"/>
                <w:sz w:val="20"/>
                <w:szCs w:val="20"/>
              </w:rPr>
            </w:pPr>
            <w:r w:rsidRPr="00366F2E">
              <w:rPr>
                <w:rFonts w:ascii="Arial" w:hAnsi="Arial" w:cs="Arial"/>
                <w:b/>
                <w:sz w:val="20"/>
                <w:szCs w:val="20"/>
              </w:rPr>
              <w:t>Cena v Kč</w:t>
            </w:r>
          </w:p>
        </w:tc>
      </w:tr>
      <w:tr w:rsidR="00C36A0B" w:rsidRPr="00366F2E" w14:paraId="0A65DBD9" w14:textId="77777777" w:rsidTr="008804C5">
        <w:trPr>
          <w:trHeight w:val="432"/>
        </w:trPr>
        <w:tc>
          <w:tcPr>
            <w:tcW w:w="8875" w:type="dxa"/>
            <w:shd w:val="clear" w:color="auto" w:fill="auto"/>
            <w:vAlign w:val="center"/>
          </w:tcPr>
          <w:p w14:paraId="662A1163" w14:textId="590DE2AE" w:rsidR="00C36A0B" w:rsidRPr="00366F2E" w:rsidRDefault="009F4193" w:rsidP="009F4193">
            <w:pPr>
              <w:pStyle w:val="Odstavecseseznamem"/>
              <w:numPr>
                <w:ilvl w:val="0"/>
                <w:numId w:val="38"/>
              </w:numPr>
              <w:spacing w:line="240" w:lineRule="auto"/>
              <w:ind w:left="213" w:hanging="141"/>
              <w:rPr>
                <w:rFonts w:ascii="Arial" w:hAnsi="Arial" w:cs="Arial"/>
                <w:sz w:val="20"/>
                <w:szCs w:val="20"/>
              </w:rPr>
            </w:pPr>
            <w:r w:rsidRPr="00366F2E">
              <w:rPr>
                <w:rFonts w:ascii="Arial" w:hAnsi="Arial" w:cs="Arial"/>
                <w:sz w:val="20"/>
                <w:szCs w:val="20"/>
              </w:rPr>
              <w:t xml:space="preserve">každý mimořádně vytvořený výstupní soubor za zvolený inkasní měsíc (soubor zaplacených plateb, vyčleněných dluhů nebo nezaplacených </w:t>
            </w:r>
            <w:proofErr w:type="gramStart"/>
            <w:r w:rsidRPr="00366F2E">
              <w:rPr>
                <w:rFonts w:ascii="Arial" w:hAnsi="Arial" w:cs="Arial"/>
                <w:sz w:val="20"/>
                <w:szCs w:val="20"/>
              </w:rPr>
              <w:t>předpisů)</w:t>
            </w:r>
            <w:r w:rsidR="0077257C" w:rsidRPr="00366F2E">
              <w:rPr>
                <w:rFonts w:ascii="Arial" w:hAnsi="Arial" w:cs="Arial"/>
                <w:sz w:val="20"/>
                <w:szCs w:val="20"/>
              </w:rPr>
              <w:t>*</w:t>
            </w:r>
            <w:proofErr w:type="gramEnd"/>
          </w:p>
        </w:tc>
        <w:tc>
          <w:tcPr>
            <w:tcW w:w="1274" w:type="dxa"/>
            <w:tcBorders>
              <w:right w:val="single" w:sz="4" w:space="0" w:color="auto"/>
            </w:tcBorders>
            <w:shd w:val="clear" w:color="auto" w:fill="auto"/>
            <w:vAlign w:val="center"/>
          </w:tcPr>
          <w:p w14:paraId="76EA0244" w14:textId="5431547B" w:rsidR="00C36A0B" w:rsidRPr="00366F2E" w:rsidRDefault="009F4193" w:rsidP="009F4193">
            <w:pPr>
              <w:spacing w:line="240" w:lineRule="auto"/>
              <w:jc w:val="center"/>
              <w:rPr>
                <w:rFonts w:ascii="Arial" w:hAnsi="Arial" w:cs="Arial"/>
                <w:sz w:val="20"/>
                <w:szCs w:val="20"/>
              </w:rPr>
            </w:pPr>
            <w:r w:rsidRPr="00366F2E">
              <w:rPr>
                <w:rFonts w:ascii="Arial" w:hAnsi="Arial" w:cs="Arial"/>
                <w:sz w:val="20"/>
                <w:szCs w:val="20"/>
              </w:rPr>
              <w:t>500,00</w:t>
            </w:r>
          </w:p>
        </w:tc>
      </w:tr>
      <w:tr w:rsidR="009F4193" w:rsidRPr="00366F2E" w14:paraId="55267668" w14:textId="77777777" w:rsidTr="008804C5">
        <w:trPr>
          <w:trHeight w:val="432"/>
        </w:trPr>
        <w:tc>
          <w:tcPr>
            <w:tcW w:w="8875" w:type="dxa"/>
            <w:shd w:val="clear" w:color="auto" w:fill="auto"/>
            <w:vAlign w:val="center"/>
          </w:tcPr>
          <w:p w14:paraId="74C88208" w14:textId="77777777" w:rsidR="009F4193" w:rsidRPr="00366F2E" w:rsidRDefault="009F4193" w:rsidP="009F4193">
            <w:pPr>
              <w:spacing w:line="240" w:lineRule="auto"/>
              <w:ind w:left="113" w:hanging="41"/>
              <w:rPr>
                <w:rFonts w:ascii="Arial" w:hAnsi="Arial" w:cs="Arial"/>
                <w:b/>
                <w:snapToGrid w:val="0"/>
                <w:sz w:val="20"/>
                <w:szCs w:val="20"/>
              </w:rPr>
            </w:pPr>
            <w:r w:rsidRPr="00366F2E">
              <w:rPr>
                <w:rFonts w:ascii="Arial" w:hAnsi="Arial" w:cs="Arial"/>
                <w:b/>
                <w:snapToGrid w:val="0"/>
                <w:sz w:val="20"/>
                <w:szCs w:val="20"/>
              </w:rPr>
              <w:t>Předání souboru rozšířeného kmene plátců v inkasním měsíci</w:t>
            </w:r>
          </w:p>
          <w:p w14:paraId="6008CB5F" w14:textId="4B316863" w:rsidR="009F4193" w:rsidRPr="00366F2E" w:rsidRDefault="009F4193" w:rsidP="009F4193">
            <w:pPr>
              <w:pStyle w:val="Odstavecseseznamem"/>
              <w:numPr>
                <w:ilvl w:val="0"/>
                <w:numId w:val="38"/>
              </w:numPr>
              <w:spacing w:line="240" w:lineRule="auto"/>
              <w:ind w:left="213" w:hanging="141"/>
              <w:rPr>
                <w:rFonts w:ascii="Arial" w:hAnsi="Arial" w:cs="Arial"/>
                <w:b/>
                <w:sz w:val="20"/>
                <w:szCs w:val="20"/>
              </w:rPr>
            </w:pPr>
            <w:r w:rsidRPr="00366F2E">
              <w:rPr>
                <w:rFonts w:ascii="Arial" w:hAnsi="Arial" w:cs="Arial"/>
                <w:snapToGrid w:val="0"/>
                <w:sz w:val="20"/>
                <w:szCs w:val="20"/>
              </w:rPr>
              <w:t>pásmo do 500 plátců za měsíc (Cena za měsíc)</w:t>
            </w:r>
          </w:p>
        </w:tc>
        <w:tc>
          <w:tcPr>
            <w:tcW w:w="1274" w:type="dxa"/>
            <w:tcBorders>
              <w:right w:val="single" w:sz="4" w:space="0" w:color="auto"/>
            </w:tcBorders>
            <w:shd w:val="clear" w:color="auto" w:fill="auto"/>
            <w:vAlign w:val="center"/>
          </w:tcPr>
          <w:p w14:paraId="4C6EE3D0" w14:textId="2383C171" w:rsidR="009F4193" w:rsidRPr="00366F2E" w:rsidRDefault="009F4193" w:rsidP="009F4193">
            <w:pPr>
              <w:spacing w:line="240" w:lineRule="auto"/>
              <w:jc w:val="center"/>
              <w:rPr>
                <w:rFonts w:ascii="Arial" w:hAnsi="Arial" w:cs="Arial"/>
                <w:sz w:val="20"/>
                <w:szCs w:val="20"/>
              </w:rPr>
            </w:pPr>
            <w:r w:rsidRPr="00366F2E">
              <w:rPr>
                <w:rFonts w:ascii="Arial" w:hAnsi="Arial" w:cs="Arial"/>
                <w:snapToGrid w:val="0"/>
                <w:sz w:val="20"/>
                <w:szCs w:val="20"/>
              </w:rPr>
              <w:t>500,00</w:t>
            </w:r>
          </w:p>
        </w:tc>
      </w:tr>
      <w:tr w:rsidR="009F4193" w:rsidRPr="00366F2E" w14:paraId="3750E5B4" w14:textId="77777777" w:rsidTr="008804C5">
        <w:trPr>
          <w:trHeight w:val="432"/>
        </w:trPr>
        <w:tc>
          <w:tcPr>
            <w:tcW w:w="8875" w:type="dxa"/>
            <w:shd w:val="clear" w:color="auto" w:fill="auto"/>
            <w:vAlign w:val="center"/>
          </w:tcPr>
          <w:p w14:paraId="674031C2" w14:textId="79312CD0" w:rsidR="009F4193" w:rsidRPr="00366F2E" w:rsidRDefault="009F4193" w:rsidP="009F4193">
            <w:pPr>
              <w:pStyle w:val="Odstavecseseznamem"/>
              <w:numPr>
                <w:ilvl w:val="0"/>
                <w:numId w:val="38"/>
              </w:numPr>
              <w:spacing w:line="240" w:lineRule="auto"/>
              <w:ind w:left="213" w:hanging="141"/>
              <w:rPr>
                <w:rFonts w:ascii="Arial" w:hAnsi="Arial" w:cs="Arial"/>
                <w:b/>
                <w:sz w:val="20"/>
                <w:szCs w:val="20"/>
              </w:rPr>
            </w:pPr>
            <w:r w:rsidRPr="00366F2E">
              <w:rPr>
                <w:rFonts w:ascii="Arial" w:hAnsi="Arial" w:cs="Arial"/>
                <w:snapToGrid w:val="0"/>
                <w:sz w:val="20"/>
                <w:szCs w:val="20"/>
              </w:rPr>
              <w:t>pásmo nad 500 plátců za měsíc (Cena za měsíc)</w:t>
            </w:r>
          </w:p>
        </w:tc>
        <w:tc>
          <w:tcPr>
            <w:tcW w:w="1274" w:type="dxa"/>
            <w:tcBorders>
              <w:right w:val="single" w:sz="4" w:space="0" w:color="auto"/>
            </w:tcBorders>
            <w:shd w:val="clear" w:color="auto" w:fill="auto"/>
            <w:vAlign w:val="center"/>
          </w:tcPr>
          <w:p w14:paraId="24C1BBDD" w14:textId="3FF2B04F" w:rsidR="009F4193" w:rsidRPr="00366F2E" w:rsidRDefault="009F4193" w:rsidP="009F4193">
            <w:pPr>
              <w:spacing w:line="240" w:lineRule="auto"/>
              <w:jc w:val="center"/>
              <w:rPr>
                <w:rFonts w:ascii="Arial" w:hAnsi="Arial" w:cs="Arial"/>
                <w:sz w:val="20"/>
                <w:szCs w:val="20"/>
              </w:rPr>
            </w:pPr>
            <w:r w:rsidRPr="00366F2E">
              <w:rPr>
                <w:rFonts w:ascii="Arial" w:hAnsi="Arial" w:cs="Arial"/>
                <w:snapToGrid w:val="0"/>
                <w:sz w:val="20"/>
                <w:szCs w:val="20"/>
              </w:rPr>
              <w:t>800,00</w:t>
            </w:r>
          </w:p>
        </w:tc>
      </w:tr>
      <w:tr w:rsidR="009F4193" w:rsidRPr="00366F2E" w14:paraId="1909EE65" w14:textId="77777777" w:rsidTr="008804C5">
        <w:trPr>
          <w:trHeight w:val="432"/>
        </w:trPr>
        <w:tc>
          <w:tcPr>
            <w:tcW w:w="8875" w:type="dxa"/>
            <w:shd w:val="clear" w:color="auto" w:fill="auto"/>
            <w:vAlign w:val="center"/>
          </w:tcPr>
          <w:p w14:paraId="0ED68356" w14:textId="77777777" w:rsidR="009F4193" w:rsidRPr="00366F2E" w:rsidRDefault="009F4193" w:rsidP="009F4193">
            <w:pPr>
              <w:ind w:left="113"/>
              <w:rPr>
                <w:rFonts w:ascii="Arial" w:hAnsi="Arial" w:cs="Arial"/>
                <w:b/>
                <w:sz w:val="20"/>
                <w:szCs w:val="20"/>
              </w:rPr>
            </w:pPr>
            <w:r w:rsidRPr="00366F2E">
              <w:rPr>
                <w:rFonts w:ascii="Arial" w:hAnsi="Arial" w:cs="Arial"/>
                <w:b/>
                <w:sz w:val="20"/>
                <w:szCs w:val="20"/>
              </w:rPr>
              <w:t>Doplňková cena za 1 položku předepsanou k inkasu</w:t>
            </w:r>
          </w:p>
          <w:p w14:paraId="56793489" w14:textId="77777777" w:rsidR="009F4193" w:rsidRPr="00366F2E" w:rsidRDefault="009F4193" w:rsidP="009F4193">
            <w:pPr>
              <w:pStyle w:val="Odstavecseseznamem"/>
              <w:numPr>
                <w:ilvl w:val="0"/>
                <w:numId w:val="38"/>
              </w:numPr>
              <w:spacing w:line="228" w:lineRule="auto"/>
              <w:ind w:left="213" w:hanging="141"/>
              <w:rPr>
                <w:rFonts w:ascii="Arial" w:hAnsi="Arial" w:cs="Arial"/>
                <w:b/>
                <w:sz w:val="20"/>
                <w:szCs w:val="20"/>
              </w:rPr>
            </w:pPr>
            <w:r w:rsidRPr="00366F2E">
              <w:rPr>
                <w:rFonts w:ascii="Arial" w:hAnsi="Arial" w:cs="Arial"/>
                <w:sz w:val="20"/>
                <w:szCs w:val="20"/>
              </w:rPr>
              <w:t>za dokladové podání</w:t>
            </w:r>
          </w:p>
        </w:tc>
        <w:tc>
          <w:tcPr>
            <w:tcW w:w="1274" w:type="dxa"/>
            <w:tcBorders>
              <w:right w:val="single" w:sz="4" w:space="0" w:color="auto"/>
            </w:tcBorders>
            <w:shd w:val="clear" w:color="auto" w:fill="auto"/>
            <w:vAlign w:val="center"/>
          </w:tcPr>
          <w:p w14:paraId="02E151C0" w14:textId="77777777" w:rsidR="009F4193" w:rsidRPr="00366F2E" w:rsidRDefault="009F4193" w:rsidP="009F4193">
            <w:pPr>
              <w:spacing w:line="240" w:lineRule="auto"/>
              <w:ind w:left="212"/>
              <w:jc w:val="center"/>
              <w:rPr>
                <w:rFonts w:ascii="Arial" w:hAnsi="Arial" w:cs="Arial"/>
                <w:b/>
                <w:sz w:val="20"/>
                <w:szCs w:val="20"/>
              </w:rPr>
            </w:pPr>
            <w:r w:rsidRPr="00366F2E">
              <w:rPr>
                <w:rFonts w:ascii="Arial" w:hAnsi="Arial" w:cs="Arial"/>
                <w:sz w:val="20"/>
                <w:szCs w:val="20"/>
              </w:rPr>
              <w:t>5,20</w:t>
            </w:r>
          </w:p>
        </w:tc>
      </w:tr>
      <w:tr w:rsidR="009F4193" w:rsidRPr="00366F2E" w14:paraId="723749B3" w14:textId="77777777" w:rsidTr="008804C5">
        <w:trPr>
          <w:trHeight w:val="456"/>
        </w:trPr>
        <w:tc>
          <w:tcPr>
            <w:tcW w:w="8875" w:type="dxa"/>
            <w:shd w:val="clear" w:color="auto" w:fill="auto"/>
            <w:vAlign w:val="center"/>
          </w:tcPr>
          <w:p w14:paraId="78B93C77" w14:textId="18483C82" w:rsidR="0077257C" w:rsidRPr="00366F2E" w:rsidRDefault="009F4193" w:rsidP="0077257C">
            <w:pPr>
              <w:pStyle w:val="Odstavecseseznamem"/>
              <w:numPr>
                <w:ilvl w:val="0"/>
                <w:numId w:val="38"/>
              </w:numPr>
              <w:spacing w:line="228" w:lineRule="auto"/>
              <w:ind w:left="213" w:hanging="141"/>
              <w:rPr>
                <w:rFonts w:ascii="Arial" w:hAnsi="Arial" w:cs="Arial"/>
                <w:sz w:val="20"/>
                <w:szCs w:val="20"/>
              </w:rPr>
            </w:pPr>
            <w:r w:rsidRPr="00366F2E">
              <w:rPr>
                <w:rFonts w:ascii="Arial" w:hAnsi="Arial" w:cs="Arial"/>
                <w:sz w:val="20"/>
                <w:szCs w:val="20"/>
              </w:rPr>
              <w:t>za speciální kmen plátců</w:t>
            </w:r>
          </w:p>
          <w:p w14:paraId="4AB17D77" w14:textId="77777777" w:rsidR="009F4193" w:rsidRPr="00366F2E" w:rsidRDefault="009F4193" w:rsidP="00AE1150">
            <w:pPr>
              <w:pStyle w:val="Odstavecseseznamem"/>
              <w:numPr>
                <w:ilvl w:val="1"/>
                <w:numId w:val="38"/>
              </w:numPr>
              <w:spacing w:line="228" w:lineRule="auto"/>
              <w:ind w:left="918"/>
              <w:rPr>
                <w:rFonts w:ascii="Arial" w:hAnsi="Arial" w:cs="Arial"/>
                <w:b/>
                <w:sz w:val="20"/>
                <w:szCs w:val="20"/>
              </w:rPr>
            </w:pPr>
            <w:r w:rsidRPr="00366F2E">
              <w:rPr>
                <w:rFonts w:ascii="Arial" w:hAnsi="Arial" w:cs="Arial"/>
                <w:sz w:val="20"/>
                <w:szCs w:val="20"/>
              </w:rPr>
              <w:t>pro SIPO</w:t>
            </w:r>
          </w:p>
          <w:p w14:paraId="28D44F80" w14:textId="19D6F065" w:rsidR="0025077D" w:rsidRPr="00366F2E" w:rsidRDefault="0025077D" w:rsidP="0037404C">
            <w:pPr>
              <w:pStyle w:val="Odstavecseseznamem"/>
              <w:numPr>
                <w:ilvl w:val="1"/>
                <w:numId w:val="38"/>
              </w:numPr>
              <w:spacing w:line="228" w:lineRule="auto"/>
              <w:ind w:left="918"/>
              <w:rPr>
                <w:rFonts w:ascii="Arial" w:hAnsi="Arial" w:cs="Arial"/>
                <w:b/>
                <w:sz w:val="20"/>
                <w:szCs w:val="20"/>
              </w:rPr>
            </w:pPr>
            <w:r w:rsidRPr="00366F2E">
              <w:rPr>
                <w:rFonts w:ascii="Arial" w:hAnsi="Arial" w:cs="Arial"/>
                <w:sz w:val="20"/>
                <w:szCs w:val="20"/>
              </w:rPr>
              <w:t xml:space="preserve">pro </w:t>
            </w:r>
            <w:proofErr w:type="spellStart"/>
            <w:r w:rsidRPr="00366F2E">
              <w:rPr>
                <w:rFonts w:ascii="Arial" w:hAnsi="Arial" w:cs="Arial"/>
                <w:sz w:val="20"/>
                <w:szCs w:val="20"/>
              </w:rPr>
              <w:t>eSIPO</w:t>
            </w:r>
            <w:proofErr w:type="spellEnd"/>
          </w:p>
        </w:tc>
        <w:tc>
          <w:tcPr>
            <w:tcW w:w="1274" w:type="dxa"/>
            <w:tcBorders>
              <w:right w:val="single" w:sz="4" w:space="0" w:color="auto"/>
            </w:tcBorders>
            <w:shd w:val="clear" w:color="auto" w:fill="auto"/>
            <w:vAlign w:val="center"/>
          </w:tcPr>
          <w:p w14:paraId="253C10B7" w14:textId="77777777" w:rsidR="0025077D" w:rsidRPr="00366F2E" w:rsidRDefault="0025077D" w:rsidP="009F4193">
            <w:pPr>
              <w:spacing w:line="240" w:lineRule="auto"/>
              <w:ind w:left="212"/>
              <w:jc w:val="center"/>
              <w:rPr>
                <w:rFonts w:ascii="Arial" w:hAnsi="Arial" w:cs="Arial"/>
                <w:sz w:val="20"/>
                <w:szCs w:val="20"/>
              </w:rPr>
            </w:pPr>
          </w:p>
          <w:p w14:paraId="73EA5FAE" w14:textId="327DF566" w:rsidR="0025077D" w:rsidRPr="00366F2E" w:rsidRDefault="009F4193" w:rsidP="009F4193">
            <w:pPr>
              <w:spacing w:line="240" w:lineRule="auto"/>
              <w:ind w:left="212"/>
              <w:jc w:val="center"/>
              <w:rPr>
                <w:rFonts w:ascii="Arial" w:hAnsi="Arial" w:cs="Arial"/>
                <w:sz w:val="20"/>
                <w:szCs w:val="20"/>
              </w:rPr>
            </w:pPr>
            <w:r w:rsidRPr="00366F2E">
              <w:rPr>
                <w:rFonts w:ascii="Arial" w:hAnsi="Arial" w:cs="Arial"/>
                <w:sz w:val="20"/>
                <w:szCs w:val="20"/>
              </w:rPr>
              <w:t>0,35</w:t>
            </w:r>
          </w:p>
          <w:p w14:paraId="73FAA921" w14:textId="02C252AD" w:rsidR="009F4193" w:rsidRPr="00366F2E" w:rsidRDefault="0025077D" w:rsidP="009F4193">
            <w:pPr>
              <w:spacing w:line="240" w:lineRule="auto"/>
              <w:ind w:left="212"/>
              <w:jc w:val="center"/>
              <w:rPr>
                <w:rFonts w:ascii="Arial" w:hAnsi="Arial" w:cs="Arial"/>
                <w:b/>
                <w:sz w:val="20"/>
                <w:szCs w:val="20"/>
              </w:rPr>
            </w:pPr>
            <w:r w:rsidRPr="00366F2E">
              <w:rPr>
                <w:rFonts w:ascii="Arial" w:hAnsi="Arial" w:cs="Arial"/>
                <w:sz w:val="20"/>
                <w:szCs w:val="20"/>
              </w:rPr>
              <w:t>0,45</w:t>
            </w:r>
          </w:p>
        </w:tc>
      </w:tr>
      <w:tr w:rsidR="009F4193" w:rsidRPr="00366F2E" w14:paraId="3A57F755" w14:textId="77777777" w:rsidTr="008804C5">
        <w:trPr>
          <w:trHeight w:val="391"/>
        </w:trPr>
        <w:tc>
          <w:tcPr>
            <w:tcW w:w="8875" w:type="dxa"/>
            <w:shd w:val="clear" w:color="auto" w:fill="auto"/>
            <w:vAlign w:val="center"/>
          </w:tcPr>
          <w:p w14:paraId="02B28061" w14:textId="410707B3" w:rsidR="009F4193" w:rsidRPr="00366F2E" w:rsidRDefault="009F4193" w:rsidP="009F4193">
            <w:pPr>
              <w:ind w:left="113"/>
              <w:rPr>
                <w:rFonts w:ascii="Arial" w:hAnsi="Arial" w:cs="Arial"/>
                <w:b/>
                <w:sz w:val="20"/>
                <w:szCs w:val="20"/>
              </w:rPr>
            </w:pPr>
            <w:proofErr w:type="spellStart"/>
            <w:r w:rsidRPr="00366F2E">
              <w:rPr>
                <w:rFonts w:ascii="Arial" w:hAnsi="Arial" w:cs="Arial"/>
                <w:b/>
                <w:sz w:val="20"/>
                <w:szCs w:val="20"/>
              </w:rPr>
              <w:t>eSIPO</w:t>
            </w:r>
            <w:proofErr w:type="spellEnd"/>
            <w:r w:rsidRPr="00366F2E">
              <w:rPr>
                <w:rFonts w:ascii="Arial" w:hAnsi="Arial" w:cs="Arial"/>
                <w:b/>
                <w:sz w:val="20"/>
                <w:szCs w:val="20"/>
              </w:rPr>
              <w:t xml:space="preserve"> – měsíční poplatek za balíčky</w:t>
            </w:r>
          </w:p>
          <w:p w14:paraId="14F3C5C9" w14:textId="30BB7C2B" w:rsidR="009F4193" w:rsidRPr="00366F2E" w:rsidRDefault="009F4193" w:rsidP="009F4193">
            <w:pPr>
              <w:pStyle w:val="Odstavecseseznamem"/>
              <w:numPr>
                <w:ilvl w:val="0"/>
                <w:numId w:val="38"/>
              </w:numPr>
              <w:spacing w:line="228" w:lineRule="auto"/>
              <w:ind w:left="213" w:hanging="141"/>
              <w:rPr>
                <w:rFonts w:ascii="Arial" w:hAnsi="Arial" w:cs="Arial"/>
                <w:sz w:val="20"/>
                <w:szCs w:val="20"/>
              </w:rPr>
            </w:pPr>
            <w:r w:rsidRPr="00366F2E">
              <w:rPr>
                <w:rFonts w:ascii="Arial" w:hAnsi="Arial" w:cs="Arial"/>
                <w:sz w:val="20"/>
                <w:szCs w:val="20"/>
              </w:rPr>
              <w:t>balíček A do 200 000 předepsaných položek</w:t>
            </w:r>
            <w:r w:rsidR="0077257C" w:rsidRPr="00366F2E">
              <w:rPr>
                <w:rFonts w:ascii="Arial" w:hAnsi="Arial" w:cs="Arial"/>
                <w:sz w:val="20"/>
                <w:szCs w:val="20"/>
              </w:rPr>
              <w:t>*</w:t>
            </w:r>
          </w:p>
        </w:tc>
        <w:tc>
          <w:tcPr>
            <w:tcW w:w="1274" w:type="dxa"/>
            <w:tcBorders>
              <w:right w:val="single" w:sz="4" w:space="0" w:color="auto"/>
            </w:tcBorders>
            <w:shd w:val="clear" w:color="auto" w:fill="auto"/>
            <w:vAlign w:val="center"/>
          </w:tcPr>
          <w:p w14:paraId="66F75A81" w14:textId="77777777" w:rsidR="009F4193" w:rsidRPr="00366F2E" w:rsidRDefault="009F4193" w:rsidP="009F4193">
            <w:pPr>
              <w:spacing w:line="240" w:lineRule="auto"/>
              <w:ind w:left="-125"/>
              <w:jc w:val="center"/>
              <w:rPr>
                <w:rFonts w:ascii="Arial" w:hAnsi="Arial" w:cs="Arial"/>
                <w:sz w:val="20"/>
                <w:szCs w:val="20"/>
              </w:rPr>
            </w:pPr>
            <w:r w:rsidRPr="00366F2E">
              <w:rPr>
                <w:rFonts w:ascii="Arial" w:hAnsi="Arial" w:cs="Arial"/>
                <w:sz w:val="20"/>
                <w:szCs w:val="20"/>
              </w:rPr>
              <w:t>1 000,00</w:t>
            </w:r>
          </w:p>
        </w:tc>
      </w:tr>
      <w:tr w:rsidR="009F4193" w:rsidRPr="00366F2E" w14:paraId="29D3DC5A" w14:textId="77777777" w:rsidTr="008804C5">
        <w:trPr>
          <w:trHeight w:val="217"/>
        </w:trPr>
        <w:tc>
          <w:tcPr>
            <w:tcW w:w="8875" w:type="dxa"/>
            <w:shd w:val="clear" w:color="auto" w:fill="auto"/>
            <w:vAlign w:val="center"/>
          </w:tcPr>
          <w:p w14:paraId="5BB84401" w14:textId="0BC68005" w:rsidR="009F4193" w:rsidRPr="00366F2E" w:rsidRDefault="009F4193" w:rsidP="009F4193">
            <w:pPr>
              <w:pStyle w:val="Odstavecseseznamem"/>
              <w:numPr>
                <w:ilvl w:val="0"/>
                <w:numId w:val="38"/>
              </w:numPr>
              <w:spacing w:line="228" w:lineRule="auto"/>
              <w:ind w:left="213" w:hanging="141"/>
              <w:rPr>
                <w:rFonts w:ascii="Arial" w:hAnsi="Arial" w:cs="Arial"/>
                <w:b/>
                <w:sz w:val="20"/>
                <w:szCs w:val="20"/>
              </w:rPr>
            </w:pPr>
            <w:r w:rsidRPr="00366F2E">
              <w:rPr>
                <w:rFonts w:ascii="Arial" w:hAnsi="Arial" w:cs="Arial"/>
                <w:sz w:val="20"/>
                <w:szCs w:val="20"/>
              </w:rPr>
              <w:t>balíček B</w:t>
            </w:r>
            <w:r w:rsidR="0077257C" w:rsidRPr="00366F2E">
              <w:rPr>
                <w:rFonts w:ascii="Arial" w:hAnsi="Arial" w:cs="Arial"/>
                <w:sz w:val="20"/>
                <w:szCs w:val="20"/>
              </w:rPr>
              <w:t>*</w:t>
            </w:r>
          </w:p>
        </w:tc>
        <w:tc>
          <w:tcPr>
            <w:tcW w:w="1274" w:type="dxa"/>
            <w:tcBorders>
              <w:right w:val="single" w:sz="4" w:space="0" w:color="auto"/>
            </w:tcBorders>
            <w:shd w:val="clear" w:color="auto" w:fill="auto"/>
            <w:vAlign w:val="center"/>
          </w:tcPr>
          <w:p w14:paraId="4715C92F" w14:textId="77777777" w:rsidR="009F4193" w:rsidRPr="00366F2E" w:rsidRDefault="009F4193" w:rsidP="009F4193">
            <w:pPr>
              <w:spacing w:line="240" w:lineRule="auto"/>
              <w:jc w:val="center"/>
              <w:rPr>
                <w:rFonts w:ascii="Arial" w:hAnsi="Arial" w:cs="Arial"/>
                <w:sz w:val="20"/>
                <w:szCs w:val="20"/>
              </w:rPr>
            </w:pPr>
            <w:r w:rsidRPr="00366F2E">
              <w:rPr>
                <w:rFonts w:ascii="Arial" w:hAnsi="Arial" w:cs="Arial"/>
                <w:sz w:val="20"/>
                <w:szCs w:val="20"/>
              </w:rPr>
              <w:t>500,00</w:t>
            </w:r>
          </w:p>
        </w:tc>
      </w:tr>
      <w:tr w:rsidR="009F4193" w:rsidRPr="00366F2E" w14:paraId="24F8E879" w14:textId="77777777" w:rsidTr="008804C5">
        <w:trPr>
          <w:trHeight w:val="255"/>
        </w:trPr>
        <w:tc>
          <w:tcPr>
            <w:tcW w:w="8875" w:type="dxa"/>
            <w:shd w:val="clear" w:color="auto" w:fill="auto"/>
            <w:vAlign w:val="center"/>
          </w:tcPr>
          <w:p w14:paraId="3FB93F17" w14:textId="6C47E0CB" w:rsidR="009F4193" w:rsidRPr="00366F2E" w:rsidRDefault="009F4193" w:rsidP="009F4193">
            <w:pPr>
              <w:pStyle w:val="Odstavecseseznamem"/>
              <w:numPr>
                <w:ilvl w:val="0"/>
                <w:numId w:val="38"/>
              </w:numPr>
              <w:spacing w:line="228" w:lineRule="auto"/>
              <w:ind w:left="216" w:hanging="142"/>
              <w:rPr>
                <w:rFonts w:ascii="Arial" w:hAnsi="Arial" w:cs="Arial"/>
                <w:sz w:val="20"/>
                <w:szCs w:val="20"/>
              </w:rPr>
            </w:pPr>
            <w:r w:rsidRPr="00366F2E">
              <w:rPr>
                <w:rFonts w:ascii="Arial" w:hAnsi="Arial" w:cs="Arial"/>
                <w:sz w:val="20"/>
                <w:szCs w:val="20"/>
              </w:rPr>
              <w:t>balíček C</w:t>
            </w:r>
            <w:r w:rsidR="00AE1150" w:rsidRPr="00366F2E">
              <w:rPr>
                <w:rFonts w:ascii="Arial" w:hAnsi="Arial" w:cs="Arial"/>
                <w:sz w:val="20"/>
                <w:szCs w:val="20"/>
              </w:rPr>
              <w:t>*</w:t>
            </w:r>
          </w:p>
        </w:tc>
        <w:tc>
          <w:tcPr>
            <w:tcW w:w="1274" w:type="dxa"/>
            <w:tcBorders>
              <w:right w:val="single" w:sz="4" w:space="0" w:color="auto"/>
            </w:tcBorders>
            <w:shd w:val="clear" w:color="auto" w:fill="auto"/>
            <w:vAlign w:val="center"/>
          </w:tcPr>
          <w:p w14:paraId="40B61964" w14:textId="77777777" w:rsidR="009F4193" w:rsidRPr="00366F2E" w:rsidRDefault="009F4193" w:rsidP="009F4193">
            <w:pPr>
              <w:spacing w:line="240" w:lineRule="auto"/>
              <w:jc w:val="center"/>
              <w:rPr>
                <w:rFonts w:ascii="Arial" w:hAnsi="Arial" w:cs="Arial"/>
                <w:sz w:val="20"/>
                <w:szCs w:val="20"/>
              </w:rPr>
            </w:pPr>
            <w:r w:rsidRPr="00366F2E">
              <w:rPr>
                <w:rFonts w:ascii="Arial" w:hAnsi="Arial" w:cs="Arial"/>
                <w:sz w:val="20"/>
                <w:szCs w:val="20"/>
              </w:rPr>
              <w:t>100,00</w:t>
            </w:r>
          </w:p>
        </w:tc>
      </w:tr>
      <w:tr w:rsidR="009F4193" w:rsidRPr="00366F2E" w14:paraId="0A6F3078" w14:textId="77777777" w:rsidTr="008804C5">
        <w:trPr>
          <w:trHeight w:val="315"/>
        </w:trPr>
        <w:tc>
          <w:tcPr>
            <w:tcW w:w="8875" w:type="dxa"/>
            <w:shd w:val="clear" w:color="auto" w:fill="auto"/>
            <w:vAlign w:val="center"/>
          </w:tcPr>
          <w:p w14:paraId="7BFB26F2" w14:textId="284C6F59" w:rsidR="009F4193" w:rsidRPr="00366F2E" w:rsidRDefault="009F4193" w:rsidP="009F4193">
            <w:pPr>
              <w:ind w:left="113"/>
              <w:rPr>
                <w:rFonts w:ascii="Arial" w:hAnsi="Arial" w:cs="Arial"/>
                <w:sz w:val="20"/>
                <w:szCs w:val="20"/>
              </w:rPr>
            </w:pPr>
            <w:r w:rsidRPr="00366F2E">
              <w:rPr>
                <w:rFonts w:ascii="Arial" w:hAnsi="Arial" w:cs="Arial"/>
                <w:b/>
                <w:sz w:val="20"/>
                <w:szCs w:val="20"/>
              </w:rPr>
              <w:t xml:space="preserve">v případě požadavku na administraci služby pracovníky ČP se připočítává </w:t>
            </w:r>
          </w:p>
          <w:p w14:paraId="6D120C92" w14:textId="77777777" w:rsidR="009F4193" w:rsidRPr="00366F2E" w:rsidRDefault="009F4193" w:rsidP="009F4193">
            <w:pPr>
              <w:pStyle w:val="Odstavecseseznamem"/>
              <w:numPr>
                <w:ilvl w:val="0"/>
                <w:numId w:val="38"/>
              </w:numPr>
              <w:spacing w:line="228" w:lineRule="auto"/>
              <w:ind w:left="213" w:hanging="141"/>
              <w:rPr>
                <w:rFonts w:ascii="Arial" w:hAnsi="Arial" w:cs="Arial"/>
                <w:sz w:val="20"/>
                <w:szCs w:val="20"/>
              </w:rPr>
            </w:pPr>
            <w:r w:rsidRPr="00366F2E">
              <w:rPr>
                <w:rFonts w:ascii="Arial" w:hAnsi="Arial" w:cs="Arial"/>
                <w:sz w:val="20"/>
                <w:szCs w:val="20"/>
              </w:rPr>
              <w:t>k balíčku A</w:t>
            </w:r>
          </w:p>
        </w:tc>
        <w:tc>
          <w:tcPr>
            <w:tcW w:w="1274" w:type="dxa"/>
            <w:tcBorders>
              <w:right w:val="single" w:sz="4" w:space="0" w:color="auto"/>
            </w:tcBorders>
            <w:shd w:val="clear" w:color="auto" w:fill="auto"/>
            <w:vAlign w:val="center"/>
          </w:tcPr>
          <w:p w14:paraId="68792437" w14:textId="77777777" w:rsidR="009F4193" w:rsidRPr="00366F2E" w:rsidRDefault="009F4193" w:rsidP="009F4193">
            <w:pPr>
              <w:spacing w:line="240" w:lineRule="auto"/>
              <w:jc w:val="center"/>
              <w:rPr>
                <w:rFonts w:ascii="Arial" w:hAnsi="Arial" w:cs="Arial"/>
                <w:sz w:val="20"/>
                <w:szCs w:val="20"/>
              </w:rPr>
            </w:pPr>
            <w:r w:rsidRPr="00366F2E">
              <w:rPr>
                <w:rFonts w:ascii="Arial" w:hAnsi="Arial" w:cs="Arial"/>
                <w:sz w:val="20"/>
                <w:szCs w:val="20"/>
              </w:rPr>
              <w:t>250,00</w:t>
            </w:r>
          </w:p>
        </w:tc>
      </w:tr>
      <w:tr w:rsidR="009F4193" w:rsidRPr="00366F2E" w14:paraId="27269346" w14:textId="77777777" w:rsidTr="008804C5">
        <w:trPr>
          <w:trHeight w:val="296"/>
        </w:trPr>
        <w:tc>
          <w:tcPr>
            <w:tcW w:w="8875" w:type="dxa"/>
            <w:shd w:val="clear" w:color="auto" w:fill="auto"/>
            <w:vAlign w:val="center"/>
          </w:tcPr>
          <w:p w14:paraId="66A320F1" w14:textId="77777777" w:rsidR="009F4193" w:rsidRPr="00366F2E" w:rsidRDefault="009F4193" w:rsidP="009F4193">
            <w:pPr>
              <w:pStyle w:val="Odstavecseseznamem"/>
              <w:numPr>
                <w:ilvl w:val="0"/>
                <w:numId w:val="38"/>
              </w:numPr>
              <w:spacing w:line="228" w:lineRule="auto"/>
              <w:ind w:left="213" w:hanging="141"/>
              <w:rPr>
                <w:rFonts w:ascii="Arial" w:hAnsi="Arial" w:cs="Arial"/>
                <w:sz w:val="20"/>
                <w:szCs w:val="20"/>
              </w:rPr>
            </w:pPr>
            <w:r w:rsidRPr="00366F2E">
              <w:rPr>
                <w:rFonts w:ascii="Arial" w:hAnsi="Arial" w:cs="Arial"/>
                <w:sz w:val="20"/>
                <w:szCs w:val="20"/>
              </w:rPr>
              <w:t>k balíčku B</w:t>
            </w:r>
          </w:p>
        </w:tc>
        <w:tc>
          <w:tcPr>
            <w:tcW w:w="1274" w:type="dxa"/>
            <w:tcBorders>
              <w:right w:val="single" w:sz="4" w:space="0" w:color="auto"/>
            </w:tcBorders>
            <w:shd w:val="clear" w:color="auto" w:fill="auto"/>
            <w:vAlign w:val="center"/>
          </w:tcPr>
          <w:p w14:paraId="1B33A3FB" w14:textId="77777777" w:rsidR="009F4193" w:rsidRPr="00366F2E" w:rsidRDefault="009F4193" w:rsidP="009F4193">
            <w:pPr>
              <w:spacing w:line="240" w:lineRule="auto"/>
              <w:jc w:val="center"/>
              <w:rPr>
                <w:rFonts w:ascii="Arial" w:hAnsi="Arial" w:cs="Arial"/>
                <w:sz w:val="20"/>
                <w:szCs w:val="20"/>
              </w:rPr>
            </w:pPr>
            <w:r w:rsidRPr="00366F2E">
              <w:rPr>
                <w:rFonts w:ascii="Arial" w:hAnsi="Arial" w:cs="Arial"/>
                <w:sz w:val="20"/>
                <w:szCs w:val="20"/>
              </w:rPr>
              <w:t>150,00</w:t>
            </w:r>
          </w:p>
        </w:tc>
      </w:tr>
      <w:tr w:rsidR="009F4193" w:rsidRPr="00366F2E" w14:paraId="6F697954" w14:textId="77777777" w:rsidTr="008804C5">
        <w:trPr>
          <w:trHeight w:val="289"/>
        </w:trPr>
        <w:tc>
          <w:tcPr>
            <w:tcW w:w="8875" w:type="dxa"/>
            <w:shd w:val="clear" w:color="auto" w:fill="auto"/>
            <w:vAlign w:val="center"/>
          </w:tcPr>
          <w:p w14:paraId="0DECBC06" w14:textId="77777777" w:rsidR="009F4193" w:rsidRPr="00366F2E" w:rsidRDefault="009F4193" w:rsidP="009F4193">
            <w:pPr>
              <w:pStyle w:val="Odstavecseseznamem"/>
              <w:numPr>
                <w:ilvl w:val="0"/>
                <w:numId w:val="38"/>
              </w:numPr>
              <w:spacing w:line="228" w:lineRule="auto"/>
              <w:ind w:left="216" w:hanging="142"/>
              <w:rPr>
                <w:rFonts w:ascii="Arial" w:hAnsi="Arial" w:cs="Arial"/>
                <w:sz w:val="20"/>
                <w:szCs w:val="20"/>
              </w:rPr>
            </w:pPr>
            <w:r w:rsidRPr="00366F2E">
              <w:rPr>
                <w:rFonts w:ascii="Arial" w:hAnsi="Arial" w:cs="Arial"/>
                <w:sz w:val="20"/>
                <w:szCs w:val="20"/>
              </w:rPr>
              <w:t>k balíčku C</w:t>
            </w:r>
          </w:p>
        </w:tc>
        <w:tc>
          <w:tcPr>
            <w:tcW w:w="1274" w:type="dxa"/>
            <w:tcBorders>
              <w:right w:val="single" w:sz="4" w:space="0" w:color="auto"/>
            </w:tcBorders>
            <w:shd w:val="clear" w:color="auto" w:fill="auto"/>
            <w:vAlign w:val="center"/>
          </w:tcPr>
          <w:p w14:paraId="4DF5F29E" w14:textId="77777777" w:rsidR="009F4193" w:rsidRPr="00366F2E" w:rsidRDefault="009F4193" w:rsidP="009F4193">
            <w:pPr>
              <w:spacing w:line="240" w:lineRule="auto"/>
              <w:jc w:val="center"/>
              <w:rPr>
                <w:rFonts w:ascii="Arial" w:hAnsi="Arial" w:cs="Arial"/>
                <w:sz w:val="20"/>
                <w:szCs w:val="20"/>
              </w:rPr>
            </w:pPr>
            <w:r w:rsidRPr="00366F2E">
              <w:rPr>
                <w:rFonts w:ascii="Arial" w:hAnsi="Arial" w:cs="Arial"/>
                <w:sz w:val="20"/>
                <w:szCs w:val="20"/>
              </w:rPr>
              <w:t>100,00</w:t>
            </w:r>
          </w:p>
        </w:tc>
      </w:tr>
      <w:tr w:rsidR="009F4193" w:rsidRPr="00366F2E" w14:paraId="7932AF6E" w14:textId="77777777" w:rsidTr="008804C5">
        <w:trPr>
          <w:trHeight w:val="425"/>
        </w:trPr>
        <w:tc>
          <w:tcPr>
            <w:tcW w:w="8875" w:type="dxa"/>
            <w:shd w:val="clear" w:color="auto" w:fill="auto"/>
            <w:vAlign w:val="center"/>
          </w:tcPr>
          <w:p w14:paraId="3C6074DE" w14:textId="26816EC5" w:rsidR="009F4193" w:rsidRPr="00366F2E" w:rsidRDefault="009F4193" w:rsidP="009F4193">
            <w:pPr>
              <w:ind w:left="113"/>
              <w:rPr>
                <w:rFonts w:ascii="Arial" w:hAnsi="Arial" w:cs="Arial"/>
                <w:b/>
                <w:sz w:val="20"/>
                <w:szCs w:val="20"/>
              </w:rPr>
            </w:pPr>
            <w:r w:rsidRPr="00366F2E">
              <w:rPr>
                <w:rFonts w:ascii="Arial" w:hAnsi="Arial" w:cs="Arial"/>
                <w:b/>
                <w:sz w:val="20"/>
                <w:szCs w:val="20"/>
              </w:rPr>
              <w:t>Doplňková cena za upomenutí každého předpisu původního inkasního měsíce</w:t>
            </w:r>
          </w:p>
        </w:tc>
        <w:tc>
          <w:tcPr>
            <w:tcW w:w="1274" w:type="dxa"/>
            <w:tcBorders>
              <w:right w:val="single" w:sz="4" w:space="0" w:color="auto"/>
            </w:tcBorders>
            <w:shd w:val="clear" w:color="auto" w:fill="auto"/>
            <w:vAlign w:val="center"/>
          </w:tcPr>
          <w:p w14:paraId="5B702B1C" w14:textId="77777777" w:rsidR="009F4193" w:rsidRPr="00366F2E" w:rsidRDefault="009F4193" w:rsidP="009F4193">
            <w:pPr>
              <w:spacing w:line="240" w:lineRule="auto"/>
              <w:ind w:left="212"/>
              <w:jc w:val="center"/>
              <w:rPr>
                <w:rFonts w:ascii="Arial" w:hAnsi="Arial" w:cs="Arial"/>
                <w:sz w:val="20"/>
                <w:szCs w:val="20"/>
              </w:rPr>
            </w:pPr>
            <w:r w:rsidRPr="00366F2E">
              <w:rPr>
                <w:rFonts w:ascii="Arial" w:hAnsi="Arial" w:cs="Arial"/>
                <w:sz w:val="20"/>
                <w:szCs w:val="20"/>
              </w:rPr>
              <w:t>0,30</w:t>
            </w:r>
          </w:p>
        </w:tc>
      </w:tr>
      <w:tr w:rsidR="009F4193" w:rsidRPr="00366F2E" w14:paraId="14B82DD0" w14:textId="77777777" w:rsidTr="008804C5">
        <w:trPr>
          <w:trHeight w:val="577"/>
        </w:trPr>
        <w:tc>
          <w:tcPr>
            <w:tcW w:w="8875" w:type="dxa"/>
            <w:shd w:val="clear" w:color="auto" w:fill="auto"/>
            <w:vAlign w:val="center"/>
          </w:tcPr>
          <w:p w14:paraId="2880FC22" w14:textId="083F52A0" w:rsidR="009F4193" w:rsidRPr="00366F2E" w:rsidRDefault="009F4193" w:rsidP="009F4193">
            <w:pPr>
              <w:spacing w:line="240" w:lineRule="auto"/>
              <w:ind w:left="113"/>
              <w:rPr>
                <w:rFonts w:ascii="Arial" w:hAnsi="Arial" w:cs="Arial"/>
                <w:b/>
                <w:sz w:val="20"/>
                <w:szCs w:val="20"/>
                <w:vertAlign w:val="superscript"/>
              </w:rPr>
            </w:pPr>
            <w:r w:rsidRPr="00366F2E">
              <w:rPr>
                <w:rFonts w:ascii="Arial" w:hAnsi="Arial" w:cs="Arial"/>
                <w:b/>
                <w:sz w:val="20"/>
                <w:szCs w:val="20"/>
              </w:rPr>
              <w:t xml:space="preserve">Poplatek za podlimitní počet předpisů (méně než 100 předpisů v inkasním měsíci, neplatí pro </w:t>
            </w:r>
            <w:proofErr w:type="spellStart"/>
            <w:r w:rsidRPr="00366F2E">
              <w:rPr>
                <w:rFonts w:ascii="Arial" w:hAnsi="Arial" w:cs="Arial"/>
                <w:b/>
                <w:sz w:val="20"/>
                <w:szCs w:val="20"/>
              </w:rPr>
              <w:t>eSIPO</w:t>
            </w:r>
            <w:proofErr w:type="spellEnd"/>
            <w:r w:rsidRPr="00366F2E">
              <w:rPr>
                <w:rFonts w:ascii="Arial" w:hAnsi="Arial" w:cs="Arial"/>
                <w:b/>
                <w:sz w:val="20"/>
                <w:szCs w:val="20"/>
              </w:rPr>
              <w:t>)</w:t>
            </w:r>
          </w:p>
        </w:tc>
        <w:tc>
          <w:tcPr>
            <w:tcW w:w="1274" w:type="dxa"/>
            <w:tcBorders>
              <w:right w:val="single" w:sz="4" w:space="0" w:color="auto"/>
            </w:tcBorders>
            <w:shd w:val="clear" w:color="auto" w:fill="auto"/>
            <w:vAlign w:val="center"/>
          </w:tcPr>
          <w:p w14:paraId="775570DA" w14:textId="368FCA61" w:rsidR="009F4193" w:rsidRPr="00366F2E" w:rsidRDefault="009F4193" w:rsidP="009F4193">
            <w:pPr>
              <w:spacing w:line="240" w:lineRule="auto"/>
              <w:jc w:val="center"/>
              <w:rPr>
                <w:rFonts w:ascii="Arial" w:hAnsi="Arial" w:cs="Arial"/>
                <w:sz w:val="20"/>
                <w:szCs w:val="20"/>
              </w:rPr>
            </w:pPr>
          </w:p>
          <w:p w14:paraId="23D7467F" w14:textId="77777777" w:rsidR="009F4193" w:rsidRPr="00366F2E" w:rsidRDefault="009F4193" w:rsidP="009F4193">
            <w:pPr>
              <w:spacing w:line="240" w:lineRule="auto"/>
              <w:jc w:val="center"/>
              <w:rPr>
                <w:rFonts w:ascii="Arial" w:hAnsi="Arial" w:cs="Arial"/>
                <w:sz w:val="20"/>
                <w:szCs w:val="20"/>
              </w:rPr>
            </w:pPr>
            <w:r w:rsidRPr="00366F2E">
              <w:rPr>
                <w:rFonts w:ascii="Arial" w:hAnsi="Arial" w:cs="Arial"/>
                <w:sz w:val="20"/>
                <w:szCs w:val="20"/>
              </w:rPr>
              <w:t>200,00</w:t>
            </w:r>
          </w:p>
        </w:tc>
      </w:tr>
      <w:tr w:rsidR="009F4193" w:rsidRPr="00366F2E" w14:paraId="7F613F18" w14:textId="77777777" w:rsidTr="008804C5">
        <w:trPr>
          <w:trHeight w:val="411"/>
        </w:trPr>
        <w:tc>
          <w:tcPr>
            <w:tcW w:w="8875" w:type="dxa"/>
            <w:shd w:val="clear" w:color="auto" w:fill="auto"/>
            <w:vAlign w:val="center"/>
          </w:tcPr>
          <w:p w14:paraId="78C23676" w14:textId="2BC6B312" w:rsidR="009F4193" w:rsidRPr="00366F2E" w:rsidRDefault="009F4193" w:rsidP="009F4193">
            <w:pPr>
              <w:ind w:left="113"/>
              <w:rPr>
                <w:rFonts w:ascii="Arial" w:hAnsi="Arial" w:cs="Arial"/>
                <w:b/>
                <w:sz w:val="20"/>
                <w:szCs w:val="20"/>
              </w:rPr>
            </w:pPr>
            <w:r w:rsidRPr="00366F2E">
              <w:rPr>
                <w:rFonts w:ascii="Arial" w:hAnsi="Arial" w:cs="Arial"/>
                <w:b/>
                <w:sz w:val="20"/>
                <w:szCs w:val="20"/>
              </w:rPr>
              <w:t>Zaslání podkladu pro fakturaci za využívání služby SIPO poštou</w:t>
            </w:r>
          </w:p>
        </w:tc>
        <w:tc>
          <w:tcPr>
            <w:tcW w:w="1274" w:type="dxa"/>
            <w:tcBorders>
              <w:right w:val="single" w:sz="4" w:space="0" w:color="auto"/>
            </w:tcBorders>
            <w:shd w:val="clear" w:color="auto" w:fill="auto"/>
            <w:vAlign w:val="center"/>
          </w:tcPr>
          <w:p w14:paraId="4DB04C05" w14:textId="46B29325" w:rsidR="009F4193" w:rsidRPr="00366F2E" w:rsidRDefault="009F4193" w:rsidP="009F4193">
            <w:pPr>
              <w:spacing w:line="240" w:lineRule="auto"/>
              <w:jc w:val="center"/>
              <w:rPr>
                <w:rFonts w:ascii="Arial" w:hAnsi="Arial" w:cs="Arial"/>
                <w:sz w:val="20"/>
                <w:szCs w:val="20"/>
              </w:rPr>
            </w:pPr>
            <w:r w:rsidRPr="00366F2E">
              <w:rPr>
                <w:rFonts w:ascii="Arial" w:hAnsi="Arial" w:cs="Arial"/>
                <w:sz w:val="20"/>
                <w:szCs w:val="20"/>
              </w:rPr>
              <w:t xml:space="preserve">  10,00</w:t>
            </w:r>
          </w:p>
        </w:tc>
      </w:tr>
    </w:tbl>
    <w:p w14:paraId="1333B2D4" w14:textId="77777777" w:rsidR="000644CB" w:rsidRPr="00366F2E" w:rsidRDefault="000644CB">
      <w:pPr>
        <w:spacing w:line="240" w:lineRule="auto"/>
        <w:rPr>
          <w:rFonts w:ascii="Arial" w:hAnsi="Arial" w:cs="Arial"/>
        </w:rPr>
      </w:pPr>
      <w:bookmarkStart w:id="333" w:name="_Toc102464054"/>
      <w:bookmarkStart w:id="334" w:name="_Toc102464055"/>
      <w:bookmarkStart w:id="335" w:name="_Toc102464056"/>
      <w:bookmarkStart w:id="336" w:name="_Toc102464060"/>
      <w:bookmarkStart w:id="337" w:name="_Toc102464073"/>
      <w:bookmarkStart w:id="338" w:name="_Toc102464074"/>
      <w:bookmarkStart w:id="339" w:name="_Toc102464075"/>
      <w:bookmarkStart w:id="340" w:name="_Toc102464076"/>
      <w:bookmarkStart w:id="341" w:name="_Toc102464080"/>
      <w:bookmarkStart w:id="342" w:name="_Toc102464096"/>
      <w:bookmarkStart w:id="343" w:name="_Toc102464100"/>
      <w:bookmarkStart w:id="344" w:name="_Toc102464101"/>
      <w:bookmarkStart w:id="345" w:name="_Toc102464102"/>
      <w:bookmarkStart w:id="346" w:name="_Toc22742898"/>
      <w:bookmarkStart w:id="347" w:name="_Toc87870659"/>
      <w:bookmarkEnd w:id="333"/>
      <w:bookmarkEnd w:id="334"/>
      <w:bookmarkEnd w:id="335"/>
      <w:bookmarkEnd w:id="336"/>
      <w:bookmarkEnd w:id="337"/>
      <w:bookmarkEnd w:id="338"/>
      <w:bookmarkEnd w:id="339"/>
      <w:bookmarkEnd w:id="340"/>
      <w:bookmarkEnd w:id="341"/>
      <w:bookmarkEnd w:id="342"/>
      <w:bookmarkEnd w:id="343"/>
      <w:bookmarkEnd w:id="344"/>
      <w:bookmarkEnd w:id="345"/>
    </w:p>
    <w:p w14:paraId="22A76FF6" w14:textId="77777777" w:rsidR="000644CB" w:rsidRPr="00366F2E" w:rsidRDefault="000644CB">
      <w:pPr>
        <w:spacing w:line="240" w:lineRule="auto"/>
        <w:rPr>
          <w:rFonts w:ascii="Arial" w:hAnsi="Arial" w:cs="Arial"/>
        </w:rPr>
      </w:pPr>
    </w:p>
    <w:p w14:paraId="48D8C383" w14:textId="5F671D22" w:rsidR="006F1A0B" w:rsidRPr="00366F2E" w:rsidRDefault="00062294">
      <w:pPr>
        <w:spacing w:line="240" w:lineRule="auto"/>
        <w:rPr>
          <w:rFonts w:ascii="Arial" w:hAnsi="Arial" w:cs="Arial"/>
        </w:rPr>
      </w:pPr>
      <w:r w:rsidRPr="00366F2E">
        <w:rPr>
          <w:rFonts w:ascii="Arial" w:hAnsi="Arial" w:cs="Arial"/>
          <w:noProof/>
          <w:lang w:eastAsia="cs-CZ"/>
        </w:rPr>
        <mc:AlternateContent>
          <mc:Choice Requires="wps">
            <w:drawing>
              <wp:anchor distT="0" distB="0" distL="114300" distR="114300" simplePos="0" relativeHeight="251658285" behindDoc="0" locked="0" layoutInCell="1" allowOverlap="1" wp14:anchorId="66EE7E4F" wp14:editId="1684B639">
                <wp:simplePos x="0" y="0"/>
                <wp:positionH relativeFrom="page">
                  <wp:posOffset>1229995</wp:posOffset>
                </wp:positionH>
                <wp:positionV relativeFrom="bottomMargin">
                  <wp:posOffset>207645</wp:posOffset>
                </wp:positionV>
                <wp:extent cx="4847590" cy="258445"/>
                <wp:effectExtent l="0" t="0" r="0" b="8255"/>
                <wp:wrapNone/>
                <wp:docPr id="28" name="Textové pole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52F0800" w14:textId="77777777" w:rsidR="009F49C4" w:rsidRPr="006E1087" w:rsidRDefault="009F49C4" w:rsidP="009F49C4">
                            <w:pPr>
                              <w:ind w:left="113"/>
                              <w:jc w:val="center"/>
                            </w:pPr>
                            <w:r>
                              <w:rPr>
                                <w:b/>
                                <w:i/>
                              </w:rPr>
                              <w:t>SIPO</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365A5380">
              <v:shape id="Textové pole 28" style="position:absolute;margin-left:96.85pt;margin-top:16.35pt;width:381.7pt;height:20.35pt;z-index:251658285;visibility:visible;mso-wrap-style:square;mso-width-percent:0;mso-height-percent:0;mso-wrap-distance-left:9pt;mso-wrap-distance-top:0;mso-wrap-distance-right:9pt;mso-wrap-distance-bottom:0;mso-position-horizontal:absolute;mso-position-horizontal-relative:page;mso-position-vertical:absolute;mso-position-vertical-relative:bottom-margin-area;mso-width-percent:0;mso-height-percent:0;mso-width-relative:page;mso-height-relative:page;v-text-anchor:top" o:spid="_x0000_s104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xLR+5QEAAKkDAAAOAAAAZHJzL2Uyb0RvYy54bWysU8Fu2zAMvQ/YPwi6L04yZ02NOEXXosOA&#10;rhvQ9QNkWbKF2aJGKbGzrx8lp2m23YpdBJGUH997pDdXY9+xvUJvwJZ8MZtzpqyE2tim5E/f796t&#10;OfNB2Fp0YFXJD8rzq+3bN5vBFWoJLXS1QkYg1heDK3kbgiuyzMtW9cLPwClLRQ3Yi0AhNlmNYiD0&#10;vsuW8/mHbACsHYJU3lP2dirybcLXWsnwVWuvAutKTtxCOjGdVTyz7UYUDQrXGnmkIV7BohfGUtMT&#10;1K0Igu3Q/APVG4ngQYeZhD4DrY1USQOpWcz/UvPYCqeSFjLHu5NN/v/Byof9o/uGLIwfYaQBJhHe&#10;3YP84ZmFm1bYRl0jwtAqUVPjRbQsG5wvjp9Gq33hI0g1fIGahix2ARLQqLGPrpBORug0gMPJdDUG&#10;JimZr/OL1SWVJNWWq3Wer1ILUTx/7dCHTwp6Fi8lRxpqQhf7ex8iG1E8P4nNLNyZrkuD7ewfCXoY&#10;M4l9JDxRD2M1MlNT8/excVRTQX0gPQjTvtB+06UF/MXZQLtScv9zJ1Bx1n225MnlIs/jcqUgX10s&#10;KcDzSnVeEVYSVMkDZ9P1JkwLuXNompY6TVOwcE0+apMkvrA68qd9SMqPuxsX7jxOr17+sO1vAAAA&#10;//8DAFBLAwQUAAYACAAAACEA4capwd4AAAAJAQAADwAAAGRycy9kb3ducmV2LnhtbEyPTU/DMAyG&#10;70j7D5EncWPJ1o3SrumEQFxBjA9pt6zx2orGqZpsLf8ec4KT9cqPXj8udpPrxAWH0HrSsFwoEEiV&#10;ty3VGt7fnm7uQIRoyJrOE2r4xgC7cnZVmNz6kV7xso+14BIKudHQxNjnUoaqQWfCwvdIvDv5wZnI&#10;cailHczI5a6TK6VupTMt8YXG9PjQYPW1PzsNH8+nw+davdSPbtOPflKSXCa1vp5P91sQEaf4B8Ov&#10;PqtDyU5HfyYbRMc5S1JGNSQrngxkm3QJ4qghTdYgy0L+/6D8AQAA//8DAFBLAQItABQABgAIAAAA&#10;IQC2gziS/gAAAOEBAAATAAAAAAAAAAAAAAAAAAAAAABbQ29udGVudF9UeXBlc10ueG1sUEsBAi0A&#10;FAAGAAgAAAAhADj9If/WAAAAlAEAAAsAAAAAAAAAAAAAAAAALwEAAF9yZWxzLy5yZWxzUEsBAi0A&#10;FAAGAAgAAAAhAKnEtH7lAQAAqQMAAA4AAAAAAAAAAAAAAAAALgIAAGRycy9lMm9Eb2MueG1sUEsB&#10;Ai0AFAAGAAgAAAAhAOHGqcHeAAAACQEAAA8AAAAAAAAAAAAAAAAAPwQAAGRycy9kb3ducmV2Lnht&#10;bFBLBQYAAAAABAAEAPMAAABKBQAAAAA=&#10;" w14:anchorId="66EE7E4F">
                <v:textbox>
                  <w:txbxContent>
                    <w:p w:rsidRPr="006E1087" w:rsidR="009F49C4" w:rsidP="009F49C4" w:rsidRDefault="009F49C4" w14:paraId="1634C630" w14:textId="77777777">
                      <w:pPr>
                        <w:ind w:left="113"/>
                        <w:jc w:val="center"/>
                      </w:pPr>
                      <w:r>
                        <w:rPr>
                          <w:b/>
                          <w:i/>
                        </w:rPr>
                        <w:t>SIPO</w:t>
                      </w:r>
                    </w:p>
                  </w:txbxContent>
                </v:textbox>
                <w10:wrap anchorx="page" anchory="margin"/>
              </v:shape>
            </w:pict>
          </mc:Fallback>
        </mc:AlternateContent>
      </w:r>
      <w:r w:rsidR="00381AC2" w:rsidRPr="00366F2E">
        <w:rPr>
          <w:rFonts w:ascii="Arial" w:hAnsi="Arial" w:cs="Arial"/>
          <w:bCs/>
          <w:sz w:val="16"/>
          <w:szCs w:val="16"/>
        </w:rPr>
        <w:t>* Při evidenci přijatých částek pro Příjemce a provádění odchozích platebních transakcí na účet Příjemce poskytuje Česká pošta, s. p. platební služby na základě zákona č. 370/2017 Sb., o platebním styku.</w:t>
      </w:r>
    </w:p>
    <w:p w14:paraId="17CB14E0" w14:textId="77777777" w:rsidR="003B695C" w:rsidRPr="00366F2E" w:rsidRDefault="003B695C">
      <w:pPr>
        <w:spacing w:line="240" w:lineRule="auto"/>
        <w:rPr>
          <w:rFonts w:ascii="Arial" w:eastAsia="Times New Roman" w:hAnsi="Arial" w:cs="Arial"/>
          <w:b/>
          <w:bCs/>
          <w:sz w:val="28"/>
          <w:szCs w:val="28"/>
        </w:rPr>
      </w:pPr>
    </w:p>
    <w:p w14:paraId="4681F15C" w14:textId="77777777" w:rsidR="00381AC2" w:rsidRPr="00366F2E" w:rsidRDefault="00381AC2">
      <w:pPr>
        <w:spacing w:line="240" w:lineRule="auto"/>
        <w:rPr>
          <w:rFonts w:ascii="Arial" w:eastAsia="Times New Roman" w:hAnsi="Arial" w:cs="Arial"/>
          <w:b/>
          <w:bCs/>
          <w:sz w:val="28"/>
          <w:szCs w:val="28"/>
        </w:rPr>
      </w:pPr>
    </w:p>
    <w:p w14:paraId="5F2072D6" w14:textId="77777777" w:rsidR="00381AC2" w:rsidRPr="00366F2E" w:rsidRDefault="00381AC2">
      <w:pPr>
        <w:spacing w:line="240" w:lineRule="auto"/>
        <w:rPr>
          <w:rFonts w:ascii="Arial" w:eastAsia="Times New Roman" w:hAnsi="Arial" w:cs="Arial"/>
          <w:b/>
          <w:bCs/>
          <w:sz w:val="28"/>
          <w:szCs w:val="28"/>
        </w:rPr>
      </w:pPr>
    </w:p>
    <w:p w14:paraId="170F926A" w14:textId="77777777" w:rsidR="00381AC2" w:rsidRPr="00366F2E" w:rsidRDefault="00381AC2">
      <w:pPr>
        <w:spacing w:line="240" w:lineRule="auto"/>
        <w:rPr>
          <w:rFonts w:ascii="Arial" w:eastAsia="Times New Roman" w:hAnsi="Arial" w:cs="Arial"/>
          <w:b/>
          <w:bCs/>
          <w:sz w:val="28"/>
          <w:szCs w:val="28"/>
        </w:rPr>
      </w:pPr>
    </w:p>
    <w:p w14:paraId="7BE4FFA6" w14:textId="77777777" w:rsidR="00381AC2" w:rsidRPr="00366F2E" w:rsidRDefault="00381AC2">
      <w:pPr>
        <w:spacing w:line="240" w:lineRule="auto"/>
        <w:rPr>
          <w:rFonts w:ascii="Arial" w:eastAsia="Times New Roman" w:hAnsi="Arial" w:cs="Arial"/>
          <w:b/>
          <w:bCs/>
          <w:sz w:val="28"/>
          <w:szCs w:val="28"/>
        </w:rPr>
      </w:pPr>
    </w:p>
    <w:p w14:paraId="1CCA37C9" w14:textId="77777777" w:rsidR="00381AC2" w:rsidRPr="00366F2E" w:rsidRDefault="00381AC2">
      <w:pPr>
        <w:spacing w:line="240" w:lineRule="auto"/>
        <w:rPr>
          <w:rFonts w:ascii="Arial" w:eastAsia="Times New Roman" w:hAnsi="Arial" w:cs="Arial"/>
          <w:b/>
          <w:bCs/>
          <w:sz w:val="28"/>
          <w:szCs w:val="28"/>
        </w:rPr>
      </w:pPr>
    </w:p>
    <w:p w14:paraId="7B373A13" w14:textId="77777777" w:rsidR="00381AC2" w:rsidRPr="00366F2E" w:rsidRDefault="00381AC2">
      <w:pPr>
        <w:spacing w:line="240" w:lineRule="auto"/>
        <w:rPr>
          <w:rFonts w:ascii="Arial" w:eastAsia="Times New Roman" w:hAnsi="Arial" w:cs="Arial"/>
          <w:b/>
          <w:bCs/>
          <w:sz w:val="28"/>
          <w:szCs w:val="28"/>
        </w:rPr>
      </w:pPr>
    </w:p>
    <w:p w14:paraId="4D7CF1D1" w14:textId="77777777" w:rsidR="00381AC2" w:rsidRPr="00366F2E" w:rsidRDefault="00381AC2">
      <w:pPr>
        <w:spacing w:line="240" w:lineRule="auto"/>
        <w:rPr>
          <w:rFonts w:ascii="Arial" w:eastAsia="Times New Roman" w:hAnsi="Arial" w:cs="Arial"/>
          <w:b/>
          <w:bCs/>
          <w:sz w:val="28"/>
          <w:szCs w:val="28"/>
        </w:rPr>
      </w:pPr>
    </w:p>
    <w:p w14:paraId="435FBA33" w14:textId="77777777" w:rsidR="00381AC2" w:rsidRPr="00366F2E" w:rsidRDefault="00381AC2">
      <w:pPr>
        <w:spacing w:line="240" w:lineRule="auto"/>
        <w:rPr>
          <w:rFonts w:ascii="Arial" w:eastAsia="Times New Roman" w:hAnsi="Arial" w:cs="Arial"/>
          <w:b/>
          <w:bCs/>
          <w:sz w:val="28"/>
          <w:szCs w:val="28"/>
        </w:rPr>
      </w:pPr>
    </w:p>
    <w:p w14:paraId="7021CAF5" w14:textId="77777777" w:rsidR="00381AC2" w:rsidRPr="00366F2E" w:rsidRDefault="00381AC2">
      <w:pPr>
        <w:spacing w:line="240" w:lineRule="auto"/>
        <w:rPr>
          <w:rFonts w:ascii="Arial" w:eastAsia="Times New Roman" w:hAnsi="Arial" w:cs="Arial"/>
          <w:b/>
          <w:bCs/>
          <w:sz w:val="28"/>
          <w:szCs w:val="28"/>
        </w:rPr>
      </w:pPr>
    </w:p>
    <w:p w14:paraId="5FCBA903" w14:textId="77777777" w:rsidR="00381AC2" w:rsidRPr="00366F2E" w:rsidRDefault="00381AC2">
      <w:pPr>
        <w:spacing w:line="240" w:lineRule="auto"/>
        <w:rPr>
          <w:rFonts w:ascii="Arial" w:eastAsia="Times New Roman" w:hAnsi="Arial" w:cs="Arial"/>
          <w:b/>
          <w:bCs/>
          <w:sz w:val="28"/>
          <w:szCs w:val="28"/>
        </w:rPr>
      </w:pPr>
    </w:p>
    <w:p w14:paraId="136CEACF" w14:textId="77777777" w:rsidR="00381AC2" w:rsidRPr="00366F2E" w:rsidRDefault="00381AC2">
      <w:pPr>
        <w:spacing w:line="240" w:lineRule="auto"/>
        <w:rPr>
          <w:rFonts w:ascii="Arial" w:eastAsia="Times New Roman" w:hAnsi="Arial" w:cs="Arial"/>
          <w:b/>
          <w:bCs/>
          <w:sz w:val="28"/>
          <w:szCs w:val="28"/>
        </w:rPr>
      </w:pPr>
    </w:p>
    <w:p w14:paraId="7B902D08" w14:textId="77777777" w:rsidR="00381AC2" w:rsidRPr="00366F2E" w:rsidRDefault="00381AC2">
      <w:pPr>
        <w:spacing w:line="240" w:lineRule="auto"/>
        <w:rPr>
          <w:rFonts w:ascii="Arial" w:eastAsia="Times New Roman" w:hAnsi="Arial" w:cs="Arial"/>
          <w:b/>
          <w:bCs/>
          <w:sz w:val="28"/>
          <w:szCs w:val="28"/>
        </w:rPr>
      </w:pPr>
    </w:p>
    <w:p w14:paraId="2C76C763" w14:textId="77777777" w:rsidR="00381AC2" w:rsidRPr="00366F2E" w:rsidRDefault="00381AC2">
      <w:pPr>
        <w:spacing w:line="240" w:lineRule="auto"/>
        <w:rPr>
          <w:rFonts w:ascii="Arial" w:eastAsia="Times New Roman" w:hAnsi="Arial" w:cs="Arial"/>
          <w:b/>
          <w:bCs/>
          <w:sz w:val="28"/>
          <w:szCs w:val="28"/>
        </w:rPr>
      </w:pPr>
    </w:p>
    <w:p w14:paraId="5D8532B4" w14:textId="77777777" w:rsidR="00381AC2" w:rsidRPr="00366F2E" w:rsidRDefault="00381AC2">
      <w:pPr>
        <w:spacing w:line="240" w:lineRule="auto"/>
        <w:rPr>
          <w:rFonts w:ascii="Arial" w:eastAsia="Times New Roman" w:hAnsi="Arial" w:cs="Arial"/>
          <w:b/>
          <w:bCs/>
          <w:sz w:val="28"/>
          <w:szCs w:val="28"/>
        </w:rPr>
      </w:pPr>
    </w:p>
    <w:p w14:paraId="2FF94ABD" w14:textId="77777777" w:rsidR="00381AC2" w:rsidRPr="00366F2E" w:rsidRDefault="00381AC2">
      <w:pPr>
        <w:spacing w:line="240" w:lineRule="auto"/>
        <w:rPr>
          <w:rFonts w:ascii="Arial" w:eastAsia="Times New Roman" w:hAnsi="Arial" w:cs="Arial"/>
          <w:b/>
          <w:bCs/>
          <w:sz w:val="28"/>
          <w:szCs w:val="28"/>
        </w:rPr>
      </w:pPr>
    </w:p>
    <w:p w14:paraId="52EDE058" w14:textId="13FCEF95" w:rsidR="006716FB" w:rsidRPr="00366F2E" w:rsidRDefault="006716FB" w:rsidP="006716FB">
      <w:pPr>
        <w:pStyle w:val="Nadpis2"/>
        <w:numPr>
          <w:ilvl w:val="0"/>
          <w:numId w:val="11"/>
        </w:numPr>
        <w:spacing w:after="120"/>
        <w:rPr>
          <w:rFonts w:cs="Arial"/>
        </w:rPr>
      </w:pPr>
      <w:bookmarkStart w:id="348" w:name="_Toc151387986"/>
      <w:bookmarkStart w:id="349" w:name="_Toc189039834"/>
      <w:r w:rsidRPr="00366F2E">
        <w:rPr>
          <w:rFonts w:cs="Arial"/>
        </w:rPr>
        <w:lastRenderedPageBreak/>
        <w:t>SLUŽBY VEŘEJNÉ SPRÁVY NA POŠTÁCH</w:t>
      </w:r>
      <w:bookmarkEnd w:id="346"/>
      <w:bookmarkEnd w:id="347"/>
      <w:bookmarkEnd w:id="348"/>
      <w:bookmarkEnd w:id="349"/>
    </w:p>
    <w:p w14:paraId="0AC467DD" w14:textId="44692CF6" w:rsidR="006716FB" w:rsidRPr="00366F2E" w:rsidRDefault="006716FB" w:rsidP="001B5A38">
      <w:pPr>
        <w:pStyle w:val="Nadpis3"/>
        <w:numPr>
          <w:ilvl w:val="0"/>
          <w:numId w:val="78"/>
        </w:numPr>
        <w:jc w:val="left"/>
        <w:rPr>
          <w:rFonts w:cs="Arial"/>
        </w:rPr>
      </w:pPr>
      <w:bookmarkStart w:id="350" w:name="_Toc447207153"/>
      <w:bookmarkStart w:id="351" w:name="_Toc22742899"/>
      <w:bookmarkStart w:id="352" w:name="_Toc87870660"/>
      <w:bookmarkStart w:id="353" w:name="_Toc151387987"/>
      <w:bookmarkStart w:id="354" w:name="_Toc189039835"/>
      <w:r w:rsidRPr="00366F2E">
        <w:rPr>
          <w:rFonts w:cs="Arial"/>
        </w:rPr>
        <w:t>Služby kontaktního místa veřejné správy C</w:t>
      </w:r>
      <w:r w:rsidR="00F51549" w:rsidRPr="00366F2E">
        <w:rPr>
          <w:rFonts w:cs="Arial"/>
        </w:rPr>
        <w:t>zech</w:t>
      </w:r>
      <w:r w:rsidRPr="00366F2E">
        <w:rPr>
          <w:rFonts w:cs="Arial"/>
        </w:rPr>
        <w:t xml:space="preserve"> POINT</w:t>
      </w:r>
      <w:bookmarkEnd w:id="350"/>
      <w:bookmarkEnd w:id="351"/>
      <w:bookmarkEnd w:id="352"/>
      <w:bookmarkEnd w:id="353"/>
      <w:bookmarkEnd w:id="354"/>
    </w:p>
    <w:tbl>
      <w:tblPr>
        <w:tblW w:w="10207"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09"/>
        <w:gridCol w:w="7088"/>
        <w:gridCol w:w="1134"/>
        <w:gridCol w:w="1276"/>
      </w:tblGrid>
      <w:tr w:rsidR="00547C55" w:rsidRPr="00366F2E" w14:paraId="32352213" w14:textId="77777777" w:rsidTr="000B5EA9">
        <w:tc>
          <w:tcPr>
            <w:tcW w:w="7797" w:type="dxa"/>
            <w:gridSpan w:val="2"/>
            <w:shd w:val="clear" w:color="auto" w:fill="F2F2F2" w:themeFill="background1" w:themeFillShade="F2"/>
            <w:vAlign w:val="center"/>
          </w:tcPr>
          <w:p w14:paraId="1573B23F" w14:textId="77777777" w:rsidR="00BF6396" w:rsidRPr="00366F2E" w:rsidRDefault="00BF6396" w:rsidP="00543BEE">
            <w:pPr>
              <w:pStyle w:val="Zkladntextodsazen3"/>
              <w:tabs>
                <w:tab w:val="left" w:pos="1260"/>
              </w:tabs>
              <w:suppressAutoHyphens/>
              <w:autoSpaceDE w:val="0"/>
              <w:autoSpaceDN w:val="0"/>
              <w:adjustRightInd w:val="0"/>
              <w:spacing w:line="228" w:lineRule="auto"/>
              <w:ind w:left="0" w:firstLine="0"/>
              <w:jc w:val="center"/>
              <w:rPr>
                <w:rFonts w:ascii="Arial" w:hAnsi="Arial" w:cs="Arial"/>
                <w:b/>
                <w:sz w:val="20"/>
              </w:rPr>
            </w:pPr>
            <w:r w:rsidRPr="00366F2E">
              <w:rPr>
                <w:rFonts w:ascii="Arial" w:hAnsi="Arial" w:cs="Arial"/>
                <w:b/>
                <w:sz w:val="20"/>
              </w:rPr>
              <w:t>Cena v Kč</w:t>
            </w:r>
          </w:p>
        </w:tc>
        <w:tc>
          <w:tcPr>
            <w:tcW w:w="1134" w:type="dxa"/>
            <w:shd w:val="clear" w:color="auto" w:fill="F2F2F2" w:themeFill="background1" w:themeFillShade="F2"/>
            <w:vAlign w:val="center"/>
          </w:tcPr>
          <w:p w14:paraId="1289DF60" w14:textId="77777777" w:rsidR="00BF6396" w:rsidRPr="00366F2E" w:rsidRDefault="00BF6396" w:rsidP="00543BEE">
            <w:pPr>
              <w:pStyle w:val="Bezmezer"/>
              <w:tabs>
                <w:tab w:val="left" w:pos="7655"/>
              </w:tabs>
              <w:jc w:val="center"/>
              <w:rPr>
                <w:rFonts w:ascii="Arial" w:hAnsi="Arial" w:cs="Arial"/>
                <w:b/>
                <w:sz w:val="20"/>
                <w:szCs w:val="20"/>
              </w:rPr>
            </w:pPr>
            <w:r w:rsidRPr="00366F2E">
              <w:rPr>
                <w:rFonts w:ascii="Arial" w:hAnsi="Arial" w:cs="Arial"/>
                <w:b/>
                <w:sz w:val="20"/>
                <w:szCs w:val="20"/>
              </w:rPr>
              <w:t>bez DPH</w:t>
            </w:r>
          </w:p>
        </w:tc>
        <w:tc>
          <w:tcPr>
            <w:tcW w:w="1276" w:type="dxa"/>
            <w:shd w:val="clear" w:color="auto" w:fill="F2F2F2" w:themeFill="background1" w:themeFillShade="F2"/>
            <w:vAlign w:val="center"/>
          </w:tcPr>
          <w:p w14:paraId="4E4B1A19" w14:textId="77777777" w:rsidR="00BF6396" w:rsidRPr="00366F2E" w:rsidRDefault="00BF6396" w:rsidP="00543BEE">
            <w:pPr>
              <w:pStyle w:val="Bezmezer"/>
              <w:tabs>
                <w:tab w:val="left" w:pos="7655"/>
              </w:tabs>
              <w:jc w:val="center"/>
              <w:rPr>
                <w:rFonts w:ascii="Arial" w:hAnsi="Arial" w:cs="Arial"/>
                <w:b/>
                <w:sz w:val="20"/>
                <w:szCs w:val="20"/>
              </w:rPr>
            </w:pPr>
            <w:r w:rsidRPr="00366F2E">
              <w:rPr>
                <w:rFonts w:ascii="Arial" w:hAnsi="Arial" w:cs="Arial"/>
                <w:b/>
                <w:sz w:val="20"/>
                <w:szCs w:val="20"/>
              </w:rPr>
              <w:t>s DPH</w:t>
            </w:r>
          </w:p>
        </w:tc>
      </w:tr>
      <w:tr w:rsidR="00547C55" w:rsidRPr="00366F2E" w14:paraId="7888C904" w14:textId="77777777" w:rsidTr="00676AF6">
        <w:tc>
          <w:tcPr>
            <w:tcW w:w="709" w:type="dxa"/>
            <w:vMerge w:val="restart"/>
          </w:tcPr>
          <w:p w14:paraId="479C2C63" w14:textId="77777777" w:rsidR="006716FB" w:rsidRPr="00366F2E" w:rsidRDefault="006716FB" w:rsidP="006716FB">
            <w:pPr>
              <w:shd w:val="clear" w:color="auto" w:fill="FFFFFF" w:themeFill="background1"/>
              <w:rPr>
                <w:rFonts w:ascii="Arial" w:hAnsi="Arial" w:cs="Arial"/>
                <w:b/>
                <w:sz w:val="20"/>
                <w:szCs w:val="20"/>
              </w:rPr>
            </w:pPr>
            <w:r w:rsidRPr="00366F2E">
              <w:rPr>
                <w:rFonts w:ascii="Arial" w:hAnsi="Arial" w:cs="Arial"/>
                <w:b/>
                <w:sz w:val="20"/>
                <w:szCs w:val="20"/>
              </w:rPr>
              <w:t>1.</w:t>
            </w:r>
            <w:r w:rsidR="003E6C10" w:rsidRPr="00366F2E">
              <w:rPr>
                <w:rFonts w:ascii="Arial" w:hAnsi="Arial" w:cs="Arial"/>
                <w:b/>
                <w:sz w:val="20"/>
                <w:szCs w:val="20"/>
              </w:rPr>
              <w:t>1</w:t>
            </w:r>
          </w:p>
        </w:tc>
        <w:tc>
          <w:tcPr>
            <w:tcW w:w="7088" w:type="dxa"/>
            <w:tcBorders>
              <w:bottom w:val="nil"/>
            </w:tcBorders>
            <w:shd w:val="clear" w:color="auto" w:fill="FFFFFF" w:themeFill="background1"/>
            <w:vAlign w:val="center"/>
          </w:tcPr>
          <w:p w14:paraId="4D5FA0DD" w14:textId="77777777" w:rsidR="006716FB" w:rsidRPr="00366F2E" w:rsidRDefault="006716FB" w:rsidP="006716FB">
            <w:pPr>
              <w:pStyle w:val="Zkladntextodsazen3"/>
              <w:shd w:val="clear" w:color="auto" w:fill="FFFFFF" w:themeFill="background1"/>
              <w:tabs>
                <w:tab w:val="left" w:pos="1260"/>
              </w:tabs>
              <w:suppressAutoHyphens/>
              <w:autoSpaceDE w:val="0"/>
              <w:autoSpaceDN w:val="0"/>
              <w:adjustRightInd w:val="0"/>
              <w:spacing w:line="228" w:lineRule="auto"/>
              <w:ind w:left="0" w:firstLine="0"/>
              <w:jc w:val="left"/>
              <w:rPr>
                <w:rFonts w:ascii="Arial" w:hAnsi="Arial" w:cs="Arial"/>
                <w:b/>
                <w:sz w:val="20"/>
              </w:rPr>
            </w:pPr>
            <w:r w:rsidRPr="00366F2E">
              <w:rPr>
                <w:rFonts w:ascii="Arial" w:hAnsi="Arial" w:cs="Arial"/>
                <w:b/>
                <w:sz w:val="20"/>
              </w:rPr>
              <w:t>Cena za ověřený výstup</w:t>
            </w:r>
          </w:p>
        </w:tc>
        <w:tc>
          <w:tcPr>
            <w:tcW w:w="1134" w:type="dxa"/>
            <w:vMerge w:val="restart"/>
            <w:shd w:val="clear" w:color="auto" w:fill="FFFFFF" w:themeFill="background1"/>
            <w:vAlign w:val="bottom"/>
          </w:tcPr>
          <w:p w14:paraId="68AB2263" w14:textId="270546A7" w:rsidR="009C5D6B" w:rsidRPr="00366F2E" w:rsidRDefault="006716FB" w:rsidP="009F2DD1">
            <w:pPr>
              <w:pStyle w:val="Bezmezer"/>
              <w:shd w:val="clear" w:color="auto" w:fill="FFFFFF" w:themeFill="background1"/>
              <w:tabs>
                <w:tab w:val="left" w:pos="7655"/>
              </w:tabs>
              <w:spacing w:line="228" w:lineRule="auto"/>
              <w:jc w:val="center"/>
              <w:rPr>
                <w:rFonts w:ascii="Arial" w:hAnsi="Arial" w:cs="Arial"/>
                <w:sz w:val="18"/>
                <w:szCs w:val="20"/>
              </w:rPr>
            </w:pPr>
            <w:r w:rsidRPr="00366F2E">
              <w:rPr>
                <w:rFonts w:ascii="Arial" w:hAnsi="Arial" w:cs="Arial"/>
                <w:sz w:val="20"/>
                <w:szCs w:val="20"/>
              </w:rPr>
              <w:t>82,64</w:t>
            </w:r>
          </w:p>
        </w:tc>
        <w:tc>
          <w:tcPr>
            <w:tcW w:w="1276" w:type="dxa"/>
            <w:vMerge w:val="restart"/>
            <w:vAlign w:val="bottom"/>
          </w:tcPr>
          <w:p w14:paraId="08532395" w14:textId="10742C0B" w:rsidR="009C5D6B" w:rsidRPr="00366F2E" w:rsidRDefault="006716FB" w:rsidP="009F2DD1">
            <w:pPr>
              <w:pStyle w:val="Bezmezer"/>
              <w:shd w:val="clear" w:color="auto" w:fill="FFFFFF" w:themeFill="background1"/>
              <w:tabs>
                <w:tab w:val="left" w:pos="7655"/>
              </w:tabs>
              <w:spacing w:line="228" w:lineRule="auto"/>
              <w:ind w:left="-108"/>
              <w:jc w:val="center"/>
              <w:rPr>
                <w:rFonts w:ascii="Arial" w:hAnsi="Arial" w:cs="Arial"/>
                <w:b/>
                <w:sz w:val="18"/>
                <w:szCs w:val="20"/>
              </w:rPr>
            </w:pPr>
            <w:r w:rsidRPr="00366F2E">
              <w:rPr>
                <w:rFonts w:ascii="Arial" w:hAnsi="Arial" w:cs="Arial"/>
                <w:b/>
                <w:sz w:val="20"/>
                <w:szCs w:val="20"/>
              </w:rPr>
              <w:t>100,00</w:t>
            </w:r>
          </w:p>
        </w:tc>
      </w:tr>
      <w:tr w:rsidR="00547C55" w:rsidRPr="00366F2E" w14:paraId="1B1AE2B4" w14:textId="77777777" w:rsidTr="000B5EA9">
        <w:trPr>
          <w:trHeight w:val="713"/>
        </w:trPr>
        <w:tc>
          <w:tcPr>
            <w:tcW w:w="709" w:type="dxa"/>
            <w:vMerge/>
          </w:tcPr>
          <w:p w14:paraId="3294A001" w14:textId="77777777" w:rsidR="006716FB" w:rsidRPr="00366F2E" w:rsidRDefault="006716FB" w:rsidP="006716FB">
            <w:pPr>
              <w:shd w:val="clear" w:color="auto" w:fill="FFFFFF" w:themeFill="background1"/>
              <w:rPr>
                <w:rFonts w:ascii="Arial" w:hAnsi="Arial" w:cs="Arial"/>
                <w:b/>
                <w:sz w:val="20"/>
                <w:szCs w:val="20"/>
              </w:rPr>
            </w:pPr>
          </w:p>
        </w:tc>
        <w:tc>
          <w:tcPr>
            <w:tcW w:w="7088" w:type="dxa"/>
            <w:shd w:val="clear" w:color="auto" w:fill="FFFFFF" w:themeFill="background1"/>
            <w:vAlign w:val="center"/>
          </w:tcPr>
          <w:p w14:paraId="0ACB2274" w14:textId="23C12A3B" w:rsidR="006716FB" w:rsidRPr="00366F2E" w:rsidRDefault="008C36F2" w:rsidP="37CD181B">
            <w:pPr>
              <w:pStyle w:val="Zkladntextodsazen3"/>
              <w:shd w:val="clear" w:color="auto" w:fill="FFFFFF" w:themeFill="background1"/>
              <w:suppressAutoHyphens/>
              <w:autoSpaceDE w:val="0"/>
              <w:autoSpaceDN w:val="0"/>
              <w:adjustRightInd w:val="0"/>
              <w:spacing w:line="228" w:lineRule="auto"/>
              <w:ind w:left="0" w:firstLine="0"/>
              <w:rPr>
                <w:rFonts w:ascii="Arial" w:hAnsi="Arial" w:cs="Arial"/>
                <w:sz w:val="20"/>
              </w:rPr>
            </w:pPr>
            <w:r w:rsidRPr="00366F2E">
              <w:rPr>
                <w:rFonts w:ascii="Arial" w:hAnsi="Arial" w:cs="Arial"/>
                <w:sz w:val="18"/>
                <w:szCs w:val="18"/>
              </w:rPr>
              <w:t xml:space="preserve">(z katastru nemovitostí, z veřejného rejstříku, ze živnostenského rejstříku, ze seznamu kvalifikovaných dodavatelů, z insolvenčního rejstříku, z registru řidičů, z registru účastníků provozu modulu autovraků ISOH, ze základních registrů (kromě výpisu o využití údajů z registru obyvatel), ze systému eRecept, z evidence záznamu o očkování pacienta, </w:t>
            </w:r>
            <w:ins w:id="355" w:author="Borůvková Ivana Bc." w:date="2025-07-09T08:42:00Z">
              <w:r w:rsidR="005009ED">
                <w:rPr>
                  <w:rFonts w:ascii="Arial" w:hAnsi="Arial" w:cs="Arial"/>
                  <w:sz w:val="18"/>
                  <w:szCs w:val="18"/>
                </w:rPr>
                <w:t xml:space="preserve">z registru zastupování, </w:t>
              </w:r>
            </w:ins>
            <w:r w:rsidRPr="00366F2E">
              <w:rPr>
                <w:rFonts w:ascii="Arial" w:hAnsi="Arial" w:cs="Arial"/>
                <w:sz w:val="18"/>
                <w:szCs w:val="18"/>
              </w:rPr>
              <w:t>za COVID certifikáty a za snímek z katastrální mapy)</w:t>
            </w:r>
          </w:p>
        </w:tc>
        <w:tc>
          <w:tcPr>
            <w:tcW w:w="1134" w:type="dxa"/>
            <w:vMerge/>
            <w:vAlign w:val="bottom"/>
          </w:tcPr>
          <w:p w14:paraId="2DF578AF" w14:textId="77777777" w:rsidR="006716FB" w:rsidRPr="00366F2E" w:rsidRDefault="006716FB" w:rsidP="006716FB">
            <w:pPr>
              <w:pStyle w:val="Bezmezer"/>
              <w:shd w:val="clear" w:color="auto" w:fill="FFFFFF" w:themeFill="background1"/>
              <w:tabs>
                <w:tab w:val="left" w:pos="7655"/>
              </w:tabs>
              <w:spacing w:line="228" w:lineRule="auto"/>
              <w:jc w:val="center"/>
              <w:rPr>
                <w:rFonts w:ascii="Arial" w:hAnsi="Arial" w:cs="Arial"/>
                <w:sz w:val="20"/>
                <w:szCs w:val="20"/>
              </w:rPr>
            </w:pPr>
          </w:p>
        </w:tc>
        <w:tc>
          <w:tcPr>
            <w:tcW w:w="1276" w:type="dxa"/>
            <w:vMerge/>
            <w:vAlign w:val="bottom"/>
          </w:tcPr>
          <w:p w14:paraId="3D23A26C" w14:textId="77777777" w:rsidR="006716FB" w:rsidRPr="00366F2E" w:rsidRDefault="006716FB" w:rsidP="006716FB">
            <w:pPr>
              <w:pStyle w:val="Bezmezer"/>
              <w:shd w:val="clear" w:color="auto" w:fill="FFFFFF" w:themeFill="background1"/>
              <w:tabs>
                <w:tab w:val="left" w:pos="7655"/>
              </w:tabs>
              <w:spacing w:line="228" w:lineRule="auto"/>
              <w:ind w:left="-108"/>
              <w:jc w:val="center"/>
              <w:rPr>
                <w:rFonts w:ascii="Arial" w:hAnsi="Arial" w:cs="Arial"/>
                <w:b/>
                <w:sz w:val="20"/>
                <w:szCs w:val="20"/>
              </w:rPr>
            </w:pPr>
          </w:p>
        </w:tc>
      </w:tr>
      <w:tr w:rsidR="00547C55" w:rsidRPr="00366F2E" w14:paraId="73ECD30F" w14:textId="77777777" w:rsidTr="000B5EA9">
        <w:trPr>
          <w:trHeight w:val="186"/>
        </w:trPr>
        <w:tc>
          <w:tcPr>
            <w:tcW w:w="709" w:type="dxa"/>
            <w:vMerge/>
          </w:tcPr>
          <w:p w14:paraId="7177C238" w14:textId="77777777" w:rsidR="006716FB" w:rsidRPr="00366F2E" w:rsidRDefault="006716FB" w:rsidP="006716FB">
            <w:pPr>
              <w:shd w:val="clear" w:color="auto" w:fill="FFFFFF" w:themeFill="background1"/>
              <w:spacing w:line="228" w:lineRule="auto"/>
              <w:rPr>
                <w:rFonts w:ascii="Arial" w:hAnsi="Arial" w:cs="Arial"/>
                <w:b/>
                <w:sz w:val="20"/>
                <w:szCs w:val="20"/>
              </w:rPr>
            </w:pPr>
          </w:p>
        </w:tc>
        <w:tc>
          <w:tcPr>
            <w:tcW w:w="7088" w:type="dxa"/>
            <w:shd w:val="clear" w:color="auto" w:fill="FFFFFF" w:themeFill="background1"/>
            <w:vAlign w:val="center"/>
          </w:tcPr>
          <w:p w14:paraId="1A62CC57" w14:textId="77777777" w:rsidR="006716FB" w:rsidRPr="00366F2E" w:rsidRDefault="006716FB" w:rsidP="006716FB">
            <w:pPr>
              <w:pStyle w:val="Zkladntextodsazen3"/>
              <w:numPr>
                <w:ilvl w:val="0"/>
                <w:numId w:val="40"/>
              </w:numPr>
              <w:shd w:val="clear" w:color="auto" w:fill="FFFFFF" w:themeFill="background1"/>
              <w:suppressAutoHyphens/>
              <w:autoSpaceDE w:val="0"/>
              <w:autoSpaceDN w:val="0"/>
              <w:adjustRightInd w:val="0"/>
              <w:spacing w:line="228" w:lineRule="auto"/>
              <w:ind w:left="317" w:hanging="284"/>
              <w:jc w:val="left"/>
              <w:rPr>
                <w:rFonts w:ascii="Arial" w:hAnsi="Arial" w:cs="Arial"/>
                <w:sz w:val="20"/>
              </w:rPr>
            </w:pPr>
            <w:r w:rsidRPr="00366F2E">
              <w:rPr>
                <w:rFonts w:ascii="Arial" w:hAnsi="Arial" w:cs="Arial"/>
                <w:sz w:val="20"/>
              </w:rPr>
              <w:t>první strana</w:t>
            </w:r>
          </w:p>
        </w:tc>
        <w:tc>
          <w:tcPr>
            <w:tcW w:w="1134" w:type="dxa"/>
            <w:vMerge/>
            <w:vAlign w:val="bottom"/>
          </w:tcPr>
          <w:p w14:paraId="5B45F1F5" w14:textId="77777777" w:rsidR="006716FB" w:rsidRPr="00366F2E" w:rsidRDefault="006716FB" w:rsidP="006716FB">
            <w:pPr>
              <w:pStyle w:val="Bezmezer"/>
              <w:shd w:val="clear" w:color="auto" w:fill="FFFFFF" w:themeFill="background1"/>
              <w:tabs>
                <w:tab w:val="left" w:pos="7655"/>
              </w:tabs>
              <w:spacing w:line="228" w:lineRule="auto"/>
              <w:jc w:val="center"/>
              <w:rPr>
                <w:rFonts w:ascii="Arial" w:hAnsi="Arial" w:cs="Arial"/>
                <w:sz w:val="20"/>
                <w:szCs w:val="20"/>
              </w:rPr>
            </w:pPr>
          </w:p>
        </w:tc>
        <w:tc>
          <w:tcPr>
            <w:tcW w:w="1276" w:type="dxa"/>
            <w:vMerge/>
            <w:vAlign w:val="bottom"/>
          </w:tcPr>
          <w:p w14:paraId="2560215E" w14:textId="77777777" w:rsidR="006716FB" w:rsidRPr="00366F2E" w:rsidRDefault="006716FB" w:rsidP="006716FB">
            <w:pPr>
              <w:pStyle w:val="Bezmezer"/>
              <w:shd w:val="clear" w:color="auto" w:fill="FFFFFF" w:themeFill="background1"/>
              <w:tabs>
                <w:tab w:val="left" w:pos="7655"/>
              </w:tabs>
              <w:spacing w:line="228" w:lineRule="auto"/>
              <w:ind w:left="-108"/>
              <w:jc w:val="center"/>
              <w:rPr>
                <w:rFonts w:ascii="Arial" w:hAnsi="Arial" w:cs="Arial"/>
                <w:b/>
                <w:sz w:val="20"/>
                <w:szCs w:val="20"/>
              </w:rPr>
            </w:pPr>
          </w:p>
        </w:tc>
      </w:tr>
      <w:tr w:rsidR="00547C55" w:rsidRPr="00366F2E" w14:paraId="2482796B" w14:textId="77777777" w:rsidTr="000B5EA9">
        <w:trPr>
          <w:trHeight w:val="234"/>
        </w:trPr>
        <w:tc>
          <w:tcPr>
            <w:tcW w:w="709" w:type="dxa"/>
            <w:vMerge/>
          </w:tcPr>
          <w:p w14:paraId="5F69E454" w14:textId="77777777" w:rsidR="006716FB" w:rsidRPr="00366F2E" w:rsidRDefault="006716FB" w:rsidP="006716FB">
            <w:pPr>
              <w:shd w:val="clear" w:color="auto" w:fill="FFFFFF" w:themeFill="background1"/>
              <w:spacing w:line="228" w:lineRule="auto"/>
              <w:rPr>
                <w:rFonts w:ascii="Arial" w:hAnsi="Arial" w:cs="Arial"/>
                <w:b/>
                <w:sz w:val="20"/>
                <w:szCs w:val="20"/>
              </w:rPr>
            </w:pPr>
          </w:p>
        </w:tc>
        <w:tc>
          <w:tcPr>
            <w:tcW w:w="7088" w:type="dxa"/>
            <w:shd w:val="clear" w:color="auto" w:fill="FFFFFF" w:themeFill="background1"/>
            <w:vAlign w:val="center"/>
          </w:tcPr>
          <w:p w14:paraId="7C694A58" w14:textId="77777777" w:rsidR="006716FB" w:rsidRPr="00366F2E" w:rsidRDefault="006716FB" w:rsidP="006716FB">
            <w:pPr>
              <w:pStyle w:val="Zkladntextodsazen3"/>
              <w:shd w:val="clear" w:color="auto" w:fill="FFFFFF" w:themeFill="background1"/>
              <w:suppressAutoHyphens/>
              <w:autoSpaceDE w:val="0"/>
              <w:autoSpaceDN w:val="0"/>
              <w:adjustRightInd w:val="0"/>
              <w:spacing w:line="228" w:lineRule="auto"/>
              <w:ind w:left="317" w:firstLine="26"/>
              <w:jc w:val="left"/>
              <w:rPr>
                <w:rFonts w:ascii="Arial" w:hAnsi="Arial" w:cs="Arial"/>
                <w:sz w:val="20"/>
              </w:rPr>
            </w:pPr>
            <w:r w:rsidRPr="00366F2E">
              <w:rPr>
                <w:rFonts w:ascii="Arial" w:hAnsi="Arial" w:cs="Arial"/>
                <w:sz w:val="20"/>
              </w:rPr>
              <w:t>druhá a každá další strana</w:t>
            </w:r>
          </w:p>
        </w:tc>
        <w:tc>
          <w:tcPr>
            <w:tcW w:w="1134" w:type="dxa"/>
            <w:vAlign w:val="center"/>
          </w:tcPr>
          <w:p w14:paraId="6E561E62" w14:textId="77777777" w:rsidR="006716FB" w:rsidRPr="00366F2E" w:rsidRDefault="008E5C0E" w:rsidP="008E5C0E">
            <w:pPr>
              <w:pStyle w:val="Bezmezer"/>
              <w:shd w:val="clear" w:color="auto" w:fill="FFFFFF" w:themeFill="background1"/>
              <w:tabs>
                <w:tab w:val="left" w:pos="7655"/>
              </w:tabs>
              <w:spacing w:line="228" w:lineRule="auto"/>
              <w:jc w:val="center"/>
              <w:rPr>
                <w:rFonts w:ascii="Arial" w:hAnsi="Arial" w:cs="Arial"/>
                <w:sz w:val="20"/>
                <w:szCs w:val="20"/>
              </w:rPr>
            </w:pPr>
            <w:r w:rsidRPr="00366F2E">
              <w:rPr>
                <w:rFonts w:ascii="Arial" w:hAnsi="Arial" w:cs="Arial"/>
                <w:sz w:val="20"/>
                <w:szCs w:val="20"/>
              </w:rPr>
              <w:t>41,32</w:t>
            </w:r>
          </w:p>
        </w:tc>
        <w:tc>
          <w:tcPr>
            <w:tcW w:w="1276" w:type="dxa"/>
            <w:vAlign w:val="center"/>
          </w:tcPr>
          <w:p w14:paraId="78D87EB9" w14:textId="77777777" w:rsidR="006716FB" w:rsidRPr="00366F2E" w:rsidRDefault="008E5C0E" w:rsidP="008E5C0E">
            <w:pPr>
              <w:pStyle w:val="Bezmezer"/>
              <w:shd w:val="clear" w:color="auto" w:fill="FFFFFF" w:themeFill="background1"/>
              <w:tabs>
                <w:tab w:val="left" w:pos="7655"/>
              </w:tabs>
              <w:spacing w:line="228" w:lineRule="auto"/>
              <w:ind w:left="-108"/>
              <w:jc w:val="center"/>
              <w:rPr>
                <w:rFonts w:ascii="Arial" w:hAnsi="Arial" w:cs="Arial"/>
                <w:b/>
                <w:sz w:val="20"/>
                <w:szCs w:val="20"/>
              </w:rPr>
            </w:pPr>
            <w:r w:rsidRPr="00366F2E">
              <w:rPr>
                <w:rFonts w:ascii="Arial" w:hAnsi="Arial" w:cs="Arial"/>
                <w:b/>
                <w:sz w:val="20"/>
                <w:szCs w:val="20"/>
              </w:rPr>
              <w:t>50,00</w:t>
            </w:r>
          </w:p>
        </w:tc>
      </w:tr>
      <w:tr w:rsidR="00547C55" w:rsidRPr="00366F2E" w14:paraId="28C9D3F0" w14:textId="77777777" w:rsidTr="000B5EA9">
        <w:trPr>
          <w:trHeight w:val="395"/>
        </w:trPr>
        <w:tc>
          <w:tcPr>
            <w:tcW w:w="709" w:type="dxa"/>
            <w:vMerge/>
          </w:tcPr>
          <w:p w14:paraId="3C78BB3D" w14:textId="77777777" w:rsidR="006716FB" w:rsidRPr="00366F2E" w:rsidRDefault="006716FB" w:rsidP="006716FB">
            <w:pPr>
              <w:shd w:val="clear" w:color="auto" w:fill="FFFFFF" w:themeFill="background1"/>
              <w:spacing w:line="228" w:lineRule="auto"/>
              <w:rPr>
                <w:rFonts w:ascii="Arial" w:hAnsi="Arial" w:cs="Arial"/>
                <w:b/>
                <w:sz w:val="20"/>
                <w:szCs w:val="20"/>
              </w:rPr>
            </w:pPr>
          </w:p>
        </w:tc>
        <w:tc>
          <w:tcPr>
            <w:tcW w:w="7088" w:type="dxa"/>
            <w:shd w:val="clear" w:color="auto" w:fill="FFFFFF" w:themeFill="background1"/>
            <w:vAlign w:val="center"/>
          </w:tcPr>
          <w:p w14:paraId="7EB3E3EE" w14:textId="77777777" w:rsidR="006716FB" w:rsidRPr="00366F2E" w:rsidRDefault="006716FB" w:rsidP="006716FB">
            <w:pPr>
              <w:pStyle w:val="Zkladntextodsazen3"/>
              <w:numPr>
                <w:ilvl w:val="0"/>
                <w:numId w:val="40"/>
              </w:numPr>
              <w:shd w:val="clear" w:color="auto" w:fill="FFFFFF" w:themeFill="background1"/>
              <w:suppressAutoHyphens/>
              <w:autoSpaceDE w:val="0"/>
              <w:autoSpaceDN w:val="0"/>
              <w:adjustRightInd w:val="0"/>
              <w:spacing w:line="228" w:lineRule="auto"/>
              <w:ind w:left="317" w:hanging="284"/>
              <w:jc w:val="left"/>
              <w:rPr>
                <w:rFonts w:ascii="Arial" w:hAnsi="Arial" w:cs="Arial"/>
                <w:sz w:val="20"/>
              </w:rPr>
            </w:pPr>
            <w:r w:rsidRPr="00366F2E">
              <w:rPr>
                <w:rFonts w:ascii="Arial" w:hAnsi="Arial" w:cs="Arial"/>
                <w:sz w:val="20"/>
              </w:rPr>
              <w:t>druhý a každý následný ověřený výstup stejného elektronického dokumentu bez ohledu na počet stran</w:t>
            </w:r>
          </w:p>
        </w:tc>
        <w:tc>
          <w:tcPr>
            <w:tcW w:w="1134" w:type="dxa"/>
            <w:vAlign w:val="center"/>
          </w:tcPr>
          <w:p w14:paraId="563C1A52" w14:textId="77777777" w:rsidR="006716FB" w:rsidRPr="00366F2E" w:rsidRDefault="008E5C0E" w:rsidP="008E5C0E">
            <w:pPr>
              <w:pStyle w:val="Bezmezer"/>
              <w:shd w:val="clear" w:color="auto" w:fill="FFFFFF" w:themeFill="background1"/>
              <w:tabs>
                <w:tab w:val="left" w:pos="7655"/>
              </w:tabs>
              <w:spacing w:line="228" w:lineRule="auto"/>
              <w:jc w:val="center"/>
              <w:rPr>
                <w:rFonts w:ascii="Arial" w:hAnsi="Arial" w:cs="Arial"/>
                <w:sz w:val="20"/>
                <w:szCs w:val="20"/>
              </w:rPr>
            </w:pPr>
            <w:r w:rsidRPr="00366F2E">
              <w:rPr>
                <w:rFonts w:ascii="Arial" w:hAnsi="Arial" w:cs="Arial"/>
                <w:sz w:val="20"/>
                <w:szCs w:val="20"/>
              </w:rPr>
              <w:t>41,32</w:t>
            </w:r>
          </w:p>
        </w:tc>
        <w:tc>
          <w:tcPr>
            <w:tcW w:w="1276" w:type="dxa"/>
            <w:vAlign w:val="center"/>
          </w:tcPr>
          <w:p w14:paraId="5ACA952D" w14:textId="77777777" w:rsidR="006716FB" w:rsidRPr="00366F2E" w:rsidRDefault="008E5C0E" w:rsidP="008E5C0E">
            <w:pPr>
              <w:pStyle w:val="Bezmezer"/>
              <w:shd w:val="clear" w:color="auto" w:fill="FFFFFF" w:themeFill="background1"/>
              <w:tabs>
                <w:tab w:val="left" w:pos="7655"/>
              </w:tabs>
              <w:spacing w:line="228" w:lineRule="auto"/>
              <w:ind w:left="-108"/>
              <w:jc w:val="center"/>
              <w:rPr>
                <w:rFonts w:ascii="Arial" w:hAnsi="Arial" w:cs="Arial"/>
                <w:b/>
                <w:sz w:val="20"/>
                <w:szCs w:val="20"/>
              </w:rPr>
            </w:pPr>
            <w:r w:rsidRPr="00366F2E">
              <w:rPr>
                <w:rFonts w:ascii="Arial" w:hAnsi="Arial" w:cs="Arial"/>
                <w:b/>
                <w:sz w:val="20"/>
                <w:szCs w:val="20"/>
              </w:rPr>
              <w:t>50,00</w:t>
            </w:r>
          </w:p>
        </w:tc>
      </w:tr>
      <w:tr w:rsidR="00547C55" w:rsidRPr="00366F2E" w14:paraId="4956F40B" w14:textId="77777777" w:rsidTr="00676AF6">
        <w:trPr>
          <w:trHeight w:val="165"/>
        </w:trPr>
        <w:tc>
          <w:tcPr>
            <w:tcW w:w="709" w:type="dxa"/>
            <w:vAlign w:val="center"/>
          </w:tcPr>
          <w:p w14:paraId="61D469F0" w14:textId="77777777" w:rsidR="006716FB" w:rsidRPr="00366F2E" w:rsidRDefault="003E6C10" w:rsidP="003E6C10">
            <w:pPr>
              <w:shd w:val="clear" w:color="auto" w:fill="FFFFFF" w:themeFill="background1"/>
              <w:spacing w:line="228" w:lineRule="auto"/>
              <w:rPr>
                <w:rFonts w:ascii="Arial" w:hAnsi="Arial" w:cs="Arial"/>
                <w:b/>
                <w:sz w:val="20"/>
                <w:szCs w:val="20"/>
              </w:rPr>
            </w:pPr>
            <w:r w:rsidRPr="00366F2E">
              <w:rPr>
                <w:rFonts w:ascii="Arial" w:hAnsi="Arial" w:cs="Arial"/>
                <w:b/>
                <w:sz w:val="20"/>
                <w:szCs w:val="20"/>
              </w:rPr>
              <w:t>1.</w:t>
            </w:r>
            <w:r w:rsidR="006716FB" w:rsidRPr="00366F2E">
              <w:rPr>
                <w:rFonts w:ascii="Arial" w:hAnsi="Arial" w:cs="Arial"/>
                <w:b/>
                <w:sz w:val="20"/>
                <w:szCs w:val="20"/>
              </w:rPr>
              <w:t>2</w:t>
            </w:r>
          </w:p>
        </w:tc>
        <w:tc>
          <w:tcPr>
            <w:tcW w:w="7088" w:type="dxa"/>
            <w:tcBorders>
              <w:bottom w:val="single" w:sz="4" w:space="0" w:color="auto"/>
            </w:tcBorders>
            <w:vAlign w:val="center"/>
          </w:tcPr>
          <w:p w14:paraId="2CF10E88" w14:textId="77777777" w:rsidR="006716FB" w:rsidRPr="00366F2E" w:rsidRDefault="006716FB" w:rsidP="006716FB">
            <w:pPr>
              <w:pStyle w:val="Zkladntextodsazen3"/>
              <w:shd w:val="clear" w:color="auto" w:fill="FFFFFF" w:themeFill="background1"/>
              <w:tabs>
                <w:tab w:val="left" w:pos="1260"/>
              </w:tabs>
              <w:suppressAutoHyphens/>
              <w:autoSpaceDE w:val="0"/>
              <w:autoSpaceDN w:val="0"/>
              <w:adjustRightInd w:val="0"/>
              <w:spacing w:line="228" w:lineRule="auto"/>
              <w:ind w:left="0" w:firstLine="0"/>
              <w:jc w:val="left"/>
              <w:rPr>
                <w:rFonts w:ascii="Arial" w:hAnsi="Arial" w:cs="Arial"/>
                <w:b/>
                <w:sz w:val="20"/>
              </w:rPr>
            </w:pPr>
            <w:r w:rsidRPr="00366F2E">
              <w:rPr>
                <w:rFonts w:ascii="Arial" w:hAnsi="Arial" w:cs="Arial"/>
                <w:b/>
                <w:sz w:val="20"/>
              </w:rPr>
              <w:t>Cena za balné a expedici</w:t>
            </w:r>
          </w:p>
        </w:tc>
        <w:tc>
          <w:tcPr>
            <w:tcW w:w="1134" w:type="dxa"/>
            <w:vAlign w:val="center"/>
          </w:tcPr>
          <w:p w14:paraId="36C731ED" w14:textId="36C1AEF4" w:rsidR="006716FB" w:rsidRPr="00366F2E" w:rsidRDefault="00116D0B" w:rsidP="009C5D6B">
            <w:pPr>
              <w:pStyle w:val="Bezmezer"/>
              <w:shd w:val="clear" w:color="auto" w:fill="FFFFFF" w:themeFill="background1"/>
              <w:tabs>
                <w:tab w:val="left" w:pos="7655"/>
              </w:tabs>
              <w:spacing w:line="228" w:lineRule="auto"/>
              <w:jc w:val="center"/>
              <w:rPr>
                <w:rFonts w:ascii="Arial" w:hAnsi="Arial" w:cs="Arial"/>
                <w:b/>
                <w:sz w:val="20"/>
                <w:szCs w:val="20"/>
              </w:rPr>
            </w:pPr>
            <w:r w:rsidRPr="00366F2E">
              <w:rPr>
                <w:rFonts w:ascii="Arial" w:hAnsi="Arial" w:cs="Arial"/>
                <w:sz w:val="20"/>
                <w:szCs w:val="20"/>
              </w:rPr>
              <w:t>10</w:t>
            </w:r>
            <w:r w:rsidR="00953D69" w:rsidRPr="00366F2E">
              <w:rPr>
                <w:rFonts w:ascii="Arial" w:hAnsi="Arial" w:cs="Arial"/>
                <w:sz w:val="20"/>
                <w:szCs w:val="20"/>
              </w:rPr>
              <w:t>6,6</w:t>
            </w:r>
            <w:r w:rsidR="00640667" w:rsidRPr="00366F2E">
              <w:rPr>
                <w:rFonts w:ascii="Arial" w:hAnsi="Arial" w:cs="Arial"/>
                <w:sz w:val="20"/>
                <w:szCs w:val="20"/>
              </w:rPr>
              <w:t>2</w:t>
            </w:r>
          </w:p>
        </w:tc>
        <w:tc>
          <w:tcPr>
            <w:tcW w:w="1276" w:type="dxa"/>
            <w:vAlign w:val="center"/>
          </w:tcPr>
          <w:p w14:paraId="12D3259F" w14:textId="3F6190E5" w:rsidR="006716FB" w:rsidRPr="00366F2E" w:rsidRDefault="00116D0B" w:rsidP="009C5D6B">
            <w:pPr>
              <w:pStyle w:val="Bezmezer"/>
              <w:shd w:val="clear" w:color="auto" w:fill="FFFFFF" w:themeFill="background1"/>
              <w:tabs>
                <w:tab w:val="left" w:pos="7655"/>
              </w:tabs>
              <w:spacing w:line="228" w:lineRule="auto"/>
              <w:ind w:left="-108"/>
              <w:jc w:val="center"/>
              <w:rPr>
                <w:rFonts w:ascii="Arial" w:hAnsi="Arial" w:cs="Arial"/>
                <w:b/>
                <w:sz w:val="20"/>
                <w:szCs w:val="20"/>
              </w:rPr>
            </w:pPr>
            <w:r w:rsidRPr="00366F2E">
              <w:rPr>
                <w:rFonts w:ascii="Arial" w:hAnsi="Arial" w:cs="Arial"/>
                <w:b/>
                <w:sz w:val="20"/>
                <w:szCs w:val="20"/>
              </w:rPr>
              <w:t>129</w:t>
            </w:r>
            <w:r w:rsidR="006716FB" w:rsidRPr="00366F2E">
              <w:rPr>
                <w:rFonts w:ascii="Arial" w:hAnsi="Arial" w:cs="Arial"/>
                <w:b/>
                <w:sz w:val="20"/>
                <w:szCs w:val="20"/>
              </w:rPr>
              <w:t>,00</w:t>
            </w:r>
          </w:p>
        </w:tc>
      </w:tr>
      <w:tr w:rsidR="00547C55" w:rsidRPr="00366F2E" w14:paraId="262CAD6D" w14:textId="77777777" w:rsidTr="00676AF6">
        <w:tc>
          <w:tcPr>
            <w:tcW w:w="709" w:type="dxa"/>
            <w:vMerge w:val="restart"/>
          </w:tcPr>
          <w:p w14:paraId="677E53E4" w14:textId="77777777" w:rsidR="006716FB" w:rsidRPr="00366F2E" w:rsidRDefault="003E6C10" w:rsidP="006716FB">
            <w:pPr>
              <w:shd w:val="clear" w:color="auto" w:fill="FFFFFF" w:themeFill="background1"/>
              <w:spacing w:line="228" w:lineRule="auto"/>
              <w:rPr>
                <w:rFonts w:ascii="Arial" w:hAnsi="Arial" w:cs="Arial"/>
                <w:b/>
                <w:sz w:val="20"/>
                <w:szCs w:val="20"/>
              </w:rPr>
            </w:pPr>
            <w:r w:rsidRPr="00366F2E">
              <w:rPr>
                <w:rFonts w:ascii="Arial" w:hAnsi="Arial" w:cs="Arial"/>
                <w:b/>
                <w:sz w:val="20"/>
                <w:szCs w:val="20"/>
              </w:rPr>
              <w:t>1.3</w:t>
            </w:r>
          </w:p>
        </w:tc>
        <w:tc>
          <w:tcPr>
            <w:tcW w:w="7088" w:type="dxa"/>
            <w:tcBorders>
              <w:bottom w:val="nil"/>
            </w:tcBorders>
            <w:vAlign w:val="center"/>
          </w:tcPr>
          <w:p w14:paraId="7465316F" w14:textId="77777777" w:rsidR="006716FB" w:rsidRPr="00366F2E" w:rsidRDefault="006716FB" w:rsidP="006716FB">
            <w:pPr>
              <w:pStyle w:val="Zkladntextodsazen3"/>
              <w:shd w:val="clear" w:color="auto" w:fill="FFFFFF" w:themeFill="background1"/>
              <w:tabs>
                <w:tab w:val="left" w:pos="1260"/>
              </w:tabs>
              <w:suppressAutoHyphens/>
              <w:autoSpaceDE w:val="0"/>
              <w:autoSpaceDN w:val="0"/>
              <w:adjustRightInd w:val="0"/>
              <w:spacing w:line="228" w:lineRule="auto"/>
              <w:ind w:left="0" w:firstLine="0"/>
              <w:jc w:val="left"/>
              <w:rPr>
                <w:rFonts w:ascii="Arial" w:hAnsi="Arial" w:cs="Arial"/>
                <w:b/>
                <w:sz w:val="20"/>
              </w:rPr>
            </w:pPr>
            <w:r w:rsidRPr="00366F2E">
              <w:rPr>
                <w:rFonts w:ascii="Arial" w:hAnsi="Arial" w:cs="Arial"/>
                <w:b/>
                <w:sz w:val="20"/>
              </w:rPr>
              <w:t>Cena za přijetí</w:t>
            </w:r>
          </w:p>
        </w:tc>
        <w:tc>
          <w:tcPr>
            <w:tcW w:w="1134" w:type="dxa"/>
            <w:vMerge w:val="restart"/>
            <w:vAlign w:val="center"/>
          </w:tcPr>
          <w:p w14:paraId="692666D5" w14:textId="77777777" w:rsidR="006716FB" w:rsidRPr="00366F2E" w:rsidRDefault="006716FB" w:rsidP="009C5D6B">
            <w:pPr>
              <w:pStyle w:val="Bezmezer"/>
              <w:shd w:val="clear" w:color="auto" w:fill="FFFFFF" w:themeFill="background1"/>
              <w:tabs>
                <w:tab w:val="left" w:pos="7655"/>
              </w:tabs>
              <w:spacing w:line="228" w:lineRule="auto"/>
              <w:jc w:val="center"/>
              <w:rPr>
                <w:rFonts w:ascii="Arial" w:hAnsi="Arial" w:cs="Arial"/>
                <w:sz w:val="20"/>
                <w:szCs w:val="20"/>
              </w:rPr>
            </w:pPr>
            <w:r w:rsidRPr="00366F2E">
              <w:rPr>
                <w:rFonts w:ascii="Arial" w:hAnsi="Arial" w:cs="Arial"/>
                <w:sz w:val="20"/>
                <w:szCs w:val="20"/>
              </w:rPr>
              <w:t>82,64</w:t>
            </w:r>
          </w:p>
        </w:tc>
        <w:tc>
          <w:tcPr>
            <w:tcW w:w="1276" w:type="dxa"/>
            <w:vMerge w:val="restart"/>
            <w:vAlign w:val="center"/>
          </w:tcPr>
          <w:p w14:paraId="0143EECC" w14:textId="77777777" w:rsidR="006716FB" w:rsidRPr="00366F2E" w:rsidRDefault="006716FB" w:rsidP="009C5D6B">
            <w:pPr>
              <w:pStyle w:val="Bezmezer"/>
              <w:shd w:val="clear" w:color="auto" w:fill="FFFFFF" w:themeFill="background1"/>
              <w:tabs>
                <w:tab w:val="left" w:pos="7655"/>
              </w:tabs>
              <w:spacing w:line="228" w:lineRule="auto"/>
              <w:ind w:left="-108"/>
              <w:jc w:val="center"/>
              <w:rPr>
                <w:rFonts w:ascii="Arial" w:hAnsi="Arial" w:cs="Arial"/>
                <w:b/>
                <w:sz w:val="20"/>
                <w:szCs w:val="20"/>
              </w:rPr>
            </w:pPr>
            <w:r w:rsidRPr="00366F2E">
              <w:rPr>
                <w:rFonts w:ascii="Arial" w:hAnsi="Arial" w:cs="Arial"/>
                <w:b/>
                <w:sz w:val="20"/>
                <w:szCs w:val="20"/>
              </w:rPr>
              <w:t>100,00</w:t>
            </w:r>
          </w:p>
        </w:tc>
      </w:tr>
      <w:tr w:rsidR="00547C55" w:rsidRPr="00366F2E" w14:paraId="6B3FE89D" w14:textId="77777777" w:rsidTr="00676AF6">
        <w:trPr>
          <w:trHeight w:val="154"/>
        </w:trPr>
        <w:tc>
          <w:tcPr>
            <w:tcW w:w="709" w:type="dxa"/>
            <w:vMerge/>
          </w:tcPr>
          <w:p w14:paraId="1B05F39C" w14:textId="77777777" w:rsidR="006716FB" w:rsidRPr="00366F2E" w:rsidRDefault="006716FB" w:rsidP="006716FB">
            <w:pPr>
              <w:shd w:val="clear" w:color="auto" w:fill="FFFFFF" w:themeFill="background1"/>
              <w:spacing w:line="228" w:lineRule="auto"/>
              <w:rPr>
                <w:rFonts w:ascii="Arial" w:hAnsi="Arial" w:cs="Arial"/>
                <w:b/>
                <w:sz w:val="20"/>
                <w:szCs w:val="20"/>
              </w:rPr>
            </w:pPr>
          </w:p>
        </w:tc>
        <w:tc>
          <w:tcPr>
            <w:tcW w:w="7088" w:type="dxa"/>
            <w:tcBorders>
              <w:top w:val="nil"/>
            </w:tcBorders>
            <w:vAlign w:val="center"/>
          </w:tcPr>
          <w:p w14:paraId="4E5F71D0" w14:textId="77777777" w:rsidR="006716FB" w:rsidRPr="00366F2E" w:rsidRDefault="006716FB" w:rsidP="006716FB">
            <w:pPr>
              <w:pStyle w:val="Zkladntextodsazen3"/>
              <w:numPr>
                <w:ilvl w:val="0"/>
                <w:numId w:val="41"/>
              </w:numPr>
              <w:shd w:val="clear" w:color="auto" w:fill="FFFFFF" w:themeFill="background1"/>
              <w:suppressAutoHyphens/>
              <w:autoSpaceDE w:val="0"/>
              <w:autoSpaceDN w:val="0"/>
              <w:adjustRightInd w:val="0"/>
              <w:spacing w:line="228" w:lineRule="auto"/>
              <w:ind w:left="317" w:hanging="284"/>
              <w:jc w:val="left"/>
              <w:rPr>
                <w:rFonts w:ascii="Arial" w:hAnsi="Arial" w:cs="Arial"/>
                <w:sz w:val="20"/>
              </w:rPr>
            </w:pPr>
            <w:r w:rsidRPr="00366F2E">
              <w:rPr>
                <w:rFonts w:ascii="Arial" w:hAnsi="Arial" w:cs="Arial"/>
                <w:sz w:val="20"/>
              </w:rPr>
              <w:t>žádost o vydání výpisu z rejstříku trestů</w:t>
            </w:r>
          </w:p>
        </w:tc>
        <w:tc>
          <w:tcPr>
            <w:tcW w:w="1134" w:type="dxa"/>
            <w:vMerge/>
            <w:vAlign w:val="center"/>
          </w:tcPr>
          <w:p w14:paraId="3E9E1B5B" w14:textId="77777777" w:rsidR="006716FB" w:rsidRPr="00366F2E" w:rsidRDefault="006716FB" w:rsidP="009C5D6B">
            <w:pPr>
              <w:pStyle w:val="Bezmezer"/>
              <w:shd w:val="clear" w:color="auto" w:fill="FFFFFF" w:themeFill="background1"/>
              <w:tabs>
                <w:tab w:val="left" w:pos="7655"/>
              </w:tabs>
              <w:spacing w:line="228" w:lineRule="auto"/>
              <w:ind w:left="-108"/>
              <w:jc w:val="center"/>
              <w:rPr>
                <w:rFonts w:ascii="Arial" w:hAnsi="Arial" w:cs="Arial"/>
                <w:sz w:val="20"/>
                <w:szCs w:val="20"/>
              </w:rPr>
            </w:pPr>
          </w:p>
        </w:tc>
        <w:tc>
          <w:tcPr>
            <w:tcW w:w="1276" w:type="dxa"/>
            <w:vMerge/>
            <w:vAlign w:val="center"/>
          </w:tcPr>
          <w:p w14:paraId="528C4BAC" w14:textId="77777777" w:rsidR="006716FB" w:rsidRPr="00366F2E" w:rsidRDefault="006716FB" w:rsidP="009C5D6B">
            <w:pPr>
              <w:pStyle w:val="Bezmezer"/>
              <w:shd w:val="clear" w:color="auto" w:fill="FFFFFF" w:themeFill="background1"/>
              <w:tabs>
                <w:tab w:val="left" w:pos="7655"/>
              </w:tabs>
              <w:spacing w:line="228" w:lineRule="auto"/>
              <w:ind w:left="-108"/>
              <w:jc w:val="center"/>
              <w:rPr>
                <w:rFonts w:ascii="Arial" w:hAnsi="Arial" w:cs="Arial"/>
                <w:b/>
                <w:sz w:val="20"/>
                <w:szCs w:val="20"/>
              </w:rPr>
            </w:pPr>
          </w:p>
        </w:tc>
      </w:tr>
      <w:tr w:rsidR="00547C55" w:rsidRPr="00366F2E" w14:paraId="0509B1A7" w14:textId="77777777" w:rsidTr="000B5EA9">
        <w:trPr>
          <w:trHeight w:val="61"/>
        </w:trPr>
        <w:tc>
          <w:tcPr>
            <w:tcW w:w="709" w:type="dxa"/>
            <w:vMerge/>
          </w:tcPr>
          <w:p w14:paraId="0DCBB4CB" w14:textId="77777777" w:rsidR="006716FB" w:rsidRPr="00366F2E" w:rsidRDefault="006716FB" w:rsidP="006716FB">
            <w:pPr>
              <w:shd w:val="clear" w:color="auto" w:fill="FFFFFF" w:themeFill="background1"/>
              <w:spacing w:line="228" w:lineRule="auto"/>
              <w:rPr>
                <w:rFonts w:ascii="Arial" w:hAnsi="Arial" w:cs="Arial"/>
                <w:b/>
                <w:sz w:val="20"/>
                <w:szCs w:val="20"/>
              </w:rPr>
            </w:pPr>
          </w:p>
        </w:tc>
        <w:tc>
          <w:tcPr>
            <w:tcW w:w="7088" w:type="dxa"/>
            <w:vAlign w:val="center"/>
          </w:tcPr>
          <w:p w14:paraId="5AE376A2" w14:textId="77777777" w:rsidR="006716FB" w:rsidRPr="00366F2E" w:rsidRDefault="006716FB" w:rsidP="006716FB">
            <w:pPr>
              <w:pStyle w:val="Zkladntextodsazen3"/>
              <w:numPr>
                <w:ilvl w:val="0"/>
                <w:numId w:val="41"/>
              </w:numPr>
              <w:shd w:val="clear" w:color="auto" w:fill="FFFFFF" w:themeFill="background1"/>
              <w:suppressAutoHyphens/>
              <w:autoSpaceDE w:val="0"/>
              <w:autoSpaceDN w:val="0"/>
              <w:adjustRightInd w:val="0"/>
              <w:spacing w:line="228" w:lineRule="auto"/>
              <w:ind w:left="317" w:hanging="284"/>
              <w:jc w:val="left"/>
              <w:rPr>
                <w:rFonts w:ascii="Arial" w:hAnsi="Arial" w:cs="Arial"/>
                <w:sz w:val="20"/>
              </w:rPr>
            </w:pPr>
            <w:r w:rsidRPr="00366F2E">
              <w:rPr>
                <w:rFonts w:ascii="Arial" w:hAnsi="Arial" w:cs="Arial"/>
                <w:sz w:val="20"/>
              </w:rPr>
              <w:t>podání dle § 72 živnostenského zákona</w:t>
            </w:r>
          </w:p>
        </w:tc>
        <w:tc>
          <w:tcPr>
            <w:tcW w:w="1134" w:type="dxa"/>
            <w:vAlign w:val="center"/>
          </w:tcPr>
          <w:p w14:paraId="634B091B" w14:textId="77777777" w:rsidR="006716FB" w:rsidRPr="00366F2E" w:rsidRDefault="006716FB" w:rsidP="009C5D6B">
            <w:pPr>
              <w:pStyle w:val="Bezmezer"/>
              <w:shd w:val="clear" w:color="auto" w:fill="FFFFFF" w:themeFill="background1"/>
              <w:tabs>
                <w:tab w:val="left" w:pos="7655"/>
              </w:tabs>
              <w:spacing w:line="228" w:lineRule="auto"/>
              <w:jc w:val="center"/>
              <w:rPr>
                <w:rFonts w:ascii="Arial" w:hAnsi="Arial" w:cs="Arial"/>
                <w:b/>
                <w:sz w:val="20"/>
                <w:szCs w:val="20"/>
              </w:rPr>
            </w:pPr>
            <w:r w:rsidRPr="00366F2E">
              <w:rPr>
                <w:rFonts w:ascii="Arial" w:hAnsi="Arial" w:cs="Arial"/>
                <w:sz w:val="20"/>
                <w:szCs w:val="20"/>
              </w:rPr>
              <w:t>41,32</w:t>
            </w:r>
          </w:p>
        </w:tc>
        <w:tc>
          <w:tcPr>
            <w:tcW w:w="1276" w:type="dxa"/>
            <w:vAlign w:val="center"/>
          </w:tcPr>
          <w:p w14:paraId="50A92BFF" w14:textId="77777777" w:rsidR="006716FB" w:rsidRPr="00366F2E" w:rsidRDefault="006716FB" w:rsidP="009C5D6B">
            <w:pPr>
              <w:pStyle w:val="Bezmezer"/>
              <w:shd w:val="clear" w:color="auto" w:fill="FFFFFF" w:themeFill="background1"/>
              <w:tabs>
                <w:tab w:val="left" w:pos="7655"/>
              </w:tabs>
              <w:spacing w:line="228" w:lineRule="auto"/>
              <w:ind w:left="-108"/>
              <w:jc w:val="center"/>
              <w:rPr>
                <w:rFonts w:ascii="Arial" w:hAnsi="Arial" w:cs="Arial"/>
                <w:b/>
                <w:sz w:val="20"/>
                <w:szCs w:val="20"/>
              </w:rPr>
            </w:pPr>
            <w:r w:rsidRPr="00366F2E">
              <w:rPr>
                <w:rFonts w:ascii="Arial" w:hAnsi="Arial" w:cs="Arial"/>
                <w:b/>
                <w:sz w:val="20"/>
                <w:szCs w:val="20"/>
              </w:rPr>
              <w:t>50,00</w:t>
            </w:r>
          </w:p>
        </w:tc>
      </w:tr>
      <w:tr w:rsidR="00E070D7" w:rsidRPr="00366F2E" w14:paraId="5C140FB6" w14:textId="77777777" w:rsidTr="000B5EA9">
        <w:tc>
          <w:tcPr>
            <w:tcW w:w="709" w:type="dxa"/>
            <w:vMerge w:val="restart"/>
          </w:tcPr>
          <w:p w14:paraId="3CFC647E" w14:textId="77777777" w:rsidR="00E070D7" w:rsidRPr="00366F2E" w:rsidRDefault="00E070D7" w:rsidP="006716FB">
            <w:pPr>
              <w:shd w:val="clear" w:color="auto" w:fill="FFFFFF" w:themeFill="background1"/>
              <w:spacing w:line="228" w:lineRule="auto"/>
              <w:rPr>
                <w:rFonts w:ascii="Arial" w:hAnsi="Arial" w:cs="Arial"/>
                <w:b/>
                <w:sz w:val="20"/>
                <w:szCs w:val="20"/>
              </w:rPr>
            </w:pPr>
            <w:r w:rsidRPr="00366F2E">
              <w:rPr>
                <w:rFonts w:ascii="Arial" w:hAnsi="Arial" w:cs="Arial"/>
                <w:b/>
                <w:sz w:val="20"/>
                <w:szCs w:val="20"/>
              </w:rPr>
              <w:t>1.4</w:t>
            </w:r>
          </w:p>
        </w:tc>
        <w:tc>
          <w:tcPr>
            <w:tcW w:w="7088" w:type="dxa"/>
            <w:vAlign w:val="center"/>
          </w:tcPr>
          <w:p w14:paraId="39A80EDD" w14:textId="77777777" w:rsidR="00E070D7" w:rsidRPr="00366F2E" w:rsidRDefault="00E070D7" w:rsidP="006716FB">
            <w:pPr>
              <w:pStyle w:val="Zkladntextodsazen3"/>
              <w:shd w:val="clear" w:color="auto" w:fill="FFFFFF" w:themeFill="background1"/>
              <w:tabs>
                <w:tab w:val="left" w:pos="900"/>
              </w:tabs>
              <w:suppressAutoHyphens/>
              <w:autoSpaceDE w:val="0"/>
              <w:autoSpaceDN w:val="0"/>
              <w:adjustRightInd w:val="0"/>
              <w:spacing w:line="228" w:lineRule="auto"/>
              <w:ind w:left="0" w:firstLine="0"/>
              <w:jc w:val="left"/>
              <w:rPr>
                <w:rFonts w:ascii="Arial" w:hAnsi="Arial" w:cs="Arial"/>
                <w:b/>
                <w:sz w:val="20"/>
              </w:rPr>
            </w:pPr>
            <w:r w:rsidRPr="00366F2E">
              <w:rPr>
                <w:rFonts w:ascii="Arial" w:hAnsi="Arial" w:cs="Arial"/>
                <w:b/>
                <w:sz w:val="20"/>
              </w:rPr>
              <w:t>Cena za vidimaci dokumentů a legalizaci podpisů (ověřování)</w:t>
            </w:r>
          </w:p>
        </w:tc>
        <w:tc>
          <w:tcPr>
            <w:tcW w:w="1134" w:type="dxa"/>
            <w:vMerge w:val="restart"/>
            <w:vAlign w:val="bottom"/>
          </w:tcPr>
          <w:p w14:paraId="594D07C0" w14:textId="77777777" w:rsidR="00E070D7" w:rsidRPr="00366F2E" w:rsidRDefault="00E070D7" w:rsidP="006716FB">
            <w:pPr>
              <w:pStyle w:val="Bezmezer"/>
              <w:shd w:val="clear" w:color="auto" w:fill="FFFFFF" w:themeFill="background1"/>
              <w:tabs>
                <w:tab w:val="left" w:pos="7655"/>
              </w:tabs>
              <w:spacing w:line="228" w:lineRule="auto"/>
              <w:jc w:val="center"/>
              <w:rPr>
                <w:rFonts w:ascii="Arial" w:hAnsi="Arial" w:cs="Arial"/>
                <w:sz w:val="20"/>
                <w:szCs w:val="20"/>
              </w:rPr>
            </w:pPr>
            <w:r w:rsidRPr="00366F2E">
              <w:rPr>
                <w:rFonts w:ascii="Arial" w:hAnsi="Arial" w:cs="Arial"/>
                <w:sz w:val="20"/>
                <w:szCs w:val="20"/>
              </w:rPr>
              <w:t>24,79</w:t>
            </w:r>
          </w:p>
          <w:p w14:paraId="7F4F0CFF" w14:textId="7230E84F" w:rsidR="00E070D7" w:rsidRPr="00366F2E" w:rsidRDefault="00E070D7" w:rsidP="002C33D3">
            <w:pPr>
              <w:pStyle w:val="Bezmezer"/>
              <w:shd w:val="clear" w:color="auto" w:fill="FFFFFF" w:themeFill="background1"/>
              <w:tabs>
                <w:tab w:val="left" w:pos="7655"/>
              </w:tabs>
              <w:spacing w:line="228" w:lineRule="auto"/>
              <w:rPr>
                <w:rFonts w:ascii="Arial" w:hAnsi="Arial" w:cs="Arial"/>
                <w:sz w:val="20"/>
                <w:szCs w:val="20"/>
              </w:rPr>
            </w:pPr>
          </w:p>
        </w:tc>
        <w:tc>
          <w:tcPr>
            <w:tcW w:w="1276" w:type="dxa"/>
            <w:vMerge w:val="restart"/>
            <w:vAlign w:val="bottom"/>
          </w:tcPr>
          <w:p w14:paraId="0E7C08D1" w14:textId="77777777" w:rsidR="00E070D7" w:rsidRPr="00366F2E" w:rsidRDefault="00E070D7" w:rsidP="006716FB">
            <w:pPr>
              <w:pStyle w:val="Bezmezer"/>
              <w:shd w:val="clear" w:color="auto" w:fill="FFFFFF" w:themeFill="background1"/>
              <w:tabs>
                <w:tab w:val="left" w:pos="7655"/>
              </w:tabs>
              <w:spacing w:line="228" w:lineRule="auto"/>
              <w:ind w:left="-108"/>
              <w:jc w:val="center"/>
              <w:rPr>
                <w:rFonts w:ascii="Arial" w:hAnsi="Arial" w:cs="Arial"/>
                <w:b/>
                <w:sz w:val="20"/>
                <w:szCs w:val="20"/>
              </w:rPr>
            </w:pPr>
            <w:r w:rsidRPr="00366F2E">
              <w:rPr>
                <w:rFonts w:ascii="Arial" w:hAnsi="Arial" w:cs="Arial"/>
                <w:b/>
                <w:sz w:val="20"/>
                <w:szCs w:val="20"/>
              </w:rPr>
              <w:t>30,00</w:t>
            </w:r>
          </w:p>
          <w:p w14:paraId="16B2953D" w14:textId="3262AC62" w:rsidR="00E070D7" w:rsidRPr="00366F2E" w:rsidRDefault="00E070D7" w:rsidP="006716FB">
            <w:pPr>
              <w:pStyle w:val="Bezmezer"/>
              <w:shd w:val="clear" w:color="auto" w:fill="FFFFFF" w:themeFill="background1"/>
              <w:tabs>
                <w:tab w:val="left" w:pos="7655"/>
              </w:tabs>
              <w:spacing w:line="228" w:lineRule="auto"/>
              <w:ind w:left="-108"/>
              <w:jc w:val="center"/>
              <w:rPr>
                <w:rFonts w:ascii="Arial" w:hAnsi="Arial" w:cs="Arial"/>
                <w:b/>
                <w:sz w:val="20"/>
                <w:szCs w:val="20"/>
              </w:rPr>
            </w:pPr>
          </w:p>
        </w:tc>
      </w:tr>
      <w:tr w:rsidR="00E070D7" w:rsidRPr="00366F2E" w14:paraId="4CAFABD5" w14:textId="77777777" w:rsidTr="000B5EA9">
        <w:trPr>
          <w:trHeight w:val="745"/>
        </w:trPr>
        <w:tc>
          <w:tcPr>
            <w:tcW w:w="709" w:type="dxa"/>
            <w:vMerge/>
          </w:tcPr>
          <w:p w14:paraId="08ABAF0F" w14:textId="77777777" w:rsidR="00E070D7" w:rsidRPr="00366F2E" w:rsidRDefault="00E070D7" w:rsidP="006716FB">
            <w:pPr>
              <w:shd w:val="clear" w:color="auto" w:fill="FFFFFF" w:themeFill="background1"/>
              <w:spacing w:line="228" w:lineRule="auto"/>
              <w:rPr>
                <w:rFonts w:ascii="Arial" w:hAnsi="Arial" w:cs="Arial"/>
                <w:b/>
                <w:sz w:val="20"/>
                <w:szCs w:val="20"/>
              </w:rPr>
            </w:pPr>
          </w:p>
        </w:tc>
        <w:tc>
          <w:tcPr>
            <w:tcW w:w="7088" w:type="dxa"/>
            <w:vAlign w:val="center"/>
          </w:tcPr>
          <w:p w14:paraId="3D67822E" w14:textId="77777777" w:rsidR="00E070D7" w:rsidRPr="00366F2E" w:rsidRDefault="00E070D7" w:rsidP="00827A79">
            <w:pPr>
              <w:pStyle w:val="Zkladntextodsazen3"/>
              <w:numPr>
                <w:ilvl w:val="0"/>
                <w:numId w:val="42"/>
              </w:numPr>
              <w:shd w:val="clear" w:color="auto" w:fill="FFFFFF" w:themeFill="background1"/>
              <w:suppressAutoHyphens/>
              <w:autoSpaceDE w:val="0"/>
              <w:autoSpaceDN w:val="0"/>
              <w:adjustRightInd w:val="0"/>
              <w:spacing w:line="228" w:lineRule="auto"/>
              <w:ind w:left="317" w:hanging="284"/>
              <w:rPr>
                <w:rFonts w:ascii="Arial" w:hAnsi="Arial" w:cs="Arial"/>
                <w:sz w:val="20"/>
              </w:rPr>
            </w:pPr>
            <w:r w:rsidRPr="00366F2E">
              <w:rPr>
                <w:rFonts w:ascii="Arial" w:hAnsi="Arial" w:cs="Arial"/>
                <w:sz w:val="20"/>
              </w:rPr>
              <w:t xml:space="preserve">každá započatá stránka </w:t>
            </w:r>
            <w:proofErr w:type="spellStart"/>
            <w:r w:rsidRPr="00366F2E">
              <w:rPr>
                <w:rFonts w:ascii="Arial" w:hAnsi="Arial" w:cs="Arial"/>
                <w:sz w:val="20"/>
              </w:rPr>
              <w:t>vidimované</w:t>
            </w:r>
            <w:proofErr w:type="spellEnd"/>
            <w:r w:rsidRPr="00366F2E">
              <w:rPr>
                <w:rFonts w:ascii="Arial" w:hAnsi="Arial" w:cs="Arial"/>
                <w:sz w:val="20"/>
              </w:rPr>
              <w:t xml:space="preserve"> listiny ve formátu A4 a menším</w:t>
            </w:r>
          </w:p>
          <w:p w14:paraId="7D0EFE6B" w14:textId="53CA5E63" w:rsidR="00E070D7" w:rsidRPr="00366F2E" w:rsidRDefault="00E070D7" w:rsidP="00B212EE">
            <w:pPr>
              <w:pStyle w:val="Zkladntextodsazen3"/>
              <w:shd w:val="clear" w:color="auto" w:fill="FFFFFF" w:themeFill="background1"/>
              <w:suppressAutoHyphens/>
              <w:autoSpaceDE w:val="0"/>
              <w:autoSpaceDN w:val="0"/>
              <w:adjustRightInd w:val="0"/>
              <w:spacing w:line="228" w:lineRule="auto"/>
              <w:ind w:left="345" w:firstLine="0"/>
              <w:rPr>
                <w:rFonts w:ascii="Arial" w:hAnsi="Arial" w:cs="Arial"/>
                <w:sz w:val="20"/>
              </w:rPr>
            </w:pPr>
            <w:r w:rsidRPr="00366F2E">
              <w:rPr>
                <w:rFonts w:ascii="Arial" w:hAnsi="Arial" w:cs="Arial"/>
                <w:sz w:val="20"/>
              </w:rPr>
              <w:t xml:space="preserve">(má-li </w:t>
            </w:r>
            <w:proofErr w:type="spellStart"/>
            <w:r w:rsidRPr="00366F2E">
              <w:rPr>
                <w:rFonts w:ascii="Arial" w:hAnsi="Arial" w:cs="Arial"/>
                <w:sz w:val="20"/>
              </w:rPr>
              <w:t>vidimovaná</w:t>
            </w:r>
            <w:proofErr w:type="spellEnd"/>
            <w:r w:rsidRPr="00366F2E">
              <w:rPr>
                <w:rFonts w:ascii="Arial" w:hAnsi="Arial" w:cs="Arial"/>
                <w:sz w:val="20"/>
              </w:rPr>
              <w:t xml:space="preserve"> listina formát větší než A4, cena se rovná násobku dle počtu stran A4 obsažených ve formátu </w:t>
            </w:r>
            <w:proofErr w:type="spellStart"/>
            <w:r w:rsidRPr="00366F2E">
              <w:rPr>
                <w:rFonts w:ascii="Arial" w:hAnsi="Arial" w:cs="Arial"/>
                <w:sz w:val="20"/>
              </w:rPr>
              <w:t>vidimované</w:t>
            </w:r>
            <w:proofErr w:type="spellEnd"/>
            <w:r w:rsidRPr="00366F2E">
              <w:rPr>
                <w:rFonts w:ascii="Arial" w:hAnsi="Arial" w:cs="Arial"/>
                <w:sz w:val="20"/>
              </w:rPr>
              <w:t xml:space="preserve"> listiny, např. formát A3 = 2 x A4)</w:t>
            </w:r>
          </w:p>
        </w:tc>
        <w:tc>
          <w:tcPr>
            <w:tcW w:w="1134" w:type="dxa"/>
            <w:vMerge/>
            <w:vAlign w:val="bottom"/>
          </w:tcPr>
          <w:p w14:paraId="43435717" w14:textId="77777777" w:rsidR="00E070D7" w:rsidRPr="00366F2E" w:rsidRDefault="00E070D7" w:rsidP="006716FB">
            <w:pPr>
              <w:pStyle w:val="Bezmezer"/>
              <w:shd w:val="clear" w:color="auto" w:fill="FFFFFF" w:themeFill="background1"/>
              <w:tabs>
                <w:tab w:val="left" w:pos="7655"/>
              </w:tabs>
              <w:spacing w:line="228" w:lineRule="auto"/>
              <w:jc w:val="center"/>
              <w:rPr>
                <w:rFonts w:ascii="Arial" w:hAnsi="Arial" w:cs="Arial"/>
                <w:sz w:val="20"/>
                <w:szCs w:val="20"/>
              </w:rPr>
            </w:pPr>
          </w:p>
        </w:tc>
        <w:tc>
          <w:tcPr>
            <w:tcW w:w="1276" w:type="dxa"/>
            <w:vMerge/>
            <w:vAlign w:val="bottom"/>
          </w:tcPr>
          <w:p w14:paraId="0970EFE4" w14:textId="77777777" w:rsidR="00E070D7" w:rsidRPr="00366F2E" w:rsidRDefault="00E070D7" w:rsidP="006716FB">
            <w:pPr>
              <w:pStyle w:val="Bezmezer"/>
              <w:shd w:val="clear" w:color="auto" w:fill="FFFFFF" w:themeFill="background1"/>
              <w:tabs>
                <w:tab w:val="left" w:pos="7655"/>
              </w:tabs>
              <w:spacing w:line="228" w:lineRule="auto"/>
              <w:ind w:left="-108"/>
              <w:jc w:val="center"/>
              <w:rPr>
                <w:rFonts w:ascii="Arial" w:hAnsi="Arial" w:cs="Arial"/>
                <w:b/>
                <w:sz w:val="20"/>
                <w:szCs w:val="20"/>
              </w:rPr>
            </w:pPr>
          </w:p>
        </w:tc>
      </w:tr>
      <w:tr w:rsidR="00E070D7" w:rsidRPr="00366F2E" w14:paraId="0E134E33" w14:textId="77777777" w:rsidTr="00E857C9">
        <w:trPr>
          <w:trHeight w:val="293"/>
        </w:trPr>
        <w:tc>
          <w:tcPr>
            <w:tcW w:w="709" w:type="dxa"/>
            <w:vMerge/>
          </w:tcPr>
          <w:p w14:paraId="0A5FF874" w14:textId="77777777" w:rsidR="00E070D7" w:rsidRPr="00366F2E" w:rsidRDefault="00E070D7" w:rsidP="006716FB">
            <w:pPr>
              <w:shd w:val="clear" w:color="auto" w:fill="FFFFFF" w:themeFill="background1"/>
              <w:spacing w:line="228" w:lineRule="auto"/>
              <w:rPr>
                <w:rFonts w:ascii="Arial" w:hAnsi="Arial" w:cs="Arial"/>
                <w:b/>
                <w:sz w:val="20"/>
                <w:szCs w:val="20"/>
              </w:rPr>
            </w:pPr>
          </w:p>
        </w:tc>
        <w:tc>
          <w:tcPr>
            <w:tcW w:w="7088" w:type="dxa"/>
            <w:tcBorders>
              <w:bottom w:val="single" w:sz="4" w:space="0" w:color="auto"/>
            </w:tcBorders>
            <w:vAlign w:val="center"/>
          </w:tcPr>
          <w:p w14:paraId="1ECB271A" w14:textId="77777777" w:rsidR="00E070D7" w:rsidRPr="00366F2E" w:rsidRDefault="00E070D7" w:rsidP="006716FB">
            <w:pPr>
              <w:pStyle w:val="Zkladntextodsazen3"/>
              <w:numPr>
                <w:ilvl w:val="0"/>
                <w:numId w:val="42"/>
              </w:numPr>
              <w:shd w:val="clear" w:color="auto" w:fill="FFFFFF" w:themeFill="background1"/>
              <w:tabs>
                <w:tab w:val="left" w:pos="900"/>
                <w:tab w:val="left" w:pos="1080"/>
              </w:tabs>
              <w:suppressAutoHyphens/>
              <w:autoSpaceDE w:val="0"/>
              <w:autoSpaceDN w:val="0"/>
              <w:adjustRightInd w:val="0"/>
              <w:spacing w:line="228" w:lineRule="auto"/>
              <w:ind w:left="317" w:hanging="284"/>
              <w:jc w:val="left"/>
              <w:rPr>
                <w:rFonts w:ascii="Arial" w:hAnsi="Arial" w:cs="Arial"/>
                <w:sz w:val="20"/>
              </w:rPr>
            </w:pPr>
            <w:r w:rsidRPr="00366F2E">
              <w:rPr>
                <w:rFonts w:ascii="Arial" w:hAnsi="Arial" w:cs="Arial"/>
                <w:sz w:val="20"/>
              </w:rPr>
              <w:t>legalizace každého podpisu na listině</w:t>
            </w:r>
          </w:p>
        </w:tc>
        <w:tc>
          <w:tcPr>
            <w:tcW w:w="1134" w:type="dxa"/>
            <w:vAlign w:val="center"/>
          </w:tcPr>
          <w:p w14:paraId="72A7C352" w14:textId="3DBB850E" w:rsidR="00E070D7" w:rsidRPr="00366F2E" w:rsidRDefault="000A1010" w:rsidP="009C5D6B">
            <w:pPr>
              <w:pStyle w:val="Bezmezer"/>
              <w:shd w:val="clear" w:color="auto" w:fill="FFFFFF" w:themeFill="background1"/>
              <w:tabs>
                <w:tab w:val="left" w:pos="7655"/>
              </w:tabs>
              <w:spacing w:line="228" w:lineRule="auto"/>
              <w:jc w:val="center"/>
              <w:rPr>
                <w:rFonts w:ascii="Arial" w:hAnsi="Arial" w:cs="Arial"/>
                <w:sz w:val="20"/>
                <w:szCs w:val="20"/>
              </w:rPr>
            </w:pPr>
            <w:r w:rsidRPr="00366F2E">
              <w:rPr>
                <w:rFonts w:ascii="Arial" w:hAnsi="Arial" w:cs="Arial"/>
                <w:sz w:val="20"/>
                <w:szCs w:val="20"/>
              </w:rPr>
              <w:t>41,32</w:t>
            </w:r>
          </w:p>
        </w:tc>
        <w:tc>
          <w:tcPr>
            <w:tcW w:w="1276" w:type="dxa"/>
            <w:shd w:val="clear" w:color="auto" w:fill="FFFFFF" w:themeFill="background1"/>
            <w:vAlign w:val="center"/>
          </w:tcPr>
          <w:p w14:paraId="28FD0771" w14:textId="5E54F8F1" w:rsidR="00E070D7" w:rsidRPr="00366F2E" w:rsidRDefault="000A1010" w:rsidP="009C5D6B">
            <w:pPr>
              <w:pStyle w:val="Bezmezer"/>
              <w:shd w:val="clear" w:color="auto" w:fill="FFFFFF" w:themeFill="background1"/>
              <w:tabs>
                <w:tab w:val="left" w:pos="7655"/>
              </w:tabs>
              <w:spacing w:line="228" w:lineRule="auto"/>
              <w:ind w:left="-110"/>
              <w:jc w:val="center"/>
              <w:rPr>
                <w:rFonts w:ascii="Arial" w:hAnsi="Arial" w:cs="Arial"/>
                <w:b/>
                <w:sz w:val="20"/>
                <w:szCs w:val="20"/>
              </w:rPr>
            </w:pPr>
            <w:r w:rsidRPr="00366F2E">
              <w:rPr>
                <w:rFonts w:ascii="Arial" w:hAnsi="Arial" w:cs="Arial"/>
                <w:b/>
                <w:sz w:val="20"/>
                <w:szCs w:val="20"/>
              </w:rPr>
              <w:t>5</w:t>
            </w:r>
            <w:r w:rsidR="00E070D7" w:rsidRPr="00366F2E">
              <w:rPr>
                <w:rFonts w:ascii="Arial" w:hAnsi="Arial" w:cs="Arial"/>
                <w:b/>
                <w:sz w:val="20"/>
                <w:szCs w:val="20"/>
              </w:rPr>
              <w:t>0,00</w:t>
            </w:r>
          </w:p>
        </w:tc>
      </w:tr>
      <w:tr w:rsidR="00E070D7" w:rsidRPr="00366F2E" w14:paraId="53D612C2" w14:textId="77777777" w:rsidTr="00E857C9">
        <w:trPr>
          <w:trHeight w:val="293"/>
        </w:trPr>
        <w:tc>
          <w:tcPr>
            <w:tcW w:w="709" w:type="dxa"/>
            <w:vMerge/>
          </w:tcPr>
          <w:p w14:paraId="2B4729E3" w14:textId="77777777" w:rsidR="00E070D7" w:rsidRPr="00366F2E" w:rsidRDefault="00E070D7" w:rsidP="006716FB">
            <w:pPr>
              <w:shd w:val="clear" w:color="auto" w:fill="FFFFFF" w:themeFill="background1"/>
              <w:spacing w:line="228" w:lineRule="auto"/>
              <w:rPr>
                <w:rFonts w:ascii="Arial" w:hAnsi="Arial" w:cs="Arial"/>
                <w:b/>
                <w:sz w:val="20"/>
                <w:szCs w:val="20"/>
              </w:rPr>
            </w:pPr>
          </w:p>
        </w:tc>
        <w:tc>
          <w:tcPr>
            <w:tcW w:w="7088" w:type="dxa"/>
            <w:tcBorders>
              <w:bottom w:val="single" w:sz="4" w:space="0" w:color="auto"/>
            </w:tcBorders>
            <w:vAlign w:val="center"/>
          </w:tcPr>
          <w:p w14:paraId="641EB404" w14:textId="42744126" w:rsidR="00E070D7" w:rsidRPr="00366F2E" w:rsidRDefault="00E070D7" w:rsidP="006716FB">
            <w:pPr>
              <w:pStyle w:val="Zkladntextodsazen3"/>
              <w:numPr>
                <w:ilvl w:val="0"/>
                <w:numId w:val="42"/>
              </w:numPr>
              <w:shd w:val="clear" w:color="auto" w:fill="FFFFFF" w:themeFill="background1"/>
              <w:tabs>
                <w:tab w:val="left" w:pos="900"/>
                <w:tab w:val="left" w:pos="1080"/>
              </w:tabs>
              <w:suppressAutoHyphens/>
              <w:autoSpaceDE w:val="0"/>
              <w:autoSpaceDN w:val="0"/>
              <w:adjustRightInd w:val="0"/>
              <w:spacing w:line="228" w:lineRule="auto"/>
              <w:ind w:left="317" w:hanging="284"/>
              <w:jc w:val="left"/>
              <w:rPr>
                <w:rFonts w:ascii="Arial" w:hAnsi="Arial" w:cs="Arial"/>
                <w:sz w:val="20"/>
              </w:rPr>
            </w:pPr>
            <w:proofErr w:type="spellStart"/>
            <w:r w:rsidRPr="00366F2E">
              <w:rPr>
                <w:rFonts w:ascii="Arial" w:hAnsi="Arial" w:cs="Arial"/>
                <w:sz w:val="20"/>
              </w:rPr>
              <w:t>eLegalizace</w:t>
            </w:r>
            <w:proofErr w:type="spellEnd"/>
            <w:r w:rsidRPr="00366F2E">
              <w:rPr>
                <w:rFonts w:ascii="Arial" w:hAnsi="Arial" w:cs="Arial"/>
                <w:sz w:val="20"/>
              </w:rPr>
              <w:t xml:space="preserve"> – ověření elektronického podpisu na dokumentu</w:t>
            </w:r>
          </w:p>
        </w:tc>
        <w:tc>
          <w:tcPr>
            <w:tcW w:w="1134" w:type="dxa"/>
            <w:vAlign w:val="center"/>
          </w:tcPr>
          <w:p w14:paraId="08ECF365" w14:textId="21626EB1" w:rsidR="00E070D7" w:rsidRPr="00366F2E" w:rsidRDefault="000A1010" w:rsidP="009C5D6B">
            <w:pPr>
              <w:pStyle w:val="Bezmezer"/>
              <w:shd w:val="clear" w:color="auto" w:fill="FFFFFF" w:themeFill="background1"/>
              <w:tabs>
                <w:tab w:val="left" w:pos="7655"/>
              </w:tabs>
              <w:spacing w:line="228" w:lineRule="auto"/>
              <w:jc w:val="center"/>
              <w:rPr>
                <w:rFonts w:ascii="Arial" w:hAnsi="Arial" w:cs="Arial"/>
                <w:sz w:val="20"/>
                <w:szCs w:val="20"/>
              </w:rPr>
            </w:pPr>
            <w:r w:rsidRPr="00366F2E">
              <w:rPr>
                <w:rFonts w:ascii="Arial" w:hAnsi="Arial" w:cs="Arial"/>
                <w:sz w:val="20"/>
                <w:szCs w:val="20"/>
              </w:rPr>
              <w:t>41,32</w:t>
            </w:r>
          </w:p>
        </w:tc>
        <w:tc>
          <w:tcPr>
            <w:tcW w:w="1276" w:type="dxa"/>
            <w:shd w:val="clear" w:color="auto" w:fill="FFFFFF" w:themeFill="background1"/>
            <w:vAlign w:val="center"/>
          </w:tcPr>
          <w:p w14:paraId="0542196D" w14:textId="152A57D2" w:rsidR="00E070D7" w:rsidRPr="00366F2E" w:rsidRDefault="000A1010" w:rsidP="009C5D6B">
            <w:pPr>
              <w:pStyle w:val="Bezmezer"/>
              <w:shd w:val="clear" w:color="auto" w:fill="FFFFFF" w:themeFill="background1"/>
              <w:tabs>
                <w:tab w:val="left" w:pos="7655"/>
              </w:tabs>
              <w:spacing w:line="228" w:lineRule="auto"/>
              <w:ind w:left="-110"/>
              <w:jc w:val="center"/>
              <w:rPr>
                <w:rFonts w:ascii="Arial" w:hAnsi="Arial" w:cs="Arial"/>
                <w:b/>
                <w:sz w:val="20"/>
                <w:szCs w:val="20"/>
              </w:rPr>
            </w:pPr>
            <w:r w:rsidRPr="00366F2E">
              <w:rPr>
                <w:rFonts w:ascii="Arial" w:hAnsi="Arial" w:cs="Arial"/>
                <w:b/>
                <w:sz w:val="20"/>
                <w:szCs w:val="20"/>
              </w:rPr>
              <w:t>5</w:t>
            </w:r>
            <w:r w:rsidR="00E070D7" w:rsidRPr="00366F2E">
              <w:rPr>
                <w:rFonts w:ascii="Arial" w:hAnsi="Arial" w:cs="Arial"/>
                <w:b/>
                <w:sz w:val="20"/>
                <w:szCs w:val="20"/>
              </w:rPr>
              <w:t>0,00</w:t>
            </w:r>
          </w:p>
        </w:tc>
      </w:tr>
      <w:tr w:rsidR="00547C55" w:rsidRPr="00366F2E" w14:paraId="7B2A6DC5" w14:textId="77777777" w:rsidTr="00E857C9">
        <w:tc>
          <w:tcPr>
            <w:tcW w:w="709" w:type="dxa"/>
            <w:vMerge w:val="restart"/>
          </w:tcPr>
          <w:p w14:paraId="76254F32" w14:textId="77777777" w:rsidR="006716FB" w:rsidRPr="00366F2E" w:rsidRDefault="003E6C10" w:rsidP="006716FB">
            <w:pPr>
              <w:spacing w:line="228" w:lineRule="auto"/>
              <w:rPr>
                <w:rFonts w:ascii="Arial" w:hAnsi="Arial" w:cs="Arial"/>
                <w:b/>
                <w:sz w:val="20"/>
                <w:szCs w:val="20"/>
              </w:rPr>
            </w:pPr>
            <w:r w:rsidRPr="00366F2E">
              <w:rPr>
                <w:rFonts w:ascii="Arial" w:hAnsi="Arial" w:cs="Arial"/>
                <w:b/>
                <w:sz w:val="20"/>
                <w:szCs w:val="20"/>
              </w:rPr>
              <w:t>1.5</w:t>
            </w:r>
          </w:p>
        </w:tc>
        <w:tc>
          <w:tcPr>
            <w:tcW w:w="7088" w:type="dxa"/>
            <w:tcBorders>
              <w:bottom w:val="nil"/>
            </w:tcBorders>
            <w:vAlign w:val="center"/>
          </w:tcPr>
          <w:p w14:paraId="105C2FA5" w14:textId="77777777" w:rsidR="006716FB" w:rsidRPr="00366F2E" w:rsidRDefault="006716FB" w:rsidP="006716FB">
            <w:pPr>
              <w:pStyle w:val="Zkladntextodsazen3"/>
              <w:tabs>
                <w:tab w:val="left" w:pos="900"/>
              </w:tabs>
              <w:suppressAutoHyphens/>
              <w:autoSpaceDE w:val="0"/>
              <w:autoSpaceDN w:val="0"/>
              <w:adjustRightInd w:val="0"/>
              <w:spacing w:line="228" w:lineRule="auto"/>
              <w:ind w:left="0" w:firstLine="0"/>
              <w:jc w:val="left"/>
              <w:rPr>
                <w:rFonts w:ascii="Arial" w:hAnsi="Arial" w:cs="Arial"/>
                <w:b/>
                <w:sz w:val="20"/>
              </w:rPr>
            </w:pPr>
            <w:r w:rsidRPr="00366F2E">
              <w:rPr>
                <w:rFonts w:ascii="Arial" w:hAnsi="Arial" w:cs="Arial"/>
                <w:b/>
                <w:sz w:val="20"/>
              </w:rPr>
              <w:t>Cena za autorizovanou konverzi dokumentů</w:t>
            </w:r>
          </w:p>
        </w:tc>
        <w:tc>
          <w:tcPr>
            <w:tcW w:w="1134" w:type="dxa"/>
            <w:vMerge w:val="restart"/>
            <w:vAlign w:val="center"/>
          </w:tcPr>
          <w:p w14:paraId="3B9C97CC" w14:textId="77777777" w:rsidR="006716FB" w:rsidRPr="00366F2E" w:rsidRDefault="006716FB" w:rsidP="009C5D6B">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24,79</w:t>
            </w:r>
          </w:p>
        </w:tc>
        <w:tc>
          <w:tcPr>
            <w:tcW w:w="1276" w:type="dxa"/>
            <w:vMerge w:val="restart"/>
            <w:vAlign w:val="center"/>
          </w:tcPr>
          <w:p w14:paraId="01783233" w14:textId="77777777" w:rsidR="006716FB" w:rsidRPr="00366F2E" w:rsidRDefault="006716FB" w:rsidP="009C5D6B">
            <w:pPr>
              <w:pStyle w:val="Bezmezer"/>
              <w:tabs>
                <w:tab w:val="left" w:pos="7655"/>
              </w:tabs>
              <w:spacing w:line="228" w:lineRule="auto"/>
              <w:ind w:left="-108"/>
              <w:jc w:val="center"/>
              <w:rPr>
                <w:rFonts w:ascii="Arial" w:hAnsi="Arial" w:cs="Arial"/>
                <w:b/>
                <w:sz w:val="20"/>
                <w:szCs w:val="20"/>
              </w:rPr>
            </w:pPr>
            <w:r w:rsidRPr="00366F2E">
              <w:rPr>
                <w:rFonts w:ascii="Arial" w:hAnsi="Arial" w:cs="Arial"/>
                <w:b/>
                <w:sz w:val="20"/>
                <w:szCs w:val="20"/>
              </w:rPr>
              <w:t>30,00</w:t>
            </w:r>
          </w:p>
        </w:tc>
      </w:tr>
      <w:tr w:rsidR="00547C55" w:rsidRPr="00366F2E" w14:paraId="3FFE6F9E" w14:textId="77777777" w:rsidTr="00E857C9">
        <w:trPr>
          <w:trHeight w:val="435"/>
        </w:trPr>
        <w:tc>
          <w:tcPr>
            <w:tcW w:w="709" w:type="dxa"/>
            <w:vMerge/>
          </w:tcPr>
          <w:p w14:paraId="25C214F5" w14:textId="77777777" w:rsidR="006716FB" w:rsidRPr="00366F2E" w:rsidRDefault="006716FB" w:rsidP="006716FB">
            <w:pPr>
              <w:spacing w:line="228" w:lineRule="auto"/>
              <w:rPr>
                <w:rFonts w:ascii="Arial" w:hAnsi="Arial" w:cs="Arial"/>
                <w:b/>
                <w:sz w:val="20"/>
                <w:szCs w:val="20"/>
              </w:rPr>
            </w:pPr>
          </w:p>
        </w:tc>
        <w:tc>
          <w:tcPr>
            <w:tcW w:w="7088" w:type="dxa"/>
            <w:tcBorders>
              <w:top w:val="nil"/>
            </w:tcBorders>
            <w:vAlign w:val="center"/>
          </w:tcPr>
          <w:p w14:paraId="21AAB9B9" w14:textId="77777777" w:rsidR="006716FB" w:rsidRPr="00366F2E" w:rsidRDefault="006716FB" w:rsidP="006716FB">
            <w:pPr>
              <w:pStyle w:val="Zkladntextodsazen3"/>
              <w:numPr>
                <w:ilvl w:val="0"/>
                <w:numId w:val="43"/>
              </w:numPr>
              <w:suppressAutoHyphens/>
              <w:autoSpaceDE w:val="0"/>
              <w:autoSpaceDN w:val="0"/>
              <w:adjustRightInd w:val="0"/>
              <w:spacing w:line="228" w:lineRule="auto"/>
              <w:ind w:left="317" w:hanging="284"/>
              <w:jc w:val="left"/>
              <w:rPr>
                <w:rFonts w:ascii="Arial" w:hAnsi="Arial" w:cs="Arial"/>
                <w:sz w:val="20"/>
              </w:rPr>
            </w:pPr>
            <w:r w:rsidRPr="00366F2E">
              <w:rPr>
                <w:rFonts w:ascii="Arial" w:hAnsi="Arial" w:cs="Arial"/>
                <w:sz w:val="20"/>
              </w:rPr>
              <w:t xml:space="preserve">z listinné do elektronické podoby za každou i započatou stránku </w:t>
            </w:r>
          </w:p>
          <w:p w14:paraId="2DA3A2F5" w14:textId="77777777" w:rsidR="006716FB" w:rsidRPr="00366F2E" w:rsidRDefault="006716FB" w:rsidP="006716FB">
            <w:pPr>
              <w:pStyle w:val="Zkladntextodsazen3"/>
              <w:tabs>
                <w:tab w:val="left" w:pos="900"/>
                <w:tab w:val="left" w:pos="1080"/>
              </w:tabs>
              <w:suppressAutoHyphens/>
              <w:autoSpaceDE w:val="0"/>
              <w:autoSpaceDN w:val="0"/>
              <w:adjustRightInd w:val="0"/>
              <w:spacing w:line="228" w:lineRule="auto"/>
              <w:ind w:left="0" w:firstLine="317"/>
              <w:jc w:val="left"/>
              <w:rPr>
                <w:rFonts w:ascii="Arial" w:hAnsi="Arial" w:cs="Arial"/>
                <w:sz w:val="20"/>
              </w:rPr>
            </w:pPr>
            <w:r w:rsidRPr="00366F2E">
              <w:rPr>
                <w:rFonts w:ascii="Arial" w:hAnsi="Arial" w:cs="Arial"/>
                <w:sz w:val="20"/>
              </w:rPr>
              <w:t>konvertované listiny</w:t>
            </w:r>
          </w:p>
        </w:tc>
        <w:tc>
          <w:tcPr>
            <w:tcW w:w="1134" w:type="dxa"/>
            <w:vMerge/>
            <w:vAlign w:val="center"/>
          </w:tcPr>
          <w:p w14:paraId="79AF660B" w14:textId="77777777" w:rsidR="006716FB" w:rsidRPr="00366F2E" w:rsidRDefault="006716FB" w:rsidP="009C5D6B">
            <w:pPr>
              <w:pStyle w:val="Bezmezer"/>
              <w:tabs>
                <w:tab w:val="left" w:pos="7655"/>
              </w:tabs>
              <w:spacing w:line="228" w:lineRule="auto"/>
              <w:jc w:val="center"/>
              <w:rPr>
                <w:rFonts w:ascii="Arial" w:hAnsi="Arial" w:cs="Arial"/>
                <w:sz w:val="20"/>
                <w:szCs w:val="20"/>
              </w:rPr>
            </w:pPr>
          </w:p>
        </w:tc>
        <w:tc>
          <w:tcPr>
            <w:tcW w:w="1276" w:type="dxa"/>
            <w:vMerge/>
            <w:vAlign w:val="center"/>
          </w:tcPr>
          <w:p w14:paraId="58EABA6B" w14:textId="77777777" w:rsidR="006716FB" w:rsidRPr="00366F2E" w:rsidRDefault="006716FB" w:rsidP="009C5D6B">
            <w:pPr>
              <w:pStyle w:val="Bezmezer"/>
              <w:tabs>
                <w:tab w:val="left" w:pos="7655"/>
              </w:tabs>
              <w:spacing w:line="228" w:lineRule="auto"/>
              <w:ind w:left="-108"/>
              <w:jc w:val="center"/>
              <w:rPr>
                <w:rFonts w:ascii="Arial" w:hAnsi="Arial" w:cs="Arial"/>
                <w:b/>
                <w:sz w:val="20"/>
                <w:szCs w:val="20"/>
              </w:rPr>
            </w:pPr>
          </w:p>
        </w:tc>
      </w:tr>
      <w:tr w:rsidR="00547C55" w:rsidRPr="00366F2E" w14:paraId="238B43AB" w14:textId="77777777" w:rsidTr="000B5EA9">
        <w:trPr>
          <w:trHeight w:val="422"/>
        </w:trPr>
        <w:tc>
          <w:tcPr>
            <w:tcW w:w="709" w:type="dxa"/>
            <w:vMerge/>
          </w:tcPr>
          <w:p w14:paraId="1F0CC496" w14:textId="77777777" w:rsidR="006716FB" w:rsidRPr="00366F2E" w:rsidRDefault="006716FB" w:rsidP="006716FB">
            <w:pPr>
              <w:spacing w:line="228" w:lineRule="auto"/>
              <w:rPr>
                <w:rFonts w:ascii="Arial" w:hAnsi="Arial" w:cs="Arial"/>
                <w:b/>
                <w:sz w:val="20"/>
                <w:szCs w:val="20"/>
              </w:rPr>
            </w:pPr>
          </w:p>
        </w:tc>
        <w:tc>
          <w:tcPr>
            <w:tcW w:w="7088" w:type="dxa"/>
            <w:vAlign w:val="center"/>
          </w:tcPr>
          <w:p w14:paraId="47DE6D35" w14:textId="77777777" w:rsidR="006716FB" w:rsidRPr="00366F2E" w:rsidRDefault="006716FB" w:rsidP="006716FB">
            <w:pPr>
              <w:pStyle w:val="Zkladntextodsazen3"/>
              <w:numPr>
                <w:ilvl w:val="0"/>
                <w:numId w:val="43"/>
              </w:numPr>
              <w:tabs>
                <w:tab w:val="left" w:pos="317"/>
              </w:tabs>
              <w:suppressAutoHyphens/>
              <w:autoSpaceDE w:val="0"/>
              <w:autoSpaceDN w:val="0"/>
              <w:adjustRightInd w:val="0"/>
              <w:spacing w:line="228" w:lineRule="auto"/>
              <w:ind w:left="742" w:hanging="709"/>
              <w:jc w:val="left"/>
              <w:rPr>
                <w:rFonts w:ascii="Arial" w:hAnsi="Arial" w:cs="Arial"/>
                <w:sz w:val="20"/>
              </w:rPr>
            </w:pPr>
            <w:r w:rsidRPr="00366F2E">
              <w:rPr>
                <w:rFonts w:ascii="Arial" w:hAnsi="Arial" w:cs="Arial"/>
                <w:sz w:val="20"/>
              </w:rPr>
              <w:t>z elektronické do listinné podoby za každou i započatou stránku</w:t>
            </w:r>
          </w:p>
          <w:p w14:paraId="3B10655E" w14:textId="77777777" w:rsidR="006716FB" w:rsidRPr="00366F2E" w:rsidRDefault="006716FB" w:rsidP="006716FB">
            <w:pPr>
              <w:pStyle w:val="Zkladntextodsazen3"/>
              <w:tabs>
                <w:tab w:val="left" w:pos="900"/>
                <w:tab w:val="left" w:pos="1080"/>
              </w:tabs>
              <w:suppressAutoHyphens/>
              <w:autoSpaceDE w:val="0"/>
              <w:autoSpaceDN w:val="0"/>
              <w:adjustRightInd w:val="0"/>
              <w:spacing w:line="228" w:lineRule="auto"/>
              <w:ind w:left="0" w:firstLine="317"/>
              <w:jc w:val="left"/>
              <w:rPr>
                <w:rFonts w:ascii="Arial" w:hAnsi="Arial" w:cs="Arial"/>
                <w:sz w:val="20"/>
              </w:rPr>
            </w:pPr>
            <w:r w:rsidRPr="00366F2E">
              <w:rPr>
                <w:rFonts w:ascii="Arial" w:hAnsi="Arial" w:cs="Arial"/>
                <w:sz w:val="20"/>
              </w:rPr>
              <w:t>konvertované listiny</w:t>
            </w:r>
          </w:p>
        </w:tc>
        <w:tc>
          <w:tcPr>
            <w:tcW w:w="1134" w:type="dxa"/>
            <w:vAlign w:val="center"/>
          </w:tcPr>
          <w:p w14:paraId="7F0D9C30" w14:textId="77777777" w:rsidR="006716FB" w:rsidRPr="00366F2E" w:rsidRDefault="006716FB" w:rsidP="009C5D6B">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24,79</w:t>
            </w:r>
          </w:p>
        </w:tc>
        <w:tc>
          <w:tcPr>
            <w:tcW w:w="1276" w:type="dxa"/>
            <w:vAlign w:val="center"/>
          </w:tcPr>
          <w:p w14:paraId="482DE3DC" w14:textId="77777777" w:rsidR="006716FB" w:rsidRPr="00366F2E" w:rsidRDefault="006716FB" w:rsidP="009C5D6B">
            <w:pPr>
              <w:pStyle w:val="Bezmezer"/>
              <w:tabs>
                <w:tab w:val="left" w:pos="7655"/>
              </w:tabs>
              <w:spacing w:line="228" w:lineRule="auto"/>
              <w:ind w:left="-108"/>
              <w:jc w:val="center"/>
              <w:rPr>
                <w:rFonts w:ascii="Arial" w:hAnsi="Arial" w:cs="Arial"/>
                <w:b/>
                <w:sz w:val="20"/>
                <w:szCs w:val="20"/>
              </w:rPr>
            </w:pPr>
            <w:r w:rsidRPr="00366F2E">
              <w:rPr>
                <w:rFonts w:ascii="Arial" w:hAnsi="Arial" w:cs="Arial"/>
                <w:b/>
                <w:sz w:val="20"/>
                <w:szCs w:val="20"/>
              </w:rPr>
              <w:t>30,00</w:t>
            </w:r>
          </w:p>
        </w:tc>
      </w:tr>
      <w:tr w:rsidR="00547C55" w:rsidRPr="00366F2E" w14:paraId="4B1DBFE5" w14:textId="77777777" w:rsidTr="000B5EA9">
        <w:trPr>
          <w:trHeight w:val="143"/>
        </w:trPr>
        <w:tc>
          <w:tcPr>
            <w:tcW w:w="709" w:type="dxa"/>
            <w:vAlign w:val="center"/>
          </w:tcPr>
          <w:p w14:paraId="30AFBB4F" w14:textId="77777777" w:rsidR="006716FB" w:rsidRPr="00366F2E" w:rsidRDefault="003E6C10" w:rsidP="00D90C08">
            <w:pPr>
              <w:spacing w:line="228" w:lineRule="auto"/>
              <w:rPr>
                <w:rFonts w:ascii="Arial" w:hAnsi="Arial" w:cs="Arial"/>
                <w:b/>
                <w:sz w:val="20"/>
                <w:szCs w:val="20"/>
              </w:rPr>
            </w:pPr>
            <w:r w:rsidRPr="00366F2E">
              <w:rPr>
                <w:rFonts w:ascii="Arial" w:hAnsi="Arial" w:cs="Arial"/>
                <w:b/>
                <w:sz w:val="20"/>
                <w:szCs w:val="20"/>
              </w:rPr>
              <w:t>1.6</w:t>
            </w:r>
          </w:p>
        </w:tc>
        <w:tc>
          <w:tcPr>
            <w:tcW w:w="7088" w:type="dxa"/>
            <w:vAlign w:val="center"/>
          </w:tcPr>
          <w:p w14:paraId="60B1846A" w14:textId="77777777" w:rsidR="006716FB" w:rsidRPr="00366F2E" w:rsidRDefault="006716FB" w:rsidP="006716FB">
            <w:pPr>
              <w:pStyle w:val="Zkladntextodsazen3"/>
              <w:tabs>
                <w:tab w:val="left" w:pos="317"/>
              </w:tabs>
              <w:suppressAutoHyphens/>
              <w:autoSpaceDE w:val="0"/>
              <w:autoSpaceDN w:val="0"/>
              <w:adjustRightInd w:val="0"/>
              <w:spacing w:line="228" w:lineRule="auto"/>
              <w:ind w:left="33" w:firstLine="0"/>
              <w:jc w:val="left"/>
              <w:rPr>
                <w:rFonts w:ascii="Arial" w:hAnsi="Arial" w:cs="Arial"/>
                <w:sz w:val="20"/>
              </w:rPr>
            </w:pPr>
            <w:r w:rsidRPr="00366F2E">
              <w:rPr>
                <w:rFonts w:ascii="Arial" w:hAnsi="Arial" w:cs="Arial"/>
                <w:b/>
                <w:sz w:val="20"/>
              </w:rPr>
              <w:t>Cena za výpis z Centrální evidence exekucí</w:t>
            </w:r>
            <w:r w:rsidRPr="00366F2E">
              <w:rPr>
                <w:rFonts w:ascii="Arial" w:hAnsi="Arial" w:cs="Arial"/>
                <w:sz w:val="20"/>
              </w:rPr>
              <w:t xml:space="preserve"> Cena za jednu stranu</w:t>
            </w:r>
          </w:p>
        </w:tc>
        <w:tc>
          <w:tcPr>
            <w:tcW w:w="1134" w:type="dxa"/>
            <w:vAlign w:val="center"/>
          </w:tcPr>
          <w:p w14:paraId="1531B1A0" w14:textId="77777777" w:rsidR="006716FB" w:rsidRPr="00366F2E" w:rsidRDefault="006716FB" w:rsidP="009C5D6B">
            <w:pPr>
              <w:pStyle w:val="Bezmezer"/>
              <w:shd w:val="clear" w:color="auto" w:fill="FFFFFF" w:themeFill="background1"/>
              <w:tabs>
                <w:tab w:val="left" w:pos="7655"/>
              </w:tabs>
              <w:spacing w:line="228" w:lineRule="auto"/>
              <w:jc w:val="center"/>
              <w:rPr>
                <w:rFonts w:ascii="Arial" w:hAnsi="Arial" w:cs="Arial"/>
                <w:b/>
                <w:sz w:val="20"/>
                <w:szCs w:val="20"/>
              </w:rPr>
            </w:pPr>
            <w:r w:rsidRPr="00366F2E">
              <w:rPr>
                <w:rFonts w:ascii="Arial" w:hAnsi="Arial" w:cs="Arial"/>
                <w:sz w:val="20"/>
                <w:szCs w:val="20"/>
              </w:rPr>
              <w:t>41,32</w:t>
            </w:r>
          </w:p>
        </w:tc>
        <w:tc>
          <w:tcPr>
            <w:tcW w:w="1276" w:type="dxa"/>
            <w:vAlign w:val="center"/>
          </w:tcPr>
          <w:p w14:paraId="2E77F5CF" w14:textId="77777777" w:rsidR="006716FB" w:rsidRPr="00366F2E" w:rsidRDefault="006716FB" w:rsidP="009C5D6B">
            <w:pPr>
              <w:pStyle w:val="Bezmezer"/>
              <w:shd w:val="clear" w:color="auto" w:fill="FFFFFF" w:themeFill="background1"/>
              <w:tabs>
                <w:tab w:val="left" w:pos="7655"/>
              </w:tabs>
              <w:spacing w:line="228" w:lineRule="auto"/>
              <w:ind w:left="-108"/>
              <w:jc w:val="center"/>
              <w:rPr>
                <w:rFonts w:ascii="Arial" w:hAnsi="Arial" w:cs="Arial"/>
                <w:b/>
                <w:sz w:val="20"/>
                <w:szCs w:val="20"/>
              </w:rPr>
            </w:pPr>
            <w:r w:rsidRPr="00366F2E">
              <w:rPr>
                <w:rFonts w:ascii="Arial" w:hAnsi="Arial" w:cs="Arial"/>
                <w:b/>
                <w:sz w:val="20"/>
                <w:szCs w:val="20"/>
              </w:rPr>
              <w:t>50,00</w:t>
            </w:r>
          </w:p>
        </w:tc>
      </w:tr>
      <w:tr w:rsidR="00547C55" w:rsidRPr="00366F2E" w14:paraId="55FC7745" w14:textId="77777777" w:rsidTr="000B5EA9">
        <w:trPr>
          <w:trHeight w:val="265"/>
        </w:trPr>
        <w:tc>
          <w:tcPr>
            <w:tcW w:w="709" w:type="dxa"/>
            <w:vAlign w:val="center"/>
          </w:tcPr>
          <w:p w14:paraId="4F5788C9" w14:textId="77777777" w:rsidR="003E6C10" w:rsidRPr="00366F2E" w:rsidRDefault="003E6C10" w:rsidP="00D90C08">
            <w:pPr>
              <w:spacing w:line="228" w:lineRule="auto"/>
              <w:rPr>
                <w:rFonts w:ascii="Arial" w:hAnsi="Arial" w:cs="Arial"/>
                <w:b/>
                <w:sz w:val="20"/>
                <w:szCs w:val="20"/>
              </w:rPr>
            </w:pPr>
            <w:r w:rsidRPr="00366F2E">
              <w:rPr>
                <w:rFonts w:ascii="Arial" w:hAnsi="Arial" w:cs="Arial"/>
                <w:b/>
                <w:sz w:val="20"/>
                <w:szCs w:val="20"/>
              </w:rPr>
              <w:t>1.7</w:t>
            </w:r>
          </w:p>
        </w:tc>
        <w:tc>
          <w:tcPr>
            <w:tcW w:w="7088" w:type="dxa"/>
            <w:vAlign w:val="center"/>
          </w:tcPr>
          <w:p w14:paraId="6C2763A1" w14:textId="77777777" w:rsidR="003E6C10" w:rsidRPr="00366F2E" w:rsidRDefault="003E6C10" w:rsidP="003E6C10">
            <w:pPr>
              <w:pStyle w:val="Zkladntextodsazen3"/>
              <w:tabs>
                <w:tab w:val="left" w:pos="317"/>
              </w:tabs>
              <w:suppressAutoHyphens/>
              <w:autoSpaceDE w:val="0"/>
              <w:autoSpaceDN w:val="0"/>
              <w:adjustRightInd w:val="0"/>
              <w:spacing w:line="228" w:lineRule="auto"/>
              <w:ind w:left="33" w:firstLine="0"/>
              <w:jc w:val="left"/>
              <w:rPr>
                <w:rFonts w:ascii="Arial" w:hAnsi="Arial" w:cs="Arial"/>
                <w:sz w:val="20"/>
              </w:rPr>
            </w:pPr>
            <w:r w:rsidRPr="00366F2E">
              <w:rPr>
                <w:rFonts w:ascii="Arial" w:hAnsi="Arial" w:cs="Arial"/>
                <w:b/>
                <w:sz w:val="20"/>
              </w:rPr>
              <w:t>Provedení identifikace a sepsání veřejné listiny o identifikaci</w:t>
            </w:r>
          </w:p>
        </w:tc>
        <w:tc>
          <w:tcPr>
            <w:tcW w:w="1134" w:type="dxa"/>
            <w:vAlign w:val="center"/>
          </w:tcPr>
          <w:p w14:paraId="3E2604CF" w14:textId="77777777" w:rsidR="003E6C10" w:rsidRPr="00366F2E" w:rsidRDefault="003E6C10" w:rsidP="009C5D6B">
            <w:pPr>
              <w:pStyle w:val="Bezmezer"/>
              <w:shd w:val="clear" w:color="auto" w:fill="FFFFFF" w:themeFill="background1"/>
              <w:tabs>
                <w:tab w:val="left" w:pos="7655"/>
              </w:tabs>
              <w:spacing w:line="228" w:lineRule="auto"/>
              <w:ind w:left="34"/>
              <w:jc w:val="center"/>
              <w:rPr>
                <w:rFonts w:ascii="Arial" w:hAnsi="Arial" w:cs="Arial"/>
                <w:sz w:val="20"/>
                <w:szCs w:val="20"/>
              </w:rPr>
            </w:pPr>
            <w:r w:rsidRPr="00366F2E">
              <w:rPr>
                <w:rFonts w:ascii="Arial" w:hAnsi="Arial" w:cs="Arial"/>
                <w:sz w:val="20"/>
                <w:szCs w:val="20"/>
              </w:rPr>
              <w:t>165,29</w:t>
            </w:r>
          </w:p>
        </w:tc>
        <w:tc>
          <w:tcPr>
            <w:tcW w:w="1276" w:type="dxa"/>
            <w:vAlign w:val="center"/>
          </w:tcPr>
          <w:p w14:paraId="539353A3" w14:textId="77777777" w:rsidR="003E6C10" w:rsidRPr="00366F2E" w:rsidRDefault="003E6C10" w:rsidP="009C5D6B">
            <w:pPr>
              <w:pStyle w:val="Bezmezer"/>
              <w:shd w:val="clear" w:color="auto" w:fill="FFFFFF" w:themeFill="background1"/>
              <w:tabs>
                <w:tab w:val="left" w:pos="7655"/>
              </w:tabs>
              <w:spacing w:line="228" w:lineRule="auto"/>
              <w:ind w:left="-108"/>
              <w:jc w:val="center"/>
              <w:rPr>
                <w:rFonts w:ascii="Arial" w:hAnsi="Arial" w:cs="Arial"/>
                <w:b/>
                <w:sz w:val="20"/>
                <w:szCs w:val="20"/>
              </w:rPr>
            </w:pPr>
            <w:r w:rsidRPr="00366F2E">
              <w:rPr>
                <w:rFonts w:ascii="Arial" w:hAnsi="Arial" w:cs="Arial"/>
                <w:b/>
                <w:sz w:val="20"/>
                <w:szCs w:val="20"/>
              </w:rPr>
              <w:t>200,00</w:t>
            </w:r>
          </w:p>
        </w:tc>
      </w:tr>
      <w:tr w:rsidR="00547C55" w:rsidRPr="00366F2E" w14:paraId="410D366B" w14:textId="77777777" w:rsidTr="000B5EA9">
        <w:trPr>
          <w:trHeight w:val="265"/>
        </w:trPr>
        <w:tc>
          <w:tcPr>
            <w:tcW w:w="709" w:type="dxa"/>
            <w:vAlign w:val="center"/>
          </w:tcPr>
          <w:p w14:paraId="33AA0CAA" w14:textId="1AC4E97E" w:rsidR="004A76A3" w:rsidRPr="00366F2E" w:rsidRDefault="004A76A3" w:rsidP="004A76A3">
            <w:pPr>
              <w:spacing w:line="228" w:lineRule="auto"/>
              <w:rPr>
                <w:rFonts w:ascii="Arial" w:hAnsi="Arial" w:cs="Arial"/>
                <w:b/>
                <w:sz w:val="20"/>
                <w:szCs w:val="20"/>
              </w:rPr>
            </w:pPr>
            <w:r w:rsidRPr="00366F2E">
              <w:rPr>
                <w:rFonts w:ascii="Arial" w:hAnsi="Arial" w:cs="Arial"/>
                <w:b/>
                <w:sz w:val="20"/>
                <w:szCs w:val="20"/>
              </w:rPr>
              <w:t>1.8</w:t>
            </w:r>
          </w:p>
        </w:tc>
        <w:tc>
          <w:tcPr>
            <w:tcW w:w="7088" w:type="dxa"/>
            <w:vAlign w:val="center"/>
          </w:tcPr>
          <w:p w14:paraId="3BD25FD5" w14:textId="77777777" w:rsidR="004A76A3" w:rsidRPr="00366F2E" w:rsidRDefault="004A76A3" w:rsidP="004A76A3">
            <w:pPr>
              <w:pStyle w:val="Zkladntextodsazen3"/>
              <w:tabs>
                <w:tab w:val="left" w:pos="317"/>
              </w:tabs>
              <w:suppressAutoHyphens/>
              <w:autoSpaceDE w:val="0"/>
              <w:autoSpaceDN w:val="0"/>
              <w:adjustRightInd w:val="0"/>
              <w:spacing w:line="228" w:lineRule="auto"/>
              <w:ind w:left="33" w:firstLine="0"/>
              <w:jc w:val="left"/>
              <w:rPr>
                <w:rFonts w:ascii="Arial" w:hAnsi="Arial" w:cs="Arial"/>
                <w:b/>
                <w:sz w:val="20"/>
              </w:rPr>
            </w:pPr>
            <w:r w:rsidRPr="00366F2E">
              <w:rPr>
                <w:rFonts w:ascii="Arial" w:hAnsi="Arial" w:cs="Arial"/>
                <w:b/>
                <w:sz w:val="20"/>
              </w:rPr>
              <w:t>Cena za výpis o využití údajů z registru obyvatel</w:t>
            </w:r>
          </w:p>
          <w:p w14:paraId="1DB4A58F" w14:textId="10B33B7C" w:rsidR="004A76A3" w:rsidRPr="00366F2E" w:rsidRDefault="004A76A3" w:rsidP="00136B43">
            <w:pPr>
              <w:pStyle w:val="Zkladntextodsazen3"/>
              <w:numPr>
                <w:ilvl w:val="0"/>
                <w:numId w:val="104"/>
              </w:numPr>
              <w:tabs>
                <w:tab w:val="left" w:pos="317"/>
              </w:tabs>
              <w:suppressAutoHyphens/>
              <w:autoSpaceDE w:val="0"/>
              <w:autoSpaceDN w:val="0"/>
              <w:adjustRightInd w:val="0"/>
              <w:spacing w:line="228" w:lineRule="auto"/>
              <w:ind w:left="742" w:hanging="709"/>
              <w:jc w:val="left"/>
              <w:rPr>
                <w:rFonts w:ascii="Arial" w:hAnsi="Arial" w:cs="Arial"/>
                <w:b/>
                <w:sz w:val="20"/>
              </w:rPr>
            </w:pPr>
            <w:r w:rsidRPr="00366F2E">
              <w:rPr>
                <w:rFonts w:ascii="Arial" w:hAnsi="Arial" w:cs="Arial"/>
                <w:sz w:val="20"/>
              </w:rPr>
              <w:t>první</w:t>
            </w:r>
            <w:r w:rsidRPr="00366F2E">
              <w:rPr>
                <w:rFonts w:ascii="Arial" w:hAnsi="Arial" w:cs="Arial"/>
                <w:bCs/>
                <w:sz w:val="20"/>
              </w:rPr>
              <w:t xml:space="preserve"> strana</w:t>
            </w:r>
          </w:p>
        </w:tc>
        <w:tc>
          <w:tcPr>
            <w:tcW w:w="1134" w:type="dxa"/>
            <w:vAlign w:val="center"/>
          </w:tcPr>
          <w:p w14:paraId="36402396" w14:textId="46FDB400" w:rsidR="004A76A3" w:rsidRPr="00366F2E" w:rsidRDefault="004A76A3" w:rsidP="004A76A3">
            <w:pPr>
              <w:pStyle w:val="Bezmezer"/>
              <w:shd w:val="clear" w:color="auto" w:fill="FFFFFF" w:themeFill="background1"/>
              <w:tabs>
                <w:tab w:val="left" w:pos="7655"/>
              </w:tabs>
              <w:spacing w:line="228" w:lineRule="auto"/>
              <w:ind w:left="34"/>
              <w:jc w:val="center"/>
              <w:rPr>
                <w:rFonts w:ascii="Arial" w:hAnsi="Arial" w:cs="Arial"/>
                <w:sz w:val="20"/>
                <w:szCs w:val="20"/>
              </w:rPr>
            </w:pPr>
            <w:r w:rsidRPr="00366F2E">
              <w:rPr>
                <w:rFonts w:ascii="Arial" w:hAnsi="Arial" w:cs="Arial"/>
                <w:sz w:val="20"/>
                <w:szCs w:val="20"/>
              </w:rPr>
              <w:t>82,64</w:t>
            </w:r>
          </w:p>
        </w:tc>
        <w:tc>
          <w:tcPr>
            <w:tcW w:w="1276" w:type="dxa"/>
            <w:vAlign w:val="center"/>
          </w:tcPr>
          <w:p w14:paraId="55A1F3A7" w14:textId="0DEF476F" w:rsidR="004A76A3" w:rsidRPr="00366F2E" w:rsidRDefault="004A76A3" w:rsidP="004A76A3">
            <w:pPr>
              <w:pStyle w:val="Bezmezer"/>
              <w:shd w:val="clear" w:color="auto" w:fill="FFFFFF" w:themeFill="background1"/>
              <w:tabs>
                <w:tab w:val="left" w:pos="7655"/>
              </w:tabs>
              <w:spacing w:line="228" w:lineRule="auto"/>
              <w:ind w:left="-108"/>
              <w:jc w:val="center"/>
              <w:rPr>
                <w:rFonts w:ascii="Arial" w:hAnsi="Arial" w:cs="Arial"/>
                <w:b/>
                <w:sz w:val="20"/>
                <w:szCs w:val="20"/>
              </w:rPr>
            </w:pPr>
            <w:r w:rsidRPr="00366F2E">
              <w:rPr>
                <w:rFonts w:ascii="Arial" w:hAnsi="Arial" w:cs="Arial"/>
                <w:b/>
                <w:sz w:val="20"/>
                <w:szCs w:val="20"/>
              </w:rPr>
              <w:t>100,00</w:t>
            </w:r>
          </w:p>
        </w:tc>
      </w:tr>
      <w:tr w:rsidR="00547C55" w:rsidRPr="00366F2E" w14:paraId="7A9F2300" w14:textId="77777777" w:rsidTr="000B5EA9">
        <w:trPr>
          <w:trHeight w:val="265"/>
        </w:trPr>
        <w:tc>
          <w:tcPr>
            <w:tcW w:w="709" w:type="dxa"/>
            <w:vAlign w:val="center"/>
          </w:tcPr>
          <w:p w14:paraId="63F90458" w14:textId="77777777" w:rsidR="004A76A3" w:rsidRPr="00366F2E" w:rsidRDefault="004A76A3" w:rsidP="004A76A3">
            <w:pPr>
              <w:spacing w:line="228" w:lineRule="auto"/>
              <w:rPr>
                <w:rFonts w:ascii="Arial" w:hAnsi="Arial" w:cs="Arial"/>
                <w:b/>
                <w:sz w:val="20"/>
                <w:szCs w:val="20"/>
              </w:rPr>
            </w:pPr>
          </w:p>
        </w:tc>
        <w:tc>
          <w:tcPr>
            <w:tcW w:w="7088" w:type="dxa"/>
            <w:vAlign w:val="center"/>
          </w:tcPr>
          <w:p w14:paraId="6328878C" w14:textId="2F94223A" w:rsidR="004A76A3" w:rsidRPr="00366F2E" w:rsidRDefault="004A76A3" w:rsidP="00136B43">
            <w:pPr>
              <w:pStyle w:val="Zkladntextodsazen3"/>
              <w:numPr>
                <w:ilvl w:val="0"/>
                <w:numId w:val="104"/>
              </w:numPr>
              <w:tabs>
                <w:tab w:val="left" w:pos="317"/>
              </w:tabs>
              <w:suppressAutoHyphens/>
              <w:autoSpaceDE w:val="0"/>
              <w:autoSpaceDN w:val="0"/>
              <w:adjustRightInd w:val="0"/>
              <w:spacing w:line="228" w:lineRule="auto"/>
              <w:ind w:left="742" w:hanging="709"/>
              <w:jc w:val="left"/>
              <w:rPr>
                <w:rFonts w:ascii="Arial" w:hAnsi="Arial" w:cs="Arial"/>
                <w:b/>
                <w:sz w:val="20"/>
              </w:rPr>
            </w:pPr>
            <w:r w:rsidRPr="00366F2E">
              <w:rPr>
                <w:rFonts w:ascii="Arial" w:hAnsi="Arial" w:cs="Arial"/>
                <w:bCs/>
                <w:sz w:val="20"/>
              </w:rPr>
              <w:t>druhá strana</w:t>
            </w:r>
          </w:p>
        </w:tc>
        <w:tc>
          <w:tcPr>
            <w:tcW w:w="1134" w:type="dxa"/>
            <w:vAlign w:val="center"/>
          </w:tcPr>
          <w:p w14:paraId="24E4EF10" w14:textId="60F1C7B0" w:rsidR="004A76A3" w:rsidRPr="00366F2E" w:rsidRDefault="004A76A3" w:rsidP="004A76A3">
            <w:pPr>
              <w:pStyle w:val="Bezmezer"/>
              <w:shd w:val="clear" w:color="auto" w:fill="FFFFFF" w:themeFill="background1"/>
              <w:tabs>
                <w:tab w:val="left" w:pos="7655"/>
              </w:tabs>
              <w:spacing w:line="228" w:lineRule="auto"/>
              <w:ind w:left="34"/>
              <w:jc w:val="center"/>
              <w:rPr>
                <w:rFonts w:ascii="Arial" w:hAnsi="Arial" w:cs="Arial"/>
                <w:sz w:val="20"/>
                <w:szCs w:val="20"/>
              </w:rPr>
            </w:pPr>
            <w:r w:rsidRPr="00366F2E">
              <w:rPr>
                <w:rFonts w:ascii="Arial" w:hAnsi="Arial" w:cs="Arial"/>
                <w:sz w:val="20"/>
                <w:szCs w:val="20"/>
              </w:rPr>
              <w:t>0,00</w:t>
            </w:r>
          </w:p>
        </w:tc>
        <w:tc>
          <w:tcPr>
            <w:tcW w:w="1276" w:type="dxa"/>
            <w:vAlign w:val="center"/>
          </w:tcPr>
          <w:p w14:paraId="7DB3ED2F" w14:textId="368682C1" w:rsidR="004A76A3" w:rsidRPr="00366F2E" w:rsidRDefault="004A76A3" w:rsidP="004A76A3">
            <w:pPr>
              <w:pStyle w:val="Bezmezer"/>
              <w:shd w:val="clear" w:color="auto" w:fill="FFFFFF" w:themeFill="background1"/>
              <w:tabs>
                <w:tab w:val="left" w:pos="7655"/>
              </w:tabs>
              <w:spacing w:line="228" w:lineRule="auto"/>
              <w:ind w:left="-108"/>
              <w:jc w:val="center"/>
              <w:rPr>
                <w:rFonts w:ascii="Arial" w:hAnsi="Arial" w:cs="Arial"/>
                <w:b/>
                <w:sz w:val="20"/>
                <w:szCs w:val="20"/>
              </w:rPr>
            </w:pPr>
            <w:r w:rsidRPr="00366F2E">
              <w:rPr>
                <w:rFonts w:ascii="Arial" w:hAnsi="Arial" w:cs="Arial"/>
                <w:b/>
                <w:sz w:val="20"/>
                <w:szCs w:val="20"/>
              </w:rPr>
              <w:t>0,00</w:t>
            </w:r>
          </w:p>
        </w:tc>
      </w:tr>
      <w:tr w:rsidR="00547C55" w:rsidRPr="00366F2E" w14:paraId="45F3711E" w14:textId="77777777" w:rsidTr="000B5EA9">
        <w:trPr>
          <w:trHeight w:val="265"/>
        </w:trPr>
        <w:tc>
          <w:tcPr>
            <w:tcW w:w="709" w:type="dxa"/>
            <w:vAlign w:val="center"/>
          </w:tcPr>
          <w:p w14:paraId="5B0EEEF3" w14:textId="77777777" w:rsidR="004A76A3" w:rsidRPr="00366F2E" w:rsidRDefault="004A76A3" w:rsidP="004A76A3">
            <w:pPr>
              <w:spacing w:line="228" w:lineRule="auto"/>
              <w:rPr>
                <w:rFonts w:ascii="Arial" w:hAnsi="Arial" w:cs="Arial"/>
                <w:b/>
                <w:sz w:val="20"/>
                <w:szCs w:val="20"/>
              </w:rPr>
            </w:pPr>
          </w:p>
        </w:tc>
        <w:tc>
          <w:tcPr>
            <w:tcW w:w="7088" w:type="dxa"/>
            <w:vAlign w:val="center"/>
          </w:tcPr>
          <w:p w14:paraId="66F1D8C3" w14:textId="3F837CD7" w:rsidR="004A76A3" w:rsidRPr="00366F2E" w:rsidRDefault="004A76A3" w:rsidP="00136B43">
            <w:pPr>
              <w:pStyle w:val="Zkladntextodsazen3"/>
              <w:numPr>
                <w:ilvl w:val="0"/>
                <w:numId w:val="104"/>
              </w:numPr>
              <w:tabs>
                <w:tab w:val="left" w:pos="317"/>
              </w:tabs>
              <w:suppressAutoHyphens/>
              <w:autoSpaceDE w:val="0"/>
              <w:autoSpaceDN w:val="0"/>
              <w:adjustRightInd w:val="0"/>
              <w:spacing w:line="228" w:lineRule="auto"/>
              <w:ind w:left="742" w:hanging="709"/>
              <w:jc w:val="left"/>
              <w:rPr>
                <w:rFonts w:ascii="Arial" w:hAnsi="Arial" w:cs="Arial"/>
                <w:b/>
                <w:sz w:val="20"/>
              </w:rPr>
            </w:pPr>
            <w:r w:rsidRPr="00366F2E">
              <w:rPr>
                <w:rFonts w:ascii="Arial" w:hAnsi="Arial" w:cs="Arial"/>
                <w:bCs/>
                <w:sz w:val="20"/>
              </w:rPr>
              <w:t>třetí a každá další strana</w:t>
            </w:r>
          </w:p>
        </w:tc>
        <w:tc>
          <w:tcPr>
            <w:tcW w:w="1134" w:type="dxa"/>
            <w:vAlign w:val="center"/>
          </w:tcPr>
          <w:p w14:paraId="67158DAD" w14:textId="47858D12" w:rsidR="004A76A3" w:rsidRPr="00366F2E" w:rsidRDefault="004A76A3" w:rsidP="004A76A3">
            <w:pPr>
              <w:pStyle w:val="Bezmezer"/>
              <w:shd w:val="clear" w:color="auto" w:fill="FFFFFF" w:themeFill="background1"/>
              <w:tabs>
                <w:tab w:val="left" w:pos="7655"/>
              </w:tabs>
              <w:spacing w:line="228" w:lineRule="auto"/>
              <w:ind w:left="34"/>
              <w:jc w:val="center"/>
              <w:rPr>
                <w:rFonts w:ascii="Arial" w:hAnsi="Arial" w:cs="Arial"/>
                <w:sz w:val="20"/>
                <w:szCs w:val="20"/>
              </w:rPr>
            </w:pPr>
            <w:r w:rsidRPr="00366F2E">
              <w:rPr>
                <w:rFonts w:ascii="Arial" w:hAnsi="Arial" w:cs="Arial"/>
                <w:sz w:val="20"/>
                <w:szCs w:val="20"/>
              </w:rPr>
              <w:t>41,32</w:t>
            </w:r>
          </w:p>
        </w:tc>
        <w:tc>
          <w:tcPr>
            <w:tcW w:w="1276" w:type="dxa"/>
            <w:vAlign w:val="center"/>
          </w:tcPr>
          <w:p w14:paraId="40E901B6" w14:textId="6981D603" w:rsidR="004A76A3" w:rsidRPr="00366F2E" w:rsidRDefault="004A76A3" w:rsidP="004A76A3">
            <w:pPr>
              <w:pStyle w:val="Bezmezer"/>
              <w:shd w:val="clear" w:color="auto" w:fill="FFFFFF" w:themeFill="background1"/>
              <w:tabs>
                <w:tab w:val="left" w:pos="7655"/>
              </w:tabs>
              <w:spacing w:line="228" w:lineRule="auto"/>
              <w:ind w:left="-108"/>
              <w:jc w:val="center"/>
              <w:rPr>
                <w:rFonts w:ascii="Arial" w:hAnsi="Arial" w:cs="Arial"/>
                <w:b/>
                <w:sz w:val="20"/>
                <w:szCs w:val="20"/>
              </w:rPr>
            </w:pPr>
            <w:r w:rsidRPr="00366F2E">
              <w:rPr>
                <w:rFonts w:ascii="Arial" w:hAnsi="Arial" w:cs="Arial"/>
                <w:b/>
                <w:sz w:val="20"/>
                <w:szCs w:val="20"/>
              </w:rPr>
              <w:t>50,00</w:t>
            </w:r>
          </w:p>
        </w:tc>
      </w:tr>
      <w:tr w:rsidR="00E73A41" w:rsidRPr="00366F2E" w14:paraId="72DF7A01" w14:textId="77777777" w:rsidTr="000B5EA9">
        <w:trPr>
          <w:trHeight w:val="265"/>
        </w:trPr>
        <w:tc>
          <w:tcPr>
            <w:tcW w:w="709" w:type="dxa"/>
            <w:vAlign w:val="center"/>
          </w:tcPr>
          <w:p w14:paraId="7B20D504" w14:textId="43632BF7" w:rsidR="00E73A41" w:rsidRPr="00366F2E" w:rsidRDefault="00E73A41" w:rsidP="004A76A3">
            <w:pPr>
              <w:spacing w:line="228" w:lineRule="auto"/>
              <w:rPr>
                <w:rFonts w:ascii="Arial" w:hAnsi="Arial" w:cs="Arial"/>
                <w:b/>
                <w:sz w:val="20"/>
                <w:szCs w:val="20"/>
              </w:rPr>
            </w:pPr>
            <w:bookmarkStart w:id="356" w:name="_Toc447207157"/>
            <w:bookmarkStart w:id="357" w:name="_Toc22742900"/>
            <w:bookmarkStart w:id="358" w:name="_Toc87870661"/>
            <w:bookmarkStart w:id="359" w:name="_Toc151387988"/>
            <w:r w:rsidRPr="00366F2E">
              <w:rPr>
                <w:rFonts w:ascii="Arial" w:hAnsi="Arial" w:cs="Arial"/>
                <w:b/>
                <w:sz w:val="20"/>
                <w:szCs w:val="20"/>
              </w:rPr>
              <w:t>1.9</w:t>
            </w:r>
          </w:p>
        </w:tc>
        <w:tc>
          <w:tcPr>
            <w:tcW w:w="7088" w:type="dxa"/>
            <w:vAlign w:val="center"/>
          </w:tcPr>
          <w:p w14:paraId="3598FE07" w14:textId="24B1A147" w:rsidR="00E73A41" w:rsidRPr="00366F2E" w:rsidRDefault="00E73A41" w:rsidP="003C443E">
            <w:pPr>
              <w:pStyle w:val="Zkladntextodsazen3"/>
              <w:tabs>
                <w:tab w:val="left" w:pos="317"/>
              </w:tabs>
              <w:suppressAutoHyphens/>
              <w:autoSpaceDE w:val="0"/>
              <w:autoSpaceDN w:val="0"/>
              <w:adjustRightInd w:val="0"/>
              <w:spacing w:line="228" w:lineRule="auto"/>
              <w:ind w:left="33" w:firstLine="0"/>
              <w:jc w:val="left"/>
              <w:rPr>
                <w:rFonts w:ascii="Arial" w:hAnsi="Arial" w:cs="Arial"/>
                <w:b/>
                <w:sz w:val="20"/>
              </w:rPr>
            </w:pPr>
            <w:r w:rsidRPr="00366F2E">
              <w:rPr>
                <w:rFonts w:ascii="Arial" w:hAnsi="Arial" w:cs="Arial"/>
                <w:b/>
                <w:sz w:val="20"/>
              </w:rPr>
              <w:t xml:space="preserve">Příplatek za zhotovení vícejazyčného výpisu pro formuláře Výpis z rejstříku trestů a Výpis údajů z registru </w:t>
            </w:r>
            <w:proofErr w:type="gramStart"/>
            <w:r w:rsidRPr="00366F2E">
              <w:rPr>
                <w:rFonts w:ascii="Arial" w:hAnsi="Arial" w:cs="Arial"/>
                <w:b/>
                <w:sz w:val="20"/>
              </w:rPr>
              <w:t>obyvatel - ZR01</w:t>
            </w:r>
            <w:proofErr w:type="gramEnd"/>
            <w:r w:rsidRPr="00366F2E">
              <w:rPr>
                <w:rFonts w:ascii="Arial" w:hAnsi="Arial" w:cs="Arial"/>
                <w:b/>
                <w:sz w:val="20"/>
              </w:rPr>
              <w:t xml:space="preserve"> (bez ohledu na počet stran)</w:t>
            </w:r>
          </w:p>
        </w:tc>
        <w:tc>
          <w:tcPr>
            <w:tcW w:w="1134" w:type="dxa"/>
            <w:vAlign w:val="center"/>
          </w:tcPr>
          <w:p w14:paraId="49562AE2" w14:textId="5048BEEE" w:rsidR="00E73A41" w:rsidRPr="00366F2E" w:rsidRDefault="00E73A41" w:rsidP="004A76A3">
            <w:pPr>
              <w:pStyle w:val="Bezmezer"/>
              <w:shd w:val="clear" w:color="auto" w:fill="FFFFFF" w:themeFill="background1"/>
              <w:tabs>
                <w:tab w:val="left" w:pos="7655"/>
              </w:tabs>
              <w:spacing w:line="228" w:lineRule="auto"/>
              <w:ind w:left="34"/>
              <w:jc w:val="center"/>
              <w:rPr>
                <w:rFonts w:ascii="Arial" w:hAnsi="Arial" w:cs="Arial"/>
                <w:sz w:val="20"/>
                <w:szCs w:val="20"/>
              </w:rPr>
            </w:pPr>
            <w:r w:rsidRPr="00366F2E">
              <w:rPr>
                <w:rFonts w:ascii="Arial" w:hAnsi="Arial" w:cs="Arial"/>
                <w:sz w:val="20"/>
                <w:szCs w:val="20"/>
              </w:rPr>
              <w:t>82,64</w:t>
            </w:r>
          </w:p>
        </w:tc>
        <w:tc>
          <w:tcPr>
            <w:tcW w:w="1276" w:type="dxa"/>
            <w:vAlign w:val="center"/>
          </w:tcPr>
          <w:p w14:paraId="09B7FFDD" w14:textId="247B06A6" w:rsidR="00E73A41" w:rsidRPr="00366F2E" w:rsidRDefault="00E73A41" w:rsidP="004A76A3">
            <w:pPr>
              <w:pStyle w:val="Bezmezer"/>
              <w:shd w:val="clear" w:color="auto" w:fill="FFFFFF" w:themeFill="background1"/>
              <w:tabs>
                <w:tab w:val="left" w:pos="7655"/>
              </w:tabs>
              <w:spacing w:line="228" w:lineRule="auto"/>
              <w:ind w:left="-108"/>
              <w:jc w:val="center"/>
              <w:rPr>
                <w:rFonts w:ascii="Arial" w:hAnsi="Arial" w:cs="Arial"/>
                <w:b/>
                <w:sz w:val="20"/>
                <w:szCs w:val="20"/>
              </w:rPr>
            </w:pPr>
            <w:r w:rsidRPr="00366F2E">
              <w:rPr>
                <w:rFonts w:ascii="Arial" w:hAnsi="Arial" w:cs="Arial"/>
                <w:b/>
                <w:sz w:val="20"/>
                <w:szCs w:val="20"/>
              </w:rPr>
              <w:t>100,00</w:t>
            </w:r>
          </w:p>
        </w:tc>
      </w:tr>
      <w:tr w:rsidR="005119C5" w:rsidRPr="00366F2E" w14:paraId="5C3A94BA" w14:textId="77777777" w:rsidTr="000B5EA9">
        <w:trPr>
          <w:trHeight w:val="265"/>
          <w:ins w:id="360" w:author="Akman Martina Bc." w:date="2025-06-03T09:27:00Z"/>
        </w:trPr>
        <w:tc>
          <w:tcPr>
            <w:tcW w:w="709" w:type="dxa"/>
            <w:vAlign w:val="center"/>
          </w:tcPr>
          <w:p w14:paraId="748AF5CD" w14:textId="0AB74579" w:rsidR="005119C5" w:rsidRPr="00366F2E" w:rsidRDefault="003E02EA" w:rsidP="004A76A3">
            <w:pPr>
              <w:spacing w:line="228" w:lineRule="auto"/>
              <w:rPr>
                <w:ins w:id="361" w:author="Akman Martina Bc." w:date="2025-06-03T09:27:00Z"/>
                <w:rFonts w:ascii="Arial" w:hAnsi="Arial" w:cs="Arial"/>
                <w:b/>
                <w:sz w:val="20"/>
                <w:szCs w:val="20"/>
              </w:rPr>
            </w:pPr>
            <w:ins w:id="362" w:author="Akman Martina Bc." w:date="2025-06-03T09:27:00Z">
              <w:r>
                <w:rPr>
                  <w:rFonts w:ascii="Arial" w:hAnsi="Arial" w:cs="Arial"/>
                  <w:b/>
                  <w:sz w:val="20"/>
                  <w:szCs w:val="20"/>
                </w:rPr>
                <w:t>1.10</w:t>
              </w:r>
            </w:ins>
          </w:p>
        </w:tc>
        <w:tc>
          <w:tcPr>
            <w:tcW w:w="7088" w:type="dxa"/>
            <w:vAlign w:val="center"/>
          </w:tcPr>
          <w:p w14:paraId="1204B063" w14:textId="0B326DF0" w:rsidR="005119C5" w:rsidRPr="00366F2E" w:rsidRDefault="003E02EA" w:rsidP="003C443E">
            <w:pPr>
              <w:pStyle w:val="Zkladntextodsazen3"/>
              <w:tabs>
                <w:tab w:val="left" w:pos="317"/>
              </w:tabs>
              <w:suppressAutoHyphens/>
              <w:autoSpaceDE w:val="0"/>
              <w:autoSpaceDN w:val="0"/>
              <w:adjustRightInd w:val="0"/>
              <w:spacing w:line="228" w:lineRule="auto"/>
              <w:ind w:left="33" w:firstLine="0"/>
              <w:jc w:val="left"/>
              <w:rPr>
                <w:ins w:id="363" w:author="Akman Martina Bc." w:date="2025-06-03T09:27:00Z"/>
                <w:rFonts w:ascii="Arial" w:hAnsi="Arial" w:cs="Arial"/>
                <w:b/>
                <w:sz w:val="20"/>
              </w:rPr>
            </w:pPr>
            <w:ins w:id="364" w:author="Akman Martina Bc." w:date="2025-06-03T09:27:00Z">
              <w:r>
                <w:rPr>
                  <w:rFonts w:ascii="Arial" w:hAnsi="Arial" w:cs="Arial"/>
                  <w:b/>
                  <w:sz w:val="20"/>
                </w:rPr>
                <w:t>Cena za komplexní výpis z </w:t>
              </w:r>
            </w:ins>
            <w:ins w:id="365" w:author="Borůvková Ivana Bc." w:date="2025-06-09T22:44:00Z">
              <w:r w:rsidR="00642700">
                <w:rPr>
                  <w:rFonts w:ascii="Arial" w:hAnsi="Arial" w:cs="Arial"/>
                  <w:b/>
                  <w:sz w:val="20"/>
                </w:rPr>
                <w:t>úvěrových</w:t>
              </w:r>
            </w:ins>
            <w:ins w:id="366" w:author="Akman Martina Bc." w:date="2025-06-03T09:28:00Z">
              <w:r>
                <w:rPr>
                  <w:rFonts w:ascii="Arial" w:hAnsi="Arial" w:cs="Arial"/>
                  <w:b/>
                  <w:sz w:val="20"/>
                </w:rPr>
                <w:t xml:space="preserve"> registr</w:t>
              </w:r>
            </w:ins>
            <w:ins w:id="367" w:author="Borůvková Ivana Bc." w:date="2025-06-09T22:44:00Z">
              <w:r w:rsidR="00AD78D0">
                <w:rPr>
                  <w:rFonts w:ascii="Arial" w:hAnsi="Arial" w:cs="Arial"/>
                  <w:b/>
                  <w:sz w:val="20"/>
                </w:rPr>
                <w:t>ů</w:t>
              </w:r>
            </w:ins>
            <w:ins w:id="368" w:author="Akman Martina Bc." w:date="2025-06-03T09:28:00Z">
              <w:r>
                <w:rPr>
                  <w:rFonts w:ascii="Arial" w:hAnsi="Arial" w:cs="Arial"/>
                  <w:b/>
                  <w:sz w:val="20"/>
                </w:rPr>
                <w:t xml:space="preserve"> (výpis </w:t>
              </w:r>
              <w:r w:rsidR="003F0C6D">
                <w:rPr>
                  <w:rFonts w:ascii="Arial" w:hAnsi="Arial" w:cs="Arial"/>
                  <w:b/>
                  <w:sz w:val="20"/>
                </w:rPr>
                <w:t>v listinné podobě)</w:t>
              </w:r>
            </w:ins>
          </w:p>
        </w:tc>
        <w:tc>
          <w:tcPr>
            <w:tcW w:w="1134" w:type="dxa"/>
            <w:vAlign w:val="center"/>
          </w:tcPr>
          <w:p w14:paraId="58EF83A1" w14:textId="676BFD15" w:rsidR="005119C5" w:rsidRPr="00366F2E" w:rsidRDefault="003F0C6D" w:rsidP="004A76A3">
            <w:pPr>
              <w:pStyle w:val="Bezmezer"/>
              <w:shd w:val="clear" w:color="auto" w:fill="FFFFFF" w:themeFill="background1"/>
              <w:tabs>
                <w:tab w:val="left" w:pos="7655"/>
              </w:tabs>
              <w:spacing w:line="228" w:lineRule="auto"/>
              <w:ind w:left="34"/>
              <w:jc w:val="center"/>
              <w:rPr>
                <w:ins w:id="369" w:author="Akman Martina Bc." w:date="2025-06-03T09:27:00Z"/>
                <w:rFonts w:ascii="Arial" w:hAnsi="Arial" w:cs="Arial"/>
                <w:sz w:val="20"/>
                <w:szCs w:val="20"/>
              </w:rPr>
            </w:pPr>
            <w:ins w:id="370" w:author="Akman Martina Bc." w:date="2025-06-03T09:28:00Z">
              <w:r>
                <w:rPr>
                  <w:rFonts w:ascii="Arial" w:hAnsi="Arial" w:cs="Arial"/>
                  <w:sz w:val="20"/>
                  <w:szCs w:val="20"/>
                </w:rPr>
                <w:t>289,26</w:t>
              </w:r>
            </w:ins>
          </w:p>
        </w:tc>
        <w:tc>
          <w:tcPr>
            <w:tcW w:w="1276" w:type="dxa"/>
            <w:vAlign w:val="center"/>
          </w:tcPr>
          <w:p w14:paraId="7799A422" w14:textId="0692BD51" w:rsidR="005119C5" w:rsidRPr="00642700" w:rsidRDefault="003F0C6D" w:rsidP="004A76A3">
            <w:pPr>
              <w:pStyle w:val="Bezmezer"/>
              <w:shd w:val="clear" w:color="auto" w:fill="FFFFFF" w:themeFill="background1"/>
              <w:tabs>
                <w:tab w:val="left" w:pos="7655"/>
              </w:tabs>
              <w:spacing w:line="228" w:lineRule="auto"/>
              <w:ind w:left="-108"/>
              <w:jc w:val="center"/>
              <w:rPr>
                <w:ins w:id="371" w:author="Akman Martina Bc." w:date="2025-06-03T09:27:00Z"/>
                <w:rFonts w:ascii="Arial" w:hAnsi="Arial" w:cs="Arial"/>
                <w:b/>
                <w:sz w:val="20"/>
                <w:szCs w:val="20"/>
              </w:rPr>
            </w:pPr>
            <w:ins w:id="372" w:author="Akman Martina Bc." w:date="2025-06-03T09:28:00Z">
              <w:r>
                <w:rPr>
                  <w:rFonts w:ascii="Arial" w:hAnsi="Arial" w:cs="Arial"/>
                  <w:b/>
                  <w:sz w:val="20"/>
                  <w:szCs w:val="20"/>
                </w:rPr>
                <w:t>350</w:t>
              </w:r>
            </w:ins>
            <w:ins w:id="373" w:author="Borůvková Ivana Bc." w:date="2025-07-09T08:40:00Z">
              <w:r w:rsidR="00D13A13">
                <w:rPr>
                  <w:rFonts w:ascii="Arial" w:hAnsi="Arial" w:cs="Arial"/>
                  <w:b/>
                  <w:sz w:val="20"/>
                  <w:szCs w:val="20"/>
                </w:rPr>
                <w:t>,00</w:t>
              </w:r>
            </w:ins>
          </w:p>
        </w:tc>
      </w:tr>
      <w:tr w:rsidR="000A6C65" w:rsidRPr="00366F2E" w14:paraId="50D0C8D3" w14:textId="77777777" w:rsidTr="000B5EA9">
        <w:trPr>
          <w:trHeight w:val="265"/>
          <w:ins w:id="374" w:author="Borůvková Ivana Bc." w:date="2025-07-09T08:39:00Z"/>
        </w:trPr>
        <w:tc>
          <w:tcPr>
            <w:tcW w:w="709" w:type="dxa"/>
            <w:vAlign w:val="center"/>
          </w:tcPr>
          <w:p w14:paraId="17A7CEDE" w14:textId="2152EAF1" w:rsidR="000A6C65" w:rsidRDefault="00BA2402" w:rsidP="004A76A3">
            <w:pPr>
              <w:spacing w:line="228" w:lineRule="auto"/>
              <w:rPr>
                <w:ins w:id="375" w:author="Borůvková Ivana Bc." w:date="2025-07-09T08:39:00Z"/>
                <w:rFonts w:ascii="Arial" w:hAnsi="Arial" w:cs="Arial"/>
                <w:b/>
                <w:sz w:val="20"/>
                <w:szCs w:val="20"/>
              </w:rPr>
            </w:pPr>
            <w:bookmarkStart w:id="376" w:name="_Toc189039836"/>
            <w:ins w:id="377" w:author="Borůvková Ivana Bc." w:date="2025-07-09T08:39:00Z">
              <w:r>
                <w:rPr>
                  <w:rFonts w:ascii="Arial" w:hAnsi="Arial" w:cs="Arial"/>
                  <w:b/>
                  <w:sz w:val="20"/>
                  <w:szCs w:val="20"/>
                </w:rPr>
                <w:t>1.11</w:t>
              </w:r>
            </w:ins>
          </w:p>
        </w:tc>
        <w:tc>
          <w:tcPr>
            <w:tcW w:w="7088" w:type="dxa"/>
            <w:vAlign w:val="center"/>
          </w:tcPr>
          <w:p w14:paraId="1BB7DC5D" w14:textId="6BED3302" w:rsidR="000A6C65" w:rsidRDefault="00BA2402" w:rsidP="003C443E">
            <w:pPr>
              <w:pStyle w:val="Zkladntextodsazen3"/>
              <w:tabs>
                <w:tab w:val="left" w:pos="317"/>
              </w:tabs>
              <w:suppressAutoHyphens/>
              <w:autoSpaceDE w:val="0"/>
              <w:autoSpaceDN w:val="0"/>
              <w:adjustRightInd w:val="0"/>
              <w:spacing w:line="228" w:lineRule="auto"/>
              <w:ind w:left="33" w:firstLine="0"/>
              <w:jc w:val="left"/>
              <w:rPr>
                <w:ins w:id="378" w:author="Borůvková Ivana Bc." w:date="2025-07-09T08:39:00Z"/>
                <w:rFonts w:ascii="Arial" w:hAnsi="Arial" w:cs="Arial"/>
                <w:b/>
                <w:sz w:val="20"/>
              </w:rPr>
            </w:pPr>
            <w:ins w:id="379" w:author="Borůvková Ivana Bc." w:date="2025-07-09T08:39:00Z">
              <w:r w:rsidRPr="08FC807B">
                <w:rPr>
                  <w:rFonts w:ascii="Arial" w:hAnsi="Arial" w:cs="Arial"/>
                  <w:b/>
                  <w:bCs/>
                  <w:sz w:val="20"/>
                </w:rPr>
                <w:t>Vytvoření oprávn</w:t>
              </w:r>
              <w:r>
                <w:rPr>
                  <w:rFonts w:ascii="Arial" w:hAnsi="Arial" w:cs="Arial"/>
                  <w:b/>
                  <w:bCs/>
                  <w:sz w:val="20"/>
                </w:rPr>
                <w:t>ě</w:t>
              </w:r>
              <w:r w:rsidRPr="08FC807B">
                <w:rPr>
                  <w:rFonts w:ascii="Arial" w:hAnsi="Arial" w:cs="Arial"/>
                  <w:b/>
                  <w:bCs/>
                  <w:sz w:val="20"/>
                </w:rPr>
                <w:t xml:space="preserve">ní </w:t>
              </w:r>
              <w:r>
                <w:rPr>
                  <w:rFonts w:ascii="Arial" w:hAnsi="Arial" w:cs="Arial"/>
                  <w:b/>
                  <w:bCs/>
                  <w:sz w:val="20"/>
                </w:rPr>
                <w:t xml:space="preserve">v </w:t>
              </w:r>
              <w:r w:rsidRPr="08FC807B">
                <w:rPr>
                  <w:rFonts w:ascii="Arial" w:hAnsi="Arial" w:cs="Arial"/>
                  <w:b/>
                  <w:bCs/>
                  <w:sz w:val="20"/>
                </w:rPr>
                <w:t>Registru zastupování</w:t>
              </w:r>
            </w:ins>
          </w:p>
        </w:tc>
        <w:tc>
          <w:tcPr>
            <w:tcW w:w="1134" w:type="dxa"/>
            <w:vAlign w:val="center"/>
          </w:tcPr>
          <w:p w14:paraId="778D9AB9" w14:textId="52B97A28" w:rsidR="000A6C65" w:rsidRDefault="005225B2" w:rsidP="004A76A3">
            <w:pPr>
              <w:pStyle w:val="Bezmezer"/>
              <w:shd w:val="clear" w:color="auto" w:fill="FFFFFF" w:themeFill="background1"/>
              <w:tabs>
                <w:tab w:val="left" w:pos="7655"/>
              </w:tabs>
              <w:spacing w:line="228" w:lineRule="auto"/>
              <w:ind w:left="34"/>
              <w:jc w:val="center"/>
              <w:rPr>
                <w:ins w:id="380" w:author="Borůvková Ivana Bc." w:date="2025-07-09T08:39:00Z"/>
                <w:rFonts w:ascii="Arial" w:hAnsi="Arial" w:cs="Arial"/>
                <w:sz w:val="20"/>
                <w:szCs w:val="20"/>
              </w:rPr>
            </w:pPr>
            <w:ins w:id="381" w:author="Borůvková Ivana Bc." w:date="2025-07-09T08:40:00Z">
              <w:r>
                <w:rPr>
                  <w:rFonts w:ascii="Arial" w:hAnsi="Arial" w:cs="Arial"/>
                  <w:sz w:val="20"/>
                  <w:szCs w:val="20"/>
                </w:rPr>
                <w:t>82,64</w:t>
              </w:r>
            </w:ins>
          </w:p>
        </w:tc>
        <w:tc>
          <w:tcPr>
            <w:tcW w:w="1276" w:type="dxa"/>
            <w:vAlign w:val="center"/>
          </w:tcPr>
          <w:p w14:paraId="0E759B3A" w14:textId="53CD652B" w:rsidR="000A6C65" w:rsidRDefault="00D13A13" w:rsidP="004A76A3">
            <w:pPr>
              <w:pStyle w:val="Bezmezer"/>
              <w:shd w:val="clear" w:color="auto" w:fill="FFFFFF" w:themeFill="background1"/>
              <w:tabs>
                <w:tab w:val="left" w:pos="7655"/>
              </w:tabs>
              <w:spacing w:line="228" w:lineRule="auto"/>
              <w:ind w:left="-108"/>
              <w:jc w:val="center"/>
              <w:rPr>
                <w:ins w:id="382" w:author="Borůvková Ivana Bc." w:date="2025-07-09T08:39:00Z"/>
                <w:rFonts w:ascii="Arial" w:hAnsi="Arial" w:cs="Arial"/>
                <w:b/>
                <w:sz w:val="20"/>
                <w:szCs w:val="20"/>
              </w:rPr>
            </w:pPr>
            <w:ins w:id="383" w:author="Borůvková Ivana Bc." w:date="2025-07-09T08:40:00Z">
              <w:r>
                <w:rPr>
                  <w:rFonts w:ascii="Arial" w:hAnsi="Arial" w:cs="Arial"/>
                  <w:b/>
                  <w:sz w:val="20"/>
                  <w:szCs w:val="20"/>
                </w:rPr>
                <w:t>100,00</w:t>
              </w:r>
            </w:ins>
          </w:p>
        </w:tc>
      </w:tr>
      <w:tr w:rsidR="000A6C65" w:rsidRPr="00366F2E" w14:paraId="09E7A242" w14:textId="77777777" w:rsidTr="000B5EA9">
        <w:trPr>
          <w:trHeight w:val="265"/>
          <w:ins w:id="384" w:author="Borůvková Ivana Bc." w:date="2025-07-09T08:39:00Z"/>
        </w:trPr>
        <w:tc>
          <w:tcPr>
            <w:tcW w:w="709" w:type="dxa"/>
            <w:vAlign w:val="center"/>
          </w:tcPr>
          <w:p w14:paraId="005F18E0" w14:textId="271A3DC1" w:rsidR="000A6C65" w:rsidRDefault="00BA2402" w:rsidP="004A76A3">
            <w:pPr>
              <w:spacing w:line="228" w:lineRule="auto"/>
              <w:rPr>
                <w:ins w:id="385" w:author="Borůvková Ivana Bc." w:date="2025-07-09T08:39:00Z"/>
                <w:rFonts w:ascii="Arial" w:hAnsi="Arial" w:cs="Arial"/>
                <w:b/>
                <w:sz w:val="20"/>
                <w:szCs w:val="20"/>
              </w:rPr>
            </w:pPr>
            <w:ins w:id="386" w:author="Borůvková Ivana Bc." w:date="2025-07-09T08:39:00Z">
              <w:r>
                <w:rPr>
                  <w:rFonts w:ascii="Arial" w:hAnsi="Arial" w:cs="Arial"/>
                  <w:b/>
                  <w:sz w:val="20"/>
                  <w:szCs w:val="20"/>
                </w:rPr>
                <w:t>1.12</w:t>
              </w:r>
            </w:ins>
          </w:p>
        </w:tc>
        <w:tc>
          <w:tcPr>
            <w:tcW w:w="7088" w:type="dxa"/>
            <w:vAlign w:val="center"/>
          </w:tcPr>
          <w:p w14:paraId="5B4A0863" w14:textId="637D6D29" w:rsidR="000A6C65" w:rsidRDefault="005225B2" w:rsidP="003C443E">
            <w:pPr>
              <w:pStyle w:val="Zkladntextodsazen3"/>
              <w:tabs>
                <w:tab w:val="left" w:pos="317"/>
              </w:tabs>
              <w:suppressAutoHyphens/>
              <w:autoSpaceDE w:val="0"/>
              <w:autoSpaceDN w:val="0"/>
              <w:adjustRightInd w:val="0"/>
              <w:spacing w:line="228" w:lineRule="auto"/>
              <w:ind w:left="33" w:firstLine="0"/>
              <w:jc w:val="left"/>
              <w:rPr>
                <w:ins w:id="387" w:author="Borůvková Ivana Bc." w:date="2025-07-09T08:39:00Z"/>
                <w:rFonts w:ascii="Arial" w:hAnsi="Arial" w:cs="Arial"/>
                <w:b/>
                <w:sz w:val="20"/>
              </w:rPr>
            </w:pPr>
            <w:ins w:id="388" w:author="Borůvková Ivana Bc." w:date="2025-07-09T08:39:00Z">
              <w:r w:rsidRPr="6745709B">
                <w:rPr>
                  <w:rFonts w:ascii="Arial" w:hAnsi="Arial" w:cs="Arial"/>
                  <w:b/>
                  <w:bCs/>
                  <w:sz w:val="20"/>
                </w:rPr>
                <w:t>Ukončení oprávn</w:t>
              </w:r>
              <w:r>
                <w:rPr>
                  <w:rFonts w:ascii="Arial" w:hAnsi="Arial" w:cs="Arial"/>
                  <w:b/>
                  <w:bCs/>
                  <w:sz w:val="20"/>
                </w:rPr>
                <w:t>ě</w:t>
              </w:r>
              <w:r w:rsidRPr="6745709B">
                <w:rPr>
                  <w:rFonts w:ascii="Arial" w:hAnsi="Arial" w:cs="Arial"/>
                  <w:b/>
                  <w:bCs/>
                  <w:sz w:val="20"/>
                </w:rPr>
                <w:t xml:space="preserve">ní </w:t>
              </w:r>
              <w:r>
                <w:rPr>
                  <w:rFonts w:ascii="Arial" w:hAnsi="Arial" w:cs="Arial"/>
                  <w:b/>
                  <w:bCs/>
                  <w:sz w:val="20"/>
                </w:rPr>
                <w:t xml:space="preserve">v </w:t>
              </w:r>
              <w:r w:rsidRPr="6745709B">
                <w:rPr>
                  <w:rFonts w:ascii="Arial" w:hAnsi="Arial" w:cs="Arial"/>
                  <w:b/>
                  <w:bCs/>
                  <w:sz w:val="20"/>
                </w:rPr>
                <w:t>Registru zastupování</w:t>
              </w:r>
            </w:ins>
          </w:p>
        </w:tc>
        <w:tc>
          <w:tcPr>
            <w:tcW w:w="1134" w:type="dxa"/>
            <w:vAlign w:val="center"/>
          </w:tcPr>
          <w:p w14:paraId="4230B4F4" w14:textId="15D5185B" w:rsidR="000A6C65" w:rsidRDefault="005225B2" w:rsidP="004A76A3">
            <w:pPr>
              <w:pStyle w:val="Bezmezer"/>
              <w:shd w:val="clear" w:color="auto" w:fill="FFFFFF" w:themeFill="background1"/>
              <w:tabs>
                <w:tab w:val="left" w:pos="7655"/>
              </w:tabs>
              <w:spacing w:line="228" w:lineRule="auto"/>
              <w:ind w:left="34"/>
              <w:jc w:val="center"/>
              <w:rPr>
                <w:ins w:id="389" w:author="Borůvková Ivana Bc." w:date="2025-07-09T08:39:00Z"/>
                <w:rFonts w:ascii="Arial" w:hAnsi="Arial" w:cs="Arial"/>
                <w:sz w:val="20"/>
                <w:szCs w:val="20"/>
              </w:rPr>
            </w:pPr>
            <w:ins w:id="390" w:author="Borůvková Ivana Bc." w:date="2025-07-09T08:40:00Z">
              <w:r>
                <w:rPr>
                  <w:rFonts w:ascii="Arial" w:hAnsi="Arial" w:cs="Arial"/>
                  <w:sz w:val="20"/>
                  <w:szCs w:val="20"/>
                </w:rPr>
                <w:t>41,32</w:t>
              </w:r>
            </w:ins>
          </w:p>
        </w:tc>
        <w:tc>
          <w:tcPr>
            <w:tcW w:w="1276" w:type="dxa"/>
            <w:vAlign w:val="center"/>
          </w:tcPr>
          <w:p w14:paraId="619AC796" w14:textId="4BBE620B" w:rsidR="000A6C65" w:rsidRDefault="00D13A13" w:rsidP="004A76A3">
            <w:pPr>
              <w:pStyle w:val="Bezmezer"/>
              <w:shd w:val="clear" w:color="auto" w:fill="FFFFFF" w:themeFill="background1"/>
              <w:tabs>
                <w:tab w:val="left" w:pos="7655"/>
              </w:tabs>
              <w:spacing w:line="228" w:lineRule="auto"/>
              <w:ind w:left="-108"/>
              <w:jc w:val="center"/>
              <w:rPr>
                <w:ins w:id="391" w:author="Borůvková Ivana Bc." w:date="2025-07-09T08:39:00Z"/>
                <w:rFonts w:ascii="Arial" w:hAnsi="Arial" w:cs="Arial"/>
                <w:b/>
                <w:sz w:val="20"/>
                <w:szCs w:val="20"/>
              </w:rPr>
            </w:pPr>
            <w:ins w:id="392" w:author="Borůvková Ivana Bc." w:date="2025-07-09T08:40:00Z">
              <w:r>
                <w:rPr>
                  <w:rFonts w:ascii="Arial" w:hAnsi="Arial" w:cs="Arial"/>
                  <w:b/>
                  <w:sz w:val="20"/>
                  <w:szCs w:val="20"/>
                </w:rPr>
                <w:t>50,00</w:t>
              </w:r>
            </w:ins>
          </w:p>
        </w:tc>
      </w:tr>
    </w:tbl>
    <w:p w14:paraId="51756188" w14:textId="5A0DB41E" w:rsidR="003E6C10" w:rsidRPr="00366F2E" w:rsidRDefault="00322A83" w:rsidP="00411D87">
      <w:pPr>
        <w:pStyle w:val="Nadpis3"/>
        <w:numPr>
          <w:ilvl w:val="0"/>
          <w:numId w:val="78"/>
        </w:numPr>
        <w:jc w:val="left"/>
        <w:rPr>
          <w:rFonts w:cs="Arial"/>
        </w:rPr>
      </w:pPr>
      <w:r w:rsidRPr="00366F2E">
        <w:rPr>
          <w:rFonts w:cs="Arial"/>
          <w:noProof/>
          <w:lang w:eastAsia="cs-CZ"/>
        </w:rPr>
        <mc:AlternateContent>
          <mc:Choice Requires="wps">
            <w:drawing>
              <wp:anchor distT="0" distB="0" distL="114300" distR="114300" simplePos="0" relativeHeight="251658280" behindDoc="0" locked="0" layoutInCell="1" allowOverlap="1" wp14:anchorId="0DEF8FEF" wp14:editId="43255742">
                <wp:simplePos x="0" y="0"/>
                <wp:positionH relativeFrom="margin">
                  <wp:posOffset>849630</wp:posOffset>
                </wp:positionH>
                <wp:positionV relativeFrom="bottomMargin">
                  <wp:posOffset>182245</wp:posOffset>
                </wp:positionV>
                <wp:extent cx="4847590" cy="258445"/>
                <wp:effectExtent l="0" t="0" r="0" b="8255"/>
                <wp:wrapNone/>
                <wp:docPr id="53" name="Textové pole 5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D726429" w14:textId="77777777" w:rsidR="004F26E4" w:rsidRPr="006E1087" w:rsidRDefault="004F26E4" w:rsidP="006C1393">
                            <w:pPr>
                              <w:jc w:val="center"/>
                            </w:pPr>
                            <w:r>
                              <w:rPr>
                                <w:b/>
                                <w:i/>
                              </w:rPr>
                              <w:t>Služby veřejné správy na poštách</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59B745AB">
              <v:shape id="Textové pole 53" style="position:absolute;left:0;text-align:left;margin-left:66.9pt;margin-top:14.35pt;width:381.7pt;height:20.35pt;z-index:251658280;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5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2V5AEAAKkDAAAOAAAAZHJzL2Uyb0RvYy54bWysU9tu2zAMfR+wfxD0vjgJnDU14hRdiw4D&#10;ugvQ7QNoWY6F2aJGKbGzrx8lp2m2vQ17EURSPjznkN7cjH0nDpq8QVvKxWwuhbYKa2N3pfz29eHN&#10;WgofwNbQodWlPGovb7avX20GV+glttjVmgSDWF8MrpRtCK7IMq9a3YOfodOWiw1SD4FD2mU1wcDo&#10;fZct5/O32YBUO0Klvefs/VSU24TfNFqFz03jdRBdKZlbSCels4pntt1AsSNwrVEnGvAPLHowlpue&#10;oe4hgNiT+QuqN4rQYxNmCvsMm8YonTSwmsX8DzVPLTidtLA53p1t8v8PVn06PLkvJML4DkceYBLh&#10;3SOq715YvGvB7vQtEQ6thpobL6Jl2eB8cfo0Wu0LH0Gq4SPWPGTYB0xAY0N9dIV1CkbnARzPpusx&#10;CMXJfJ1fra65pLi2XK3zfJVaQPH8tSMf3mvsRbyUknioCR0Ojz5ENlA8P4nNLD6YrkuD7exvCX4Y&#10;M4l9JDxRD2M1ClNz8zw2jmoqrI+sh3DaF95vvrRIP6UYeFdK6X/sgbQU3QfLnlwv8jwuVwry1dWS&#10;A7qsVJcVsIqhShmkmK53YVrIvSOza7nTNAWLt+xjY5LEF1Yn/rwPSflpd+PCXcbp1csftv0FAAD/&#10;/wMAUEsDBBQABgAIAAAAIQBZf0of3gAAAAkBAAAPAAAAZHJzL2Rvd25yZXYueG1sTI/NTsMwEITv&#10;SH0Ha5G4UZu0tEmIUyEQ1yLKj8TNjbdJ1HgdxW4T3r7LCY6jGc18U2wm14kzDqH1pOFurkAgVd62&#10;VGv4eH+5TUGEaMiazhNq+MEAm3J2VZjc+pHe8LyLteASCrnR0MTY51KGqkFnwtz3SOwd/OBMZDnU&#10;0g5m5HLXyUSplXSmJV5oTI9PDVbH3clp+Nwevr+W6rV+dvf96CclyWVS65vr6fEBRMQp/oXhF5/R&#10;oWSmvT+RDaJjvVgwetSQpGsQHEizdQJir2GVLUGWhfz/oLwAAAD//wMAUEsBAi0AFAAGAAgAAAAh&#10;ALaDOJL+AAAA4QEAABMAAAAAAAAAAAAAAAAAAAAAAFtDb250ZW50X1R5cGVzXS54bWxQSwECLQAU&#10;AAYACAAAACEAOP0h/9YAAACUAQAACwAAAAAAAAAAAAAAAAAvAQAAX3JlbHMvLnJlbHNQSwECLQAU&#10;AAYACAAAACEACiftleQBAACpAwAADgAAAAAAAAAAAAAAAAAuAgAAZHJzL2Uyb0RvYy54bWxQSwEC&#10;LQAUAAYACAAAACEAWX9KH94AAAAJAQAADwAAAAAAAAAAAAAAAAA+BAAAZHJzL2Rvd25yZXYueG1s&#10;UEsFBgAAAAAEAAQA8wAAAEkFAAAAAA==&#10;" w14:anchorId="0DEF8FEF">
                <v:textbox>
                  <w:txbxContent>
                    <w:p w:rsidRPr="006E1087" w:rsidR="004F26E4" w:rsidP="006C1393" w:rsidRDefault="004F26E4" w14:paraId="2E5CB904" w14:textId="77777777">
                      <w:pPr>
                        <w:jc w:val="center"/>
                      </w:pPr>
                      <w:r>
                        <w:rPr>
                          <w:b/>
                          <w:i/>
                        </w:rPr>
                        <w:t>Služby veřejné správy na poštách</w:t>
                      </w:r>
                    </w:p>
                  </w:txbxContent>
                </v:textbox>
                <w10:wrap anchorx="margin" anchory="margin"/>
              </v:shape>
            </w:pict>
          </mc:Fallback>
        </mc:AlternateContent>
      </w:r>
      <w:r w:rsidR="003E6C10" w:rsidRPr="00366F2E">
        <w:rPr>
          <w:rFonts w:cs="Arial"/>
        </w:rPr>
        <w:t>Ceník certifikačních služeb</w:t>
      </w:r>
      <w:bookmarkEnd w:id="356"/>
      <w:bookmarkEnd w:id="357"/>
      <w:bookmarkEnd w:id="358"/>
      <w:bookmarkEnd w:id="359"/>
      <w:bookmarkEnd w:id="376"/>
    </w:p>
    <w:tbl>
      <w:tblPr>
        <w:tblpPr w:leftFromText="141" w:rightFromText="141" w:vertAnchor="text" w:tblpX="-68" w:tblpY="32"/>
        <w:tblW w:w="1020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75"/>
        <w:gridCol w:w="7122"/>
        <w:gridCol w:w="1134"/>
        <w:gridCol w:w="1276"/>
      </w:tblGrid>
      <w:tr w:rsidR="00547C55" w:rsidRPr="00366F2E" w14:paraId="21320BB9" w14:textId="77777777" w:rsidTr="00133309">
        <w:tc>
          <w:tcPr>
            <w:tcW w:w="7797" w:type="dxa"/>
            <w:gridSpan w:val="2"/>
            <w:shd w:val="clear" w:color="auto" w:fill="F2F2F2" w:themeFill="background1" w:themeFillShade="F2"/>
            <w:vAlign w:val="center"/>
          </w:tcPr>
          <w:p w14:paraId="60D38484" w14:textId="77777777" w:rsidR="00BF6396" w:rsidRPr="00366F2E" w:rsidRDefault="00BF6396" w:rsidP="000A50C6">
            <w:pPr>
              <w:pStyle w:val="Zkladntextodsazen3"/>
              <w:tabs>
                <w:tab w:val="left" w:pos="1260"/>
              </w:tabs>
              <w:suppressAutoHyphens/>
              <w:autoSpaceDE w:val="0"/>
              <w:autoSpaceDN w:val="0"/>
              <w:adjustRightInd w:val="0"/>
              <w:ind w:left="0" w:firstLine="0"/>
              <w:jc w:val="center"/>
              <w:rPr>
                <w:rFonts w:ascii="Arial" w:hAnsi="Arial" w:cs="Arial"/>
                <w:b/>
                <w:sz w:val="20"/>
              </w:rPr>
            </w:pPr>
            <w:r w:rsidRPr="00366F2E">
              <w:rPr>
                <w:rFonts w:ascii="Arial" w:hAnsi="Arial" w:cs="Arial"/>
                <w:b/>
                <w:sz w:val="20"/>
              </w:rPr>
              <w:t>Cena v Kč</w:t>
            </w:r>
          </w:p>
        </w:tc>
        <w:tc>
          <w:tcPr>
            <w:tcW w:w="1134" w:type="dxa"/>
            <w:shd w:val="clear" w:color="auto" w:fill="F2F2F2" w:themeFill="background1" w:themeFillShade="F2"/>
            <w:vAlign w:val="center"/>
          </w:tcPr>
          <w:p w14:paraId="2D8F9FC2" w14:textId="77777777" w:rsidR="00BF6396" w:rsidRPr="00366F2E" w:rsidRDefault="00BF6396" w:rsidP="000A50C6">
            <w:pPr>
              <w:pStyle w:val="Bezmezer"/>
              <w:tabs>
                <w:tab w:val="left" w:pos="7655"/>
              </w:tabs>
              <w:jc w:val="center"/>
              <w:rPr>
                <w:rFonts w:ascii="Arial" w:hAnsi="Arial" w:cs="Arial"/>
                <w:b/>
                <w:sz w:val="20"/>
                <w:szCs w:val="20"/>
              </w:rPr>
            </w:pPr>
            <w:r w:rsidRPr="00366F2E">
              <w:rPr>
                <w:rFonts w:ascii="Arial" w:hAnsi="Arial" w:cs="Arial"/>
                <w:b/>
                <w:sz w:val="20"/>
                <w:szCs w:val="20"/>
              </w:rPr>
              <w:t>bez DPH</w:t>
            </w:r>
          </w:p>
        </w:tc>
        <w:tc>
          <w:tcPr>
            <w:tcW w:w="1276" w:type="dxa"/>
            <w:shd w:val="clear" w:color="auto" w:fill="F2F2F2" w:themeFill="background1" w:themeFillShade="F2"/>
            <w:vAlign w:val="center"/>
          </w:tcPr>
          <w:p w14:paraId="79F0AD37" w14:textId="77777777" w:rsidR="00BF6396" w:rsidRPr="00366F2E" w:rsidRDefault="00BF6396" w:rsidP="000A50C6">
            <w:pPr>
              <w:pStyle w:val="Bezmezer"/>
              <w:tabs>
                <w:tab w:val="left" w:pos="7655"/>
              </w:tabs>
              <w:jc w:val="center"/>
              <w:rPr>
                <w:rFonts w:ascii="Arial" w:hAnsi="Arial" w:cs="Arial"/>
                <w:b/>
                <w:sz w:val="20"/>
                <w:szCs w:val="20"/>
              </w:rPr>
            </w:pPr>
            <w:r w:rsidRPr="00366F2E">
              <w:rPr>
                <w:rFonts w:ascii="Arial" w:hAnsi="Arial" w:cs="Arial"/>
                <w:b/>
                <w:sz w:val="20"/>
                <w:szCs w:val="20"/>
              </w:rPr>
              <w:t>s DPH</w:t>
            </w:r>
          </w:p>
        </w:tc>
      </w:tr>
      <w:tr w:rsidR="00547C55" w:rsidRPr="00366F2E" w14:paraId="51F24C47" w14:textId="77777777" w:rsidTr="00133309">
        <w:trPr>
          <w:trHeight w:val="175"/>
        </w:trPr>
        <w:tc>
          <w:tcPr>
            <w:tcW w:w="675" w:type="dxa"/>
          </w:tcPr>
          <w:sdt>
            <w:sdtPr>
              <w:rPr>
                <w:rFonts w:ascii="Arial" w:hAnsi="Arial" w:cs="Arial"/>
                <w:b/>
                <w:sz w:val="20"/>
                <w:szCs w:val="20"/>
              </w:rPr>
              <w:id w:val="1791704311"/>
            </w:sdtPr>
            <w:sdtEndPr/>
            <w:sdtContent>
              <w:p w14:paraId="05D57791" w14:textId="3D819AA2" w:rsidR="37CD181B" w:rsidRPr="00366F2E" w:rsidRDefault="005571C3" w:rsidP="00DC73CF">
                <w:pPr>
                  <w:spacing w:line="240" w:lineRule="auto"/>
                  <w:rPr>
                    <w:rFonts w:ascii="Arial" w:hAnsi="Arial" w:cs="Arial"/>
                    <w:b/>
                    <w:sz w:val="20"/>
                    <w:szCs w:val="20"/>
                  </w:rPr>
                </w:pPr>
                <w:r w:rsidRPr="00366F2E">
                  <w:rPr>
                    <w:rFonts w:ascii="Arial" w:hAnsi="Arial" w:cs="Arial"/>
                    <w:b/>
                    <w:sz w:val="20"/>
                    <w:szCs w:val="20"/>
                  </w:rPr>
                  <w:t>2.1</w:t>
                </w:r>
              </w:p>
            </w:sdtContent>
          </w:sdt>
        </w:tc>
        <w:tc>
          <w:tcPr>
            <w:tcW w:w="9532" w:type="dxa"/>
            <w:gridSpan w:val="3"/>
          </w:tcPr>
          <w:sdt>
            <w:sdtPr>
              <w:rPr>
                <w:rFonts w:ascii="Arial" w:hAnsi="Arial" w:cs="Arial"/>
                <w:b/>
                <w:sz w:val="20"/>
                <w:szCs w:val="20"/>
              </w:rPr>
              <w:id w:val="788314177"/>
            </w:sdtPr>
            <w:sdtEndPr/>
            <w:sdtContent>
              <w:p w14:paraId="14B54097" w14:textId="03CC7012" w:rsidR="37CD181B" w:rsidRPr="00366F2E" w:rsidRDefault="003E6C10" w:rsidP="00C66428">
                <w:pPr>
                  <w:pStyle w:val="Bezmezer"/>
                  <w:tabs>
                    <w:tab w:val="left" w:pos="7655"/>
                  </w:tabs>
                  <w:rPr>
                    <w:rFonts w:ascii="Arial" w:hAnsi="Arial" w:cs="Arial"/>
                    <w:b/>
                    <w:sz w:val="20"/>
                    <w:szCs w:val="20"/>
                  </w:rPr>
                </w:pPr>
                <w:r w:rsidRPr="00366F2E">
                  <w:rPr>
                    <w:rFonts w:ascii="Arial" w:hAnsi="Arial" w:cs="Arial"/>
                    <w:b/>
                    <w:sz w:val="20"/>
                    <w:szCs w:val="20"/>
                  </w:rPr>
                  <w:t>Kvalifikovaná certifikační autorita</w:t>
                </w:r>
              </w:p>
            </w:sdtContent>
          </w:sdt>
        </w:tc>
      </w:tr>
      <w:tr w:rsidR="00547C55" w:rsidRPr="00366F2E" w14:paraId="590C03C3" w14:textId="77777777" w:rsidTr="00133309">
        <w:trPr>
          <w:trHeight w:val="221"/>
        </w:trPr>
        <w:tc>
          <w:tcPr>
            <w:tcW w:w="675" w:type="dxa"/>
            <w:vMerge w:val="restart"/>
          </w:tcPr>
          <w:sdt>
            <w:sdtPr>
              <w:rPr>
                <w:rFonts w:ascii="Arial" w:hAnsi="Arial" w:cs="Arial"/>
                <w:b/>
                <w:sz w:val="20"/>
                <w:szCs w:val="20"/>
              </w:rPr>
              <w:id w:val="24587001"/>
            </w:sdtPr>
            <w:sdtEndPr/>
            <w:sdtContent>
              <w:p w14:paraId="540E83D3" w14:textId="0EA825B1" w:rsidR="37CD181B" w:rsidRPr="00366F2E" w:rsidRDefault="0045709D" w:rsidP="00DC73CF">
                <w:pPr>
                  <w:spacing w:line="240" w:lineRule="auto"/>
                  <w:rPr>
                    <w:rFonts w:ascii="Arial" w:hAnsi="Arial" w:cs="Arial"/>
                    <w:b/>
                    <w:sz w:val="20"/>
                    <w:szCs w:val="20"/>
                  </w:rPr>
                </w:pPr>
                <w:r w:rsidRPr="00366F2E">
                  <w:rPr>
                    <w:rFonts w:ascii="Arial" w:hAnsi="Arial" w:cs="Arial"/>
                    <w:b/>
                    <w:sz w:val="20"/>
                    <w:szCs w:val="20"/>
                  </w:rPr>
                  <w:t>2.1.1</w:t>
                </w:r>
              </w:p>
            </w:sdtContent>
          </w:sdt>
        </w:tc>
        <w:tc>
          <w:tcPr>
            <w:tcW w:w="7122" w:type="dxa"/>
          </w:tcPr>
          <w:sdt>
            <w:sdtPr>
              <w:rPr>
                <w:rFonts w:ascii="Arial" w:hAnsi="Arial" w:cs="Arial"/>
                <w:sz w:val="20"/>
                <w:szCs w:val="20"/>
                <w:u w:val="single"/>
              </w:rPr>
              <w:id w:val="24587002"/>
            </w:sdtPr>
            <w:sdtEndPr/>
            <w:sdtContent>
              <w:p w14:paraId="70D8CDD8" w14:textId="60C616C4" w:rsidR="37CD181B" w:rsidRPr="00366F2E" w:rsidRDefault="0045709D" w:rsidP="00C66428">
                <w:pPr>
                  <w:pStyle w:val="Zpat"/>
                  <w:tabs>
                    <w:tab w:val="clear" w:pos="4513"/>
                  </w:tabs>
                  <w:jc w:val="both"/>
                  <w:rPr>
                    <w:rFonts w:ascii="Arial" w:hAnsi="Arial" w:cs="Arial"/>
                    <w:sz w:val="20"/>
                    <w:szCs w:val="20"/>
                  </w:rPr>
                </w:pPr>
                <w:r w:rsidRPr="00366F2E">
                  <w:rPr>
                    <w:rFonts w:ascii="Arial" w:hAnsi="Arial" w:cs="Arial"/>
                    <w:sz w:val="20"/>
                    <w:szCs w:val="20"/>
                  </w:rPr>
                  <w:t>Kvalifikovaný osobní certifikát (1 rok)</w:t>
                </w:r>
              </w:p>
            </w:sdtContent>
          </w:sdt>
        </w:tc>
        <w:tc>
          <w:tcPr>
            <w:tcW w:w="1134" w:type="dxa"/>
            <w:vAlign w:val="center"/>
          </w:tcPr>
          <w:p w14:paraId="1D5E2A05" w14:textId="7B2A679F" w:rsidR="0045709D" w:rsidRPr="00366F2E" w:rsidRDefault="009CF002" w:rsidP="00C66428">
            <w:pPr>
              <w:pStyle w:val="Default"/>
              <w:jc w:val="right"/>
              <w:rPr>
                <w:rFonts w:ascii="Arial" w:hAnsi="Arial" w:cs="Arial"/>
                <w:color w:val="auto"/>
                <w:sz w:val="20"/>
                <w:szCs w:val="20"/>
              </w:rPr>
            </w:pPr>
            <w:r w:rsidRPr="00366F2E">
              <w:rPr>
                <w:rFonts w:ascii="Arial" w:hAnsi="Arial" w:cs="Arial"/>
                <w:color w:val="auto"/>
                <w:sz w:val="20"/>
                <w:szCs w:val="20"/>
              </w:rPr>
              <w:t>363,64</w:t>
            </w:r>
          </w:p>
        </w:tc>
        <w:tc>
          <w:tcPr>
            <w:tcW w:w="1276" w:type="dxa"/>
            <w:vAlign w:val="center"/>
          </w:tcPr>
          <w:p w14:paraId="407EBC56" w14:textId="24D63EF7" w:rsidR="0045709D" w:rsidRPr="00366F2E" w:rsidRDefault="58BA9AFC" w:rsidP="000A50C6">
            <w:pPr>
              <w:pStyle w:val="Zpat"/>
              <w:tabs>
                <w:tab w:val="clear" w:pos="4513"/>
              </w:tabs>
              <w:ind w:left="-113"/>
              <w:jc w:val="right"/>
              <w:rPr>
                <w:rFonts w:ascii="Arial" w:hAnsi="Arial" w:cs="Arial"/>
                <w:b/>
                <w:bCs/>
                <w:sz w:val="20"/>
                <w:szCs w:val="20"/>
              </w:rPr>
            </w:pPr>
            <w:r w:rsidRPr="00366F2E">
              <w:rPr>
                <w:rFonts w:ascii="Arial" w:hAnsi="Arial" w:cs="Arial"/>
                <w:b/>
                <w:bCs/>
                <w:sz w:val="20"/>
                <w:szCs w:val="20"/>
              </w:rPr>
              <w:t>440</w:t>
            </w:r>
            <w:r w:rsidR="492E8B22" w:rsidRPr="00366F2E">
              <w:rPr>
                <w:rFonts w:ascii="Arial" w:hAnsi="Arial" w:cs="Arial"/>
                <w:b/>
                <w:bCs/>
                <w:sz w:val="20"/>
                <w:szCs w:val="20"/>
              </w:rPr>
              <w:t>,00</w:t>
            </w:r>
          </w:p>
        </w:tc>
      </w:tr>
      <w:tr w:rsidR="00547C55" w:rsidRPr="00366F2E" w14:paraId="5537C8FA" w14:textId="77777777" w:rsidTr="00133309">
        <w:trPr>
          <w:trHeight w:val="237"/>
        </w:trPr>
        <w:tc>
          <w:tcPr>
            <w:tcW w:w="675" w:type="dxa"/>
            <w:vMerge/>
          </w:tcPr>
          <w:p w14:paraId="2E886955" w14:textId="77777777" w:rsidR="0045709D" w:rsidRPr="00366F2E" w:rsidRDefault="0045709D" w:rsidP="00DC73CF">
            <w:pPr>
              <w:spacing w:line="240" w:lineRule="auto"/>
              <w:rPr>
                <w:rFonts w:ascii="Arial" w:hAnsi="Arial" w:cs="Arial"/>
                <w:b/>
                <w:sz w:val="20"/>
                <w:szCs w:val="20"/>
              </w:rPr>
            </w:pPr>
          </w:p>
        </w:tc>
        <w:tc>
          <w:tcPr>
            <w:tcW w:w="7122" w:type="dxa"/>
          </w:tcPr>
          <w:p w14:paraId="423DAB02" w14:textId="0C05E106" w:rsidR="0045709D" w:rsidRPr="00366F2E" w:rsidRDefault="0045709D" w:rsidP="000A50C6">
            <w:pPr>
              <w:pStyle w:val="Zpat"/>
              <w:tabs>
                <w:tab w:val="clear" w:pos="4513"/>
              </w:tabs>
              <w:jc w:val="both"/>
              <w:rPr>
                <w:rFonts w:ascii="Arial" w:hAnsi="Arial" w:cs="Arial"/>
                <w:sz w:val="20"/>
                <w:szCs w:val="20"/>
              </w:rPr>
            </w:pPr>
            <w:r w:rsidRPr="00366F2E">
              <w:rPr>
                <w:rFonts w:ascii="Arial" w:hAnsi="Arial" w:cs="Arial"/>
                <w:sz w:val="20"/>
                <w:szCs w:val="20"/>
              </w:rPr>
              <w:t xml:space="preserve">Kvalifikovaný osobní certifikát (3 roky) </w:t>
            </w:r>
          </w:p>
        </w:tc>
        <w:tc>
          <w:tcPr>
            <w:tcW w:w="1134" w:type="dxa"/>
            <w:vAlign w:val="center"/>
          </w:tcPr>
          <w:p w14:paraId="52D6505B" w14:textId="4A3A5B7A" w:rsidR="0045709D" w:rsidRPr="00366F2E" w:rsidRDefault="40B1D1C3" w:rsidP="00C66428">
            <w:pPr>
              <w:pStyle w:val="Default"/>
              <w:jc w:val="right"/>
              <w:rPr>
                <w:rFonts w:ascii="Arial" w:hAnsi="Arial" w:cs="Arial"/>
                <w:color w:val="auto"/>
                <w:sz w:val="20"/>
                <w:szCs w:val="20"/>
              </w:rPr>
            </w:pPr>
            <w:r w:rsidRPr="00366F2E">
              <w:rPr>
                <w:rFonts w:ascii="Arial" w:hAnsi="Arial" w:cs="Arial"/>
                <w:color w:val="auto"/>
                <w:sz w:val="20"/>
                <w:szCs w:val="20"/>
              </w:rPr>
              <w:t>909,09</w:t>
            </w:r>
          </w:p>
        </w:tc>
        <w:tc>
          <w:tcPr>
            <w:tcW w:w="1276" w:type="dxa"/>
            <w:vAlign w:val="center"/>
          </w:tcPr>
          <w:p w14:paraId="02D58ABB" w14:textId="3BD437AE" w:rsidR="0045709D" w:rsidRPr="00366F2E" w:rsidRDefault="3B3F9BAF" w:rsidP="000A50C6">
            <w:pPr>
              <w:pStyle w:val="Zpat"/>
              <w:tabs>
                <w:tab w:val="clear" w:pos="4513"/>
              </w:tabs>
              <w:ind w:left="-113"/>
              <w:jc w:val="right"/>
              <w:rPr>
                <w:rFonts w:ascii="Arial" w:hAnsi="Arial" w:cs="Arial"/>
                <w:b/>
                <w:bCs/>
                <w:sz w:val="20"/>
                <w:szCs w:val="20"/>
              </w:rPr>
            </w:pPr>
            <w:r w:rsidRPr="00366F2E">
              <w:rPr>
                <w:rFonts w:ascii="Arial" w:hAnsi="Arial" w:cs="Arial"/>
                <w:b/>
                <w:bCs/>
                <w:sz w:val="20"/>
                <w:szCs w:val="20"/>
              </w:rPr>
              <w:t>1</w:t>
            </w:r>
            <w:r w:rsidR="005A2D62" w:rsidRPr="00366F2E">
              <w:rPr>
                <w:rFonts w:ascii="Arial" w:hAnsi="Arial" w:cs="Arial"/>
                <w:b/>
                <w:bCs/>
                <w:sz w:val="20"/>
                <w:szCs w:val="20"/>
              </w:rPr>
              <w:t xml:space="preserve"> </w:t>
            </w:r>
            <w:r w:rsidRPr="00366F2E">
              <w:rPr>
                <w:rFonts w:ascii="Arial" w:hAnsi="Arial" w:cs="Arial"/>
                <w:b/>
                <w:bCs/>
                <w:sz w:val="20"/>
                <w:szCs w:val="20"/>
              </w:rPr>
              <w:t>10</w:t>
            </w:r>
            <w:r w:rsidR="492E8B22" w:rsidRPr="00366F2E">
              <w:rPr>
                <w:rFonts w:ascii="Arial" w:hAnsi="Arial" w:cs="Arial"/>
                <w:b/>
                <w:bCs/>
                <w:sz w:val="20"/>
                <w:szCs w:val="20"/>
              </w:rPr>
              <w:t>0,00</w:t>
            </w:r>
          </w:p>
        </w:tc>
      </w:tr>
      <w:tr w:rsidR="00547C55" w:rsidRPr="00366F2E" w14:paraId="11153B18" w14:textId="77777777" w:rsidTr="00133309">
        <w:trPr>
          <w:trHeight w:val="139"/>
        </w:trPr>
        <w:tc>
          <w:tcPr>
            <w:tcW w:w="675" w:type="dxa"/>
            <w:vMerge w:val="restart"/>
          </w:tcPr>
          <w:sdt>
            <w:sdtPr>
              <w:rPr>
                <w:rFonts w:ascii="Arial" w:hAnsi="Arial" w:cs="Arial"/>
                <w:b/>
                <w:sz w:val="20"/>
                <w:szCs w:val="20"/>
              </w:rPr>
              <w:id w:val="24587006"/>
            </w:sdtPr>
            <w:sdtEndPr/>
            <w:sdtContent>
              <w:p w14:paraId="3CF9257C" w14:textId="4B586E3E" w:rsidR="0045709D" w:rsidRPr="00366F2E" w:rsidRDefault="0045709D" w:rsidP="00DC73CF">
                <w:pPr>
                  <w:spacing w:line="240" w:lineRule="auto"/>
                  <w:rPr>
                    <w:rFonts w:ascii="Arial" w:hAnsi="Arial" w:cs="Arial"/>
                    <w:b/>
                    <w:sz w:val="20"/>
                    <w:szCs w:val="20"/>
                  </w:rPr>
                </w:pPr>
                <w:r w:rsidRPr="00366F2E">
                  <w:rPr>
                    <w:rFonts w:ascii="Arial" w:hAnsi="Arial" w:cs="Arial"/>
                    <w:b/>
                    <w:sz w:val="20"/>
                    <w:szCs w:val="20"/>
                  </w:rPr>
                  <w:t>2.1.2</w:t>
                </w:r>
              </w:p>
            </w:sdtContent>
          </w:sdt>
          <w:p w14:paraId="04E805A0" w14:textId="77777777" w:rsidR="37CD181B" w:rsidRPr="00366F2E" w:rsidRDefault="37CD181B" w:rsidP="00DC73CF">
            <w:pPr>
              <w:spacing w:line="240" w:lineRule="auto"/>
              <w:rPr>
                <w:rFonts w:ascii="Arial" w:hAnsi="Arial" w:cs="Arial"/>
              </w:rPr>
            </w:pPr>
          </w:p>
        </w:tc>
        <w:tc>
          <w:tcPr>
            <w:tcW w:w="7122" w:type="dxa"/>
          </w:tcPr>
          <w:p w14:paraId="3D1FD120" w14:textId="77777777" w:rsidR="0045709D" w:rsidRPr="00366F2E" w:rsidRDefault="0045709D" w:rsidP="000A50C6">
            <w:pPr>
              <w:pStyle w:val="Zpat"/>
              <w:tabs>
                <w:tab w:val="clear" w:pos="4513"/>
              </w:tabs>
              <w:jc w:val="both"/>
              <w:rPr>
                <w:rFonts w:ascii="Arial" w:hAnsi="Arial" w:cs="Arial"/>
                <w:sz w:val="20"/>
                <w:szCs w:val="20"/>
              </w:rPr>
            </w:pPr>
            <w:r w:rsidRPr="00366F2E">
              <w:rPr>
                <w:rFonts w:ascii="Arial" w:hAnsi="Arial" w:cs="Arial"/>
                <w:sz w:val="20"/>
                <w:szCs w:val="20"/>
              </w:rPr>
              <w:t>Certifikát pro elektronickou pečeť (1 rok)</w:t>
            </w:r>
          </w:p>
        </w:tc>
        <w:tc>
          <w:tcPr>
            <w:tcW w:w="1134" w:type="dxa"/>
            <w:vAlign w:val="center"/>
          </w:tcPr>
          <w:p w14:paraId="08A6929E" w14:textId="641DDC93" w:rsidR="0045709D" w:rsidRPr="00366F2E" w:rsidRDefault="68ADFD2D" w:rsidP="00C66428">
            <w:pPr>
              <w:pStyle w:val="Zpat"/>
              <w:tabs>
                <w:tab w:val="clear" w:pos="4513"/>
              </w:tabs>
              <w:jc w:val="right"/>
              <w:rPr>
                <w:rFonts w:ascii="Arial" w:hAnsi="Arial" w:cs="Arial"/>
                <w:sz w:val="20"/>
                <w:szCs w:val="20"/>
              </w:rPr>
            </w:pPr>
            <w:r w:rsidRPr="00366F2E">
              <w:rPr>
                <w:rFonts w:ascii="Arial" w:hAnsi="Arial" w:cs="Arial"/>
                <w:sz w:val="20"/>
                <w:szCs w:val="20"/>
              </w:rPr>
              <w:t>702,48</w:t>
            </w:r>
          </w:p>
        </w:tc>
        <w:tc>
          <w:tcPr>
            <w:tcW w:w="1276" w:type="dxa"/>
            <w:vAlign w:val="center"/>
          </w:tcPr>
          <w:p w14:paraId="795370A4" w14:textId="68A3F148" w:rsidR="0045709D" w:rsidRPr="00366F2E" w:rsidRDefault="492E8B22" w:rsidP="000A50C6">
            <w:pPr>
              <w:pStyle w:val="Zpat"/>
              <w:tabs>
                <w:tab w:val="clear" w:pos="4513"/>
              </w:tabs>
              <w:ind w:left="-113"/>
              <w:jc w:val="right"/>
              <w:rPr>
                <w:rFonts w:ascii="Arial" w:hAnsi="Arial" w:cs="Arial"/>
                <w:b/>
                <w:bCs/>
                <w:sz w:val="20"/>
                <w:szCs w:val="20"/>
              </w:rPr>
            </w:pPr>
            <w:r w:rsidRPr="00366F2E">
              <w:rPr>
                <w:rFonts w:ascii="Arial" w:hAnsi="Arial" w:cs="Arial"/>
                <w:b/>
                <w:bCs/>
                <w:sz w:val="20"/>
                <w:szCs w:val="20"/>
              </w:rPr>
              <w:t>8</w:t>
            </w:r>
            <w:r w:rsidR="087EEA4C" w:rsidRPr="00366F2E">
              <w:rPr>
                <w:rFonts w:ascii="Arial" w:hAnsi="Arial" w:cs="Arial"/>
                <w:b/>
                <w:bCs/>
                <w:sz w:val="20"/>
                <w:szCs w:val="20"/>
              </w:rPr>
              <w:t>5</w:t>
            </w:r>
            <w:r w:rsidRPr="00366F2E">
              <w:rPr>
                <w:rFonts w:ascii="Arial" w:hAnsi="Arial" w:cs="Arial"/>
                <w:b/>
                <w:bCs/>
                <w:sz w:val="20"/>
                <w:szCs w:val="20"/>
              </w:rPr>
              <w:t>0,00</w:t>
            </w:r>
          </w:p>
        </w:tc>
      </w:tr>
      <w:tr w:rsidR="00547C55" w:rsidRPr="00366F2E" w14:paraId="30177CB6" w14:textId="77777777" w:rsidTr="00133309">
        <w:trPr>
          <w:trHeight w:val="187"/>
        </w:trPr>
        <w:tc>
          <w:tcPr>
            <w:tcW w:w="675" w:type="dxa"/>
            <w:vMerge/>
          </w:tcPr>
          <w:p w14:paraId="4A43C7A1" w14:textId="77777777" w:rsidR="0045709D" w:rsidRPr="00366F2E" w:rsidRDefault="0045709D" w:rsidP="00DC73CF">
            <w:pPr>
              <w:spacing w:line="240" w:lineRule="auto"/>
              <w:rPr>
                <w:rFonts w:ascii="Arial" w:hAnsi="Arial" w:cs="Arial"/>
                <w:b/>
                <w:sz w:val="20"/>
                <w:szCs w:val="20"/>
              </w:rPr>
            </w:pPr>
          </w:p>
        </w:tc>
        <w:tc>
          <w:tcPr>
            <w:tcW w:w="7122" w:type="dxa"/>
          </w:tcPr>
          <w:p w14:paraId="254E41CF" w14:textId="3CE33804" w:rsidR="0045709D" w:rsidRPr="00366F2E" w:rsidRDefault="0045709D" w:rsidP="000A50C6">
            <w:pPr>
              <w:autoSpaceDE w:val="0"/>
              <w:autoSpaceDN w:val="0"/>
              <w:adjustRightInd w:val="0"/>
              <w:spacing w:line="240" w:lineRule="auto"/>
              <w:rPr>
                <w:rFonts w:ascii="Arial" w:hAnsi="Arial" w:cs="Arial"/>
                <w:b/>
                <w:bCs/>
                <w:sz w:val="20"/>
                <w:szCs w:val="20"/>
              </w:rPr>
            </w:pPr>
            <w:r w:rsidRPr="00366F2E">
              <w:rPr>
                <w:rFonts w:ascii="Arial" w:hAnsi="Arial" w:cs="Arial"/>
                <w:sz w:val="20"/>
                <w:szCs w:val="20"/>
              </w:rPr>
              <w:t xml:space="preserve">Certifikát pro elektronickou pečeť (3 roky) </w:t>
            </w:r>
          </w:p>
        </w:tc>
        <w:tc>
          <w:tcPr>
            <w:tcW w:w="1134" w:type="dxa"/>
            <w:vAlign w:val="center"/>
          </w:tcPr>
          <w:p w14:paraId="463F5F44" w14:textId="746C4DFD" w:rsidR="0045709D" w:rsidRPr="00366F2E" w:rsidRDefault="623DFFEB" w:rsidP="00C66428">
            <w:pPr>
              <w:pStyle w:val="Zpat"/>
              <w:tabs>
                <w:tab w:val="clear" w:pos="4513"/>
              </w:tabs>
              <w:jc w:val="right"/>
              <w:rPr>
                <w:rFonts w:ascii="Arial" w:hAnsi="Arial" w:cs="Arial"/>
                <w:sz w:val="20"/>
                <w:szCs w:val="20"/>
              </w:rPr>
            </w:pPr>
            <w:r w:rsidRPr="00366F2E">
              <w:rPr>
                <w:rFonts w:ascii="Arial" w:hAnsi="Arial" w:cs="Arial"/>
                <w:sz w:val="20"/>
                <w:szCs w:val="20"/>
              </w:rPr>
              <w:t>1 756,20</w:t>
            </w:r>
          </w:p>
        </w:tc>
        <w:tc>
          <w:tcPr>
            <w:tcW w:w="1276" w:type="dxa"/>
            <w:vAlign w:val="center"/>
          </w:tcPr>
          <w:p w14:paraId="08368EF8" w14:textId="79F8E642" w:rsidR="0045709D" w:rsidRPr="00366F2E" w:rsidRDefault="623DFFEB" w:rsidP="000A50C6">
            <w:pPr>
              <w:pStyle w:val="Zpat"/>
              <w:tabs>
                <w:tab w:val="clear" w:pos="4513"/>
              </w:tabs>
              <w:ind w:left="-113"/>
              <w:jc w:val="right"/>
              <w:rPr>
                <w:rFonts w:ascii="Arial" w:hAnsi="Arial" w:cs="Arial"/>
                <w:b/>
                <w:bCs/>
                <w:sz w:val="20"/>
                <w:szCs w:val="20"/>
              </w:rPr>
            </w:pPr>
            <w:r w:rsidRPr="00366F2E">
              <w:rPr>
                <w:rFonts w:ascii="Arial" w:hAnsi="Arial" w:cs="Arial"/>
                <w:b/>
                <w:bCs/>
                <w:sz w:val="20"/>
                <w:szCs w:val="20"/>
              </w:rPr>
              <w:t>2</w:t>
            </w:r>
            <w:r w:rsidR="005A2D62" w:rsidRPr="00366F2E">
              <w:rPr>
                <w:rFonts w:ascii="Arial" w:hAnsi="Arial" w:cs="Arial"/>
                <w:b/>
                <w:bCs/>
                <w:sz w:val="20"/>
                <w:szCs w:val="20"/>
              </w:rPr>
              <w:t xml:space="preserve"> </w:t>
            </w:r>
            <w:r w:rsidRPr="00366F2E">
              <w:rPr>
                <w:rFonts w:ascii="Arial" w:hAnsi="Arial" w:cs="Arial"/>
                <w:b/>
                <w:bCs/>
                <w:sz w:val="20"/>
                <w:szCs w:val="20"/>
              </w:rPr>
              <w:t>125</w:t>
            </w:r>
            <w:r w:rsidR="492E8B22" w:rsidRPr="00366F2E">
              <w:rPr>
                <w:rFonts w:ascii="Arial" w:hAnsi="Arial" w:cs="Arial"/>
                <w:b/>
                <w:bCs/>
                <w:sz w:val="20"/>
                <w:szCs w:val="20"/>
              </w:rPr>
              <w:t>,00</w:t>
            </w:r>
          </w:p>
        </w:tc>
      </w:tr>
      <w:tr w:rsidR="00547C55" w:rsidRPr="00366F2E" w14:paraId="0CCEF40E" w14:textId="77777777" w:rsidTr="00133309">
        <w:trPr>
          <w:trHeight w:val="233"/>
        </w:trPr>
        <w:tc>
          <w:tcPr>
            <w:tcW w:w="675" w:type="dxa"/>
          </w:tcPr>
          <w:p w14:paraId="04427937" w14:textId="5E012079" w:rsidR="00B212EE" w:rsidRPr="00366F2E" w:rsidRDefault="00B212EE" w:rsidP="00DC73CF">
            <w:pPr>
              <w:spacing w:line="240" w:lineRule="auto"/>
              <w:rPr>
                <w:rFonts w:ascii="Arial" w:hAnsi="Arial" w:cs="Arial"/>
                <w:b/>
                <w:sz w:val="20"/>
                <w:szCs w:val="20"/>
              </w:rPr>
            </w:pPr>
            <w:r w:rsidRPr="00366F2E">
              <w:rPr>
                <w:rFonts w:ascii="Arial" w:hAnsi="Arial" w:cs="Arial"/>
                <w:b/>
                <w:sz w:val="20"/>
                <w:szCs w:val="20"/>
              </w:rPr>
              <w:t>2.1.3</w:t>
            </w:r>
          </w:p>
        </w:tc>
        <w:tc>
          <w:tcPr>
            <w:tcW w:w="7122" w:type="dxa"/>
          </w:tcPr>
          <w:p w14:paraId="0530DAB2" w14:textId="2DC87730" w:rsidR="00B212EE" w:rsidRPr="00366F2E" w:rsidRDefault="00B212EE" w:rsidP="000A50C6">
            <w:pPr>
              <w:autoSpaceDE w:val="0"/>
              <w:autoSpaceDN w:val="0"/>
              <w:adjustRightInd w:val="0"/>
              <w:spacing w:line="240" w:lineRule="auto"/>
              <w:rPr>
                <w:rFonts w:ascii="Arial" w:hAnsi="Arial" w:cs="Arial"/>
                <w:b/>
                <w:bCs/>
                <w:sz w:val="20"/>
                <w:szCs w:val="20"/>
              </w:rPr>
            </w:pPr>
            <w:r w:rsidRPr="00366F2E">
              <w:rPr>
                <w:rFonts w:ascii="Arial" w:hAnsi="Arial" w:cs="Arial"/>
                <w:sz w:val="20"/>
                <w:szCs w:val="20"/>
              </w:rPr>
              <w:t xml:space="preserve">Kvalifikovaný + Komerční osobní certifikát (3 roky) </w:t>
            </w:r>
          </w:p>
        </w:tc>
        <w:tc>
          <w:tcPr>
            <w:tcW w:w="1134" w:type="dxa"/>
            <w:vAlign w:val="center"/>
          </w:tcPr>
          <w:p w14:paraId="3E429C7B" w14:textId="5CA65BD9" w:rsidR="00B212EE" w:rsidRPr="00366F2E" w:rsidRDefault="1FC253AD" w:rsidP="000A50C6">
            <w:pPr>
              <w:pStyle w:val="Zpat"/>
              <w:tabs>
                <w:tab w:val="clear" w:pos="4513"/>
              </w:tabs>
              <w:jc w:val="right"/>
              <w:rPr>
                <w:rFonts w:ascii="Arial" w:hAnsi="Arial" w:cs="Arial"/>
                <w:sz w:val="20"/>
                <w:szCs w:val="20"/>
              </w:rPr>
            </w:pPr>
            <w:r w:rsidRPr="00366F2E">
              <w:rPr>
                <w:rFonts w:ascii="Arial" w:hAnsi="Arial" w:cs="Arial"/>
                <w:sz w:val="20"/>
                <w:szCs w:val="20"/>
              </w:rPr>
              <w:t>1</w:t>
            </w:r>
            <w:r w:rsidR="005A2D62" w:rsidRPr="00366F2E">
              <w:rPr>
                <w:rFonts w:ascii="Arial" w:hAnsi="Arial" w:cs="Arial"/>
                <w:sz w:val="20"/>
                <w:szCs w:val="20"/>
              </w:rPr>
              <w:t xml:space="preserve"> </w:t>
            </w:r>
            <w:r w:rsidRPr="00366F2E">
              <w:rPr>
                <w:rFonts w:ascii="Arial" w:hAnsi="Arial" w:cs="Arial"/>
                <w:sz w:val="20"/>
                <w:szCs w:val="20"/>
              </w:rPr>
              <w:t>157,02</w:t>
            </w:r>
          </w:p>
        </w:tc>
        <w:tc>
          <w:tcPr>
            <w:tcW w:w="1276" w:type="dxa"/>
            <w:vAlign w:val="center"/>
          </w:tcPr>
          <w:p w14:paraId="1C79EEE8" w14:textId="751E86FE" w:rsidR="00B212EE" w:rsidRPr="00366F2E" w:rsidRDefault="4C3CAB59" w:rsidP="000A50C6">
            <w:pPr>
              <w:pStyle w:val="Zpat"/>
              <w:tabs>
                <w:tab w:val="clear" w:pos="4513"/>
              </w:tabs>
              <w:ind w:left="-113"/>
              <w:jc w:val="right"/>
              <w:rPr>
                <w:rFonts w:ascii="Arial" w:hAnsi="Arial" w:cs="Arial"/>
                <w:b/>
                <w:bCs/>
                <w:sz w:val="20"/>
                <w:szCs w:val="20"/>
              </w:rPr>
            </w:pPr>
            <w:r w:rsidRPr="00366F2E">
              <w:rPr>
                <w:rFonts w:ascii="Arial" w:hAnsi="Arial" w:cs="Arial"/>
                <w:b/>
                <w:bCs/>
                <w:sz w:val="20"/>
                <w:szCs w:val="20"/>
              </w:rPr>
              <w:t>1400</w:t>
            </w:r>
            <w:r w:rsidR="0E97193E" w:rsidRPr="00366F2E">
              <w:rPr>
                <w:rFonts w:ascii="Arial" w:hAnsi="Arial" w:cs="Arial"/>
                <w:b/>
                <w:bCs/>
                <w:sz w:val="20"/>
                <w:szCs w:val="20"/>
              </w:rPr>
              <w:t>,00</w:t>
            </w:r>
          </w:p>
        </w:tc>
      </w:tr>
      <w:tr w:rsidR="00547C55" w:rsidRPr="00366F2E" w14:paraId="7615E106" w14:textId="77777777" w:rsidTr="00133309">
        <w:tc>
          <w:tcPr>
            <w:tcW w:w="675" w:type="dxa"/>
          </w:tcPr>
          <w:p w14:paraId="7688B067" w14:textId="5E87C53C" w:rsidR="003E6C10" w:rsidRPr="00366F2E" w:rsidRDefault="00895248" w:rsidP="00DC73CF">
            <w:pPr>
              <w:spacing w:line="240" w:lineRule="auto"/>
              <w:rPr>
                <w:rFonts w:ascii="Arial" w:hAnsi="Arial" w:cs="Arial"/>
                <w:b/>
                <w:sz w:val="20"/>
                <w:szCs w:val="20"/>
              </w:rPr>
            </w:pPr>
            <w:sdt>
              <w:sdtPr>
                <w:rPr>
                  <w:rFonts w:ascii="Arial" w:hAnsi="Arial" w:cs="Arial"/>
                  <w:b/>
                  <w:sz w:val="20"/>
                  <w:szCs w:val="20"/>
                </w:rPr>
                <w:id w:val="24587094"/>
              </w:sdtPr>
              <w:sdtEndPr/>
              <w:sdtContent>
                <w:r w:rsidR="005571C3" w:rsidRPr="00366F2E">
                  <w:rPr>
                    <w:rFonts w:ascii="Arial" w:hAnsi="Arial" w:cs="Arial"/>
                    <w:b/>
                    <w:sz w:val="20"/>
                    <w:szCs w:val="20"/>
                  </w:rPr>
                  <w:t>2</w:t>
                </w:r>
                <w:r w:rsidR="003E6C10" w:rsidRPr="00366F2E">
                  <w:rPr>
                    <w:rFonts w:ascii="Arial" w:hAnsi="Arial" w:cs="Arial"/>
                    <w:b/>
                    <w:sz w:val="20"/>
                    <w:szCs w:val="20"/>
                  </w:rPr>
                  <w:t>.2</w:t>
                </w:r>
              </w:sdtContent>
            </w:sdt>
          </w:p>
        </w:tc>
        <w:tc>
          <w:tcPr>
            <w:tcW w:w="9532" w:type="dxa"/>
            <w:gridSpan w:val="3"/>
            <w:vAlign w:val="center"/>
          </w:tcPr>
          <w:p w14:paraId="74E45175" w14:textId="77777777" w:rsidR="003E6C10" w:rsidRPr="00366F2E" w:rsidRDefault="003E6C10" w:rsidP="000A50C6">
            <w:pPr>
              <w:spacing w:line="240" w:lineRule="auto"/>
              <w:rPr>
                <w:rFonts w:ascii="Arial" w:hAnsi="Arial" w:cs="Arial"/>
                <w:b/>
                <w:sz w:val="20"/>
                <w:szCs w:val="20"/>
              </w:rPr>
            </w:pPr>
            <w:r w:rsidRPr="00366F2E">
              <w:rPr>
                <w:rFonts w:ascii="Arial" w:hAnsi="Arial" w:cs="Arial"/>
                <w:b/>
                <w:sz w:val="20"/>
                <w:szCs w:val="20"/>
              </w:rPr>
              <w:t>Veřejná certifikační autorita</w:t>
            </w:r>
          </w:p>
        </w:tc>
      </w:tr>
      <w:tr w:rsidR="00547C55" w:rsidRPr="00366F2E" w14:paraId="41D45EF7" w14:textId="77777777" w:rsidTr="00133309">
        <w:trPr>
          <w:trHeight w:val="141"/>
        </w:trPr>
        <w:tc>
          <w:tcPr>
            <w:tcW w:w="675" w:type="dxa"/>
            <w:vMerge w:val="restart"/>
          </w:tcPr>
          <w:sdt>
            <w:sdtPr>
              <w:rPr>
                <w:rFonts w:ascii="Arial" w:hAnsi="Arial" w:cs="Arial"/>
                <w:b/>
                <w:sz w:val="20"/>
                <w:szCs w:val="20"/>
              </w:rPr>
              <w:id w:val="24587105"/>
            </w:sdtPr>
            <w:sdtEndPr/>
            <w:sdtContent>
              <w:p w14:paraId="40669632" w14:textId="05582D9D" w:rsidR="0045709D" w:rsidRPr="00366F2E" w:rsidRDefault="0045709D" w:rsidP="00DC73CF">
                <w:pPr>
                  <w:spacing w:line="240" w:lineRule="auto"/>
                  <w:rPr>
                    <w:rFonts w:ascii="Arial" w:hAnsi="Arial" w:cs="Arial"/>
                    <w:b/>
                    <w:sz w:val="20"/>
                    <w:szCs w:val="20"/>
                  </w:rPr>
                </w:pPr>
                <w:r w:rsidRPr="00366F2E">
                  <w:rPr>
                    <w:rFonts w:ascii="Arial" w:hAnsi="Arial" w:cs="Arial"/>
                    <w:b/>
                    <w:sz w:val="20"/>
                    <w:szCs w:val="20"/>
                  </w:rPr>
                  <w:t>2.2.1</w:t>
                </w:r>
              </w:p>
            </w:sdtContent>
          </w:sdt>
          <w:p w14:paraId="73785C6F" w14:textId="77777777" w:rsidR="37CD181B" w:rsidRPr="00366F2E" w:rsidRDefault="37CD181B" w:rsidP="00DC73CF">
            <w:pPr>
              <w:spacing w:line="240" w:lineRule="auto"/>
              <w:rPr>
                <w:rFonts w:ascii="Arial" w:hAnsi="Arial" w:cs="Arial"/>
              </w:rPr>
            </w:pPr>
          </w:p>
        </w:tc>
        <w:tc>
          <w:tcPr>
            <w:tcW w:w="7122" w:type="dxa"/>
            <w:vAlign w:val="center"/>
          </w:tcPr>
          <w:p w14:paraId="3A9CCF1C" w14:textId="77777777" w:rsidR="0045709D" w:rsidRPr="00366F2E" w:rsidRDefault="0045709D" w:rsidP="000A50C6">
            <w:pPr>
              <w:pStyle w:val="Zpat"/>
              <w:tabs>
                <w:tab w:val="clear" w:pos="4513"/>
              </w:tabs>
              <w:jc w:val="both"/>
              <w:rPr>
                <w:rFonts w:ascii="Arial" w:hAnsi="Arial" w:cs="Arial"/>
                <w:sz w:val="20"/>
                <w:szCs w:val="20"/>
              </w:rPr>
            </w:pPr>
            <w:r w:rsidRPr="00366F2E">
              <w:rPr>
                <w:rFonts w:ascii="Arial" w:hAnsi="Arial" w:cs="Arial"/>
                <w:sz w:val="20"/>
                <w:szCs w:val="20"/>
              </w:rPr>
              <w:t>Komerční osobní certifikát (1 rok)</w:t>
            </w:r>
          </w:p>
        </w:tc>
        <w:tc>
          <w:tcPr>
            <w:tcW w:w="1134" w:type="dxa"/>
            <w:vAlign w:val="center"/>
          </w:tcPr>
          <w:p w14:paraId="2CC241EF" w14:textId="34EC65D1" w:rsidR="0045709D" w:rsidRPr="00366F2E" w:rsidRDefault="28FE7D38" w:rsidP="00C66428">
            <w:pPr>
              <w:pStyle w:val="Zpat"/>
              <w:tabs>
                <w:tab w:val="clear" w:pos="4513"/>
              </w:tabs>
              <w:jc w:val="right"/>
              <w:rPr>
                <w:rFonts w:ascii="Arial" w:hAnsi="Arial" w:cs="Arial"/>
                <w:sz w:val="20"/>
                <w:szCs w:val="20"/>
              </w:rPr>
            </w:pPr>
            <w:r w:rsidRPr="00366F2E">
              <w:rPr>
                <w:rFonts w:ascii="Arial" w:hAnsi="Arial" w:cs="Arial"/>
                <w:sz w:val="20"/>
                <w:szCs w:val="20"/>
              </w:rPr>
              <w:t>327,27</w:t>
            </w:r>
          </w:p>
        </w:tc>
        <w:tc>
          <w:tcPr>
            <w:tcW w:w="1276" w:type="dxa"/>
            <w:vAlign w:val="center"/>
          </w:tcPr>
          <w:p w14:paraId="336842B8" w14:textId="6C0AD665" w:rsidR="0045709D" w:rsidRPr="00366F2E" w:rsidRDefault="7DE8EC7A" w:rsidP="000A50C6">
            <w:pPr>
              <w:pStyle w:val="Zpat"/>
              <w:tabs>
                <w:tab w:val="clear" w:pos="4513"/>
              </w:tabs>
              <w:ind w:left="-113"/>
              <w:jc w:val="right"/>
              <w:rPr>
                <w:rFonts w:ascii="Arial" w:hAnsi="Arial" w:cs="Arial"/>
                <w:b/>
                <w:bCs/>
                <w:sz w:val="20"/>
                <w:szCs w:val="20"/>
              </w:rPr>
            </w:pPr>
            <w:r w:rsidRPr="00366F2E">
              <w:rPr>
                <w:rFonts w:ascii="Arial" w:hAnsi="Arial" w:cs="Arial"/>
                <w:b/>
                <w:bCs/>
                <w:sz w:val="20"/>
                <w:szCs w:val="20"/>
              </w:rPr>
              <w:t>396</w:t>
            </w:r>
            <w:r w:rsidR="492E8B22" w:rsidRPr="00366F2E">
              <w:rPr>
                <w:rFonts w:ascii="Arial" w:hAnsi="Arial" w:cs="Arial"/>
                <w:b/>
                <w:bCs/>
                <w:sz w:val="20"/>
                <w:szCs w:val="20"/>
              </w:rPr>
              <w:t>,00</w:t>
            </w:r>
          </w:p>
        </w:tc>
      </w:tr>
      <w:tr w:rsidR="00547C55" w:rsidRPr="00366F2E" w14:paraId="5B2F1AEA" w14:textId="77777777" w:rsidTr="00133309">
        <w:trPr>
          <w:trHeight w:val="186"/>
        </w:trPr>
        <w:tc>
          <w:tcPr>
            <w:tcW w:w="675" w:type="dxa"/>
            <w:vMerge/>
          </w:tcPr>
          <w:p w14:paraId="3F9F35D7" w14:textId="77777777" w:rsidR="0045709D" w:rsidRPr="00366F2E" w:rsidRDefault="0045709D" w:rsidP="00DC73CF">
            <w:pPr>
              <w:spacing w:line="240" w:lineRule="auto"/>
              <w:rPr>
                <w:rFonts w:ascii="Arial" w:hAnsi="Arial" w:cs="Arial"/>
                <w:b/>
                <w:sz w:val="20"/>
                <w:szCs w:val="20"/>
              </w:rPr>
            </w:pPr>
          </w:p>
        </w:tc>
        <w:tc>
          <w:tcPr>
            <w:tcW w:w="7122" w:type="dxa"/>
            <w:vAlign w:val="center"/>
          </w:tcPr>
          <w:p w14:paraId="59E14D40" w14:textId="7B1B0EA1" w:rsidR="0045709D" w:rsidRPr="00366F2E" w:rsidRDefault="0045709D" w:rsidP="000A50C6">
            <w:pPr>
              <w:pStyle w:val="Zpat"/>
              <w:tabs>
                <w:tab w:val="clear" w:pos="4513"/>
              </w:tabs>
              <w:jc w:val="both"/>
              <w:rPr>
                <w:rFonts w:ascii="Arial" w:hAnsi="Arial" w:cs="Arial"/>
                <w:sz w:val="20"/>
                <w:szCs w:val="20"/>
              </w:rPr>
            </w:pPr>
            <w:r w:rsidRPr="00366F2E">
              <w:rPr>
                <w:rFonts w:ascii="Arial" w:hAnsi="Arial" w:cs="Arial"/>
                <w:sz w:val="20"/>
                <w:szCs w:val="20"/>
              </w:rPr>
              <w:t xml:space="preserve">Komerční osobní certifikát (3 roky) </w:t>
            </w:r>
          </w:p>
        </w:tc>
        <w:tc>
          <w:tcPr>
            <w:tcW w:w="1134" w:type="dxa"/>
            <w:vAlign w:val="center"/>
          </w:tcPr>
          <w:p w14:paraId="335D696A" w14:textId="76CFC7DD" w:rsidR="0045709D" w:rsidRPr="00366F2E" w:rsidRDefault="47F708E8" w:rsidP="00C66428">
            <w:pPr>
              <w:pStyle w:val="Zpat"/>
              <w:tabs>
                <w:tab w:val="clear" w:pos="4513"/>
              </w:tabs>
              <w:jc w:val="right"/>
              <w:rPr>
                <w:rFonts w:ascii="Arial" w:hAnsi="Arial" w:cs="Arial"/>
                <w:sz w:val="20"/>
                <w:szCs w:val="20"/>
              </w:rPr>
            </w:pPr>
            <w:r w:rsidRPr="00366F2E">
              <w:rPr>
                <w:rFonts w:ascii="Arial" w:hAnsi="Arial" w:cs="Arial"/>
                <w:sz w:val="20"/>
                <w:szCs w:val="20"/>
              </w:rPr>
              <w:t>818,18</w:t>
            </w:r>
          </w:p>
        </w:tc>
        <w:tc>
          <w:tcPr>
            <w:tcW w:w="1276" w:type="dxa"/>
            <w:vAlign w:val="center"/>
          </w:tcPr>
          <w:p w14:paraId="21A1E732" w14:textId="1C336E23" w:rsidR="0045709D" w:rsidRPr="00366F2E" w:rsidRDefault="2D4735E3" w:rsidP="000A50C6">
            <w:pPr>
              <w:pStyle w:val="Zpat"/>
              <w:tabs>
                <w:tab w:val="clear" w:pos="4513"/>
              </w:tabs>
              <w:ind w:left="-113"/>
              <w:jc w:val="right"/>
              <w:rPr>
                <w:rFonts w:ascii="Arial" w:hAnsi="Arial" w:cs="Arial"/>
                <w:b/>
                <w:bCs/>
                <w:sz w:val="20"/>
                <w:szCs w:val="20"/>
              </w:rPr>
            </w:pPr>
            <w:r w:rsidRPr="00366F2E">
              <w:rPr>
                <w:rFonts w:ascii="Arial" w:hAnsi="Arial" w:cs="Arial"/>
                <w:b/>
                <w:bCs/>
                <w:sz w:val="20"/>
                <w:szCs w:val="20"/>
              </w:rPr>
              <w:t>990</w:t>
            </w:r>
            <w:r w:rsidR="492E8B22" w:rsidRPr="00366F2E">
              <w:rPr>
                <w:rFonts w:ascii="Arial" w:hAnsi="Arial" w:cs="Arial"/>
                <w:b/>
                <w:bCs/>
                <w:sz w:val="20"/>
                <w:szCs w:val="20"/>
              </w:rPr>
              <w:t>,00</w:t>
            </w:r>
          </w:p>
        </w:tc>
      </w:tr>
      <w:tr w:rsidR="00547C55" w:rsidRPr="00366F2E" w14:paraId="63377D86" w14:textId="77777777" w:rsidTr="00133309">
        <w:trPr>
          <w:trHeight w:val="233"/>
        </w:trPr>
        <w:tc>
          <w:tcPr>
            <w:tcW w:w="675" w:type="dxa"/>
            <w:vMerge w:val="restart"/>
          </w:tcPr>
          <w:sdt>
            <w:sdtPr>
              <w:rPr>
                <w:rFonts w:ascii="Arial" w:hAnsi="Arial" w:cs="Arial"/>
                <w:b/>
                <w:sz w:val="20"/>
                <w:szCs w:val="20"/>
              </w:rPr>
              <w:id w:val="24587106"/>
            </w:sdtPr>
            <w:sdtEndPr/>
            <w:sdtContent>
              <w:p w14:paraId="0B4C0692" w14:textId="33D8BF6A" w:rsidR="0045709D" w:rsidRPr="00366F2E" w:rsidRDefault="0045709D" w:rsidP="00DC73CF">
                <w:pPr>
                  <w:spacing w:line="240" w:lineRule="auto"/>
                  <w:rPr>
                    <w:rFonts w:ascii="Arial" w:hAnsi="Arial" w:cs="Arial"/>
                    <w:b/>
                    <w:sz w:val="20"/>
                    <w:szCs w:val="20"/>
                  </w:rPr>
                </w:pPr>
                <w:r w:rsidRPr="00366F2E">
                  <w:rPr>
                    <w:rFonts w:ascii="Arial" w:hAnsi="Arial" w:cs="Arial"/>
                    <w:b/>
                    <w:sz w:val="20"/>
                    <w:szCs w:val="20"/>
                  </w:rPr>
                  <w:t>2.2.2</w:t>
                </w:r>
              </w:p>
            </w:sdtContent>
          </w:sdt>
          <w:p w14:paraId="598317EF" w14:textId="77777777" w:rsidR="37CD181B" w:rsidRPr="00366F2E" w:rsidRDefault="37CD181B" w:rsidP="00DC73CF">
            <w:pPr>
              <w:spacing w:line="240" w:lineRule="auto"/>
              <w:rPr>
                <w:rFonts w:ascii="Arial" w:hAnsi="Arial" w:cs="Arial"/>
              </w:rPr>
            </w:pPr>
          </w:p>
        </w:tc>
        <w:tc>
          <w:tcPr>
            <w:tcW w:w="7122" w:type="dxa"/>
            <w:vAlign w:val="center"/>
          </w:tcPr>
          <w:p w14:paraId="7EA4C489" w14:textId="77777777" w:rsidR="0045709D" w:rsidRPr="00366F2E" w:rsidRDefault="0045709D" w:rsidP="000A50C6">
            <w:pPr>
              <w:pStyle w:val="Zpat"/>
              <w:tabs>
                <w:tab w:val="clear" w:pos="4513"/>
              </w:tabs>
              <w:jc w:val="both"/>
              <w:rPr>
                <w:rFonts w:ascii="Arial" w:hAnsi="Arial" w:cs="Arial"/>
                <w:sz w:val="20"/>
                <w:szCs w:val="20"/>
              </w:rPr>
            </w:pPr>
            <w:r w:rsidRPr="00366F2E">
              <w:rPr>
                <w:rFonts w:ascii="Arial" w:hAnsi="Arial" w:cs="Arial"/>
                <w:sz w:val="20"/>
                <w:szCs w:val="20"/>
              </w:rPr>
              <w:t>Komerční serverový certifikát (1 rok)</w:t>
            </w:r>
          </w:p>
        </w:tc>
        <w:tc>
          <w:tcPr>
            <w:tcW w:w="1134" w:type="dxa"/>
            <w:vAlign w:val="center"/>
          </w:tcPr>
          <w:p w14:paraId="1214B023" w14:textId="33EBB1F0" w:rsidR="0045709D" w:rsidRPr="00366F2E" w:rsidRDefault="540FF8DE" w:rsidP="00C66428">
            <w:pPr>
              <w:pStyle w:val="Zpat"/>
              <w:tabs>
                <w:tab w:val="clear" w:pos="4513"/>
              </w:tabs>
              <w:jc w:val="right"/>
              <w:rPr>
                <w:rFonts w:ascii="Arial" w:hAnsi="Arial" w:cs="Arial"/>
                <w:sz w:val="20"/>
                <w:szCs w:val="20"/>
              </w:rPr>
            </w:pPr>
            <w:r w:rsidRPr="00366F2E">
              <w:rPr>
                <w:rFonts w:ascii="Arial" w:hAnsi="Arial" w:cs="Arial"/>
                <w:sz w:val="20"/>
                <w:szCs w:val="20"/>
              </w:rPr>
              <w:t>727,27</w:t>
            </w:r>
          </w:p>
        </w:tc>
        <w:tc>
          <w:tcPr>
            <w:tcW w:w="1276" w:type="dxa"/>
            <w:vAlign w:val="center"/>
          </w:tcPr>
          <w:p w14:paraId="3EB5E5A3" w14:textId="7416090B" w:rsidR="0045709D" w:rsidRPr="00366F2E" w:rsidRDefault="540FF8DE" w:rsidP="000A50C6">
            <w:pPr>
              <w:pStyle w:val="Zpat"/>
              <w:tabs>
                <w:tab w:val="clear" w:pos="4513"/>
              </w:tabs>
              <w:ind w:left="-113"/>
              <w:jc w:val="right"/>
              <w:rPr>
                <w:rFonts w:ascii="Arial" w:hAnsi="Arial" w:cs="Arial"/>
                <w:b/>
                <w:bCs/>
                <w:sz w:val="20"/>
                <w:szCs w:val="20"/>
              </w:rPr>
            </w:pPr>
            <w:r w:rsidRPr="00366F2E">
              <w:rPr>
                <w:rFonts w:ascii="Arial" w:hAnsi="Arial" w:cs="Arial"/>
                <w:b/>
                <w:bCs/>
                <w:sz w:val="20"/>
                <w:szCs w:val="20"/>
              </w:rPr>
              <w:t>880</w:t>
            </w:r>
            <w:r w:rsidR="492E8B22" w:rsidRPr="00366F2E">
              <w:rPr>
                <w:rFonts w:ascii="Arial" w:hAnsi="Arial" w:cs="Arial"/>
                <w:b/>
                <w:bCs/>
                <w:sz w:val="20"/>
                <w:szCs w:val="20"/>
              </w:rPr>
              <w:t>,00</w:t>
            </w:r>
          </w:p>
        </w:tc>
      </w:tr>
      <w:tr w:rsidR="00547C55" w:rsidRPr="00366F2E" w14:paraId="2CE6F60E" w14:textId="77777777" w:rsidTr="00133309">
        <w:trPr>
          <w:trHeight w:val="122"/>
        </w:trPr>
        <w:tc>
          <w:tcPr>
            <w:tcW w:w="675" w:type="dxa"/>
            <w:vMerge/>
          </w:tcPr>
          <w:p w14:paraId="30ACC60E" w14:textId="77777777" w:rsidR="0045709D" w:rsidRPr="00366F2E" w:rsidRDefault="0045709D" w:rsidP="00DC73CF">
            <w:pPr>
              <w:spacing w:line="240" w:lineRule="auto"/>
              <w:rPr>
                <w:rFonts w:ascii="Arial" w:hAnsi="Arial" w:cs="Arial"/>
                <w:b/>
                <w:sz w:val="20"/>
                <w:szCs w:val="20"/>
              </w:rPr>
            </w:pPr>
          </w:p>
        </w:tc>
        <w:tc>
          <w:tcPr>
            <w:tcW w:w="7122" w:type="dxa"/>
            <w:vAlign w:val="center"/>
          </w:tcPr>
          <w:p w14:paraId="6F36C2A7" w14:textId="0A0444C8" w:rsidR="0045709D" w:rsidRPr="00366F2E" w:rsidRDefault="0045709D" w:rsidP="000A50C6">
            <w:pPr>
              <w:autoSpaceDE w:val="0"/>
              <w:autoSpaceDN w:val="0"/>
              <w:adjustRightInd w:val="0"/>
              <w:spacing w:line="240" w:lineRule="auto"/>
              <w:rPr>
                <w:rFonts w:ascii="Arial" w:hAnsi="Arial" w:cs="Arial"/>
                <w:b/>
                <w:bCs/>
                <w:sz w:val="20"/>
                <w:szCs w:val="20"/>
              </w:rPr>
            </w:pPr>
            <w:r w:rsidRPr="00366F2E">
              <w:rPr>
                <w:rFonts w:ascii="Arial" w:hAnsi="Arial" w:cs="Arial"/>
                <w:sz w:val="20"/>
                <w:szCs w:val="20"/>
              </w:rPr>
              <w:t xml:space="preserve">Komerční serverový certifikát (3 roky) </w:t>
            </w:r>
          </w:p>
        </w:tc>
        <w:tc>
          <w:tcPr>
            <w:tcW w:w="1134" w:type="dxa"/>
            <w:vAlign w:val="center"/>
          </w:tcPr>
          <w:p w14:paraId="22D66A05" w14:textId="0C65E86E" w:rsidR="0045709D" w:rsidRPr="00366F2E" w:rsidRDefault="5C5655DC" w:rsidP="00C66428">
            <w:pPr>
              <w:pStyle w:val="Zpat"/>
              <w:tabs>
                <w:tab w:val="clear" w:pos="4513"/>
              </w:tabs>
              <w:jc w:val="right"/>
              <w:rPr>
                <w:rFonts w:ascii="Arial" w:hAnsi="Arial" w:cs="Arial"/>
                <w:sz w:val="20"/>
                <w:szCs w:val="20"/>
              </w:rPr>
            </w:pPr>
            <w:r w:rsidRPr="00366F2E">
              <w:rPr>
                <w:rFonts w:ascii="Arial" w:hAnsi="Arial" w:cs="Arial"/>
                <w:sz w:val="20"/>
                <w:szCs w:val="20"/>
              </w:rPr>
              <w:t>1 818,18</w:t>
            </w:r>
          </w:p>
        </w:tc>
        <w:tc>
          <w:tcPr>
            <w:tcW w:w="1276" w:type="dxa"/>
            <w:vAlign w:val="center"/>
          </w:tcPr>
          <w:p w14:paraId="16AE0448" w14:textId="3C927A22" w:rsidR="0045709D" w:rsidRPr="00366F2E" w:rsidRDefault="492E8B22" w:rsidP="000A50C6">
            <w:pPr>
              <w:pStyle w:val="Zpat"/>
              <w:tabs>
                <w:tab w:val="clear" w:pos="4513"/>
              </w:tabs>
              <w:ind w:left="-113"/>
              <w:jc w:val="right"/>
              <w:rPr>
                <w:rFonts w:ascii="Arial" w:hAnsi="Arial" w:cs="Arial"/>
                <w:b/>
                <w:bCs/>
                <w:sz w:val="20"/>
                <w:szCs w:val="20"/>
              </w:rPr>
            </w:pPr>
            <w:r w:rsidRPr="00366F2E">
              <w:rPr>
                <w:rFonts w:ascii="Arial" w:hAnsi="Arial" w:cs="Arial"/>
                <w:b/>
                <w:bCs/>
                <w:sz w:val="20"/>
                <w:szCs w:val="20"/>
              </w:rPr>
              <w:t xml:space="preserve">2 </w:t>
            </w:r>
            <w:r w:rsidR="57D29D74" w:rsidRPr="00366F2E">
              <w:rPr>
                <w:rFonts w:ascii="Arial" w:hAnsi="Arial" w:cs="Arial"/>
                <w:b/>
                <w:bCs/>
                <w:sz w:val="20"/>
                <w:szCs w:val="20"/>
              </w:rPr>
              <w:t>2</w:t>
            </w:r>
            <w:r w:rsidRPr="00366F2E">
              <w:rPr>
                <w:rFonts w:ascii="Arial" w:hAnsi="Arial" w:cs="Arial"/>
                <w:b/>
                <w:bCs/>
                <w:sz w:val="20"/>
                <w:szCs w:val="20"/>
              </w:rPr>
              <w:t>00,00</w:t>
            </w:r>
          </w:p>
        </w:tc>
      </w:tr>
      <w:tr w:rsidR="00DC73CF" w:rsidRPr="00366F2E" w14:paraId="285A62AD" w14:textId="77777777" w:rsidTr="00DC73CF">
        <w:trPr>
          <w:trHeight w:val="115"/>
        </w:trPr>
        <w:tc>
          <w:tcPr>
            <w:tcW w:w="675" w:type="dxa"/>
            <w:vMerge w:val="restart"/>
          </w:tcPr>
          <w:p w14:paraId="62D75951" w14:textId="33BAB453" w:rsidR="00DC73CF" w:rsidRPr="00366F2E" w:rsidRDefault="00DC73CF" w:rsidP="00DC73CF">
            <w:pPr>
              <w:spacing w:line="240" w:lineRule="auto"/>
              <w:rPr>
                <w:rFonts w:ascii="Arial" w:hAnsi="Arial" w:cs="Arial"/>
                <w:b/>
                <w:sz w:val="20"/>
                <w:szCs w:val="20"/>
              </w:rPr>
            </w:pPr>
            <w:bookmarkStart w:id="393" w:name="_Hlk87621370"/>
            <w:r w:rsidRPr="00366F2E">
              <w:rPr>
                <w:rFonts w:ascii="Arial" w:hAnsi="Arial" w:cs="Arial"/>
                <w:b/>
                <w:sz w:val="20"/>
                <w:szCs w:val="20"/>
              </w:rPr>
              <w:lastRenderedPageBreak/>
              <w:t>2.2.3</w:t>
            </w:r>
          </w:p>
        </w:tc>
        <w:tc>
          <w:tcPr>
            <w:tcW w:w="9532" w:type="dxa"/>
            <w:gridSpan w:val="3"/>
          </w:tcPr>
          <w:p w14:paraId="7A8A57E2" w14:textId="77777777" w:rsidR="00DC73CF" w:rsidRPr="00366F2E" w:rsidRDefault="00DC73CF" w:rsidP="000A50C6">
            <w:pPr>
              <w:spacing w:line="240" w:lineRule="auto"/>
              <w:rPr>
                <w:rFonts w:ascii="Arial" w:hAnsi="Arial" w:cs="Arial"/>
                <w:b/>
                <w:sz w:val="20"/>
                <w:szCs w:val="20"/>
              </w:rPr>
            </w:pPr>
            <w:r w:rsidRPr="00366F2E">
              <w:rPr>
                <w:rFonts w:ascii="Arial" w:hAnsi="Arial" w:cs="Arial"/>
                <w:b/>
                <w:sz w:val="20"/>
                <w:szCs w:val="20"/>
              </w:rPr>
              <w:t>Komerční doménové certifikáty</w:t>
            </w:r>
          </w:p>
        </w:tc>
      </w:tr>
      <w:tr w:rsidR="00DC73CF" w:rsidRPr="00366F2E" w14:paraId="093573FE" w14:textId="77777777" w:rsidTr="00DC73CF">
        <w:trPr>
          <w:trHeight w:val="212"/>
        </w:trPr>
        <w:tc>
          <w:tcPr>
            <w:tcW w:w="675" w:type="dxa"/>
            <w:vMerge/>
          </w:tcPr>
          <w:p w14:paraId="2E885E24" w14:textId="77777777" w:rsidR="00DC73CF" w:rsidRPr="00366F2E" w:rsidRDefault="00DC73CF" w:rsidP="00DC73CF">
            <w:pPr>
              <w:spacing w:line="240" w:lineRule="auto"/>
              <w:rPr>
                <w:rFonts w:ascii="Arial" w:hAnsi="Arial" w:cs="Arial"/>
                <w:sz w:val="20"/>
                <w:szCs w:val="20"/>
              </w:rPr>
            </w:pPr>
          </w:p>
        </w:tc>
        <w:tc>
          <w:tcPr>
            <w:tcW w:w="7122" w:type="dxa"/>
          </w:tcPr>
          <w:p w14:paraId="40905602" w14:textId="77777777" w:rsidR="00DC73CF" w:rsidRPr="00366F2E" w:rsidRDefault="00DC73CF" w:rsidP="000A50C6">
            <w:pPr>
              <w:spacing w:line="240" w:lineRule="auto"/>
              <w:rPr>
                <w:rFonts w:ascii="Arial" w:hAnsi="Arial" w:cs="Arial"/>
                <w:sz w:val="20"/>
                <w:szCs w:val="20"/>
              </w:rPr>
            </w:pPr>
            <w:r w:rsidRPr="00366F2E">
              <w:rPr>
                <w:rFonts w:ascii="Arial" w:hAnsi="Arial" w:cs="Arial"/>
                <w:sz w:val="20"/>
                <w:szCs w:val="20"/>
              </w:rPr>
              <w:t>Komerční doménový certifikát (1 rok)</w:t>
            </w:r>
          </w:p>
        </w:tc>
        <w:tc>
          <w:tcPr>
            <w:tcW w:w="1134" w:type="dxa"/>
            <w:vAlign w:val="center"/>
          </w:tcPr>
          <w:p w14:paraId="7C4056C7" w14:textId="5A6450B4" w:rsidR="00DC73CF" w:rsidRPr="00366F2E" w:rsidRDefault="00DC73CF" w:rsidP="00C66428">
            <w:pPr>
              <w:spacing w:line="240" w:lineRule="auto"/>
              <w:jc w:val="right"/>
              <w:rPr>
                <w:rFonts w:ascii="Arial" w:hAnsi="Arial" w:cs="Arial"/>
                <w:sz w:val="20"/>
                <w:szCs w:val="20"/>
              </w:rPr>
            </w:pPr>
            <w:r w:rsidRPr="00366F2E">
              <w:rPr>
                <w:rFonts w:ascii="Arial" w:hAnsi="Arial" w:cs="Arial"/>
                <w:sz w:val="20"/>
                <w:szCs w:val="20"/>
              </w:rPr>
              <w:t>826,45</w:t>
            </w:r>
          </w:p>
        </w:tc>
        <w:tc>
          <w:tcPr>
            <w:tcW w:w="1276" w:type="dxa"/>
            <w:vAlign w:val="center"/>
          </w:tcPr>
          <w:p w14:paraId="4B4DF825" w14:textId="5578E7E0" w:rsidR="00DC73CF" w:rsidRPr="00366F2E" w:rsidRDefault="00DC73CF" w:rsidP="000A50C6">
            <w:pPr>
              <w:spacing w:line="240" w:lineRule="auto"/>
              <w:ind w:left="-113"/>
              <w:jc w:val="right"/>
              <w:rPr>
                <w:rFonts w:ascii="Arial" w:hAnsi="Arial" w:cs="Arial"/>
                <w:b/>
                <w:bCs/>
                <w:sz w:val="20"/>
                <w:szCs w:val="20"/>
              </w:rPr>
            </w:pPr>
            <w:r w:rsidRPr="00366F2E">
              <w:rPr>
                <w:rFonts w:ascii="Arial" w:hAnsi="Arial" w:cs="Arial"/>
                <w:b/>
                <w:bCs/>
                <w:sz w:val="20"/>
                <w:szCs w:val="20"/>
              </w:rPr>
              <w:t>1</w:t>
            </w:r>
            <w:r w:rsidR="005A2D62" w:rsidRPr="00366F2E">
              <w:rPr>
                <w:rFonts w:ascii="Arial" w:hAnsi="Arial" w:cs="Arial"/>
                <w:b/>
                <w:bCs/>
                <w:sz w:val="20"/>
                <w:szCs w:val="20"/>
              </w:rPr>
              <w:t xml:space="preserve"> </w:t>
            </w:r>
            <w:r w:rsidRPr="00366F2E">
              <w:rPr>
                <w:rFonts w:ascii="Arial" w:hAnsi="Arial" w:cs="Arial"/>
                <w:b/>
                <w:bCs/>
                <w:sz w:val="20"/>
                <w:szCs w:val="20"/>
              </w:rPr>
              <w:t>000,00</w:t>
            </w:r>
          </w:p>
        </w:tc>
      </w:tr>
      <w:tr w:rsidR="00DC73CF" w:rsidRPr="00366F2E" w14:paraId="4A848A87" w14:textId="77777777" w:rsidTr="00DC73CF">
        <w:trPr>
          <w:trHeight w:val="238"/>
        </w:trPr>
        <w:tc>
          <w:tcPr>
            <w:tcW w:w="675" w:type="dxa"/>
            <w:vMerge/>
          </w:tcPr>
          <w:p w14:paraId="6031B120" w14:textId="77777777" w:rsidR="00DC73CF" w:rsidRPr="00366F2E" w:rsidRDefault="00DC73CF" w:rsidP="00DC73CF">
            <w:pPr>
              <w:spacing w:line="240" w:lineRule="auto"/>
              <w:rPr>
                <w:rFonts w:ascii="Arial" w:hAnsi="Arial" w:cs="Arial"/>
                <w:sz w:val="20"/>
                <w:szCs w:val="20"/>
              </w:rPr>
            </w:pPr>
          </w:p>
        </w:tc>
        <w:tc>
          <w:tcPr>
            <w:tcW w:w="7122" w:type="dxa"/>
          </w:tcPr>
          <w:p w14:paraId="6D64F559" w14:textId="665A886B" w:rsidR="00DC73CF" w:rsidRPr="00366F2E" w:rsidRDefault="00DC73CF" w:rsidP="000A50C6">
            <w:pPr>
              <w:spacing w:line="240" w:lineRule="auto"/>
              <w:rPr>
                <w:rFonts w:ascii="Arial" w:hAnsi="Arial" w:cs="Arial"/>
                <w:sz w:val="20"/>
                <w:szCs w:val="20"/>
              </w:rPr>
            </w:pPr>
            <w:r w:rsidRPr="00366F2E">
              <w:rPr>
                <w:rFonts w:ascii="Arial" w:hAnsi="Arial" w:cs="Arial"/>
                <w:sz w:val="20"/>
                <w:szCs w:val="20"/>
              </w:rPr>
              <w:t xml:space="preserve">Komerční doménový certifikát – </w:t>
            </w:r>
            <w:proofErr w:type="spellStart"/>
            <w:r w:rsidRPr="00366F2E">
              <w:rPr>
                <w:rFonts w:ascii="Arial" w:hAnsi="Arial" w:cs="Arial"/>
                <w:sz w:val="20"/>
                <w:szCs w:val="20"/>
              </w:rPr>
              <w:t>Wildcard</w:t>
            </w:r>
            <w:proofErr w:type="spellEnd"/>
            <w:r w:rsidRPr="00366F2E">
              <w:rPr>
                <w:rFonts w:ascii="Arial" w:hAnsi="Arial" w:cs="Arial"/>
                <w:sz w:val="20"/>
                <w:szCs w:val="20"/>
              </w:rPr>
              <w:t xml:space="preserve"> (1 rok)</w:t>
            </w:r>
          </w:p>
        </w:tc>
        <w:tc>
          <w:tcPr>
            <w:tcW w:w="1134" w:type="dxa"/>
            <w:vAlign w:val="center"/>
          </w:tcPr>
          <w:p w14:paraId="55253BE3" w14:textId="1A645817" w:rsidR="00DC73CF" w:rsidRPr="00366F2E" w:rsidRDefault="00DC73CF" w:rsidP="00C66428">
            <w:pPr>
              <w:spacing w:line="240" w:lineRule="auto"/>
              <w:jc w:val="right"/>
              <w:rPr>
                <w:rFonts w:ascii="Arial" w:hAnsi="Arial" w:cs="Arial"/>
                <w:sz w:val="20"/>
                <w:szCs w:val="20"/>
              </w:rPr>
            </w:pPr>
            <w:r w:rsidRPr="00366F2E">
              <w:rPr>
                <w:rFonts w:ascii="Arial" w:hAnsi="Arial" w:cs="Arial"/>
                <w:sz w:val="20"/>
                <w:szCs w:val="20"/>
              </w:rPr>
              <w:t>2 479,34</w:t>
            </w:r>
          </w:p>
        </w:tc>
        <w:tc>
          <w:tcPr>
            <w:tcW w:w="1276" w:type="dxa"/>
            <w:vAlign w:val="center"/>
          </w:tcPr>
          <w:p w14:paraId="10774451" w14:textId="16942A6C" w:rsidR="00DC73CF" w:rsidRPr="00366F2E" w:rsidRDefault="00DC73CF" w:rsidP="000A50C6">
            <w:pPr>
              <w:spacing w:line="240" w:lineRule="auto"/>
              <w:ind w:left="-113"/>
              <w:jc w:val="right"/>
              <w:rPr>
                <w:rFonts w:ascii="Arial" w:hAnsi="Arial" w:cs="Arial"/>
                <w:b/>
                <w:bCs/>
                <w:sz w:val="20"/>
                <w:szCs w:val="20"/>
              </w:rPr>
            </w:pPr>
            <w:r w:rsidRPr="00366F2E">
              <w:rPr>
                <w:rFonts w:ascii="Arial" w:hAnsi="Arial" w:cs="Arial"/>
                <w:b/>
                <w:bCs/>
                <w:sz w:val="20"/>
                <w:szCs w:val="20"/>
              </w:rPr>
              <w:t>3000,00</w:t>
            </w:r>
          </w:p>
        </w:tc>
      </w:tr>
      <w:tr w:rsidR="00DC73CF" w:rsidRPr="00366F2E" w14:paraId="01473572" w14:textId="77777777" w:rsidTr="00DC73CF">
        <w:trPr>
          <w:trHeight w:val="236"/>
        </w:trPr>
        <w:tc>
          <w:tcPr>
            <w:tcW w:w="675" w:type="dxa"/>
            <w:vMerge/>
          </w:tcPr>
          <w:p w14:paraId="7A3B8807" w14:textId="77777777" w:rsidR="00DC73CF" w:rsidRPr="00366F2E" w:rsidRDefault="00DC73CF" w:rsidP="00DC73CF">
            <w:pPr>
              <w:spacing w:line="240" w:lineRule="auto"/>
              <w:rPr>
                <w:rFonts w:ascii="Arial" w:hAnsi="Arial" w:cs="Arial"/>
                <w:sz w:val="20"/>
                <w:szCs w:val="20"/>
              </w:rPr>
            </w:pPr>
          </w:p>
        </w:tc>
        <w:tc>
          <w:tcPr>
            <w:tcW w:w="7122" w:type="dxa"/>
            <w:tcBorders>
              <w:bottom w:val="single" w:sz="4" w:space="0" w:color="auto"/>
            </w:tcBorders>
          </w:tcPr>
          <w:p w14:paraId="58DE7ABD" w14:textId="77777777" w:rsidR="00DC73CF" w:rsidRPr="00366F2E" w:rsidRDefault="00DC73CF" w:rsidP="000A50C6">
            <w:pPr>
              <w:spacing w:line="240" w:lineRule="auto"/>
              <w:rPr>
                <w:rFonts w:ascii="Arial" w:hAnsi="Arial" w:cs="Arial"/>
                <w:sz w:val="20"/>
                <w:szCs w:val="20"/>
              </w:rPr>
            </w:pPr>
            <w:r w:rsidRPr="00366F2E">
              <w:rPr>
                <w:rFonts w:ascii="Arial" w:hAnsi="Arial" w:cs="Arial"/>
                <w:sz w:val="20"/>
                <w:szCs w:val="20"/>
              </w:rPr>
              <w:t>Komerční doménový certifikát – SAN (1 rok)</w:t>
            </w:r>
          </w:p>
        </w:tc>
        <w:tc>
          <w:tcPr>
            <w:tcW w:w="1134" w:type="dxa"/>
            <w:tcBorders>
              <w:bottom w:val="single" w:sz="4" w:space="0" w:color="auto"/>
            </w:tcBorders>
            <w:vAlign w:val="center"/>
          </w:tcPr>
          <w:p w14:paraId="6A178AC9" w14:textId="4D2C3053" w:rsidR="00DC73CF" w:rsidRPr="00366F2E" w:rsidRDefault="00DC73CF" w:rsidP="00C66428">
            <w:pPr>
              <w:spacing w:line="240" w:lineRule="auto"/>
              <w:jc w:val="right"/>
              <w:rPr>
                <w:rFonts w:ascii="Arial" w:hAnsi="Arial" w:cs="Arial"/>
                <w:sz w:val="20"/>
                <w:szCs w:val="20"/>
              </w:rPr>
            </w:pPr>
            <w:r w:rsidRPr="00366F2E">
              <w:rPr>
                <w:rFonts w:ascii="Arial" w:hAnsi="Arial" w:cs="Arial"/>
                <w:sz w:val="20"/>
                <w:szCs w:val="20"/>
              </w:rPr>
              <w:t>1 652,89</w:t>
            </w:r>
          </w:p>
        </w:tc>
        <w:tc>
          <w:tcPr>
            <w:tcW w:w="1276" w:type="dxa"/>
            <w:tcBorders>
              <w:bottom w:val="single" w:sz="4" w:space="0" w:color="auto"/>
            </w:tcBorders>
            <w:vAlign w:val="center"/>
          </w:tcPr>
          <w:p w14:paraId="243430F7" w14:textId="3346B7BF" w:rsidR="00DC73CF" w:rsidRPr="00366F2E" w:rsidRDefault="00DC73CF" w:rsidP="000A50C6">
            <w:pPr>
              <w:spacing w:line="240" w:lineRule="auto"/>
              <w:ind w:left="-113"/>
              <w:jc w:val="right"/>
              <w:rPr>
                <w:rFonts w:ascii="Arial" w:hAnsi="Arial" w:cs="Arial"/>
                <w:b/>
                <w:bCs/>
                <w:sz w:val="20"/>
                <w:szCs w:val="20"/>
              </w:rPr>
            </w:pPr>
            <w:r w:rsidRPr="00366F2E">
              <w:rPr>
                <w:rFonts w:ascii="Arial" w:hAnsi="Arial" w:cs="Arial"/>
                <w:b/>
                <w:bCs/>
                <w:sz w:val="20"/>
                <w:szCs w:val="20"/>
              </w:rPr>
              <w:t>2000,00</w:t>
            </w:r>
          </w:p>
        </w:tc>
      </w:tr>
      <w:bookmarkEnd w:id="393"/>
      <w:tr w:rsidR="009936A4" w:rsidRPr="00366F2E" w14:paraId="4C5280DD" w14:textId="77777777" w:rsidTr="00DC73CF">
        <w:tc>
          <w:tcPr>
            <w:tcW w:w="675" w:type="dxa"/>
            <w:vMerge w:val="restart"/>
          </w:tcPr>
          <w:p w14:paraId="11A75EAE" w14:textId="08279420" w:rsidR="009936A4" w:rsidRPr="00366F2E" w:rsidRDefault="009936A4" w:rsidP="00DC73CF">
            <w:pPr>
              <w:spacing w:line="240" w:lineRule="auto"/>
              <w:rPr>
                <w:rFonts w:ascii="Arial" w:hAnsi="Arial" w:cs="Arial"/>
                <w:b/>
                <w:sz w:val="20"/>
                <w:szCs w:val="20"/>
              </w:rPr>
            </w:pPr>
            <w:r w:rsidRPr="00366F2E">
              <w:rPr>
                <w:rFonts w:ascii="Arial" w:hAnsi="Arial" w:cs="Arial"/>
                <w:b/>
                <w:sz w:val="20"/>
                <w:szCs w:val="20"/>
              </w:rPr>
              <w:t>2.3</w:t>
            </w:r>
          </w:p>
        </w:tc>
        <w:tc>
          <w:tcPr>
            <w:tcW w:w="9532" w:type="dxa"/>
            <w:gridSpan w:val="3"/>
            <w:tcBorders>
              <w:bottom w:val="nil"/>
            </w:tcBorders>
          </w:tcPr>
          <w:p w14:paraId="5CE8069C" w14:textId="77777777" w:rsidR="009936A4" w:rsidRPr="00366F2E" w:rsidRDefault="009936A4" w:rsidP="000A50C6">
            <w:pPr>
              <w:spacing w:line="240" w:lineRule="auto"/>
              <w:rPr>
                <w:rFonts w:ascii="Arial" w:hAnsi="Arial" w:cs="Arial"/>
                <w:b/>
                <w:sz w:val="20"/>
                <w:szCs w:val="20"/>
              </w:rPr>
            </w:pPr>
            <w:r w:rsidRPr="00366F2E">
              <w:rPr>
                <w:rFonts w:ascii="Arial" w:hAnsi="Arial" w:cs="Arial"/>
                <w:b/>
                <w:sz w:val="20"/>
                <w:szCs w:val="20"/>
              </w:rPr>
              <w:t>Volitelné služby – výjezd mobilního operátora</w:t>
            </w:r>
          </w:p>
        </w:tc>
      </w:tr>
      <w:tr w:rsidR="009936A4" w:rsidRPr="00366F2E" w14:paraId="2D4A700F" w14:textId="77777777" w:rsidTr="00DC73CF">
        <w:tc>
          <w:tcPr>
            <w:tcW w:w="675" w:type="dxa"/>
            <w:vMerge/>
          </w:tcPr>
          <w:p w14:paraId="1426713C" w14:textId="77777777" w:rsidR="009936A4" w:rsidRPr="00366F2E" w:rsidRDefault="009936A4" w:rsidP="00DC73CF">
            <w:pPr>
              <w:spacing w:line="240" w:lineRule="auto"/>
              <w:rPr>
                <w:rFonts w:ascii="Arial" w:hAnsi="Arial" w:cs="Arial"/>
                <w:b/>
                <w:sz w:val="20"/>
                <w:szCs w:val="20"/>
              </w:rPr>
            </w:pPr>
          </w:p>
        </w:tc>
        <w:tc>
          <w:tcPr>
            <w:tcW w:w="9532" w:type="dxa"/>
            <w:gridSpan w:val="3"/>
            <w:tcBorders>
              <w:top w:val="nil"/>
            </w:tcBorders>
          </w:tcPr>
          <w:p w14:paraId="21D2C132" w14:textId="77777777" w:rsidR="009936A4" w:rsidRPr="00366F2E" w:rsidRDefault="009936A4" w:rsidP="000A50C6">
            <w:pPr>
              <w:spacing w:line="240" w:lineRule="auto"/>
              <w:rPr>
                <w:rFonts w:ascii="Arial" w:hAnsi="Arial" w:cs="Arial"/>
                <w:b/>
                <w:sz w:val="20"/>
                <w:szCs w:val="20"/>
              </w:rPr>
            </w:pPr>
            <w:r w:rsidRPr="00366F2E">
              <w:rPr>
                <w:rFonts w:ascii="Arial" w:hAnsi="Arial" w:cs="Arial"/>
                <w:sz w:val="20"/>
                <w:szCs w:val="20"/>
              </w:rPr>
              <w:t>(celková částka se skládá z paušální ceny včetně dopravného)</w:t>
            </w:r>
          </w:p>
        </w:tc>
      </w:tr>
      <w:tr w:rsidR="00547C55" w:rsidRPr="00366F2E" w14:paraId="1687C31C" w14:textId="77777777" w:rsidTr="00133309">
        <w:tc>
          <w:tcPr>
            <w:tcW w:w="675" w:type="dxa"/>
          </w:tcPr>
          <w:sdt>
            <w:sdtPr>
              <w:rPr>
                <w:rFonts w:ascii="Arial" w:hAnsi="Arial" w:cs="Arial"/>
                <w:b/>
                <w:sz w:val="20"/>
                <w:szCs w:val="20"/>
              </w:rPr>
              <w:id w:val="157749342"/>
            </w:sdtPr>
            <w:sdtEndPr/>
            <w:sdtContent>
              <w:p w14:paraId="2B54C26F" w14:textId="0BFB7508" w:rsidR="37CD181B" w:rsidRPr="00366F2E" w:rsidRDefault="005571C3" w:rsidP="00DC73CF">
                <w:pPr>
                  <w:spacing w:line="240" w:lineRule="auto"/>
                  <w:rPr>
                    <w:rFonts w:ascii="Arial" w:hAnsi="Arial" w:cs="Arial"/>
                    <w:b/>
                    <w:sz w:val="20"/>
                    <w:szCs w:val="20"/>
                  </w:rPr>
                </w:pPr>
                <w:r w:rsidRPr="00366F2E">
                  <w:rPr>
                    <w:rFonts w:ascii="Arial" w:hAnsi="Arial" w:cs="Arial"/>
                    <w:b/>
                    <w:sz w:val="20"/>
                    <w:szCs w:val="20"/>
                  </w:rPr>
                  <w:t>2</w:t>
                </w:r>
                <w:r w:rsidR="0013747A" w:rsidRPr="00366F2E">
                  <w:rPr>
                    <w:rFonts w:ascii="Arial" w:hAnsi="Arial" w:cs="Arial"/>
                    <w:b/>
                    <w:sz w:val="20"/>
                    <w:szCs w:val="20"/>
                  </w:rPr>
                  <w:t>.3.1</w:t>
                </w:r>
              </w:p>
            </w:sdtContent>
          </w:sdt>
        </w:tc>
        <w:tc>
          <w:tcPr>
            <w:tcW w:w="7122" w:type="dxa"/>
            <w:vAlign w:val="center"/>
          </w:tcPr>
          <w:p w14:paraId="4043DAE0" w14:textId="77777777" w:rsidR="0013747A" w:rsidRPr="00366F2E" w:rsidRDefault="0013747A" w:rsidP="000A50C6">
            <w:pPr>
              <w:spacing w:line="240" w:lineRule="auto"/>
              <w:rPr>
                <w:rFonts w:ascii="Arial" w:hAnsi="Arial" w:cs="Arial"/>
                <w:b/>
                <w:sz w:val="20"/>
                <w:szCs w:val="20"/>
              </w:rPr>
            </w:pPr>
            <w:r w:rsidRPr="00366F2E">
              <w:rPr>
                <w:rFonts w:ascii="Arial" w:hAnsi="Arial" w:cs="Arial"/>
                <w:b/>
                <w:sz w:val="20"/>
                <w:szCs w:val="20"/>
              </w:rPr>
              <w:t>Paušální cena</w:t>
            </w:r>
          </w:p>
        </w:tc>
        <w:tc>
          <w:tcPr>
            <w:tcW w:w="1134" w:type="dxa"/>
            <w:vAlign w:val="center"/>
          </w:tcPr>
          <w:p w14:paraId="06309F3E" w14:textId="6FFD3FD4" w:rsidR="0013747A" w:rsidRPr="00366F2E" w:rsidRDefault="6B346717" w:rsidP="009936A4">
            <w:pPr>
              <w:spacing w:line="240" w:lineRule="auto"/>
              <w:jc w:val="right"/>
              <w:rPr>
                <w:rFonts w:ascii="Arial" w:hAnsi="Arial" w:cs="Arial"/>
                <w:sz w:val="20"/>
                <w:szCs w:val="20"/>
              </w:rPr>
            </w:pPr>
            <w:r w:rsidRPr="00366F2E">
              <w:rPr>
                <w:rFonts w:ascii="Arial" w:hAnsi="Arial" w:cs="Arial"/>
                <w:sz w:val="20"/>
                <w:szCs w:val="20"/>
              </w:rPr>
              <w:t>2 000,00</w:t>
            </w:r>
          </w:p>
        </w:tc>
        <w:tc>
          <w:tcPr>
            <w:tcW w:w="1276" w:type="dxa"/>
            <w:vAlign w:val="center"/>
          </w:tcPr>
          <w:p w14:paraId="1259B52A" w14:textId="6186A78B" w:rsidR="0013747A" w:rsidRPr="00366F2E" w:rsidRDefault="4AA19C94" w:rsidP="009936A4">
            <w:pPr>
              <w:spacing w:line="240" w:lineRule="auto"/>
              <w:ind w:left="-113"/>
              <w:jc w:val="right"/>
              <w:rPr>
                <w:rFonts w:ascii="Arial" w:hAnsi="Arial" w:cs="Arial"/>
                <w:b/>
                <w:bCs/>
                <w:sz w:val="20"/>
                <w:szCs w:val="20"/>
              </w:rPr>
            </w:pPr>
            <w:r w:rsidRPr="00366F2E">
              <w:rPr>
                <w:rFonts w:ascii="Arial" w:hAnsi="Arial" w:cs="Arial"/>
                <w:b/>
                <w:bCs/>
                <w:sz w:val="20"/>
                <w:szCs w:val="20"/>
              </w:rPr>
              <w:t>2 420,00</w:t>
            </w:r>
          </w:p>
        </w:tc>
      </w:tr>
    </w:tbl>
    <w:p w14:paraId="68AB5E4E" w14:textId="77777777" w:rsidR="006C1393" w:rsidRPr="00366F2E" w:rsidRDefault="006C1393" w:rsidP="003E6C10">
      <w:pPr>
        <w:spacing w:line="228" w:lineRule="auto"/>
        <w:rPr>
          <w:rFonts w:ascii="Arial" w:hAnsi="Arial" w:cs="Arial"/>
          <w:sz w:val="20"/>
          <w:szCs w:val="20"/>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709"/>
        <w:gridCol w:w="9214"/>
      </w:tblGrid>
      <w:tr w:rsidR="003E6C10" w:rsidRPr="00366F2E" w14:paraId="0503AEAF" w14:textId="77777777" w:rsidTr="0022198C">
        <w:trPr>
          <w:trHeight w:val="178"/>
        </w:trPr>
        <w:tc>
          <w:tcPr>
            <w:tcW w:w="709" w:type="dxa"/>
            <w:tcBorders>
              <w:top w:val="nil"/>
              <w:left w:val="nil"/>
              <w:bottom w:val="nil"/>
              <w:right w:val="nil"/>
            </w:tcBorders>
          </w:tcPr>
          <w:p w14:paraId="34952335" w14:textId="113E0CD6" w:rsidR="003E6C10" w:rsidRPr="00366F2E" w:rsidRDefault="00895248" w:rsidP="005571C3">
            <w:pPr>
              <w:spacing w:line="228" w:lineRule="auto"/>
              <w:ind w:hanging="70"/>
              <w:rPr>
                <w:rFonts w:ascii="Arial" w:hAnsi="Arial" w:cs="Arial"/>
                <w:b/>
                <w:sz w:val="20"/>
                <w:szCs w:val="20"/>
                <w:u w:val="single"/>
              </w:rPr>
            </w:pPr>
            <w:sdt>
              <w:sdtPr>
                <w:rPr>
                  <w:rFonts w:ascii="Arial" w:hAnsi="Arial" w:cs="Arial"/>
                  <w:b/>
                  <w:sz w:val="20"/>
                  <w:szCs w:val="20"/>
                  <w:u w:val="single"/>
                </w:rPr>
                <w:id w:val="-107739655"/>
              </w:sdtPr>
              <w:sdtEndPr/>
              <w:sdtContent>
                <w:r w:rsidR="005571C3" w:rsidRPr="00366F2E">
                  <w:rPr>
                    <w:rFonts w:ascii="Arial" w:hAnsi="Arial" w:cs="Arial"/>
                    <w:b/>
                    <w:sz w:val="20"/>
                    <w:szCs w:val="20"/>
                  </w:rPr>
                  <w:t>2</w:t>
                </w:r>
                <w:r w:rsidR="003E6C10" w:rsidRPr="00366F2E">
                  <w:rPr>
                    <w:rFonts w:ascii="Arial" w:hAnsi="Arial" w:cs="Arial"/>
                    <w:b/>
                    <w:sz w:val="20"/>
                    <w:szCs w:val="20"/>
                  </w:rPr>
                  <w:t>.4</w:t>
                </w:r>
              </w:sdtContent>
            </w:sdt>
          </w:p>
        </w:tc>
        <w:tc>
          <w:tcPr>
            <w:tcW w:w="9214" w:type="dxa"/>
            <w:tcBorders>
              <w:top w:val="nil"/>
              <w:left w:val="nil"/>
              <w:bottom w:val="nil"/>
              <w:right w:val="nil"/>
            </w:tcBorders>
            <w:shd w:val="clear" w:color="auto" w:fill="auto"/>
          </w:tcPr>
          <w:p w14:paraId="58746997" w14:textId="77777777" w:rsidR="003E6C10" w:rsidRPr="00366F2E" w:rsidRDefault="003E6C10" w:rsidP="000F2062">
            <w:pPr>
              <w:spacing w:line="228" w:lineRule="auto"/>
              <w:rPr>
                <w:rFonts w:ascii="Arial" w:hAnsi="Arial" w:cs="Arial"/>
                <w:b/>
                <w:sz w:val="20"/>
                <w:szCs w:val="20"/>
              </w:rPr>
            </w:pPr>
            <w:r w:rsidRPr="00366F2E">
              <w:rPr>
                <w:rFonts w:ascii="Arial" w:hAnsi="Arial" w:cs="Arial"/>
                <w:b/>
                <w:sz w:val="20"/>
                <w:szCs w:val="20"/>
              </w:rPr>
              <w:t>Ceník kvalifikovaných časových razítek</w:t>
            </w:r>
          </w:p>
        </w:tc>
      </w:tr>
    </w:tbl>
    <w:p w14:paraId="79512778" w14:textId="77777777" w:rsidR="003E6C10" w:rsidRPr="00366F2E" w:rsidRDefault="003E6C10" w:rsidP="003E6C10">
      <w:pPr>
        <w:spacing w:line="228" w:lineRule="auto"/>
        <w:rPr>
          <w:rFonts w:ascii="Arial" w:hAnsi="Arial" w:cs="Arial"/>
          <w:sz w:val="16"/>
          <w:szCs w:val="16"/>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709"/>
        <w:gridCol w:w="9214"/>
      </w:tblGrid>
      <w:tr w:rsidR="003E6C10" w:rsidRPr="00366F2E" w14:paraId="5A756EB0" w14:textId="77777777" w:rsidTr="0022198C">
        <w:trPr>
          <w:trHeight w:val="178"/>
        </w:trPr>
        <w:tc>
          <w:tcPr>
            <w:tcW w:w="709" w:type="dxa"/>
            <w:tcBorders>
              <w:top w:val="nil"/>
              <w:left w:val="nil"/>
              <w:bottom w:val="nil"/>
              <w:right w:val="nil"/>
            </w:tcBorders>
          </w:tcPr>
          <w:sdt>
            <w:sdtPr>
              <w:rPr>
                <w:rFonts w:ascii="Arial" w:hAnsi="Arial" w:cs="Arial"/>
                <w:b/>
                <w:sz w:val="20"/>
                <w:szCs w:val="20"/>
              </w:rPr>
              <w:id w:val="469638983"/>
            </w:sdtPr>
            <w:sdtEndPr/>
            <w:sdtContent>
              <w:p w14:paraId="396413C4" w14:textId="3B67270B" w:rsidR="003E6C10" w:rsidRPr="00366F2E" w:rsidRDefault="005571C3" w:rsidP="005571C3">
                <w:pPr>
                  <w:ind w:hanging="70"/>
                  <w:rPr>
                    <w:rFonts w:ascii="Arial" w:hAnsi="Arial" w:cs="Arial"/>
                    <w:b/>
                    <w:sz w:val="20"/>
                    <w:szCs w:val="20"/>
                  </w:rPr>
                </w:pPr>
                <w:r w:rsidRPr="00366F2E">
                  <w:rPr>
                    <w:rFonts w:ascii="Arial" w:hAnsi="Arial" w:cs="Arial"/>
                    <w:b/>
                    <w:sz w:val="20"/>
                    <w:szCs w:val="20"/>
                  </w:rPr>
                  <w:t>2</w:t>
                </w:r>
                <w:r w:rsidR="003E6C10" w:rsidRPr="00366F2E">
                  <w:rPr>
                    <w:rFonts w:ascii="Arial" w:hAnsi="Arial" w:cs="Arial"/>
                    <w:b/>
                    <w:sz w:val="20"/>
                    <w:szCs w:val="20"/>
                  </w:rPr>
                  <w:t>.4.1</w:t>
                </w:r>
              </w:p>
            </w:sdtContent>
          </w:sdt>
        </w:tc>
        <w:tc>
          <w:tcPr>
            <w:tcW w:w="9214" w:type="dxa"/>
            <w:tcBorders>
              <w:top w:val="nil"/>
              <w:left w:val="nil"/>
              <w:bottom w:val="nil"/>
              <w:right w:val="nil"/>
            </w:tcBorders>
            <w:shd w:val="clear" w:color="auto" w:fill="auto"/>
          </w:tcPr>
          <w:p w14:paraId="4F5712B4" w14:textId="77777777" w:rsidR="003E6C10" w:rsidRPr="00366F2E" w:rsidRDefault="003E6C10" w:rsidP="000F2062">
            <w:pPr>
              <w:rPr>
                <w:rFonts w:ascii="Arial" w:hAnsi="Arial" w:cs="Arial"/>
                <w:b/>
                <w:sz w:val="20"/>
                <w:szCs w:val="20"/>
              </w:rPr>
            </w:pPr>
            <w:r w:rsidRPr="00366F2E">
              <w:rPr>
                <w:rFonts w:ascii="Arial" w:hAnsi="Arial" w:cs="Arial"/>
                <w:b/>
                <w:sz w:val="20"/>
                <w:szCs w:val="20"/>
              </w:rPr>
              <w:t>Zákazníci s variabilní paušální cenou</w:t>
            </w:r>
          </w:p>
        </w:tc>
      </w:tr>
    </w:tbl>
    <w:p w14:paraId="662433F8" w14:textId="14B2E239" w:rsidR="003E6C10" w:rsidRPr="00366F2E" w:rsidRDefault="003E6C10" w:rsidP="003E6C10">
      <w:pPr>
        <w:spacing w:line="228" w:lineRule="auto"/>
        <w:rPr>
          <w:rFonts w:ascii="Arial" w:hAnsi="Arial" w:cs="Arial"/>
          <w:sz w:val="16"/>
          <w:szCs w:val="16"/>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694"/>
        <w:gridCol w:w="3614"/>
        <w:gridCol w:w="3615"/>
      </w:tblGrid>
      <w:tr w:rsidR="00547C55" w:rsidRPr="00366F2E" w14:paraId="0AA77DD4" w14:textId="77777777" w:rsidTr="0041576D">
        <w:trPr>
          <w:trHeight w:val="178"/>
        </w:trPr>
        <w:tc>
          <w:tcPr>
            <w:tcW w:w="2694" w:type="dxa"/>
            <w:shd w:val="clear" w:color="auto" w:fill="F2F2F2" w:themeFill="background1" w:themeFillShade="F2"/>
          </w:tcPr>
          <w:p w14:paraId="15EAAFBA" w14:textId="77777777" w:rsidR="003E6C10" w:rsidRPr="00366F2E" w:rsidRDefault="003E6C10" w:rsidP="000F2062">
            <w:pPr>
              <w:spacing w:before="20" w:after="20"/>
              <w:jc w:val="center"/>
              <w:rPr>
                <w:rFonts w:ascii="Arial" w:hAnsi="Arial" w:cs="Arial"/>
                <w:b/>
                <w:sz w:val="20"/>
                <w:szCs w:val="20"/>
              </w:rPr>
            </w:pPr>
            <w:r w:rsidRPr="00366F2E">
              <w:rPr>
                <w:rFonts w:ascii="Arial" w:hAnsi="Arial" w:cs="Arial"/>
                <w:b/>
                <w:sz w:val="20"/>
                <w:szCs w:val="20"/>
              </w:rPr>
              <w:t>Vydané množství razítek za měsíc</w:t>
            </w:r>
          </w:p>
        </w:tc>
        <w:tc>
          <w:tcPr>
            <w:tcW w:w="3614" w:type="dxa"/>
            <w:shd w:val="clear" w:color="auto" w:fill="F2F2F2" w:themeFill="background1" w:themeFillShade="F2"/>
          </w:tcPr>
          <w:p w14:paraId="676424FF" w14:textId="77777777" w:rsidR="003E6C10" w:rsidRPr="00366F2E" w:rsidRDefault="003E6C10" w:rsidP="000F2062">
            <w:pPr>
              <w:spacing w:before="20" w:after="20"/>
              <w:jc w:val="center"/>
              <w:rPr>
                <w:rFonts w:ascii="Arial" w:hAnsi="Arial" w:cs="Arial"/>
                <w:b/>
                <w:sz w:val="20"/>
                <w:szCs w:val="20"/>
              </w:rPr>
            </w:pPr>
            <w:r w:rsidRPr="00366F2E">
              <w:rPr>
                <w:rFonts w:ascii="Arial" w:hAnsi="Arial" w:cs="Arial"/>
                <w:b/>
                <w:sz w:val="20"/>
                <w:szCs w:val="20"/>
              </w:rPr>
              <w:t>Cena v Kč (bez DPH)</w:t>
            </w:r>
          </w:p>
        </w:tc>
        <w:tc>
          <w:tcPr>
            <w:tcW w:w="3615" w:type="dxa"/>
            <w:shd w:val="clear" w:color="auto" w:fill="F2F2F2" w:themeFill="background1" w:themeFillShade="F2"/>
          </w:tcPr>
          <w:p w14:paraId="07EC2DD8" w14:textId="77777777" w:rsidR="003E6C10" w:rsidRPr="00366F2E" w:rsidRDefault="003E6C10" w:rsidP="000F2062">
            <w:pPr>
              <w:spacing w:before="20" w:after="20"/>
              <w:jc w:val="center"/>
              <w:rPr>
                <w:rFonts w:ascii="Arial" w:hAnsi="Arial" w:cs="Arial"/>
                <w:b/>
                <w:sz w:val="20"/>
                <w:szCs w:val="20"/>
              </w:rPr>
            </w:pPr>
            <w:r w:rsidRPr="00366F2E">
              <w:rPr>
                <w:rFonts w:ascii="Arial" w:hAnsi="Arial" w:cs="Arial"/>
                <w:b/>
                <w:sz w:val="20"/>
                <w:szCs w:val="20"/>
              </w:rPr>
              <w:t>Cena v Kč (s DPH)</w:t>
            </w:r>
          </w:p>
        </w:tc>
      </w:tr>
      <w:tr w:rsidR="00547C55" w:rsidRPr="00366F2E" w14:paraId="3C9DFD41" w14:textId="77777777" w:rsidTr="0041576D">
        <w:trPr>
          <w:trHeight w:val="284"/>
        </w:trPr>
        <w:tc>
          <w:tcPr>
            <w:tcW w:w="2694" w:type="dxa"/>
          </w:tcPr>
          <w:p w14:paraId="5692F6FF" w14:textId="74CC276C" w:rsidR="003E6C10" w:rsidRPr="00366F2E" w:rsidRDefault="00EA6257" w:rsidP="002C33D3">
            <w:pPr>
              <w:ind w:right="711"/>
              <w:jc w:val="right"/>
              <w:rPr>
                <w:rFonts w:ascii="Arial" w:hAnsi="Arial" w:cs="Arial"/>
                <w:sz w:val="20"/>
                <w:szCs w:val="20"/>
              </w:rPr>
            </w:pPr>
            <w:r w:rsidRPr="00366F2E">
              <w:rPr>
                <w:rFonts w:ascii="Arial" w:hAnsi="Arial" w:cs="Arial"/>
                <w:sz w:val="20"/>
                <w:szCs w:val="20"/>
              </w:rPr>
              <w:t>1–30</w:t>
            </w:r>
          </w:p>
        </w:tc>
        <w:tc>
          <w:tcPr>
            <w:tcW w:w="3614" w:type="dxa"/>
            <w:vAlign w:val="center"/>
          </w:tcPr>
          <w:p w14:paraId="5F1A6B54" w14:textId="77777777" w:rsidR="003E6C10" w:rsidRPr="00366F2E" w:rsidRDefault="003E6C10" w:rsidP="002C33D3">
            <w:pPr>
              <w:pStyle w:val="Zpat"/>
              <w:tabs>
                <w:tab w:val="clear" w:pos="4513"/>
              </w:tabs>
              <w:ind w:left="562"/>
              <w:jc w:val="center"/>
              <w:rPr>
                <w:rFonts w:ascii="Arial" w:hAnsi="Arial" w:cs="Arial"/>
                <w:sz w:val="20"/>
                <w:szCs w:val="20"/>
              </w:rPr>
            </w:pPr>
            <w:r w:rsidRPr="00366F2E">
              <w:rPr>
                <w:rFonts w:ascii="Arial" w:hAnsi="Arial" w:cs="Arial"/>
                <w:sz w:val="20"/>
                <w:szCs w:val="20"/>
              </w:rPr>
              <w:t>100,00</w:t>
            </w:r>
          </w:p>
        </w:tc>
        <w:tc>
          <w:tcPr>
            <w:tcW w:w="3615" w:type="dxa"/>
            <w:vAlign w:val="center"/>
          </w:tcPr>
          <w:p w14:paraId="1394556D" w14:textId="77777777" w:rsidR="003E6C10" w:rsidRPr="00366F2E" w:rsidRDefault="003E6C10" w:rsidP="00F04CBC">
            <w:pPr>
              <w:pStyle w:val="Zpat"/>
              <w:tabs>
                <w:tab w:val="clear" w:pos="4513"/>
              </w:tabs>
              <w:ind w:left="637"/>
              <w:jc w:val="center"/>
              <w:rPr>
                <w:rFonts w:ascii="Arial" w:hAnsi="Arial" w:cs="Arial"/>
                <w:b/>
                <w:sz w:val="20"/>
                <w:szCs w:val="20"/>
              </w:rPr>
            </w:pPr>
            <w:r w:rsidRPr="00366F2E">
              <w:rPr>
                <w:rFonts w:ascii="Arial" w:hAnsi="Arial" w:cs="Arial"/>
                <w:b/>
                <w:sz w:val="20"/>
                <w:szCs w:val="20"/>
              </w:rPr>
              <w:t>121,00</w:t>
            </w:r>
          </w:p>
        </w:tc>
      </w:tr>
      <w:tr w:rsidR="00547C55" w:rsidRPr="00366F2E" w14:paraId="5B256BAC" w14:textId="77777777" w:rsidTr="0041576D">
        <w:trPr>
          <w:trHeight w:val="284"/>
        </w:trPr>
        <w:tc>
          <w:tcPr>
            <w:tcW w:w="2694" w:type="dxa"/>
          </w:tcPr>
          <w:p w14:paraId="14098B78" w14:textId="4F711050" w:rsidR="003E6C10" w:rsidRPr="00366F2E" w:rsidRDefault="00EA6257" w:rsidP="002C33D3">
            <w:pPr>
              <w:ind w:right="711"/>
              <w:jc w:val="right"/>
              <w:rPr>
                <w:rFonts w:ascii="Arial" w:hAnsi="Arial" w:cs="Arial"/>
                <w:sz w:val="20"/>
                <w:szCs w:val="20"/>
              </w:rPr>
            </w:pPr>
            <w:r w:rsidRPr="00366F2E">
              <w:rPr>
                <w:rFonts w:ascii="Arial" w:hAnsi="Arial" w:cs="Arial"/>
                <w:sz w:val="20"/>
                <w:szCs w:val="20"/>
              </w:rPr>
              <w:t>31–100</w:t>
            </w:r>
          </w:p>
        </w:tc>
        <w:tc>
          <w:tcPr>
            <w:tcW w:w="3614" w:type="dxa"/>
            <w:vAlign w:val="center"/>
          </w:tcPr>
          <w:p w14:paraId="4D3840CD" w14:textId="77777777" w:rsidR="003E6C10" w:rsidRPr="00366F2E" w:rsidRDefault="003E6C10" w:rsidP="002C33D3">
            <w:pPr>
              <w:pStyle w:val="Zpat"/>
              <w:tabs>
                <w:tab w:val="clear" w:pos="4513"/>
              </w:tabs>
              <w:ind w:left="562"/>
              <w:jc w:val="center"/>
              <w:rPr>
                <w:rFonts w:ascii="Arial" w:hAnsi="Arial" w:cs="Arial"/>
                <w:sz w:val="20"/>
                <w:szCs w:val="20"/>
              </w:rPr>
            </w:pPr>
            <w:r w:rsidRPr="00366F2E">
              <w:rPr>
                <w:rFonts w:ascii="Arial" w:hAnsi="Arial" w:cs="Arial"/>
                <w:sz w:val="20"/>
                <w:szCs w:val="20"/>
              </w:rPr>
              <w:t>300,00</w:t>
            </w:r>
          </w:p>
        </w:tc>
        <w:tc>
          <w:tcPr>
            <w:tcW w:w="3615" w:type="dxa"/>
            <w:vAlign w:val="center"/>
          </w:tcPr>
          <w:p w14:paraId="021AD9E2" w14:textId="77777777" w:rsidR="003E6C10" w:rsidRPr="00366F2E" w:rsidRDefault="003E6C10" w:rsidP="00F04CBC">
            <w:pPr>
              <w:pStyle w:val="Zpat"/>
              <w:tabs>
                <w:tab w:val="clear" w:pos="4513"/>
              </w:tabs>
              <w:ind w:left="637"/>
              <w:jc w:val="center"/>
              <w:rPr>
                <w:rFonts w:ascii="Arial" w:hAnsi="Arial" w:cs="Arial"/>
                <w:b/>
                <w:sz w:val="20"/>
                <w:szCs w:val="20"/>
              </w:rPr>
            </w:pPr>
            <w:r w:rsidRPr="00366F2E">
              <w:rPr>
                <w:rFonts w:ascii="Arial" w:hAnsi="Arial" w:cs="Arial"/>
                <w:b/>
                <w:sz w:val="20"/>
                <w:szCs w:val="20"/>
              </w:rPr>
              <w:t>363,00</w:t>
            </w:r>
          </w:p>
        </w:tc>
      </w:tr>
      <w:tr w:rsidR="00547C55" w:rsidRPr="00366F2E" w14:paraId="13CCCB0E" w14:textId="77777777" w:rsidTr="0041576D">
        <w:trPr>
          <w:trHeight w:val="284"/>
        </w:trPr>
        <w:tc>
          <w:tcPr>
            <w:tcW w:w="2694" w:type="dxa"/>
          </w:tcPr>
          <w:p w14:paraId="45A084A5" w14:textId="3F8BB5F6" w:rsidR="003E6C10" w:rsidRPr="00366F2E" w:rsidRDefault="00EA6257" w:rsidP="002C33D3">
            <w:pPr>
              <w:ind w:right="711"/>
              <w:jc w:val="right"/>
              <w:rPr>
                <w:rFonts w:ascii="Arial" w:hAnsi="Arial" w:cs="Arial"/>
                <w:sz w:val="20"/>
                <w:szCs w:val="20"/>
              </w:rPr>
            </w:pPr>
            <w:r w:rsidRPr="00366F2E">
              <w:rPr>
                <w:rFonts w:ascii="Arial" w:hAnsi="Arial" w:cs="Arial"/>
                <w:sz w:val="20"/>
                <w:szCs w:val="20"/>
              </w:rPr>
              <w:t>101–350</w:t>
            </w:r>
          </w:p>
        </w:tc>
        <w:tc>
          <w:tcPr>
            <w:tcW w:w="3614" w:type="dxa"/>
            <w:vAlign w:val="center"/>
          </w:tcPr>
          <w:p w14:paraId="3A0D92A5" w14:textId="77777777" w:rsidR="003E6C10" w:rsidRPr="00366F2E" w:rsidRDefault="003E6C10" w:rsidP="00F04CBC">
            <w:pPr>
              <w:pStyle w:val="Zpat"/>
              <w:tabs>
                <w:tab w:val="clear" w:pos="4513"/>
              </w:tabs>
              <w:ind w:left="562"/>
              <w:jc w:val="center"/>
              <w:rPr>
                <w:rFonts w:ascii="Arial" w:hAnsi="Arial" w:cs="Arial"/>
                <w:sz w:val="20"/>
                <w:szCs w:val="20"/>
              </w:rPr>
            </w:pPr>
            <w:r w:rsidRPr="00366F2E">
              <w:rPr>
                <w:rFonts w:ascii="Arial" w:hAnsi="Arial" w:cs="Arial"/>
                <w:sz w:val="20"/>
                <w:szCs w:val="20"/>
              </w:rPr>
              <w:t>850,00</w:t>
            </w:r>
          </w:p>
        </w:tc>
        <w:tc>
          <w:tcPr>
            <w:tcW w:w="3615" w:type="dxa"/>
            <w:vAlign w:val="center"/>
          </w:tcPr>
          <w:p w14:paraId="35BFA294" w14:textId="77777777" w:rsidR="003E6C10" w:rsidRPr="00366F2E" w:rsidRDefault="003E6C10" w:rsidP="00F04CBC">
            <w:pPr>
              <w:pStyle w:val="Zpat"/>
              <w:tabs>
                <w:tab w:val="clear" w:pos="4513"/>
              </w:tabs>
              <w:ind w:left="495"/>
              <w:jc w:val="center"/>
              <w:rPr>
                <w:rFonts w:ascii="Arial" w:hAnsi="Arial" w:cs="Arial"/>
                <w:b/>
                <w:sz w:val="20"/>
                <w:szCs w:val="20"/>
              </w:rPr>
            </w:pPr>
            <w:r w:rsidRPr="00366F2E">
              <w:rPr>
                <w:rFonts w:ascii="Arial" w:hAnsi="Arial" w:cs="Arial"/>
                <w:b/>
                <w:sz w:val="20"/>
                <w:szCs w:val="20"/>
              </w:rPr>
              <w:t>1 028,50</w:t>
            </w:r>
          </w:p>
        </w:tc>
      </w:tr>
      <w:tr w:rsidR="00547C55" w:rsidRPr="00366F2E" w14:paraId="7720A12C" w14:textId="77777777" w:rsidTr="0041576D">
        <w:trPr>
          <w:trHeight w:val="284"/>
        </w:trPr>
        <w:tc>
          <w:tcPr>
            <w:tcW w:w="2694" w:type="dxa"/>
          </w:tcPr>
          <w:p w14:paraId="32968FE9" w14:textId="6DD08398" w:rsidR="003E6C10" w:rsidRPr="00366F2E" w:rsidRDefault="00EA6257" w:rsidP="002C33D3">
            <w:pPr>
              <w:ind w:right="711"/>
              <w:jc w:val="right"/>
              <w:rPr>
                <w:rFonts w:ascii="Arial" w:hAnsi="Arial" w:cs="Arial"/>
                <w:sz w:val="20"/>
                <w:szCs w:val="20"/>
              </w:rPr>
            </w:pPr>
            <w:r w:rsidRPr="00366F2E">
              <w:rPr>
                <w:rFonts w:ascii="Arial" w:hAnsi="Arial" w:cs="Arial"/>
                <w:sz w:val="20"/>
                <w:szCs w:val="20"/>
              </w:rPr>
              <w:t>351–1000</w:t>
            </w:r>
          </w:p>
        </w:tc>
        <w:tc>
          <w:tcPr>
            <w:tcW w:w="3614" w:type="dxa"/>
            <w:vAlign w:val="center"/>
          </w:tcPr>
          <w:p w14:paraId="551B9D7C" w14:textId="77777777" w:rsidR="003E6C10" w:rsidRPr="00366F2E" w:rsidRDefault="003E6C10" w:rsidP="00F04CBC">
            <w:pPr>
              <w:pStyle w:val="Zpat"/>
              <w:tabs>
                <w:tab w:val="clear" w:pos="4513"/>
              </w:tabs>
              <w:ind w:left="421"/>
              <w:jc w:val="center"/>
              <w:rPr>
                <w:rFonts w:ascii="Arial" w:hAnsi="Arial" w:cs="Arial"/>
                <w:sz w:val="20"/>
                <w:szCs w:val="20"/>
              </w:rPr>
            </w:pPr>
            <w:r w:rsidRPr="00366F2E">
              <w:rPr>
                <w:rFonts w:ascii="Arial" w:hAnsi="Arial" w:cs="Arial"/>
                <w:sz w:val="20"/>
                <w:szCs w:val="20"/>
              </w:rPr>
              <w:t>2 000,00</w:t>
            </w:r>
          </w:p>
        </w:tc>
        <w:tc>
          <w:tcPr>
            <w:tcW w:w="3615" w:type="dxa"/>
            <w:vAlign w:val="center"/>
          </w:tcPr>
          <w:p w14:paraId="1F756E99" w14:textId="77777777" w:rsidR="003E6C10" w:rsidRPr="00366F2E" w:rsidRDefault="003E6C10" w:rsidP="00F04CBC">
            <w:pPr>
              <w:pStyle w:val="Zpat"/>
              <w:tabs>
                <w:tab w:val="clear" w:pos="4513"/>
              </w:tabs>
              <w:ind w:left="495"/>
              <w:jc w:val="center"/>
              <w:rPr>
                <w:rFonts w:ascii="Arial" w:hAnsi="Arial" w:cs="Arial"/>
                <w:b/>
                <w:sz w:val="20"/>
                <w:szCs w:val="20"/>
              </w:rPr>
            </w:pPr>
            <w:r w:rsidRPr="00366F2E">
              <w:rPr>
                <w:rFonts w:ascii="Arial" w:hAnsi="Arial" w:cs="Arial"/>
                <w:b/>
                <w:sz w:val="20"/>
                <w:szCs w:val="20"/>
              </w:rPr>
              <w:t>2 420,00</w:t>
            </w:r>
          </w:p>
        </w:tc>
      </w:tr>
      <w:tr w:rsidR="00547C55" w:rsidRPr="00366F2E" w14:paraId="3D2EA7A6" w14:textId="77777777" w:rsidTr="0041576D">
        <w:trPr>
          <w:trHeight w:val="284"/>
        </w:trPr>
        <w:tc>
          <w:tcPr>
            <w:tcW w:w="2694" w:type="dxa"/>
          </w:tcPr>
          <w:p w14:paraId="39D3FAAA" w14:textId="299BEF05" w:rsidR="003E6C10" w:rsidRPr="00366F2E" w:rsidRDefault="003E6C10" w:rsidP="002C33D3">
            <w:pPr>
              <w:ind w:right="711"/>
              <w:jc w:val="right"/>
              <w:rPr>
                <w:rFonts w:ascii="Arial" w:hAnsi="Arial" w:cs="Arial"/>
                <w:sz w:val="20"/>
                <w:szCs w:val="20"/>
              </w:rPr>
            </w:pPr>
            <w:r w:rsidRPr="00366F2E">
              <w:rPr>
                <w:rFonts w:ascii="Arial" w:hAnsi="Arial" w:cs="Arial"/>
                <w:sz w:val="20"/>
                <w:szCs w:val="20"/>
              </w:rPr>
              <w:t>1</w:t>
            </w:r>
            <w:r w:rsidR="00574D31" w:rsidRPr="00366F2E">
              <w:rPr>
                <w:rFonts w:ascii="Arial" w:hAnsi="Arial" w:cs="Arial"/>
                <w:sz w:val="20"/>
                <w:szCs w:val="20"/>
              </w:rPr>
              <w:t> </w:t>
            </w:r>
            <w:r w:rsidRPr="00366F2E">
              <w:rPr>
                <w:rFonts w:ascii="Arial" w:hAnsi="Arial" w:cs="Arial"/>
                <w:sz w:val="20"/>
                <w:szCs w:val="20"/>
              </w:rPr>
              <w:t>001</w:t>
            </w:r>
            <w:r w:rsidR="00574D31" w:rsidRPr="00366F2E">
              <w:rPr>
                <w:rFonts w:ascii="Arial" w:hAnsi="Arial" w:cs="Arial"/>
                <w:sz w:val="20"/>
                <w:szCs w:val="20"/>
              </w:rPr>
              <w:t>–</w:t>
            </w:r>
            <w:r w:rsidRPr="00366F2E">
              <w:rPr>
                <w:rFonts w:ascii="Arial" w:hAnsi="Arial" w:cs="Arial"/>
                <w:sz w:val="20"/>
                <w:szCs w:val="20"/>
              </w:rPr>
              <w:t>3 500</w:t>
            </w:r>
          </w:p>
        </w:tc>
        <w:tc>
          <w:tcPr>
            <w:tcW w:w="3614" w:type="dxa"/>
            <w:vAlign w:val="center"/>
          </w:tcPr>
          <w:p w14:paraId="144411F8" w14:textId="77777777" w:rsidR="003E6C10" w:rsidRPr="00366F2E" w:rsidRDefault="003E6C10" w:rsidP="00F04CBC">
            <w:pPr>
              <w:pStyle w:val="Zpat"/>
              <w:tabs>
                <w:tab w:val="clear" w:pos="4513"/>
              </w:tabs>
              <w:ind w:left="421"/>
              <w:jc w:val="center"/>
              <w:rPr>
                <w:rFonts w:ascii="Arial" w:hAnsi="Arial" w:cs="Arial"/>
                <w:sz w:val="20"/>
                <w:szCs w:val="20"/>
              </w:rPr>
            </w:pPr>
            <w:r w:rsidRPr="00366F2E">
              <w:rPr>
                <w:rFonts w:ascii="Arial" w:hAnsi="Arial" w:cs="Arial"/>
                <w:sz w:val="20"/>
                <w:szCs w:val="20"/>
              </w:rPr>
              <w:t>5 000,00</w:t>
            </w:r>
          </w:p>
        </w:tc>
        <w:tc>
          <w:tcPr>
            <w:tcW w:w="3615" w:type="dxa"/>
            <w:vAlign w:val="center"/>
          </w:tcPr>
          <w:p w14:paraId="12721224" w14:textId="77777777" w:rsidR="003E6C10" w:rsidRPr="00366F2E" w:rsidRDefault="003E6C10" w:rsidP="00F04CBC">
            <w:pPr>
              <w:pStyle w:val="Zpat"/>
              <w:tabs>
                <w:tab w:val="clear" w:pos="4513"/>
              </w:tabs>
              <w:ind w:left="495"/>
              <w:jc w:val="center"/>
              <w:rPr>
                <w:rFonts w:ascii="Arial" w:hAnsi="Arial" w:cs="Arial"/>
                <w:b/>
                <w:sz w:val="20"/>
                <w:szCs w:val="20"/>
              </w:rPr>
            </w:pPr>
            <w:r w:rsidRPr="00366F2E">
              <w:rPr>
                <w:rFonts w:ascii="Arial" w:hAnsi="Arial" w:cs="Arial"/>
                <w:b/>
                <w:sz w:val="20"/>
                <w:szCs w:val="20"/>
              </w:rPr>
              <w:t>6 050,00</w:t>
            </w:r>
          </w:p>
        </w:tc>
      </w:tr>
      <w:tr w:rsidR="00547C55" w:rsidRPr="00366F2E" w14:paraId="02475BB9" w14:textId="77777777" w:rsidTr="0041576D">
        <w:trPr>
          <w:trHeight w:val="284"/>
        </w:trPr>
        <w:tc>
          <w:tcPr>
            <w:tcW w:w="2694" w:type="dxa"/>
          </w:tcPr>
          <w:p w14:paraId="41E26A77" w14:textId="0D1358B6" w:rsidR="003E6C10" w:rsidRPr="00366F2E" w:rsidRDefault="003E6C10" w:rsidP="002C33D3">
            <w:pPr>
              <w:ind w:right="711"/>
              <w:jc w:val="right"/>
              <w:rPr>
                <w:rFonts w:ascii="Arial" w:hAnsi="Arial" w:cs="Arial"/>
                <w:sz w:val="20"/>
                <w:szCs w:val="20"/>
              </w:rPr>
            </w:pPr>
            <w:r w:rsidRPr="00366F2E">
              <w:rPr>
                <w:rFonts w:ascii="Arial" w:hAnsi="Arial" w:cs="Arial"/>
                <w:sz w:val="20"/>
                <w:szCs w:val="20"/>
              </w:rPr>
              <w:t>3</w:t>
            </w:r>
            <w:r w:rsidR="00574D31" w:rsidRPr="00366F2E">
              <w:rPr>
                <w:rFonts w:ascii="Arial" w:hAnsi="Arial" w:cs="Arial"/>
                <w:sz w:val="20"/>
                <w:szCs w:val="20"/>
              </w:rPr>
              <w:t> </w:t>
            </w:r>
            <w:r w:rsidRPr="00366F2E">
              <w:rPr>
                <w:rFonts w:ascii="Arial" w:hAnsi="Arial" w:cs="Arial"/>
                <w:sz w:val="20"/>
                <w:szCs w:val="20"/>
              </w:rPr>
              <w:t>501</w:t>
            </w:r>
            <w:r w:rsidR="00574D31" w:rsidRPr="00366F2E">
              <w:rPr>
                <w:rFonts w:ascii="Arial" w:hAnsi="Arial" w:cs="Arial"/>
                <w:sz w:val="20"/>
                <w:szCs w:val="20"/>
              </w:rPr>
              <w:t>–</w:t>
            </w:r>
            <w:r w:rsidRPr="00366F2E">
              <w:rPr>
                <w:rFonts w:ascii="Arial" w:hAnsi="Arial" w:cs="Arial"/>
                <w:sz w:val="20"/>
                <w:szCs w:val="20"/>
              </w:rPr>
              <w:t>10 000</w:t>
            </w:r>
          </w:p>
        </w:tc>
        <w:tc>
          <w:tcPr>
            <w:tcW w:w="3614" w:type="dxa"/>
            <w:vAlign w:val="center"/>
          </w:tcPr>
          <w:p w14:paraId="261B24EF" w14:textId="77777777" w:rsidR="003E6C10" w:rsidRPr="00366F2E" w:rsidRDefault="003E6C10" w:rsidP="00F04CBC">
            <w:pPr>
              <w:pStyle w:val="Zpat"/>
              <w:tabs>
                <w:tab w:val="clear" w:pos="4513"/>
              </w:tabs>
              <w:ind w:left="279"/>
              <w:jc w:val="center"/>
              <w:rPr>
                <w:rFonts w:ascii="Arial" w:hAnsi="Arial" w:cs="Arial"/>
                <w:sz w:val="20"/>
                <w:szCs w:val="20"/>
              </w:rPr>
            </w:pPr>
            <w:r w:rsidRPr="00366F2E">
              <w:rPr>
                <w:rFonts w:ascii="Arial" w:hAnsi="Arial" w:cs="Arial"/>
                <w:sz w:val="20"/>
                <w:szCs w:val="20"/>
              </w:rPr>
              <w:t>12 500,00</w:t>
            </w:r>
          </w:p>
        </w:tc>
        <w:tc>
          <w:tcPr>
            <w:tcW w:w="3615" w:type="dxa"/>
            <w:vAlign w:val="center"/>
          </w:tcPr>
          <w:p w14:paraId="7A64A629" w14:textId="77777777" w:rsidR="003E6C10" w:rsidRPr="00366F2E" w:rsidRDefault="003E6C10" w:rsidP="00F04CBC">
            <w:pPr>
              <w:pStyle w:val="Zpat"/>
              <w:tabs>
                <w:tab w:val="clear" w:pos="4513"/>
              </w:tabs>
              <w:ind w:left="353"/>
              <w:jc w:val="center"/>
              <w:rPr>
                <w:rFonts w:ascii="Arial" w:hAnsi="Arial" w:cs="Arial"/>
                <w:b/>
                <w:sz w:val="20"/>
                <w:szCs w:val="20"/>
              </w:rPr>
            </w:pPr>
            <w:r w:rsidRPr="00366F2E">
              <w:rPr>
                <w:rFonts w:ascii="Arial" w:hAnsi="Arial" w:cs="Arial"/>
                <w:b/>
                <w:sz w:val="20"/>
                <w:szCs w:val="20"/>
              </w:rPr>
              <w:t>15 125,00</w:t>
            </w:r>
          </w:p>
        </w:tc>
      </w:tr>
      <w:tr w:rsidR="00547C55" w:rsidRPr="00366F2E" w14:paraId="76504677" w14:textId="77777777" w:rsidTr="0041576D">
        <w:trPr>
          <w:trHeight w:val="284"/>
        </w:trPr>
        <w:tc>
          <w:tcPr>
            <w:tcW w:w="2694" w:type="dxa"/>
          </w:tcPr>
          <w:p w14:paraId="0696802F" w14:textId="1B42EBD8" w:rsidR="003E6C10" w:rsidRPr="00366F2E" w:rsidRDefault="003E6C10" w:rsidP="002C33D3">
            <w:pPr>
              <w:ind w:right="711"/>
              <w:jc w:val="right"/>
              <w:rPr>
                <w:rFonts w:ascii="Arial" w:hAnsi="Arial" w:cs="Arial"/>
                <w:sz w:val="20"/>
                <w:szCs w:val="20"/>
              </w:rPr>
            </w:pPr>
            <w:r w:rsidRPr="00366F2E">
              <w:rPr>
                <w:rFonts w:ascii="Arial" w:hAnsi="Arial" w:cs="Arial"/>
                <w:sz w:val="20"/>
                <w:szCs w:val="20"/>
              </w:rPr>
              <w:t>10</w:t>
            </w:r>
            <w:r w:rsidR="00574D31" w:rsidRPr="00366F2E">
              <w:rPr>
                <w:rFonts w:ascii="Arial" w:hAnsi="Arial" w:cs="Arial"/>
                <w:sz w:val="20"/>
                <w:szCs w:val="20"/>
              </w:rPr>
              <w:t> </w:t>
            </w:r>
            <w:r w:rsidRPr="00366F2E">
              <w:rPr>
                <w:rFonts w:ascii="Arial" w:hAnsi="Arial" w:cs="Arial"/>
                <w:sz w:val="20"/>
                <w:szCs w:val="20"/>
              </w:rPr>
              <w:t>001</w:t>
            </w:r>
            <w:r w:rsidR="00574D31" w:rsidRPr="00366F2E">
              <w:rPr>
                <w:rFonts w:ascii="Arial" w:hAnsi="Arial" w:cs="Arial"/>
                <w:sz w:val="20"/>
                <w:szCs w:val="20"/>
              </w:rPr>
              <w:t>–</w:t>
            </w:r>
            <w:r w:rsidRPr="00366F2E">
              <w:rPr>
                <w:rFonts w:ascii="Arial" w:hAnsi="Arial" w:cs="Arial"/>
                <w:sz w:val="20"/>
                <w:szCs w:val="20"/>
              </w:rPr>
              <w:t>35 000</w:t>
            </w:r>
          </w:p>
        </w:tc>
        <w:tc>
          <w:tcPr>
            <w:tcW w:w="3614" w:type="dxa"/>
            <w:vAlign w:val="center"/>
          </w:tcPr>
          <w:p w14:paraId="56C0327D" w14:textId="77777777" w:rsidR="003E6C10" w:rsidRPr="00366F2E" w:rsidRDefault="003E6C10" w:rsidP="00F04CBC">
            <w:pPr>
              <w:pStyle w:val="Zpat"/>
              <w:tabs>
                <w:tab w:val="clear" w:pos="4513"/>
              </w:tabs>
              <w:ind w:left="279"/>
              <w:jc w:val="center"/>
              <w:rPr>
                <w:rFonts w:ascii="Arial" w:hAnsi="Arial" w:cs="Arial"/>
                <w:sz w:val="20"/>
                <w:szCs w:val="20"/>
              </w:rPr>
            </w:pPr>
            <w:r w:rsidRPr="00366F2E">
              <w:rPr>
                <w:rFonts w:ascii="Arial" w:hAnsi="Arial" w:cs="Arial"/>
                <w:sz w:val="20"/>
                <w:szCs w:val="20"/>
              </w:rPr>
              <w:t>35 000,00</w:t>
            </w:r>
          </w:p>
        </w:tc>
        <w:tc>
          <w:tcPr>
            <w:tcW w:w="3615" w:type="dxa"/>
            <w:vAlign w:val="center"/>
          </w:tcPr>
          <w:p w14:paraId="265DC4B6" w14:textId="77777777" w:rsidR="003E6C10" w:rsidRPr="00366F2E" w:rsidRDefault="003E6C10" w:rsidP="00F04CBC">
            <w:pPr>
              <w:pStyle w:val="Zpat"/>
              <w:tabs>
                <w:tab w:val="clear" w:pos="4513"/>
              </w:tabs>
              <w:ind w:left="353"/>
              <w:jc w:val="center"/>
              <w:rPr>
                <w:rFonts w:ascii="Arial" w:hAnsi="Arial" w:cs="Arial"/>
                <w:b/>
                <w:sz w:val="20"/>
                <w:szCs w:val="20"/>
              </w:rPr>
            </w:pPr>
            <w:r w:rsidRPr="00366F2E">
              <w:rPr>
                <w:rFonts w:ascii="Arial" w:hAnsi="Arial" w:cs="Arial"/>
                <w:b/>
                <w:sz w:val="20"/>
                <w:szCs w:val="20"/>
              </w:rPr>
              <w:t>42 350,00</w:t>
            </w:r>
          </w:p>
        </w:tc>
      </w:tr>
      <w:tr w:rsidR="00547C55" w:rsidRPr="00366F2E" w14:paraId="2E45DD9F" w14:textId="77777777" w:rsidTr="0041576D">
        <w:trPr>
          <w:trHeight w:val="284"/>
        </w:trPr>
        <w:tc>
          <w:tcPr>
            <w:tcW w:w="2694" w:type="dxa"/>
          </w:tcPr>
          <w:p w14:paraId="00AC46F5" w14:textId="4EB84A3E" w:rsidR="003E6C10" w:rsidRPr="00366F2E" w:rsidRDefault="003E6C10" w:rsidP="002C33D3">
            <w:pPr>
              <w:ind w:right="711"/>
              <w:jc w:val="right"/>
              <w:rPr>
                <w:rFonts w:ascii="Arial" w:hAnsi="Arial" w:cs="Arial"/>
                <w:sz w:val="20"/>
                <w:szCs w:val="20"/>
              </w:rPr>
            </w:pPr>
            <w:r w:rsidRPr="00366F2E">
              <w:rPr>
                <w:rFonts w:ascii="Arial" w:hAnsi="Arial" w:cs="Arial"/>
                <w:sz w:val="20"/>
                <w:szCs w:val="20"/>
              </w:rPr>
              <w:t>35</w:t>
            </w:r>
            <w:r w:rsidR="00574D31" w:rsidRPr="00366F2E">
              <w:rPr>
                <w:rFonts w:ascii="Arial" w:hAnsi="Arial" w:cs="Arial"/>
                <w:sz w:val="20"/>
                <w:szCs w:val="20"/>
              </w:rPr>
              <w:t> </w:t>
            </w:r>
            <w:r w:rsidRPr="00366F2E">
              <w:rPr>
                <w:rFonts w:ascii="Arial" w:hAnsi="Arial" w:cs="Arial"/>
                <w:sz w:val="20"/>
                <w:szCs w:val="20"/>
              </w:rPr>
              <w:t>001</w:t>
            </w:r>
            <w:r w:rsidR="00574D31" w:rsidRPr="00366F2E">
              <w:rPr>
                <w:rFonts w:ascii="Arial" w:hAnsi="Arial" w:cs="Arial"/>
                <w:sz w:val="20"/>
                <w:szCs w:val="20"/>
              </w:rPr>
              <w:t>–</w:t>
            </w:r>
            <w:r w:rsidRPr="00366F2E">
              <w:rPr>
                <w:rFonts w:ascii="Arial" w:hAnsi="Arial" w:cs="Arial"/>
                <w:sz w:val="20"/>
                <w:szCs w:val="20"/>
              </w:rPr>
              <w:t>100 000</w:t>
            </w:r>
          </w:p>
        </w:tc>
        <w:tc>
          <w:tcPr>
            <w:tcW w:w="3614" w:type="dxa"/>
            <w:vAlign w:val="center"/>
          </w:tcPr>
          <w:p w14:paraId="6C2AE511" w14:textId="77777777" w:rsidR="003E6C10" w:rsidRPr="00366F2E" w:rsidRDefault="003E6C10" w:rsidP="00F04CBC">
            <w:pPr>
              <w:pStyle w:val="Zpat"/>
              <w:tabs>
                <w:tab w:val="clear" w:pos="4513"/>
              </w:tabs>
              <w:ind w:left="279"/>
              <w:jc w:val="center"/>
              <w:rPr>
                <w:rFonts w:ascii="Arial" w:hAnsi="Arial" w:cs="Arial"/>
                <w:sz w:val="20"/>
                <w:szCs w:val="20"/>
              </w:rPr>
            </w:pPr>
            <w:r w:rsidRPr="00366F2E">
              <w:rPr>
                <w:rFonts w:ascii="Arial" w:hAnsi="Arial" w:cs="Arial"/>
                <w:sz w:val="20"/>
                <w:szCs w:val="20"/>
              </w:rPr>
              <w:t>75 000,00</w:t>
            </w:r>
          </w:p>
        </w:tc>
        <w:tc>
          <w:tcPr>
            <w:tcW w:w="3615" w:type="dxa"/>
            <w:vAlign w:val="center"/>
          </w:tcPr>
          <w:p w14:paraId="44A2A2A1" w14:textId="77777777" w:rsidR="003E6C10" w:rsidRPr="00366F2E" w:rsidRDefault="003E6C10" w:rsidP="00F04CBC">
            <w:pPr>
              <w:pStyle w:val="Zpat"/>
              <w:tabs>
                <w:tab w:val="clear" w:pos="4513"/>
              </w:tabs>
              <w:ind w:left="353"/>
              <w:jc w:val="center"/>
              <w:rPr>
                <w:rFonts w:ascii="Arial" w:hAnsi="Arial" w:cs="Arial"/>
                <w:b/>
                <w:sz w:val="20"/>
                <w:szCs w:val="20"/>
              </w:rPr>
            </w:pPr>
            <w:r w:rsidRPr="00366F2E">
              <w:rPr>
                <w:rFonts w:ascii="Arial" w:hAnsi="Arial" w:cs="Arial"/>
                <w:b/>
                <w:sz w:val="20"/>
                <w:szCs w:val="20"/>
              </w:rPr>
              <w:t>90 750,00</w:t>
            </w:r>
          </w:p>
        </w:tc>
      </w:tr>
      <w:tr w:rsidR="00547C55" w:rsidRPr="00366F2E" w14:paraId="4A2CC508" w14:textId="77777777" w:rsidTr="0041576D">
        <w:trPr>
          <w:trHeight w:val="284"/>
        </w:trPr>
        <w:tc>
          <w:tcPr>
            <w:tcW w:w="2694" w:type="dxa"/>
          </w:tcPr>
          <w:p w14:paraId="4953DC27" w14:textId="4E02F8C5" w:rsidR="003E6C10" w:rsidRPr="00366F2E" w:rsidRDefault="003E6C10" w:rsidP="002C33D3">
            <w:pPr>
              <w:ind w:right="711"/>
              <w:jc w:val="right"/>
              <w:rPr>
                <w:rFonts w:ascii="Arial" w:hAnsi="Arial" w:cs="Arial"/>
                <w:sz w:val="20"/>
                <w:szCs w:val="20"/>
              </w:rPr>
            </w:pPr>
            <w:r w:rsidRPr="00366F2E">
              <w:rPr>
                <w:rFonts w:ascii="Arial" w:hAnsi="Arial" w:cs="Arial"/>
                <w:sz w:val="20"/>
                <w:szCs w:val="20"/>
              </w:rPr>
              <w:t>100</w:t>
            </w:r>
            <w:r w:rsidR="00574D31" w:rsidRPr="00366F2E">
              <w:rPr>
                <w:rFonts w:ascii="Arial" w:hAnsi="Arial" w:cs="Arial"/>
                <w:sz w:val="20"/>
                <w:szCs w:val="20"/>
              </w:rPr>
              <w:t> </w:t>
            </w:r>
            <w:r w:rsidRPr="00366F2E">
              <w:rPr>
                <w:rFonts w:ascii="Arial" w:hAnsi="Arial" w:cs="Arial"/>
                <w:sz w:val="20"/>
                <w:szCs w:val="20"/>
              </w:rPr>
              <w:t>001</w:t>
            </w:r>
            <w:r w:rsidR="00574D31" w:rsidRPr="00366F2E">
              <w:rPr>
                <w:rFonts w:ascii="Arial" w:hAnsi="Arial" w:cs="Arial"/>
                <w:sz w:val="20"/>
                <w:szCs w:val="20"/>
              </w:rPr>
              <w:t>–</w:t>
            </w:r>
            <w:r w:rsidRPr="00366F2E">
              <w:rPr>
                <w:rFonts w:ascii="Arial" w:hAnsi="Arial" w:cs="Arial"/>
                <w:sz w:val="20"/>
                <w:szCs w:val="20"/>
              </w:rPr>
              <w:t>250 000</w:t>
            </w:r>
          </w:p>
        </w:tc>
        <w:tc>
          <w:tcPr>
            <w:tcW w:w="3614" w:type="dxa"/>
            <w:vAlign w:val="center"/>
          </w:tcPr>
          <w:p w14:paraId="31319145" w14:textId="77777777" w:rsidR="003E6C10" w:rsidRPr="00366F2E" w:rsidRDefault="003E6C10" w:rsidP="000F2062">
            <w:pPr>
              <w:pStyle w:val="Zpat"/>
              <w:tabs>
                <w:tab w:val="clear" w:pos="4513"/>
              </w:tabs>
              <w:ind w:left="170"/>
              <w:jc w:val="center"/>
              <w:rPr>
                <w:rFonts w:ascii="Arial" w:hAnsi="Arial" w:cs="Arial"/>
                <w:sz w:val="20"/>
                <w:szCs w:val="20"/>
              </w:rPr>
            </w:pPr>
            <w:r w:rsidRPr="00366F2E">
              <w:rPr>
                <w:rFonts w:ascii="Arial" w:hAnsi="Arial" w:cs="Arial"/>
                <w:sz w:val="20"/>
                <w:szCs w:val="20"/>
              </w:rPr>
              <w:t>150 000,00</w:t>
            </w:r>
          </w:p>
        </w:tc>
        <w:tc>
          <w:tcPr>
            <w:tcW w:w="3615" w:type="dxa"/>
            <w:vAlign w:val="center"/>
          </w:tcPr>
          <w:p w14:paraId="559EDA62" w14:textId="77777777" w:rsidR="003E6C10" w:rsidRPr="00366F2E" w:rsidRDefault="003E6C10" w:rsidP="00F04CBC">
            <w:pPr>
              <w:pStyle w:val="Zpat"/>
              <w:tabs>
                <w:tab w:val="clear" w:pos="4513"/>
              </w:tabs>
              <w:ind w:left="212"/>
              <w:jc w:val="center"/>
              <w:rPr>
                <w:rFonts w:ascii="Arial" w:hAnsi="Arial" w:cs="Arial"/>
                <w:b/>
                <w:sz w:val="20"/>
                <w:szCs w:val="20"/>
              </w:rPr>
            </w:pPr>
            <w:r w:rsidRPr="00366F2E">
              <w:rPr>
                <w:rFonts w:ascii="Arial" w:hAnsi="Arial" w:cs="Arial"/>
                <w:b/>
                <w:sz w:val="20"/>
                <w:szCs w:val="20"/>
              </w:rPr>
              <w:t>181 500,00</w:t>
            </w:r>
          </w:p>
        </w:tc>
      </w:tr>
      <w:tr w:rsidR="006B1EF2" w:rsidRPr="00366F2E" w14:paraId="3D4F7C2F" w14:textId="77777777" w:rsidTr="0041576D">
        <w:trPr>
          <w:trHeight w:val="284"/>
        </w:trPr>
        <w:tc>
          <w:tcPr>
            <w:tcW w:w="2694" w:type="dxa"/>
          </w:tcPr>
          <w:p w14:paraId="328F9F2C" w14:textId="77777777" w:rsidR="003E6C10" w:rsidRPr="00366F2E" w:rsidRDefault="003E6C10" w:rsidP="002C33D3">
            <w:pPr>
              <w:ind w:right="711"/>
              <w:jc w:val="right"/>
              <w:rPr>
                <w:rFonts w:ascii="Arial" w:hAnsi="Arial" w:cs="Arial"/>
                <w:sz w:val="20"/>
                <w:szCs w:val="20"/>
              </w:rPr>
            </w:pPr>
            <w:r w:rsidRPr="00366F2E">
              <w:rPr>
                <w:rFonts w:ascii="Arial" w:hAnsi="Arial" w:cs="Arial"/>
                <w:sz w:val="20"/>
                <w:szCs w:val="20"/>
              </w:rPr>
              <w:t>250 001 a více</w:t>
            </w:r>
          </w:p>
        </w:tc>
        <w:tc>
          <w:tcPr>
            <w:tcW w:w="3614" w:type="dxa"/>
            <w:vAlign w:val="center"/>
          </w:tcPr>
          <w:p w14:paraId="4ADA179A" w14:textId="77777777" w:rsidR="003E6C10" w:rsidRPr="00366F2E" w:rsidRDefault="003E6C10" w:rsidP="000F2062">
            <w:pPr>
              <w:pStyle w:val="Zpat"/>
              <w:tabs>
                <w:tab w:val="clear" w:pos="4513"/>
              </w:tabs>
              <w:ind w:left="170"/>
              <w:jc w:val="center"/>
              <w:rPr>
                <w:rFonts w:ascii="Arial" w:hAnsi="Arial" w:cs="Arial"/>
                <w:sz w:val="20"/>
                <w:szCs w:val="20"/>
              </w:rPr>
            </w:pPr>
            <w:r w:rsidRPr="00366F2E">
              <w:rPr>
                <w:rFonts w:ascii="Arial" w:hAnsi="Arial" w:cs="Arial"/>
                <w:sz w:val="20"/>
                <w:szCs w:val="20"/>
              </w:rPr>
              <w:t>200 000,00</w:t>
            </w:r>
          </w:p>
        </w:tc>
        <w:tc>
          <w:tcPr>
            <w:tcW w:w="3615" w:type="dxa"/>
            <w:vAlign w:val="center"/>
          </w:tcPr>
          <w:p w14:paraId="2BC846C3" w14:textId="77777777" w:rsidR="003E6C10" w:rsidRPr="00366F2E" w:rsidRDefault="003E6C10" w:rsidP="00F04CBC">
            <w:pPr>
              <w:pStyle w:val="Zpat"/>
              <w:tabs>
                <w:tab w:val="clear" w:pos="4513"/>
              </w:tabs>
              <w:ind w:left="212"/>
              <w:jc w:val="center"/>
              <w:rPr>
                <w:rFonts w:ascii="Arial" w:hAnsi="Arial" w:cs="Arial"/>
                <w:b/>
                <w:sz w:val="20"/>
                <w:szCs w:val="20"/>
              </w:rPr>
            </w:pPr>
            <w:r w:rsidRPr="00366F2E">
              <w:rPr>
                <w:rFonts w:ascii="Arial" w:hAnsi="Arial" w:cs="Arial"/>
                <w:b/>
                <w:sz w:val="20"/>
                <w:szCs w:val="20"/>
              </w:rPr>
              <w:t>242 000,00</w:t>
            </w:r>
          </w:p>
        </w:tc>
      </w:tr>
    </w:tbl>
    <w:p w14:paraId="16C9E2D6" w14:textId="5346FCBB" w:rsidR="003E6C10" w:rsidRPr="00366F2E" w:rsidRDefault="003E6C10" w:rsidP="003E6C10">
      <w:pPr>
        <w:spacing w:line="240" w:lineRule="auto"/>
        <w:rPr>
          <w:rFonts w:ascii="Arial" w:hAnsi="Arial" w:cs="Arial"/>
          <w:sz w:val="20"/>
          <w:szCs w:val="20"/>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709"/>
        <w:gridCol w:w="9214"/>
      </w:tblGrid>
      <w:tr w:rsidR="003E6C10" w:rsidRPr="00366F2E" w14:paraId="6AACEFF8" w14:textId="77777777" w:rsidTr="0022198C">
        <w:trPr>
          <w:trHeight w:val="178"/>
        </w:trPr>
        <w:tc>
          <w:tcPr>
            <w:tcW w:w="709" w:type="dxa"/>
            <w:tcBorders>
              <w:top w:val="nil"/>
              <w:left w:val="nil"/>
              <w:bottom w:val="nil"/>
              <w:right w:val="nil"/>
            </w:tcBorders>
          </w:tcPr>
          <w:sdt>
            <w:sdtPr>
              <w:rPr>
                <w:rFonts w:ascii="Arial" w:hAnsi="Arial" w:cs="Arial"/>
                <w:b/>
                <w:sz w:val="20"/>
                <w:szCs w:val="20"/>
              </w:rPr>
              <w:id w:val="-224224857"/>
            </w:sdtPr>
            <w:sdtEndPr/>
            <w:sdtContent>
              <w:p w14:paraId="5A0FE49D" w14:textId="316E4BC7" w:rsidR="003E6C10" w:rsidRPr="00366F2E" w:rsidRDefault="005571C3" w:rsidP="005571C3">
                <w:pPr>
                  <w:ind w:firstLine="33"/>
                  <w:rPr>
                    <w:rFonts w:ascii="Arial" w:hAnsi="Arial" w:cs="Arial"/>
                    <w:b/>
                    <w:sz w:val="20"/>
                    <w:szCs w:val="20"/>
                  </w:rPr>
                </w:pPr>
                <w:r w:rsidRPr="00366F2E">
                  <w:rPr>
                    <w:rFonts w:ascii="Arial" w:hAnsi="Arial" w:cs="Arial"/>
                    <w:b/>
                    <w:sz w:val="20"/>
                    <w:szCs w:val="20"/>
                  </w:rPr>
                  <w:t>2</w:t>
                </w:r>
                <w:r w:rsidR="003E6C10" w:rsidRPr="00366F2E">
                  <w:rPr>
                    <w:rFonts w:ascii="Arial" w:hAnsi="Arial" w:cs="Arial"/>
                    <w:b/>
                    <w:sz w:val="20"/>
                    <w:szCs w:val="20"/>
                  </w:rPr>
                  <w:t>.4.2</w:t>
                </w:r>
              </w:p>
            </w:sdtContent>
          </w:sdt>
        </w:tc>
        <w:tc>
          <w:tcPr>
            <w:tcW w:w="9214" w:type="dxa"/>
            <w:tcBorders>
              <w:top w:val="nil"/>
              <w:left w:val="nil"/>
              <w:bottom w:val="nil"/>
              <w:right w:val="nil"/>
            </w:tcBorders>
            <w:shd w:val="clear" w:color="auto" w:fill="auto"/>
          </w:tcPr>
          <w:p w14:paraId="2EC22FB5" w14:textId="77777777" w:rsidR="003E6C10" w:rsidRPr="00366F2E" w:rsidRDefault="003E6C10" w:rsidP="000F2062">
            <w:pPr>
              <w:rPr>
                <w:rFonts w:ascii="Arial" w:hAnsi="Arial" w:cs="Arial"/>
                <w:b/>
                <w:sz w:val="20"/>
                <w:szCs w:val="20"/>
              </w:rPr>
            </w:pPr>
            <w:r w:rsidRPr="00366F2E">
              <w:rPr>
                <w:rFonts w:ascii="Arial" w:hAnsi="Arial" w:cs="Arial"/>
                <w:b/>
                <w:sz w:val="20"/>
                <w:szCs w:val="20"/>
              </w:rPr>
              <w:t>Zákazníci s fixní paušální cenou</w:t>
            </w:r>
          </w:p>
        </w:tc>
      </w:tr>
    </w:tbl>
    <w:p w14:paraId="077EE64C" w14:textId="77777777" w:rsidR="003E6C10" w:rsidRPr="00366F2E" w:rsidRDefault="003E6C10" w:rsidP="003E6C10">
      <w:pPr>
        <w:spacing w:line="228" w:lineRule="auto"/>
        <w:rPr>
          <w:rFonts w:ascii="Arial" w:hAnsi="Arial" w:cs="Arial"/>
          <w:sz w:val="20"/>
          <w:szCs w:val="2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700"/>
        <w:gridCol w:w="1805"/>
        <w:gridCol w:w="1806"/>
        <w:gridCol w:w="1806"/>
        <w:gridCol w:w="1806"/>
      </w:tblGrid>
      <w:tr w:rsidR="00547C55" w:rsidRPr="00366F2E" w14:paraId="53886776" w14:textId="77777777" w:rsidTr="00BA1146">
        <w:trPr>
          <w:trHeight w:val="178"/>
        </w:trPr>
        <w:tc>
          <w:tcPr>
            <w:tcW w:w="2700" w:type="dxa"/>
            <w:vMerge w:val="restart"/>
            <w:shd w:val="clear" w:color="auto" w:fill="F2F2F2" w:themeFill="background1" w:themeFillShade="F2"/>
            <w:vAlign w:val="center"/>
          </w:tcPr>
          <w:p w14:paraId="2A55A5FC" w14:textId="77777777" w:rsidR="003E6C10" w:rsidRPr="00366F2E" w:rsidRDefault="003E6C10" w:rsidP="000F2062">
            <w:pPr>
              <w:spacing w:before="20" w:after="20"/>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Maximální počet razítek za měsíc</w:t>
            </w:r>
          </w:p>
        </w:tc>
        <w:tc>
          <w:tcPr>
            <w:tcW w:w="3611" w:type="dxa"/>
            <w:gridSpan w:val="2"/>
            <w:shd w:val="clear" w:color="auto" w:fill="F2F2F2" w:themeFill="background1" w:themeFillShade="F2"/>
            <w:vAlign w:val="center"/>
          </w:tcPr>
          <w:p w14:paraId="32CD8D1D" w14:textId="77777777" w:rsidR="003E6C10" w:rsidRPr="00366F2E" w:rsidRDefault="003E6C10" w:rsidP="00BA1146">
            <w:pPr>
              <w:spacing w:before="20" w:after="20"/>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Měsíční paušální cena</w:t>
            </w:r>
          </w:p>
        </w:tc>
        <w:tc>
          <w:tcPr>
            <w:tcW w:w="3612" w:type="dxa"/>
            <w:gridSpan w:val="2"/>
            <w:shd w:val="clear" w:color="auto" w:fill="F2F2F2" w:themeFill="background1" w:themeFillShade="F2"/>
            <w:vAlign w:val="center"/>
          </w:tcPr>
          <w:p w14:paraId="12AB5FD7" w14:textId="77777777" w:rsidR="003E6C10" w:rsidRPr="00366F2E" w:rsidRDefault="003E6C10" w:rsidP="00BA1146">
            <w:pPr>
              <w:spacing w:before="20" w:after="20"/>
              <w:jc w:val="center"/>
              <w:rPr>
                <w:rFonts w:ascii="Arial" w:hAnsi="Arial" w:cs="Arial"/>
                <w:b/>
                <w:sz w:val="20"/>
                <w:szCs w:val="20"/>
              </w:rPr>
            </w:pPr>
            <w:r w:rsidRPr="00366F2E">
              <w:rPr>
                <w:rFonts w:ascii="Arial" w:eastAsia="Times New Roman" w:hAnsi="Arial" w:cs="Arial"/>
                <w:b/>
                <w:bCs/>
                <w:sz w:val="20"/>
                <w:szCs w:val="20"/>
                <w:lang w:eastAsia="cs-CZ"/>
              </w:rPr>
              <w:t>Doplatek za 1 razítko</w:t>
            </w:r>
          </w:p>
        </w:tc>
      </w:tr>
      <w:tr w:rsidR="00547C55" w:rsidRPr="00366F2E" w14:paraId="07FAEA45" w14:textId="77777777" w:rsidTr="000F2062">
        <w:trPr>
          <w:trHeight w:val="178"/>
        </w:trPr>
        <w:tc>
          <w:tcPr>
            <w:tcW w:w="2700" w:type="dxa"/>
            <w:vMerge/>
            <w:shd w:val="clear" w:color="auto" w:fill="F2F2F2" w:themeFill="background1" w:themeFillShade="F2"/>
          </w:tcPr>
          <w:p w14:paraId="32F60816" w14:textId="77777777" w:rsidR="003E6C10" w:rsidRPr="00366F2E" w:rsidRDefault="003E6C10" w:rsidP="000F2062">
            <w:pPr>
              <w:spacing w:before="20" w:after="20"/>
              <w:jc w:val="center"/>
              <w:rPr>
                <w:rFonts w:ascii="Arial" w:hAnsi="Arial" w:cs="Arial"/>
                <w:b/>
                <w:sz w:val="20"/>
                <w:szCs w:val="20"/>
              </w:rPr>
            </w:pPr>
          </w:p>
        </w:tc>
        <w:tc>
          <w:tcPr>
            <w:tcW w:w="1805" w:type="dxa"/>
            <w:shd w:val="clear" w:color="auto" w:fill="F2F2F2" w:themeFill="background1" w:themeFillShade="F2"/>
            <w:vAlign w:val="center"/>
          </w:tcPr>
          <w:p w14:paraId="23A11540" w14:textId="77777777" w:rsidR="003E6C10" w:rsidRPr="00366F2E" w:rsidRDefault="003E6C10" w:rsidP="000F2062">
            <w:pPr>
              <w:spacing w:before="20" w:after="20"/>
              <w:jc w:val="center"/>
              <w:rPr>
                <w:rFonts w:ascii="Arial" w:hAnsi="Arial" w:cs="Arial"/>
                <w:b/>
                <w:sz w:val="20"/>
                <w:szCs w:val="20"/>
              </w:rPr>
            </w:pPr>
            <w:r w:rsidRPr="00366F2E">
              <w:rPr>
                <w:rFonts w:ascii="Arial" w:hAnsi="Arial" w:cs="Arial"/>
                <w:b/>
                <w:sz w:val="20"/>
                <w:szCs w:val="20"/>
              </w:rPr>
              <w:t>Cena v Kč (bez DPH)</w:t>
            </w:r>
          </w:p>
        </w:tc>
        <w:tc>
          <w:tcPr>
            <w:tcW w:w="1806" w:type="dxa"/>
            <w:shd w:val="clear" w:color="auto" w:fill="F2F2F2" w:themeFill="background1" w:themeFillShade="F2"/>
            <w:vAlign w:val="center"/>
          </w:tcPr>
          <w:p w14:paraId="75B9093F" w14:textId="77777777" w:rsidR="003E6C10" w:rsidRPr="00366F2E" w:rsidRDefault="003E6C10" w:rsidP="000F2062">
            <w:pPr>
              <w:spacing w:before="20" w:after="20"/>
              <w:jc w:val="center"/>
              <w:rPr>
                <w:rFonts w:ascii="Arial" w:hAnsi="Arial" w:cs="Arial"/>
                <w:b/>
                <w:sz w:val="20"/>
                <w:szCs w:val="20"/>
              </w:rPr>
            </w:pPr>
            <w:r w:rsidRPr="00366F2E">
              <w:rPr>
                <w:rFonts w:ascii="Arial" w:hAnsi="Arial" w:cs="Arial"/>
                <w:b/>
                <w:sz w:val="20"/>
                <w:szCs w:val="20"/>
              </w:rPr>
              <w:t xml:space="preserve">Cena v Kč </w:t>
            </w:r>
          </w:p>
          <w:p w14:paraId="56A49D49" w14:textId="77777777" w:rsidR="003E6C10" w:rsidRPr="00366F2E" w:rsidRDefault="003E6C10" w:rsidP="000F2062">
            <w:pPr>
              <w:spacing w:before="20" w:after="20"/>
              <w:jc w:val="center"/>
              <w:rPr>
                <w:rFonts w:ascii="Arial" w:hAnsi="Arial" w:cs="Arial"/>
                <w:b/>
                <w:sz w:val="20"/>
                <w:szCs w:val="20"/>
              </w:rPr>
            </w:pPr>
            <w:r w:rsidRPr="00366F2E">
              <w:rPr>
                <w:rFonts w:ascii="Arial" w:hAnsi="Arial" w:cs="Arial"/>
                <w:b/>
                <w:sz w:val="20"/>
                <w:szCs w:val="20"/>
              </w:rPr>
              <w:t>(s DPH)</w:t>
            </w:r>
          </w:p>
        </w:tc>
        <w:tc>
          <w:tcPr>
            <w:tcW w:w="1806" w:type="dxa"/>
            <w:shd w:val="clear" w:color="auto" w:fill="F2F2F2" w:themeFill="background1" w:themeFillShade="F2"/>
            <w:vAlign w:val="center"/>
          </w:tcPr>
          <w:p w14:paraId="0432ECD7" w14:textId="77777777" w:rsidR="003E6C10" w:rsidRPr="00366F2E" w:rsidRDefault="003E6C10" w:rsidP="000F2062">
            <w:pPr>
              <w:spacing w:before="20" w:after="20"/>
              <w:jc w:val="center"/>
              <w:rPr>
                <w:rFonts w:ascii="Arial" w:hAnsi="Arial" w:cs="Arial"/>
                <w:b/>
                <w:sz w:val="20"/>
                <w:szCs w:val="20"/>
              </w:rPr>
            </w:pPr>
            <w:r w:rsidRPr="00366F2E">
              <w:rPr>
                <w:rFonts w:ascii="Arial" w:hAnsi="Arial" w:cs="Arial"/>
                <w:b/>
                <w:sz w:val="20"/>
                <w:szCs w:val="20"/>
              </w:rPr>
              <w:t xml:space="preserve">Cena v Kč </w:t>
            </w:r>
          </w:p>
          <w:p w14:paraId="30B49620" w14:textId="77777777" w:rsidR="003E6C10" w:rsidRPr="00366F2E" w:rsidRDefault="003E6C10" w:rsidP="000F2062">
            <w:pPr>
              <w:spacing w:before="20" w:after="20"/>
              <w:jc w:val="center"/>
              <w:rPr>
                <w:rFonts w:ascii="Arial" w:hAnsi="Arial" w:cs="Arial"/>
                <w:b/>
                <w:sz w:val="20"/>
                <w:szCs w:val="20"/>
              </w:rPr>
            </w:pPr>
            <w:r w:rsidRPr="00366F2E">
              <w:rPr>
                <w:rFonts w:ascii="Arial" w:hAnsi="Arial" w:cs="Arial"/>
                <w:b/>
                <w:sz w:val="20"/>
                <w:szCs w:val="20"/>
              </w:rPr>
              <w:t>(bez DPH)</w:t>
            </w:r>
          </w:p>
        </w:tc>
        <w:tc>
          <w:tcPr>
            <w:tcW w:w="1806" w:type="dxa"/>
            <w:shd w:val="clear" w:color="auto" w:fill="F2F2F2" w:themeFill="background1" w:themeFillShade="F2"/>
            <w:vAlign w:val="center"/>
          </w:tcPr>
          <w:p w14:paraId="1AF00EF0" w14:textId="77777777" w:rsidR="003E6C10" w:rsidRPr="00366F2E" w:rsidRDefault="003E6C10" w:rsidP="000F2062">
            <w:pPr>
              <w:spacing w:before="20" w:after="20"/>
              <w:jc w:val="center"/>
              <w:rPr>
                <w:rFonts w:ascii="Arial" w:hAnsi="Arial" w:cs="Arial"/>
                <w:b/>
                <w:sz w:val="20"/>
                <w:szCs w:val="20"/>
              </w:rPr>
            </w:pPr>
            <w:r w:rsidRPr="00366F2E">
              <w:rPr>
                <w:rFonts w:ascii="Arial" w:hAnsi="Arial" w:cs="Arial"/>
                <w:b/>
                <w:sz w:val="20"/>
                <w:szCs w:val="20"/>
              </w:rPr>
              <w:t xml:space="preserve">Cena v Kč </w:t>
            </w:r>
          </w:p>
          <w:p w14:paraId="0679C157" w14:textId="77777777" w:rsidR="003E6C10" w:rsidRPr="00366F2E" w:rsidRDefault="003E6C10" w:rsidP="000F2062">
            <w:pPr>
              <w:spacing w:before="20" w:after="20"/>
              <w:jc w:val="center"/>
              <w:rPr>
                <w:rFonts w:ascii="Arial" w:hAnsi="Arial" w:cs="Arial"/>
                <w:b/>
                <w:sz w:val="20"/>
                <w:szCs w:val="20"/>
              </w:rPr>
            </w:pPr>
            <w:r w:rsidRPr="00366F2E">
              <w:rPr>
                <w:rFonts w:ascii="Arial" w:hAnsi="Arial" w:cs="Arial"/>
                <w:b/>
                <w:sz w:val="20"/>
                <w:szCs w:val="20"/>
              </w:rPr>
              <w:t>(s DPH)</w:t>
            </w:r>
          </w:p>
        </w:tc>
      </w:tr>
      <w:tr w:rsidR="00547C55" w:rsidRPr="00366F2E" w14:paraId="26F1659B" w14:textId="77777777" w:rsidTr="003C2B9B">
        <w:trPr>
          <w:trHeight w:val="284"/>
        </w:trPr>
        <w:tc>
          <w:tcPr>
            <w:tcW w:w="2700" w:type="dxa"/>
            <w:vAlign w:val="center"/>
          </w:tcPr>
          <w:p w14:paraId="3FFA0D5E" w14:textId="77777777" w:rsidR="003E6C10" w:rsidRPr="00366F2E" w:rsidRDefault="003E6C10" w:rsidP="002C33D3">
            <w:pPr>
              <w:spacing w:line="225" w:lineRule="atLeast"/>
              <w:ind w:right="1145"/>
              <w:jc w:val="right"/>
              <w:rPr>
                <w:rFonts w:ascii="Arial" w:eastAsia="Times New Roman" w:hAnsi="Arial" w:cs="Arial"/>
                <w:sz w:val="20"/>
                <w:szCs w:val="20"/>
                <w:lang w:eastAsia="cs-CZ"/>
              </w:rPr>
            </w:pPr>
            <w:r w:rsidRPr="00366F2E">
              <w:rPr>
                <w:rFonts w:ascii="Arial" w:eastAsia="Times New Roman" w:hAnsi="Arial" w:cs="Arial"/>
                <w:sz w:val="20"/>
                <w:szCs w:val="20"/>
                <w:lang w:eastAsia="cs-CZ"/>
              </w:rPr>
              <w:t>100</w:t>
            </w:r>
          </w:p>
        </w:tc>
        <w:tc>
          <w:tcPr>
            <w:tcW w:w="1805" w:type="dxa"/>
            <w:vAlign w:val="bottom"/>
          </w:tcPr>
          <w:p w14:paraId="76DFA0BE" w14:textId="77777777" w:rsidR="003E6C10" w:rsidRPr="00366F2E" w:rsidRDefault="003E6C10" w:rsidP="00F04CBC">
            <w:pPr>
              <w:pStyle w:val="Zpat"/>
              <w:tabs>
                <w:tab w:val="clear" w:pos="4513"/>
              </w:tabs>
              <w:ind w:left="415"/>
              <w:jc w:val="center"/>
              <w:rPr>
                <w:rFonts w:ascii="Arial" w:hAnsi="Arial" w:cs="Arial"/>
                <w:sz w:val="20"/>
                <w:szCs w:val="20"/>
              </w:rPr>
            </w:pPr>
            <w:r w:rsidRPr="00366F2E">
              <w:rPr>
                <w:rFonts w:ascii="Arial" w:hAnsi="Arial" w:cs="Arial"/>
                <w:sz w:val="20"/>
                <w:szCs w:val="20"/>
              </w:rPr>
              <w:t>240,00</w:t>
            </w:r>
          </w:p>
        </w:tc>
        <w:tc>
          <w:tcPr>
            <w:tcW w:w="1806" w:type="dxa"/>
            <w:vAlign w:val="bottom"/>
          </w:tcPr>
          <w:p w14:paraId="7C2691CE" w14:textId="77777777" w:rsidR="003E6C10" w:rsidRPr="00366F2E" w:rsidRDefault="003E6C10" w:rsidP="00F04CBC">
            <w:pPr>
              <w:pStyle w:val="Zpat"/>
              <w:tabs>
                <w:tab w:val="clear" w:pos="4513"/>
              </w:tabs>
              <w:ind w:left="450"/>
              <w:jc w:val="center"/>
              <w:rPr>
                <w:rFonts w:ascii="Arial" w:hAnsi="Arial" w:cs="Arial"/>
                <w:b/>
                <w:sz w:val="20"/>
                <w:szCs w:val="20"/>
              </w:rPr>
            </w:pPr>
            <w:r w:rsidRPr="00366F2E">
              <w:rPr>
                <w:rFonts w:ascii="Arial" w:hAnsi="Arial" w:cs="Arial"/>
                <w:b/>
                <w:sz w:val="20"/>
                <w:szCs w:val="20"/>
              </w:rPr>
              <w:t>290,40</w:t>
            </w:r>
          </w:p>
        </w:tc>
        <w:tc>
          <w:tcPr>
            <w:tcW w:w="1806" w:type="dxa"/>
            <w:vAlign w:val="bottom"/>
          </w:tcPr>
          <w:p w14:paraId="6EB4848B" w14:textId="77777777" w:rsidR="003E6C10" w:rsidRPr="00366F2E" w:rsidRDefault="003E6C10" w:rsidP="000F2062">
            <w:pPr>
              <w:pStyle w:val="Zpat"/>
              <w:tabs>
                <w:tab w:val="clear" w:pos="4513"/>
              </w:tabs>
              <w:ind w:left="170"/>
              <w:jc w:val="center"/>
              <w:rPr>
                <w:rFonts w:ascii="Arial" w:hAnsi="Arial" w:cs="Arial"/>
                <w:sz w:val="20"/>
                <w:szCs w:val="20"/>
              </w:rPr>
            </w:pPr>
            <w:r w:rsidRPr="00366F2E">
              <w:rPr>
                <w:rFonts w:ascii="Arial" w:hAnsi="Arial" w:cs="Arial"/>
                <w:sz w:val="20"/>
                <w:szCs w:val="20"/>
              </w:rPr>
              <w:t>2,00</w:t>
            </w:r>
          </w:p>
        </w:tc>
        <w:tc>
          <w:tcPr>
            <w:tcW w:w="1806" w:type="dxa"/>
            <w:vAlign w:val="bottom"/>
          </w:tcPr>
          <w:p w14:paraId="1E4DBA51" w14:textId="77777777" w:rsidR="003E6C10" w:rsidRPr="00366F2E" w:rsidRDefault="003E6C10" w:rsidP="000F2062">
            <w:pPr>
              <w:pStyle w:val="Zpat"/>
              <w:tabs>
                <w:tab w:val="clear" w:pos="4513"/>
              </w:tabs>
              <w:ind w:left="170"/>
              <w:jc w:val="center"/>
              <w:rPr>
                <w:rFonts w:ascii="Arial" w:hAnsi="Arial" w:cs="Arial"/>
                <w:b/>
                <w:sz w:val="20"/>
                <w:szCs w:val="20"/>
              </w:rPr>
            </w:pPr>
            <w:r w:rsidRPr="00366F2E">
              <w:rPr>
                <w:rFonts w:ascii="Arial" w:hAnsi="Arial" w:cs="Arial"/>
                <w:b/>
                <w:sz w:val="20"/>
                <w:szCs w:val="20"/>
              </w:rPr>
              <w:t>2,42</w:t>
            </w:r>
          </w:p>
        </w:tc>
      </w:tr>
      <w:tr w:rsidR="00547C55" w:rsidRPr="00366F2E" w14:paraId="0B16CFE2" w14:textId="77777777" w:rsidTr="003C2B9B">
        <w:trPr>
          <w:trHeight w:val="284"/>
        </w:trPr>
        <w:tc>
          <w:tcPr>
            <w:tcW w:w="2700" w:type="dxa"/>
            <w:vAlign w:val="center"/>
          </w:tcPr>
          <w:p w14:paraId="15D3BD48" w14:textId="77777777" w:rsidR="003E6C10" w:rsidRPr="00366F2E" w:rsidRDefault="003E6C10" w:rsidP="002C33D3">
            <w:pPr>
              <w:spacing w:line="225" w:lineRule="atLeast"/>
              <w:ind w:right="1145"/>
              <w:jc w:val="right"/>
              <w:rPr>
                <w:rFonts w:ascii="Arial" w:eastAsia="Times New Roman" w:hAnsi="Arial" w:cs="Arial"/>
                <w:sz w:val="20"/>
                <w:szCs w:val="20"/>
                <w:lang w:eastAsia="cs-CZ"/>
              </w:rPr>
            </w:pPr>
            <w:r w:rsidRPr="00366F2E">
              <w:rPr>
                <w:rFonts w:ascii="Arial" w:eastAsia="Times New Roman" w:hAnsi="Arial" w:cs="Arial"/>
                <w:sz w:val="20"/>
                <w:szCs w:val="20"/>
                <w:lang w:eastAsia="cs-CZ"/>
              </w:rPr>
              <w:t>350</w:t>
            </w:r>
          </w:p>
        </w:tc>
        <w:tc>
          <w:tcPr>
            <w:tcW w:w="1805" w:type="dxa"/>
            <w:vAlign w:val="bottom"/>
          </w:tcPr>
          <w:p w14:paraId="7711420D" w14:textId="77777777" w:rsidR="003E6C10" w:rsidRPr="00366F2E" w:rsidRDefault="003E6C10" w:rsidP="00F04CBC">
            <w:pPr>
              <w:pStyle w:val="Zpat"/>
              <w:tabs>
                <w:tab w:val="clear" w:pos="4513"/>
              </w:tabs>
              <w:ind w:left="415"/>
              <w:jc w:val="center"/>
              <w:rPr>
                <w:rFonts w:ascii="Arial" w:hAnsi="Arial" w:cs="Arial"/>
                <w:sz w:val="20"/>
                <w:szCs w:val="20"/>
              </w:rPr>
            </w:pPr>
            <w:r w:rsidRPr="00366F2E">
              <w:rPr>
                <w:rFonts w:ascii="Arial" w:hAnsi="Arial" w:cs="Arial"/>
                <w:sz w:val="20"/>
                <w:szCs w:val="20"/>
              </w:rPr>
              <w:t>680,00</w:t>
            </w:r>
          </w:p>
        </w:tc>
        <w:tc>
          <w:tcPr>
            <w:tcW w:w="1806" w:type="dxa"/>
            <w:vAlign w:val="bottom"/>
          </w:tcPr>
          <w:p w14:paraId="6C1FF730" w14:textId="77777777" w:rsidR="003E6C10" w:rsidRPr="00366F2E" w:rsidRDefault="003E6C10" w:rsidP="00F04CBC">
            <w:pPr>
              <w:pStyle w:val="Zpat"/>
              <w:tabs>
                <w:tab w:val="clear" w:pos="4513"/>
              </w:tabs>
              <w:ind w:left="450"/>
              <w:jc w:val="center"/>
              <w:rPr>
                <w:rFonts w:ascii="Arial" w:hAnsi="Arial" w:cs="Arial"/>
                <w:b/>
                <w:sz w:val="20"/>
                <w:szCs w:val="20"/>
              </w:rPr>
            </w:pPr>
            <w:r w:rsidRPr="00366F2E">
              <w:rPr>
                <w:rFonts w:ascii="Arial" w:hAnsi="Arial" w:cs="Arial"/>
                <w:b/>
                <w:sz w:val="20"/>
                <w:szCs w:val="20"/>
              </w:rPr>
              <w:t>822,80</w:t>
            </w:r>
          </w:p>
        </w:tc>
        <w:tc>
          <w:tcPr>
            <w:tcW w:w="1806" w:type="dxa"/>
            <w:vAlign w:val="bottom"/>
          </w:tcPr>
          <w:p w14:paraId="215AE00E" w14:textId="77777777" w:rsidR="003E6C10" w:rsidRPr="00366F2E" w:rsidRDefault="003E6C10" w:rsidP="000F2062">
            <w:pPr>
              <w:pStyle w:val="Zpat"/>
              <w:tabs>
                <w:tab w:val="clear" w:pos="4513"/>
              </w:tabs>
              <w:ind w:left="170"/>
              <w:jc w:val="center"/>
              <w:rPr>
                <w:rFonts w:ascii="Arial" w:hAnsi="Arial" w:cs="Arial"/>
                <w:sz w:val="20"/>
                <w:szCs w:val="20"/>
              </w:rPr>
            </w:pPr>
            <w:r w:rsidRPr="00366F2E">
              <w:rPr>
                <w:rFonts w:ascii="Arial" w:hAnsi="Arial" w:cs="Arial"/>
                <w:sz w:val="20"/>
                <w:szCs w:val="20"/>
              </w:rPr>
              <w:t>1,60</w:t>
            </w:r>
          </w:p>
        </w:tc>
        <w:tc>
          <w:tcPr>
            <w:tcW w:w="1806" w:type="dxa"/>
            <w:vAlign w:val="bottom"/>
          </w:tcPr>
          <w:p w14:paraId="3652370D" w14:textId="77777777" w:rsidR="003E6C10" w:rsidRPr="00366F2E" w:rsidRDefault="003E6C10" w:rsidP="000F2062">
            <w:pPr>
              <w:pStyle w:val="Zpat"/>
              <w:tabs>
                <w:tab w:val="clear" w:pos="4513"/>
              </w:tabs>
              <w:ind w:left="170"/>
              <w:jc w:val="center"/>
              <w:rPr>
                <w:rFonts w:ascii="Arial" w:hAnsi="Arial" w:cs="Arial"/>
                <w:b/>
                <w:sz w:val="20"/>
                <w:szCs w:val="20"/>
              </w:rPr>
            </w:pPr>
            <w:r w:rsidRPr="00366F2E">
              <w:rPr>
                <w:rFonts w:ascii="Arial" w:hAnsi="Arial" w:cs="Arial"/>
                <w:b/>
                <w:sz w:val="20"/>
                <w:szCs w:val="20"/>
              </w:rPr>
              <w:t>1,94</w:t>
            </w:r>
          </w:p>
        </w:tc>
      </w:tr>
      <w:tr w:rsidR="00547C55" w:rsidRPr="00366F2E" w14:paraId="0F00ED76" w14:textId="77777777" w:rsidTr="003C2B9B">
        <w:trPr>
          <w:trHeight w:val="284"/>
        </w:trPr>
        <w:tc>
          <w:tcPr>
            <w:tcW w:w="2700" w:type="dxa"/>
            <w:vAlign w:val="center"/>
          </w:tcPr>
          <w:p w14:paraId="0531C2A2" w14:textId="77777777" w:rsidR="003E6C10" w:rsidRPr="00366F2E" w:rsidRDefault="003E6C10" w:rsidP="002C33D3">
            <w:pPr>
              <w:spacing w:line="225" w:lineRule="atLeast"/>
              <w:ind w:right="1145"/>
              <w:jc w:val="right"/>
              <w:rPr>
                <w:rFonts w:ascii="Arial" w:eastAsia="Times New Roman" w:hAnsi="Arial" w:cs="Arial"/>
                <w:sz w:val="20"/>
                <w:szCs w:val="20"/>
                <w:lang w:eastAsia="cs-CZ"/>
              </w:rPr>
            </w:pPr>
            <w:r w:rsidRPr="00366F2E">
              <w:rPr>
                <w:rFonts w:ascii="Arial" w:eastAsia="Times New Roman" w:hAnsi="Arial" w:cs="Arial"/>
                <w:sz w:val="20"/>
                <w:szCs w:val="20"/>
                <w:lang w:eastAsia="cs-CZ"/>
              </w:rPr>
              <w:t>1000</w:t>
            </w:r>
          </w:p>
        </w:tc>
        <w:tc>
          <w:tcPr>
            <w:tcW w:w="1805" w:type="dxa"/>
            <w:vAlign w:val="bottom"/>
          </w:tcPr>
          <w:p w14:paraId="610476CC" w14:textId="77777777" w:rsidR="003E6C10" w:rsidRPr="00366F2E" w:rsidRDefault="003E6C10" w:rsidP="00F04CBC">
            <w:pPr>
              <w:pStyle w:val="Zpat"/>
              <w:tabs>
                <w:tab w:val="clear" w:pos="4513"/>
              </w:tabs>
              <w:ind w:left="273"/>
              <w:jc w:val="center"/>
              <w:rPr>
                <w:rFonts w:ascii="Arial" w:hAnsi="Arial" w:cs="Arial"/>
                <w:sz w:val="20"/>
                <w:szCs w:val="20"/>
              </w:rPr>
            </w:pPr>
            <w:r w:rsidRPr="00366F2E">
              <w:rPr>
                <w:rFonts w:ascii="Arial" w:hAnsi="Arial" w:cs="Arial"/>
                <w:sz w:val="20"/>
                <w:szCs w:val="20"/>
              </w:rPr>
              <w:t>1 600,00</w:t>
            </w:r>
          </w:p>
        </w:tc>
        <w:tc>
          <w:tcPr>
            <w:tcW w:w="1806" w:type="dxa"/>
            <w:vAlign w:val="bottom"/>
          </w:tcPr>
          <w:p w14:paraId="034E67EC" w14:textId="77777777" w:rsidR="003E6C10" w:rsidRPr="00366F2E" w:rsidRDefault="003E6C10" w:rsidP="00F04CBC">
            <w:pPr>
              <w:pStyle w:val="Zpat"/>
              <w:tabs>
                <w:tab w:val="clear" w:pos="4513"/>
              </w:tabs>
              <w:ind w:left="309"/>
              <w:jc w:val="center"/>
              <w:rPr>
                <w:rFonts w:ascii="Arial" w:hAnsi="Arial" w:cs="Arial"/>
                <w:b/>
                <w:sz w:val="20"/>
                <w:szCs w:val="20"/>
              </w:rPr>
            </w:pPr>
            <w:r w:rsidRPr="00366F2E">
              <w:rPr>
                <w:rFonts w:ascii="Arial" w:hAnsi="Arial" w:cs="Arial"/>
                <w:b/>
                <w:sz w:val="20"/>
                <w:szCs w:val="20"/>
              </w:rPr>
              <w:t>1 936,00</w:t>
            </w:r>
          </w:p>
        </w:tc>
        <w:tc>
          <w:tcPr>
            <w:tcW w:w="1806" w:type="dxa"/>
            <w:vAlign w:val="bottom"/>
          </w:tcPr>
          <w:p w14:paraId="71F58D37" w14:textId="77777777" w:rsidR="003E6C10" w:rsidRPr="00366F2E" w:rsidRDefault="003E6C10" w:rsidP="000F2062">
            <w:pPr>
              <w:pStyle w:val="Zpat"/>
              <w:tabs>
                <w:tab w:val="clear" w:pos="4513"/>
              </w:tabs>
              <w:ind w:left="170"/>
              <w:jc w:val="center"/>
              <w:rPr>
                <w:rFonts w:ascii="Arial" w:hAnsi="Arial" w:cs="Arial"/>
                <w:sz w:val="20"/>
                <w:szCs w:val="20"/>
              </w:rPr>
            </w:pPr>
            <w:r w:rsidRPr="00366F2E">
              <w:rPr>
                <w:rFonts w:ascii="Arial" w:hAnsi="Arial" w:cs="Arial"/>
                <w:sz w:val="20"/>
                <w:szCs w:val="20"/>
              </w:rPr>
              <w:t>1,20</w:t>
            </w:r>
          </w:p>
        </w:tc>
        <w:tc>
          <w:tcPr>
            <w:tcW w:w="1806" w:type="dxa"/>
            <w:vAlign w:val="bottom"/>
          </w:tcPr>
          <w:p w14:paraId="743777EE" w14:textId="77777777" w:rsidR="003E6C10" w:rsidRPr="00366F2E" w:rsidRDefault="003E6C10" w:rsidP="000F2062">
            <w:pPr>
              <w:pStyle w:val="Zpat"/>
              <w:tabs>
                <w:tab w:val="clear" w:pos="4513"/>
              </w:tabs>
              <w:ind w:left="170"/>
              <w:jc w:val="center"/>
              <w:rPr>
                <w:rFonts w:ascii="Arial" w:hAnsi="Arial" w:cs="Arial"/>
                <w:b/>
                <w:sz w:val="20"/>
                <w:szCs w:val="20"/>
              </w:rPr>
            </w:pPr>
            <w:r w:rsidRPr="00366F2E">
              <w:rPr>
                <w:rFonts w:ascii="Arial" w:hAnsi="Arial" w:cs="Arial"/>
                <w:b/>
                <w:sz w:val="20"/>
                <w:szCs w:val="20"/>
              </w:rPr>
              <w:t>1,45</w:t>
            </w:r>
          </w:p>
        </w:tc>
      </w:tr>
      <w:tr w:rsidR="00547C55" w:rsidRPr="00366F2E" w14:paraId="6FA9E8E4" w14:textId="77777777" w:rsidTr="003C2B9B">
        <w:trPr>
          <w:trHeight w:val="284"/>
        </w:trPr>
        <w:tc>
          <w:tcPr>
            <w:tcW w:w="2700" w:type="dxa"/>
            <w:vAlign w:val="center"/>
          </w:tcPr>
          <w:p w14:paraId="31A26F0E" w14:textId="77777777" w:rsidR="003E6C10" w:rsidRPr="00366F2E" w:rsidRDefault="003E6C10" w:rsidP="002C33D3">
            <w:pPr>
              <w:spacing w:line="225" w:lineRule="atLeast"/>
              <w:ind w:right="1145"/>
              <w:jc w:val="right"/>
              <w:rPr>
                <w:rFonts w:ascii="Arial" w:eastAsia="Times New Roman" w:hAnsi="Arial" w:cs="Arial"/>
                <w:sz w:val="20"/>
                <w:szCs w:val="20"/>
                <w:lang w:eastAsia="cs-CZ"/>
              </w:rPr>
            </w:pPr>
            <w:r w:rsidRPr="00366F2E">
              <w:rPr>
                <w:rFonts w:ascii="Arial" w:eastAsia="Times New Roman" w:hAnsi="Arial" w:cs="Arial"/>
                <w:sz w:val="20"/>
                <w:szCs w:val="20"/>
                <w:lang w:eastAsia="cs-CZ"/>
              </w:rPr>
              <w:t>3 500</w:t>
            </w:r>
          </w:p>
        </w:tc>
        <w:tc>
          <w:tcPr>
            <w:tcW w:w="1805" w:type="dxa"/>
            <w:vAlign w:val="bottom"/>
          </w:tcPr>
          <w:p w14:paraId="3F8B45DA" w14:textId="77777777" w:rsidR="003E6C10" w:rsidRPr="00366F2E" w:rsidRDefault="003E6C10" w:rsidP="00F04CBC">
            <w:pPr>
              <w:pStyle w:val="Zpat"/>
              <w:tabs>
                <w:tab w:val="clear" w:pos="4513"/>
              </w:tabs>
              <w:ind w:left="273"/>
              <w:jc w:val="center"/>
              <w:rPr>
                <w:rFonts w:ascii="Arial" w:hAnsi="Arial" w:cs="Arial"/>
                <w:sz w:val="20"/>
                <w:szCs w:val="20"/>
              </w:rPr>
            </w:pPr>
            <w:r w:rsidRPr="00366F2E">
              <w:rPr>
                <w:rFonts w:ascii="Arial" w:hAnsi="Arial" w:cs="Arial"/>
                <w:sz w:val="20"/>
                <w:szCs w:val="20"/>
              </w:rPr>
              <w:t>4 000,00</w:t>
            </w:r>
          </w:p>
        </w:tc>
        <w:tc>
          <w:tcPr>
            <w:tcW w:w="1806" w:type="dxa"/>
            <w:vAlign w:val="bottom"/>
          </w:tcPr>
          <w:p w14:paraId="5D0386E6" w14:textId="77777777" w:rsidR="003E6C10" w:rsidRPr="00366F2E" w:rsidRDefault="003E6C10" w:rsidP="00F04CBC">
            <w:pPr>
              <w:pStyle w:val="Zpat"/>
              <w:tabs>
                <w:tab w:val="clear" w:pos="4513"/>
              </w:tabs>
              <w:ind w:left="309"/>
              <w:jc w:val="center"/>
              <w:rPr>
                <w:rFonts w:ascii="Arial" w:hAnsi="Arial" w:cs="Arial"/>
                <w:b/>
                <w:sz w:val="20"/>
                <w:szCs w:val="20"/>
              </w:rPr>
            </w:pPr>
            <w:r w:rsidRPr="00366F2E">
              <w:rPr>
                <w:rFonts w:ascii="Arial" w:hAnsi="Arial" w:cs="Arial"/>
                <w:b/>
                <w:sz w:val="20"/>
                <w:szCs w:val="20"/>
              </w:rPr>
              <w:t>4 840,00</w:t>
            </w:r>
          </w:p>
        </w:tc>
        <w:tc>
          <w:tcPr>
            <w:tcW w:w="1806" w:type="dxa"/>
            <w:vAlign w:val="bottom"/>
          </w:tcPr>
          <w:p w14:paraId="6B5B0310" w14:textId="77777777" w:rsidR="003E6C10" w:rsidRPr="00366F2E" w:rsidRDefault="003E6C10" w:rsidP="000F2062">
            <w:pPr>
              <w:pStyle w:val="Zpat"/>
              <w:tabs>
                <w:tab w:val="clear" w:pos="4513"/>
              </w:tabs>
              <w:ind w:left="170"/>
              <w:jc w:val="center"/>
              <w:rPr>
                <w:rFonts w:ascii="Arial" w:hAnsi="Arial" w:cs="Arial"/>
                <w:sz w:val="20"/>
                <w:szCs w:val="20"/>
              </w:rPr>
            </w:pPr>
            <w:r w:rsidRPr="00366F2E">
              <w:rPr>
                <w:rFonts w:ascii="Arial" w:hAnsi="Arial" w:cs="Arial"/>
                <w:sz w:val="20"/>
                <w:szCs w:val="20"/>
              </w:rPr>
              <w:t>1,00</w:t>
            </w:r>
          </w:p>
        </w:tc>
        <w:tc>
          <w:tcPr>
            <w:tcW w:w="1806" w:type="dxa"/>
            <w:vAlign w:val="bottom"/>
          </w:tcPr>
          <w:p w14:paraId="1D917107" w14:textId="77777777" w:rsidR="003E6C10" w:rsidRPr="00366F2E" w:rsidRDefault="003E6C10" w:rsidP="000F2062">
            <w:pPr>
              <w:pStyle w:val="Zpat"/>
              <w:tabs>
                <w:tab w:val="clear" w:pos="4513"/>
              </w:tabs>
              <w:ind w:left="170"/>
              <w:jc w:val="center"/>
              <w:rPr>
                <w:rFonts w:ascii="Arial" w:hAnsi="Arial" w:cs="Arial"/>
                <w:b/>
                <w:sz w:val="20"/>
                <w:szCs w:val="20"/>
              </w:rPr>
            </w:pPr>
            <w:r w:rsidRPr="00366F2E">
              <w:rPr>
                <w:rFonts w:ascii="Arial" w:hAnsi="Arial" w:cs="Arial"/>
                <w:b/>
                <w:sz w:val="20"/>
                <w:szCs w:val="20"/>
              </w:rPr>
              <w:t>1,21</w:t>
            </w:r>
          </w:p>
        </w:tc>
      </w:tr>
      <w:tr w:rsidR="00547C55" w:rsidRPr="00366F2E" w14:paraId="70FE05ED" w14:textId="77777777" w:rsidTr="003C2B9B">
        <w:trPr>
          <w:trHeight w:val="284"/>
        </w:trPr>
        <w:tc>
          <w:tcPr>
            <w:tcW w:w="2700" w:type="dxa"/>
            <w:vAlign w:val="center"/>
          </w:tcPr>
          <w:p w14:paraId="64585A61" w14:textId="77777777" w:rsidR="003E6C10" w:rsidRPr="00366F2E" w:rsidRDefault="003E6C10" w:rsidP="002C33D3">
            <w:pPr>
              <w:spacing w:line="225" w:lineRule="atLeast"/>
              <w:ind w:right="1145"/>
              <w:jc w:val="right"/>
              <w:rPr>
                <w:rFonts w:ascii="Arial" w:eastAsia="Times New Roman" w:hAnsi="Arial" w:cs="Arial"/>
                <w:sz w:val="20"/>
                <w:szCs w:val="20"/>
                <w:lang w:eastAsia="cs-CZ"/>
              </w:rPr>
            </w:pPr>
            <w:r w:rsidRPr="00366F2E">
              <w:rPr>
                <w:rFonts w:ascii="Arial" w:eastAsia="Times New Roman" w:hAnsi="Arial" w:cs="Arial"/>
                <w:sz w:val="20"/>
                <w:szCs w:val="20"/>
                <w:lang w:eastAsia="cs-CZ"/>
              </w:rPr>
              <w:t>10 000</w:t>
            </w:r>
          </w:p>
        </w:tc>
        <w:tc>
          <w:tcPr>
            <w:tcW w:w="1805" w:type="dxa"/>
            <w:vAlign w:val="bottom"/>
          </w:tcPr>
          <w:p w14:paraId="2C901647" w14:textId="77777777" w:rsidR="003E6C10" w:rsidRPr="00366F2E" w:rsidRDefault="003E6C10" w:rsidP="000F2062">
            <w:pPr>
              <w:pStyle w:val="Zpat"/>
              <w:tabs>
                <w:tab w:val="clear" w:pos="4513"/>
              </w:tabs>
              <w:ind w:left="170"/>
              <w:jc w:val="center"/>
              <w:rPr>
                <w:rFonts w:ascii="Arial" w:hAnsi="Arial" w:cs="Arial"/>
                <w:sz w:val="20"/>
                <w:szCs w:val="20"/>
              </w:rPr>
            </w:pPr>
            <w:r w:rsidRPr="00366F2E">
              <w:rPr>
                <w:rFonts w:ascii="Arial" w:hAnsi="Arial" w:cs="Arial"/>
                <w:sz w:val="20"/>
                <w:szCs w:val="20"/>
              </w:rPr>
              <w:t>10 000,00</w:t>
            </w:r>
          </w:p>
        </w:tc>
        <w:tc>
          <w:tcPr>
            <w:tcW w:w="1806" w:type="dxa"/>
            <w:vAlign w:val="bottom"/>
          </w:tcPr>
          <w:p w14:paraId="2EB36FDF" w14:textId="77777777" w:rsidR="003E6C10" w:rsidRPr="00366F2E" w:rsidRDefault="003E6C10" w:rsidP="000F2062">
            <w:pPr>
              <w:pStyle w:val="Zpat"/>
              <w:tabs>
                <w:tab w:val="clear" w:pos="4513"/>
              </w:tabs>
              <w:ind w:left="170"/>
              <w:jc w:val="center"/>
              <w:rPr>
                <w:rFonts w:ascii="Arial" w:hAnsi="Arial" w:cs="Arial"/>
                <w:b/>
                <w:sz w:val="20"/>
                <w:szCs w:val="20"/>
              </w:rPr>
            </w:pPr>
            <w:r w:rsidRPr="00366F2E">
              <w:rPr>
                <w:rFonts w:ascii="Arial" w:hAnsi="Arial" w:cs="Arial"/>
                <w:b/>
                <w:sz w:val="20"/>
                <w:szCs w:val="20"/>
              </w:rPr>
              <w:t>12 100,00</w:t>
            </w:r>
          </w:p>
        </w:tc>
        <w:tc>
          <w:tcPr>
            <w:tcW w:w="1806" w:type="dxa"/>
            <w:vAlign w:val="bottom"/>
          </w:tcPr>
          <w:p w14:paraId="34D77BD4" w14:textId="77777777" w:rsidR="003E6C10" w:rsidRPr="00366F2E" w:rsidRDefault="003E6C10" w:rsidP="000F2062">
            <w:pPr>
              <w:pStyle w:val="Zpat"/>
              <w:tabs>
                <w:tab w:val="clear" w:pos="4513"/>
              </w:tabs>
              <w:ind w:left="170"/>
              <w:jc w:val="center"/>
              <w:rPr>
                <w:rFonts w:ascii="Arial" w:hAnsi="Arial" w:cs="Arial"/>
                <w:sz w:val="20"/>
                <w:szCs w:val="20"/>
              </w:rPr>
            </w:pPr>
            <w:r w:rsidRPr="00366F2E">
              <w:rPr>
                <w:rFonts w:ascii="Arial" w:hAnsi="Arial" w:cs="Arial"/>
                <w:sz w:val="20"/>
                <w:szCs w:val="20"/>
              </w:rPr>
              <w:t>0,80</w:t>
            </w:r>
          </w:p>
        </w:tc>
        <w:tc>
          <w:tcPr>
            <w:tcW w:w="1806" w:type="dxa"/>
            <w:vAlign w:val="bottom"/>
          </w:tcPr>
          <w:p w14:paraId="49B6483C" w14:textId="77777777" w:rsidR="003E6C10" w:rsidRPr="00366F2E" w:rsidRDefault="003E6C10" w:rsidP="000F2062">
            <w:pPr>
              <w:pStyle w:val="Zpat"/>
              <w:tabs>
                <w:tab w:val="clear" w:pos="4513"/>
              </w:tabs>
              <w:ind w:left="170"/>
              <w:jc w:val="center"/>
              <w:rPr>
                <w:rFonts w:ascii="Arial" w:hAnsi="Arial" w:cs="Arial"/>
                <w:b/>
                <w:sz w:val="20"/>
                <w:szCs w:val="20"/>
              </w:rPr>
            </w:pPr>
            <w:r w:rsidRPr="00366F2E">
              <w:rPr>
                <w:rFonts w:ascii="Arial" w:hAnsi="Arial" w:cs="Arial"/>
                <w:b/>
                <w:sz w:val="20"/>
                <w:szCs w:val="20"/>
              </w:rPr>
              <w:t>0,97</w:t>
            </w:r>
          </w:p>
        </w:tc>
      </w:tr>
      <w:tr w:rsidR="00547C55" w:rsidRPr="00366F2E" w14:paraId="38152AE0" w14:textId="77777777" w:rsidTr="003C2B9B">
        <w:trPr>
          <w:trHeight w:val="284"/>
        </w:trPr>
        <w:tc>
          <w:tcPr>
            <w:tcW w:w="2700" w:type="dxa"/>
            <w:vAlign w:val="center"/>
          </w:tcPr>
          <w:p w14:paraId="5C365706" w14:textId="77777777" w:rsidR="003E6C10" w:rsidRPr="00366F2E" w:rsidRDefault="003E6C10" w:rsidP="002C33D3">
            <w:pPr>
              <w:spacing w:line="225" w:lineRule="atLeast"/>
              <w:ind w:right="1145"/>
              <w:jc w:val="right"/>
              <w:rPr>
                <w:rFonts w:ascii="Arial" w:eastAsia="Times New Roman" w:hAnsi="Arial" w:cs="Arial"/>
                <w:sz w:val="20"/>
                <w:szCs w:val="20"/>
                <w:lang w:eastAsia="cs-CZ"/>
              </w:rPr>
            </w:pPr>
            <w:r w:rsidRPr="00366F2E">
              <w:rPr>
                <w:rFonts w:ascii="Arial" w:eastAsia="Times New Roman" w:hAnsi="Arial" w:cs="Arial"/>
                <w:sz w:val="20"/>
                <w:szCs w:val="20"/>
                <w:lang w:eastAsia="cs-CZ"/>
              </w:rPr>
              <w:t>35 000</w:t>
            </w:r>
          </w:p>
        </w:tc>
        <w:tc>
          <w:tcPr>
            <w:tcW w:w="1805" w:type="dxa"/>
            <w:vAlign w:val="bottom"/>
          </w:tcPr>
          <w:p w14:paraId="2BB559D2" w14:textId="77777777" w:rsidR="003E6C10" w:rsidRPr="00366F2E" w:rsidRDefault="003E6C10" w:rsidP="000F2062">
            <w:pPr>
              <w:pStyle w:val="Zpat"/>
              <w:tabs>
                <w:tab w:val="clear" w:pos="4513"/>
              </w:tabs>
              <w:ind w:left="170"/>
              <w:jc w:val="center"/>
              <w:rPr>
                <w:rFonts w:ascii="Arial" w:hAnsi="Arial" w:cs="Arial"/>
                <w:sz w:val="20"/>
                <w:szCs w:val="20"/>
              </w:rPr>
            </w:pPr>
            <w:r w:rsidRPr="00366F2E">
              <w:rPr>
                <w:rFonts w:ascii="Arial" w:hAnsi="Arial" w:cs="Arial"/>
                <w:sz w:val="20"/>
                <w:szCs w:val="20"/>
              </w:rPr>
              <w:t>28 000,00</w:t>
            </w:r>
          </w:p>
        </w:tc>
        <w:tc>
          <w:tcPr>
            <w:tcW w:w="1806" w:type="dxa"/>
            <w:vAlign w:val="bottom"/>
          </w:tcPr>
          <w:p w14:paraId="6743A28E" w14:textId="77777777" w:rsidR="003E6C10" w:rsidRPr="00366F2E" w:rsidRDefault="003E6C10" w:rsidP="000F2062">
            <w:pPr>
              <w:pStyle w:val="Zpat"/>
              <w:tabs>
                <w:tab w:val="clear" w:pos="4513"/>
              </w:tabs>
              <w:ind w:left="170"/>
              <w:jc w:val="center"/>
              <w:rPr>
                <w:rFonts w:ascii="Arial" w:hAnsi="Arial" w:cs="Arial"/>
                <w:b/>
                <w:sz w:val="20"/>
                <w:szCs w:val="20"/>
              </w:rPr>
            </w:pPr>
            <w:r w:rsidRPr="00366F2E">
              <w:rPr>
                <w:rFonts w:ascii="Arial" w:hAnsi="Arial" w:cs="Arial"/>
                <w:b/>
                <w:sz w:val="20"/>
                <w:szCs w:val="20"/>
              </w:rPr>
              <w:t>33 880,00</w:t>
            </w:r>
          </w:p>
        </w:tc>
        <w:tc>
          <w:tcPr>
            <w:tcW w:w="1806" w:type="dxa"/>
            <w:vAlign w:val="bottom"/>
          </w:tcPr>
          <w:p w14:paraId="28C0168D" w14:textId="77777777" w:rsidR="003E6C10" w:rsidRPr="00366F2E" w:rsidRDefault="003E6C10" w:rsidP="000F2062">
            <w:pPr>
              <w:pStyle w:val="Zpat"/>
              <w:tabs>
                <w:tab w:val="clear" w:pos="4513"/>
              </w:tabs>
              <w:ind w:left="170"/>
              <w:jc w:val="center"/>
              <w:rPr>
                <w:rFonts w:ascii="Arial" w:hAnsi="Arial" w:cs="Arial"/>
                <w:sz w:val="20"/>
                <w:szCs w:val="20"/>
              </w:rPr>
            </w:pPr>
            <w:r w:rsidRPr="00366F2E">
              <w:rPr>
                <w:rFonts w:ascii="Arial" w:hAnsi="Arial" w:cs="Arial"/>
                <w:sz w:val="20"/>
                <w:szCs w:val="20"/>
              </w:rPr>
              <w:t>0,60</w:t>
            </w:r>
          </w:p>
        </w:tc>
        <w:tc>
          <w:tcPr>
            <w:tcW w:w="1806" w:type="dxa"/>
            <w:vAlign w:val="bottom"/>
          </w:tcPr>
          <w:p w14:paraId="6C2DE773" w14:textId="77777777" w:rsidR="003E6C10" w:rsidRPr="00366F2E" w:rsidRDefault="003E6C10" w:rsidP="000F2062">
            <w:pPr>
              <w:pStyle w:val="Zpat"/>
              <w:tabs>
                <w:tab w:val="clear" w:pos="4513"/>
              </w:tabs>
              <w:ind w:left="170"/>
              <w:jc w:val="center"/>
              <w:rPr>
                <w:rFonts w:ascii="Arial" w:hAnsi="Arial" w:cs="Arial"/>
                <w:b/>
                <w:sz w:val="20"/>
                <w:szCs w:val="20"/>
              </w:rPr>
            </w:pPr>
            <w:r w:rsidRPr="00366F2E">
              <w:rPr>
                <w:rFonts w:ascii="Arial" w:hAnsi="Arial" w:cs="Arial"/>
                <w:b/>
                <w:sz w:val="20"/>
                <w:szCs w:val="20"/>
              </w:rPr>
              <w:t>0,73</w:t>
            </w:r>
          </w:p>
        </w:tc>
      </w:tr>
      <w:tr w:rsidR="009B691D" w:rsidRPr="00366F2E" w14:paraId="629411B2" w14:textId="77777777" w:rsidTr="003C2B9B">
        <w:trPr>
          <w:trHeight w:val="284"/>
        </w:trPr>
        <w:tc>
          <w:tcPr>
            <w:tcW w:w="2700" w:type="dxa"/>
            <w:vAlign w:val="center"/>
          </w:tcPr>
          <w:p w14:paraId="1F1AB635" w14:textId="77777777" w:rsidR="003E6C10" w:rsidRPr="00366F2E" w:rsidRDefault="003E6C10" w:rsidP="002C33D3">
            <w:pPr>
              <w:spacing w:line="225" w:lineRule="atLeast"/>
              <w:ind w:right="1145"/>
              <w:jc w:val="right"/>
              <w:rPr>
                <w:rFonts w:ascii="Arial" w:eastAsia="Times New Roman" w:hAnsi="Arial" w:cs="Arial"/>
                <w:sz w:val="20"/>
                <w:szCs w:val="20"/>
                <w:lang w:eastAsia="cs-CZ"/>
              </w:rPr>
            </w:pPr>
            <w:r w:rsidRPr="00366F2E">
              <w:rPr>
                <w:rFonts w:ascii="Arial" w:eastAsia="Times New Roman" w:hAnsi="Arial" w:cs="Arial"/>
                <w:sz w:val="20"/>
                <w:szCs w:val="20"/>
                <w:lang w:eastAsia="cs-CZ"/>
              </w:rPr>
              <w:t>100 000</w:t>
            </w:r>
          </w:p>
        </w:tc>
        <w:tc>
          <w:tcPr>
            <w:tcW w:w="1805" w:type="dxa"/>
            <w:vAlign w:val="bottom"/>
          </w:tcPr>
          <w:p w14:paraId="5ECCD922" w14:textId="77777777" w:rsidR="003E6C10" w:rsidRPr="00366F2E" w:rsidRDefault="003E6C10" w:rsidP="000F2062">
            <w:pPr>
              <w:pStyle w:val="Zpat"/>
              <w:tabs>
                <w:tab w:val="clear" w:pos="4513"/>
              </w:tabs>
              <w:ind w:left="170"/>
              <w:jc w:val="center"/>
              <w:rPr>
                <w:rFonts w:ascii="Arial" w:hAnsi="Arial" w:cs="Arial"/>
                <w:sz w:val="20"/>
                <w:szCs w:val="20"/>
              </w:rPr>
            </w:pPr>
            <w:r w:rsidRPr="00366F2E">
              <w:rPr>
                <w:rFonts w:ascii="Arial" w:hAnsi="Arial" w:cs="Arial"/>
                <w:sz w:val="20"/>
                <w:szCs w:val="20"/>
              </w:rPr>
              <w:t>60 000,00</w:t>
            </w:r>
          </w:p>
        </w:tc>
        <w:tc>
          <w:tcPr>
            <w:tcW w:w="1806" w:type="dxa"/>
            <w:vAlign w:val="bottom"/>
          </w:tcPr>
          <w:p w14:paraId="73B2CAEF" w14:textId="77777777" w:rsidR="003E6C10" w:rsidRPr="00366F2E" w:rsidRDefault="003E6C10" w:rsidP="000F2062">
            <w:pPr>
              <w:pStyle w:val="Zpat"/>
              <w:tabs>
                <w:tab w:val="clear" w:pos="4513"/>
              </w:tabs>
              <w:ind w:left="170"/>
              <w:jc w:val="center"/>
              <w:rPr>
                <w:rFonts w:ascii="Arial" w:hAnsi="Arial" w:cs="Arial"/>
                <w:b/>
                <w:sz w:val="20"/>
                <w:szCs w:val="20"/>
              </w:rPr>
            </w:pPr>
            <w:r w:rsidRPr="00366F2E">
              <w:rPr>
                <w:rFonts w:ascii="Arial" w:hAnsi="Arial" w:cs="Arial"/>
                <w:b/>
                <w:sz w:val="20"/>
                <w:szCs w:val="20"/>
              </w:rPr>
              <w:t>72 600,00</w:t>
            </w:r>
          </w:p>
        </w:tc>
        <w:tc>
          <w:tcPr>
            <w:tcW w:w="1806" w:type="dxa"/>
            <w:vAlign w:val="bottom"/>
          </w:tcPr>
          <w:p w14:paraId="2D202E02" w14:textId="77777777" w:rsidR="003E6C10" w:rsidRPr="00366F2E" w:rsidRDefault="003E6C10" w:rsidP="000F2062">
            <w:pPr>
              <w:pStyle w:val="Zpat"/>
              <w:tabs>
                <w:tab w:val="clear" w:pos="4513"/>
              </w:tabs>
              <w:ind w:left="170"/>
              <w:jc w:val="center"/>
              <w:rPr>
                <w:rFonts w:ascii="Arial" w:hAnsi="Arial" w:cs="Arial"/>
                <w:sz w:val="20"/>
                <w:szCs w:val="20"/>
              </w:rPr>
            </w:pPr>
            <w:r w:rsidRPr="00366F2E">
              <w:rPr>
                <w:rFonts w:ascii="Arial" w:hAnsi="Arial" w:cs="Arial"/>
                <w:sz w:val="20"/>
                <w:szCs w:val="20"/>
              </w:rPr>
              <w:t>0,40</w:t>
            </w:r>
          </w:p>
        </w:tc>
        <w:tc>
          <w:tcPr>
            <w:tcW w:w="1806" w:type="dxa"/>
            <w:vAlign w:val="bottom"/>
          </w:tcPr>
          <w:p w14:paraId="4691CDE1" w14:textId="77777777" w:rsidR="003E6C10" w:rsidRPr="00366F2E" w:rsidRDefault="003E6C10" w:rsidP="000F2062">
            <w:pPr>
              <w:pStyle w:val="Zpat"/>
              <w:tabs>
                <w:tab w:val="clear" w:pos="4513"/>
              </w:tabs>
              <w:ind w:left="170"/>
              <w:jc w:val="center"/>
              <w:rPr>
                <w:rFonts w:ascii="Arial" w:hAnsi="Arial" w:cs="Arial"/>
                <w:b/>
                <w:sz w:val="20"/>
                <w:szCs w:val="20"/>
              </w:rPr>
            </w:pPr>
            <w:r w:rsidRPr="00366F2E">
              <w:rPr>
                <w:rFonts w:ascii="Arial" w:hAnsi="Arial" w:cs="Arial"/>
                <w:b/>
                <w:sz w:val="20"/>
                <w:szCs w:val="20"/>
              </w:rPr>
              <w:t>0,48</w:t>
            </w:r>
          </w:p>
        </w:tc>
      </w:tr>
    </w:tbl>
    <w:p w14:paraId="6577B526" w14:textId="77777777" w:rsidR="003E6C10" w:rsidRPr="00366F2E" w:rsidRDefault="003E6C10" w:rsidP="003E6C10">
      <w:pPr>
        <w:spacing w:line="228" w:lineRule="auto"/>
        <w:rPr>
          <w:rFonts w:ascii="Arial" w:hAnsi="Arial" w:cs="Arial"/>
          <w:sz w:val="20"/>
          <w:szCs w:val="20"/>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709"/>
        <w:gridCol w:w="9214"/>
      </w:tblGrid>
      <w:tr w:rsidR="003E6C10" w:rsidRPr="00366F2E" w14:paraId="1DA26995" w14:textId="77777777" w:rsidTr="0022198C">
        <w:trPr>
          <w:trHeight w:val="178"/>
        </w:trPr>
        <w:tc>
          <w:tcPr>
            <w:tcW w:w="709" w:type="dxa"/>
            <w:tcBorders>
              <w:top w:val="nil"/>
              <w:left w:val="nil"/>
              <w:bottom w:val="nil"/>
              <w:right w:val="nil"/>
            </w:tcBorders>
          </w:tcPr>
          <w:p w14:paraId="3C6D6AB1" w14:textId="6439B613" w:rsidR="003E6C10" w:rsidRPr="00366F2E" w:rsidRDefault="00895248" w:rsidP="005571C3">
            <w:pPr>
              <w:ind w:firstLine="33"/>
              <w:rPr>
                <w:rFonts w:ascii="Arial" w:hAnsi="Arial" w:cs="Arial"/>
                <w:b/>
                <w:sz w:val="20"/>
                <w:szCs w:val="20"/>
              </w:rPr>
            </w:pPr>
            <w:sdt>
              <w:sdtPr>
                <w:rPr>
                  <w:rFonts w:ascii="Arial" w:hAnsi="Arial" w:cs="Arial"/>
                  <w:b/>
                  <w:sz w:val="20"/>
                  <w:szCs w:val="20"/>
                </w:rPr>
                <w:id w:val="-1919934261"/>
              </w:sdtPr>
              <w:sdtEndPr/>
              <w:sdtContent>
                <w:r w:rsidR="005571C3" w:rsidRPr="00366F2E">
                  <w:rPr>
                    <w:rFonts w:ascii="Arial" w:hAnsi="Arial" w:cs="Arial"/>
                    <w:b/>
                    <w:sz w:val="20"/>
                    <w:szCs w:val="20"/>
                  </w:rPr>
                  <w:t>2</w:t>
                </w:r>
                <w:r w:rsidR="003E6C10" w:rsidRPr="00366F2E">
                  <w:rPr>
                    <w:rFonts w:ascii="Arial" w:hAnsi="Arial" w:cs="Arial"/>
                    <w:b/>
                    <w:sz w:val="20"/>
                    <w:szCs w:val="20"/>
                  </w:rPr>
                  <w:t>.4.3</w:t>
                </w:r>
              </w:sdtContent>
            </w:sdt>
          </w:p>
        </w:tc>
        <w:tc>
          <w:tcPr>
            <w:tcW w:w="9214" w:type="dxa"/>
            <w:tcBorders>
              <w:top w:val="nil"/>
              <w:left w:val="nil"/>
              <w:bottom w:val="nil"/>
              <w:right w:val="nil"/>
            </w:tcBorders>
            <w:shd w:val="clear" w:color="auto" w:fill="auto"/>
          </w:tcPr>
          <w:p w14:paraId="4CA2D3C1" w14:textId="77777777" w:rsidR="003E6C10" w:rsidRPr="00366F2E" w:rsidRDefault="003E6C10" w:rsidP="000F2062">
            <w:pPr>
              <w:rPr>
                <w:rFonts w:ascii="Arial" w:hAnsi="Arial" w:cs="Arial"/>
                <w:b/>
                <w:sz w:val="20"/>
                <w:szCs w:val="20"/>
              </w:rPr>
            </w:pPr>
            <w:r w:rsidRPr="00366F2E">
              <w:rPr>
                <w:rFonts w:ascii="Arial" w:hAnsi="Arial" w:cs="Arial"/>
                <w:b/>
                <w:sz w:val="20"/>
                <w:szCs w:val="20"/>
              </w:rPr>
              <w:t>Předplacené balíčky časových razítek</w:t>
            </w:r>
          </w:p>
        </w:tc>
      </w:tr>
    </w:tbl>
    <w:p w14:paraId="7AB94421" w14:textId="77777777" w:rsidR="003E6C10" w:rsidRPr="00366F2E" w:rsidRDefault="003E6C10" w:rsidP="003E6C10">
      <w:pPr>
        <w:spacing w:line="228" w:lineRule="auto"/>
        <w:rPr>
          <w:rFonts w:ascii="Arial" w:hAnsi="Arial" w:cs="Arial"/>
          <w:sz w:val="20"/>
          <w:szCs w:val="2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700"/>
        <w:gridCol w:w="3611"/>
        <w:gridCol w:w="3612"/>
      </w:tblGrid>
      <w:tr w:rsidR="00547C55" w:rsidRPr="00366F2E" w14:paraId="5C9C4041" w14:textId="77777777" w:rsidTr="000F2062">
        <w:trPr>
          <w:trHeight w:val="178"/>
        </w:trPr>
        <w:tc>
          <w:tcPr>
            <w:tcW w:w="2700" w:type="dxa"/>
            <w:shd w:val="clear" w:color="auto" w:fill="F2F2F2" w:themeFill="background1" w:themeFillShade="F2"/>
          </w:tcPr>
          <w:p w14:paraId="30779F60" w14:textId="77777777" w:rsidR="003E6C10" w:rsidRPr="00366F2E" w:rsidRDefault="003E6C10" w:rsidP="000F2062">
            <w:pPr>
              <w:spacing w:before="20" w:after="20"/>
              <w:jc w:val="center"/>
              <w:rPr>
                <w:rFonts w:ascii="Arial" w:hAnsi="Arial" w:cs="Arial"/>
                <w:b/>
                <w:sz w:val="20"/>
                <w:szCs w:val="20"/>
              </w:rPr>
            </w:pPr>
            <w:r w:rsidRPr="00366F2E">
              <w:rPr>
                <w:rFonts w:ascii="Arial" w:hAnsi="Arial" w:cs="Arial"/>
                <w:b/>
                <w:sz w:val="20"/>
                <w:szCs w:val="20"/>
              </w:rPr>
              <w:t>Množství razítek</w:t>
            </w:r>
          </w:p>
        </w:tc>
        <w:tc>
          <w:tcPr>
            <w:tcW w:w="3611" w:type="dxa"/>
            <w:shd w:val="clear" w:color="auto" w:fill="F2F2F2" w:themeFill="background1" w:themeFillShade="F2"/>
            <w:vAlign w:val="center"/>
          </w:tcPr>
          <w:p w14:paraId="7829E33D" w14:textId="77777777" w:rsidR="003E6C10" w:rsidRPr="00366F2E" w:rsidRDefault="003E6C10" w:rsidP="000F2062">
            <w:pPr>
              <w:spacing w:before="20" w:after="20"/>
              <w:jc w:val="center"/>
              <w:rPr>
                <w:rFonts w:ascii="Arial" w:hAnsi="Arial" w:cs="Arial"/>
                <w:b/>
                <w:sz w:val="20"/>
                <w:szCs w:val="20"/>
              </w:rPr>
            </w:pPr>
            <w:r w:rsidRPr="00366F2E">
              <w:rPr>
                <w:rFonts w:ascii="Arial" w:hAnsi="Arial" w:cs="Arial"/>
                <w:b/>
                <w:sz w:val="20"/>
                <w:szCs w:val="20"/>
              </w:rPr>
              <w:t>Cena v Kč (bez DPH)</w:t>
            </w:r>
          </w:p>
        </w:tc>
        <w:tc>
          <w:tcPr>
            <w:tcW w:w="3612" w:type="dxa"/>
            <w:shd w:val="clear" w:color="auto" w:fill="F2F2F2" w:themeFill="background1" w:themeFillShade="F2"/>
            <w:vAlign w:val="center"/>
          </w:tcPr>
          <w:p w14:paraId="79FF924B" w14:textId="77777777" w:rsidR="003E6C10" w:rsidRPr="00366F2E" w:rsidRDefault="003E6C10" w:rsidP="000F2062">
            <w:pPr>
              <w:spacing w:before="20" w:after="20"/>
              <w:jc w:val="center"/>
              <w:rPr>
                <w:rFonts w:ascii="Arial" w:hAnsi="Arial" w:cs="Arial"/>
                <w:b/>
                <w:sz w:val="20"/>
                <w:szCs w:val="20"/>
              </w:rPr>
            </w:pPr>
            <w:r w:rsidRPr="00366F2E">
              <w:rPr>
                <w:rFonts w:ascii="Arial" w:hAnsi="Arial" w:cs="Arial"/>
                <w:b/>
                <w:sz w:val="20"/>
                <w:szCs w:val="20"/>
              </w:rPr>
              <w:t>Cena v Kč (s DPH)</w:t>
            </w:r>
          </w:p>
        </w:tc>
      </w:tr>
      <w:tr w:rsidR="00547C55" w:rsidRPr="00366F2E" w14:paraId="138B351C" w14:textId="77777777" w:rsidTr="000F2062">
        <w:trPr>
          <w:trHeight w:val="284"/>
        </w:trPr>
        <w:tc>
          <w:tcPr>
            <w:tcW w:w="2700" w:type="dxa"/>
          </w:tcPr>
          <w:p w14:paraId="7159E4F0" w14:textId="77777777" w:rsidR="003E6C10" w:rsidRPr="00366F2E" w:rsidRDefault="003E6C10" w:rsidP="002C33D3">
            <w:pPr>
              <w:ind w:right="1145"/>
              <w:jc w:val="right"/>
              <w:rPr>
                <w:rFonts w:ascii="Arial" w:hAnsi="Arial" w:cs="Arial"/>
                <w:sz w:val="20"/>
                <w:szCs w:val="20"/>
              </w:rPr>
            </w:pPr>
            <w:r w:rsidRPr="00366F2E">
              <w:rPr>
                <w:rFonts w:ascii="Arial" w:hAnsi="Arial" w:cs="Arial"/>
                <w:sz w:val="20"/>
                <w:szCs w:val="20"/>
              </w:rPr>
              <w:t>350</w:t>
            </w:r>
          </w:p>
        </w:tc>
        <w:tc>
          <w:tcPr>
            <w:tcW w:w="3611" w:type="dxa"/>
            <w:vAlign w:val="bottom"/>
          </w:tcPr>
          <w:p w14:paraId="20B0B789" w14:textId="76B37DA5" w:rsidR="00C8567E" w:rsidRPr="00366F2E" w:rsidRDefault="00C8567E" w:rsidP="00F04CBC">
            <w:pPr>
              <w:pStyle w:val="Zpat"/>
              <w:tabs>
                <w:tab w:val="clear" w:pos="4513"/>
              </w:tabs>
              <w:ind w:left="415"/>
              <w:jc w:val="center"/>
              <w:rPr>
                <w:rFonts w:ascii="Arial" w:hAnsi="Arial" w:cs="Arial"/>
                <w:sz w:val="20"/>
                <w:szCs w:val="20"/>
              </w:rPr>
            </w:pPr>
            <w:r w:rsidRPr="00366F2E">
              <w:rPr>
                <w:rFonts w:ascii="Arial" w:hAnsi="Arial" w:cs="Arial"/>
                <w:sz w:val="20"/>
                <w:szCs w:val="20"/>
              </w:rPr>
              <w:t>700,00</w:t>
            </w:r>
          </w:p>
        </w:tc>
        <w:tc>
          <w:tcPr>
            <w:tcW w:w="3612" w:type="dxa"/>
            <w:vAlign w:val="bottom"/>
          </w:tcPr>
          <w:p w14:paraId="367DCF6C" w14:textId="77777777" w:rsidR="003E6C10" w:rsidRPr="00366F2E" w:rsidRDefault="003E6C10" w:rsidP="00F04CBC">
            <w:pPr>
              <w:pStyle w:val="Zpat"/>
              <w:tabs>
                <w:tab w:val="clear" w:pos="4513"/>
              </w:tabs>
              <w:ind w:left="487"/>
              <w:jc w:val="center"/>
              <w:rPr>
                <w:rFonts w:ascii="Arial" w:hAnsi="Arial" w:cs="Arial"/>
                <w:b/>
                <w:sz w:val="20"/>
                <w:szCs w:val="20"/>
              </w:rPr>
            </w:pPr>
            <w:r w:rsidRPr="00366F2E">
              <w:rPr>
                <w:rFonts w:ascii="Arial" w:hAnsi="Arial" w:cs="Arial"/>
                <w:b/>
                <w:sz w:val="20"/>
                <w:szCs w:val="20"/>
              </w:rPr>
              <w:t>847,00</w:t>
            </w:r>
          </w:p>
        </w:tc>
      </w:tr>
      <w:tr w:rsidR="00547C55" w:rsidRPr="00366F2E" w14:paraId="059DC1E6" w14:textId="77777777" w:rsidTr="000F2062">
        <w:trPr>
          <w:trHeight w:val="284"/>
        </w:trPr>
        <w:tc>
          <w:tcPr>
            <w:tcW w:w="2700" w:type="dxa"/>
          </w:tcPr>
          <w:p w14:paraId="5E81229A" w14:textId="77777777" w:rsidR="003E6C10" w:rsidRPr="00366F2E" w:rsidRDefault="003E6C10" w:rsidP="002C33D3">
            <w:pPr>
              <w:ind w:right="1145"/>
              <w:jc w:val="right"/>
              <w:rPr>
                <w:rFonts w:ascii="Arial" w:hAnsi="Arial" w:cs="Arial"/>
                <w:sz w:val="20"/>
                <w:szCs w:val="20"/>
              </w:rPr>
            </w:pPr>
            <w:r w:rsidRPr="00366F2E">
              <w:rPr>
                <w:rFonts w:ascii="Arial" w:hAnsi="Arial" w:cs="Arial"/>
                <w:sz w:val="20"/>
                <w:szCs w:val="20"/>
              </w:rPr>
              <w:t>1 000</w:t>
            </w:r>
          </w:p>
        </w:tc>
        <w:tc>
          <w:tcPr>
            <w:tcW w:w="3611" w:type="dxa"/>
            <w:vAlign w:val="bottom"/>
          </w:tcPr>
          <w:p w14:paraId="1B1946F6" w14:textId="5EE80BEA" w:rsidR="003E6C10" w:rsidRPr="00366F2E" w:rsidRDefault="00C8567E" w:rsidP="00F04CBC">
            <w:pPr>
              <w:pStyle w:val="Zpat"/>
              <w:tabs>
                <w:tab w:val="clear" w:pos="4513"/>
              </w:tabs>
              <w:ind w:left="273"/>
              <w:jc w:val="center"/>
              <w:rPr>
                <w:rFonts w:ascii="Arial" w:hAnsi="Arial" w:cs="Arial"/>
                <w:sz w:val="20"/>
                <w:szCs w:val="20"/>
              </w:rPr>
            </w:pPr>
            <w:r w:rsidRPr="00366F2E">
              <w:rPr>
                <w:rFonts w:ascii="Arial" w:hAnsi="Arial" w:cs="Arial"/>
                <w:sz w:val="20"/>
                <w:szCs w:val="20"/>
              </w:rPr>
              <w:t>1 800,00</w:t>
            </w:r>
          </w:p>
        </w:tc>
        <w:tc>
          <w:tcPr>
            <w:tcW w:w="3612" w:type="dxa"/>
            <w:vAlign w:val="bottom"/>
          </w:tcPr>
          <w:p w14:paraId="33C41D1D" w14:textId="77777777" w:rsidR="003E6C10" w:rsidRPr="00366F2E" w:rsidRDefault="003E6C10" w:rsidP="00F04CBC">
            <w:pPr>
              <w:pStyle w:val="Zpat"/>
              <w:tabs>
                <w:tab w:val="clear" w:pos="4513"/>
              </w:tabs>
              <w:ind w:left="345"/>
              <w:jc w:val="center"/>
              <w:rPr>
                <w:rFonts w:ascii="Arial" w:hAnsi="Arial" w:cs="Arial"/>
                <w:b/>
                <w:sz w:val="20"/>
                <w:szCs w:val="20"/>
              </w:rPr>
            </w:pPr>
            <w:r w:rsidRPr="00366F2E">
              <w:rPr>
                <w:rFonts w:ascii="Arial" w:hAnsi="Arial" w:cs="Arial"/>
                <w:b/>
                <w:sz w:val="20"/>
                <w:szCs w:val="20"/>
              </w:rPr>
              <w:t>2 178,00</w:t>
            </w:r>
          </w:p>
        </w:tc>
      </w:tr>
      <w:tr w:rsidR="00547C55" w:rsidRPr="00366F2E" w14:paraId="0927192E" w14:textId="77777777" w:rsidTr="000F2062">
        <w:trPr>
          <w:trHeight w:val="284"/>
        </w:trPr>
        <w:tc>
          <w:tcPr>
            <w:tcW w:w="2700" w:type="dxa"/>
          </w:tcPr>
          <w:p w14:paraId="1024384C" w14:textId="77777777" w:rsidR="003E6C10" w:rsidRPr="00366F2E" w:rsidRDefault="003E6C10" w:rsidP="002C33D3">
            <w:pPr>
              <w:ind w:right="1145"/>
              <w:jc w:val="right"/>
              <w:rPr>
                <w:rFonts w:ascii="Arial" w:hAnsi="Arial" w:cs="Arial"/>
                <w:sz w:val="20"/>
                <w:szCs w:val="20"/>
              </w:rPr>
            </w:pPr>
            <w:r w:rsidRPr="00366F2E">
              <w:rPr>
                <w:rFonts w:ascii="Arial" w:hAnsi="Arial" w:cs="Arial"/>
                <w:sz w:val="20"/>
                <w:szCs w:val="20"/>
              </w:rPr>
              <w:t>1 500</w:t>
            </w:r>
          </w:p>
        </w:tc>
        <w:tc>
          <w:tcPr>
            <w:tcW w:w="3611" w:type="dxa"/>
            <w:vAlign w:val="bottom"/>
          </w:tcPr>
          <w:p w14:paraId="589087BC" w14:textId="071DFC48" w:rsidR="003E6C10" w:rsidRPr="00366F2E" w:rsidRDefault="00C8567E" w:rsidP="00F04CBC">
            <w:pPr>
              <w:pStyle w:val="Zpat"/>
              <w:tabs>
                <w:tab w:val="clear" w:pos="4513"/>
              </w:tabs>
              <w:ind w:left="273"/>
              <w:jc w:val="center"/>
              <w:rPr>
                <w:rFonts w:ascii="Arial" w:hAnsi="Arial" w:cs="Arial"/>
                <w:sz w:val="20"/>
                <w:szCs w:val="20"/>
              </w:rPr>
            </w:pPr>
            <w:r w:rsidRPr="00366F2E">
              <w:rPr>
                <w:rFonts w:ascii="Arial" w:hAnsi="Arial" w:cs="Arial"/>
                <w:sz w:val="20"/>
                <w:szCs w:val="20"/>
              </w:rPr>
              <w:t>2 200,00</w:t>
            </w:r>
          </w:p>
        </w:tc>
        <w:tc>
          <w:tcPr>
            <w:tcW w:w="3612" w:type="dxa"/>
            <w:vAlign w:val="bottom"/>
          </w:tcPr>
          <w:p w14:paraId="3BB4261E" w14:textId="77777777" w:rsidR="003E6C10" w:rsidRPr="00366F2E" w:rsidRDefault="003E6C10" w:rsidP="00F04CBC">
            <w:pPr>
              <w:pStyle w:val="Zpat"/>
              <w:tabs>
                <w:tab w:val="clear" w:pos="4513"/>
              </w:tabs>
              <w:ind w:left="345"/>
              <w:jc w:val="center"/>
              <w:rPr>
                <w:rFonts w:ascii="Arial" w:hAnsi="Arial" w:cs="Arial"/>
                <w:b/>
                <w:sz w:val="20"/>
                <w:szCs w:val="20"/>
              </w:rPr>
            </w:pPr>
            <w:r w:rsidRPr="00366F2E">
              <w:rPr>
                <w:rFonts w:ascii="Arial" w:hAnsi="Arial" w:cs="Arial"/>
                <w:b/>
                <w:sz w:val="20"/>
                <w:szCs w:val="20"/>
              </w:rPr>
              <w:t>2 662,00</w:t>
            </w:r>
          </w:p>
        </w:tc>
      </w:tr>
      <w:tr w:rsidR="00547C55" w:rsidRPr="00366F2E" w14:paraId="1848B437" w14:textId="77777777" w:rsidTr="000F2062">
        <w:trPr>
          <w:trHeight w:val="284"/>
        </w:trPr>
        <w:tc>
          <w:tcPr>
            <w:tcW w:w="2700" w:type="dxa"/>
          </w:tcPr>
          <w:p w14:paraId="3BFDA9BE" w14:textId="77777777" w:rsidR="003E6C10" w:rsidRPr="00366F2E" w:rsidRDefault="003E6C10" w:rsidP="002C33D3">
            <w:pPr>
              <w:ind w:right="1145"/>
              <w:jc w:val="right"/>
              <w:rPr>
                <w:rFonts w:ascii="Arial" w:hAnsi="Arial" w:cs="Arial"/>
                <w:sz w:val="20"/>
                <w:szCs w:val="20"/>
              </w:rPr>
            </w:pPr>
            <w:r w:rsidRPr="00366F2E">
              <w:rPr>
                <w:rFonts w:ascii="Arial" w:hAnsi="Arial" w:cs="Arial"/>
                <w:sz w:val="20"/>
                <w:szCs w:val="20"/>
              </w:rPr>
              <w:t>3 500</w:t>
            </w:r>
          </w:p>
        </w:tc>
        <w:tc>
          <w:tcPr>
            <w:tcW w:w="3611" w:type="dxa"/>
            <w:vAlign w:val="bottom"/>
          </w:tcPr>
          <w:p w14:paraId="0D65A210" w14:textId="2F871E5B" w:rsidR="003E6C10" w:rsidRPr="00366F2E" w:rsidRDefault="003E6C10" w:rsidP="00F04CBC">
            <w:pPr>
              <w:pStyle w:val="Zpat"/>
              <w:tabs>
                <w:tab w:val="clear" w:pos="4513"/>
              </w:tabs>
              <w:ind w:left="273"/>
              <w:jc w:val="center"/>
              <w:rPr>
                <w:rFonts w:ascii="Arial" w:hAnsi="Arial" w:cs="Arial"/>
                <w:sz w:val="20"/>
                <w:szCs w:val="20"/>
              </w:rPr>
            </w:pPr>
            <w:r w:rsidRPr="00366F2E">
              <w:rPr>
                <w:rFonts w:ascii="Arial" w:hAnsi="Arial" w:cs="Arial"/>
                <w:sz w:val="20"/>
                <w:szCs w:val="20"/>
              </w:rPr>
              <w:t>4</w:t>
            </w:r>
            <w:r w:rsidR="00C8567E" w:rsidRPr="00366F2E">
              <w:rPr>
                <w:rFonts w:ascii="Arial" w:hAnsi="Arial" w:cs="Arial"/>
                <w:sz w:val="20"/>
                <w:szCs w:val="20"/>
              </w:rPr>
              <w:t> 500,00</w:t>
            </w:r>
          </w:p>
        </w:tc>
        <w:tc>
          <w:tcPr>
            <w:tcW w:w="3612" w:type="dxa"/>
            <w:vAlign w:val="bottom"/>
          </w:tcPr>
          <w:p w14:paraId="0F06F098" w14:textId="77777777" w:rsidR="003E6C10" w:rsidRPr="00366F2E" w:rsidRDefault="003E6C10" w:rsidP="00F04CBC">
            <w:pPr>
              <w:pStyle w:val="Zpat"/>
              <w:tabs>
                <w:tab w:val="clear" w:pos="4513"/>
              </w:tabs>
              <w:ind w:left="345"/>
              <w:jc w:val="center"/>
              <w:rPr>
                <w:rFonts w:ascii="Arial" w:hAnsi="Arial" w:cs="Arial"/>
                <w:b/>
                <w:sz w:val="20"/>
                <w:szCs w:val="20"/>
              </w:rPr>
            </w:pPr>
            <w:r w:rsidRPr="00366F2E">
              <w:rPr>
                <w:rFonts w:ascii="Arial" w:hAnsi="Arial" w:cs="Arial"/>
                <w:b/>
                <w:sz w:val="20"/>
                <w:szCs w:val="20"/>
              </w:rPr>
              <w:t>5 445,00</w:t>
            </w:r>
          </w:p>
        </w:tc>
      </w:tr>
      <w:tr w:rsidR="009B691D" w:rsidRPr="00366F2E" w14:paraId="59601FE1" w14:textId="77777777" w:rsidTr="000F2062">
        <w:trPr>
          <w:trHeight w:val="284"/>
        </w:trPr>
        <w:tc>
          <w:tcPr>
            <w:tcW w:w="2700" w:type="dxa"/>
          </w:tcPr>
          <w:p w14:paraId="38364FEA" w14:textId="77777777" w:rsidR="003E6C10" w:rsidRPr="00366F2E" w:rsidRDefault="003E6C10" w:rsidP="002C33D3">
            <w:pPr>
              <w:ind w:right="1145"/>
              <w:jc w:val="right"/>
              <w:rPr>
                <w:rFonts w:ascii="Arial" w:hAnsi="Arial" w:cs="Arial"/>
                <w:sz w:val="20"/>
                <w:szCs w:val="20"/>
              </w:rPr>
            </w:pPr>
            <w:r w:rsidRPr="00366F2E">
              <w:rPr>
                <w:rFonts w:ascii="Arial" w:hAnsi="Arial" w:cs="Arial"/>
                <w:sz w:val="20"/>
                <w:szCs w:val="20"/>
              </w:rPr>
              <w:t>10 000</w:t>
            </w:r>
          </w:p>
        </w:tc>
        <w:tc>
          <w:tcPr>
            <w:tcW w:w="3611" w:type="dxa"/>
            <w:vAlign w:val="bottom"/>
          </w:tcPr>
          <w:p w14:paraId="16A484C0" w14:textId="6DA466B7" w:rsidR="003E6C10" w:rsidRPr="00366F2E" w:rsidRDefault="00C8567E" w:rsidP="000F2062">
            <w:pPr>
              <w:pStyle w:val="Zpat"/>
              <w:tabs>
                <w:tab w:val="clear" w:pos="4513"/>
              </w:tabs>
              <w:ind w:left="170"/>
              <w:jc w:val="center"/>
              <w:rPr>
                <w:rFonts w:ascii="Arial" w:hAnsi="Arial" w:cs="Arial"/>
                <w:sz w:val="20"/>
                <w:szCs w:val="20"/>
              </w:rPr>
            </w:pPr>
            <w:r w:rsidRPr="00366F2E">
              <w:rPr>
                <w:rFonts w:ascii="Arial" w:hAnsi="Arial" w:cs="Arial"/>
                <w:sz w:val="20"/>
                <w:szCs w:val="20"/>
              </w:rPr>
              <w:t>12 000,00</w:t>
            </w:r>
          </w:p>
        </w:tc>
        <w:tc>
          <w:tcPr>
            <w:tcW w:w="3612" w:type="dxa"/>
            <w:vAlign w:val="bottom"/>
          </w:tcPr>
          <w:p w14:paraId="40856AD4" w14:textId="77777777" w:rsidR="003E6C10" w:rsidRPr="00366F2E" w:rsidRDefault="003E6C10" w:rsidP="00F04CBC">
            <w:pPr>
              <w:pStyle w:val="Zpat"/>
              <w:tabs>
                <w:tab w:val="clear" w:pos="4513"/>
              </w:tabs>
              <w:ind w:left="204"/>
              <w:jc w:val="center"/>
              <w:rPr>
                <w:rFonts w:ascii="Arial" w:hAnsi="Arial" w:cs="Arial"/>
                <w:b/>
                <w:sz w:val="20"/>
                <w:szCs w:val="20"/>
              </w:rPr>
            </w:pPr>
            <w:r w:rsidRPr="00366F2E">
              <w:rPr>
                <w:rFonts w:ascii="Arial" w:hAnsi="Arial" w:cs="Arial"/>
                <w:b/>
                <w:sz w:val="20"/>
                <w:szCs w:val="20"/>
              </w:rPr>
              <w:t>14 520,00</w:t>
            </w:r>
          </w:p>
        </w:tc>
      </w:tr>
    </w:tbl>
    <w:p w14:paraId="57B3E4E9" w14:textId="479BB174" w:rsidR="009F49C4" w:rsidRPr="00366F2E" w:rsidRDefault="009F49C4" w:rsidP="003E6C10">
      <w:pPr>
        <w:spacing w:line="228" w:lineRule="auto"/>
        <w:rPr>
          <w:rFonts w:ascii="Arial" w:hAnsi="Arial" w:cs="Arial"/>
          <w:sz w:val="20"/>
          <w:szCs w:val="20"/>
        </w:rPr>
      </w:pPr>
    </w:p>
    <w:p w14:paraId="3AF38C5A" w14:textId="42FC8412" w:rsidR="009F49C4" w:rsidRPr="00366F2E" w:rsidRDefault="009F49C4">
      <w:pPr>
        <w:spacing w:line="240" w:lineRule="auto"/>
        <w:rPr>
          <w:rFonts w:ascii="Arial" w:hAnsi="Arial" w:cs="Arial"/>
          <w:sz w:val="20"/>
          <w:szCs w:val="20"/>
        </w:rPr>
      </w:pPr>
      <w:r w:rsidRPr="00366F2E">
        <w:rPr>
          <w:rFonts w:ascii="Arial" w:hAnsi="Arial" w:cs="Arial"/>
          <w:noProof/>
          <w:lang w:eastAsia="cs-CZ"/>
        </w:rPr>
        <mc:AlternateContent>
          <mc:Choice Requires="wps">
            <w:drawing>
              <wp:anchor distT="0" distB="0" distL="114300" distR="114300" simplePos="0" relativeHeight="251658284" behindDoc="0" locked="0" layoutInCell="1" allowOverlap="1" wp14:anchorId="3A6AA7CD" wp14:editId="2603713F">
                <wp:simplePos x="0" y="0"/>
                <wp:positionH relativeFrom="margin">
                  <wp:posOffset>724535</wp:posOffset>
                </wp:positionH>
                <wp:positionV relativeFrom="bottomMargin">
                  <wp:posOffset>182880</wp:posOffset>
                </wp:positionV>
                <wp:extent cx="4847590" cy="258445"/>
                <wp:effectExtent l="0" t="0" r="0" b="8255"/>
                <wp:wrapNone/>
                <wp:docPr id="24" name="Textové pole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2C11BE7" w14:textId="77777777" w:rsidR="009F49C4" w:rsidRPr="006E1087" w:rsidRDefault="009F49C4" w:rsidP="009F49C4">
                            <w:pPr>
                              <w:jc w:val="center"/>
                            </w:pPr>
                            <w:r>
                              <w:rPr>
                                <w:b/>
                                <w:i/>
                              </w:rPr>
                              <w:t>Služby veřejné správy na poštách</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1FE19716">
              <v:shape id="Textové pole 24" style="position:absolute;margin-left:57.05pt;margin-top:14.4pt;width:381.7pt;height:20.35pt;z-index:251658284;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51"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aRh55AEAAKkDAAAOAAAAZHJzL2Uyb0RvYy54bWysU9tu2zAMfR+wfxD0vjgJnDU14hRdiw4D&#10;ugvQ7QNoWY6F2aJGKbGzrx8lp2m2vQ17EURSPjznkN7cjH0nDpq8QVvKxWwuhbYKa2N3pfz29eHN&#10;WgofwNbQodWlPGovb7avX20GV+glttjVmgSDWF8MrpRtCK7IMq9a3YOfodOWiw1SD4FD2mU1wcDo&#10;fZct5/O32YBUO0Klvefs/VSU24TfNFqFz03jdRBdKZlbSCels4pntt1AsSNwrVEnGvAPLHowlpue&#10;oe4hgNiT+QuqN4rQYxNmCvsMm8YonTSwmsX8DzVPLTidtLA53p1t8v8PVn06PLkvJML4DkceYBLh&#10;3SOq715YvGvB7vQtEQ6thpobL6Jl2eB8cfo0Wu0LH0Gq4SPWPGTYB0xAY0N9dIV1CkbnARzPpusx&#10;CMXJfJ1fra65pLi2XK3zfJVaQPH8tSMf3mvsRbyUknioCR0Ojz5ENlA8P4nNLD6YrkuD7exvCX4Y&#10;M4l9JDxRD2M1ClPH5rFxVFNhfWQ9hNO+8H7zpUX6KcXAu1JK/2MPpKXoPlj25HqR53G5UpCvrpYc&#10;0GWluqyAVQxVyiDFdL0L00LuHZldy52mKVi8ZR8bkyS+sDrx531Iyk+7GxfuMk6vXv6w7S8AAAD/&#10;/wMAUEsDBBQABgAIAAAAIQCIIVuK3gAAAAkBAAAPAAAAZHJzL2Rvd25yZXYueG1sTI/LTsMwEEX3&#10;SP0Hayqxo3aqpk1DnKoqYguiPCR2bjxNIuJxFLtN+HuGFSyv5ujOucVucp244hBaTxqShQKBVHnb&#10;Uq3h7fXxLgMRoiFrOk+o4RsD7MrZTWFy60d6wesx1oJLKORGQxNjn0sZqgadCQvfI/Ht7AdnIseh&#10;lnYwI5e7Ti6VWktnWuIPjenx0GD1dbw4De9P58+PlXquH1zaj35SktxWan07n/b3ICJO8Q+GX31W&#10;h5KdTv5CNoiOc7JKGNWwzHgCA9lmk4I4aVhvU5BlIf8vKH8AAAD//wMAUEsBAi0AFAAGAAgAAAAh&#10;ALaDOJL+AAAA4QEAABMAAAAAAAAAAAAAAAAAAAAAAFtDb250ZW50X1R5cGVzXS54bWxQSwECLQAU&#10;AAYACAAAACEAOP0h/9YAAACUAQAACwAAAAAAAAAAAAAAAAAvAQAAX3JlbHMvLnJlbHNQSwECLQAU&#10;AAYACAAAACEAqmkYeeQBAACpAwAADgAAAAAAAAAAAAAAAAAuAgAAZHJzL2Uyb0RvYy54bWxQSwEC&#10;LQAUAAYACAAAACEAiCFbit4AAAAJAQAADwAAAAAAAAAAAAAAAAA+BAAAZHJzL2Rvd25yZXYueG1s&#10;UEsFBgAAAAAEAAQA8wAAAEkFAAAAAA==&#10;" w14:anchorId="3A6AA7CD">
                <v:textbox>
                  <w:txbxContent>
                    <w:p w:rsidRPr="006E1087" w:rsidR="009F49C4" w:rsidP="009F49C4" w:rsidRDefault="009F49C4" w14:paraId="2228C2DA" w14:textId="77777777">
                      <w:pPr>
                        <w:jc w:val="center"/>
                      </w:pPr>
                      <w:r>
                        <w:rPr>
                          <w:b/>
                          <w:i/>
                        </w:rPr>
                        <w:t>Služby veřejné správy na poštách</w:t>
                      </w:r>
                    </w:p>
                  </w:txbxContent>
                </v:textbox>
                <w10:wrap anchorx="margin" anchory="margin"/>
              </v:shape>
            </w:pict>
          </mc:Fallback>
        </mc:AlternateContent>
      </w:r>
      <w:r w:rsidRPr="00366F2E">
        <w:rPr>
          <w:rFonts w:ascii="Arial" w:hAnsi="Arial" w:cs="Arial"/>
          <w:sz w:val="20"/>
          <w:szCs w:val="20"/>
        </w:rPr>
        <w:br w:type="page"/>
      </w:r>
    </w:p>
    <w:p w14:paraId="23F6DD5E" w14:textId="6A9D14E4" w:rsidR="0022198C" w:rsidRPr="00366F2E" w:rsidRDefault="0022198C" w:rsidP="001B5A38">
      <w:pPr>
        <w:pStyle w:val="Nadpis3"/>
        <w:numPr>
          <w:ilvl w:val="0"/>
          <w:numId w:val="78"/>
        </w:numPr>
        <w:jc w:val="left"/>
        <w:rPr>
          <w:rFonts w:cs="Arial"/>
        </w:rPr>
      </w:pPr>
      <w:bookmarkStart w:id="394" w:name="_Toc304795210"/>
      <w:bookmarkStart w:id="395" w:name="_Toc304795211"/>
      <w:bookmarkStart w:id="396" w:name="_Toc304795214"/>
      <w:bookmarkStart w:id="397" w:name="_Toc304795241"/>
      <w:bookmarkStart w:id="398" w:name="_Toc304795246"/>
      <w:bookmarkStart w:id="399" w:name="_Toc304795247"/>
      <w:bookmarkStart w:id="400" w:name="_Toc304795250"/>
      <w:bookmarkStart w:id="401" w:name="_Toc304795251"/>
      <w:bookmarkStart w:id="402" w:name="_Toc304795256"/>
      <w:bookmarkStart w:id="403" w:name="_Toc304795261"/>
      <w:bookmarkStart w:id="404" w:name="_Toc304795262"/>
      <w:bookmarkStart w:id="405" w:name="_Toc304795265"/>
      <w:bookmarkStart w:id="406" w:name="_Toc304795266"/>
      <w:bookmarkStart w:id="407" w:name="_Toc22742901"/>
      <w:bookmarkStart w:id="408" w:name="_Toc87870662"/>
      <w:bookmarkStart w:id="409" w:name="_Toc151387989"/>
      <w:bookmarkStart w:id="410" w:name="_Toc189039837"/>
      <w:bookmarkEnd w:id="394"/>
      <w:bookmarkEnd w:id="395"/>
      <w:bookmarkEnd w:id="396"/>
      <w:bookmarkEnd w:id="397"/>
      <w:bookmarkEnd w:id="398"/>
      <w:bookmarkEnd w:id="399"/>
      <w:bookmarkEnd w:id="400"/>
      <w:bookmarkEnd w:id="401"/>
      <w:bookmarkEnd w:id="402"/>
      <w:bookmarkEnd w:id="403"/>
      <w:bookmarkEnd w:id="404"/>
      <w:bookmarkEnd w:id="405"/>
      <w:bookmarkEnd w:id="406"/>
      <w:r w:rsidRPr="00366F2E">
        <w:rPr>
          <w:rFonts w:cs="Arial"/>
        </w:rPr>
        <w:lastRenderedPageBreak/>
        <w:t>Doplňkové služby k datovým schránkám</w:t>
      </w:r>
      <w:bookmarkEnd w:id="407"/>
      <w:bookmarkEnd w:id="408"/>
      <w:bookmarkEnd w:id="409"/>
      <w:bookmarkEnd w:id="410"/>
    </w:p>
    <w:p w14:paraId="4FC36983" w14:textId="77777777" w:rsidR="0022198C" w:rsidRPr="00366F2E" w:rsidRDefault="0022198C" w:rsidP="0022198C">
      <w:pPr>
        <w:spacing w:line="228" w:lineRule="auto"/>
        <w:rPr>
          <w:rFonts w:ascii="Arial" w:hAnsi="Arial" w:cs="Arial"/>
          <w:sz w:val="12"/>
          <w:szCs w:val="18"/>
        </w:rPr>
      </w:pPr>
    </w:p>
    <w:tbl>
      <w:tblPr>
        <w:tblW w:w="10065"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73"/>
        <w:gridCol w:w="6317"/>
        <w:gridCol w:w="1417"/>
        <w:gridCol w:w="1558"/>
      </w:tblGrid>
      <w:tr w:rsidR="00547C55" w:rsidRPr="00366F2E" w14:paraId="6357B885" w14:textId="77777777" w:rsidTr="2A37792C">
        <w:tc>
          <w:tcPr>
            <w:tcW w:w="7090" w:type="dxa"/>
            <w:gridSpan w:val="2"/>
            <w:shd w:val="clear" w:color="auto" w:fill="F2F2F2" w:themeFill="background1" w:themeFillShade="F2"/>
          </w:tcPr>
          <w:p w14:paraId="16B3981D" w14:textId="77777777" w:rsidR="0022198C" w:rsidRPr="00366F2E" w:rsidRDefault="0022198C" w:rsidP="000F2062">
            <w:pPr>
              <w:rPr>
                <w:rFonts w:ascii="Arial" w:hAnsi="Arial" w:cs="Arial"/>
                <w:b/>
                <w:u w:val="single"/>
              </w:rPr>
            </w:pPr>
            <w:bookmarkStart w:id="411" w:name="_Hlk166145916"/>
          </w:p>
        </w:tc>
        <w:tc>
          <w:tcPr>
            <w:tcW w:w="1417" w:type="dxa"/>
            <w:shd w:val="clear" w:color="auto" w:fill="F2F2F2" w:themeFill="background1" w:themeFillShade="F2"/>
            <w:vAlign w:val="center"/>
          </w:tcPr>
          <w:p w14:paraId="02DF5BFE" w14:textId="77777777" w:rsidR="00BA1146" w:rsidRPr="00366F2E" w:rsidRDefault="0022198C" w:rsidP="00BA1146">
            <w:pPr>
              <w:pStyle w:val="Bezmezer"/>
              <w:tabs>
                <w:tab w:val="left" w:pos="7655"/>
              </w:tabs>
              <w:jc w:val="center"/>
              <w:rPr>
                <w:rFonts w:ascii="Arial" w:hAnsi="Arial" w:cs="Arial"/>
                <w:b/>
                <w:sz w:val="20"/>
                <w:szCs w:val="20"/>
              </w:rPr>
            </w:pPr>
            <w:r w:rsidRPr="00366F2E">
              <w:rPr>
                <w:rFonts w:ascii="Arial" w:hAnsi="Arial" w:cs="Arial"/>
                <w:b/>
                <w:sz w:val="20"/>
                <w:szCs w:val="20"/>
              </w:rPr>
              <w:t>Cena v</w:t>
            </w:r>
            <w:r w:rsidR="00BA1146" w:rsidRPr="00366F2E">
              <w:rPr>
                <w:rFonts w:ascii="Arial" w:hAnsi="Arial" w:cs="Arial"/>
                <w:b/>
                <w:sz w:val="20"/>
                <w:szCs w:val="20"/>
              </w:rPr>
              <w:t> </w:t>
            </w:r>
            <w:r w:rsidRPr="00366F2E">
              <w:rPr>
                <w:rFonts w:ascii="Arial" w:hAnsi="Arial" w:cs="Arial"/>
                <w:b/>
                <w:sz w:val="20"/>
                <w:szCs w:val="20"/>
              </w:rPr>
              <w:t>Kč</w:t>
            </w:r>
          </w:p>
          <w:p w14:paraId="4DD8CF60" w14:textId="77777777" w:rsidR="0022198C" w:rsidRPr="00366F2E" w:rsidRDefault="0022198C" w:rsidP="00BA1146">
            <w:pPr>
              <w:pStyle w:val="Bezmezer"/>
              <w:tabs>
                <w:tab w:val="left" w:pos="7655"/>
              </w:tabs>
              <w:jc w:val="center"/>
              <w:rPr>
                <w:rFonts w:ascii="Arial" w:hAnsi="Arial" w:cs="Arial"/>
                <w:b/>
                <w:sz w:val="20"/>
                <w:szCs w:val="20"/>
              </w:rPr>
            </w:pPr>
            <w:r w:rsidRPr="00366F2E">
              <w:rPr>
                <w:rFonts w:ascii="Arial" w:hAnsi="Arial" w:cs="Arial"/>
                <w:b/>
                <w:sz w:val="20"/>
                <w:szCs w:val="20"/>
              </w:rPr>
              <w:t>(bez DPH)</w:t>
            </w:r>
          </w:p>
        </w:tc>
        <w:tc>
          <w:tcPr>
            <w:tcW w:w="1558" w:type="dxa"/>
            <w:shd w:val="clear" w:color="auto" w:fill="F2F2F2" w:themeFill="background1" w:themeFillShade="F2"/>
            <w:vAlign w:val="center"/>
          </w:tcPr>
          <w:p w14:paraId="1198873F" w14:textId="77777777" w:rsidR="00BA1146" w:rsidRPr="00366F2E" w:rsidRDefault="00BA1146" w:rsidP="000F2062">
            <w:pPr>
              <w:pStyle w:val="Bezmezer"/>
              <w:tabs>
                <w:tab w:val="left" w:pos="7655"/>
              </w:tabs>
              <w:jc w:val="center"/>
              <w:rPr>
                <w:rFonts w:ascii="Arial" w:hAnsi="Arial" w:cs="Arial"/>
                <w:b/>
                <w:sz w:val="20"/>
                <w:szCs w:val="20"/>
              </w:rPr>
            </w:pPr>
            <w:r w:rsidRPr="00366F2E">
              <w:rPr>
                <w:rFonts w:ascii="Arial" w:hAnsi="Arial" w:cs="Arial"/>
                <w:b/>
                <w:sz w:val="20"/>
                <w:szCs w:val="20"/>
              </w:rPr>
              <w:t>Cena v Kč</w:t>
            </w:r>
          </w:p>
          <w:p w14:paraId="23893F8D" w14:textId="77777777" w:rsidR="0022198C" w:rsidRPr="00366F2E" w:rsidRDefault="0022198C" w:rsidP="000F2062">
            <w:pPr>
              <w:pStyle w:val="Bezmezer"/>
              <w:tabs>
                <w:tab w:val="left" w:pos="7655"/>
              </w:tabs>
              <w:jc w:val="center"/>
              <w:rPr>
                <w:rFonts w:ascii="Arial" w:hAnsi="Arial" w:cs="Arial"/>
                <w:b/>
                <w:sz w:val="20"/>
                <w:szCs w:val="20"/>
              </w:rPr>
            </w:pPr>
            <w:r w:rsidRPr="00366F2E">
              <w:rPr>
                <w:rFonts w:ascii="Arial" w:hAnsi="Arial" w:cs="Arial"/>
                <w:b/>
                <w:sz w:val="20"/>
                <w:szCs w:val="20"/>
              </w:rPr>
              <w:t>(s DPH)</w:t>
            </w:r>
          </w:p>
        </w:tc>
      </w:tr>
      <w:tr w:rsidR="00547C55" w:rsidRPr="00366F2E" w14:paraId="2B8759B1" w14:textId="77777777" w:rsidTr="2A37792C">
        <w:tc>
          <w:tcPr>
            <w:tcW w:w="773" w:type="dxa"/>
            <w:vMerge w:val="restart"/>
          </w:tcPr>
          <w:p w14:paraId="374EBE47" w14:textId="58CC29AF" w:rsidR="0022198C" w:rsidRPr="00366F2E" w:rsidRDefault="007A0E8E" w:rsidP="000F2062">
            <w:pPr>
              <w:rPr>
                <w:rFonts w:ascii="Arial" w:hAnsi="Arial" w:cs="Arial"/>
                <w:b/>
                <w:sz w:val="20"/>
                <w:szCs w:val="20"/>
              </w:rPr>
            </w:pPr>
            <w:r w:rsidRPr="00366F2E">
              <w:rPr>
                <w:rFonts w:ascii="Arial" w:hAnsi="Arial" w:cs="Arial"/>
                <w:b/>
                <w:sz w:val="20"/>
                <w:szCs w:val="20"/>
              </w:rPr>
              <w:t>3</w:t>
            </w:r>
            <w:r w:rsidR="0022198C" w:rsidRPr="00366F2E">
              <w:rPr>
                <w:rFonts w:ascii="Arial" w:hAnsi="Arial" w:cs="Arial"/>
                <w:b/>
                <w:sz w:val="20"/>
                <w:szCs w:val="20"/>
              </w:rPr>
              <w:t>.1</w:t>
            </w:r>
          </w:p>
        </w:tc>
        <w:tc>
          <w:tcPr>
            <w:tcW w:w="6317" w:type="dxa"/>
            <w:vAlign w:val="center"/>
          </w:tcPr>
          <w:p w14:paraId="62E67C36" w14:textId="77777777" w:rsidR="0022198C" w:rsidRPr="00366F2E" w:rsidRDefault="0022198C" w:rsidP="000F2062">
            <w:pPr>
              <w:rPr>
                <w:rFonts w:ascii="Arial" w:hAnsi="Arial" w:cs="Arial"/>
                <w:b/>
                <w:sz w:val="20"/>
                <w:szCs w:val="20"/>
              </w:rPr>
            </w:pPr>
            <w:r w:rsidRPr="00366F2E">
              <w:rPr>
                <w:rFonts w:ascii="Arial" w:hAnsi="Arial" w:cs="Arial"/>
                <w:b/>
                <w:sz w:val="20"/>
                <w:szCs w:val="20"/>
              </w:rPr>
              <w:t>SMS upozornění – příchod nové datové zprávy</w:t>
            </w:r>
          </w:p>
        </w:tc>
        <w:tc>
          <w:tcPr>
            <w:tcW w:w="1417" w:type="dxa"/>
            <w:vAlign w:val="center"/>
          </w:tcPr>
          <w:p w14:paraId="3F381C54" w14:textId="77777777" w:rsidR="0022198C" w:rsidRPr="00366F2E" w:rsidRDefault="0022198C" w:rsidP="00BA1146">
            <w:pPr>
              <w:pStyle w:val="Bezmezer"/>
              <w:tabs>
                <w:tab w:val="left" w:pos="7655"/>
              </w:tabs>
              <w:jc w:val="center"/>
              <w:rPr>
                <w:rFonts w:ascii="Arial" w:hAnsi="Arial" w:cs="Arial"/>
              </w:rPr>
            </w:pPr>
          </w:p>
        </w:tc>
        <w:tc>
          <w:tcPr>
            <w:tcW w:w="1558" w:type="dxa"/>
            <w:vAlign w:val="center"/>
          </w:tcPr>
          <w:p w14:paraId="66A38DE4" w14:textId="77777777" w:rsidR="0022198C" w:rsidRPr="00366F2E" w:rsidRDefault="0022198C" w:rsidP="00BA1146">
            <w:pPr>
              <w:pStyle w:val="Bezmezer"/>
              <w:tabs>
                <w:tab w:val="left" w:pos="7655"/>
              </w:tabs>
              <w:jc w:val="center"/>
              <w:rPr>
                <w:rFonts w:ascii="Arial" w:hAnsi="Arial" w:cs="Arial"/>
              </w:rPr>
            </w:pPr>
          </w:p>
        </w:tc>
      </w:tr>
      <w:tr w:rsidR="00547C55" w:rsidRPr="00366F2E" w14:paraId="18EBD79F" w14:textId="77777777" w:rsidTr="2A37792C">
        <w:tc>
          <w:tcPr>
            <w:tcW w:w="773" w:type="dxa"/>
            <w:vMerge/>
          </w:tcPr>
          <w:p w14:paraId="0288AA6E" w14:textId="77777777" w:rsidR="0022198C" w:rsidRPr="00366F2E" w:rsidRDefault="0022198C" w:rsidP="000F2062">
            <w:pPr>
              <w:pStyle w:val="Bezmezer"/>
              <w:tabs>
                <w:tab w:val="left" w:pos="7655"/>
              </w:tabs>
              <w:jc w:val="both"/>
              <w:rPr>
                <w:rFonts w:ascii="Arial" w:hAnsi="Arial" w:cs="Arial"/>
                <w:sz w:val="20"/>
                <w:szCs w:val="20"/>
              </w:rPr>
            </w:pPr>
          </w:p>
        </w:tc>
        <w:tc>
          <w:tcPr>
            <w:tcW w:w="6317" w:type="dxa"/>
            <w:vAlign w:val="center"/>
          </w:tcPr>
          <w:p w14:paraId="4FFEEA3E" w14:textId="77777777" w:rsidR="0022198C" w:rsidRPr="00366F2E" w:rsidRDefault="0022198C" w:rsidP="000F2062">
            <w:pPr>
              <w:pStyle w:val="Bezmezer"/>
              <w:tabs>
                <w:tab w:val="left" w:pos="7655"/>
              </w:tabs>
              <w:rPr>
                <w:rFonts w:ascii="Arial" w:hAnsi="Arial" w:cs="Arial"/>
                <w:sz w:val="20"/>
                <w:szCs w:val="20"/>
              </w:rPr>
            </w:pPr>
            <w:r w:rsidRPr="00366F2E">
              <w:rPr>
                <w:rFonts w:ascii="Arial" w:hAnsi="Arial" w:cs="Arial"/>
                <w:sz w:val="20"/>
                <w:szCs w:val="20"/>
              </w:rPr>
              <w:t>Cena za jednu odeslanou SMS zprávu</w:t>
            </w:r>
          </w:p>
        </w:tc>
        <w:tc>
          <w:tcPr>
            <w:tcW w:w="1417" w:type="dxa"/>
            <w:vAlign w:val="center"/>
          </w:tcPr>
          <w:p w14:paraId="016D33C8" w14:textId="35F36546" w:rsidR="0022198C" w:rsidRPr="00366F2E" w:rsidRDefault="00D2239C" w:rsidP="00F04CBC">
            <w:pPr>
              <w:pStyle w:val="Bezmezer"/>
              <w:tabs>
                <w:tab w:val="left" w:pos="3719"/>
                <w:tab w:val="left" w:pos="7655"/>
              </w:tabs>
              <w:ind w:left="350" w:right="-103"/>
              <w:jc w:val="center"/>
              <w:rPr>
                <w:rFonts w:ascii="Arial" w:hAnsi="Arial" w:cs="Arial"/>
                <w:sz w:val="20"/>
                <w:szCs w:val="20"/>
              </w:rPr>
            </w:pPr>
            <w:r w:rsidRPr="00366F2E">
              <w:rPr>
                <w:rFonts w:ascii="Arial" w:hAnsi="Arial" w:cs="Arial"/>
                <w:sz w:val="20"/>
                <w:szCs w:val="20"/>
              </w:rPr>
              <w:t xml:space="preserve"> </w:t>
            </w:r>
            <w:r w:rsidR="0022198C" w:rsidRPr="00366F2E">
              <w:rPr>
                <w:rFonts w:ascii="Arial" w:hAnsi="Arial" w:cs="Arial"/>
                <w:sz w:val="20"/>
                <w:szCs w:val="20"/>
              </w:rPr>
              <w:t>2,48</w:t>
            </w:r>
          </w:p>
        </w:tc>
        <w:tc>
          <w:tcPr>
            <w:tcW w:w="1558" w:type="dxa"/>
            <w:vAlign w:val="center"/>
          </w:tcPr>
          <w:p w14:paraId="55682F4F" w14:textId="6A84CD2A" w:rsidR="0022198C" w:rsidRPr="00366F2E" w:rsidRDefault="00D2239C" w:rsidP="00F04CBC">
            <w:pPr>
              <w:pStyle w:val="Bezmezer"/>
              <w:tabs>
                <w:tab w:val="left" w:pos="3719"/>
                <w:tab w:val="left" w:pos="7655"/>
              </w:tabs>
              <w:ind w:left="345" w:right="-103"/>
              <w:jc w:val="center"/>
              <w:rPr>
                <w:rFonts w:ascii="Arial" w:hAnsi="Arial" w:cs="Arial"/>
                <w:b/>
                <w:sz w:val="20"/>
                <w:szCs w:val="20"/>
              </w:rPr>
            </w:pPr>
            <w:r w:rsidRPr="00366F2E">
              <w:rPr>
                <w:rFonts w:ascii="Arial" w:hAnsi="Arial" w:cs="Arial"/>
                <w:b/>
                <w:sz w:val="20"/>
                <w:szCs w:val="20"/>
              </w:rPr>
              <w:t xml:space="preserve">   </w:t>
            </w:r>
            <w:r w:rsidR="0022198C" w:rsidRPr="00366F2E">
              <w:rPr>
                <w:rFonts w:ascii="Arial" w:hAnsi="Arial" w:cs="Arial"/>
                <w:b/>
                <w:sz w:val="20"/>
                <w:szCs w:val="20"/>
              </w:rPr>
              <w:t>3,00</w:t>
            </w:r>
          </w:p>
        </w:tc>
      </w:tr>
      <w:tr w:rsidR="00547C55" w:rsidRPr="00366F2E" w14:paraId="4588E7B2" w14:textId="77777777" w:rsidTr="2A37792C">
        <w:tc>
          <w:tcPr>
            <w:tcW w:w="773" w:type="dxa"/>
            <w:vMerge w:val="restart"/>
          </w:tcPr>
          <w:p w14:paraId="7FB29D22" w14:textId="28F44DC0" w:rsidR="0022198C" w:rsidRPr="00366F2E" w:rsidRDefault="007A0E8E" w:rsidP="000F2062">
            <w:pPr>
              <w:pStyle w:val="Bezmezer"/>
              <w:tabs>
                <w:tab w:val="left" w:pos="7655"/>
              </w:tabs>
              <w:jc w:val="both"/>
              <w:rPr>
                <w:rFonts w:ascii="Arial" w:hAnsi="Arial" w:cs="Arial"/>
                <w:b/>
                <w:sz w:val="20"/>
                <w:szCs w:val="20"/>
              </w:rPr>
            </w:pPr>
            <w:r w:rsidRPr="00366F2E">
              <w:rPr>
                <w:rFonts w:ascii="Arial" w:hAnsi="Arial" w:cs="Arial"/>
                <w:b/>
                <w:sz w:val="20"/>
                <w:szCs w:val="20"/>
              </w:rPr>
              <w:t>3</w:t>
            </w:r>
            <w:r w:rsidR="0022198C" w:rsidRPr="00366F2E">
              <w:rPr>
                <w:rFonts w:ascii="Arial" w:hAnsi="Arial" w:cs="Arial"/>
                <w:b/>
                <w:sz w:val="20"/>
                <w:szCs w:val="20"/>
              </w:rPr>
              <w:t>.2</w:t>
            </w:r>
          </w:p>
        </w:tc>
        <w:tc>
          <w:tcPr>
            <w:tcW w:w="6317" w:type="dxa"/>
            <w:vAlign w:val="center"/>
          </w:tcPr>
          <w:p w14:paraId="02431CEA" w14:textId="77777777" w:rsidR="0022198C" w:rsidRPr="00366F2E" w:rsidRDefault="0022198C" w:rsidP="000F2062">
            <w:pPr>
              <w:pStyle w:val="Bezmezer"/>
              <w:tabs>
                <w:tab w:val="left" w:pos="7655"/>
              </w:tabs>
              <w:rPr>
                <w:rFonts w:ascii="Arial" w:hAnsi="Arial" w:cs="Arial"/>
                <w:b/>
                <w:sz w:val="20"/>
                <w:szCs w:val="20"/>
              </w:rPr>
            </w:pPr>
            <w:r w:rsidRPr="00366F2E">
              <w:rPr>
                <w:rFonts w:ascii="Arial" w:hAnsi="Arial" w:cs="Arial"/>
                <w:b/>
                <w:sz w:val="20"/>
                <w:szCs w:val="20"/>
              </w:rPr>
              <w:t>SMS Autentizace – přihlašování do datové schránky přes autentizační SMS</w:t>
            </w:r>
          </w:p>
        </w:tc>
        <w:tc>
          <w:tcPr>
            <w:tcW w:w="1417" w:type="dxa"/>
            <w:vAlign w:val="center"/>
          </w:tcPr>
          <w:p w14:paraId="63B8DE59" w14:textId="77777777" w:rsidR="0022198C" w:rsidRPr="00366F2E" w:rsidRDefault="0022198C" w:rsidP="0041576D">
            <w:pPr>
              <w:pStyle w:val="Bezmezer"/>
              <w:tabs>
                <w:tab w:val="left" w:pos="3719"/>
                <w:tab w:val="left" w:pos="7655"/>
              </w:tabs>
              <w:ind w:left="-112" w:right="-103"/>
              <w:jc w:val="center"/>
              <w:rPr>
                <w:rFonts w:ascii="Arial" w:hAnsi="Arial" w:cs="Arial"/>
                <w:sz w:val="20"/>
                <w:szCs w:val="20"/>
              </w:rPr>
            </w:pPr>
          </w:p>
        </w:tc>
        <w:tc>
          <w:tcPr>
            <w:tcW w:w="1558" w:type="dxa"/>
            <w:vAlign w:val="center"/>
          </w:tcPr>
          <w:p w14:paraId="4636F605" w14:textId="77777777" w:rsidR="0022198C" w:rsidRPr="00366F2E" w:rsidRDefault="0022198C" w:rsidP="0041576D">
            <w:pPr>
              <w:pStyle w:val="Bezmezer"/>
              <w:tabs>
                <w:tab w:val="left" w:pos="3719"/>
                <w:tab w:val="left" w:pos="7655"/>
              </w:tabs>
              <w:ind w:left="-112" w:right="-103"/>
              <w:jc w:val="center"/>
              <w:rPr>
                <w:rFonts w:ascii="Arial" w:hAnsi="Arial" w:cs="Arial"/>
                <w:b/>
                <w:sz w:val="20"/>
                <w:szCs w:val="20"/>
              </w:rPr>
            </w:pPr>
          </w:p>
        </w:tc>
      </w:tr>
      <w:tr w:rsidR="00547C55" w:rsidRPr="00366F2E" w14:paraId="1222F09E" w14:textId="77777777" w:rsidTr="2A37792C">
        <w:tc>
          <w:tcPr>
            <w:tcW w:w="773" w:type="dxa"/>
            <w:vMerge/>
          </w:tcPr>
          <w:p w14:paraId="302D7540" w14:textId="77777777" w:rsidR="0022198C" w:rsidRPr="00366F2E" w:rsidRDefault="0022198C" w:rsidP="000F2062">
            <w:pPr>
              <w:pStyle w:val="Bezmezer"/>
              <w:tabs>
                <w:tab w:val="left" w:pos="7655"/>
              </w:tabs>
              <w:jc w:val="both"/>
              <w:rPr>
                <w:rFonts w:ascii="Arial" w:hAnsi="Arial" w:cs="Arial"/>
                <w:sz w:val="20"/>
                <w:szCs w:val="20"/>
              </w:rPr>
            </w:pPr>
          </w:p>
        </w:tc>
        <w:tc>
          <w:tcPr>
            <w:tcW w:w="6317" w:type="dxa"/>
            <w:vAlign w:val="center"/>
          </w:tcPr>
          <w:p w14:paraId="5AF7ED11" w14:textId="77777777" w:rsidR="0022198C" w:rsidRPr="00366F2E" w:rsidRDefault="0022198C" w:rsidP="000F2062">
            <w:pPr>
              <w:pStyle w:val="Bezmezer"/>
              <w:tabs>
                <w:tab w:val="left" w:pos="7655"/>
              </w:tabs>
              <w:rPr>
                <w:rFonts w:ascii="Arial" w:hAnsi="Arial" w:cs="Arial"/>
                <w:sz w:val="20"/>
                <w:szCs w:val="20"/>
              </w:rPr>
            </w:pPr>
            <w:r w:rsidRPr="00366F2E">
              <w:rPr>
                <w:rFonts w:ascii="Arial" w:hAnsi="Arial" w:cs="Arial"/>
                <w:sz w:val="20"/>
                <w:szCs w:val="20"/>
              </w:rPr>
              <w:t>Cena za jednu odeslanou SMS zprávu</w:t>
            </w:r>
          </w:p>
        </w:tc>
        <w:tc>
          <w:tcPr>
            <w:tcW w:w="1417" w:type="dxa"/>
            <w:vAlign w:val="center"/>
          </w:tcPr>
          <w:p w14:paraId="744E96B0" w14:textId="06CB07B5" w:rsidR="0022198C" w:rsidRPr="00366F2E" w:rsidRDefault="00D2239C" w:rsidP="00F04CBC">
            <w:pPr>
              <w:pStyle w:val="Bezmezer"/>
              <w:tabs>
                <w:tab w:val="left" w:pos="3719"/>
                <w:tab w:val="left" w:pos="7655"/>
              </w:tabs>
              <w:ind w:left="350" w:right="-103"/>
              <w:jc w:val="center"/>
              <w:rPr>
                <w:rFonts w:ascii="Arial" w:hAnsi="Arial" w:cs="Arial"/>
                <w:sz w:val="20"/>
                <w:szCs w:val="20"/>
              </w:rPr>
            </w:pPr>
            <w:r w:rsidRPr="00366F2E">
              <w:rPr>
                <w:rFonts w:ascii="Arial" w:hAnsi="Arial" w:cs="Arial"/>
                <w:sz w:val="20"/>
                <w:szCs w:val="20"/>
              </w:rPr>
              <w:t xml:space="preserve"> </w:t>
            </w:r>
            <w:r w:rsidR="0022198C" w:rsidRPr="00366F2E">
              <w:rPr>
                <w:rFonts w:ascii="Arial" w:hAnsi="Arial" w:cs="Arial"/>
                <w:sz w:val="20"/>
                <w:szCs w:val="20"/>
              </w:rPr>
              <w:t>2,48</w:t>
            </w:r>
          </w:p>
        </w:tc>
        <w:tc>
          <w:tcPr>
            <w:tcW w:w="1558" w:type="dxa"/>
            <w:vAlign w:val="center"/>
          </w:tcPr>
          <w:p w14:paraId="05F7E543" w14:textId="1EBF346F" w:rsidR="0022198C" w:rsidRPr="00366F2E" w:rsidRDefault="00D2239C" w:rsidP="00F04CBC">
            <w:pPr>
              <w:pStyle w:val="Bezmezer"/>
              <w:tabs>
                <w:tab w:val="left" w:pos="3719"/>
                <w:tab w:val="left" w:pos="7655"/>
              </w:tabs>
              <w:ind w:left="345" w:right="-103"/>
              <w:jc w:val="center"/>
              <w:rPr>
                <w:rFonts w:ascii="Arial" w:hAnsi="Arial" w:cs="Arial"/>
                <w:b/>
                <w:sz w:val="20"/>
                <w:szCs w:val="20"/>
              </w:rPr>
            </w:pPr>
            <w:r w:rsidRPr="00366F2E">
              <w:rPr>
                <w:rFonts w:ascii="Arial" w:hAnsi="Arial" w:cs="Arial"/>
                <w:b/>
                <w:sz w:val="20"/>
                <w:szCs w:val="20"/>
              </w:rPr>
              <w:t xml:space="preserve">   </w:t>
            </w:r>
            <w:r w:rsidR="0022198C" w:rsidRPr="00366F2E">
              <w:rPr>
                <w:rFonts w:ascii="Arial" w:hAnsi="Arial" w:cs="Arial"/>
                <w:b/>
                <w:sz w:val="20"/>
                <w:szCs w:val="20"/>
              </w:rPr>
              <w:t>3,00</w:t>
            </w:r>
          </w:p>
        </w:tc>
      </w:tr>
      <w:tr w:rsidR="00AC18F5" w:rsidRPr="00366F2E" w14:paraId="7BD00E4E" w14:textId="77777777" w:rsidTr="2A37792C">
        <w:tc>
          <w:tcPr>
            <w:tcW w:w="773" w:type="dxa"/>
            <w:vMerge w:val="restart"/>
          </w:tcPr>
          <w:p w14:paraId="771B4958" w14:textId="15F0E843" w:rsidR="00AC18F5" w:rsidRPr="00366F2E" w:rsidRDefault="00AC18F5" w:rsidP="000F2062">
            <w:pPr>
              <w:pStyle w:val="Bezmezer"/>
              <w:tabs>
                <w:tab w:val="left" w:pos="7655"/>
              </w:tabs>
              <w:jc w:val="both"/>
              <w:rPr>
                <w:rFonts w:ascii="Arial" w:hAnsi="Arial" w:cs="Arial"/>
                <w:sz w:val="20"/>
                <w:szCs w:val="20"/>
              </w:rPr>
            </w:pPr>
            <w:r w:rsidRPr="00366F2E">
              <w:rPr>
                <w:rFonts w:ascii="Arial" w:hAnsi="Arial" w:cs="Arial"/>
                <w:b/>
                <w:sz w:val="20"/>
                <w:szCs w:val="20"/>
              </w:rPr>
              <w:t>3.3</w:t>
            </w:r>
          </w:p>
        </w:tc>
        <w:tc>
          <w:tcPr>
            <w:tcW w:w="6317" w:type="dxa"/>
            <w:vAlign w:val="center"/>
          </w:tcPr>
          <w:p w14:paraId="49677062" w14:textId="77777777" w:rsidR="00E7414D" w:rsidRPr="00366F2E" w:rsidRDefault="60A46AA1" w:rsidP="000F2062">
            <w:pPr>
              <w:rPr>
                <w:rFonts w:ascii="Arial" w:hAnsi="Arial" w:cs="Arial"/>
                <w:sz w:val="20"/>
                <w:szCs w:val="20"/>
              </w:rPr>
            </w:pPr>
            <w:r w:rsidRPr="00366F2E">
              <w:rPr>
                <w:rFonts w:ascii="Arial" w:hAnsi="Arial" w:cs="Arial"/>
                <w:b/>
                <w:bCs/>
                <w:sz w:val="20"/>
                <w:szCs w:val="20"/>
              </w:rPr>
              <w:t>Datový trezor</w:t>
            </w:r>
            <w:r w:rsidRPr="00366F2E">
              <w:rPr>
                <w:rFonts w:ascii="Arial" w:hAnsi="Arial" w:cs="Arial"/>
                <w:sz w:val="20"/>
                <w:szCs w:val="20"/>
              </w:rPr>
              <w:t xml:space="preserve"> </w:t>
            </w:r>
          </w:p>
          <w:p w14:paraId="6CD9B28C" w14:textId="7B7EC563" w:rsidR="00AC18F5" w:rsidRPr="00366F2E" w:rsidRDefault="00AC18F5" w:rsidP="000F2062">
            <w:pPr>
              <w:rPr>
                <w:rFonts w:ascii="Arial" w:hAnsi="Arial" w:cs="Arial"/>
                <w:sz w:val="20"/>
                <w:szCs w:val="20"/>
              </w:rPr>
            </w:pPr>
            <w:r w:rsidRPr="00366F2E">
              <w:rPr>
                <w:rFonts w:ascii="Arial" w:hAnsi="Arial" w:cs="Arial"/>
                <w:sz w:val="20"/>
                <w:szCs w:val="20"/>
              </w:rPr>
              <w:t>Kapacita dle počtu uchovávaných zpráv</w:t>
            </w:r>
          </w:p>
        </w:tc>
        <w:tc>
          <w:tcPr>
            <w:tcW w:w="1417" w:type="dxa"/>
            <w:vAlign w:val="center"/>
          </w:tcPr>
          <w:p w14:paraId="76A38F2E" w14:textId="77777777" w:rsidR="00AC18F5" w:rsidRPr="00366F2E" w:rsidRDefault="00AC18F5" w:rsidP="0041576D">
            <w:pPr>
              <w:pStyle w:val="Bezmezer"/>
              <w:tabs>
                <w:tab w:val="left" w:pos="7655"/>
              </w:tabs>
              <w:ind w:left="-112" w:right="-103"/>
              <w:jc w:val="center"/>
              <w:rPr>
                <w:rFonts w:ascii="Arial" w:hAnsi="Arial" w:cs="Arial"/>
                <w:sz w:val="20"/>
                <w:szCs w:val="20"/>
              </w:rPr>
            </w:pPr>
          </w:p>
        </w:tc>
        <w:tc>
          <w:tcPr>
            <w:tcW w:w="1558" w:type="dxa"/>
            <w:vAlign w:val="center"/>
          </w:tcPr>
          <w:p w14:paraId="7BB8CE52" w14:textId="77777777" w:rsidR="00AC18F5" w:rsidRPr="00366F2E" w:rsidRDefault="00AC18F5" w:rsidP="0041576D">
            <w:pPr>
              <w:pStyle w:val="Bezmezer"/>
              <w:tabs>
                <w:tab w:val="left" w:pos="7655"/>
              </w:tabs>
              <w:ind w:left="-112" w:right="-103"/>
              <w:jc w:val="center"/>
              <w:rPr>
                <w:rFonts w:ascii="Arial" w:hAnsi="Arial" w:cs="Arial"/>
                <w:b/>
                <w:sz w:val="20"/>
                <w:szCs w:val="20"/>
              </w:rPr>
            </w:pPr>
          </w:p>
        </w:tc>
      </w:tr>
      <w:tr w:rsidR="00AC18F5" w:rsidRPr="00366F2E" w14:paraId="4B19FEB2" w14:textId="77777777" w:rsidTr="2A37792C">
        <w:tc>
          <w:tcPr>
            <w:tcW w:w="773" w:type="dxa"/>
            <w:vMerge/>
          </w:tcPr>
          <w:p w14:paraId="77C1C38A" w14:textId="77777777" w:rsidR="00AC18F5" w:rsidRPr="00366F2E" w:rsidRDefault="00AC18F5" w:rsidP="000F2062">
            <w:pPr>
              <w:pStyle w:val="Bezmezer"/>
              <w:tabs>
                <w:tab w:val="left" w:pos="7655"/>
              </w:tabs>
              <w:jc w:val="both"/>
              <w:rPr>
                <w:rFonts w:ascii="Arial" w:hAnsi="Arial" w:cs="Arial"/>
                <w:sz w:val="20"/>
                <w:szCs w:val="20"/>
              </w:rPr>
            </w:pPr>
          </w:p>
        </w:tc>
        <w:tc>
          <w:tcPr>
            <w:tcW w:w="6317" w:type="dxa"/>
          </w:tcPr>
          <w:p w14:paraId="5F77730D" w14:textId="3E8005B8" w:rsidR="00AC18F5" w:rsidRPr="00366F2E" w:rsidRDefault="00AC18F5" w:rsidP="00254B04">
            <w:pPr>
              <w:pStyle w:val="Default"/>
              <w:rPr>
                <w:rFonts w:ascii="Arial" w:hAnsi="Arial" w:cs="Arial"/>
                <w:color w:val="auto"/>
                <w:sz w:val="20"/>
                <w:szCs w:val="20"/>
              </w:rPr>
            </w:pPr>
            <w:r w:rsidRPr="00366F2E">
              <w:rPr>
                <w:rFonts w:ascii="Arial" w:hAnsi="Arial" w:cs="Arial"/>
                <w:color w:val="auto"/>
                <w:sz w:val="20"/>
                <w:szCs w:val="20"/>
              </w:rPr>
              <w:t xml:space="preserve">     20 zpráv</w:t>
            </w:r>
          </w:p>
        </w:tc>
        <w:tc>
          <w:tcPr>
            <w:tcW w:w="1417" w:type="dxa"/>
            <w:vAlign w:val="center"/>
          </w:tcPr>
          <w:p w14:paraId="0485A58C" w14:textId="7FEECA12" w:rsidR="00AC18F5" w:rsidRPr="00366F2E" w:rsidRDefault="00AC18F5" w:rsidP="00F04CBC">
            <w:pPr>
              <w:pStyle w:val="Default"/>
              <w:ind w:left="208" w:right="-103"/>
              <w:jc w:val="center"/>
              <w:rPr>
                <w:rFonts w:ascii="Arial" w:hAnsi="Arial" w:cs="Arial"/>
                <w:color w:val="auto"/>
                <w:sz w:val="20"/>
                <w:szCs w:val="20"/>
              </w:rPr>
            </w:pPr>
            <w:r w:rsidRPr="00366F2E">
              <w:rPr>
                <w:rFonts w:ascii="Arial" w:hAnsi="Arial" w:cs="Arial"/>
                <w:color w:val="auto"/>
                <w:sz w:val="20"/>
                <w:szCs w:val="20"/>
              </w:rPr>
              <w:t xml:space="preserve">  99,17</w:t>
            </w:r>
          </w:p>
        </w:tc>
        <w:tc>
          <w:tcPr>
            <w:tcW w:w="1558" w:type="dxa"/>
            <w:vAlign w:val="center"/>
          </w:tcPr>
          <w:p w14:paraId="162CADF3" w14:textId="43FB3D2C" w:rsidR="00AC18F5" w:rsidRPr="00366F2E" w:rsidRDefault="00AC18F5" w:rsidP="00F04CBC">
            <w:pPr>
              <w:pStyle w:val="Default"/>
              <w:ind w:left="204" w:right="-103"/>
              <w:jc w:val="center"/>
              <w:rPr>
                <w:rFonts w:ascii="Arial" w:hAnsi="Arial" w:cs="Arial"/>
                <w:b/>
                <w:color w:val="auto"/>
                <w:sz w:val="20"/>
                <w:szCs w:val="20"/>
              </w:rPr>
            </w:pPr>
            <w:r w:rsidRPr="00366F2E">
              <w:rPr>
                <w:rFonts w:ascii="Arial" w:hAnsi="Arial" w:cs="Arial"/>
                <w:b/>
                <w:bCs/>
                <w:color w:val="auto"/>
                <w:sz w:val="20"/>
                <w:szCs w:val="20"/>
              </w:rPr>
              <w:t xml:space="preserve">  120,00</w:t>
            </w:r>
          </w:p>
        </w:tc>
      </w:tr>
      <w:tr w:rsidR="00AC18F5" w:rsidRPr="00366F2E" w14:paraId="79DF4C9F" w14:textId="77777777" w:rsidTr="2A37792C">
        <w:tc>
          <w:tcPr>
            <w:tcW w:w="773" w:type="dxa"/>
            <w:vMerge/>
          </w:tcPr>
          <w:p w14:paraId="169B33DA" w14:textId="77777777" w:rsidR="00AC18F5" w:rsidRPr="00366F2E" w:rsidRDefault="00AC18F5" w:rsidP="00254B04">
            <w:pPr>
              <w:pStyle w:val="Bezmezer"/>
              <w:tabs>
                <w:tab w:val="left" w:pos="7655"/>
              </w:tabs>
              <w:jc w:val="both"/>
              <w:rPr>
                <w:rFonts w:ascii="Arial" w:hAnsi="Arial" w:cs="Arial"/>
                <w:sz w:val="20"/>
                <w:szCs w:val="20"/>
              </w:rPr>
            </w:pPr>
          </w:p>
        </w:tc>
        <w:tc>
          <w:tcPr>
            <w:tcW w:w="6317" w:type="dxa"/>
          </w:tcPr>
          <w:p w14:paraId="5B20E765" w14:textId="2CC99A0F" w:rsidR="00AC18F5" w:rsidRPr="00366F2E" w:rsidRDefault="00AC18F5" w:rsidP="00254B04">
            <w:pPr>
              <w:pStyle w:val="Default"/>
              <w:rPr>
                <w:rFonts w:ascii="Arial" w:hAnsi="Arial" w:cs="Arial"/>
                <w:color w:val="auto"/>
                <w:sz w:val="20"/>
                <w:szCs w:val="20"/>
              </w:rPr>
            </w:pPr>
            <w:r w:rsidRPr="00366F2E">
              <w:rPr>
                <w:rFonts w:ascii="Arial" w:hAnsi="Arial" w:cs="Arial"/>
                <w:color w:val="auto"/>
                <w:sz w:val="20"/>
                <w:szCs w:val="20"/>
              </w:rPr>
              <w:t xml:space="preserve">     50 zpráv</w:t>
            </w:r>
          </w:p>
        </w:tc>
        <w:tc>
          <w:tcPr>
            <w:tcW w:w="1417" w:type="dxa"/>
            <w:vAlign w:val="center"/>
          </w:tcPr>
          <w:p w14:paraId="1859E62F" w14:textId="6551C94E" w:rsidR="00AC18F5" w:rsidRPr="00366F2E" w:rsidRDefault="00AC18F5" w:rsidP="00254B04">
            <w:pPr>
              <w:pStyle w:val="Default"/>
              <w:ind w:left="208" w:right="-103"/>
              <w:jc w:val="center"/>
              <w:rPr>
                <w:rFonts w:ascii="Arial" w:hAnsi="Arial" w:cs="Arial"/>
                <w:color w:val="auto"/>
                <w:sz w:val="20"/>
                <w:szCs w:val="20"/>
              </w:rPr>
            </w:pPr>
            <w:r w:rsidRPr="00366F2E">
              <w:rPr>
                <w:rFonts w:ascii="Arial" w:hAnsi="Arial" w:cs="Arial"/>
                <w:color w:val="auto"/>
                <w:sz w:val="20"/>
                <w:szCs w:val="20"/>
              </w:rPr>
              <w:t>297,52</w:t>
            </w:r>
          </w:p>
        </w:tc>
        <w:tc>
          <w:tcPr>
            <w:tcW w:w="1558" w:type="dxa"/>
            <w:vAlign w:val="center"/>
          </w:tcPr>
          <w:p w14:paraId="4BE06068" w14:textId="79F90503" w:rsidR="00AC18F5" w:rsidRPr="00366F2E" w:rsidRDefault="00AC18F5" w:rsidP="00254B04">
            <w:pPr>
              <w:pStyle w:val="Default"/>
              <w:ind w:left="204" w:right="-103"/>
              <w:jc w:val="center"/>
              <w:rPr>
                <w:rFonts w:ascii="Arial" w:hAnsi="Arial" w:cs="Arial"/>
                <w:b/>
                <w:bCs/>
                <w:color w:val="auto"/>
                <w:sz w:val="20"/>
                <w:szCs w:val="20"/>
              </w:rPr>
            </w:pPr>
            <w:r w:rsidRPr="00366F2E">
              <w:rPr>
                <w:rFonts w:ascii="Arial" w:hAnsi="Arial" w:cs="Arial"/>
                <w:b/>
                <w:bCs/>
                <w:color w:val="auto"/>
                <w:sz w:val="20"/>
                <w:szCs w:val="20"/>
              </w:rPr>
              <w:t xml:space="preserve">  360,00</w:t>
            </w:r>
          </w:p>
        </w:tc>
      </w:tr>
      <w:tr w:rsidR="00AC18F5" w:rsidRPr="00366F2E" w14:paraId="2820E13B" w14:textId="77777777" w:rsidTr="2A37792C">
        <w:tc>
          <w:tcPr>
            <w:tcW w:w="773" w:type="dxa"/>
            <w:vMerge/>
          </w:tcPr>
          <w:p w14:paraId="3F4CCE14" w14:textId="77777777" w:rsidR="00AC18F5" w:rsidRPr="00366F2E" w:rsidRDefault="00AC18F5" w:rsidP="00254B04">
            <w:pPr>
              <w:pStyle w:val="Bezmezer"/>
              <w:tabs>
                <w:tab w:val="left" w:pos="7655"/>
              </w:tabs>
              <w:jc w:val="both"/>
              <w:rPr>
                <w:rFonts w:ascii="Arial" w:hAnsi="Arial" w:cs="Arial"/>
                <w:sz w:val="20"/>
                <w:szCs w:val="20"/>
              </w:rPr>
            </w:pPr>
          </w:p>
        </w:tc>
        <w:tc>
          <w:tcPr>
            <w:tcW w:w="6317" w:type="dxa"/>
          </w:tcPr>
          <w:p w14:paraId="008A9FD3" w14:textId="1616E1D0" w:rsidR="00AC18F5" w:rsidRPr="00366F2E" w:rsidRDefault="00AC18F5" w:rsidP="00254B04">
            <w:pPr>
              <w:pStyle w:val="Default"/>
              <w:rPr>
                <w:rFonts w:ascii="Arial" w:hAnsi="Arial" w:cs="Arial"/>
                <w:color w:val="auto"/>
                <w:sz w:val="20"/>
                <w:szCs w:val="20"/>
              </w:rPr>
            </w:pPr>
            <w:r w:rsidRPr="00366F2E">
              <w:rPr>
                <w:rFonts w:ascii="Arial" w:hAnsi="Arial" w:cs="Arial"/>
                <w:color w:val="auto"/>
                <w:sz w:val="20"/>
                <w:szCs w:val="20"/>
              </w:rPr>
              <w:t xml:space="preserve">   100 zpráv</w:t>
            </w:r>
          </w:p>
        </w:tc>
        <w:tc>
          <w:tcPr>
            <w:tcW w:w="1417" w:type="dxa"/>
            <w:vAlign w:val="center"/>
          </w:tcPr>
          <w:p w14:paraId="61220ADC" w14:textId="77777777" w:rsidR="00AC18F5" w:rsidRPr="00366F2E" w:rsidRDefault="00AC18F5" w:rsidP="00254B04">
            <w:pPr>
              <w:pStyle w:val="Default"/>
              <w:ind w:left="208" w:right="-103"/>
              <w:jc w:val="center"/>
              <w:rPr>
                <w:rFonts w:ascii="Arial" w:hAnsi="Arial" w:cs="Arial"/>
                <w:color w:val="auto"/>
                <w:sz w:val="20"/>
                <w:szCs w:val="20"/>
              </w:rPr>
            </w:pPr>
            <w:r w:rsidRPr="00366F2E">
              <w:rPr>
                <w:rFonts w:ascii="Arial" w:hAnsi="Arial" w:cs="Arial"/>
                <w:color w:val="auto"/>
                <w:sz w:val="20"/>
                <w:szCs w:val="20"/>
              </w:rPr>
              <w:t>595,04</w:t>
            </w:r>
          </w:p>
        </w:tc>
        <w:tc>
          <w:tcPr>
            <w:tcW w:w="1558" w:type="dxa"/>
            <w:vAlign w:val="center"/>
          </w:tcPr>
          <w:p w14:paraId="72079660" w14:textId="04C9AC1E" w:rsidR="00AC18F5" w:rsidRPr="00366F2E" w:rsidRDefault="00AC18F5" w:rsidP="00254B04">
            <w:pPr>
              <w:pStyle w:val="Default"/>
              <w:ind w:left="204" w:right="-103"/>
              <w:jc w:val="center"/>
              <w:rPr>
                <w:rFonts w:ascii="Arial" w:hAnsi="Arial" w:cs="Arial"/>
                <w:b/>
                <w:bCs/>
                <w:color w:val="auto"/>
                <w:sz w:val="20"/>
                <w:szCs w:val="20"/>
              </w:rPr>
            </w:pPr>
            <w:r w:rsidRPr="00366F2E">
              <w:rPr>
                <w:rFonts w:ascii="Arial" w:hAnsi="Arial" w:cs="Arial"/>
                <w:b/>
                <w:bCs/>
                <w:color w:val="auto"/>
                <w:sz w:val="20"/>
                <w:szCs w:val="20"/>
              </w:rPr>
              <w:t xml:space="preserve">  720,00</w:t>
            </w:r>
          </w:p>
        </w:tc>
      </w:tr>
      <w:tr w:rsidR="00AC18F5" w:rsidRPr="00366F2E" w14:paraId="582E806B" w14:textId="77777777" w:rsidTr="2A37792C">
        <w:tc>
          <w:tcPr>
            <w:tcW w:w="773" w:type="dxa"/>
            <w:vMerge/>
          </w:tcPr>
          <w:p w14:paraId="6BDD0669" w14:textId="77777777" w:rsidR="00AC18F5" w:rsidRPr="00366F2E" w:rsidRDefault="00AC18F5" w:rsidP="00254B04">
            <w:pPr>
              <w:pStyle w:val="Bezmezer"/>
              <w:tabs>
                <w:tab w:val="left" w:pos="7655"/>
              </w:tabs>
              <w:jc w:val="both"/>
              <w:rPr>
                <w:rFonts w:ascii="Arial" w:hAnsi="Arial" w:cs="Arial"/>
                <w:sz w:val="20"/>
                <w:szCs w:val="20"/>
              </w:rPr>
            </w:pPr>
          </w:p>
        </w:tc>
        <w:tc>
          <w:tcPr>
            <w:tcW w:w="6317" w:type="dxa"/>
          </w:tcPr>
          <w:p w14:paraId="194BEA0D" w14:textId="6A09DD61" w:rsidR="00AC18F5" w:rsidRPr="00366F2E" w:rsidRDefault="00AC18F5" w:rsidP="00254B04">
            <w:pPr>
              <w:pStyle w:val="Default"/>
              <w:rPr>
                <w:rFonts w:ascii="Arial" w:hAnsi="Arial" w:cs="Arial"/>
                <w:color w:val="auto"/>
                <w:sz w:val="20"/>
                <w:szCs w:val="20"/>
              </w:rPr>
            </w:pPr>
            <w:r w:rsidRPr="00366F2E">
              <w:rPr>
                <w:rFonts w:ascii="Arial" w:hAnsi="Arial" w:cs="Arial"/>
                <w:color w:val="auto"/>
                <w:sz w:val="20"/>
                <w:szCs w:val="20"/>
              </w:rPr>
              <w:t xml:space="preserve">   200 zpráv</w:t>
            </w:r>
          </w:p>
        </w:tc>
        <w:tc>
          <w:tcPr>
            <w:tcW w:w="1417" w:type="dxa"/>
            <w:vAlign w:val="center"/>
          </w:tcPr>
          <w:p w14:paraId="105EAA99" w14:textId="77777777" w:rsidR="00AC18F5" w:rsidRPr="00366F2E" w:rsidRDefault="00AC18F5" w:rsidP="00254B04">
            <w:pPr>
              <w:pStyle w:val="Default"/>
              <w:ind w:left="66" w:right="-103"/>
              <w:jc w:val="center"/>
              <w:rPr>
                <w:rFonts w:ascii="Arial" w:hAnsi="Arial" w:cs="Arial"/>
                <w:color w:val="auto"/>
                <w:sz w:val="20"/>
                <w:szCs w:val="20"/>
              </w:rPr>
            </w:pPr>
            <w:r w:rsidRPr="00366F2E">
              <w:rPr>
                <w:rFonts w:ascii="Arial" w:hAnsi="Arial" w:cs="Arial"/>
                <w:color w:val="auto"/>
                <w:sz w:val="20"/>
                <w:szCs w:val="20"/>
              </w:rPr>
              <w:t>1 090,91</w:t>
            </w:r>
          </w:p>
        </w:tc>
        <w:tc>
          <w:tcPr>
            <w:tcW w:w="1558" w:type="dxa"/>
            <w:vAlign w:val="center"/>
          </w:tcPr>
          <w:p w14:paraId="1AC37A10" w14:textId="576CBA86" w:rsidR="00AC18F5" w:rsidRPr="00366F2E" w:rsidRDefault="00AC18F5" w:rsidP="00254B04">
            <w:pPr>
              <w:pStyle w:val="Default"/>
              <w:ind w:left="62" w:right="-103"/>
              <w:jc w:val="center"/>
              <w:rPr>
                <w:rFonts w:ascii="Arial" w:hAnsi="Arial" w:cs="Arial"/>
                <w:b/>
                <w:bCs/>
                <w:color w:val="auto"/>
                <w:sz w:val="20"/>
                <w:szCs w:val="20"/>
              </w:rPr>
            </w:pPr>
            <w:r w:rsidRPr="00366F2E">
              <w:rPr>
                <w:rFonts w:ascii="Arial" w:hAnsi="Arial" w:cs="Arial"/>
                <w:b/>
                <w:bCs/>
                <w:color w:val="auto"/>
                <w:sz w:val="20"/>
                <w:szCs w:val="20"/>
              </w:rPr>
              <w:t xml:space="preserve"> 1 320,00</w:t>
            </w:r>
          </w:p>
        </w:tc>
      </w:tr>
      <w:tr w:rsidR="00AC18F5" w:rsidRPr="00366F2E" w14:paraId="600495EB" w14:textId="77777777" w:rsidTr="2A37792C">
        <w:tc>
          <w:tcPr>
            <w:tcW w:w="773" w:type="dxa"/>
            <w:vMerge/>
          </w:tcPr>
          <w:p w14:paraId="49D54E07" w14:textId="77777777" w:rsidR="00AC18F5" w:rsidRPr="00366F2E" w:rsidRDefault="00AC18F5" w:rsidP="00254B04">
            <w:pPr>
              <w:pStyle w:val="Bezmezer"/>
              <w:tabs>
                <w:tab w:val="left" w:pos="7655"/>
              </w:tabs>
              <w:jc w:val="both"/>
              <w:rPr>
                <w:rFonts w:ascii="Arial" w:hAnsi="Arial" w:cs="Arial"/>
                <w:sz w:val="20"/>
                <w:szCs w:val="20"/>
              </w:rPr>
            </w:pPr>
          </w:p>
        </w:tc>
        <w:tc>
          <w:tcPr>
            <w:tcW w:w="6317" w:type="dxa"/>
          </w:tcPr>
          <w:p w14:paraId="171F4CCB" w14:textId="543838E4" w:rsidR="00AC18F5" w:rsidRPr="00366F2E" w:rsidRDefault="00AC18F5" w:rsidP="00254B04">
            <w:pPr>
              <w:pStyle w:val="Default"/>
              <w:rPr>
                <w:rFonts w:ascii="Arial" w:hAnsi="Arial" w:cs="Arial"/>
                <w:color w:val="auto"/>
                <w:sz w:val="20"/>
                <w:szCs w:val="20"/>
              </w:rPr>
            </w:pPr>
            <w:r w:rsidRPr="00366F2E">
              <w:rPr>
                <w:rFonts w:ascii="Arial" w:hAnsi="Arial" w:cs="Arial"/>
                <w:color w:val="auto"/>
                <w:sz w:val="20"/>
                <w:szCs w:val="20"/>
              </w:rPr>
              <w:t xml:space="preserve">   500 zpráv</w:t>
            </w:r>
          </w:p>
        </w:tc>
        <w:tc>
          <w:tcPr>
            <w:tcW w:w="1417" w:type="dxa"/>
            <w:vAlign w:val="center"/>
          </w:tcPr>
          <w:p w14:paraId="26D1D0F4" w14:textId="77777777" w:rsidR="00AC18F5" w:rsidRPr="00366F2E" w:rsidRDefault="00AC18F5" w:rsidP="00254B04">
            <w:pPr>
              <w:pStyle w:val="Default"/>
              <w:ind w:left="66" w:right="-103"/>
              <w:jc w:val="center"/>
              <w:rPr>
                <w:rFonts w:ascii="Arial" w:hAnsi="Arial" w:cs="Arial"/>
                <w:color w:val="auto"/>
                <w:sz w:val="20"/>
                <w:szCs w:val="20"/>
              </w:rPr>
            </w:pPr>
            <w:r w:rsidRPr="00366F2E">
              <w:rPr>
                <w:rFonts w:ascii="Arial" w:hAnsi="Arial" w:cs="Arial"/>
                <w:color w:val="auto"/>
                <w:sz w:val="20"/>
                <w:szCs w:val="20"/>
              </w:rPr>
              <w:t>2 727,27</w:t>
            </w:r>
          </w:p>
        </w:tc>
        <w:tc>
          <w:tcPr>
            <w:tcW w:w="1558" w:type="dxa"/>
            <w:vAlign w:val="center"/>
          </w:tcPr>
          <w:p w14:paraId="5A49E5E0" w14:textId="72DD0E8C" w:rsidR="00AC18F5" w:rsidRPr="00366F2E" w:rsidRDefault="00AC18F5" w:rsidP="00254B04">
            <w:pPr>
              <w:pStyle w:val="Default"/>
              <w:ind w:left="62" w:right="-103"/>
              <w:jc w:val="center"/>
              <w:rPr>
                <w:rFonts w:ascii="Arial" w:hAnsi="Arial" w:cs="Arial"/>
                <w:b/>
                <w:bCs/>
                <w:color w:val="auto"/>
                <w:sz w:val="20"/>
                <w:szCs w:val="20"/>
              </w:rPr>
            </w:pPr>
            <w:r w:rsidRPr="00366F2E">
              <w:rPr>
                <w:rFonts w:ascii="Arial" w:hAnsi="Arial" w:cs="Arial"/>
                <w:b/>
                <w:bCs/>
                <w:color w:val="auto"/>
                <w:sz w:val="20"/>
                <w:szCs w:val="20"/>
              </w:rPr>
              <w:t xml:space="preserve"> 3 300,00</w:t>
            </w:r>
          </w:p>
        </w:tc>
      </w:tr>
      <w:tr w:rsidR="00AC18F5" w:rsidRPr="00366F2E" w14:paraId="072D03C9" w14:textId="77777777" w:rsidTr="2A37792C">
        <w:tc>
          <w:tcPr>
            <w:tcW w:w="773" w:type="dxa"/>
            <w:vMerge/>
          </w:tcPr>
          <w:p w14:paraId="2AF84684" w14:textId="77777777" w:rsidR="00AC18F5" w:rsidRPr="00366F2E" w:rsidRDefault="00AC18F5" w:rsidP="00254B04">
            <w:pPr>
              <w:pStyle w:val="Bezmezer"/>
              <w:tabs>
                <w:tab w:val="left" w:pos="7655"/>
              </w:tabs>
              <w:jc w:val="both"/>
              <w:rPr>
                <w:rFonts w:ascii="Arial" w:hAnsi="Arial" w:cs="Arial"/>
                <w:sz w:val="20"/>
                <w:szCs w:val="20"/>
              </w:rPr>
            </w:pPr>
          </w:p>
        </w:tc>
        <w:tc>
          <w:tcPr>
            <w:tcW w:w="6317" w:type="dxa"/>
          </w:tcPr>
          <w:p w14:paraId="11B6103F" w14:textId="3F0E2F9C" w:rsidR="00AC18F5" w:rsidRPr="00366F2E" w:rsidRDefault="00AC18F5" w:rsidP="00254B04">
            <w:pPr>
              <w:pStyle w:val="Default"/>
              <w:rPr>
                <w:rFonts w:ascii="Arial" w:hAnsi="Arial" w:cs="Arial"/>
                <w:color w:val="auto"/>
                <w:sz w:val="20"/>
                <w:szCs w:val="20"/>
                <w:lang w:eastAsia="en-US"/>
              </w:rPr>
            </w:pPr>
            <w:r w:rsidRPr="00366F2E">
              <w:rPr>
                <w:rFonts w:ascii="Arial" w:hAnsi="Arial" w:cs="Arial"/>
                <w:color w:val="auto"/>
                <w:sz w:val="20"/>
                <w:szCs w:val="20"/>
              </w:rPr>
              <w:t>1 000 zpráv</w:t>
            </w:r>
          </w:p>
        </w:tc>
        <w:tc>
          <w:tcPr>
            <w:tcW w:w="1417" w:type="dxa"/>
            <w:vAlign w:val="center"/>
          </w:tcPr>
          <w:p w14:paraId="1099EFA5" w14:textId="77777777" w:rsidR="00AC18F5" w:rsidRPr="00366F2E" w:rsidRDefault="00AC18F5" w:rsidP="00254B04">
            <w:pPr>
              <w:pStyle w:val="Default"/>
              <w:ind w:left="66" w:right="-103"/>
              <w:jc w:val="center"/>
              <w:rPr>
                <w:rFonts w:ascii="Arial" w:hAnsi="Arial" w:cs="Arial"/>
                <w:color w:val="auto"/>
                <w:sz w:val="20"/>
                <w:szCs w:val="20"/>
              </w:rPr>
            </w:pPr>
            <w:r w:rsidRPr="00366F2E">
              <w:rPr>
                <w:rFonts w:ascii="Arial" w:hAnsi="Arial" w:cs="Arial"/>
                <w:color w:val="auto"/>
                <w:sz w:val="20"/>
                <w:szCs w:val="20"/>
              </w:rPr>
              <w:t>4 876,03</w:t>
            </w:r>
          </w:p>
        </w:tc>
        <w:tc>
          <w:tcPr>
            <w:tcW w:w="1558" w:type="dxa"/>
            <w:vAlign w:val="center"/>
          </w:tcPr>
          <w:p w14:paraId="7C8B4D9A" w14:textId="2A329DD0" w:rsidR="00AC18F5" w:rsidRPr="00366F2E" w:rsidRDefault="00AC18F5" w:rsidP="00254B04">
            <w:pPr>
              <w:pStyle w:val="Default"/>
              <w:ind w:left="62" w:right="-103"/>
              <w:jc w:val="center"/>
              <w:rPr>
                <w:rFonts w:ascii="Arial" w:hAnsi="Arial" w:cs="Arial"/>
                <w:b/>
                <w:bCs/>
                <w:color w:val="auto"/>
                <w:sz w:val="20"/>
                <w:szCs w:val="20"/>
              </w:rPr>
            </w:pPr>
            <w:r w:rsidRPr="00366F2E">
              <w:rPr>
                <w:rFonts w:ascii="Arial" w:hAnsi="Arial" w:cs="Arial"/>
                <w:b/>
                <w:bCs/>
                <w:color w:val="auto"/>
                <w:sz w:val="20"/>
                <w:szCs w:val="20"/>
              </w:rPr>
              <w:t xml:space="preserve"> 5 900,00</w:t>
            </w:r>
          </w:p>
        </w:tc>
      </w:tr>
      <w:tr w:rsidR="00AC18F5" w:rsidRPr="00366F2E" w14:paraId="60E2EC7C" w14:textId="77777777" w:rsidTr="2A37792C">
        <w:tc>
          <w:tcPr>
            <w:tcW w:w="773" w:type="dxa"/>
            <w:vMerge/>
          </w:tcPr>
          <w:p w14:paraId="64F6ECCA" w14:textId="77777777" w:rsidR="00AC18F5" w:rsidRPr="00366F2E" w:rsidRDefault="00AC18F5" w:rsidP="00254B04">
            <w:pPr>
              <w:pStyle w:val="Bezmezer"/>
              <w:tabs>
                <w:tab w:val="left" w:pos="7655"/>
              </w:tabs>
              <w:jc w:val="both"/>
              <w:rPr>
                <w:rFonts w:ascii="Arial" w:hAnsi="Arial" w:cs="Arial"/>
                <w:sz w:val="20"/>
                <w:szCs w:val="20"/>
              </w:rPr>
            </w:pPr>
          </w:p>
        </w:tc>
        <w:tc>
          <w:tcPr>
            <w:tcW w:w="6317" w:type="dxa"/>
          </w:tcPr>
          <w:p w14:paraId="6FE6F91E" w14:textId="575254FB" w:rsidR="00AC18F5" w:rsidRPr="00366F2E" w:rsidRDefault="00AC18F5" w:rsidP="00254B04">
            <w:pPr>
              <w:pStyle w:val="Default"/>
              <w:rPr>
                <w:rFonts w:ascii="Arial" w:hAnsi="Arial" w:cs="Arial"/>
                <w:color w:val="auto"/>
                <w:sz w:val="20"/>
                <w:szCs w:val="20"/>
              </w:rPr>
            </w:pPr>
            <w:r w:rsidRPr="00366F2E">
              <w:rPr>
                <w:rFonts w:ascii="Arial" w:hAnsi="Arial" w:cs="Arial"/>
                <w:color w:val="auto"/>
                <w:sz w:val="20"/>
                <w:szCs w:val="20"/>
              </w:rPr>
              <w:t>2 000 zpráv</w:t>
            </w:r>
          </w:p>
        </w:tc>
        <w:tc>
          <w:tcPr>
            <w:tcW w:w="1417" w:type="dxa"/>
            <w:vAlign w:val="center"/>
          </w:tcPr>
          <w:p w14:paraId="0AEFD7C8" w14:textId="77777777" w:rsidR="00AC18F5" w:rsidRPr="00366F2E" w:rsidRDefault="00AC18F5" w:rsidP="00254B04">
            <w:pPr>
              <w:pStyle w:val="Default"/>
              <w:ind w:left="66" w:right="-103"/>
              <w:jc w:val="center"/>
              <w:rPr>
                <w:rFonts w:ascii="Arial" w:hAnsi="Arial" w:cs="Arial"/>
                <w:color w:val="auto"/>
                <w:sz w:val="20"/>
                <w:szCs w:val="20"/>
              </w:rPr>
            </w:pPr>
            <w:r w:rsidRPr="00366F2E">
              <w:rPr>
                <w:rFonts w:ascii="Arial" w:hAnsi="Arial" w:cs="Arial"/>
                <w:color w:val="auto"/>
                <w:sz w:val="20"/>
                <w:szCs w:val="20"/>
              </w:rPr>
              <w:t>9 752,07</w:t>
            </w:r>
          </w:p>
        </w:tc>
        <w:tc>
          <w:tcPr>
            <w:tcW w:w="1558" w:type="dxa"/>
            <w:vAlign w:val="center"/>
          </w:tcPr>
          <w:p w14:paraId="2E35CC14" w14:textId="77777777" w:rsidR="00AC18F5" w:rsidRPr="00366F2E" w:rsidRDefault="00AC18F5" w:rsidP="00254B04">
            <w:pPr>
              <w:pStyle w:val="Default"/>
              <w:ind w:right="-103"/>
              <w:jc w:val="center"/>
              <w:rPr>
                <w:rFonts w:ascii="Arial" w:hAnsi="Arial" w:cs="Arial"/>
                <w:b/>
                <w:bCs/>
                <w:color w:val="auto"/>
                <w:sz w:val="20"/>
                <w:szCs w:val="20"/>
              </w:rPr>
            </w:pPr>
            <w:r w:rsidRPr="00366F2E">
              <w:rPr>
                <w:rFonts w:ascii="Arial" w:hAnsi="Arial" w:cs="Arial"/>
                <w:b/>
                <w:bCs/>
                <w:color w:val="auto"/>
                <w:sz w:val="20"/>
                <w:szCs w:val="20"/>
              </w:rPr>
              <w:t>11 800,00</w:t>
            </w:r>
          </w:p>
        </w:tc>
      </w:tr>
      <w:tr w:rsidR="00AC18F5" w:rsidRPr="00366F2E" w14:paraId="056F788C" w14:textId="77777777" w:rsidTr="2A37792C">
        <w:tc>
          <w:tcPr>
            <w:tcW w:w="773" w:type="dxa"/>
            <w:vMerge/>
          </w:tcPr>
          <w:p w14:paraId="7C974D59" w14:textId="77777777" w:rsidR="00AC18F5" w:rsidRPr="00366F2E" w:rsidRDefault="00AC18F5" w:rsidP="00254B04">
            <w:pPr>
              <w:pStyle w:val="Bezmezer"/>
              <w:tabs>
                <w:tab w:val="left" w:pos="7655"/>
              </w:tabs>
              <w:jc w:val="both"/>
              <w:rPr>
                <w:rFonts w:ascii="Arial" w:hAnsi="Arial" w:cs="Arial"/>
                <w:sz w:val="20"/>
                <w:szCs w:val="20"/>
              </w:rPr>
            </w:pPr>
          </w:p>
        </w:tc>
        <w:tc>
          <w:tcPr>
            <w:tcW w:w="6317" w:type="dxa"/>
          </w:tcPr>
          <w:p w14:paraId="537F5CA5" w14:textId="149F9948" w:rsidR="00AC18F5" w:rsidRPr="00366F2E" w:rsidRDefault="00AC18F5" w:rsidP="00254B04">
            <w:pPr>
              <w:pStyle w:val="Bezmezer"/>
              <w:tabs>
                <w:tab w:val="left" w:pos="7655"/>
              </w:tabs>
              <w:jc w:val="both"/>
              <w:rPr>
                <w:rFonts w:ascii="Arial" w:hAnsi="Arial" w:cs="Arial"/>
                <w:sz w:val="20"/>
                <w:szCs w:val="20"/>
              </w:rPr>
            </w:pPr>
            <w:r w:rsidRPr="00366F2E">
              <w:rPr>
                <w:rFonts w:ascii="Arial" w:hAnsi="Arial" w:cs="Arial"/>
                <w:sz w:val="20"/>
                <w:szCs w:val="20"/>
                <w:lang w:eastAsia="cs-CZ"/>
              </w:rPr>
              <w:t>5 000 zpráv</w:t>
            </w:r>
          </w:p>
        </w:tc>
        <w:tc>
          <w:tcPr>
            <w:tcW w:w="1417" w:type="dxa"/>
            <w:vAlign w:val="center"/>
          </w:tcPr>
          <w:p w14:paraId="581215F5" w14:textId="77777777" w:rsidR="00AC18F5" w:rsidRPr="00366F2E" w:rsidRDefault="00AC18F5" w:rsidP="00254B04">
            <w:pPr>
              <w:pStyle w:val="Bezmezer"/>
              <w:tabs>
                <w:tab w:val="left" w:pos="7655"/>
              </w:tabs>
              <w:ind w:left="-75" w:right="-103"/>
              <w:jc w:val="center"/>
              <w:rPr>
                <w:rFonts w:ascii="Arial" w:hAnsi="Arial" w:cs="Arial"/>
                <w:sz w:val="20"/>
                <w:szCs w:val="20"/>
              </w:rPr>
            </w:pPr>
            <w:r w:rsidRPr="00366F2E">
              <w:rPr>
                <w:rFonts w:ascii="Arial" w:hAnsi="Arial" w:cs="Arial"/>
                <w:sz w:val="20"/>
                <w:szCs w:val="20"/>
              </w:rPr>
              <w:t>24 380,17</w:t>
            </w:r>
          </w:p>
        </w:tc>
        <w:tc>
          <w:tcPr>
            <w:tcW w:w="1558" w:type="dxa"/>
            <w:vAlign w:val="center"/>
          </w:tcPr>
          <w:p w14:paraId="48E1470C" w14:textId="77777777" w:rsidR="00AC18F5" w:rsidRPr="00366F2E" w:rsidRDefault="00AC18F5" w:rsidP="00254B04">
            <w:pPr>
              <w:pStyle w:val="Bezmezer"/>
              <w:tabs>
                <w:tab w:val="left" w:pos="7655"/>
              </w:tabs>
              <w:ind w:right="-103"/>
              <w:jc w:val="center"/>
              <w:rPr>
                <w:rFonts w:ascii="Arial" w:hAnsi="Arial" w:cs="Arial"/>
                <w:b/>
                <w:bCs/>
                <w:sz w:val="20"/>
                <w:szCs w:val="20"/>
              </w:rPr>
            </w:pPr>
            <w:r w:rsidRPr="00366F2E">
              <w:rPr>
                <w:rFonts w:ascii="Arial" w:hAnsi="Arial" w:cs="Arial"/>
                <w:b/>
                <w:bCs/>
                <w:sz w:val="20"/>
                <w:szCs w:val="20"/>
              </w:rPr>
              <w:t>29 500,00</w:t>
            </w:r>
          </w:p>
        </w:tc>
      </w:tr>
      <w:tr w:rsidR="00AC18F5" w:rsidRPr="00366F2E" w14:paraId="7609FD77" w14:textId="77777777" w:rsidTr="2A37792C">
        <w:tc>
          <w:tcPr>
            <w:tcW w:w="773" w:type="dxa"/>
            <w:vMerge/>
          </w:tcPr>
          <w:p w14:paraId="20703687" w14:textId="77777777" w:rsidR="00AC18F5" w:rsidRPr="00366F2E" w:rsidRDefault="00AC18F5" w:rsidP="00254B04">
            <w:pPr>
              <w:pStyle w:val="Bezmezer"/>
              <w:tabs>
                <w:tab w:val="left" w:pos="7655"/>
              </w:tabs>
              <w:jc w:val="both"/>
              <w:rPr>
                <w:rFonts w:ascii="Arial" w:hAnsi="Arial" w:cs="Arial"/>
                <w:sz w:val="20"/>
                <w:szCs w:val="20"/>
              </w:rPr>
            </w:pPr>
          </w:p>
        </w:tc>
        <w:tc>
          <w:tcPr>
            <w:tcW w:w="9292" w:type="dxa"/>
            <w:gridSpan w:val="3"/>
          </w:tcPr>
          <w:p w14:paraId="0BE89E35" w14:textId="77777777" w:rsidR="00AC18F5" w:rsidRPr="00366F2E" w:rsidRDefault="00AC18F5" w:rsidP="00254B04">
            <w:pPr>
              <w:pStyle w:val="Bezmezer"/>
              <w:tabs>
                <w:tab w:val="left" w:pos="7655"/>
              </w:tabs>
              <w:spacing w:line="260" w:lineRule="exact"/>
              <w:jc w:val="both"/>
              <w:rPr>
                <w:rFonts w:ascii="Arial" w:hAnsi="Arial" w:cs="Arial"/>
                <w:b/>
                <w:sz w:val="20"/>
                <w:szCs w:val="20"/>
              </w:rPr>
            </w:pPr>
            <w:r w:rsidRPr="00366F2E">
              <w:rPr>
                <w:rFonts w:ascii="Arial" w:hAnsi="Arial" w:cs="Arial"/>
                <w:sz w:val="20"/>
                <w:szCs w:val="20"/>
              </w:rPr>
              <w:t xml:space="preserve">Cena je uvedena za období jednoho roku. </w:t>
            </w:r>
          </w:p>
        </w:tc>
      </w:tr>
      <w:tr w:rsidR="00AC18F5" w:rsidRPr="00366F2E" w14:paraId="0EF57454" w14:textId="77777777" w:rsidTr="2A37792C">
        <w:trPr>
          <w:trHeight w:val="300"/>
        </w:trPr>
        <w:tc>
          <w:tcPr>
            <w:tcW w:w="773" w:type="dxa"/>
            <w:vMerge/>
          </w:tcPr>
          <w:p w14:paraId="5B6068E7" w14:textId="77777777" w:rsidR="00AC18F5" w:rsidRPr="00366F2E" w:rsidRDefault="00AC18F5" w:rsidP="00254B04">
            <w:pPr>
              <w:pStyle w:val="Bezmezer"/>
              <w:tabs>
                <w:tab w:val="left" w:pos="7655"/>
              </w:tabs>
              <w:jc w:val="both"/>
              <w:rPr>
                <w:rFonts w:ascii="Arial" w:hAnsi="Arial" w:cs="Arial"/>
                <w:sz w:val="20"/>
                <w:szCs w:val="20"/>
              </w:rPr>
            </w:pPr>
          </w:p>
        </w:tc>
        <w:tc>
          <w:tcPr>
            <w:tcW w:w="6317" w:type="dxa"/>
          </w:tcPr>
          <w:p w14:paraId="37F00C85" w14:textId="05983DAC" w:rsidR="00AC18F5" w:rsidRPr="00366F2E" w:rsidRDefault="0C79E0E3" w:rsidP="00254B04">
            <w:pPr>
              <w:pStyle w:val="Bezmezer"/>
              <w:tabs>
                <w:tab w:val="left" w:pos="7655"/>
              </w:tabs>
              <w:spacing w:line="260" w:lineRule="exact"/>
              <w:jc w:val="both"/>
              <w:rPr>
                <w:rFonts w:ascii="Arial" w:hAnsi="Arial" w:cs="Arial"/>
                <w:sz w:val="20"/>
                <w:szCs w:val="20"/>
              </w:rPr>
            </w:pPr>
            <w:r w:rsidRPr="00366F2E">
              <w:rPr>
                <w:rFonts w:ascii="Arial" w:hAnsi="Arial" w:cs="Arial"/>
                <w:sz w:val="20"/>
                <w:szCs w:val="20"/>
              </w:rPr>
              <w:t>Obnova zpráv v datovém trezoru – jednorázová úhrada</w:t>
            </w:r>
          </w:p>
        </w:tc>
        <w:tc>
          <w:tcPr>
            <w:tcW w:w="1417" w:type="dxa"/>
          </w:tcPr>
          <w:p w14:paraId="7A99C995" w14:textId="1E2BB7C0" w:rsidR="00AC18F5" w:rsidRPr="00366F2E" w:rsidRDefault="2053535E" w:rsidP="00202233">
            <w:pPr>
              <w:pStyle w:val="Bezmezer"/>
              <w:tabs>
                <w:tab w:val="left" w:pos="7655"/>
              </w:tabs>
              <w:spacing w:line="260" w:lineRule="exact"/>
              <w:ind w:right="146"/>
              <w:jc w:val="right"/>
              <w:rPr>
                <w:rFonts w:ascii="Arial" w:hAnsi="Arial" w:cs="Arial"/>
                <w:sz w:val="20"/>
                <w:szCs w:val="20"/>
              </w:rPr>
            </w:pPr>
            <w:r w:rsidRPr="00366F2E">
              <w:rPr>
                <w:rFonts w:ascii="Arial" w:hAnsi="Arial" w:cs="Arial"/>
                <w:sz w:val="20"/>
                <w:szCs w:val="20"/>
              </w:rPr>
              <w:t>41,32</w:t>
            </w:r>
          </w:p>
        </w:tc>
        <w:tc>
          <w:tcPr>
            <w:tcW w:w="1558" w:type="dxa"/>
          </w:tcPr>
          <w:p w14:paraId="1CA55D35" w14:textId="03933D0B" w:rsidR="00AC18F5" w:rsidRPr="00366F2E" w:rsidRDefault="2053535E" w:rsidP="00202233">
            <w:pPr>
              <w:pStyle w:val="Bezmezer"/>
              <w:tabs>
                <w:tab w:val="left" w:pos="7655"/>
              </w:tabs>
              <w:spacing w:line="260" w:lineRule="exact"/>
              <w:ind w:right="173"/>
              <w:jc w:val="right"/>
              <w:rPr>
                <w:rFonts w:ascii="Arial" w:hAnsi="Arial" w:cs="Arial"/>
                <w:b/>
                <w:bCs/>
                <w:sz w:val="20"/>
                <w:szCs w:val="20"/>
              </w:rPr>
            </w:pPr>
            <w:r w:rsidRPr="00366F2E">
              <w:rPr>
                <w:rFonts w:ascii="Arial" w:hAnsi="Arial" w:cs="Arial"/>
                <w:b/>
                <w:bCs/>
                <w:sz w:val="20"/>
                <w:szCs w:val="20"/>
              </w:rPr>
              <w:t>50,00</w:t>
            </w:r>
          </w:p>
        </w:tc>
      </w:tr>
      <w:tr w:rsidR="00547C55" w:rsidRPr="00366F2E" w14:paraId="5121F54F" w14:textId="77777777" w:rsidTr="2A37792C">
        <w:trPr>
          <w:trHeight w:val="98"/>
        </w:trPr>
        <w:tc>
          <w:tcPr>
            <w:tcW w:w="773" w:type="dxa"/>
          </w:tcPr>
          <w:p w14:paraId="784DB07E" w14:textId="2AC71327" w:rsidR="00254B04" w:rsidRPr="00366F2E" w:rsidRDefault="00254B04" w:rsidP="00254B04">
            <w:pPr>
              <w:rPr>
                <w:rFonts w:ascii="Arial" w:hAnsi="Arial" w:cs="Arial"/>
                <w:b/>
                <w:sz w:val="20"/>
                <w:szCs w:val="20"/>
              </w:rPr>
            </w:pPr>
            <w:r w:rsidRPr="00366F2E">
              <w:rPr>
                <w:rFonts w:ascii="Arial" w:hAnsi="Arial" w:cs="Arial"/>
                <w:b/>
                <w:sz w:val="20"/>
                <w:szCs w:val="20"/>
              </w:rPr>
              <w:t>3.4</w:t>
            </w:r>
          </w:p>
        </w:tc>
        <w:tc>
          <w:tcPr>
            <w:tcW w:w="9292" w:type="dxa"/>
            <w:gridSpan w:val="3"/>
          </w:tcPr>
          <w:p w14:paraId="5778D220" w14:textId="77777777" w:rsidR="00254B04" w:rsidRPr="00366F2E" w:rsidRDefault="00254B04" w:rsidP="008D44F3">
            <w:pPr>
              <w:pStyle w:val="Bezmezer"/>
              <w:tabs>
                <w:tab w:val="left" w:pos="7655"/>
              </w:tabs>
              <w:spacing w:line="260" w:lineRule="exact"/>
              <w:ind w:right="146"/>
              <w:rPr>
                <w:rFonts w:ascii="Arial" w:hAnsi="Arial" w:cs="Arial"/>
                <w:b/>
                <w:sz w:val="20"/>
              </w:rPr>
            </w:pPr>
            <w:r w:rsidRPr="00366F2E">
              <w:rPr>
                <w:rFonts w:ascii="Arial" w:hAnsi="Arial" w:cs="Arial"/>
                <w:b/>
                <w:bCs/>
                <w:sz w:val="20"/>
                <w:szCs w:val="20"/>
              </w:rPr>
              <w:t>Poštovní datová zpráva</w:t>
            </w:r>
          </w:p>
        </w:tc>
      </w:tr>
      <w:tr w:rsidR="00F1500C" w:rsidRPr="00366F2E" w14:paraId="70E0B72F" w14:textId="77777777" w:rsidTr="2A37792C">
        <w:trPr>
          <w:trHeight w:val="70"/>
        </w:trPr>
        <w:tc>
          <w:tcPr>
            <w:tcW w:w="773" w:type="dxa"/>
            <w:vMerge w:val="restart"/>
          </w:tcPr>
          <w:p w14:paraId="42BAEA61" w14:textId="60935774" w:rsidR="00F1500C" w:rsidRPr="00366F2E" w:rsidRDefault="00F1500C">
            <w:pPr>
              <w:spacing w:line="228" w:lineRule="auto"/>
              <w:rPr>
                <w:rFonts w:ascii="Arial" w:hAnsi="Arial" w:cs="Arial"/>
                <w:b/>
                <w:sz w:val="20"/>
                <w:szCs w:val="20"/>
              </w:rPr>
            </w:pPr>
            <w:r w:rsidRPr="00366F2E">
              <w:rPr>
                <w:rFonts w:ascii="Arial" w:hAnsi="Arial" w:cs="Arial"/>
                <w:b/>
                <w:sz w:val="20"/>
                <w:szCs w:val="20"/>
              </w:rPr>
              <w:t>3.4.1</w:t>
            </w:r>
          </w:p>
        </w:tc>
        <w:tc>
          <w:tcPr>
            <w:tcW w:w="6317" w:type="dxa"/>
            <w:vAlign w:val="center"/>
          </w:tcPr>
          <w:p w14:paraId="17BE6BC0" w14:textId="1FB26AA5" w:rsidR="00F1500C" w:rsidRPr="00366F2E" w:rsidRDefault="00F1500C" w:rsidP="00254B04">
            <w:pPr>
              <w:spacing w:line="228" w:lineRule="auto"/>
              <w:rPr>
                <w:rFonts w:ascii="Arial" w:hAnsi="Arial" w:cs="Arial"/>
                <w:b/>
                <w:sz w:val="20"/>
                <w:szCs w:val="20"/>
              </w:rPr>
            </w:pPr>
            <w:r w:rsidRPr="00366F2E">
              <w:rPr>
                <w:rFonts w:ascii="Arial" w:hAnsi="Arial" w:cs="Arial"/>
                <w:b/>
                <w:sz w:val="20"/>
                <w:szCs w:val="20"/>
              </w:rPr>
              <w:t xml:space="preserve">Odeslání Poštovní datové zprávy* </w:t>
            </w:r>
          </w:p>
        </w:tc>
        <w:tc>
          <w:tcPr>
            <w:tcW w:w="1417" w:type="dxa"/>
            <w:vAlign w:val="center"/>
          </w:tcPr>
          <w:p w14:paraId="7F38566D" w14:textId="2A0F7551" w:rsidR="00F1500C" w:rsidRPr="00366F2E" w:rsidRDefault="00F1500C" w:rsidP="00254B04">
            <w:pPr>
              <w:pStyle w:val="Default"/>
              <w:ind w:left="170"/>
              <w:jc w:val="center"/>
              <w:rPr>
                <w:rFonts w:ascii="Arial" w:hAnsi="Arial" w:cs="Arial"/>
                <w:color w:val="auto"/>
                <w:sz w:val="20"/>
                <w:szCs w:val="20"/>
              </w:rPr>
            </w:pPr>
          </w:p>
        </w:tc>
        <w:tc>
          <w:tcPr>
            <w:tcW w:w="1558" w:type="dxa"/>
            <w:vAlign w:val="center"/>
          </w:tcPr>
          <w:p w14:paraId="2F587DD9" w14:textId="2E146CE2" w:rsidR="00F1500C" w:rsidRPr="00366F2E" w:rsidRDefault="00F1500C" w:rsidP="008D44F3">
            <w:pPr>
              <w:pStyle w:val="Bezmezer"/>
              <w:tabs>
                <w:tab w:val="left" w:pos="7655"/>
              </w:tabs>
              <w:spacing w:line="260" w:lineRule="exact"/>
              <w:ind w:right="146"/>
              <w:jc w:val="right"/>
              <w:rPr>
                <w:rFonts w:ascii="Arial" w:hAnsi="Arial" w:cs="Arial"/>
                <w:b/>
                <w:sz w:val="20"/>
              </w:rPr>
            </w:pPr>
          </w:p>
        </w:tc>
      </w:tr>
      <w:tr w:rsidR="00F1500C" w:rsidRPr="00366F2E" w14:paraId="1A61BF66" w14:textId="77777777" w:rsidTr="2A37792C">
        <w:trPr>
          <w:trHeight w:val="164"/>
        </w:trPr>
        <w:tc>
          <w:tcPr>
            <w:tcW w:w="773" w:type="dxa"/>
            <w:vMerge/>
            <w:vAlign w:val="center"/>
          </w:tcPr>
          <w:p w14:paraId="641AD686" w14:textId="77777777" w:rsidR="00F1500C" w:rsidRPr="00366F2E" w:rsidRDefault="00F1500C" w:rsidP="00BF5C6F">
            <w:pPr>
              <w:spacing w:line="228" w:lineRule="auto"/>
              <w:rPr>
                <w:rFonts w:ascii="Arial" w:hAnsi="Arial" w:cs="Arial"/>
                <w:b/>
                <w:sz w:val="20"/>
                <w:szCs w:val="20"/>
              </w:rPr>
            </w:pPr>
          </w:p>
        </w:tc>
        <w:tc>
          <w:tcPr>
            <w:tcW w:w="6317" w:type="dxa"/>
            <w:vAlign w:val="center"/>
          </w:tcPr>
          <w:p w14:paraId="74A4C910" w14:textId="679E8F5A" w:rsidR="00F1500C" w:rsidRPr="00366F2E" w:rsidRDefault="00F1500C" w:rsidP="007655C9">
            <w:pPr>
              <w:pStyle w:val="Odstavecseseznamem"/>
              <w:numPr>
                <w:ilvl w:val="0"/>
                <w:numId w:val="38"/>
              </w:numPr>
              <w:spacing w:line="228" w:lineRule="auto"/>
              <w:rPr>
                <w:rFonts w:ascii="Arial" w:hAnsi="Arial" w:cs="Arial"/>
                <w:bCs/>
                <w:sz w:val="20"/>
                <w:szCs w:val="20"/>
              </w:rPr>
            </w:pPr>
            <w:r w:rsidRPr="00366F2E">
              <w:rPr>
                <w:rFonts w:ascii="Arial" w:hAnsi="Arial" w:cs="Arial"/>
                <w:bCs/>
                <w:sz w:val="20"/>
                <w:szCs w:val="20"/>
              </w:rPr>
              <w:t>do 20 MB</w:t>
            </w:r>
          </w:p>
        </w:tc>
        <w:tc>
          <w:tcPr>
            <w:tcW w:w="1417" w:type="dxa"/>
            <w:vAlign w:val="center"/>
          </w:tcPr>
          <w:p w14:paraId="70C26AB6" w14:textId="7A1165DB" w:rsidR="00F1500C" w:rsidRPr="00366F2E" w:rsidRDefault="00F1500C" w:rsidP="008D44F3">
            <w:pPr>
              <w:pStyle w:val="Bezmezer"/>
              <w:tabs>
                <w:tab w:val="left" w:pos="7655"/>
              </w:tabs>
              <w:spacing w:line="260" w:lineRule="exact"/>
              <w:ind w:right="146"/>
              <w:jc w:val="right"/>
              <w:rPr>
                <w:rFonts w:ascii="Arial" w:hAnsi="Arial" w:cs="Arial"/>
                <w:sz w:val="20"/>
              </w:rPr>
            </w:pPr>
            <w:r w:rsidRPr="00366F2E">
              <w:rPr>
                <w:rFonts w:ascii="Arial" w:hAnsi="Arial" w:cs="Arial"/>
                <w:sz w:val="20"/>
              </w:rPr>
              <w:t xml:space="preserve">  8,26</w:t>
            </w:r>
          </w:p>
        </w:tc>
        <w:tc>
          <w:tcPr>
            <w:tcW w:w="1558" w:type="dxa"/>
            <w:vAlign w:val="center"/>
          </w:tcPr>
          <w:p w14:paraId="6D84CAB7" w14:textId="3686FD69" w:rsidR="00F1500C" w:rsidRPr="00366F2E" w:rsidRDefault="00F1500C" w:rsidP="008D44F3">
            <w:pPr>
              <w:pStyle w:val="Bezmezer"/>
              <w:tabs>
                <w:tab w:val="left" w:pos="7655"/>
              </w:tabs>
              <w:spacing w:line="260" w:lineRule="exact"/>
              <w:ind w:right="173"/>
              <w:jc w:val="right"/>
              <w:rPr>
                <w:rFonts w:ascii="Arial" w:hAnsi="Arial" w:cs="Arial"/>
                <w:b/>
                <w:sz w:val="20"/>
              </w:rPr>
            </w:pPr>
            <w:r w:rsidRPr="00366F2E">
              <w:rPr>
                <w:rFonts w:ascii="Arial" w:hAnsi="Arial" w:cs="Arial"/>
                <w:b/>
                <w:sz w:val="20"/>
              </w:rPr>
              <w:t>10,00</w:t>
            </w:r>
          </w:p>
        </w:tc>
      </w:tr>
      <w:tr w:rsidR="00F1500C" w:rsidRPr="00366F2E" w14:paraId="7BAC359D" w14:textId="77777777" w:rsidTr="2A37792C">
        <w:trPr>
          <w:trHeight w:val="164"/>
        </w:trPr>
        <w:tc>
          <w:tcPr>
            <w:tcW w:w="773" w:type="dxa"/>
            <w:vMerge/>
            <w:vAlign w:val="center"/>
          </w:tcPr>
          <w:p w14:paraId="18367359" w14:textId="77777777" w:rsidR="00F1500C" w:rsidRPr="00366F2E" w:rsidRDefault="00F1500C" w:rsidP="00BF5C6F">
            <w:pPr>
              <w:spacing w:line="228" w:lineRule="auto"/>
              <w:rPr>
                <w:rFonts w:ascii="Arial" w:hAnsi="Arial" w:cs="Arial"/>
                <w:b/>
                <w:sz w:val="20"/>
                <w:szCs w:val="20"/>
              </w:rPr>
            </w:pPr>
          </w:p>
        </w:tc>
        <w:tc>
          <w:tcPr>
            <w:tcW w:w="6317" w:type="dxa"/>
            <w:vAlign w:val="center"/>
          </w:tcPr>
          <w:p w14:paraId="7BF3E1E3" w14:textId="61B1AAA3" w:rsidR="00F1500C" w:rsidRPr="00366F2E" w:rsidRDefault="00F1500C" w:rsidP="007655C9">
            <w:pPr>
              <w:pStyle w:val="Odstavecseseznamem"/>
              <w:numPr>
                <w:ilvl w:val="0"/>
                <w:numId w:val="38"/>
              </w:numPr>
              <w:spacing w:line="228" w:lineRule="auto"/>
              <w:rPr>
                <w:rFonts w:ascii="Arial" w:hAnsi="Arial" w:cs="Arial"/>
                <w:bCs/>
                <w:sz w:val="20"/>
                <w:szCs w:val="20"/>
              </w:rPr>
            </w:pPr>
            <w:r w:rsidRPr="00366F2E">
              <w:rPr>
                <w:rFonts w:ascii="Arial" w:hAnsi="Arial" w:cs="Arial"/>
                <w:bCs/>
                <w:sz w:val="20"/>
                <w:szCs w:val="20"/>
              </w:rPr>
              <w:t>nad 20 MB</w:t>
            </w:r>
          </w:p>
        </w:tc>
        <w:tc>
          <w:tcPr>
            <w:tcW w:w="1417" w:type="dxa"/>
            <w:vAlign w:val="center"/>
          </w:tcPr>
          <w:p w14:paraId="562DC962" w14:textId="5E482283" w:rsidR="00F1500C" w:rsidRPr="00366F2E" w:rsidRDefault="00F1500C" w:rsidP="008D44F3">
            <w:pPr>
              <w:pStyle w:val="Bezmezer"/>
              <w:tabs>
                <w:tab w:val="left" w:pos="7655"/>
              </w:tabs>
              <w:spacing w:line="260" w:lineRule="exact"/>
              <w:ind w:right="146"/>
              <w:jc w:val="right"/>
              <w:rPr>
                <w:rFonts w:ascii="Arial" w:hAnsi="Arial" w:cs="Arial"/>
                <w:sz w:val="20"/>
              </w:rPr>
            </w:pPr>
            <w:r w:rsidRPr="00366F2E">
              <w:rPr>
                <w:rFonts w:ascii="Arial" w:hAnsi="Arial" w:cs="Arial"/>
                <w:sz w:val="20"/>
              </w:rPr>
              <w:t>24,79</w:t>
            </w:r>
          </w:p>
        </w:tc>
        <w:tc>
          <w:tcPr>
            <w:tcW w:w="1558" w:type="dxa"/>
            <w:vAlign w:val="center"/>
          </w:tcPr>
          <w:p w14:paraId="3593A1A0" w14:textId="706183F9" w:rsidR="00F1500C" w:rsidRPr="00366F2E" w:rsidRDefault="00F1500C" w:rsidP="008D44F3">
            <w:pPr>
              <w:pStyle w:val="Bezmezer"/>
              <w:tabs>
                <w:tab w:val="left" w:pos="7655"/>
              </w:tabs>
              <w:spacing w:line="260" w:lineRule="exact"/>
              <w:ind w:right="173"/>
              <w:jc w:val="right"/>
              <w:rPr>
                <w:rFonts w:ascii="Arial" w:hAnsi="Arial" w:cs="Arial"/>
                <w:b/>
                <w:sz w:val="20"/>
              </w:rPr>
            </w:pPr>
            <w:r w:rsidRPr="00366F2E">
              <w:rPr>
                <w:rFonts w:ascii="Arial" w:hAnsi="Arial" w:cs="Arial"/>
                <w:b/>
                <w:sz w:val="20"/>
              </w:rPr>
              <w:t>30,00</w:t>
            </w:r>
          </w:p>
        </w:tc>
      </w:tr>
      <w:tr w:rsidR="00F1500C" w:rsidRPr="00366F2E" w14:paraId="0FFF8A11" w14:textId="77777777" w:rsidTr="2A37792C">
        <w:trPr>
          <w:trHeight w:val="70"/>
        </w:trPr>
        <w:tc>
          <w:tcPr>
            <w:tcW w:w="773" w:type="dxa"/>
            <w:vMerge w:val="restart"/>
          </w:tcPr>
          <w:p w14:paraId="77E07F9B" w14:textId="6B86F0CC" w:rsidR="00F1500C" w:rsidRPr="00366F2E" w:rsidRDefault="00F1500C">
            <w:pPr>
              <w:spacing w:line="228" w:lineRule="auto"/>
              <w:rPr>
                <w:rFonts w:ascii="Arial" w:hAnsi="Arial" w:cs="Arial"/>
                <w:b/>
                <w:sz w:val="20"/>
                <w:szCs w:val="20"/>
              </w:rPr>
            </w:pPr>
            <w:r w:rsidRPr="00366F2E">
              <w:rPr>
                <w:rFonts w:ascii="Arial" w:hAnsi="Arial" w:cs="Arial"/>
                <w:b/>
                <w:sz w:val="20"/>
                <w:szCs w:val="20"/>
              </w:rPr>
              <w:t>3.4.2</w:t>
            </w:r>
          </w:p>
        </w:tc>
        <w:tc>
          <w:tcPr>
            <w:tcW w:w="6317" w:type="dxa"/>
            <w:vAlign w:val="center"/>
          </w:tcPr>
          <w:p w14:paraId="7A8C4F1F" w14:textId="1AB20DFE" w:rsidR="00F1500C" w:rsidRPr="00366F2E" w:rsidRDefault="00F1500C" w:rsidP="00C20393">
            <w:pPr>
              <w:spacing w:line="228" w:lineRule="auto"/>
              <w:rPr>
                <w:rFonts w:ascii="Arial" w:hAnsi="Arial" w:cs="Arial"/>
                <w:b/>
                <w:sz w:val="20"/>
                <w:szCs w:val="20"/>
              </w:rPr>
            </w:pPr>
            <w:r w:rsidRPr="00366F2E">
              <w:rPr>
                <w:rFonts w:ascii="Arial" w:hAnsi="Arial" w:cs="Arial"/>
                <w:b/>
                <w:sz w:val="20"/>
                <w:szCs w:val="20"/>
              </w:rPr>
              <w:t>Odpovědní datová zpráva*</w:t>
            </w:r>
          </w:p>
        </w:tc>
        <w:tc>
          <w:tcPr>
            <w:tcW w:w="1417" w:type="dxa"/>
            <w:vAlign w:val="center"/>
          </w:tcPr>
          <w:p w14:paraId="73C4552A" w14:textId="60A1E660" w:rsidR="00F1500C" w:rsidRPr="00366F2E" w:rsidRDefault="00F1500C" w:rsidP="008D44F3">
            <w:pPr>
              <w:pStyle w:val="Bezmezer"/>
              <w:tabs>
                <w:tab w:val="left" w:pos="7655"/>
              </w:tabs>
              <w:spacing w:line="260" w:lineRule="exact"/>
              <w:ind w:right="146"/>
              <w:jc w:val="right"/>
              <w:rPr>
                <w:rFonts w:ascii="Arial" w:hAnsi="Arial" w:cs="Arial"/>
                <w:sz w:val="20"/>
              </w:rPr>
            </w:pPr>
          </w:p>
        </w:tc>
        <w:tc>
          <w:tcPr>
            <w:tcW w:w="1558" w:type="dxa"/>
            <w:vAlign w:val="center"/>
          </w:tcPr>
          <w:p w14:paraId="4E0424AB" w14:textId="3E0FEDA2" w:rsidR="00F1500C" w:rsidRPr="00366F2E" w:rsidRDefault="00F1500C" w:rsidP="008D44F3">
            <w:pPr>
              <w:pStyle w:val="Bezmezer"/>
              <w:tabs>
                <w:tab w:val="left" w:pos="7655"/>
              </w:tabs>
              <w:spacing w:line="260" w:lineRule="exact"/>
              <w:ind w:right="173"/>
              <w:jc w:val="right"/>
              <w:rPr>
                <w:rFonts w:ascii="Arial" w:hAnsi="Arial" w:cs="Arial"/>
                <w:b/>
                <w:sz w:val="20"/>
              </w:rPr>
            </w:pPr>
          </w:p>
        </w:tc>
      </w:tr>
      <w:tr w:rsidR="00F1500C" w:rsidRPr="00366F2E" w14:paraId="03646E4C" w14:textId="77777777" w:rsidTr="2A37792C">
        <w:trPr>
          <w:trHeight w:val="274"/>
        </w:trPr>
        <w:tc>
          <w:tcPr>
            <w:tcW w:w="773" w:type="dxa"/>
            <w:vMerge/>
            <w:vAlign w:val="center"/>
          </w:tcPr>
          <w:p w14:paraId="6CE4D5B3" w14:textId="77777777" w:rsidR="00F1500C" w:rsidRPr="00366F2E" w:rsidRDefault="00F1500C" w:rsidP="00D53E1C">
            <w:pPr>
              <w:spacing w:line="228" w:lineRule="auto"/>
              <w:rPr>
                <w:rFonts w:ascii="Arial" w:hAnsi="Arial" w:cs="Arial"/>
                <w:b/>
                <w:sz w:val="20"/>
                <w:szCs w:val="20"/>
              </w:rPr>
            </w:pPr>
          </w:p>
        </w:tc>
        <w:tc>
          <w:tcPr>
            <w:tcW w:w="6317" w:type="dxa"/>
            <w:vAlign w:val="center"/>
          </w:tcPr>
          <w:p w14:paraId="21E71510" w14:textId="18583112" w:rsidR="00F1500C" w:rsidRPr="00366F2E" w:rsidRDefault="1A0DFB04" w:rsidP="00A55FA9">
            <w:pPr>
              <w:pStyle w:val="Odstavecseseznamem"/>
              <w:numPr>
                <w:ilvl w:val="0"/>
                <w:numId w:val="38"/>
              </w:numPr>
              <w:spacing w:line="228" w:lineRule="auto"/>
              <w:rPr>
                <w:rFonts w:ascii="Arial" w:hAnsi="Arial" w:cs="Arial"/>
                <w:b/>
                <w:sz w:val="20"/>
                <w:szCs w:val="20"/>
              </w:rPr>
            </w:pPr>
            <w:r w:rsidRPr="00366F2E">
              <w:rPr>
                <w:rFonts w:ascii="Arial" w:hAnsi="Arial" w:cs="Arial"/>
                <w:sz w:val="20"/>
                <w:szCs w:val="20"/>
              </w:rPr>
              <w:t>do 20 MB</w:t>
            </w:r>
          </w:p>
        </w:tc>
        <w:tc>
          <w:tcPr>
            <w:tcW w:w="1417" w:type="dxa"/>
            <w:vAlign w:val="center"/>
          </w:tcPr>
          <w:p w14:paraId="391FC2FB" w14:textId="0AACBB3D" w:rsidR="00F1500C" w:rsidRPr="00366F2E" w:rsidRDefault="00F1500C" w:rsidP="008D44F3">
            <w:pPr>
              <w:pStyle w:val="Bezmezer"/>
              <w:tabs>
                <w:tab w:val="left" w:pos="7655"/>
              </w:tabs>
              <w:spacing w:line="260" w:lineRule="exact"/>
              <w:ind w:right="146"/>
              <w:jc w:val="right"/>
              <w:rPr>
                <w:rFonts w:ascii="Arial" w:hAnsi="Arial" w:cs="Arial"/>
                <w:sz w:val="20"/>
              </w:rPr>
            </w:pPr>
            <w:r w:rsidRPr="00366F2E">
              <w:rPr>
                <w:rFonts w:ascii="Arial" w:hAnsi="Arial" w:cs="Arial"/>
                <w:sz w:val="20"/>
              </w:rPr>
              <w:t xml:space="preserve">  8,26</w:t>
            </w:r>
          </w:p>
        </w:tc>
        <w:tc>
          <w:tcPr>
            <w:tcW w:w="1558" w:type="dxa"/>
            <w:vAlign w:val="center"/>
          </w:tcPr>
          <w:p w14:paraId="1287EB8E" w14:textId="0299D60C" w:rsidR="00F1500C" w:rsidRPr="00366F2E" w:rsidRDefault="00F1500C" w:rsidP="008D44F3">
            <w:pPr>
              <w:pStyle w:val="Bezmezer"/>
              <w:tabs>
                <w:tab w:val="left" w:pos="7655"/>
              </w:tabs>
              <w:spacing w:line="260" w:lineRule="exact"/>
              <w:ind w:right="173"/>
              <w:jc w:val="right"/>
              <w:rPr>
                <w:rFonts w:ascii="Arial" w:hAnsi="Arial" w:cs="Arial"/>
                <w:b/>
                <w:sz w:val="20"/>
              </w:rPr>
            </w:pPr>
            <w:r w:rsidRPr="00366F2E">
              <w:rPr>
                <w:rFonts w:ascii="Arial" w:hAnsi="Arial" w:cs="Arial"/>
                <w:b/>
                <w:sz w:val="20"/>
              </w:rPr>
              <w:t>10,00</w:t>
            </w:r>
          </w:p>
        </w:tc>
      </w:tr>
      <w:tr w:rsidR="00F1500C" w:rsidRPr="00366F2E" w14:paraId="705A2EA5" w14:textId="77777777" w:rsidTr="2A37792C">
        <w:trPr>
          <w:trHeight w:val="274"/>
        </w:trPr>
        <w:tc>
          <w:tcPr>
            <w:tcW w:w="773" w:type="dxa"/>
            <w:vMerge/>
            <w:vAlign w:val="center"/>
          </w:tcPr>
          <w:p w14:paraId="51608E21" w14:textId="77777777" w:rsidR="00F1500C" w:rsidRPr="00366F2E" w:rsidRDefault="00F1500C" w:rsidP="00D53E1C">
            <w:pPr>
              <w:spacing w:line="228" w:lineRule="auto"/>
              <w:rPr>
                <w:rFonts w:ascii="Arial" w:hAnsi="Arial" w:cs="Arial"/>
                <w:b/>
                <w:sz w:val="20"/>
                <w:szCs w:val="20"/>
              </w:rPr>
            </w:pPr>
          </w:p>
        </w:tc>
        <w:tc>
          <w:tcPr>
            <w:tcW w:w="6317" w:type="dxa"/>
            <w:vAlign w:val="center"/>
          </w:tcPr>
          <w:p w14:paraId="00395A44" w14:textId="1B3681F6" w:rsidR="00F1500C" w:rsidRPr="00366F2E" w:rsidRDefault="00F1500C" w:rsidP="00A55FA9">
            <w:pPr>
              <w:pStyle w:val="Odstavecseseznamem"/>
              <w:numPr>
                <w:ilvl w:val="0"/>
                <w:numId w:val="38"/>
              </w:numPr>
              <w:spacing w:line="228" w:lineRule="auto"/>
              <w:rPr>
                <w:rFonts w:ascii="Arial" w:hAnsi="Arial" w:cs="Arial"/>
                <w:bCs/>
                <w:sz w:val="20"/>
                <w:szCs w:val="20"/>
              </w:rPr>
            </w:pPr>
            <w:r w:rsidRPr="00366F2E">
              <w:rPr>
                <w:rFonts w:ascii="Arial" w:hAnsi="Arial" w:cs="Arial"/>
                <w:bCs/>
                <w:sz w:val="20"/>
                <w:szCs w:val="20"/>
              </w:rPr>
              <w:t>nad 20 MB</w:t>
            </w:r>
          </w:p>
        </w:tc>
        <w:tc>
          <w:tcPr>
            <w:tcW w:w="1417" w:type="dxa"/>
            <w:vAlign w:val="center"/>
          </w:tcPr>
          <w:p w14:paraId="334880C0" w14:textId="60E25DDF" w:rsidR="00F1500C" w:rsidRPr="00366F2E" w:rsidRDefault="00F1500C" w:rsidP="008D44F3">
            <w:pPr>
              <w:pStyle w:val="Bezmezer"/>
              <w:tabs>
                <w:tab w:val="left" w:pos="7655"/>
              </w:tabs>
              <w:spacing w:line="260" w:lineRule="exact"/>
              <w:ind w:right="146"/>
              <w:jc w:val="right"/>
              <w:rPr>
                <w:rFonts w:ascii="Arial" w:hAnsi="Arial" w:cs="Arial"/>
                <w:sz w:val="20"/>
              </w:rPr>
            </w:pPr>
            <w:r w:rsidRPr="00366F2E">
              <w:rPr>
                <w:rFonts w:ascii="Arial" w:hAnsi="Arial" w:cs="Arial"/>
                <w:sz w:val="20"/>
              </w:rPr>
              <w:t>24,79</w:t>
            </w:r>
          </w:p>
        </w:tc>
        <w:tc>
          <w:tcPr>
            <w:tcW w:w="1558" w:type="dxa"/>
            <w:vAlign w:val="center"/>
          </w:tcPr>
          <w:p w14:paraId="7F80195E" w14:textId="0C7E5935" w:rsidR="00F1500C" w:rsidRPr="00366F2E" w:rsidRDefault="00F1500C" w:rsidP="008D44F3">
            <w:pPr>
              <w:pStyle w:val="Bezmezer"/>
              <w:tabs>
                <w:tab w:val="left" w:pos="7655"/>
              </w:tabs>
              <w:spacing w:line="260" w:lineRule="exact"/>
              <w:ind w:right="173"/>
              <w:jc w:val="right"/>
              <w:rPr>
                <w:rFonts w:ascii="Arial" w:hAnsi="Arial" w:cs="Arial"/>
                <w:b/>
                <w:sz w:val="20"/>
              </w:rPr>
            </w:pPr>
            <w:r w:rsidRPr="00366F2E">
              <w:rPr>
                <w:rFonts w:ascii="Arial" w:hAnsi="Arial" w:cs="Arial"/>
                <w:b/>
                <w:sz w:val="20"/>
              </w:rPr>
              <w:t>30,00</w:t>
            </w:r>
          </w:p>
        </w:tc>
      </w:tr>
      <w:tr w:rsidR="00F1500C" w:rsidRPr="00366F2E" w14:paraId="17A1729D" w14:textId="77777777" w:rsidTr="2A37792C">
        <w:trPr>
          <w:trHeight w:val="111"/>
        </w:trPr>
        <w:tc>
          <w:tcPr>
            <w:tcW w:w="773" w:type="dxa"/>
            <w:vMerge w:val="restart"/>
          </w:tcPr>
          <w:p w14:paraId="59606EC3" w14:textId="2C0E6E39" w:rsidR="00F1500C" w:rsidRPr="00366F2E" w:rsidRDefault="00F1500C">
            <w:pPr>
              <w:spacing w:line="228" w:lineRule="auto"/>
              <w:rPr>
                <w:rFonts w:ascii="Arial" w:hAnsi="Arial" w:cs="Arial"/>
                <w:b/>
                <w:sz w:val="20"/>
                <w:szCs w:val="20"/>
              </w:rPr>
            </w:pPr>
            <w:r w:rsidRPr="00366F2E">
              <w:rPr>
                <w:rFonts w:ascii="Arial" w:hAnsi="Arial" w:cs="Arial"/>
                <w:b/>
                <w:sz w:val="20"/>
                <w:szCs w:val="20"/>
              </w:rPr>
              <w:t>3.4.3</w:t>
            </w:r>
          </w:p>
        </w:tc>
        <w:tc>
          <w:tcPr>
            <w:tcW w:w="6317" w:type="dxa"/>
            <w:vAlign w:val="center"/>
          </w:tcPr>
          <w:p w14:paraId="63861EB5" w14:textId="3BCF78C7" w:rsidR="00F1500C" w:rsidRPr="00366F2E" w:rsidRDefault="00F1500C" w:rsidP="00D53E1C">
            <w:pPr>
              <w:spacing w:line="228" w:lineRule="auto"/>
              <w:rPr>
                <w:rFonts w:ascii="Arial" w:hAnsi="Arial" w:cs="Arial"/>
                <w:b/>
                <w:sz w:val="20"/>
                <w:szCs w:val="20"/>
              </w:rPr>
            </w:pPr>
            <w:r w:rsidRPr="00366F2E">
              <w:rPr>
                <w:rFonts w:ascii="Arial" w:hAnsi="Arial" w:cs="Arial"/>
                <w:b/>
                <w:sz w:val="20"/>
                <w:szCs w:val="20"/>
              </w:rPr>
              <w:t>Dotovaná datová zpráva*</w:t>
            </w:r>
          </w:p>
        </w:tc>
        <w:tc>
          <w:tcPr>
            <w:tcW w:w="1417" w:type="dxa"/>
            <w:vAlign w:val="center"/>
          </w:tcPr>
          <w:p w14:paraId="2B54E6DD" w14:textId="041C23E4" w:rsidR="00F1500C" w:rsidRPr="00366F2E" w:rsidRDefault="00F1500C" w:rsidP="008D44F3">
            <w:pPr>
              <w:pStyle w:val="Bezmezer"/>
              <w:tabs>
                <w:tab w:val="left" w:pos="7655"/>
              </w:tabs>
              <w:spacing w:line="260" w:lineRule="exact"/>
              <w:ind w:right="146"/>
              <w:jc w:val="right"/>
              <w:rPr>
                <w:rFonts w:ascii="Arial" w:hAnsi="Arial" w:cs="Arial"/>
                <w:sz w:val="20"/>
              </w:rPr>
            </w:pPr>
          </w:p>
        </w:tc>
        <w:tc>
          <w:tcPr>
            <w:tcW w:w="1558" w:type="dxa"/>
            <w:vAlign w:val="center"/>
          </w:tcPr>
          <w:p w14:paraId="73296F58" w14:textId="4699929B" w:rsidR="00F1500C" w:rsidRPr="00366F2E" w:rsidRDefault="00F1500C" w:rsidP="008D44F3">
            <w:pPr>
              <w:pStyle w:val="Bezmezer"/>
              <w:tabs>
                <w:tab w:val="left" w:pos="7655"/>
              </w:tabs>
              <w:spacing w:line="260" w:lineRule="exact"/>
              <w:ind w:right="173"/>
              <w:jc w:val="right"/>
              <w:rPr>
                <w:rFonts w:ascii="Arial" w:hAnsi="Arial" w:cs="Arial"/>
                <w:b/>
                <w:sz w:val="20"/>
              </w:rPr>
            </w:pPr>
          </w:p>
        </w:tc>
      </w:tr>
      <w:tr w:rsidR="00F1500C" w:rsidRPr="00366F2E" w14:paraId="656B65C7" w14:textId="77777777" w:rsidTr="2A37792C">
        <w:trPr>
          <w:trHeight w:val="108"/>
        </w:trPr>
        <w:tc>
          <w:tcPr>
            <w:tcW w:w="773" w:type="dxa"/>
            <w:vMerge/>
            <w:vAlign w:val="center"/>
          </w:tcPr>
          <w:p w14:paraId="2BD191F8" w14:textId="77777777" w:rsidR="00F1500C" w:rsidRPr="00366F2E" w:rsidRDefault="00F1500C" w:rsidP="00E77B98">
            <w:pPr>
              <w:spacing w:line="228" w:lineRule="auto"/>
              <w:rPr>
                <w:rFonts w:ascii="Arial" w:hAnsi="Arial" w:cs="Arial"/>
                <w:b/>
                <w:sz w:val="20"/>
                <w:szCs w:val="20"/>
              </w:rPr>
            </w:pPr>
          </w:p>
        </w:tc>
        <w:tc>
          <w:tcPr>
            <w:tcW w:w="6317" w:type="dxa"/>
            <w:vAlign w:val="center"/>
          </w:tcPr>
          <w:p w14:paraId="21D99E47" w14:textId="0C180B4C" w:rsidR="00F1500C" w:rsidRPr="00366F2E" w:rsidRDefault="00F1500C" w:rsidP="00C24946">
            <w:pPr>
              <w:pStyle w:val="Odstavecseseznamem"/>
              <w:numPr>
                <w:ilvl w:val="0"/>
                <w:numId w:val="115"/>
              </w:numPr>
              <w:spacing w:line="228" w:lineRule="auto"/>
              <w:rPr>
                <w:rFonts w:ascii="Arial" w:hAnsi="Arial" w:cs="Arial"/>
                <w:b/>
                <w:sz w:val="20"/>
                <w:szCs w:val="20"/>
              </w:rPr>
            </w:pPr>
            <w:r w:rsidRPr="00366F2E">
              <w:rPr>
                <w:rFonts w:ascii="Arial" w:hAnsi="Arial" w:cs="Arial"/>
                <w:bCs/>
                <w:sz w:val="20"/>
                <w:szCs w:val="20"/>
              </w:rPr>
              <w:t>do 20 MB</w:t>
            </w:r>
          </w:p>
        </w:tc>
        <w:tc>
          <w:tcPr>
            <w:tcW w:w="1417" w:type="dxa"/>
            <w:vAlign w:val="center"/>
          </w:tcPr>
          <w:p w14:paraId="3499D2B3" w14:textId="7A511AA0" w:rsidR="00F1500C" w:rsidRPr="00366F2E" w:rsidRDefault="00F1500C" w:rsidP="008D44F3">
            <w:pPr>
              <w:pStyle w:val="Bezmezer"/>
              <w:tabs>
                <w:tab w:val="left" w:pos="7655"/>
              </w:tabs>
              <w:spacing w:line="260" w:lineRule="exact"/>
              <w:ind w:right="146"/>
              <w:jc w:val="right"/>
              <w:rPr>
                <w:rFonts w:ascii="Arial" w:hAnsi="Arial" w:cs="Arial"/>
                <w:sz w:val="20"/>
              </w:rPr>
            </w:pPr>
            <w:r w:rsidRPr="00366F2E">
              <w:rPr>
                <w:rFonts w:ascii="Arial" w:hAnsi="Arial" w:cs="Arial"/>
                <w:sz w:val="20"/>
              </w:rPr>
              <w:t xml:space="preserve">  8,26</w:t>
            </w:r>
          </w:p>
        </w:tc>
        <w:tc>
          <w:tcPr>
            <w:tcW w:w="1558" w:type="dxa"/>
            <w:vAlign w:val="center"/>
          </w:tcPr>
          <w:p w14:paraId="0C34ECC1" w14:textId="7768CB7A" w:rsidR="00F1500C" w:rsidRPr="00366F2E" w:rsidRDefault="00F1500C" w:rsidP="008D44F3">
            <w:pPr>
              <w:pStyle w:val="Bezmezer"/>
              <w:tabs>
                <w:tab w:val="left" w:pos="7655"/>
              </w:tabs>
              <w:spacing w:line="260" w:lineRule="exact"/>
              <w:ind w:right="173"/>
              <w:jc w:val="right"/>
              <w:rPr>
                <w:rFonts w:ascii="Arial" w:hAnsi="Arial" w:cs="Arial"/>
                <w:b/>
                <w:sz w:val="20"/>
              </w:rPr>
            </w:pPr>
            <w:r w:rsidRPr="00366F2E">
              <w:rPr>
                <w:rFonts w:ascii="Arial" w:hAnsi="Arial" w:cs="Arial"/>
                <w:b/>
                <w:sz w:val="20"/>
              </w:rPr>
              <w:t>10,00</w:t>
            </w:r>
          </w:p>
        </w:tc>
      </w:tr>
      <w:tr w:rsidR="00F1500C" w:rsidRPr="00366F2E" w14:paraId="37393C73" w14:textId="77777777" w:rsidTr="2A37792C">
        <w:trPr>
          <w:trHeight w:val="108"/>
        </w:trPr>
        <w:tc>
          <w:tcPr>
            <w:tcW w:w="773" w:type="dxa"/>
            <w:vMerge/>
            <w:vAlign w:val="center"/>
          </w:tcPr>
          <w:p w14:paraId="55F344C7" w14:textId="77777777" w:rsidR="00F1500C" w:rsidRPr="00366F2E" w:rsidRDefault="00F1500C" w:rsidP="00E77B98">
            <w:pPr>
              <w:spacing w:line="228" w:lineRule="auto"/>
              <w:rPr>
                <w:rFonts w:ascii="Arial" w:hAnsi="Arial" w:cs="Arial"/>
                <w:b/>
                <w:sz w:val="20"/>
                <w:szCs w:val="20"/>
              </w:rPr>
            </w:pPr>
          </w:p>
        </w:tc>
        <w:tc>
          <w:tcPr>
            <w:tcW w:w="6317" w:type="dxa"/>
            <w:vAlign w:val="center"/>
          </w:tcPr>
          <w:p w14:paraId="70A25A49" w14:textId="50BDB310" w:rsidR="00F1500C" w:rsidRPr="00366F2E" w:rsidRDefault="00F1500C" w:rsidP="00C24946">
            <w:pPr>
              <w:pStyle w:val="Odstavecseseznamem"/>
              <w:numPr>
                <w:ilvl w:val="0"/>
                <w:numId w:val="115"/>
              </w:numPr>
              <w:spacing w:line="228" w:lineRule="auto"/>
              <w:rPr>
                <w:rFonts w:ascii="Arial" w:hAnsi="Arial" w:cs="Arial"/>
                <w:bCs/>
                <w:sz w:val="20"/>
                <w:szCs w:val="20"/>
              </w:rPr>
            </w:pPr>
            <w:r w:rsidRPr="00366F2E">
              <w:rPr>
                <w:rFonts w:ascii="Arial" w:hAnsi="Arial" w:cs="Arial"/>
                <w:bCs/>
                <w:sz w:val="20"/>
                <w:szCs w:val="20"/>
              </w:rPr>
              <w:t>nad 20 MB</w:t>
            </w:r>
          </w:p>
        </w:tc>
        <w:tc>
          <w:tcPr>
            <w:tcW w:w="1417" w:type="dxa"/>
            <w:vAlign w:val="center"/>
          </w:tcPr>
          <w:p w14:paraId="1F6E941D" w14:textId="39C31948" w:rsidR="00F1500C" w:rsidRPr="00366F2E" w:rsidRDefault="00F1500C" w:rsidP="008D44F3">
            <w:pPr>
              <w:pStyle w:val="Bezmezer"/>
              <w:tabs>
                <w:tab w:val="left" w:pos="7655"/>
              </w:tabs>
              <w:spacing w:line="260" w:lineRule="exact"/>
              <w:ind w:right="146"/>
              <w:jc w:val="right"/>
              <w:rPr>
                <w:rFonts w:ascii="Arial" w:hAnsi="Arial" w:cs="Arial"/>
                <w:sz w:val="20"/>
              </w:rPr>
            </w:pPr>
            <w:r w:rsidRPr="00366F2E">
              <w:rPr>
                <w:rFonts w:ascii="Arial" w:hAnsi="Arial" w:cs="Arial"/>
                <w:sz w:val="20"/>
              </w:rPr>
              <w:t>24,79</w:t>
            </w:r>
          </w:p>
        </w:tc>
        <w:tc>
          <w:tcPr>
            <w:tcW w:w="1558" w:type="dxa"/>
            <w:vAlign w:val="center"/>
          </w:tcPr>
          <w:p w14:paraId="7034DE18" w14:textId="19895A28" w:rsidR="00F1500C" w:rsidRPr="00366F2E" w:rsidRDefault="00F1500C" w:rsidP="008D44F3">
            <w:pPr>
              <w:pStyle w:val="Bezmezer"/>
              <w:tabs>
                <w:tab w:val="left" w:pos="7655"/>
              </w:tabs>
              <w:spacing w:line="260" w:lineRule="exact"/>
              <w:ind w:right="173"/>
              <w:jc w:val="right"/>
              <w:rPr>
                <w:rFonts w:ascii="Arial" w:hAnsi="Arial" w:cs="Arial"/>
                <w:b/>
                <w:sz w:val="20"/>
              </w:rPr>
            </w:pPr>
            <w:r w:rsidRPr="00366F2E">
              <w:rPr>
                <w:rFonts w:ascii="Arial" w:hAnsi="Arial" w:cs="Arial"/>
                <w:b/>
                <w:sz w:val="20"/>
              </w:rPr>
              <w:t>30,00</w:t>
            </w:r>
          </w:p>
        </w:tc>
      </w:tr>
    </w:tbl>
    <w:p w14:paraId="27B6BD64" w14:textId="340C0E3F" w:rsidR="006716FB" w:rsidRPr="00366F2E" w:rsidRDefault="0016010F">
      <w:pPr>
        <w:spacing w:line="240" w:lineRule="auto"/>
        <w:rPr>
          <w:rFonts w:ascii="Arial" w:hAnsi="Arial" w:cs="Arial"/>
        </w:rPr>
      </w:pPr>
      <w:r w:rsidRPr="00366F2E">
        <w:rPr>
          <w:rFonts w:ascii="Arial" w:hAnsi="Arial" w:cs="Arial"/>
          <w:sz w:val="20"/>
          <w:szCs w:val="20"/>
        </w:rPr>
        <w:t xml:space="preserve">* </w:t>
      </w:r>
      <w:r w:rsidR="00C27C2A" w:rsidRPr="00366F2E">
        <w:rPr>
          <w:rFonts w:ascii="Arial" w:hAnsi="Arial" w:cs="Arial"/>
          <w:sz w:val="20"/>
          <w:szCs w:val="20"/>
        </w:rPr>
        <w:t xml:space="preserve">Minimální fakturovaná částka </w:t>
      </w:r>
      <w:r w:rsidRPr="00366F2E">
        <w:rPr>
          <w:rFonts w:ascii="Arial" w:hAnsi="Arial" w:cs="Arial"/>
          <w:sz w:val="20"/>
          <w:szCs w:val="20"/>
        </w:rPr>
        <w:t>je</w:t>
      </w:r>
      <w:r w:rsidR="006F56CC" w:rsidRPr="00366F2E">
        <w:rPr>
          <w:rFonts w:ascii="Arial" w:hAnsi="Arial" w:cs="Arial"/>
          <w:sz w:val="20"/>
          <w:szCs w:val="20"/>
        </w:rPr>
        <w:t xml:space="preserve"> stanovena</w:t>
      </w:r>
      <w:r w:rsidRPr="00366F2E">
        <w:rPr>
          <w:rFonts w:ascii="Arial" w:hAnsi="Arial" w:cs="Arial"/>
          <w:sz w:val="20"/>
          <w:szCs w:val="20"/>
        </w:rPr>
        <w:t xml:space="preserve"> ve výši 60 Kč</w:t>
      </w:r>
      <w:r w:rsidR="006F56CC" w:rsidRPr="00366F2E">
        <w:rPr>
          <w:rFonts w:ascii="Arial" w:hAnsi="Arial" w:cs="Arial"/>
          <w:sz w:val="20"/>
          <w:szCs w:val="20"/>
        </w:rPr>
        <w:t xml:space="preserve"> s DPH</w:t>
      </w:r>
      <w:r w:rsidRPr="00366F2E">
        <w:rPr>
          <w:rFonts w:ascii="Arial" w:hAnsi="Arial" w:cs="Arial"/>
          <w:sz w:val="20"/>
          <w:szCs w:val="20"/>
        </w:rPr>
        <w:t>.</w:t>
      </w:r>
      <w:r w:rsidR="004F5957" w:rsidRPr="00366F2E">
        <w:rPr>
          <w:rFonts w:ascii="Arial" w:hAnsi="Arial" w:cs="Arial"/>
          <w:sz w:val="20"/>
          <w:szCs w:val="20"/>
        </w:rPr>
        <w:t xml:space="preserve"> Toto neplatí pro zákazníky, kteří službu hradí prostřednictvím kreditu v datové schránce.</w:t>
      </w:r>
    </w:p>
    <w:bookmarkEnd w:id="411"/>
    <w:p w14:paraId="288C5C54" w14:textId="58767606" w:rsidR="000136B5" w:rsidRPr="00366F2E" w:rsidRDefault="00686112">
      <w:pPr>
        <w:spacing w:line="240" w:lineRule="auto"/>
        <w:rPr>
          <w:rFonts w:ascii="Arial" w:hAnsi="Arial" w:cs="Arial"/>
        </w:rPr>
      </w:pPr>
      <w:r w:rsidRPr="00366F2E">
        <w:rPr>
          <w:rFonts w:ascii="Arial" w:hAnsi="Arial" w:cs="Arial"/>
          <w:noProof/>
          <w:lang w:eastAsia="cs-CZ"/>
        </w:rPr>
        <mc:AlternateContent>
          <mc:Choice Requires="wps">
            <w:drawing>
              <wp:anchor distT="0" distB="0" distL="114300" distR="114300" simplePos="0" relativeHeight="251658246" behindDoc="0" locked="0" layoutInCell="1" allowOverlap="1" wp14:anchorId="7C0BC5EE" wp14:editId="4EDB4D27">
                <wp:simplePos x="0" y="0"/>
                <wp:positionH relativeFrom="margin">
                  <wp:posOffset>802005</wp:posOffset>
                </wp:positionH>
                <wp:positionV relativeFrom="bottomMargin">
                  <wp:posOffset>196215</wp:posOffset>
                </wp:positionV>
                <wp:extent cx="4847590" cy="258445"/>
                <wp:effectExtent l="0" t="0" r="0" b="8255"/>
                <wp:wrapNone/>
                <wp:docPr id="55" name="Textové pole 5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E8DC55D" w14:textId="77777777" w:rsidR="004F26E4" w:rsidRPr="006E1087" w:rsidRDefault="004F26E4" w:rsidP="00686112">
                            <w:pPr>
                              <w:jc w:val="center"/>
                            </w:pPr>
                            <w:r>
                              <w:rPr>
                                <w:b/>
                                <w:i/>
                              </w:rPr>
                              <w:t>Služby veřejné správy na poštách</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01093048">
              <v:shape id="Textové pole 55" style="position:absolute;margin-left:63.15pt;margin-top:15.45pt;width:381.7pt;height:20.35pt;z-index:251658246;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52"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vHaX5AEAAKkDAAAOAAAAZHJzL2Uyb0RvYy54bWysU8Fu2zAMvQ/YPwi6L04Cp02NOEXXosOA&#10;bh3Q7QNkWbKF2aJGKbGzrx8lp2m23YpeBJGUH997pDfXY9+xvUJvwJZ8MZtzpqyE2tim5D++339Y&#10;c+aDsLXowKqSH5Tn19v37zaDK9QSWuhqhYxArC8GV/I2BFdkmZet6oWfgVOWihqwF4FCbLIaxUDo&#10;fZct5/OLbACsHYJU3lP2birybcLXWsnwqLVXgXUlJ24hnZjOKp7ZdiOKBoVrjTzSEK9g0QtjqekJ&#10;6k4EwXZo/oPqjUTwoMNMQp+B1kaqpIHULOb/qHlqhVNJC5nj3ckm/3aw8uv+yX1DFsaPMNIAkwjv&#10;HkD+9MzCbStso24QYWiVqKnxIlqWDc4Xx0+j1b7wEaQavkBNQxa7AAlo1NhHV0gnI3QawOFkuhoD&#10;k5TM1/nl6opKkmrL1TrPV6mFKJ6/dujDJwU9i5eSIw01oYv9gw+RjSien8RmFu5N16XBdvavBD2M&#10;mcQ+Ep6oh7Eamamp+UVsHNVUUB9ID8K0L7TfdGkBf3M20K6U3P/aCVScdZ8teXK1yPO4XCnIV5dL&#10;CvC8Up1XhJUEVfLA2XS9DdNC7hyapqVO0xQs3JCP2iSJL6yO/GkfkvLj7saFO4/Tq5c/bPsHAAD/&#10;/wMAUEsDBBQABgAIAAAAIQCX4LQu3gAAAAkBAAAPAAAAZHJzL2Rvd25yZXYueG1sTI/LTsMwEEX3&#10;lfgHa5DYtXZbSJMQp6pAbEGUh8TOjadJ1HgcxW4T/p5hBcurObr3TLGdXCcuOITWk4blQoFAqrxt&#10;qdbw/vY0T0GEaMiazhNq+MYA2/JqVpjc+pFe8bKPteASCrnR0MTY51KGqkFnwsL3SHw7+sGZyHGo&#10;pR3MyOWukyulEulMS7zQmB4fGqxO+7PT8PF8/Pq8VS/1o7vrRz8pSS6TWt9cT7t7EBGn+AfDrz6r&#10;Q8lOB38mG0THeZWsGdWwVhkIBtI024A4aNgsE5BlIf9/UP4AAAD//wMAUEsBAi0AFAAGAAgAAAAh&#10;ALaDOJL+AAAA4QEAABMAAAAAAAAAAAAAAAAAAAAAAFtDb250ZW50X1R5cGVzXS54bWxQSwECLQAU&#10;AAYACAAAACEAOP0h/9YAAACUAQAACwAAAAAAAAAAAAAAAAAvAQAAX3JlbHMvLnJlbHNQSwECLQAU&#10;AAYACAAAACEAC7x2l+QBAACpAwAADgAAAAAAAAAAAAAAAAAuAgAAZHJzL2Uyb0RvYy54bWxQSwEC&#10;LQAUAAYACAAAACEAl+C0Lt4AAAAJAQAADwAAAAAAAAAAAAAAAAA+BAAAZHJzL2Rvd25yZXYueG1s&#10;UEsFBgAAAAAEAAQA8wAAAEkFAAAAAA==&#10;" w14:anchorId="7C0BC5EE">
                <v:textbox>
                  <w:txbxContent>
                    <w:p w:rsidRPr="006E1087" w:rsidR="004F26E4" w:rsidP="00686112" w:rsidRDefault="004F26E4" w14:paraId="7AB62CED" w14:textId="77777777">
                      <w:pPr>
                        <w:jc w:val="center"/>
                      </w:pPr>
                      <w:r>
                        <w:rPr>
                          <w:b/>
                          <w:i/>
                        </w:rPr>
                        <w:t>Služby veřejné správy na poštách</w:t>
                      </w:r>
                    </w:p>
                  </w:txbxContent>
                </v:textbox>
                <w10:wrap anchorx="margin" anchory="margin"/>
              </v:shape>
            </w:pict>
          </mc:Fallback>
        </mc:AlternateContent>
      </w:r>
      <w:r w:rsidR="000136B5" w:rsidRPr="00366F2E">
        <w:rPr>
          <w:rFonts w:ascii="Arial" w:hAnsi="Arial" w:cs="Arial"/>
        </w:rPr>
        <w:br w:type="page"/>
      </w:r>
    </w:p>
    <w:p w14:paraId="2BBEC26E" w14:textId="448F1DA4" w:rsidR="006716FB" w:rsidRPr="00366F2E" w:rsidRDefault="006716FB" w:rsidP="006716FB">
      <w:pPr>
        <w:pStyle w:val="Nadpis2"/>
        <w:numPr>
          <w:ilvl w:val="0"/>
          <w:numId w:val="11"/>
        </w:numPr>
        <w:spacing w:after="120"/>
        <w:rPr>
          <w:rFonts w:cs="Arial"/>
        </w:rPr>
      </w:pPr>
      <w:bookmarkStart w:id="412" w:name="_Toc447207146"/>
      <w:bookmarkStart w:id="413" w:name="_Toc22742902"/>
      <w:bookmarkStart w:id="414" w:name="_Toc87870663"/>
      <w:bookmarkStart w:id="415" w:name="_Toc151387990"/>
      <w:bookmarkStart w:id="416" w:name="_Toc189039838"/>
      <w:bookmarkStart w:id="417" w:name="_Hlk84589161"/>
      <w:r w:rsidRPr="00366F2E">
        <w:rPr>
          <w:rFonts w:cs="Arial"/>
        </w:rPr>
        <w:lastRenderedPageBreak/>
        <w:t>ZVLÁŠTNÍ</w:t>
      </w:r>
      <w:r w:rsidR="00B13513" w:rsidRPr="00366F2E">
        <w:rPr>
          <w:rFonts w:cs="Arial"/>
        </w:rPr>
        <w:t xml:space="preserve"> </w:t>
      </w:r>
      <w:r w:rsidRPr="00366F2E">
        <w:rPr>
          <w:rFonts w:cs="Arial"/>
        </w:rPr>
        <w:t>SLUŽBY</w:t>
      </w:r>
      <w:bookmarkEnd w:id="412"/>
      <w:bookmarkEnd w:id="413"/>
      <w:bookmarkEnd w:id="414"/>
      <w:bookmarkEnd w:id="415"/>
      <w:bookmarkEnd w:id="416"/>
    </w:p>
    <w:bookmarkEnd w:id="417"/>
    <w:p w14:paraId="5035CD7A" w14:textId="3BAEF82A" w:rsidR="006716FB" w:rsidRPr="00366F2E" w:rsidRDefault="006716FB" w:rsidP="006716FB">
      <w:pPr>
        <w:pStyle w:val="cpNormal4"/>
        <w:spacing w:after="0" w:line="240" w:lineRule="auto"/>
        <w:ind w:left="3" w:firstLine="0"/>
        <w:jc w:val="both"/>
        <w:rPr>
          <w:rFonts w:ascii="Arial" w:hAnsi="Arial" w:cs="Arial"/>
          <w:b/>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9498"/>
      </w:tblGrid>
      <w:tr w:rsidR="006716FB" w:rsidRPr="00366F2E" w14:paraId="6D4BBC51" w14:textId="77777777" w:rsidTr="295FBC82">
        <w:trPr>
          <w:trHeight w:val="386"/>
        </w:trPr>
        <w:tc>
          <w:tcPr>
            <w:tcW w:w="567" w:type="dxa"/>
            <w:tcBorders>
              <w:top w:val="nil"/>
              <w:left w:val="nil"/>
              <w:bottom w:val="nil"/>
              <w:right w:val="nil"/>
            </w:tcBorders>
            <w:vAlign w:val="center"/>
          </w:tcPr>
          <w:p w14:paraId="3B18A127" w14:textId="77777777" w:rsidR="006716FB" w:rsidRPr="00366F2E" w:rsidRDefault="006716FB" w:rsidP="295FBC82">
            <w:pPr>
              <w:spacing w:line="228" w:lineRule="auto"/>
              <w:rPr>
                <w:rFonts w:ascii="Arial" w:hAnsi="Arial" w:cs="Arial"/>
                <w:b/>
                <w:bCs/>
              </w:rPr>
            </w:pPr>
            <w:r w:rsidRPr="00366F2E">
              <w:rPr>
                <w:rFonts w:ascii="Arial" w:hAnsi="Arial" w:cs="Arial"/>
                <w:b/>
                <w:bCs/>
              </w:rPr>
              <w:t>1.</w:t>
            </w:r>
          </w:p>
        </w:tc>
        <w:tc>
          <w:tcPr>
            <w:tcW w:w="9498" w:type="dxa"/>
            <w:tcBorders>
              <w:top w:val="nil"/>
              <w:left w:val="nil"/>
              <w:bottom w:val="nil"/>
              <w:right w:val="nil"/>
            </w:tcBorders>
            <w:shd w:val="clear" w:color="auto" w:fill="auto"/>
            <w:vAlign w:val="center"/>
          </w:tcPr>
          <w:p w14:paraId="3AEB3B39" w14:textId="77777777" w:rsidR="006716FB" w:rsidRPr="00366F2E" w:rsidRDefault="006716FB" w:rsidP="006716FB">
            <w:pPr>
              <w:spacing w:line="228" w:lineRule="auto"/>
              <w:rPr>
                <w:rFonts w:ascii="Arial" w:hAnsi="Arial" w:cs="Arial"/>
                <w:sz w:val="20"/>
                <w:szCs w:val="20"/>
              </w:rPr>
            </w:pPr>
            <w:bookmarkStart w:id="418" w:name="_Hlk180587814"/>
            <w:r w:rsidRPr="00366F2E">
              <w:rPr>
                <w:rFonts w:ascii="Arial" w:hAnsi="Arial" w:cs="Arial"/>
                <w:b/>
                <w:bCs/>
              </w:rPr>
              <w:t>Svoz a rozvoz poštovních zásilek</w:t>
            </w:r>
            <w:bookmarkEnd w:id="418"/>
          </w:p>
        </w:tc>
      </w:tr>
    </w:tbl>
    <w:p w14:paraId="0D845BA0" w14:textId="77777777" w:rsidR="006716FB" w:rsidRPr="00366F2E" w:rsidRDefault="006716FB" w:rsidP="006716FB">
      <w:pPr>
        <w:spacing w:line="228" w:lineRule="auto"/>
        <w:rPr>
          <w:rFonts w:ascii="Arial" w:hAnsi="Arial" w:cs="Arial"/>
          <w:sz w:val="18"/>
          <w:szCs w:val="18"/>
        </w:rPr>
      </w:pPr>
    </w:p>
    <w:tbl>
      <w:tblPr>
        <w:tblW w:w="10065" w:type="dxa"/>
        <w:tblInd w:w="108" w:type="dxa"/>
        <w:tblLook w:val="04A0" w:firstRow="1" w:lastRow="0" w:firstColumn="1" w:lastColumn="0" w:noHBand="0" w:noVBand="1"/>
      </w:tblPr>
      <w:tblGrid>
        <w:gridCol w:w="10065"/>
      </w:tblGrid>
      <w:tr w:rsidR="006716FB" w:rsidRPr="00366F2E" w14:paraId="23E89E7B" w14:textId="77777777" w:rsidTr="006716FB">
        <w:tc>
          <w:tcPr>
            <w:tcW w:w="10065" w:type="dxa"/>
          </w:tcPr>
          <w:p w14:paraId="29BBC7B1" w14:textId="6DF32B9C" w:rsidR="006716FB" w:rsidRPr="00366F2E" w:rsidRDefault="006716FB" w:rsidP="006716FB">
            <w:pPr>
              <w:pStyle w:val="Bezmezer"/>
              <w:tabs>
                <w:tab w:val="left" w:pos="7655"/>
              </w:tabs>
              <w:spacing w:line="228" w:lineRule="auto"/>
              <w:jc w:val="both"/>
              <w:rPr>
                <w:rFonts w:ascii="Arial" w:hAnsi="Arial" w:cs="Arial"/>
                <w:sz w:val="20"/>
                <w:szCs w:val="20"/>
              </w:rPr>
            </w:pPr>
            <w:bookmarkStart w:id="419" w:name="_Hlk180587834"/>
            <w:r w:rsidRPr="00366F2E">
              <w:rPr>
                <w:rFonts w:ascii="Arial" w:hAnsi="Arial" w:cs="Arial"/>
                <w:sz w:val="20"/>
                <w:szCs w:val="20"/>
              </w:rPr>
              <w:t>Předmětem služby je poskytnutí služby svoz/rozvoz poštovních zásilek na sjednaných místech (obslužná místa) a ve sjednaném časovém rozmezí. Podmínkou pro poskytnutí této služby je uzavření písemné Smlouvy o svozu a rozvozu poštovních zásilek</w:t>
            </w:r>
            <w:r w:rsidR="00257E90" w:rsidRPr="00366F2E">
              <w:rPr>
                <w:rFonts w:ascii="Arial" w:hAnsi="Arial" w:cs="Arial"/>
                <w:sz w:val="20"/>
                <w:szCs w:val="20"/>
              </w:rPr>
              <w:t>, Dohody o poskytování služby Svoz a rozvoz poštovních zásilek nebo Dohody o podmínkách podávání listovních zásilek (dále jen „Smlouva o svozu a rozvozu zásilek“)</w:t>
            </w:r>
            <w:r w:rsidRPr="00366F2E">
              <w:rPr>
                <w:rFonts w:ascii="Arial" w:hAnsi="Arial" w:cs="Arial"/>
                <w:sz w:val="20"/>
                <w:szCs w:val="20"/>
              </w:rPr>
              <w:t xml:space="preserve">. Poskytnutí služby závisí na kapacitních možnostech poštovní sítě. </w:t>
            </w:r>
          </w:p>
        </w:tc>
      </w:tr>
    </w:tbl>
    <w:p w14:paraId="2E148B9C" w14:textId="77777777" w:rsidR="006716FB" w:rsidRPr="00366F2E" w:rsidRDefault="006716FB" w:rsidP="006716FB">
      <w:pPr>
        <w:spacing w:line="228" w:lineRule="auto"/>
        <w:rPr>
          <w:rFonts w:ascii="Arial" w:hAnsi="Arial" w:cs="Arial"/>
          <w:sz w:val="20"/>
          <w:szCs w:val="20"/>
        </w:rPr>
      </w:pPr>
    </w:p>
    <w:tbl>
      <w:tblPr>
        <w:tblW w:w="10065" w:type="dxa"/>
        <w:tblInd w:w="108" w:type="dxa"/>
        <w:tblLook w:val="04A0" w:firstRow="1" w:lastRow="0" w:firstColumn="1" w:lastColumn="0" w:noHBand="0" w:noVBand="1"/>
      </w:tblPr>
      <w:tblGrid>
        <w:gridCol w:w="567"/>
        <w:gridCol w:w="9498"/>
      </w:tblGrid>
      <w:tr w:rsidR="00547C55" w:rsidRPr="00366F2E" w14:paraId="047555BB" w14:textId="77777777" w:rsidTr="295FBC82">
        <w:tc>
          <w:tcPr>
            <w:tcW w:w="567" w:type="dxa"/>
          </w:tcPr>
          <w:p w14:paraId="653C989E" w14:textId="77777777" w:rsidR="006716FB" w:rsidRPr="00366F2E" w:rsidRDefault="006716FB" w:rsidP="006716FB">
            <w:pPr>
              <w:spacing w:line="228" w:lineRule="auto"/>
              <w:rPr>
                <w:rFonts w:ascii="Arial" w:hAnsi="Arial" w:cs="Arial"/>
                <w:b/>
                <w:sz w:val="20"/>
                <w:szCs w:val="20"/>
              </w:rPr>
            </w:pPr>
            <w:r w:rsidRPr="00366F2E">
              <w:rPr>
                <w:rFonts w:ascii="Arial" w:hAnsi="Arial" w:cs="Arial"/>
                <w:b/>
                <w:sz w:val="20"/>
                <w:szCs w:val="20"/>
              </w:rPr>
              <w:t>1.1</w:t>
            </w:r>
          </w:p>
        </w:tc>
        <w:tc>
          <w:tcPr>
            <w:tcW w:w="9498" w:type="dxa"/>
          </w:tcPr>
          <w:p w14:paraId="60B7C109" w14:textId="77777777" w:rsidR="006716FB" w:rsidRPr="00366F2E" w:rsidRDefault="006716FB" w:rsidP="006716FB">
            <w:pPr>
              <w:tabs>
                <w:tab w:val="left" w:pos="1260"/>
              </w:tabs>
              <w:spacing w:line="228" w:lineRule="auto"/>
              <w:rPr>
                <w:rFonts w:ascii="Arial" w:hAnsi="Arial" w:cs="Arial"/>
                <w:b/>
                <w:sz w:val="20"/>
                <w:szCs w:val="20"/>
              </w:rPr>
            </w:pPr>
            <w:r w:rsidRPr="00366F2E">
              <w:rPr>
                <w:rFonts w:ascii="Arial" w:hAnsi="Arial" w:cs="Arial"/>
                <w:b/>
                <w:sz w:val="20"/>
                <w:szCs w:val="20"/>
              </w:rPr>
              <w:t>Převzetí poštovních zásilek u objednatele (svoz/rozvoz)</w:t>
            </w:r>
          </w:p>
        </w:tc>
      </w:tr>
      <w:tr w:rsidR="009B691D" w:rsidRPr="00366F2E" w14:paraId="185D18E0" w14:textId="77777777" w:rsidTr="295FBC82">
        <w:tc>
          <w:tcPr>
            <w:tcW w:w="567" w:type="dxa"/>
          </w:tcPr>
          <w:p w14:paraId="2466AA25" w14:textId="77777777" w:rsidR="006716FB" w:rsidRPr="00366F2E" w:rsidRDefault="006716FB" w:rsidP="006716FB">
            <w:pPr>
              <w:pStyle w:val="Bezmezer"/>
              <w:tabs>
                <w:tab w:val="left" w:pos="7655"/>
              </w:tabs>
              <w:spacing w:line="228" w:lineRule="auto"/>
              <w:jc w:val="both"/>
              <w:rPr>
                <w:rFonts w:ascii="Arial" w:hAnsi="Arial" w:cs="Arial"/>
                <w:sz w:val="20"/>
                <w:szCs w:val="20"/>
              </w:rPr>
            </w:pPr>
          </w:p>
        </w:tc>
        <w:tc>
          <w:tcPr>
            <w:tcW w:w="9498" w:type="dxa"/>
          </w:tcPr>
          <w:p w14:paraId="119A24A9" w14:textId="77777777" w:rsidR="006716FB" w:rsidRPr="00366F2E" w:rsidRDefault="006716FB" w:rsidP="00F04CBC">
            <w:pPr>
              <w:pStyle w:val="Odstavecseseznamem"/>
              <w:numPr>
                <w:ilvl w:val="0"/>
                <w:numId w:val="32"/>
              </w:numPr>
              <w:spacing w:line="228" w:lineRule="auto"/>
              <w:ind w:left="317" w:hanging="284"/>
              <w:jc w:val="both"/>
              <w:rPr>
                <w:rFonts w:ascii="Arial" w:hAnsi="Arial" w:cs="Arial"/>
                <w:sz w:val="20"/>
                <w:szCs w:val="20"/>
              </w:rPr>
            </w:pPr>
            <w:r w:rsidRPr="00366F2E">
              <w:rPr>
                <w:rFonts w:ascii="Arial" w:hAnsi="Arial" w:cs="Arial"/>
                <w:sz w:val="20"/>
                <w:szCs w:val="20"/>
              </w:rPr>
              <w:t>Cena za svoz/rozvoz zásilek je stanovena za jeden kalendářní měsíc/jedno obslužné místo/jednoho zákazníka (dále jen jednotková měsíční cena).</w:t>
            </w:r>
          </w:p>
          <w:p w14:paraId="617D2B5A" w14:textId="62AD7A79" w:rsidR="006716FB" w:rsidRPr="00366F2E" w:rsidRDefault="006716FB" w:rsidP="00F04CBC">
            <w:pPr>
              <w:pStyle w:val="Odstavecseseznamem"/>
              <w:numPr>
                <w:ilvl w:val="0"/>
                <w:numId w:val="32"/>
              </w:numPr>
              <w:spacing w:line="228" w:lineRule="auto"/>
              <w:ind w:left="317" w:hanging="284"/>
              <w:jc w:val="both"/>
              <w:rPr>
                <w:rFonts w:ascii="Arial" w:hAnsi="Arial" w:cs="Arial"/>
                <w:sz w:val="20"/>
                <w:szCs w:val="20"/>
              </w:rPr>
            </w:pPr>
            <w:r w:rsidRPr="00366F2E">
              <w:rPr>
                <w:rFonts w:ascii="Arial" w:hAnsi="Arial" w:cs="Arial"/>
                <w:sz w:val="20"/>
                <w:szCs w:val="20"/>
              </w:rPr>
              <w:t xml:space="preserve">Základní cena pro výpočet jednotkové měsíční ceny je stanovena ve výši </w:t>
            </w:r>
            <w:r w:rsidR="00257E90" w:rsidRPr="00366F2E">
              <w:rPr>
                <w:rFonts w:ascii="Arial" w:hAnsi="Arial" w:cs="Arial"/>
                <w:sz w:val="20"/>
                <w:szCs w:val="20"/>
              </w:rPr>
              <w:t>250</w:t>
            </w:r>
            <w:r w:rsidRPr="00366F2E">
              <w:rPr>
                <w:rFonts w:ascii="Arial" w:hAnsi="Arial" w:cs="Arial"/>
                <w:sz w:val="20"/>
                <w:szCs w:val="20"/>
              </w:rPr>
              <w:t xml:space="preserve">,00 Kč bez DPH </w:t>
            </w:r>
            <w:r w:rsidRPr="00366F2E">
              <w:rPr>
                <w:rFonts w:ascii="Arial" w:hAnsi="Arial" w:cs="Arial"/>
              </w:rPr>
              <w:br/>
            </w:r>
            <w:r w:rsidRPr="00366F2E">
              <w:rPr>
                <w:rFonts w:ascii="Arial" w:hAnsi="Arial" w:cs="Arial"/>
                <w:b/>
                <w:bCs/>
                <w:sz w:val="20"/>
                <w:szCs w:val="20"/>
              </w:rPr>
              <w:t>(</w:t>
            </w:r>
            <w:r w:rsidR="00257E90" w:rsidRPr="00366F2E">
              <w:rPr>
                <w:rFonts w:ascii="Arial" w:hAnsi="Arial" w:cs="Arial"/>
                <w:b/>
                <w:bCs/>
                <w:sz w:val="20"/>
                <w:szCs w:val="20"/>
              </w:rPr>
              <w:t>302,50</w:t>
            </w:r>
            <w:r w:rsidRPr="00366F2E">
              <w:rPr>
                <w:rFonts w:ascii="Arial" w:hAnsi="Arial" w:cs="Arial"/>
                <w:b/>
                <w:bCs/>
                <w:sz w:val="20"/>
                <w:szCs w:val="20"/>
              </w:rPr>
              <w:t xml:space="preserve"> Kč s DPH)</w:t>
            </w:r>
            <w:r w:rsidRPr="00366F2E">
              <w:rPr>
                <w:rFonts w:ascii="Arial" w:hAnsi="Arial" w:cs="Arial"/>
                <w:sz w:val="20"/>
                <w:szCs w:val="20"/>
              </w:rPr>
              <w:t>.</w:t>
            </w:r>
          </w:p>
          <w:p w14:paraId="19F5123C" w14:textId="77777777" w:rsidR="006716FB" w:rsidRPr="00366F2E" w:rsidRDefault="006716FB" w:rsidP="00F04CBC">
            <w:pPr>
              <w:pStyle w:val="Odstavecseseznamem"/>
              <w:numPr>
                <w:ilvl w:val="0"/>
                <w:numId w:val="32"/>
              </w:numPr>
              <w:spacing w:line="228" w:lineRule="auto"/>
              <w:ind w:left="317" w:hanging="284"/>
              <w:jc w:val="both"/>
              <w:rPr>
                <w:rFonts w:ascii="Arial" w:hAnsi="Arial" w:cs="Arial"/>
                <w:b/>
                <w:sz w:val="20"/>
                <w:szCs w:val="20"/>
              </w:rPr>
            </w:pPr>
            <w:r w:rsidRPr="00366F2E">
              <w:rPr>
                <w:rFonts w:ascii="Arial" w:hAnsi="Arial" w:cs="Arial"/>
                <w:sz w:val="20"/>
                <w:szCs w:val="20"/>
              </w:rPr>
              <w:t xml:space="preserve">Jednotková měsíční cena se </w:t>
            </w:r>
            <w:proofErr w:type="gramStart"/>
            <w:r w:rsidRPr="00366F2E">
              <w:rPr>
                <w:rFonts w:ascii="Arial" w:hAnsi="Arial" w:cs="Arial"/>
                <w:sz w:val="20"/>
                <w:szCs w:val="20"/>
              </w:rPr>
              <w:t>určí</w:t>
            </w:r>
            <w:proofErr w:type="gramEnd"/>
            <w:r w:rsidRPr="00366F2E">
              <w:rPr>
                <w:rFonts w:ascii="Arial" w:hAnsi="Arial" w:cs="Arial"/>
                <w:sz w:val="20"/>
                <w:szCs w:val="20"/>
              </w:rPr>
              <w:t xml:space="preserve"> jako součin základní ceny, počtu smluvně dohodnutých jízd a příslušných koeficientů jako průměrná hodnota pro dobu trvání smluvního vztahu.</w:t>
            </w:r>
          </w:p>
          <w:p w14:paraId="69C948E8" w14:textId="34406447" w:rsidR="007E0DEC" w:rsidRPr="00366F2E" w:rsidRDefault="006716FB" w:rsidP="295FBC82">
            <w:pPr>
              <w:pStyle w:val="Odstavecseseznamem"/>
              <w:numPr>
                <w:ilvl w:val="0"/>
                <w:numId w:val="32"/>
              </w:numPr>
              <w:spacing w:line="228" w:lineRule="auto"/>
              <w:ind w:left="317" w:hanging="284"/>
              <w:jc w:val="both"/>
              <w:rPr>
                <w:rFonts w:ascii="Arial" w:hAnsi="Arial" w:cs="Arial"/>
                <w:b/>
                <w:bCs/>
                <w:sz w:val="20"/>
                <w:szCs w:val="20"/>
              </w:rPr>
            </w:pPr>
            <w:r w:rsidRPr="00366F2E">
              <w:rPr>
                <w:rFonts w:ascii="Arial" w:hAnsi="Arial" w:cs="Arial"/>
                <w:sz w:val="20"/>
                <w:szCs w:val="20"/>
              </w:rPr>
              <w:t xml:space="preserve">Minimální jednotková cena za jedno obslužné místo je stanovena ve výši </w:t>
            </w:r>
            <w:r w:rsidR="00257E90" w:rsidRPr="00366F2E">
              <w:rPr>
                <w:rFonts w:ascii="Arial" w:hAnsi="Arial" w:cs="Arial"/>
                <w:sz w:val="20"/>
                <w:szCs w:val="20"/>
              </w:rPr>
              <w:t xml:space="preserve">4 </w:t>
            </w:r>
            <w:r w:rsidR="10B62744" w:rsidRPr="00366F2E">
              <w:rPr>
                <w:rFonts w:ascii="Arial" w:hAnsi="Arial" w:cs="Arial"/>
                <w:sz w:val="20"/>
                <w:szCs w:val="20"/>
              </w:rPr>
              <w:t>000</w:t>
            </w:r>
            <w:r w:rsidR="707053B5" w:rsidRPr="00366F2E">
              <w:rPr>
                <w:rFonts w:ascii="Arial" w:hAnsi="Arial" w:cs="Arial"/>
                <w:sz w:val="20"/>
                <w:szCs w:val="20"/>
              </w:rPr>
              <w:t>,00</w:t>
            </w:r>
            <w:r w:rsidRPr="00366F2E">
              <w:rPr>
                <w:rFonts w:ascii="Arial" w:hAnsi="Arial" w:cs="Arial"/>
                <w:sz w:val="20"/>
                <w:szCs w:val="20"/>
              </w:rPr>
              <w:t xml:space="preserve"> Kč bez DPH</w:t>
            </w:r>
          </w:p>
          <w:p w14:paraId="69FEE690" w14:textId="2553B5FC" w:rsidR="006716FB" w:rsidRPr="00366F2E" w:rsidRDefault="006716FB" w:rsidP="295FBC82">
            <w:pPr>
              <w:spacing w:line="228" w:lineRule="auto"/>
              <w:ind w:left="318"/>
              <w:jc w:val="both"/>
              <w:rPr>
                <w:rFonts w:ascii="Arial" w:hAnsi="Arial" w:cs="Arial"/>
                <w:b/>
                <w:bCs/>
                <w:sz w:val="20"/>
                <w:szCs w:val="20"/>
              </w:rPr>
            </w:pPr>
            <w:r w:rsidRPr="00366F2E">
              <w:rPr>
                <w:rFonts w:ascii="Arial" w:hAnsi="Arial" w:cs="Arial"/>
                <w:b/>
                <w:bCs/>
                <w:sz w:val="20"/>
                <w:szCs w:val="20"/>
              </w:rPr>
              <w:t>(</w:t>
            </w:r>
            <w:r w:rsidR="00257E90" w:rsidRPr="00366F2E">
              <w:rPr>
                <w:rFonts w:ascii="Arial" w:hAnsi="Arial" w:cs="Arial"/>
                <w:b/>
                <w:bCs/>
                <w:sz w:val="20"/>
                <w:szCs w:val="20"/>
              </w:rPr>
              <w:t>4 840</w:t>
            </w:r>
            <w:r w:rsidR="245A80F0" w:rsidRPr="00366F2E">
              <w:rPr>
                <w:rFonts w:ascii="Arial" w:hAnsi="Arial" w:cs="Arial"/>
                <w:b/>
                <w:bCs/>
                <w:sz w:val="20"/>
                <w:szCs w:val="20"/>
              </w:rPr>
              <w:t>,00</w:t>
            </w:r>
            <w:r w:rsidRPr="00366F2E">
              <w:rPr>
                <w:rFonts w:ascii="Arial" w:hAnsi="Arial" w:cs="Arial"/>
                <w:b/>
                <w:bCs/>
                <w:sz w:val="20"/>
                <w:szCs w:val="20"/>
              </w:rPr>
              <w:t xml:space="preserve"> Kč s DPH)</w:t>
            </w:r>
            <w:r w:rsidRPr="00366F2E">
              <w:rPr>
                <w:rFonts w:ascii="Arial" w:hAnsi="Arial" w:cs="Arial"/>
                <w:sz w:val="20"/>
                <w:szCs w:val="20"/>
              </w:rPr>
              <w:t>.</w:t>
            </w:r>
          </w:p>
          <w:p w14:paraId="72E00CEF" w14:textId="77777777" w:rsidR="006716FB" w:rsidRPr="00366F2E" w:rsidRDefault="006716FB" w:rsidP="00F04CBC">
            <w:pPr>
              <w:pStyle w:val="Odstavecseseznamem"/>
              <w:numPr>
                <w:ilvl w:val="0"/>
                <w:numId w:val="32"/>
              </w:numPr>
              <w:spacing w:line="228" w:lineRule="auto"/>
              <w:ind w:left="317" w:hanging="284"/>
              <w:jc w:val="both"/>
              <w:rPr>
                <w:rFonts w:ascii="Arial" w:hAnsi="Arial" w:cs="Arial"/>
                <w:b/>
                <w:sz w:val="20"/>
                <w:szCs w:val="20"/>
              </w:rPr>
            </w:pPr>
            <w:r w:rsidRPr="00366F2E">
              <w:rPr>
                <w:rFonts w:ascii="Arial" w:hAnsi="Arial" w:cs="Arial"/>
                <w:sz w:val="20"/>
                <w:szCs w:val="20"/>
              </w:rPr>
              <w:t>Jednotková měsíční cena bez DPH se zaokrouhluje na celé 50 Kč nahoru.</w:t>
            </w:r>
          </w:p>
        </w:tc>
      </w:tr>
    </w:tbl>
    <w:p w14:paraId="468FFA27" w14:textId="77777777" w:rsidR="006716FB" w:rsidRPr="00366F2E" w:rsidRDefault="006716FB" w:rsidP="006716FB">
      <w:pPr>
        <w:spacing w:line="228" w:lineRule="auto"/>
        <w:rPr>
          <w:rFonts w:ascii="Arial" w:hAnsi="Arial" w:cs="Arial"/>
          <w:sz w:val="14"/>
          <w:szCs w:val="18"/>
        </w:rPr>
      </w:pPr>
    </w:p>
    <w:tbl>
      <w:tblPr>
        <w:tblW w:w="10065" w:type="dxa"/>
        <w:tblInd w:w="108" w:type="dxa"/>
        <w:tblLook w:val="04A0" w:firstRow="1" w:lastRow="0" w:firstColumn="1" w:lastColumn="0" w:noHBand="0" w:noVBand="1"/>
      </w:tblPr>
      <w:tblGrid>
        <w:gridCol w:w="10065"/>
      </w:tblGrid>
      <w:tr w:rsidR="006716FB" w:rsidRPr="00366F2E" w14:paraId="714E21F9" w14:textId="77777777" w:rsidTr="006716FB">
        <w:tc>
          <w:tcPr>
            <w:tcW w:w="10065" w:type="dxa"/>
          </w:tcPr>
          <w:p w14:paraId="1C7C8D86" w14:textId="77777777" w:rsidR="006716FB" w:rsidRPr="00366F2E" w:rsidRDefault="006716FB" w:rsidP="006716FB">
            <w:pPr>
              <w:pStyle w:val="Bezmezer"/>
              <w:tabs>
                <w:tab w:val="left" w:pos="7655"/>
              </w:tabs>
              <w:spacing w:line="228" w:lineRule="auto"/>
              <w:jc w:val="both"/>
              <w:rPr>
                <w:rFonts w:ascii="Arial" w:hAnsi="Arial" w:cs="Arial"/>
                <w:sz w:val="20"/>
                <w:szCs w:val="20"/>
              </w:rPr>
            </w:pPr>
            <w:r w:rsidRPr="00366F2E">
              <w:rPr>
                <w:rFonts w:ascii="Arial" w:hAnsi="Arial" w:cs="Arial"/>
                <w:b/>
                <w:sz w:val="20"/>
                <w:szCs w:val="20"/>
              </w:rPr>
              <w:t>Koeficienty pro výpočet jednotkové ceny</w:t>
            </w:r>
          </w:p>
        </w:tc>
      </w:tr>
    </w:tbl>
    <w:p w14:paraId="5D7A348F" w14:textId="77777777" w:rsidR="006716FB" w:rsidRPr="00366F2E" w:rsidRDefault="006716FB" w:rsidP="006716FB">
      <w:pPr>
        <w:spacing w:line="228" w:lineRule="auto"/>
        <w:rPr>
          <w:rFonts w:ascii="Arial" w:hAnsi="Arial" w:cs="Arial"/>
          <w:sz w:val="14"/>
          <w:szCs w:val="18"/>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3"/>
        <w:gridCol w:w="4819"/>
        <w:gridCol w:w="2126"/>
        <w:gridCol w:w="2127"/>
      </w:tblGrid>
      <w:tr w:rsidR="00547C55" w:rsidRPr="00366F2E" w14:paraId="53AAD3F9" w14:textId="77777777" w:rsidTr="006716FB">
        <w:trPr>
          <w:trHeight w:val="178"/>
        </w:trPr>
        <w:tc>
          <w:tcPr>
            <w:tcW w:w="993" w:type="dxa"/>
            <w:tcBorders>
              <w:top w:val="nil"/>
              <w:left w:val="nil"/>
              <w:bottom w:val="single" w:sz="4" w:space="0" w:color="auto"/>
              <w:right w:val="nil"/>
            </w:tcBorders>
          </w:tcPr>
          <w:p w14:paraId="343F2964" w14:textId="77777777" w:rsidR="006716FB" w:rsidRPr="00366F2E" w:rsidRDefault="006716FB" w:rsidP="006716FB">
            <w:pPr>
              <w:spacing w:line="228" w:lineRule="auto"/>
              <w:rPr>
                <w:rFonts w:ascii="Arial" w:hAnsi="Arial" w:cs="Arial"/>
                <w:b/>
                <w:sz w:val="20"/>
                <w:szCs w:val="20"/>
              </w:rPr>
            </w:pPr>
            <w:r w:rsidRPr="00366F2E">
              <w:rPr>
                <w:rFonts w:ascii="Arial" w:hAnsi="Arial" w:cs="Arial"/>
                <w:b/>
                <w:sz w:val="20"/>
                <w:szCs w:val="20"/>
              </w:rPr>
              <w:t>1.1.1</w:t>
            </w:r>
          </w:p>
        </w:tc>
        <w:tc>
          <w:tcPr>
            <w:tcW w:w="9072" w:type="dxa"/>
            <w:gridSpan w:val="3"/>
            <w:tcBorders>
              <w:top w:val="nil"/>
              <w:left w:val="nil"/>
              <w:bottom w:val="single" w:sz="4" w:space="0" w:color="auto"/>
              <w:right w:val="nil"/>
            </w:tcBorders>
            <w:shd w:val="clear" w:color="auto" w:fill="auto"/>
          </w:tcPr>
          <w:p w14:paraId="7623BA31" w14:textId="77777777" w:rsidR="006716FB" w:rsidRPr="00366F2E" w:rsidRDefault="006716FB" w:rsidP="006716FB">
            <w:pPr>
              <w:spacing w:line="228" w:lineRule="auto"/>
              <w:rPr>
                <w:rFonts w:ascii="Arial" w:hAnsi="Arial" w:cs="Arial"/>
                <w:sz w:val="20"/>
                <w:szCs w:val="20"/>
              </w:rPr>
            </w:pPr>
            <w:r w:rsidRPr="00366F2E">
              <w:rPr>
                <w:rFonts w:ascii="Arial" w:hAnsi="Arial" w:cs="Arial"/>
                <w:b/>
                <w:sz w:val="20"/>
                <w:szCs w:val="20"/>
              </w:rPr>
              <w:t>Počet jízd</w:t>
            </w:r>
          </w:p>
        </w:tc>
      </w:tr>
      <w:tr w:rsidR="00547C55" w:rsidRPr="00366F2E" w14:paraId="7238BA3B" w14:textId="77777777" w:rsidTr="00E54515">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277"/>
        </w:trPr>
        <w:tc>
          <w:tcPr>
            <w:tcW w:w="5812"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5B92E021" w14:textId="77777777" w:rsidR="006716FB" w:rsidRPr="00366F2E" w:rsidRDefault="006716FB" w:rsidP="006716FB">
            <w:pPr>
              <w:rPr>
                <w:rFonts w:ascii="Arial" w:hAnsi="Arial" w:cs="Arial"/>
                <w:sz w:val="20"/>
                <w:szCs w:val="20"/>
              </w:rPr>
            </w:pPr>
            <w:r w:rsidRPr="00366F2E">
              <w:rPr>
                <w:rFonts w:ascii="Arial" w:hAnsi="Arial" w:cs="Arial"/>
                <w:sz w:val="20"/>
                <w:szCs w:val="20"/>
              </w:rPr>
              <w:t>Počet jízd/den</w:t>
            </w:r>
          </w:p>
        </w:tc>
        <w:tc>
          <w:tcPr>
            <w:tcW w:w="212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2CAD48AD"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1</w:t>
            </w:r>
          </w:p>
        </w:tc>
        <w:tc>
          <w:tcPr>
            <w:tcW w:w="2127"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EC9E3E6"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2</w:t>
            </w:r>
          </w:p>
        </w:tc>
      </w:tr>
      <w:tr w:rsidR="00547C55" w:rsidRPr="00366F2E" w14:paraId="79F7F54E" w14:textId="77777777" w:rsidTr="00E54515">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277"/>
        </w:trPr>
        <w:tc>
          <w:tcPr>
            <w:tcW w:w="5812"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54D54CF" w14:textId="77777777" w:rsidR="006716FB" w:rsidRPr="00366F2E" w:rsidRDefault="006716FB" w:rsidP="006716FB">
            <w:pPr>
              <w:rPr>
                <w:rFonts w:ascii="Arial" w:hAnsi="Arial" w:cs="Arial"/>
                <w:sz w:val="20"/>
                <w:szCs w:val="20"/>
              </w:rPr>
            </w:pPr>
            <w:r w:rsidRPr="00366F2E">
              <w:rPr>
                <w:rFonts w:ascii="Arial" w:hAnsi="Arial" w:cs="Arial"/>
                <w:sz w:val="20"/>
                <w:szCs w:val="20"/>
              </w:rPr>
              <w:t>Koeficient</w:t>
            </w:r>
          </w:p>
        </w:tc>
        <w:tc>
          <w:tcPr>
            <w:tcW w:w="2126" w:type="dxa"/>
            <w:tcBorders>
              <w:top w:val="single" w:sz="4" w:space="0" w:color="auto"/>
              <w:left w:val="single" w:sz="4" w:space="0" w:color="auto"/>
              <w:bottom w:val="single" w:sz="4" w:space="0" w:color="auto"/>
              <w:right w:val="single" w:sz="4" w:space="0" w:color="auto"/>
            </w:tcBorders>
            <w:vAlign w:val="center"/>
          </w:tcPr>
          <w:p w14:paraId="02BB47EB"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1</w:t>
            </w:r>
          </w:p>
        </w:tc>
        <w:tc>
          <w:tcPr>
            <w:tcW w:w="2127" w:type="dxa"/>
            <w:tcBorders>
              <w:top w:val="single" w:sz="4" w:space="0" w:color="auto"/>
              <w:left w:val="single" w:sz="4" w:space="0" w:color="auto"/>
              <w:bottom w:val="single" w:sz="4" w:space="0" w:color="auto"/>
              <w:right w:val="single" w:sz="4" w:space="0" w:color="auto"/>
            </w:tcBorders>
            <w:vAlign w:val="center"/>
          </w:tcPr>
          <w:p w14:paraId="65C2B71E"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1,75</w:t>
            </w:r>
          </w:p>
        </w:tc>
      </w:tr>
    </w:tbl>
    <w:p w14:paraId="388AA866" w14:textId="77777777" w:rsidR="006716FB" w:rsidRPr="00366F2E" w:rsidRDefault="006716FB" w:rsidP="006716FB">
      <w:pPr>
        <w:spacing w:line="240" w:lineRule="auto"/>
        <w:rPr>
          <w:rFonts w:ascii="Arial" w:hAnsi="Arial" w:cs="Arial"/>
          <w:sz w:val="10"/>
        </w:rPr>
      </w:pPr>
    </w:p>
    <w:tbl>
      <w:tblPr>
        <w:tblW w:w="10065" w:type="dxa"/>
        <w:tblInd w:w="108" w:type="dxa"/>
        <w:tblLook w:val="04A0" w:firstRow="1" w:lastRow="0" w:firstColumn="1" w:lastColumn="0" w:noHBand="0" w:noVBand="1"/>
      </w:tblPr>
      <w:tblGrid>
        <w:gridCol w:w="10065"/>
      </w:tblGrid>
      <w:tr w:rsidR="006716FB" w:rsidRPr="00366F2E" w14:paraId="3A373D70" w14:textId="77777777" w:rsidTr="006716FB">
        <w:tc>
          <w:tcPr>
            <w:tcW w:w="10065" w:type="dxa"/>
          </w:tcPr>
          <w:p w14:paraId="3A6B1CA8" w14:textId="77777777" w:rsidR="006716FB" w:rsidRPr="00366F2E" w:rsidRDefault="006716FB" w:rsidP="006716FB">
            <w:pPr>
              <w:pStyle w:val="Odstavecseseznamem"/>
              <w:spacing w:line="228" w:lineRule="auto"/>
              <w:ind w:left="-57"/>
              <w:jc w:val="both"/>
              <w:rPr>
                <w:rFonts w:ascii="Arial" w:hAnsi="Arial" w:cs="Arial"/>
                <w:sz w:val="20"/>
                <w:szCs w:val="20"/>
              </w:rPr>
            </w:pPr>
            <w:r w:rsidRPr="00366F2E">
              <w:rPr>
                <w:rFonts w:ascii="Arial" w:hAnsi="Arial" w:cs="Arial"/>
                <w:sz w:val="20"/>
                <w:szCs w:val="20"/>
              </w:rPr>
              <w:t>Pokud dojde k požadavku různého počtu jízd během dne v rozmezí týden (např. 2 jízdy v pondělí, 1 jízda ostatní dny), pak se koeficient vypočítá jako průměr</w:t>
            </w:r>
            <w:r w:rsidRPr="00366F2E">
              <w:rPr>
                <w:rFonts w:ascii="Arial" w:hAnsi="Arial" w:cs="Arial"/>
              </w:rPr>
              <w:t>.</w:t>
            </w:r>
          </w:p>
        </w:tc>
      </w:tr>
    </w:tbl>
    <w:p w14:paraId="743CB472" w14:textId="77777777" w:rsidR="006716FB" w:rsidRPr="00366F2E" w:rsidRDefault="006716FB" w:rsidP="006716FB">
      <w:pPr>
        <w:spacing w:line="228" w:lineRule="auto"/>
        <w:rPr>
          <w:rFonts w:ascii="Arial" w:hAnsi="Arial" w:cs="Arial"/>
          <w:sz w:val="18"/>
          <w:szCs w:val="18"/>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3"/>
        <w:gridCol w:w="4819"/>
        <w:gridCol w:w="1417"/>
        <w:gridCol w:w="284"/>
        <w:gridCol w:w="1134"/>
        <w:gridCol w:w="1418"/>
      </w:tblGrid>
      <w:tr w:rsidR="00547C55" w:rsidRPr="00366F2E" w14:paraId="3B437F0B" w14:textId="77777777" w:rsidTr="006716FB">
        <w:trPr>
          <w:trHeight w:val="178"/>
        </w:trPr>
        <w:tc>
          <w:tcPr>
            <w:tcW w:w="993" w:type="dxa"/>
            <w:tcBorders>
              <w:top w:val="nil"/>
              <w:left w:val="nil"/>
              <w:bottom w:val="single" w:sz="4" w:space="0" w:color="auto"/>
              <w:right w:val="nil"/>
            </w:tcBorders>
          </w:tcPr>
          <w:p w14:paraId="57E3738C" w14:textId="77777777" w:rsidR="006716FB" w:rsidRPr="00366F2E" w:rsidRDefault="006716FB" w:rsidP="006716FB">
            <w:pPr>
              <w:rPr>
                <w:rFonts w:ascii="Arial" w:hAnsi="Arial" w:cs="Arial"/>
                <w:b/>
                <w:sz w:val="20"/>
                <w:szCs w:val="20"/>
              </w:rPr>
            </w:pPr>
            <w:r w:rsidRPr="00366F2E">
              <w:rPr>
                <w:rFonts w:ascii="Arial" w:hAnsi="Arial" w:cs="Arial"/>
                <w:b/>
                <w:sz w:val="20"/>
                <w:szCs w:val="20"/>
              </w:rPr>
              <w:t>1.1.2</w:t>
            </w:r>
          </w:p>
        </w:tc>
        <w:tc>
          <w:tcPr>
            <w:tcW w:w="6520" w:type="dxa"/>
            <w:gridSpan w:val="3"/>
            <w:tcBorders>
              <w:top w:val="nil"/>
              <w:left w:val="nil"/>
              <w:bottom w:val="single" w:sz="4" w:space="0" w:color="auto"/>
              <w:right w:val="nil"/>
            </w:tcBorders>
            <w:shd w:val="clear" w:color="auto" w:fill="auto"/>
          </w:tcPr>
          <w:p w14:paraId="4BD49EB2" w14:textId="77777777" w:rsidR="006716FB" w:rsidRPr="00366F2E" w:rsidRDefault="006716FB" w:rsidP="006716FB">
            <w:pPr>
              <w:spacing w:line="240" w:lineRule="auto"/>
              <w:rPr>
                <w:rFonts w:ascii="Arial" w:hAnsi="Arial" w:cs="Arial"/>
                <w:b/>
                <w:sz w:val="20"/>
                <w:szCs w:val="20"/>
              </w:rPr>
            </w:pPr>
            <w:r w:rsidRPr="00366F2E">
              <w:rPr>
                <w:rFonts w:ascii="Arial" w:hAnsi="Arial" w:cs="Arial"/>
                <w:b/>
                <w:sz w:val="20"/>
                <w:szCs w:val="20"/>
              </w:rPr>
              <w:t>Fáze dne</w:t>
            </w:r>
          </w:p>
        </w:tc>
        <w:tc>
          <w:tcPr>
            <w:tcW w:w="2552" w:type="dxa"/>
            <w:gridSpan w:val="2"/>
            <w:tcBorders>
              <w:top w:val="nil"/>
              <w:left w:val="nil"/>
              <w:bottom w:val="single" w:sz="4" w:space="0" w:color="auto"/>
              <w:right w:val="nil"/>
            </w:tcBorders>
            <w:vAlign w:val="bottom"/>
          </w:tcPr>
          <w:p w14:paraId="36D8EE87" w14:textId="77777777" w:rsidR="006716FB" w:rsidRPr="00366F2E" w:rsidRDefault="006716FB" w:rsidP="006716FB">
            <w:pPr>
              <w:spacing w:line="240" w:lineRule="auto"/>
              <w:rPr>
                <w:rFonts w:ascii="Arial" w:hAnsi="Arial" w:cs="Arial"/>
                <w:sz w:val="20"/>
                <w:szCs w:val="20"/>
              </w:rPr>
            </w:pPr>
          </w:p>
        </w:tc>
      </w:tr>
      <w:tr w:rsidR="00547C55" w:rsidRPr="00366F2E" w14:paraId="6D603503" w14:textId="77777777" w:rsidTr="00E54515">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277"/>
        </w:trPr>
        <w:tc>
          <w:tcPr>
            <w:tcW w:w="5812"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276DA635" w14:textId="77777777" w:rsidR="006716FB" w:rsidRPr="00366F2E" w:rsidRDefault="006716FB" w:rsidP="006716FB">
            <w:pPr>
              <w:rPr>
                <w:rFonts w:ascii="Arial" w:hAnsi="Arial" w:cs="Arial"/>
                <w:sz w:val="20"/>
                <w:szCs w:val="20"/>
              </w:rPr>
            </w:pPr>
            <w:r w:rsidRPr="00366F2E">
              <w:rPr>
                <w:rFonts w:ascii="Arial" w:hAnsi="Arial" w:cs="Arial"/>
                <w:sz w:val="20"/>
                <w:szCs w:val="20"/>
              </w:rPr>
              <w:t>Fáze dne</w:t>
            </w:r>
          </w:p>
        </w:tc>
        <w:tc>
          <w:tcPr>
            <w:tcW w:w="1417"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348E1798"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7.00 – 16.00</w:t>
            </w:r>
          </w:p>
        </w:tc>
        <w:tc>
          <w:tcPr>
            <w:tcW w:w="1418"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A2C01FA"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16.00 – 22.00</w:t>
            </w:r>
          </w:p>
        </w:tc>
        <w:tc>
          <w:tcPr>
            <w:tcW w:w="1418"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1554B2E8"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22.00 – 7.00</w:t>
            </w:r>
          </w:p>
        </w:tc>
      </w:tr>
      <w:tr w:rsidR="00547C55" w:rsidRPr="00366F2E" w14:paraId="1DF728C4" w14:textId="77777777" w:rsidTr="00E54515">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277"/>
        </w:trPr>
        <w:tc>
          <w:tcPr>
            <w:tcW w:w="5812"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1EDE9FEA" w14:textId="77777777" w:rsidR="006716FB" w:rsidRPr="00366F2E" w:rsidRDefault="006716FB" w:rsidP="006716FB">
            <w:pPr>
              <w:rPr>
                <w:rFonts w:ascii="Arial" w:hAnsi="Arial" w:cs="Arial"/>
                <w:sz w:val="20"/>
                <w:szCs w:val="20"/>
              </w:rPr>
            </w:pPr>
            <w:r w:rsidRPr="00366F2E">
              <w:rPr>
                <w:rFonts w:ascii="Arial" w:hAnsi="Arial" w:cs="Arial"/>
                <w:sz w:val="20"/>
                <w:szCs w:val="20"/>
              </w:rPr>
              <w:t>Koeficient</w:t>
            </w:r>
          </w:p>
        </w:tc>
        <w:tc>
          <w:tcPr>
            <w:tcW w:w="1417" w:type="dxa"/>
            <w:tcBorders>
              <w:top w:val="single" w:sz="4" w:space="0" w:color="auto"/>
              <w:left w:val="single" w:sz="4" w:space="0" w:color="auto"/>
              <w:bottom w:val="single" w:sz="4" w:space="0" w:color="auto"/>
              <w:right w:val="single" w:sz="4" w:space="0" w:color="auto"/>
            </w:tcBorders>
            <w:vAlign w:val="center"/>
          </w:tcPr>
          <w:p w14:paraId="5DA9962B"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1</w:t>
            </w:r>
          </w:p>
        </w:tc>
        <w:tc>
          <w:tcPr>
            <w:tcW w:w="1418" w:type="dxa"/>
            <w:gridSpan w:val="2"/>
            <w:tcBorders>
              <w:top w:val="single" w:sz="4" w:space="0" w:color="auto"/>
              <w:left w:val="single" w:sz="4" w:space="0" w:color="auto"/>
              <w:bottom w:val="single" w:sz="4" w:space="0" w:color="auto"/>
              <w:right w:val="single" w:sz="4" w:space="0" w:color="auto"/>
            </w:tcBorders>
            <w:vAlign w:val="center"/>
          </w:tcPr>
          <w:p w14:paraId="4DF2D85F"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1,5</w:t>
            </w:r>
          </w:p>
        </w:tc>
        <w:tc>
          <w:tcPr>
            <w:tcW w:w="1418" w:type="dxa"/>
            <w:tcBorders>
              <w:top w:val="single" w:sz="4" w:space="0" w:color="auto"/>
              <w:left w:val="single" w:sz="4" w:space="0" w:color="auto"/>
              <w:bottom w:val="single" w:sz="4" w:space="0" w:color="auto"/>
              <w:right w:val="single" w:sz="4" w:space="0" w:color="auto"/>
            </w:tcBorders>
            <w:vAlign w:val="center"/>
          </w:tcPr>
          <w:p w14:paraId="78638BCD"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2</w:t>
            </w:r>
          </w:p>
        </w:tc>
      </w:tr>
    </w:tbl>
    <w:p w14:paraId="2DE3B342" w14:textId="77777777" w:rsidR="006716FB" w:rsidRPr="00366F2E" w:rsidRDefault="006716FB" w:rsidP="006716FB">
      <w:pPr>
        <w:spacing w:line="228" w:lineRule="auto"/>
        <w:rPr>
          <w:rFonts w:ascii="Arial" w:hAnsi="Arial" w:cs="Arial"/>
          <w:sz w:val="18"/>
          <w:szCs w:val="18"/>
        </w:rPr>
      </w:pPr>
    </w:p>
    <w:tbl>
      <w:tblPr>
        <w:tblW w:w="10065" w:type="dxa"/>
        <w:tblInd w:w="108" w:type="dxa"/>
        <w:tblLook w:val="04A0" w:firstRow="1" w:lastRow="0" w:firstColumn="1" w:lastColumn="0" w:noHBand="0" w:noVBand="1"/>
      </w:tblPr>
      <w:tblGrid>
        <w:gridCol w:w="992"/>
        <w:gridCol w:w="4820"/>
        <w:gridCol w:w="1063"/>
        <w:gridCol w:w="610"/>
        <w:gridCol w:w="453"/>
        <w:gridCol w:w="1063"/>
        <w:gridCol w:w="1064"/>
      </w:tblGrid>
      <w:tr w:rsidR="00547C55" w:rsidRPr="00366F2E" w14:paraId="6BA7F381" w14:textId="77777777" w:rsidTr="295FBC82">
        <w:tc>
          <w:tcPr>
            <w:tcW w:w="10065" w:type="dxa"/>
            <w:gridSpan w:val="7"/>
          </w:tcPr>
          <w:p w14:paraId="1360AC78" w14:textId="3A1D9E69" w:rsidR="006716FB" w:rsidRPr="00366F2E" w:rsidRDefault="006716FB" w:rsidP="006716FB">
            <w:pPr>
              <w:pStyle w:val="Odstavecseseznamem"/>
              <w:spacing w:line="228" w:lineRule="auto"/>
              <w:ind w:left="-57"/>
              <w:jc w:val="both"/>
              <w:rPr>
                <w:rFonts w:ascii="Arial" w:hAnsi="Arial" w:cs="Arial"/>
                <w:sz w:val="20"/>
                <w:szCs w:val="20"/>
              </w:rPr>
            </w:pPr>
            <w:r w:rsidRPr="00366F2E">
              <w:rPr>
                <w:rFonts w:ascii="Arial" w:hAnsi="Arial" w:cs="Arial"/>
                <w:sz w:val="20"/>
                <w:szCs w:val="20"/>
              </w:rPr>
              <w:t>Pokud sjednané časové rozpětí zasahuje do dvou intervalů, pak se vždy započte koeficient intervalu s větším podílem, při stejném podílu nebo při dvou jízdách v jednom dni v různých intervalech se použije aritmetický průměr (např. při požadovaném rozpětí mezi 15:00</w:t>
            </w:r>
            <w:r w:rsidR="00443D6B" w:rsidRPr="00366F2E">
              <w:rPr>
                <w:rFonts w:ascii="Arial" w:hAnsi="Arial" w:cs="Arial"/>
                <w:sz w:val="20"/>
                <w:szCs w:val="20"/>
              </w:rPr>
              <w:t xml:space="preserve"> </w:t>
            </w:r>
            <w:r w:rsidRPr="00366F2E">
              <w:rPr>
                <w:rFonts w:ascii="Arial" w:hAnsi="Arial" w:cs="Arial"/>
                <w:sz w:val="20"/>
                <w:szCs w:val="20"/>
              </w:rPr>
              <w:t>-</w:t>
            </w:r>
            <w:r w:rsidR="00443D6B" w:rsidRPr="00366F2E">
              <w:rPr>
                <w:rFonts w:ascii="Arial" w:hAnsi="Arial" w:cs="Arial"/>
                <w:sz w:val="20"/>
                <w:szCs w:val="20"/>
              </w:rPr>
              <w:t xml:space="preserve"> </w:t>
            </w:r>
            <w:r w:rsidRPr="00366F2E">
              <w:rPr>
                <w:rFonts w:ascii="Arial" w:hAnsi="Arial" w:cs="Arial"/>
                <w:sz w:val="20"/>
                <w:szCs w:val="20"/>
              </w:rPr>
              <w:t>17:00 se využije koeficient 1,25).</w:t>
            </w:r>
          </w:p>
          <w:p w14:paraId="7EC521A0" w14:textId="77777777" w:rsidR="006716FB" w:rsidRPr="00366F2E" w:rsidRDefault="006716FB" w:rsidP="006716FB">
            <w:pPr>
              <w:spacing w:line="228" w:lineRule="auto"/>
              <w:jc w:val="both"/>
              <w:rPr>
                <w:rFonts w:ascii="Arial" w:hAnsi="Arial" w:cs="Arial"/>
                <w:sz w:val="20"/>
                <w:szCs w:val="20"/>
              </w:rPr>
            </w:pPr>
          </w:p>
        </w:tc>
      </w:tr>
      <w:tr w:rsidR="00547C55" w:rsidRPr="00366F2E" w14:paraId="29B38859" w14:textId="77777777" w:rsidTr="295FBC82">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70" w:type="dxa"/>
            <w:right w:w="70" w:type="dxa"/>
          </w:tblCellMar>
          <w:tblLook w:val="0000" w:firstRow="0" w:lastRow="0" w:firstColumn="0" w:lastColumn="0" w:noHBand="0" w:noVBand="0"/>
        </w:tblPrEx>
        <w:trPr>
          <w:trHeight w:val="178"/>
        </w:trPr>
        <w:tc>
          <w:tcPr>
            <w:tcW w:w="992" w:type="dxa"/>
            <w:tcBorders>
              <w:top w:val="nil"/>
              <w:left w:val="nil"/>
              <w:bottom w:val="single" w:sz="4" w:space="0" w:color="auto"/>
              <w:right w:val="nil"/>
            </w:tcBorders>
          </w:tcPr>
          <w:p w14:paraId="253589C9" w14:textId="77777777" w:rsidR="006716FB" w:rsidRPr="00366F2E" w:rsidRDefault="006716FB" w:rsidP="006716FB">
            <w:pPr>
              <w:rPr>
                <w:rFonts w:ascii="Arial" w:hAnsi="Arial" w:cs="Arial"/>
                <w:b/>
                <w:sz w:val="20"/>
                <w:szCs w:val="20"/>
              </w:rPr>
            </w:pPr>
            <w:r w:rsidRPr="00366F2E">
              <w:rPr>
                <w:rFonts w:ascii="Arial" w:hAnsi="Arial" w:cs="Arial"/>
                <w:b/>
                <w:sz w:val="20"/>
                <w:szCs w:val="20"/>
              </w:rPr>
              <w:t>1.1.3</w:t>
            </w:r>
          </w:p>
        </w:tc>
        <w:tc>
          <w:tcPr>
            <w:tcW w:w="6493" w:type="dxa"/>
            <w:gridSpan w:val="3"/>
            <w:tcBorders>
              <w:top w:val="nil"/>
              <w:left w:val="nil"/>
              <w:bottom w:val="single" w:sz="4" w:space="0" w:color="auto"/>
              <w:right w:val="nil"/>
            </w:tcBorders>
            <w:shd w:val="clear" w:color="auto" w:fill="auto"/>
          </w:tcPr>
          <w:p w14:paraId="11F3A97B" w14:textId="77777777" w:rsidR="006716FB" w:rsidRPr="00366F2E" w:rsidRDefault="006716FB" w:rsidP="006716FB">
            <w:pPr>
              <w:spacing w:line="240" w:lineRule="auto"/>
              <w:rPr>
                <w:rFonts w:ascii="Arial" w:hAnsi="Arial" w:cs="Arial"/>
                <w:b/>
                <w:sz w:val="20"/>
                <w:szCs w:val="20"/>
              </w:rPr>
            </w:pPr>
            <w:r w:rsidRPr="00366F2E">
              <w:rPr>
                <w:rFonts w:ascii="Arial" w:hAnsi="Arial" w:cs="Arial"/>
                <w:b/>
                <w:sz w:val="20"/>
                <w:szCs w:val="20"/>
              </w:rPr>
              <w:t>Časové rozmezí</w:t>
            </w:r>
          </w:p>
        </w:tc>
        <w:tc>
          <w:tcPr>
            <w:tcW w:w="2580" w:type="dxa"/>
            <w:gridSpan w:val="3"/>
            <w:tcBorders>
              <w:top w:val="nil"/>
              <w:left w:val="nil"/>
              <w:bottom w:val="single" w:sz="4" w:space="0" w:color="auto"/>
              <w:right w:val="nil"/>
            </w:tcBorders>
            <w:vAlign w:val="bottom"/>
          </w:tcPr>
          <w:p w14:paraId="4BB995C5" w14:textId="77777777" w:rsidR="006716FB" w:rsidRPr="00366F2E" w:rsidRDefault="006716FB" w:rsidP="006716FB">
            <w:pPr>
              <w:spacing w:line="240" w:lineRule="auto"/>
              <w:rPr>
                <w:rFonts w:ascii="Arial" w:hAnsi="Arial" w:cs="Arial"/>
                <w:sz w:val="20"/>
                <w:szCs w:val="20"/>
              </w:rPr>
            </w:pPr>
          </w:p>
        </w:tc>
      </w:tr>
      <w:tr w:rsidR="00547C55" w:rsidRPr="00366F2E" w14:paraId="090DD1AE" w14:textId="77777777" w:rsidTr="295FBC82">
        <w:tblPrEx>
          <w:tblBorders>
            <w:top w:val="single" w:sz="6" w:space="0" w:color="auto"/>
            <w:left w:val="single" w:sz="6" w:space="0" w:color="auto"/>
            <w:bottom w:val="single" w:sz="6" w:space="0" w:color="auto"/>
            <w:right w:val="single" w:sz="6" w:space="0" w:color="auto"/>
          </w:tblBorders>
          <w:tblCellMar>
            <w:left w:w="70" w:type="dxa"/>
            <w:right w:w="70" w:type="dxa"/>
          </w:tblCellMar>
          <w:tblLook w:val="0000" w:firstRow="0" w:lastRow="0" w:firstColumn="0" w:lastColumn="0" w:noHBand="0" w:noVBand="0"/>
        </w:tblPrEx>
        <w:trPr>
          <w:cantSplit/>
          <w:trHeight w:val="277"/>
        </w:trPr>
        <w:tc>
          <w:tcPr>
            <w:tcW w:w="5812"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678299BE" w14:textId="77777777" w:rsidR="006716FB" w:rsidRPr="00366F2E" w:rsidRDefault="006716FB" w:rsidP="006716FB">
            <w:pPr>
              <w:rPr>
                <w:rFonts w:ascii="Arial" w:hAnsi="Arial" w:cs="Arial"/>
                <w:sz w:val="20"/>
                <w:szCs w:val="20"/>
              </w:rPr>
            </w:pPr>
            <w:r w:rsidRPr="00366F2E">
              <w:rPr>
                <w:rFonts w:ascii="Arial" w:hAnsi="Arial" w:cs="Arial"/>
                <w:sz w:val="20"/>
                <w:szCs w:val="20"/>
              </w:rPr>
              <w:t>Časové rozmezí</w:t>
            </w:r>
          </w:p>
          <w:p w14:paraId="1850FEF1" w14:textId="77777777" w:rsidR="006716FB" w:rsidRPr="00366F2E" w:rsidRDefault="006716FB" w:rsidP="006716FB">
            <w:pPr>
              <w:rPr>
                <w:rFonts w:ascii="Arial" w:hAnsi="Arial" w:cs="Arial"/>
                <w:sz w:val="20"/>
                <w:szCs w:val="20"/>
              </w:rPr>
            </w:pPr>
            <w:r w:rsidRPr="00366F2E">
              <w:rPr>
                <w:rFonts w:ascii="Arial" w:hAnsi="Arial" w:cs="Arial"/>
                <w:sz w:val="20"/>
                <w:szCs w:val="20"/>
              </w:rPr>
              <w:t>(Délka intervalu v hod.)</w:t>
            </w:r>
          </w:p>
        </w:tc>
        <w:tc>
          <w:tcPr>
            <w:tcW w:w="106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651331F"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3</w:t>
            </w:r>
          </w:p>
        </w:tc>
        <w:tc>
          <w:tcPr>
            <w:tcW w:w="1063"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242328B8"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2</w:t>
            </w:r>
          </w:p>
        </w:tc>
        <w:tc>
          <w:tcPr>
            <w:tcW w:w="106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3DDE971"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1</w:t>
            </w:r>
          </w:p>
        </w:tc>
        <w:tc>
          <w:tcPr>
            <w:tcW w:w="106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235182A6"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0,5</w:t>
            </w:r>
          </w:p>
        </w:tc>
      </w:tr>
      <w:tr w:rsidR="00547C55" w:rsidRPr="00366F2E" w14:paraId="001342C7" w14:textId="77777777" w:rsidTr="295FBC82">
        <w:tblPrEx>
          <w:tblBorders>
            <w:top w:val="single" w:sz="6" w:space="0" w:color="auto"/>
            <w:left w:val="single" w:sz="6" w:space="0" w:color="auto"/>
            <w:bottom w:val="single" w:sz="6" w:space="0" w:color="auto"/>
            <w:right w:val="single" w:sz="6" w:space="0" w:color="auto"/>
          </w:tblBorders>
          <w:tblCellMar>
            <w:left w:w="70" w:type="dxa"/>
            <w:right w:w="70" w:type="dxa"/>
          </w:tblCellMar>
          <w:tblLook w:val="0000" w:firstRow="0" w:lastRow="0" w:firstColumn="0" w:lastColumn="0" w:noHBand="0" w:noVBand="0"/>
        </w:tblPrEx>
        <w:trPr>
          <w:cantSplit/>
          <w:trHeight w:val="277"/>
        </w:trPr>
        <w:tc>
          <w:tcPr>
            <w:tcW w:w="5812"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231BC9A" w14:textId="77777777" w:rsidR="006716FB" w:rsidRPr="00366F2E" w:rsidRDefault="006716FB" w:rsidP="006716FB">
            <w:pPr>
              <w:rPr>
                <w:rFonts w:ascii="Arial" w:hAnsi="Arial" w:cs="Arial"/>
                <w:sz w:val="20"/>
                <w:szCs w:val="20"/>
              </w:rPr>
            </w:pPr>
            <w:r w:rsidRPr="00366F2E">
              <w:rPr>
                <w:rFonts w:ascii="Arial" w:hAnsi="Arial" w:cs="Arial"/>
                <w:sz w:val="20"/>
                <w:szCs w:val="20"/>
              </w:rPr>
              <w:t>Koeficient</w:t>
            </w:r>
          </w:p>
        </w:tc>
        <w:tc>
          <w:tcPr>
            <w:tcW w:w="1063" w:type="dxa"/>
            <w:tcBorders>
              <w:top w:val="single" w:sz="4" w:space="0" w:color="auto"/>
              <w:left w:val="single" w:sz="4" w:space="0" w:color="auto"/>
              <w:bottom w:val="single" w:sz="4" w:space="0" w:color="auto"/>
              <w:right w:val="single" w:sz="4" w:space="0" w:color="auto"/>
            </w:tcBorders>
            <w:vAlign w:val="center"/>
          </w:tcPr>
          <w:p w14:paraId="791D4937" w14:textId="29AE4974" w:rsidR="006716FB" w:rsidRPr="00366F2E" w:rsidRDefault="006716FB" w:rsidP="006716FB">
            <w:pPr>
              <w:jc w:val="center"/>
              <w:rPr>
                <w:rFonts w:ascii="Arial" w:hAnsi="Arial" w:cs="Arial"/>
                <w:sz w:val="20"/>
                <w:szCs w:val="20"/>
              </w:rPr>
            </w:pPr>
            <w:r w:rsidRPr="00366F2E">
              <w:rPr>
                <w:rFonts w:ascii="Arial" w:hAnsi="Arial" w:cs="Arial"/>
                <w:sz w:val="20"/>
                <w:szCs w:val="20"/>
              </w:rPr>
              <w:t>0,</w:t>
            </w:r>
            <w:r w:rsidR="76C8B0FF" w:rsidRPr="00366F2E">
              <w:rPr>
                <w:rFonts w:ascii="Arial" w:hAnsi="Arial" w:cs="Arial"/>
                <w:sz w:val="20"/>
                <w:szCs w:val="20"/>
              </w:rPr>
              <w:t>95</w:t>
            </w:r>
          </w:p>
        </w:tc>
        <w:tc>
          <w:tcPr>
            <w:tcW w:w="1063" w:type="dxa"/>
            <w:gridSpan w:val="2"/>
            <w:tcBorders>
              <w:top w:val="single" w:sz="4" w:space="0" w:color="auto"/>
              <w:left w:val="single" w:sz="4" w:space="0" w:color="auto"/>
              <w:bottom w:val="single" w:sz="4" w:space="0" w:color="auto"/>
              <w:right w:val="single" w:sz="4" w:space="0" w:color="auto"/>
            </w:tcBorders>
            <w:vAlign w:val="center"/>
          </w:tcPr>
          <w:p w14:paraId="738ECB1F"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1</w:t>
            </w:r>
          </w:p>
        </w:tc>
        <w:tc>
          <w:tcPr>
            <w:tcW w:w="1063" w:type="dxa"/>
            <w:tcBorders>
              <w:top w:val="single" w:sz="4" w:space="0" w:color="auto"/>
              <w:left w:val="single" w:sz="4" w:space="0" w:color="auto"/>
              <w:bottom w:val="single" w:sz="4" w:space="0" w:color="auto"/>
              <w:right w:val="single" w:sz="4" w:space="0" w:color="auto"/>
            </w:tcBorders>
            <w:vAlign w:val="center"/>
          </w:tcPr>
          <w:p w14:paraId="4813661D"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1,25</w:t>
            </w:r>
          </w:p>
        </w:tc>
        <w:tc>
          <w:tcPr>
            <w:tcW w:w="1064" w:type="dxa"/>
            <w:tcBorders>
              <w:top w:val="single" w:sz="4" w:space="0" w:color="auto"/>
              <w:left w:val="single" w:sz="4" w:space="0" w:color="auto"/>
              <w:bottom w:val="single" w:sz="4" w:space="0" w:color="auto"/>
              <w:right w:val="single" w:sz="4" w:space="0" w:color="auto"/>
            </w:tcBorders>
            <w:vAlign w:val="center"/>
          </w:tcPr>
          <w:p w14:paraId="2B413822"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1,50</w:t>
            </w:r>
          </w:p>
        </w:tc>
      </w:tr>
    </w:tbl>
    <w:p w14:paraId="7DF57846" w14:textId="77777777" w:rsidR="006716FB" w:rsidRPr="00366F2E" w:rsidRDefault="006716FB" w:rsidP="006716FB">
      <w:pPr>
        <w:spacing w:line="228" w:lineRule="auto"/>
        <w:rPr>
          <w:rFonts w:ascii="Arial" w:hAnsi="Arial" w:cs="Arial"/>
          <w:sz w:val="18"/>
          <w:szCs w:val="18"/>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3"/>
        <w:gridCol w:w="4819"/>
        <w:gridCol w:w="1417"/>
        <w:gridCol w:w="284"/>
        <w:gridCol w:w="1134"/>
        <w:gridCol w:w="1418"/>
      </w:tblGrid>
      <w:tr w:rsidR="00547C55" w:rsidRPr="00366F2E" w14:paraId="3B11DC83" w14:textId="77777777" w:rsidTr="295FBC82">
        <w:trPr>
          <w:trHeight w:val="178"/>
        </w:trPr>
        <w:tc>
          <w:tcPr>
            <w:tcW w:w="993" w:type="dxa"/>
            <w:tcBorders>
              <w:top w:val="nil"/>
              <w:left w:val="nil"/>
              <w:bottom w:val="single" w:sz="4" w:space="0" w:color="auto"/>
              <w:right w:val="nil"/>
            </w:tcBorders>
          </w:tcPr>
          <w:p w14:paraId="4D14072C" w14:textId="77777777" w:rsidR="006716FB" w:rsidRPr="00366F2E" w:rsidRDefault="006716FB" w:rsidP="006716FB">
            <w:pPr>
              <w:rPr>
                <w:rFonts w:ascii="Arial" w:hAnsi="Arial" w:cs="Arial"/>
                <w:b/>
                <w:sz w:val="20"/>
                <w:szCs w:val="20"/>
              </w:rPr>
            </w:pPr>
            <w:r w:rsidRPr="00366F2E">
              <w:rPr>
                <w:rFonts w:ascii="Arial" w:hAnsi="Arial" w:cs="Arial"/>
                <w:b/>
                <w:sz w:val="20"/>
                <w:szCs w:val="20"/>
              </w:rPr>
              <w:t>1.1.4</w:t>
            </w:r>
          </w:p>
        </w:tc>
        <w:tc>
          <w:tcPr>
            <w:tcW w:w="6520" w:type="dxa"/>
            <w:gridSpan w:val="3"/>
            <w:tcBorders>
              <w:top w:val="nil"/>
              <w:left w:val="nil"/>
              <w:bottom w:val="single" w:sz="4" w:space="0" w:color="auto"/>
              <w:right w:val="nil"/>
            </w:tcBorders>
            <w:shd w:val="clear" w:color="auto" w:fill="auto"/>
          </w:tcPr>
          <w:p w14:paraId="14640046" w14:textId="77777777" w:rsidR="006716FB" w:rsidRPr="00366F2E" w:rsidRDefault="006716FB" w:rsidP="006716FB">
            <w:pPr>
              <w:spacing w:line="240" w:lineRule="auto"/>
              <w:rPr>
                <w:rFonts w:ascii="Arial" w:hAnsi="Arial" w:cs="Arial"/>
                <w:b/>
                <w:sz w:val="20"/>
                <w:szCs w:val="20"/>
              </w:rPr>
            </w:pPr>
            <w:r w:rsidRPr="00366F2E">
              <w:rPr>
                <w:rFonts w:ascii="Arial" w:hAnsi="Arial" w:cs="Arial"/>
                <w:b/>
                <w:sz w:val="20"/>
                <w:szCs w:val="20"/>
              </w:rPr>
              <w:t>Obslužná místa určená objednatelem</w:t>
            </w:r>
          </w:p>
        </w:tc>
        <w:tc>
          <w:tcPr>
            <w:tcW w:w="2552" w:type="dxa"/>
            <w:gridSpan w:val="2"/>
            <w:tcBorders>
              <w:top w:val="nil"/>
              <w:left w:val="nil"/>
              <w:bottom w:val="single" w:sz="4" w:space="0" w:color="auto"/>
              <w:right w:val="nil"/>
            </w:tcBorders>
            <w:vAlign w:val="bottom"/>
          </w:tcPr>
          <w:p w14:paraId="5B6B3660" w14:textId="77777777" w:rsidR="006716FB" w:rsidRPr="00366F2E" w:rsidRDefault="006716FB" w:rsidP="006716FB">
            <w:pPr>
              <w:spacing w:line="240" w:lineRule="auto"/>
              <w:rPr>
                <w:rFonts w:ascii="Arial" w:hAnsi="Arial" w:cs="Arial"/>
                <w:sz w:val="20"/>
                <w:szCs w:val="20"/>
              </w:rPr>
            </w:pPr>
          </w:p>
        </w:tc>
      </w:tr>
      <w:tr w:rsidR="00547C55" w:rsidRPr="00366F2E" w14:paraId="127A1A2E" w14:textId="77777777" w:rsidTr="295FBC82">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277"/>
        </w:trPr>
        <w:tc>
          <w:tcPr>
            <w:tcW w:w="5812"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37456D0D" w14:textId="77777777" w:rsidR="006716FB" w:rsidRPr="00366F2E" w:rsidRDefault="006716FB" w:rsidP="006716FB">
            <w:pPr>
              <w:rPr>
                <w:rFonts w:ascii="Arial" w:hAnsi="Arial" w:cs="Arial"/>
                <w:sz w:val="20"/>
                <w:szCs w:val="20"/>
              </w:rPr>
            </w:pPr>
            <w:r w:rsidRPr="00366F2E">
              <w:rPr>
                <w:rFonts w:ascii="Arial" w:hAnsi="Arial" w:cs="Arial"/>
                <w:sz w:val="20"/>
                <w:szCs w:val="20"/>
              </w:rPr>
              <w:t>Kategorie obce</w:t>
            </w:r>
          </w:p>
        </w:tc>
        <w:tc>
          <w:tcPr>
            <w:tcW w:w="1417"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D754EEE"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A</w:t>
            </w:r>
          </w:p>
        </w:tc>
        <w:tc>
          <w:tcPr>
            <w:tcW w:w="1418"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1861FE0B"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B</w:t>
            </w:r>
          </w:p>
        </w:tc>
        <w:tc>
          <w:tcPr>
            <w:tcW w:w="1418"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25BAFF6"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C</w:t>
            </w:r>
          </w:p>
        </w:tc>
      </w:tr>
      <w:tr w:rsidR="00547C55" w:rsidRPr="00366F2E" w14:paraId="46D4A52F" w14:textId="77777777" w:rsidTr="295FBC82">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277"/>
        </w:trPr>
        <w:tc>
          <w:tcPr>
            <w:tcW w:w="5812"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14B17D3" w14:textId="77777777" w:rsidR="006716FB" w:rsidRPr="00366F2E" w:rsidRDefault="006716FB" w:rsidP="006716FB">
            <w:pPr>
              <w:rPr>
                <w:rFonts w:ascii="Arial" w:hAnsi="Arial" w:cs="Arial"/>
                <w:sz w:val="20"/>
                <w:szCs w:val="20"/>
              </w:rPr>
            </w:pPr>
            <w:r w:rsidRPr="00366F2E">
              <w:rPr>
                <w:rFonts w:ascii="Arial" w:hAnsi="Arial" w:cs="Arial"/>
                <w:sz w:val="20"/>
                <w:szCs w:val="20"/>
              </w:rPr>
              <w:t>Koeficient</w:t>
            </w:r>
          </w:p>
        </w:tc>
        <w:tc>
          <w:tcPr>
            <w:tcW w:w="1417" w:type="dxa"/>
            <w:tcBorders>
              <w:top w:val="single" w:sz="4" w:space="0" w:color="auto"/>
              <w:left w:val="single" w:sz="4" w:space="0" w:color="auto"/>
              <w:bottom w:val="single" w:sz="4" w:space="0" w:color="auto"/>
              <w:right w:val="single" w:sz="4" w:space="0" w:color="auto"/>
            </w:tcBorders>
            <w:vAlign w:val="center"/>
          </w:tcPr>
          <w:p w14:paraId="68DDE493"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1,25</w:t>
            </w:r>
          </w:p>
        </w:tc>
        <w:tc>
          <w:tcPr>
            <w:tcW w:w="1418" w:type="dxa"/>
            <w:gridSpan w:val="2"/>
            <w:tcBorders>
              <w:top w:val="single" w:sz="4" w:space="0" w:color="auto"/>
              <w:left w:val="single" w:sz="4" w:space="0" w:color="auto"/>
              <w:bottom w:val="single" w:sz="4" w:space="0" w:color="auto"/>
              <w:right w:val="single" w:sz="4" w:space="0" w:color="auto"/>
            </w:tcBorders>
            <w:vAlign w:val="center"/>
          </w:tcPr>
          <w:p w14:paraId="2396BD09" w14:textId="283CA960" w:rsidR="006716FB" w:rsidRPr="00366F2E" w:rsidRDefault="006716FB" w:rsidP="006716FB">
            <w:pPr>
              <w:jc w:val="center"/>
              <w:rPr>
                <w:rFonts w:ascii="Arial" w:hAnsi="Arial" w:cs="Arial"/>
                <w:sz w:val="20"/>
                <w:szCs w:val="20"/>
              </w:rPr>
            </w:pPr>
            <w:r w:rsidRPr="00366F2E">
              <w:rPr>
                <w:rFonts w:ascii="Arial" w:hAnsi="Arial" w:cs="Arial"/>
                <w:sz w:val="20"/>
                <w:szCs w:val="20"/>
              </w:rPr>
              <w:t>1</w:t>
            </w:r>
            <w:r w:rsidR="04B8E710" w:rsidRPr="00366F2E">
              <w:rPr>
                <w:rFonts w:ascii="Arial" w:hAnsi="Arial" w:cs="Arial"/>
                <w:sz w:val="20"/>
                <w:szCs w:val="20"/>
              </w:rPr>
              <w:t>,15</w:t>
            </w:r>
          </w:p>
        </w:tc>
        <w:tc>
          <w:tcPr>
            <w:tcW w:w="1418" w:type="dxa"/>
            <w:tcBorders>
              <w:top w:val="single" w:sz="4" w:space="0" w:color="auto"/>
              <w:left w:val="single" w:sz="4" w:space="0" w:color="auto"/>
              <w:bottom w:val="single" w:sz="4" w:space="0" w:color="auto"/>
              <w:right w:val="single" w:sz="4" w:space="0" w:color="auto"/>
            </w:tcBorders>
            <w:vAlign w:val="center"/>
          </w:tcPr>
          <w:p w14:paraId="68DECFBE" w14:textId="4D415226" w:rsidR="006716FB" w:rsidRPr="00366F2E" w:rsidRDefault="006716FB" w:rsidP="006716FB">
            <w:pPr>
              <w:jc w:val="center"/>
              <w:rPr>
                <w:rFonts w:ascii="Arial" w:hAnsi="Arial" w:cs="Arial"/>
                <w:sz w:val="20"/>
                <w:szCs w:val="20"/>
              </w:rPr>
            </w:pPr>
            <w:r w:rsidRPr="00366F2E">
              <w:rPr>
                <w:rFonts w:ascii="Arial" w:hAnsi="Arial" w:cs="Arial"/>
                <w:sz w:val="20"/>
                <w:szCs w:val="20"/>
              </w:rPr>
              <w:t>1,</w:t>
            </w:r>
            <w:r w:rsidR="00294185" w:rsidRPr="00366F2E">
              <w:rPr>
                <w:rFonts w:ascii="Arial" w:hAnsi="Arial" w:cs="Arial"/>
                <w:sz w:val="20"/>
                <w:szCs w:val="20"/>
              </w:rPr>
              <w:t>4</w:t>
            </w:r>
            <w:r w:rsidRPr="00366F2E">
              <w:rPr>
                <w:rFonts w:ascii="Arial" w:hAnsi="Arial" w:cs="Arial"/>
                <w:sz w:val="20"/>
                <w:szCs w:val="20"/>
              </w:rPr>
              <w:t>5</w:t>
            </w:r>
          </w:p>
        </w:tc>
      </w:tr>
    </w:tbl>
    <w:p w14:paraId="66D1CAE6" w14:textId="77777777" w:rsidR="006716FB" w:rsidRPr="00366F2E" w:rsidRDefault="006716FB" w:rsidP="006716FB">
      <w:pPr>
        <w:spacing w:line="228" w:lineRule="auto"/>
        <w:rPr>
          <w:rFonts w:ascii="Arial" w:hAnsi="Arial" w:cs="Arial"/>
          <w:sz w:val="18"/>
          <w:szCs w:val="18"/>
        </w:rPr>
      </w:pPr>
    </w:p>
    <w:tbl>
      <w:tblPr>
        <w:tblW w:w="10065" w:type="dxa"/>
        <w:tblInd w:w="108" w:type="dxa"/>
        <w:tblLook w:val="04A0" w:firstRow="1" w:lastRow="0" w:firstColumn="1" w:lastColumn="0" w:noHBand="0" w:noVBand="1"/>
      </w:tblPr>
      <w:tblGrid>
        <w:gridCol w:w="10065"/>
      </w:tblGrid>
      <w:tr w:rsidR="006716FB" w:rsidRPr="00366F2E" w14:paraId="630A6B64" w14:textId="77777777" w:rsidTr="006716FB">
        <w:tc>
          <w:tcPr>
            <w:tcW w:w="10065" w:type="dxa"/>
          </w:tcPr>
          <w:p w14:paraId="1961B6B1" w14:textId="77777777" w:rsidR="006716FB" w:rsidRPr="00366F2E" w:rsidRDefault="006716FB" w:rsidP="006716FB">
            <w:pPr>
              <w:widowControl w:val="0"/>
              <w:spacing w:line="228" w:lineRule="auto"/>
              <w:rPr>
                <w:rFonts w:ascii="Arial" w:hAnsi="Arial" w:cs="Arial"/>
                <w:b/>
                <w:sz w:val="20"/>
                <w:szCs w:val="20"/>
              </w:rPr>
            </w:pPr>
            <w:r w:rsidRPr="00366F2E">
              <w:rPr>
                <w:rFonts w:ascii="Arial" w:hAnsi="Arial" w:cs="Arial"/>
                <w:b/>
                <w:sz w:val="20"/>
                <w:szCs w:val="20"/>
              </w:rPr>
              <w:t>Kategorie obce:</w:t>
            </w:r>
          </w:p>
          <w:p w14:paraId="54AA75AC" w14:textId="39E6E2E5" w:rsidR="006716FB" w:rsidRPr="00366F2E" w:rsidRDefault="00DE65DD" w:rsidP="006716FB">
            <w:pPr>
              <w:pStyle w:val="Odstavecseseznamem"/>
              <w:widowControl w:val="0"/>
              <w:numPr>
                <w:ilvl w:val="0"/>
                <w:numId w:val="33"/>
              </w:numPr>
              <w:spacing w:line="228" w:lineRule="auto"/>
              <w:ind w:left="317" w:hanging="284"/>
              <w:rPr>
                <w:rFonts w:ascii="Arial" w:hAnsi="Arial" w:cs="Arial"/>
                <w:sz w:val="20"/>
                <w:szCs w:val="20"/>
              </w:rPr>
            </w:pPr>
            <w:r w:rsidRPr="00366F2E">
              <w:rPr>
                <w:rFonts w:ascii="Arial" w:hAnsi="Arial" w:cs="Arial"/>
                <w:sz w:val="20"/>
                <w:szCs w:val="20"/>
              </w:rPr>
              <w:t>-</w:t>
            </w:r>
            <w:r w:rsidR="006716FB" w:rsidRPr="00366F2E">
              <w:rPr>
                <w:rFonts w:ascii="Arial" w:hAnsi="Arial" w:cs="Arial"/>
              </w:rPr>
              <w:t xml:space="preserve"> </w:t>
            </w:r>
            <w:r w:rsidR="006716FB" w:rsidRPr="00366F2E">
              <w:rPr>
                <w:rFonts w:ascii="Arial" w:hAnsi="Arial" w:cs="Arial"/>
                <w:sz w:val="20"/>
                <w:szCs w:val="20"/>
              </w:rPr>
              <w:t>Praha, Brno, Ostrava</w:t>
            </w:r>
          </w:p>
          <w:p w14:paraId="2A712B5E" w14:textId="616A636F" w:rsidR="006716FB" w:rsidRPr="00366F2E" w:rsidRDefault="00DE65DD" w:rsidP="006716FB">
            <w:pPr>
              <w:pStyle w:val="Odstavecseseznamem"/>
              <w:widowControl w:val="0"/>
              <w:numPr>
                <w:ilvl w:val="0"/>
                <w:numId w:val="33"/>
              </w:numPr>
              <w:spacing w:line="228" w:lineRule="auto"/>
              <w:ind w:left="317" w:hanging="284"/>
              <w:rPr>
                <w:rFonts w:ascii="Arial" w:hAnsi="Arial" w:cs="Arial"/>
                <w:sz w:val="20"/>
                <w:szCs w:val="20"/>
              </w:rPr>
            </w:pPr>
            <w:r w:rsidRPr="00366F2E">
              <w:rPr>
                <w:rFonts w:ascii="Arial" w:hAnsi="Arial" w:cs="Arial"/>
                <w:sz w:val="20"/>
                <w:szCs w:val="20"/>
              </w:rPr>
              <w:t>-</w:t>
            </w:r>
            <w:r w:rsidR="006716FB" w:rsidRPr="00366F2E">
              <w:rPr>
                <w:rFonts w:ascii="Arial" w:hAnsi="Arial" w:cs="Arial"/>
              </w:rPr>
              <w:t xml:space="preserve"> </w:t>
            </w:r>
            <w:r w:rsidR="006716FB" w:rsidRPr="00366F2E">
              <w:rPr>
                <w:rFonts w:ascii="Arial" w:hAnsi="Arial" w:cs="Arial"/>
                <w:sz w:val="20"/>
                <w:szCs w:val="20"/>
              </w:rPr>
              <w:t>vybrané obce uvedené v podmínkách služby Svoz a rozvoz zásilek – „Seznam obcí v kategorii B“</w:t>
            </w:r>
          </w:p>
          <w:p w14:paraId="52996D7E" w14:textId="77777777" w:rsidR="006716FB" w:rsidRPr="00366F2E" w:rsidRDefault="006716FB" w:rsidP="006716FB">
            <w:pPr>
              <w:pStyle w:val="Odstavecseseznamem"/>
              <w:widowControl w:val="0"/>
              <w:numPr>
                <w:ilvl w:val="0"/>
                <w:numId w:val="33"/>
              </w:numPr>
              <w:spacing w:line="228" w:lineRule="auto"/>
              <w:ind w:left="317" w:hanging="284"/>
              <w:rPr>
                <w:rFonts w:ascii="Arial" w:hAnsi="Arial" w:cs="Arial"/>
                <w:sz w:val="20"/>
                <w:szCs w:val="20"/>
              </w:rPr>
            </w:pPr>
            <w:r w:rsidRPr="00366F2E">
              <w:rPr>
                <w:rFonts w:ascii="Arial" w:hAnsi="Arial" w:cs="Arial"/>
                <w:sz w:val="20"/>
                <w:szCs w:val="20"/>
              </w:rPr>
              <w:t>- ostatní obce</w:t>
            </w:r>
          </w:p>
        </w:tc>
      </w:tr>
    </w:tbl>
    <w:p w14:paraId="21C6B565" w14:textId="77777777" w:rsidR="006716FB" w:rsidRPr="00366F2E" w:rsidRDefault="006716FB" w:rsidP="006716FB">
      <w:pPr>
        <w:spacing w:line="228" w:lineRule="auto"/>
        <w:rPr>
          <w:rFonts w:ascii="Arial" w:hAnsi="Arial" w:cs="Arial"/>
          <w:sz w:val="20"/>
          <w:szCs w:val="20"/>
        </w:rPr>
      </w:pPr>
    </w:p>
    <w:p w14:paraId="5F29A3E7" w14:textId="77777777" w:rsidR="006716FB" w:rsidRPr="00366F2E" w:rsidRDefault="006716FB" w:rsidP="006716FB">
      <w:pPr>
        <w:spacing w:line="228" w:lineRule="auto"/>
        <w:rPr>
          <w:rFonts w:ascii="Arial" w:hAnsi="Arial" w:cs="Arial"/>
          <w:sz w:val="20"/>
          <w:szCs w:val="20"/>
        </w:rPr>
      </w:pPr>
    </w:p>
    <w:p w14:paraId="5B81C84E" w14:textId="55ABEB85" w:rsidR="006716FB" w:rsidRPr="00366F2E" w:rsidRDefault="00686112" w:rsidP="006716FB">
      <w:pPr>
        <w:spacing w:line="240" w:lineRule="auto"/>
        <w:rPr>
          <w:rFonts w:ascii="Arial" w:hAnsi="Arial" w:cs="Arial"/>
          <w:sz w:val="20"/>
          <w:szCs w:val="20"/>
        </w:rPr>
      </w:pPr>
      <w:r w:rsidRPr="00366F2E">
        <w:rPr>
          <w:rFonts w:ascii="Arial" w:hAnsi="Arial" w:cs="Arial"/>
          <w:noProof/>
          <w:lang w:eastAsia="cs-CZ"/>
        </w:rPr>
        <mc:AlternateContent>
          <mc:Choice Requires="wps">
            <w:drawing>
              <wp:anchor distT="0" distB="0" distL="114300" distR="114300" simplePos="0" relativeHeight="251658247" behindDoc="0" locked="0" layoutInCell="1" allowOverlap="1" wp14:anchorId="4406EE5E" wp14:editId="5C2D1384">
                <wp:simplePos x="0" y="0"/>
                <wp:positionH relativeFrom="margin">
                  <wp:posOffset>810260</wp:posOffset>
                </wp:positionH>
                <wp:positionV relativeFrom="bottomMargin">
                  <wp:posOffset>193040</wp:posOffset>
                </wp:positionV>
                <wp:extent cx="4847590" cy="258445"/>
                <wp:effectExtent l="0" t="0" r="0" b="8255"/>
                <wp:wrapNone/>
                <wp:docPr id="56" name="Textové pole 5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D5A41A0" w14:textId="77777777" w:rsidR="004F26E4" w:rsidRPr="006E1087" w:rsidRDefault="004F26E4" w:rsidP="00686112">
                            <w:pPr>
                              <w:jc w:val="center"/>
                            </w:pPr>
                            <w:r>
                              <w:rPr>
                                <w:b/>
                                <w:i/>
                              </w:rPr>
                              <w:t>Zvláštní služby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50E6CB66">
              <v:shape id="Textové pole 56" style="position:absolute;margin-left:63.8pt;margin-top:15.2pt;width:381.7pt;height:20.35pt;z-index:251658247;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53"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8oN75QEAAKkDAAAOAAAAZHJzL2Uyb0RvYy54bWysU9tu2zAMfR+wfxD0vjgJnCU14hRdiw4D&#10;ugvQ7QNkWbKF2aJGKbGzrx8lp2m2vhV7EURSPjznkN5ej33HDgq9AVvyxWzOmbISamObkv/4fv9u&#10;w5kPwtaiA6tKflSeX+/evtkOrlBLaKGrFTICsb4YXMnbEFyRZV62qhd+Bk5ZKmrAXgQKsclqFAOh&#10;9122nM/fZwNg7RCk8p6yd1OR7xK+1kqGr1p7FVhXcuIW0onprOKZ7baiaFC41sgTDfEKFr0wlpqe&#10;oe5EEGyP5gVUbySCBx1mEvoMtDZSJQ2kZjH/R81jK5xKWsgc7842+f8HK78cHt03ZGH8ACMNMInw&#10;7gHkT88s3LbCNuoGEYZWiZoaL6Jl2eB8cfo0Wu0LH0Gq4TPUNGSxD5CARo19dIV0MkKnARzPpqsx&#10;MEnJfJOvV1dUklRbrjZ5vkotRPH0tUMfPiroWbyUHGmoCV0cHnyIbETx9CQ2s3Bvui4NtrN/Jehh&#10;zCT2kfBEPYzVyExNzdexcVRTQX0kPQjTvtB+06UF/M3ZQLtScv9rL1Bx1n2y5MnVIs/jcqUgX62X&#10;FOBlpbqsCCsJquSBs+l6G6aF3Ds0TUudpilYuCEftUkSn1md+NM+JOWn3Y0LdxmnV89/2O4PAAAA&#10;//8DAFBLAwQUAAYACAAAACEAHNBpJN0AAAAJAQAADwAAAGRycy9kb3ducmV2LnhtbEyPy07DMBBF&#10;90j8gzVI7KidUvoIcSoEYguiPCR203iaRMTjKHab8PcMK1hezdGdc4vt5Dt1oiG2gS1kMwOKuAqu&#10;5drC2+vj1RpUTMgOu8Bk4ZsibMvzswJzF0Z+odMu1UpKOOZooUmpz7WOVUMe4yz0xHI7hMFjkjjU&#10;2g04Srnv9NyYpfbYsnxosKf7hqqv3dFbeH86fH4szHP94G/6MUxGs99oay8vprtbUImm9AfDr76o&#10;QylO+3BkF1Uneb5aCmrh2ixACbDeZDJub2GVZaDLQv9fUP4AAAD//wMAUEsBAi0AFAAGAAgAAAAh&#10;ALaDOJL+AAAA4QEAABMAAAAAAAAAAAAAAAAAAAAAAFtDb250ZW50X1R5cGVzXS54bWxQSwECLQAU&#10;AAYACAAAACEAOP0h/9YAAACUAQAACwAAAAAAAAAAAAAAAAAvAQAAX3JlbHMvLnJlbHNQSwECLQAU&#10;AAYACAAAACEAq/KDe+UBAACpAwAADgAAAAAAAAAAAAAAAAAuAgAAZHJzL2Uyb0RvYy54bWxQSwEC&#10;LQAUAAYACAAAACEAHNBpJN0AAAAJAQAADwAAAAAAAAAAAAAAAAA/BAAAZHJzL2Rvd25yZXYueG1s&#10;UEsFBgAAAAAEAAQA8wAAAEkFAAAAAA==&#10;" w14:anchorId="4406EE5E">
                <v:textbox>
                  <w:txbxContent>
                    <w:p w:rsidRPr="006E1087" w:rsidR="004F26E4" w:rsidP="00686112" w:rsidRDefault="004F26E4" w14:paraId="0FD9BEE1" w14:textId="77777777">
                      <w:pPr>
                        <w:jc w:val="center"/>
                      </w:pPr>
                      <w:r>
                        <w:rPr>
                          <w:b/>
                          <w:i/>
                        </w:rPr>
                        <w:t>Zvláštní služby</w:t>
                      </w:r>
                    </w:p>
                  </w:txbxContent>
                </v:textbox>
                <w10:wrap anchorx="margin" anchory="margin"/>
              </v:shape>
            </w:pict>
          </mc:Fallback>
        </mc:AlternateContent>
      </w:r>
      <w:r w:rsidR="006716FB" w:rsidRPr="00366F2E">
        <w:rPr>
          <w:rFonts w:ascii="Arial" w:hAnsi="Arial" w:cs="Arial"/>
          <w:sz w:val="20"/>
          <w:szCs w:val="20"/>
        </w:rPr>
        <w:br w:type="page"/>
      </w:r>
    </w:p>
    <w:p w14:paraId="1CEE4E0D" w14:textId="77777777" w:rsidR="006716FB" w:rsidRPr="00366F2E" w:rsidRDefault="006716FB" w:rsidP="006716FB">
      <w:pPr>
        <w:spacing w:line="228" w:lineRule="auto"/>
        <w:rPr>
          <w:rFonts w:ascii="Arial" w:hAnsi="Arial" w:cs="Arial"/>
          <w:sz w:val="14"/>
          <w:szCs w:val="18"/>
        </w:rPr>
      </w:pPr>
    </w:p>
    <w:p w14:paraId="7D3509E8" w14:textId="77777777" w:rsidR="006716FB" w:rsidRPr="00366F2E" w:rsidRDefault="006716FB" w:rsidP="006716FB">
      <w:pPr>
        <w:spacing w:line="228" w:lineRule="auto"/>
        <w:rPr>
          <w:rFonts w:ascii="Arial" w:hAnsi="Arial" w:cs="Arial"/>
          <w:sz w:val="14"/>
          <w:szCs w:val="18"/>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3"/>
        <w:gridCol w:w="2314"/>
        <w:gridCol w:w="3379"/>
        <w:gridCol w:w="3379"/>
      </w:tblGrid>
      <w:tr w:rsidR="00547C55" w:rsidRPr="00366F2E" w14:paraId="4AD735A6" w14:textId="77777777" w:rsidTr="006716FB">
        <w:trPr>
          <w:trHeight w:val="178"/>
        </w:trPr>
        <w:tc>
          <w:tcPr>
            <w:tcW w:w="993" w:type="dxa"/>
            <w:tcBorders>
              <w:top w:val="nil"/>
              <w:left w:val="nil"/>
              <w:bottom w:val="single" w:sz="4" w:space="0" w:color="auto"/>
              <w:right w:val="nil"/>
            </w:tcBorders>
          </w:tcPr>
          <w:p w14:paraId="76CA0A88" w14:textId="77777777" w:rsidR="006716FB" w:rsidRPr="00366F2E" w:rsidRDefault="006716FB" w:rsidP="006716FB">
            <w:pPr>
              <w:rPr>
                <w:rFonts w:ascii="Arial" w:hAnsi="Arial" w:cs="Arial"/>
                <w:b/>
                <w:sz w:val="20"/>
                <w:szCs w:val="20"/>
              </w:rPr>
            </w:pPr>
            <w:r w:rsidRPr="00366F2E">
              <w:rPr>
                <w:rFonts w:ascii="Arial" w:hAnsi="Arial" w:cs="Arial"/>
                <w:b/>
                <w:sz w:val="20"/>
                <w:szCs w:val="20"/>
              </w:rPr>
              <w:t>1.1.5</w:t>
            </w:r>
          </w:p>
        </w:tc>
        <w:tc>
          <w:tcPr>
            <w:tcW w:w="9072" w:type="dxa"/>
            <w:gridSpan w:val="3"/>
            <w:tcBorders>
              <w:top w:val="nil"/>
              <w:left w:val="nil"/>
              <w:bottom w:val="single" w:sz="4" w:space="0" w:color="auto"/>
              <w:right w:val="nil"/>
            </w:tcBorders>
            <w:shd w:val="clear" w:color="auto" w:fill="auto"/>
          </w:tcPr>
          <w:p w14:paraId="4002E9FC" w14:textId="77777777" w:rsidR="006716FB" w:rsidRPr="00366F2E" w:rsidRDefault="006716FB" w:rsidP="006716FB">
            <w:pPr>
              <w:spacing w:line="240" w:lineRule="auto"/>
              <w:rPr>
                <w:rFonts w:ascii="Arial" w:hAnsi="Arial" w:cs="Arial"/>
                <w:sz w:val="20"/>
                <w:szCs w:val="20"/>
              </w:rPr>
            </w:pPr>
            <w:r w:rsidRPr="00366F2E">
              <w:rPr>
                <w:rFonts w:ascii="Arial" w:hAnsi="Arial" w:cs="Arial"/>
                <w:b/>
                <w:sz w:val="20"/>
                <w:szCs w:val="20"/>
              </w:rPr>
              <w:t>Svoz dle volných kapacit České pošty</w:t>
            </w:r>
          </w:p>
        </w:tc>
      </w:tr>
      <w:tr w:rsidR="00547C55" w:rsidRPr="00366F2E" w14:paraId="34D851CB" w14:textId="77777777" w:rsidTr="00E54515">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277"/>
        </w:trPr>
        <w:tc>
          <w:tcPr>
            <w:tcW w:w="3307"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3D31F79F" w14:textId="77777777" w:rsidR="006716FB" w:rsidRPr="00366F2E" w:rsidRDefault="006716FB" w:rsidP="006716FB">
            <w:pPr>
              <w:spacing w:line="240" w:lineRule="auto"/>
              <w:rPr>
                <w:rFonts w:ascii="Arial" w:hAnsi="Arial" w:cs="Arial"/>
                <w:sz w:val="20"/>
                <w:szCs w:val="20"/>
              </w:rPr>
            </w:pPr>
            <w:r w:rsidRPr="00366F2E">
              <w:rPr>
                <w:rFonts w:ascii="Arial" w:hAnsi="Arial" w:cs="Arial"/>
                <w:sz w:val="20"/>
                <w:szCs w:val="20"/>
              </w:rPr>
              <w:t>Volné kapacity České pošty v požadovaný čas</w:t>
            </w:r>
          </w:p>
        </w:tc>
        <w:tc>
          <w:tcPr>
            <w:tcW w:w="3379"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0F57231"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Ano</w:t>
            </w:r>
          </w:p>
        </w:tc>
        <w:tc>
          <w:tcPr>
            <w:tcW w:w="3379"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232A9D11"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Ne</w:t>
            </w:r>
          </w:p>
        </w:tc>
      </w:tr>
      <w:tr w:rsidR="00547C55" w:rsidRPr="00366F2E" w14:paraId="0329730F" w14:textId="77777777" w:rsidTr="006716FB">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277"/>
        </w:trPr>
        <w:tc>
          <w:tcPr>
            <w:tcW w:w="3307"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69C6B08F" w14:textId="77777777" w:rsidR="006716FB" w:rsidRPr="00366F2E" w:rsidRDefault="006716FB" w:rsidP="006716FB">
            <w:pPr>
              <w:rPr>
                <w:rFonts w:ascii="Arial" w:hAnsi="Arial" w:cs="Arial"/>
                <w:sz w:val="20"/>
                <w:szCs w:val="20"/>
              </w:rPr>
            </w:pPr>
            <w:r w:rsidRPr="00366F2E">
              <w:rPr>
                <w:rFonts w:ascii="Arial" w:hAnsi="Arial" w:cs="Arial"/>
                <w:sz w:val="20"/>
                <w:szCs w:val="20"/>
              </w:rPr>
              <w:t>Koeficient</w:t>
            </w:r>
          </w:p>
        </w:tc>
        <w:tc>
          <w:tcPr>
            <w:tcW w:w="3379" w:type="dxa"/>
            <w:tcBorders>
              <w:top w:val="single" w:sz="4" w:space="0" w:color="auto"/>
              <w:left w:val="single" w:sz="4" w:space="0" w:color="auto"/>
              <w:bottom w:val="single" w:sz="4" w:space="0" w:color="auto"/>
              <w:right w:val="single" w:sz="4" w:space="0" w:color="auto"/>
            </w:tcBorders>
            <w:vAlign w:val="center"/>
          </w:tcPr>
          <w:p w14:paraId="067059A9"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0,00</w:t>
            </w:r>
          </w:p>
        </w:tc>
        <w:tc>
          <w:tcPr>
            <w:tcW w:w="3379" w:type="dxa"/>
            <w:tcBorders>
              <w:top w:val="single" w:sz="4" w:space="0" w:color="auto"/>
              <w:left w:val="single" w:sz="4" w:space="0" w:color="auto"/>
              <w:bottom w:val="single" w:sz="4" w:space="0" w:color="auto"/>
              <w:right w:val="single" w:sz="4" w:space="0" w:color="auto"/>
            </w:tcBorders>
            <w:vAlign w:val="center"/>
          </w:tcPr>
          <w:p w14:paraId="1F2C579A"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1,00</w:t>
            </w:r>
          </w:p>
        </w:tc>
      </w:tr>
    </w:tbl>
    <w:p w14:paraId="682FBE32" w14:textId="77777777" w:rsidR="006716FB" w:rsidRPr="00366F2E" w:rsidRDefault="006716FB" w:rsidP="006716FB">
      <w:pPr>
        <w:spacing w:line="228" w:lineRule="auto"/>
        <w:rPr>
          <w:rFonts w:ascii="Arial" w:hAnsi="Arial" w:cs="Arial"/>
          <w:sz w:val="12"/>
          <w:szCs w:val="18"/>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10065"/>
      </w:tblGrid>
      <w:tr w:rsidR="006716FB" w:rsidRPr="00366F2E" w14:paraId="46122BBA" w14:textId="77777777" w:rsidTr="006716FB">
        <w:trPr>
          <w:trHeight w:val="520"/>
        </w:trPr>
        <w:tc>
          <w:tcPr>
            <w:tcW w:w="10065" w:type="dxa"/>
            <w:tcBorders>
              <w:top w:val="nil"/>
              <w:left w:val="nil"/>
              <w:bottom w:val="nil"/>
              <w:right w:val="nil"/>
            </w:tcBorders>
            <w:vAlign w:val="center"/>
          </w:tcPr>
          <w:p w14:paraId="0AA06367" w14:textId="77777777" w:rsidR="006716FB" w:rsidRPr="00366F2E" w:rsidRDefault="006716FB" w:rsidP="006716FB">
            <w:pPr>
              <w:spacing w:line="228" w:lineRule="auto"/>
              <w:rPr>
                <w:rFonts w:ascii="Arial" w:hAnsi="Arial" w:cs="Arial"/>
                <w:sz w:val="20"/>
                <w:szCs w:val="20"/>
              </w:rPr>
            </w:pPr>
            <w:r w:rsidRPr="00366F2E">
              <w:rPr>
                <w:rFonts w:ascii="Arial" w:hAnsi="Arial" w:cs="Arial"/>
                <w:sz w:val="20"/>
                <w:szCs w:val="20"/>
              </w:rPr>
              <w:t>Podavateli, kterému je poskytována služba Svoz/Rozvoz v čas dle volných kapacit ČP se na výpočet ceny nevztahuje bod „d“ a „e“</w:t>
            </w:r>
          </w:p>
        </w:tc>
      </w:tr>
    </w:tbl>
    <w:p w14:paraId="42245915" w14:textId="77777777" w:rsidR="006716FB" w:rsidRPr="00366F2E" w:rsidRDefault="006716FB" w:rsidP="006716FB">
      <w:pPr>
        <w:spacing w:line="228" w:lineRule="auto"/>
        <w:rPr>
          <w:rFonts w:ascii="Arial" w:hAnsi="Arial" w:cs="Arial"/>
          <w:sz w:val="12"/>
          <w:szCs w:val="18"/>
        </w:rPr>
      </w:pPr>
    </w:p>
    <w:p w14:paraId="5D8D07C6" w14:textId="77777777" w:rsidR="006716FB" w:rsidRPr="00366F2E" w:rsidRDefault="006716FB" w:rsidP="006716FB">
      <w:pPr>
        <w:spacing w:line="228" w:lineRule="auto"/>
        <w:rPr>
          <w:rFonts w:ascii="Arial" w:hAnsi="Arial" w:cs="Arial"/>
          <w:sz w:val="14"/>
          <w:szCs w:val="18"/>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3"/>
        <w:gridCol w:w="2314"/>
        <w:gridCol w:w="1323"/>
        <w:gridCol w:w="1323"/>
        <w:gridCol w:w="1323"/>
        <w:gridCol w:w="237"/>
        <w:gridCol w:w="1086"/>
        <w:gridCol w:w="1466"/>
      </w:tblGrid>
      <w:tr w:rsidR="00547C55" w:rsidRPr="00366F2E" w14:paraId="08668616" w14:textId="77777777" w:rsidTr="295FBC82">
        <w:trPr>
          <w:trHeight w:val="178"/>
        </w:trPr>
        <w:tc>
          <w:tcPr>
            <w:tcW w:w="993" w:type="dxa"/>
            <w:tcBorders>
              <w:top w:val="nil"/>
              <w:left w:val="nil"/>
              <w:bottom w:val="single" w:sz="4" w:space="0" w:color="auto"/>
              <w:right w:val="nil"/>
            </w:tcBorders>
          </w:tcPr>
          <w:p w14:paraId="06702202" w14:textId="3D5A4C54" w:rsidR="006716FB" w:rsidRPr="00366F2E" w:rsidRDefault="006716FB" w:rsidP="006716FB">
            <w:pPr>
              <w:rPr>
                <w:rFonts w:ascii="Arial" w:hAnsi="Arial" w:cs="Arial"/>
                <w:b/>
                <w:sz w:val="20"/>
              </w:rPr>
            </w:pPr>
            <w:r w:rsidRPr="00366F2E">
              <w:rPr>
                <w:rFonts w:ascii="Arial" w:hAnsi="Arial" w:cs="Arial"/>
                <w:b/>
                <w:sz w:val="20"/>
              </w:rPr>
              <w:t>1.1.</w:t>
            </w:r>
            <w:r w:rsidR="00A74992" w:rsidRPr="00366F2E">
              <w:rPr>
                <w:rFonts w:ascii="Arial" w:hAnsi="Arial" w:cs="Arial"/>
                <w:b/>
                <w:sz w:val="20"/>
              </w:rPr>
              <w:t>6</w:t>
            </w:r>
          </w:p>
        </w:tc>
        <w:tc>
          <w:tcPr>
            <w:tcW w:w="6520" w:type="dxa"/>
            <w:gridSpan w:val="5"/>
            <w:tcBorders>
              <w:top w:val="nil"/>
              <w:left w:val="nil"/>
              <w:bottom w:val="single" w:sz="4" w:space="0" w:color="auto"/>
              <w:right w:val="nil"/>
            </w:tcBorders>
            <w:shd w:val="clear" w:color="auto" w:fill="auto"/>
          </w:tcPr>
          <w:p w14:paraId="16D5497F" w14:textId="77777777" w:rsidR="006716FB" w:rsidRPr="00366F2E" w:rsidRDefault="006716FB" w:rsidP="006716FB">
            <w:pPr>
              <w:spacing w:line="240" w:lineRule="auto"/>
              <w:rPr>
                <w:rFonts w:ascii="Arial" w:hAnsi="Arial" w:cs="Arial"/>
                <w:b/>
                <w:sz w:val="20"/>
              </w:rPr>
            </w:pPr>
            <w:r w:rsidRPr="00366F2E">
              <w:rPr>
                <w:rFonts w:ascii="Arial" w:hAnsi="Arial" w:cs="Arial"/>
                <w:b/>
                <w:sz w:val="20"/>
              </w:rPr>
              <w:t>Objem ročního podání v Kč nad uvedenou hranici</w:t>
            </w:r>
          </w:p>
        </w:tc>
        <w:tc>
          <w:tcPr>
            <w:tcW w:w="2552" w:type="dxa"/>
            <w:gridSpan w:val="2"/>
            <w:tcBorders>
              <w:top w:val="nil"/>
              <w:left w:val="nil"/>
              <w:bottom w:val="single" w:sz="4" w:space="0" w:color="auto"/>
              <w:right w:val="nil"/>
            </w:tcBorders>
            <w:vAlign w:val="bottom"/>
          </w:tcPr>
          <w:p w14:paraId="0F714B68" w14:textId="77777777" w:rsidR="006716FB" w:rsidRPr="00366F2E" w:rsidRDefault="006716FB" w:rsidP="006716FB">
            <w:pPr>
              <w:spacing w:line="240" w:lineRule="auto"/>
              <w:rPr>
                <w:rFonts w:ascii="Arial" w:hAnsi="Arial" w:cs="Arial"/>
                <w:sz w:val="20"/>
                <w:szCs w:val="20"/>
              </w:rPr>
            </w:pPr>
          </w:p>
        </w:tc>
      </w:tr>
      <w:tr w:rsidR="00547C55" w:rsidRPr="00366F2E" w14:paraId="609F220C" w14:textId="77777777" w:rsidTr="295FBC82">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277"/>
        </w:trPr>
        <w:tc>
          <w:tcPr>
            <w:tcW w:w="3307"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6032C166" w14:textId="77777777" w:rsidR="006716FB" w:rsidRPr="00366F2E" w:rsidRDefault="006716FB" w:rsidP="006716FB">
            <w:pPr>
              <w:rPr>
                <w:rFonts w:ascii="Arial" w:hAnsi="Arial" w:cs="Arial"/>
                <w:sz w:val="20"/>
                <w:szCs w:val="20"/>
              </w:rPr>
            </w:pPr>
            <w:r w:rsidRPr="00366F2E">
              <w:rPr>
                <w:rFonts w:ascii="Arial" w:hAnsi="Arial" w:cs="Arial"/>
                <w:sz w:val="20"/>
                <w:szCs w:val="20"/>
              </w:rPr>
              <w:t>Kategorie zákazníka</w:t>
            </w:r>
          </w:p>
        </w:tc>
        <w:tc>
          <w:tcPr>
            <w:tcW w:w="132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163243DE"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15 mil. Kč</w:t>
            </w:r>
          </w:p>
        </w:tc>
        <w:tc>
          <w:tcPr>
            <w:tcW w:w="1323"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21625F03"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5 mil. Kč</w:t>
            </w:r>
          </w:p>
        </w:tc>
        <w:tc>
          <w:tcPr>
            <w:tcW w:w="1323"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55E3B4E1"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2 mil. Kč</w:t>
            </w:r>
          </w:p>
        </w:tc>
        <w:tc>
          <w:tcPr>
            <w:tcW w:w="1323"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1B9EFDD2"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1 mil. Kč</w:t>
            </w:r>
          </w:p>
        </w:tc>
        <w:tc>
          <w:tcPr>
            <w:tcW w:w="1466"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3D7C3236" w14:textId="77777777" w:rsidR="006716FB" w:rsidRPr="00366F2E" w:rsidRDefault="006716FB" w:rsidP="006716FB">
            <w:pPr>
              <w:jc w:val="center"/>
              <w:rPr>
                <w:rFonts w:ascii="Arial" w:hAnsi="Arial" w:cs="Arial"/>
                <w:sz w:val="20"/>
                <w:szCs w:val="20"/>
              </w:rPr>
            </w:pPr>
            <w:r w:rsidRPr="00366F2E">
              <w:rPr>
                <w:rFonts w:ascii="Arial" w:hAnsi="Arial" w:cs="Arial"/>
                <w:sz w:val="20"/>
                <w:szCs w:val="20"/>
              </w:rPr>
              <w:t>Ostatní</w:t>
            </w:r>
          </w:p>
        </w:tc>
      </w:tr>
      <w:tr w:rsidR="00547C55" w:rsidRPr="00366F2E" w14:paraId="255FB9FB" w14:textId="77777777" w:rsidTr="295FBC82">
        <w:tblPrEx>
          <w:tblBorders>
            <w:top w:val="single" w:sz="6" w:space="0" w:color="auto"/>
            <w:left w:val="single" w:sz="6" w:space="0" w:color="auto"/>
            <w:bottom w:val="single" w:sz="6" w:space="0" w:color="auto"/>
            <w:right w:val="single" w:sz="6" w:space="0" w:color="auto"/>
            <w:insideH w:val="none" w:sz="0" w:space="0" w:color="auto"/>
            <w:insideV w:val="none" w:sz="0" w:space="0" w:color="auto"/>
          </w:tblBorders>
        </w:tblPrEx>
        <w:trPr>
          <w:cantSplit/>
          <w:trHeight w:val="277"/>
        </w:trPr>
        <w:tc>
          <w:tcPr>
            <w:tcW w:w="3307"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53EA1DCB" w14:textId="77777777" w:rsidR="006716FB" w:rsidRPr="00366F2E" w:rsidRDefault="006716FB" w:rsidP="006716FB">
            <w:pPr>
              <w:rPr>
                <w:rFonts w:ascii="Arial" w:hAnsi="Arial" w:cs="Arial"/>
                <w:sz w:val="20"/>
                <w:szCs w:val="20"/>
              </w:rPr>
            </w:pPr>
            <w:r w:rsidRPr="00366F2E">
              <w:rPr>
                <w:rFonts w:ascii="Arial" w:hAnsi="Arial" w:cs="Arial"/>
                <w:sz w:val="20"/>
                <w:szCs w:val="20"/>
              </w:rPr>
              <w:t>Koeficient</w:t>
            </w:r>
          </w:p>
        </w:tc>
        <w:tc>
          <w:tcPr>
            <w:tcW w:w="1323" w:type="dxa"/>
            <w:tcBorders>
              <w:top w:val="single" w:sz="4" w:space="0" w:color="auto"/>
              <w:left w:val="single" w:sz="4" w:space="0" w:color="auto"/>
              <w:bottom w:val="single" w:sz="4" w:space="0" w:color="auto"/>
              <w:right w:val="single" w:sz="4" w:space="0" w:color="auto"/>
            </w:tcBorders>
            <w:vAlign w:val="center"/>
          </w:tcPr>
          <w:p w14:paraId="5785E31D" w14:textId="1779553F" w:rsidR="006716FB" w:rsidRPr="00366F2E" w:rsidRDefault="006716FB" w:rsidP="006716FB">
            <w:pPr>
              <w:jc w:val="center"/>
              <w:rPr>
                <w:rFonts w:ascii="Arial" w:hAnsi="Arial" w:cs="Arial"/>
                <w:sz w:val="20"/>
                <w:szCs w:val="20"/>
              </w:rPr>
            </w:pPr>
            <w:r w:rsidRPr="00366F2E">
              <w:rPr>
                <w:rFonts w:ascii="Arial" w:hAnsi="Arial" w:cs="Arial"/>
                <w:sz w:val="20"/>
                <w:szCs w:val="20"/>
              </w:rPr>
              <w:t>0</w:t>
            </w:r>
            <w:r w:rsidR="3F0E9454" w:rsidRPr="00366F2E">
              <w:rPr>
                <w:rFonts w:ascii="Arial" w:hAnsi="Arial" w:cs="Arial"/>
                <w:sz w:val="20"/>
                <w:szCs w:val="20"/>
              </w:rPr>
              <w:t>,</w:t>
            </w:r>
            <w:r w:rsidR="00257E90" w:rsidRPr="00366F2E">
              <w:rPr>
                <w:rFonts w:ascii="Arial" w:hAnsi="Arial" w:cs="Arial"/>
                <w:sz w:val="20"/>
                <w:szCs w:val="20"/>
              </w:rPr>
              <w:t>61</w:t>
            </w:r>
          </w:p>
        </w:tc>
        <w:tc>
          <w:tcPr>
            <w:tcW w:w="1323" w:type="dxa"/>
            <w:tcBorders>
              <w:top w:val="single" w:sz="4" w:space="0" w:color="auto"/>
              <w:left w:val="single" w:sz="4" w:space="0" w:color="auto"/>
              <w:bottom w:val="single" w:sz="4" w:space="0" w:color="auto"/>
              <w:right w:val="single" w:sz="4" w:space="0" w:color="auto"/>
            </w:tcBorders>
            <w:vAlign w:val="center"/>
          </w:tcPr>
          <w:p w14:paraId="4666BEBB" w14:textId="3E27C816" w:rsidR="006716FB" w:rsidRPr="00366F2E" w:rsidRDefault="006716FB" w:rsidP="006716FB">
            <w:pPr>
              <w:jc w:val="center"/>
              <w:rPr>
                <w:rFonts w:ascii="Arial" w:hAnsi="Arial" w:cs="Arial"/>
                <w:sz w:val="20"/>
                <w:szCs w:val="20"/>
              </w:rPr>
            </w:pPr>
            <w:r w:rsidRPr="00366F2E">
              <w:rPr>
                <w:rFonts w:ascii="Arial" w:hAnsi="Arial" w:cs="Arial"/>
                <w:sz w:val="20"/>
                <w:szCs w:val="20"/>
              </w:rPr>
              <w:t>0,</w:t>
            </w:r>
            <w:r w:rsidR="2B112459" w:rsidRPr="00366F2E">
              <w:rPr>
                <w:rFonts w:ascii="Arial" w:hAnsi="Arial" w:cs="Arial"/>
                <w:sz w:val="20"/>
                <w:szCs w:val="20"/>
              </w:rPr>
              <w:t>6</w:t>
            </w:r>
            <w:r w:rsidR="00257E90" w:rsidRPr="00366F2E">
              <w:rPr>
                <w:rFonts w:ascii="Arial" w:hAnsi="Arial" w:cs="Arial"/>
                <w:sz w:val="20"/>
                <w:szCs w:val="20"/>
              </w:rPr>
              <w:t>5</w:t>
            </w:r>
          </w:p>
        </w:tc>
        <w:tc>
          <w:tcPr>
            <w:tcW w:w="1323" w:type="dxa"/>
            <w:tcBorders>
              <w:top w:val="single" w:sz="4" w:space="0" w:color="auto"/>
              <w:left w:val="single" w:sz="4" w:space="0" w:color="auto"/>
              <w:bottom w:val="single" w:sz="4" w:space="0" w:color="auto"/>
              <w:right w:val="single" w:sz="4" w:space="0" w:color="auto"/>
            </w:tcBorders>
            <w:vAlign w:val="center"/>
          </w:tcPr>
          <w:p w14:paraId="6EAFD4B0" w14:textId="362B3DAA" w:rsidR="006716FB" w:rsidRPr="00366F2E" w:rsidRDefault="006716FB" w:rsidP="006716FB">
            <w:pPr>
              <w:jc w:val="center"/>
              <w:rPr>
                <w:rFonts w:ascii="Arial" w:hAnsi="Arial" w:cs="Arial"/>
                <w:sz w:val="20"/>
                <w:szCs w:val="20"/>
              </w:rPr>
            </w:pPr>
            <w:r w:rsidRPr="00366F2E">
              <w:rPr>
                <w:rFonts w:ascii="Arial" w:hAnsi="Arial" w:cs="Arial"/>
                <w:sz w:val="20"/>
                <w:szCs w:val="20"/>
              </w:rPr>
              <w:t>0,</w:t>
            </w:r>
            <w:r w:rsidR="59FC5E89" w:rsidRPr="00366F2E">
              <w:rPr>
                <w:rFonts w:ascii="Arial" w:hAnsi="Arial" w:cs="Arial"/>
                <w:sz w:val="20"/>
                <w:szCs w:val="20"/>
              </w:rPr>
              <w:t>7</w:t>
            </w:r>
            <w:r w:rsidR="00257E90" w:rsidRPr="00366F2E">
              <w:rPr>
                <w:rFonts w:ascii="Arial" w:hAnsi="Arial" w:cs="Arial"/>
                <w:sz w:val="20"/>
                <w:szCs w:val="20"/>
              </w:rPr>
              <w:t>3</w:t>
            </w:r>
          </w:p>
        </w:tc>
        <w:tc>
          <w:tcPr>
            <w:tcW w:w="1323" w:type="dxa"/>
            <w:gridSpan w:val="2"/>
            <w:tcBorders>
              <w:top w:val="single" w:sz="4" w:space="0" w:color="auto"/>
              <w:left w:val="single" w:sz="4" w:space="0" w:color="auto"/>
              <w:bottom w:val="single" w:sz="4" w:space="0" w:color="auto"/>
              <w:right w:val="single" w:sz="4" w:space="0" w:color="auto"/>
            </w:tcBorders>
            <w:vAlign w:val="center"/>
          </w:tcPr>
          <w:p w14:paraId="6A7F4C16" w14:textId="6E57AB62" w:rsidR="006716FB" w:rsidRPr="00366F2E" w:rsidRDefault="006716FB" w:rsidP="006716FB">
            <w:pPr>
              <w:jc w:val="center"/>
              <w:rPr>
                <w:rFonts w:ascii="Arial" w:hAnsi="Arial" w:cs="Arial"/>
                <w:sz w:val="20"/>
                <w:szCs w:val="20"/>
              </w:rPr>
            </w:pPr>
            <w:r w:rsidRPr="00366F2E">
              <w:rPr>
                <w:rFonts w:ascii="Arial" w:hAnsi="Arial" w:cs="Arial"/>
                <w:sz w:val="20"/>
                <w:szCs w:val="20"/>
              </w:rPr>
              <w:t>0,8</w:t>
            </w:r>
            <w:r w:rsidR="00257E90" w:rsidRPr="00366F2E">
              <w:rPr>
                <w:rFonts w:ascii="Arial" w:hAnsi="Arial" w:cs="Arial"/>
                <w:sz w:val="20"/>
                <w:szCs w:val="20"/>
              </w:rPr>
              <w:t>1</w:t>
            </w:r>
          </w:p>
        </w:tc>
        <w:tc>
          <w:tcPr>
            <w:tcW w:w="1466" w:type="dxa"/>
            <w:tcBorders>
              <w:top w:val="single" w:sz="4" w:space="0" w:color="auto"/>
              <w:left w:val="single" w:sz="4" w:space="0" w:color="auto"/>
              <w:bottom w:val="single" w:sz="4" w:space="0" w:color="auto"/>
              <w:right w:val="single" w:sz="4" w:space="0" w:color="auto"/>
            </w:tcBorders>
            <w:vAlign w:val="center"/>
          </w:tcPr>
          <w:p w14:paraId="3096D46A" w14:textId="02FEAD36" w:rsidR="006716FB" w:rsidRPr="00366F2E" w:rsidRDefault="081E8D54">
            <w:pPr>
              <w:jc w:val="center"/>
              <w:rPr>
                <w:rFonts w:ascii="Arial" w:eastAsia="Arial" w:hAnsi="Arial" w:cs="Arial"/>
                <w:sz w:val="20"/>
                <w:szCs w:val="20"/>
              </w:rPr>
            </w:pPr>
            <w:r w:rsidRPr="00366F2E">
              <w:rPr>
                <w:rFonts w:ascii="Arial" w:hAnsi="Arial" w:cs="Arial"/>
                <w:sz w:val="20"/>
                <w:szCs w:val="20"/>
              </w:rPr>
              <w:t>0,</w:t>
            </w:r>
            <w:r w:rsidR="00257E90" w:rsidRPr="00366F2E">
              <w:rPr>
                <w:rFonts w:ascii="Arial" w:hAnsi="Arial" w:cs="Arial"/>
                <w:sz w:val="20"/>
                <w:szCs w:val="20"/>
              </w:rPr>
              <w:t>8</w:t>
            </w:r>
            <w:r w:rsidRPr="00366F2E">
              <w:rPr>
                <w:rFonts w:ascii="Arial" w:hAnsi="Arial" w:cs="Arial"/>
                <w:sz w:val="20"/>
                <w:szCs w:val="20"/>
              </w:rPr>
              <w:t>9</w:t>
            </w:r>
          </w:p>
        </w:tc>
      </w:tr>
    </w:tbl>
    <w:p w14:paraId="646E92FF" w14:textId="77777777" w:rsidR="006716FB" w:rsidRPr="00366F2E" w:rsidRDefault="006716FB" w:rsidP="006716FB">
      <w:pPr>
        <w:spacing w:line="228" w:lineRule="auto"/>
        <w:rPr>
          <w:rFonts w:ascii="Arial" w:hAnsi="Arial" w:cs="Arial"/>
          <w:sz w:val="14"/>
          <w:szCs w:val="18"/>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9498"/>
      </w:tblGrid>
      <w:tr w:rsidR="006716FB" w:rsidRPr="00366F2E" w14:paraId="061CA400" w14:textId="77777777" w:rsidTr="006716FB">
        <w:trPr>
          <w:trHeight w:val="561"/>
        </w:trPr>
        <w:tc>
          <w:tcPr>
            <w:tcW w:w="567" w:type="dxa"/>
            <w:tcBorders>
              <w:top w:val="nil"/>
              <w:left w:val="nil"/>
              <w:bottom w:val="nil"/>
              <w:right w:val="nil"/>
            </w:tcBorders>
          </w:tcPr>
          <w:p w14:paraId="010A1F0D" w14:textId="77777777" w:rsidR="006716FB" w:rsidRPr="00366F2E" w:rsidRDefault="006716FB" w:rsidP="006716FB">
            <w:pPr>
              <w:spacing w:line="228" w:lineRule="auto"/>
              <w:rPr>
                <w:rFonts w:ascii="Arial" w:hAnsi="Arial" w:cs="Arial"/>
                <w:b/>
                <w:sz w:val="20"/>
                <w:szCs w:val="20"/>
              </w:rPr>
            </w:pPr>
            <w:r w:rsidRPr="00366F2E">
              <w:rPr>
                <w:rFonts w:ascii="Arial" w:hAnsi="Arial" w:cs="Arial"/>
                <w:b/>
                <w:sz w:val="20"/>
                <w:szCs w:val="20"/>
              </w:rPr>
              <w:t>1.2</w:t>
            </w:r>
          </w:p>
        </w:tc>
        <w:tc>
          <w:tcPr>
            <w:tcW w:w="9498" w:type="dxa"/>
            <w:tcBorders>
              <w:top w:val="nil"/>
              <w:left w:val="nil"/>
              <w:bottom w:val="nil"/>
              <w:right w:val="nil"/>
            </w:tcBorders>
            <w:vAlign w:val="center"/>
          </w:tcPr>
          <w:p w14:paraId="7C55E41A" w14:textId="16A0F6F4" w:rsidR="006716FB" w:rsidRPr="00366F2E" w:rsidRDefault="006716FB" w:rsidP="006716FB">
            <w:pPr>
              <w:spacing w:line="228" w:lineRule="auto"/>
              <w:rPr>
                <w:rFonts w:ascii="Arial" w:hAnsi="Arial" w:cs="Arial"/>
                <w:bCs/>
                <w:sz w:val="20"/>
                <w:szCs w:val="20"/>
              </w:rPr>
            </w:pPr>
            <w:r w:rsidRPr="00366F2E">
              <w:rPr>
                <w:rFonts w:ascii="Arial" w:hAnsi="Arial" w:cs="Arial"/>
                <w:bCs/>
                <w:sz w:val="20"/>
                <w:szCs w:val="20"/>
              </w:rPr>
              <w:t xml:space="preserve">V případě denního souběhu služeb Svoz a Rozvoz je cena jednotlivých služeb stanovena, jako by byl realizován pouze Svoz </w:t>
            </w:r>
            <w:r w:rsidR="00574D31" w:rsidRPr="00366F2E">
              <w:rPr>
                <w:rFonts w:ascii="Arial" w:hAnsi="Arial" w:cs="Arial"/>
                <w:bCs/>
                <w:sz w:val="20"/>
                <w:szCs w:val="20"/>
              </w:rPr>
              <w:t>zásilek,</w:t>
            </w:r>
            <w:r w:rsidRPr="00366F2E">
              <w:rPr>
                <w:rFonts w:ascii="Arial" w:hAnsi="Arial" w:cs="Arial"/>
                <w:bCs/>
                <w:sz w:val="20"/>
                <w:szCs w:val="20"/>
              </w:rPr>
              <w:t xml:space="preserve"> a to i v případě, že dodací i podací pošta nejsou totožnými provozovnami.</w:t>
            </w:r>
          </w:p>
        </w:tc>
      </w:tr>
    </w:tbl>
    <w:p w14:paraId="346DC28D" w14:textId="77777777" w:rsidR="006716FB" w:rsidRPr="00366F2E" w:rsidRDefault="006716FB" w:rsidP="006716FB">
      <w:pPr>
        <w:spacing w:line="228" w:lineRule="auto"/>
        <w:rPr>
          <w:rFonts w:ascii="Arial" w:hAnsi="Arial" w:cs="Arial"/>
          <w:sz w:val="20"/>
          <w:szCs w:val="20"/>
        </w:rPr>
      </w:pP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9498"/>
      </w:tblGrid>
      <w:tr w:rsidR="006716FB" w:rsidRPr="00366F2E" w14:paraId="4E04307C" w14:textId="77777777" w:rsidTr="006716FB">
        <w:trPr>
          <w:trHeight w:val="341"/>
        </w:trPr>
        <w:tc>
          <w:tcPr>
            <w:tcW w:w="567" w:type="dxa"/>
            <w:tcBorders>
              <w:top w:val="nil"/>
              <w:left w:val="nil"/>
              <w:bottom w:val="nil"/>
              <w:right w:val="nil"/>
            </w:tcBorders>
          </w:tcPr>
          <w:p w14:paraId="71CD5C68" w14:textId="4F03E1CF" w:rsidR="006716FB" w:rsidRPr="00366F2E" w:rsidRDefault="006716FB" w:rsidP="006716FB">
            <w:pPr>
              <w:spacing w:line="228" w:lineRule="auto"/>
              <w:rPr>
                <w:rFonts w:ascii="Arial" w:hAnsi="Arial" w:cs="Arial"/>
                <w:b/>
                <w:sz w:val="20"/>
                <w:szCs w:val="20"/>
              </w:rPr>
            </w:pPr>
            <w:r w:rsidRPr="00366F2E">
              <w:rPr>
                <w:rFonts w:ascii="Arial" w:hAnsi="Arial" w:cs="Arial"/>
                <w:b/>
                <w:sz w:val="20"/>
                <w:szCs w:val="20"/>
              </w:rPr>
              <w:t>1.</w:t>
            </w:r>
            <w:r w:rsidR="00A74992" w:rsidRPr="00366F2E">
              <w:rPr>
                <w:rFonts w:ascii="Arial" w:hAnsi="Arial" w:cs="Arial"/>
                <w:b/>
                <w:sz w:val="20"/>
                <w:szCs w:val="20"/>
              </w:rPr>
              <w:t>3</w:t>
            </w:r>
          </w:p>
        </w:tc>
        <w:tc>
          <w:tcPr>
            <w:tcW w:w="9498" w:type="dxa"/>
            <w:tcBorders>
              <w:top w:val="nil"/>
              <w:left w:val="nil"/>
              <w:bottom w:val="nil"/>
              <w:right w:val="nil"/>
            </w:tcBorders>
            <w:shd w:val="clear" w:color="auto" w:fill="auto"/>
            <w:vAlign w:val="center"/>
          </w:tcPr>
          <w:p w14:paraId="6E5F0308" w14:textId="77777777" w:rsidR="006716FB" w:rsidRPr="00366F2E" w:rsidRDefault="006716FB" w:rsidP="006716FB">
            <w:pPr>
              <w:spacing w:line="228" w:lineRule="auto"/>
              <w:rPr>
                <w:rFonts w:ascii="Arial" w:hAnsi="Arial" w:cs="Arial"/>
                <w:sz w:val="20"/>
                <w:szCs w:val="20"/>
              </w:rPr>
            </w:pPr>
            <w:r w:rsidRPr="00366F2E">
              <w:rPr>
                <w:rFonts w:ascii="Arial" w:hAnsi="Arial" w:cs="Arial"/>
                <w:b/>
                <w:sz w:val="20"/>
                <w:szCs w:val="20"/>
              </w:rPr>
              <w:t>Ostatní ceny</w:t>
            </w:r>
          </w:p>
        </w:tc>
      </w:tr>
    </w:tbl>
    <w:p w14:paraId="11C4D227" w14:textId="77777777" w:rsidR="006716FB" w:rsidRPr="00366F2E" w:rsidRDefault="006716FB" w:rsidP="006716FB">
      <w:pPr>
        <w:spacing w:line="228" w:lineRule="auto"/>
        <w:rPr>
          <w:rFonts w:ascii="Arial" w:hAnsi="Arial" w:cs="Arial"/>
          <w:sz w:val="14"/>
          <w:szCs w:val="18"/>
        </w:rPr>
      </w:pPr>
    </w:p>
    <w:tbl>
      <w:tblPr>
        <w:tblW w:w="10065"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7863"/>
        <w:gridCol w:w="1134"/>
        <w:gridCol w:w="1068"/>
      </w:tblGrid>
      <w:tr w:rsidR="00547C55" w:rsidRPr="00366F2E" w14:paraId="06CC964C" w14:textId="77777777" w:rsidTr="1C9C2198">
        <w:trPr>
          <w:trHeight w:val="253"/>
        </w:trPr>
        <w:tc>
          <w:tcPr>
            <w:tcW w:w="7863" w:type="dxa"/>
            <w:shd w:val="clear" w:color="auto" w:fill="F2F2F2" w:themeFill="background1" w:themeFillShade="F2"/>
            <w:vAlign w:val="center"/>
            <w:hideMark/>
          </w:tcPr>
          <w:p w14:paraId="46BED21F" w14:textId="77777777" w:rsidR="006716FB" w:rsidRPr="00366F2E" w:rsidRDefault="11F04EC3" w:rsidP="1C9C2198">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Cena v Kč za jízdu</w:t>
            </w:r>
          </w:p>
        </w:tc>
        <w:tc>
          <w:tcPr>
            <w:tcW w:w="1134" w:type="dxa"/>
            <w:shd w:val="clear" w:color="auto" w:fill="F2F2F2" w:themeFill="background1" w:themeFillShade="F2"/>
            <w:vAlign w:val="center"/>
            <w:hideMark/>
          </w:tcPr>
          <w:p w14:paraId="218FD2B2" w14:textId="77777777" w:rsidR="006716FB" w:rsidRPr="00366F2E" w:rsidRDefault="006716FB" w:rsidP="006716FB">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bez DPH</w:t>
            </w:r>
          </w:p>
        </w:tc>
        <w:tc>
          <w:tcPr>
            <w:tcW w:w="1068" w:type="dxa"/>
            <w:shd w:val="clear" w:color="auto" w:fill="F2F2F2" w:themeFill="background1" w:themeFillShade="F2"/>
            <w:vAlign w:val="center"/>
            <w:hideMark/>
          </w:tcPr>
          <w:p w14:paraId="2592AB91" w14:textId="77777777" w:rsidR="006716FB" w:rsidRPr="00366F2E" w:rsidRDefault="006716FB" w:rsidP="006716FB">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s DPH</w:t>
            </w:r>
          </w:p>
        </w:tc>
      </w:tr>
      <w:tr w:rsidR="00547C55" w:rsidRPr="00366F2E" w14:paraId="0327BF6E" w14:textId="77777777" w:rsidTr="1C9C2198">
        <w:trPr>
          <w:cantSplit/>
          <w:trHeight w:val="235"/>
        </w:trPr>
        <w:tc>
          <w:tcPr>
            <w:tcW w:w="7863" w:type="dxa"/>
            <w:shd w:val="clear" w:color="auto" w:fill="auto"/>
            <w:vAlign w:val="bottom"/>
            <w:hideMark/>
          </w:tcPr>
          <w:p w14:paraId="71AE930F" w14:textId="24C81D6B" w:rsidR="006716FB" w:rsidRPr="00366F2E" w:rsidRDefault="11F04EC3" w:rsidP="1C9C2198">
            <w:pPr>
              <w:spacing w:line="240" w:lineRule="auto"/>
              <w:rPr>
                <w:rFonts w:ascii="Arial" w:eastAsia="Times New Roman" w:hAnsi="Arial" w:cs="Arial"/>
                <w:sz w:val="20"/>
                <w:szCs w:val="20"/>
                <w:lang w:eastAsia="cs-CZ"/>
              </w:rPr>
            </w:pPr>
            <w:r w:rsidRPr="00366F2E">
              <w:rPr>
                <w:rFonts w:ascii="Arial" w:eastAsia="Times New Roman" w:hAnsi="Arial" w:cs="Arial"/>
                <w:b/>
                <w:bCs/>
                <w:sz w:val="20"/>
                <w:szCs w:val="20"/>
                <w:lang w:eastAsia="cs-CZ"/>
              </w:rPr>
              <w:t>Mimořádná jízda</w:t>
            </w:r>
            <w:r w:rsidR="006716FB" w:rsidRPr="00366F2E">
              <w:rPr>
                <w:rFonts w:ascii="Arial" w:hAnsi="Arial" w:cs="Arial"/>
              </w:rPr>
              <w:br/>
            </w:r>
            <w:r w:rsidRPr="00366F2E">
              <w:rPr>
                <w:rFonts w:ascii="Arial" w:eastAsia="Times New Roman" w:hAnsi="Arial" w:cs="Arial"/>
                <w:sz w:val="20"/>
                <w:szCs w:val="20"/>
                <w:lang w:eastAsia="cs-CZ"/>
              </w:rPr>
              <w:t xml:space="preserve">Se </w:t>
            </w:r>
            <w:r w:rsidR="003C26CD" w:rsidRPr="00366F2E">
              <w:rPr>
                <w:rFonts w:ascii="Arial" w:eastAsia="Times New Roman" w:hAnsi="Arial" w:cs="Arial"/>
                <w:sz w:val="20"/>
                <w:szCs w:val="20"/>
                <w:lang w:eastAsia="cs-CZ"/>
              </w:rPr>
              <w:t>S</w:t>
            </w:r>
            <w:r w:rsidRPr="00366F2E">
              <w:rPr>
                <w:rFonts w:ascii="Arial" w:eastAsia="Times New Roman" w:hAnsi="Arial" w:cs="Arial"/>
                <w:sz w:val="20"/>
                <w:szCs w:val="20"/>
                <w:lang w:eastAsia="cs-CZ"/>
              </w:rPr>
              <w:t>mlouvou o svozu a rozvozu zásilek</w:t>
            </w:r>
          </w:p>
        </w:tc>
        <w:tc>
          <w:tcPr>
            <w:tcW w:w="1134" w:type="dxa"/>
            <w:vAlign w:val="center"/>
            <w:hideMark/>
          </w:tcPr>
          <w:p w14:paraId="514CA228" w14:textId="2C1D48F2" w:rsidR="006716FB" w:rsidRPr="00366F2E" w:rsidRDefault="00257E90" w:rsidP="006716FB">
            <w:pPr>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250</w:t>
            </w:r>
            <w:r w:rsidR="006716FB" w:rsidRPr="00366F2E">
              <w:rPr>
                <w:rFonts w:ascii="Arial" w:eastAsia="Times New Roman" w:hAnsi="Arial" w:cs="Arial"/>
                <w:sz w:val="20"/>
                <w:szCs w:val="20"/>
                <w:lang w:eastAsia="cs-CZ"/>
              </w:rPr>
              <w:t>,00</w:t>
            </w:r>
          </w:p>
        </w:tc>
        <w:tc>
          <w:tcPr>
            <w:tcW w:w="1068" w:type="dxa"/>
            <w:vAlign w:val="center"/>
            <w:hideMark/>
          </w:tcPr>
          <w:p w14:paraId="03F5AE2E" w14:textId="7A8432CB" w:rsidR="006716FB" w:rsidRPr="00366F2E" w:rsidRDefault="00257E90" w:rsidP="295FBC82">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302,50</w:t>
            </w:r>
          </w:p>
        </w:tc>
      </w:tr>
      <w:tr w:rsidR="009B691D" w:rsidRPr="00366F2E" w14:paraId="6100974E" w14:textId="77777777" w:rsidTr="1C9C2198">
        <w:trPr>
          <w:cantSplit/>
          <w:trHeight w:val="235"/>
        </w:trPr>
        <w:tc>
          <w:tcPr>
            <w:tcW w:w="7863" w:type="dxa"/>
            <w:shd w:val="clear" w:color="auto" w:fill="auto"/>
            <w:vAlign w:val="bottom"/>
          </w:tcPr>
          <w:p w14:paraId="26E79297" w14:textId="77777777" w:rsidR="006716FB" w:rsidRPr="00366F2E" w:rsidRDefault="006716FB" w:rsidP="006716FB">
            <w:pPr>
              <w:spacing w:line="240" w:lineRule="auto"/>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Převzetí poštovních zásilek</w:t>
            </w:r>
          </w:p>
          <w:p w14:paraId="1CEF641B" w14:textId="3C9D8F81" w:rsidR="006716FB" w:rsidRPr="00366F2E" w:rsidRDefault="11F04EC3" w:rsidP="1C9C2198">
            <w:pPr>
              <w:spacing w:line="240" w:lineRule="auto"/>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Beze </w:t>
            </w:r>
            <w:r w:rsidR="003C26CD" w:rsidRPr="00366F2E">
              <w:rPr>
                <w:rFonts w:ascii="Arial" w:eastAsia="Times New Roman" w:hAnsi="Arial" w:cs="Arial"/>
                <w:sz w:val="20"/>
                <w:szCs w:val="20"/>
                <w:lang w:eastAsia="cs-CZ"/>
              </w:rPr>
              <w:t>S</w:t>
            </w:r>
            <w:r w:rsidRPr="00366F2E">
              <w:rPr>
                <w:rFonts w:ascii="Arial" w:eastAsia="Times New Roman" w:hAnsi="Arial" w:cs="Arial"/>
                <w:sz w:val="20"/>
                <w:szCs w:val="20"/>
                <w:lang w:eastAsia="cs-CZ"/>
              </w:rPr>
              <w:t>mlouvy o svozu a rozvozu zásilek</w:t>
            </w:r>
          </w:p>
        </w:tc>
        <w:tc>
          <w:tcPr>
            <w:tcW w:w="1134" w:type="dxa"/>
            <w:vAlign w:val="center"/>
          </w:tcPr>
          <w:p w14:paraId="26E02199" w14:textId="03972826" w:rsidR="006716FB" w:rsidRPr="00366F2E" w:rsidRDefault="00257E90" w:rsidP="006716FB">
            <w:pPr>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580</w:t>
            </w:r>
            <w:r w:rsidR="707053B5" w:rsidRPr="00366F2E">
              <w:rPr>
                <w:rFonts w:ascii="Arial" w:eastAsia="Times New Roman" w:hAnsi="Arial" w:cs="Arial"/>
                <w:sz w:val="20"/>
                <w:szCs w:val="20"/>
                <w:lang w:eastAsia="cs-CZ"/>
              </w:rPr>
              <w:t>,00</w:t>
            </w:r>
          </w:p>
        </w:tc>
        <w:tc>
          <w:tcPr>
            <w:tcW w:w="1068" w:type="dxa"/>
            <w:vAlign w:val="center"/>
          </w:tcPr>
          <w:p w14:paraId="7F75B07D" w14:textId="58EBFCF0" w:rsidR="006716FB" w:rsidRPr="00366F2E" w:rsidRDefault="00257E90" w:rsidP="295FBC82">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701,80</w:t>
            </w:r>
          </w:p>
        </w:tc>
      </w:tr>
      <w:bookmarkEnd w:id="419"/>
    </w:tbl>
    <w:p w14:paraId="5931C5A2" w14:textId="7F413CA4" w:rsidR="1C9C2198" w:rsidRPr="00366F2E" w:rsidRDefault="1C9C2198">
      <w:pPr>
        <w:rPr>
          <w:rFonts w:ascii="Arial" w:hAnsi="Arial" w:cs="Arial"/>
        </w:rPr>
      </w:pPr>
    </w:p>
    <w:p w14:paraId="6EB97AC0" w14:textId="5071221B" w:rsidR="006716FB" w:rsidRPr="00366F2E" w:rsidRDefault="006716FB" w:rsidP="006716FB">
      <w:pPr>
        <w:spacing w:line="228" w:lineRule="auto"/>
        <w:rPr>
          <w:rFonts w:ascii="Arial" w:hAnsi="Arial" w:cs="Arial"/>
          <w:sz w:val="18"/>
          <w:szCs w:val="18"/>
        </w:rPr>
      </w:pPr>
    </w:p>
    <w:tbl>
      <w:tblPr>
        <w:tblW w:w="10065" w:type="dxa"/>
        <w:tblInd w:w="108" w:type="dxa"/>
        <w:tblLayout w:type="fixed"/>
        <w:tblLook w:val="04A0" w:firstRow="1" w:lastRow="0" w:firstColumn="1" w:lastColumn="0" w:noHBand="0" w:noVBand="1"/>
      </w:tblPr>
      <w:tblGrid>
        <w:gridCol w:w="709"/>
        <w:gridCol w:w="9356"/>
      </w:tblGrid>
      <w:tr w:rsidR="006716FB" w:rsidRPr="00366F2E" w14:paraId="0CCE579F" w14:textId="77777777" w:rsidTr="006716FB">
        <w:tc>
          <w:tcPr>
            <w:tcW w:w="709" w:type="dxa"/>
          </w:tcPr>
          <w:p w14:paraId="5CA71BC6" w14:textId="77777777" w:rsidR="006716FB" w:rsidRPr="00366F2E" w:rsidRDefault="006716FB" w:rsidP="006716FB">
            <w:pPr>
              <w:pStyle w:val="Bezmezer"/>
              <w:tabs>
                <w:tab w:val="left" w:pos="7655"/>
              </w:tabs>
              <w:jc w:val="both"/>
              <w:rPr>
                <w:rFonts w:ascii="Arial" w:hAnsi="Arial" w:cs="Arial"/>
                <w:b/>
                <w:szCs w:val="20"/>
              </w:rPr>
            </w:pPr>
            <w:r w:rsidRPr="00366F2E">
              <w:rPr>
                <w:rFonts w:ascii="Arial" w:hAnsi="Arial" w:cs="Arial"/>
                <w:b/>
                <w:szCs w:val="20"/>
              </w:rPr>
              <w:t>2.</w:t>
            </w:r>
          </w:p>
        </w:tc>
        <w:tc>
          <w:tcPr>
            <w:tcW w:w="9356" w:type="dxa"/>
            <w:shd w:val="clear" w:color="auto" w:fill="auto"/>
          </w:tcPr>
          <w:p w14:paraId="11E156DF" w14:textId="77777777" w:rsidR="006716FB" w:rsidRPr="00366F2E" w:rsidRDefault="006716FB" w:rsidP="006716FB">
            <w:pPr>
              <w:pStyle w:val="Bezmezer"/>
              <w:tabs>
                <w:tab w:val="left" w:pos="7655"/>
              </w:tabs>
              <w:jc w:val="both"/>
              <w:rPr>
                <w:rFonts w:ascii="Arial" w:hAnsi="Arial" w:cs="Arial"/>
                <w:b/>
                <w:szCs w:val="20"/>
              </w:rPr>
            </w:pPr>
            <w:r w:rsidRPr="00366F2E">
              <w:rPr>
                <w:rFonts w:ascii="Arial" w:hAnsi="Arial" w:cs="Arial"/>
                <w:b/>
                <w:szCs w:val="20"/>
              </w:rPr>
              <w:t>Pronájem zamykatelné poštovní přihrádky</w:t>
            </w:r>
          </w:p>
        </w:tc>
      </w:tr>
    </w:tbl>
    <w:p w14:paraId="6304217D" w14:textId="77777777" w:rsidR="006716FB" w:rsidRPr="00366F2E" w:rsidRDefault="006716FB" w:rsidP="006716FB">
      <w:pPr>
        <w:spacing w:line="228" w:lineRule="auto"/>
        <w:rPr>
          <w:rFonts w:ascii="Arial" w:hAnsi="Arial" w:cs="Arial"/>
          <w:sz w:val="12"/>
          <w:szCs w:val="18"/>
        </w:rPr>
      </w:pPr>
    </w:p>
    <w:tbl>
      <w:tblPr>
        <w:tblW w:w="10065" w:type="dxa"/>
        <w:tblInd w:w="108" w:type="dxa"/>
        <w:tblLayout w:type="fixed"/>
        <w:tblLook w:val="04A0" w:firstRow="1" w:lastRow="0" w:firstColumn="1" w:lastColumn="0" w:noHBand="0" w:noVBand="1"/>
      </w:tblPr>
      <w:tblGrid>
        <w:gridCol w:w="7825"/>
        <w:gridCol w:w="1134"/>
        <w:gridCol w:w="1106"/>
      </w:tblGrid>
      <w:tr w:rsidR="00547C55" w:rsidRPr="00366F2E" w14:paraId="7C5263CE" w14:textId="77777777" w:rsidTr="00402089">
        <w:tc>
          <w:tcPr>
            <w:tcW w:w="7825"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30859120" w14:textId="77777777" w:rsidR="006716FB" w:rsidRPr="00366F2E" w:rsidRDefault="006716FB" w:rsidP="006716FB">
            <w:pPr>
              <w:pStyle w:val="Bezmezer"/>
              <w:tabs>
                <w:tab w:val="left" w:pos="7655"/>
              </w:tabs>
              <w:jc w:val="center"/>
              <w:rPr>
                <w:rFonts w:ascii="Arial" w:hAnsi="Arial" w:cs="Arial"/>
                <w:b/>
                <w:sz w:val="20"/>
                <w:szCs w:val="20"/>
              </w:rPr>
            </w:pPr>
            <w:r w:rsidRPr="00366F2E">
              <w:rPr>
                <w:rFonts w:ascii="Arial" w:hAnsi="Arial" w:cs="Arial"/>
                <w:b/>
                <w:sz w:val="20"/>
                <w:szCs w:val="20"/>
              </w:rPr>
              <w:t>Cena v Kč za měsíc</w:t>
            </w:r>
          </w:p>
        </w:tc>
        <w:tc>
          <w:tcPr>
            <w:tcW w:w="113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F1D54DD" w14:textId="77777777" w:rsidR="006716FB" w:rsidRPr="00366F2E" w:rsidRDefault="006716FB" w:rsidP="006716FB">
            <w:pPr>
              <w:pStyle w:val="Bezmezer"/>
              <w:tabs>
                <w:tab w:val="left" w:pos="7655"/>
              </w:tabs>
              <w:jc w:val="center"/>
              <w:rPr>
                <w:rFonts w:ascii="Arial" w:hAnsi="Arial" w:cs="Arial"/>
                <w:b/>
                <w:sz w:val="20"/>
                <w:szCs w:val="20"/>
              </w:rPr>
            </w:pPr>
            <w:r w:rsidRPr="00366F2E">
              <w:rPr>
                <w:rFonts w:ascii="Arial" w:hAnsi="Arial" w:cs="Arial"/>
                <w:b/>
                <w:sz w:val="20"/>
                <w:szCs w:val="20"/>
              </w:rPr>
              <w:t>bez DPH</w:t>
            </w:r>
          </w:p>
        </w:tc>
        <w:tc>
          <w:tcPr>
            <w:tcW w:w="110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34D6CC3" w14:textId="77777777" w:rsidR="006716FB" w:rsidRPr="00366F2E" w:rsidRDefault="006716FB" w:rsidP="006716FB">
            <w:pPr>
              <w:pStyle w:val="Bezmezer"/>
              <w:tabs>
                <w:tab w:val="left" w:pos="7655"/>
              </w:tabs>
              <w:jc w:val="center"/>
              <w:rPr>
                <w:rFonts w:ascii="Arial" w:hAnsi="Arial" w:cs="Arial"/>
                <w:b/>
                <w:sz w:val="20"/>
                <w:szCs w:val="20"/>
              </w:rPr>
            </w:pPr>
            <w:r w:rsidRPr="00366F2E">
              <w:rPr>
                <w:rFonts w:ascii="Arial" w:hAnsi="Arial" w:cs="Arial"/>
                <w:b/>
                <w:sz w:val="20"/>
                <w:szCs w:val="20"/>
              </w:rPr>
              <w:t>s DPH</w:t>
            </w:r>
          </w:p>
        </w:tc>
      </w:tr>
      <w:tr w:rsidR="00547C55" w:rsidRPr="00366F2E" w14:paraId="78B164C5" w14:textId="77777777" w:rsidTr="00402089">
        <w:trPr>
          <w:trHeight w:val="393"/>
        </w:trPr>
        <w:tc>
          <w:tcPr>
            <w:tcW w:w="7825" w:type="dxa"/>
            <w:tcBorders>
              <w:top w:val="single" w:sz="4" w:space="0" w:color="auto"/>
              <w:left w:val="single" w:sz="4" w:space="0" w:color="auto"/>
              <w:bottom w:val="single" w:sz="4" w:space="0" w:color="auto"/>
              <w:right w:val="single" w:sz="4" w:space="0" w:color="auto"/>
            </w:tcBorders>
            <w:vAlign w:val="center"/>
          </w:tcPr>
          <w:p w14:paraId="7FCBD67C" w14:textId="77777777" w:rsidR="006716FB" w:rsidRPr="00366F2E" w:rsidRDefault="006716FB" w:rsidP="006716FB">
            <w:pPr>
              <w:pStyle w:val="Bezmezer"/>
              <w:tabs>
                <w:tab w:val="left" w:pos="7655"/>
              </w:tabs>
              <w:spacing w:line="228" w:lineRule="auto"/>
              <w:rPr>
                <w:rFonts w:ascii="Arial" w:hAnsi="Arial" w:cs="Arial"/>
                <w:sz w:val="20"/>
                <w:szCs w:val="20"/>
              </w:rPr>
            </w:pPr>
            <w:r w:rsidRPr="00366F2E">
              <w:rPr>
                <w:rFonts w:ascii="Arial" w:hAnsi="Arial" w:cs="Arial"/>
                <w:sz w:val="20"/>
                <w:szCs w:val="20"/>
              </w:rPr>
              <w:t xml:space="preserve">Pronájem zamykatelné poštovní přihrádky v místě </w:t>
            </w:r>
            <w:r w:rsidRPr="00366F2E">
              <w:rPr>
                <w:rFonts w:ascii="Arial" w:hAnsi="Arial" w:cs="Arial"/>
                <w:b/>
                <w:sz w:val="20"/>
                <w:szCs w:val="20"/>
              </w:rPr>
              <w:t>do 10 000 obyvatel</w:t>
            </w:r>
          </w:p>
        </w:tc>
        <w:tc>
          <w:tcPr>
            <w:tcW w:w="1134" w:type="dxa"/>
            <w:tcBorders>
              <w:top w:val="single" w:sz="4" w:space="0" w:color="auto"/>
              <w:left w:val="single" w:sz="4" w:space="0" w:color="auto"/>
              <w:bottom w:val="single" w:sz="4" w:space="0" w:color="auto"/>
              <w:right w:val="single" w:sz="4" w:space="0" w:color="auto"/>
            </w:tcBorders>
            <w:vAlign w:val="center"/>
          </w:tcPr>
          <w:p w14:paraId="49F04E9A" w14:textId="088B19F6" w:rsidR="006716FB" w:rsidRPr="00366F2E" w:rsidRDefault="00C8567E" w:rsidP="006716FB">
            <w:pPr>
              <w:pStyle w:val="Bezmezer"/>
              <w:tabs>
                <w:tab w:val="left" w:pos="7655"/>
              </w:tabs>
              <w:spacing w:line="228" w:lineRule="auto"/>
              <w:ind w:left="57"/>
              <w:jc w:val="center"/>
              <w:rPr>
                <w:rFonts w:ascii="Arial" w:hAnsi="Arial" w:cs="Arial"/>
                <w:sz w:val="20"/>
                <w:szCs w:val="20"/>
              </w:rPr>
            </w:pPr>
            <w:r w:rsidRPr="00366F2E">
              <w:rPr>
                <w:rFonts w:ascii="Arial" w:hAnsi="Arial" w:cs="Arial"/>
                <w:sz w:val="20"/>
                <w:szCs w:val="20"/>
              </w:rPr>
              <w:t>100,00</w:t>
            </w:r>
          </w:p>
        </w:tc>
        <w:tc>
          <w:tcPr>
            <w:tcW w:w="1106" w:type="dxa"/>
            <w:tcBorders>
              <w:top w:val="single" w:sz="4" w:space="0" w:color="auto"/>
              <w:left w:val="single" w:sz="4" w:space="0" w:color="auto"/>
              <w:bottom w:val="single" w:sz="4" w:space="0" w:color="auto"/>
              <w:right w:val="single" w:sz="4" w:space="0" w:color="auto"/>
            </w:tcBorders>
            <w:vAlign w:val="center"/>
          </w:tcPr>
          <w:p w14:paraId="23045804" w14:textId="77777777" w:rsidR="006716FB" w:rsidRPr="00366F2E" w:rsidRDefault="006716FB" w:rsidP="00F04CBC">
            <w:pPr>
              <w:pStyle w:val="Bezmezer"/>
              <w:tabs>
                <w:tab w:val="left" w:pos="7655"/>
              </w:tabs>
              <w:spacing w:line="228" w:lineRule="auto"/>
              <w:ind w:left="-3"/>
              <w:jc w:val="center"/>
              <w:rPr>
                <w:rFonts w:ascii="Arial" w:hAnsi="Arial" w:cs="Arial"/>
                <w:b/>
                <w:sz w:val="20"/>
                <w:szCs w:val="20"/>
              </w:rPr>
            </w:pPr>
            <w:r w:rsidRPr="00366F2E">
              <w:rPr>
                <w:rFonts w:ascii="Arial" w:hAnsi="Arial" w:cs="Arial"/>
                <w:b/>
                <w:sz w:val="20"/>
                <w:szCs w:val="20"/>
              </w:rPr>
              <w:t>121,00</w:t>
            </w:r>
          </w:p>
        </w:tc>
      </w:tr>
      <w:tr w:rsidR="00547C55" w:rsidRPr="00366F2E" w14:paraId="4FD54CB7" w14:textId="77777777" w:rsidTr="00402089">
        <w:trPr>
          <w:trHeight w:val="449"/>
        </w:trPr>
        <w:tc>
          <w:tcPr>
            <w:tcW w:w="7825" w:type="dxa"/>
            <w:tcBorders>
              <w:top w:val="single" w:sz="4" w:space="0" w:color="auto"/>
              <w:left w:val="single" w:sz="4" w:space="0" w:color="auto"/>
              <w:bottom w:val="single" w:sz="4" w:space="0" w:color="auto"/>
              <w:right w:val="single" w:sz="4" w:space="0" w:color="auto"/>
            </w:tcBorders>
            <w:vAlign w:val="center"/>
          </w:tcPr>
          <w:p w14:paraId="4873D92B" w14:textId="77777777" w:rsidR="006716FB" w:rsidRPr="00366F2E" w:rsidRDefault="006716FB" w:rsidP="006716FB">
            <w:pPr>
              <w:pStyle w:val="Bezmezer"/>
              <w:tabs>
                <w:tab w:val="left" w:pos="7655"/>
              </w:tabs>
              <w:spacing w:line="228" w:lineRule="auto"/>
              <w:rPr>
                <w:rFonts w:ascii="Arial" w:hAnsi="Arial" w:cs="Arial"/>
                <w:sz w:val="20"/>
                <w:szCs w:val="20"/>
              </w:rPr>
            </w:pPr>
            <w:r w:rsidRPr="00366F2E">
              <w:rPr>
                <w:rFonts w:ascii="Arial" w:hAnsi="Arial" w:cs="Arial"/>
                <w:sz w:val="20"/>
                <w:szCs w:val="20"/>
              </w:rPr>
              <w:t xml:space="preserve">Pronájem zamykatelné poštovní přihrádky v místě </w:t>
            </w:r>
            <w:r w:rsidRPr="00366F2E">
              <w:rPr>
                <w:rFonts w:ascii="Arial" w:hAnsi="Arial" w:cs="Arial"/>
                <w:b/>
                <w:sz w:val="20"/>
                <w:szCs w:val="20"/>
              </w:rPr>
              <w:t>do 50 000 obyvatel</w:t>
            </w:r>
          </w:p>
        </w:tc>
        <w:tc>
          <w:tcPr>
            <w:tcW w:w="1134" w:type="dxa"/>
            <w:tcBorders>
              <w:top w:val="single" w:sz="4" w:space="0" w:color="auto"/>
              <w:left w:val="single" w:sz="4" w:space="0" w:color="auto"/>
              <w:bottom w:val="single" w:sz="4" w:space="0" w:color="auto"/>
              <w:right w:val="single" w:sz="4" w:space="0" w:color="auto"/>
            </w:tcBorders>
            <w:vAlign w:val="center"/>
          </w:tcPr>
          <w:p w14:paraId="1F5F2D5A" w14:textId="5B6FB44E" w:rsidR="006716FB" w:rsidRPr="00366F2E" w:rsidRDefault="006716FB" w:rsidP="00F04CBC">
            <w:pPr>
              <w:pStyle w:val="Bezmezer"/>
              <w:tabs>
                <w:tab w:val="left" w:pos="7655"/>
              </w:tabs>
              <w:spacing w:line="228" w:lineRule="auto"/>
              <w:ind w:left="61"/>
              <w:jc w:val="center"/>
              <w:rPr>
                <w:rFonts w:ascii="Arial" w:hAnsi="Arial" w:cs="Arial"/>
                <w:sz w:val="20"/>
                <w:szCs w:val="20"/>
              </w:rPr>
            </w:pPr>
            <w:r w:rsidRPr="00366F2E">
              <w:rPr>
                <w:rFonts w:ascii="Arial" w:hAnsi="Arial" w:cs="Arial"/>
                <w:sz w:val="20"/>
                <w:szCs w:val="20"/>
              </w:rPr>
              <w:t>219,8</w:t>
            </w:r>
            <w:r w:rsidR="00C8567E" w:rsidRPr="00366F2E">
              <w:rPr>
                <w:rFonts w:ascii="Arial" w:hAnsi="Arial" w:cs="Arial"/>
                <w:sz w:val="20"/>
                <w:szCs w:val="20"/>
              </w:rPr>
              <w:t>3</w:t>
            </w:r>
          </w:p>
        </w:tc>
        <w:tc>
          <w:tcPr>
            <w:tcW w:w="1106" w:type="dxa"/>
            <w:tcBorders>
              <w:top w:val="single" w:sz="4" w:space="0" w:color="auto"/>
              <w:left w:val="single" w:sz="4" w:space="0" w:color="auto"/>
              <w:bottom w:val="single" w:sz="4" w:space="0" w:color="auto"/>
              <w:right w:val="single" w:sz="4" w:space="0" w:color="auto"/>
            </w:tcBorders>
            <w:vAlign w:val="center"/>
          </w:tcPr>
          <w:p w14:paraId="215B8A4C" w14:textId="77777777" w:rsidR="006716FB" w:rsidRPr="00366F2E" w:rsidRDefault="006716FB" w:rsidP="00F04CBC">
            <w:pPr>
              <w:pStyle w:val="Bezmezer"/>
              <w:tabs>
                <w:tab w:val="left" w:pos="7655"/>
              </w:tabs>
              <w:spacing w:line="228" w:lineRule="auto"/>
              <w:ind w:left="-3"/>
              <w:jc w:val="center"/>
              <w:rPr>
                <w:rFonts w:ascii="Arial" w:hAnsi="Arial" w:cs="Arial"/>
                <w:b/>
                <w:sz w:val="20"/>
                <w:szCs w:val="20"/>
              </w:rPr>
            </w:pPr>
            <w:r w:rsidRPr="00366F2E">
              <w:rPr>
                <w:rFonts w:ascii="Arial" w:hAnsi="Arial" w:cs="Arial"/>
                <w:b/>
                <w:sz w:val="20"/>
                <w:szCs w:val="20"/>
              </w:rPr>
              <w:t>266,00</w:t>
            </w:r>
          </w:p>
        </w:tc>
      </w:tr>
      <w:tr w:rsidR="00547C55" w:rsidRPr="00366F2E" w14:paraId="574A6FEF" w14:textId="77777777" w:rsidTr="00402089">
        <w:trPr>
          <w:trHeight w:val="785"/>
        </w:trPr>
        <w:tc>
          <w:tcPr>
            <w:tcW w:w="7825" w:type="dxa"/>
            <w:tcBorders>
              <w:top w:val="single" w:sz="4" w:space="0" w:color="auto"/>
              <w:left w:val="single" w:sz="4" w:space="0" w:color="auto"/>
              <w:bottom w:val="single" w:sz="4" w:space="0" w:color="auto"/>
              <w:right w:val="single" w:sz="4" w:space="0" w:color="auto"/>
            </w:tcBorders>
            <w:vAlign w:val="center"/>
          </w:tcPr>
          <w:p w14:paraId="44ECF0C8" w14:textId="77777777" w:rsidR="006716FB" w:rsidRPr="00366F2E" w:rsidRDefault="006716FB" w:rsidP="006716FB">
            <w:pPr>
              <w:pStyle w:val="Bezmezer"/>
              <w:tabs>
                <w:tab w:val="left" w:pos="7655"/>
              </w:tabs>
              <w:spacing w:line="228" w:lineRule="auto"/>
              <w:rPr>
                <w:rFonts w:ascii="Arial" w:hAnsi="Arial" w:cs="Arial"/>
                <w:sz w:val="20"/>
                <w:szCs w:val="20"/>
              </w:rPr>
            </w:pPr>
            <w:r w:rsidRPr="00366F2E">
              <w:rPr>
                <w:rFonts w:ascii="Arial" w:hAnsi="Arial" w:cs="Arial"/>
                <w:sz w:val="20"/>
                <w:szCs w:val="20"/>
              </w:rPr>
              <w:t xml:space="preserve">Pronájem zamykatelné poštovní přihrádky v místě </w:t>
            </w:r>
            <w:r w:rsidRPr="00366F2E">
              <w:rPr>
                <w:rFonts w:ascii="Arial" w:hAnsi="Arial" w:cs="Arial"/>
                <w:b/>
                <w:sz w:val="20"/>
                <w:szCs w:val="20"/>
              </w:rPr>
              <w:t>nad 50 000 obyvatel</w:t>
            </w:r>
          </w:p>
          <w:p w14:paraId="50DDFC80" w14:textId="77777777" w:rsidR="006716FB" w:rsidRPr="00366F2E" w:rsidRDefault="006716FB" w:rsidP="006716FB">
            <w:pPr>
              <w:pStyle w:val="Bezmezer"/>
              <w:tabs>
                <w:tab w:val="left" w:pos="7655"/>
              </w:tabs>
              <w:spacing w:after="120" w:line="228" w:lineRule="auto"/>
              <w:rPr>
                <w:rFonts w:ascii="Arial" w:hAnsi="Arial" w:cs="Arial"/>
                <w:sz w:val="20"/>
                <w:szCs w:val="20"/>
              </w:rPr>
            </w:pPr>
            <w:r w:rsidRPr="00366F2E">
              <w:rPr>
                <w:rFonts w:ascii="Arial" w:hAnsi="Arial" w:cs="Arial"/>
                <w:sz w:val="20"/>
                <w:szCs w:val="20"/>
              </w:rPr>
              <w:t>Pozn.: maximální cena splatná čtvrtletně předem za podmínek uvedených v dohodě o pronájmu.</w:t>
            </w:r>
          </w:p>
        </w:tc>
        <w:tc>
          <w:tcPr>
            <w:tcW w:w="1134" w:type="dxa"/>
            <w:tcBorders>
              <w:top w:val="single" w:sz="4" w:space="0" w:color="auto"/>
              <w:left w:val="single" w:sz="4" w:space="0" w:color="auto"/>
              <w:bottom w:val="single" w:sz="4" w:space="0" w:color="auto"/>
              <w:right w:val="single" w:sz="4" w:space="0" w:color="auto"/>
            </w:tcBorders>
            <w:vAlign w:val="center"/>
          </w:tcPr>
          <w:p w14:paraId="6F2C9E27" w14:textId="6764E82E" w:rsidR="006716FB" w:rsidRPr="00366F2E" w:rsidRDefault="006716FB" w:rsidP="00F04CBC">
            <w:pPr>
              <w:pStyle w:val="Bezmezer"/>
              <w:tabs>
                <w:tab w:val="left" w:pos="7655"/>
              </w:tabs>
              <w:spacing w:line="228" w:lineRule="auto"/>
              <w:ind w:left="61"/>
              <w:jc w:val="center"/>
              <w:rPr>
                <w:rFonts w:ascii="Arial" w:hAnsi="Arial" w:cs="Arial"/>
                <w:sz w:val="20"/>
                <w:szCs w:val="20"/>
              </w:rPr>
            </w:pPr>
            <w:r w:rsidRPr="00366F2E">
              <w:rPr>
                <w:rFonts w:ascii="Arial" w:hAnsi="Arial" w:cs="Arial"/>
                <w:sz w:val="20"/>
                <w:szCs w:val="20"/>
              </w:rPr>
              <w:t>380,1</w:t>
            </w:r>
            <w:r w:rsidR="00C8567E" w:rsidRPr="00366F2E">
              <w:rPr>
                <w:rFonts w:ascii="Arial" w:hAnsi="Arial" w:cs="Arial"/>
                <w:sz w:val="20"/>
                <w:szCs w:val="20"/>
              </w:rPr>
              <w:t>7</w:t>
            </w:r>
          </w:p>
        </w:tc>
        <w:tc>
          <w:tcPr>
            <w:tcW w:w="1106" w:type="dxa"/>
            <w:tcBorders>
              <w:top w:val="single" w:sz="4" w:space="0" w:color="auto"/>
              <w:left w:val="single" w:sz="4" w:space="0" w:color="auto"/>
              <w:bottom w:val="single" w:sz="4" w:space="0" w:color="auto"/>
              <w:right w:val="single" w:sz="4" w:space="0" w:color="auto"/>
            </w:tcBorders>
            <w:vAlign w:val="center"/>
          </w:tcPr>
          <w:p w14:paraId="1DBC2E57" w14:textId="77777777" w:rsidR="006716FB" w:rsidRPr="00366F2E" w:rsidRDefault="006716FB" w:rsidP="00F04CBC">
            <w:pPr>
              <w:pStyle w:val="Bezmezer"/>
              <w:tabs>
                <w:tab w:val="left" w:pos="7655"/>
              </w:tabs>
              <w:spacing w:line="228" w:lineRule="auto"/>
              <w:ind w:left="-3"/>
              <w:jc w:val="center"/>
              <w:rPr>
                <w:rFonts w:ascii="Arial" w:hAnsi="Arial" w:cs="Arial"/>
                <w:b/>
                <w:sz w:val="20"/>
                <w:szCs w:val="20"/>
              </w:rPr>
            </w:pPr>
            <w:r w:rsidRPr="00366F2E">
              <w:rPr>
                <w:rFonts w:ascii="Arial" w:hAnsi="Arial" w:cs="Arial"/>
                <w:b/>
                <w:sz w:val="20"/>
                <w:szCs w:val="20"/>
              </w:rPr>
              <w:t>460,00</w:t>
            </w:r>
          </w:p>
        </w:tc>
      </w:tr>
      <w:tr w:rsidR="00547C55" w:rsidRPr="00366F2E" w14:paraId="27266059" w14:textId="77777777" w:rsidTr="00402089">
        <w:tc>
          <w:tcPr>
            <w:tcW w:w="7825" w:type="dxa"/>
            <w:tcBorders>
              <w:top w:val="single" w:sz="4" w:space="0" w:color="auto"/>
              <w:left w:val="single" w:sz="4" w:space="0" w:color="auto"/>
              <w:bottom w:val="single" w:sz="4" w:space="0" w:color="auto"/>
              <w:right w:val="single" w:sz="4" w:space="0" w:color="auto"/>
            </w:tcBorders>
            <w:vAlign w:val="center"/>
          </w:tcPr>
          <w:p w14:paraId="5DB503BB" w14:textId="77777777" w:rsidR="006716FB" w:rsidRPr="00366F2E" w:rsidRDefault="006716FB" w:rsidP="006716FB">
            <w:pPr>
              <w:pStyle w:val="Bezmezer"/>
              <w:numPr>
                <w:ilvl w:val="0"/>
                <w:numId w:val="25"/>
              </w:numPr>
              <w:tabs>
                <w:tab w:val="left" w:pos="7655"/>
              </w:tabs>
              <w:spacing w:line="228" w:lineRule="auto"/>
              <w:ind w:left="175" w:hanging="175"/>
              <w:rPr>
                <w:rFonts w:ascii="Arial" w:hAnsi="Arial" w:cs="Arial"/>
                <w:b/>
                <w:sz w:val="20"/>
                <w:szCs w:val="20"/>
              </w:rPr>
            </w:pPr>
            <w:r w:rsidRPr="00366F2E">
              <w:rPr>
                <w:rFonts w:ascii="Arial" w:hAnsi="Arial" w:cs="Arial"/>
                <w:b/>
                <w:sz w:val="20"/>
                <w:szCs w:val="20"/>
              </w:rPr>
              <w:t>elektronické avizování uložení zásilky nebo poukázané peněžní částky v souvislosti s plněním dohody o pronájmu zamykatelné poštovní přihrádky</w:t>
            </w:r>
          </w:p>
        </w:tc>
        <w:tc>
          <w:tcPr>
            <w:tcW w:w="1134" w:type="dxa"/>
            <w:tcBorders>
              <w:top w:val="single" w:sz="4" w:space="0" w:color="auto"/>
              <w:left w:val="single" w:sz="4" w:space="0" w:color="auto"/>
              <w:bottom w:val="single" w:sz="4" w:space="0" w:color="auto"/>
              <w:right w:val="single" w:sz="4" w:space="0" w:color="auto"/>
            </w:tcBorders>
            <w:vAlign w:val="center"/>
          </w:tcPr>
          <w:p w14:paraId="045D09F5" w14:textId="252C105E" w:rsidR="006716FB" w:rsidRPr="00366F2E" w:rsidRDefault="002F3700" w:rsidP="00F04CBC">
            <w:pPr>
              <w:pStyle w:val="Bezmezer"/>
              <w:tabs>
                <w:tab w:val="left" w:pos="7655"/>
              </w:tabs>
              <w:spacing w:line="228" w:lineRule="auto"/>
              <w:ind w:left="203"/>
              <w:jc w:val="center"/>
              <w:rPr>
                <w:rFonts w:ascii="Arial" w:hAnsi="Arial" w:cs="Arial"/>
                <w:sz w:val="20"/>
                <w:szCs w:val="20"/>
              </w:rPr>
            </w:pPr>
            <w:r w:rsidRPr="00366F2E">
              <w:rPr>
                <w:rFonts w:ascii="Arial" w:hAnsi="Arial" w:cs="Arial"/>
                <w:sz w:val="20"/>
                <w:szCs w:val="20"/>
              </w:rPr>
              <w:t>48,76</w:t>
            </w:r>
          </w:p>
        </w:tc>
        <w:tc>
          <w:tcPr>
            <w:tcW w:w="1106" w:type="dxa"/>
            <w:tcBorders>
              <w:top w:val="single" w:sz="4" w:space="0" w:color="auto"/>
              <w:left w:val="single" w:sz="4" w:space="0" w:color="auto"/>
              <w:bottom w:val="single" w:sz="4" w:space="0" w:color="auto"/>
              <w:right w:val="single" w:sz="4" w:space="0" w:color="auto"/>
            </w:tcBorders>
            <w:vAlign w:val="center"/>
          </w:tcPr>
          <w:p w14:paraId="0053BA80" w14:textId="77777777" w:rsidR="006716FB" w:rsidRPr="00366F2E" w:rsidRDefault="006716FB" w:rsidP="00F04CBC">
            <w:pPr>
              <w:pStyle w:val="Bezmezer"/>
              <w:tabs>
                <w:tab w:val="left" w:pos="7655"/>
              </w:tabs>
              <w:spacing w:line="228" w:lineRule="auto"/>
              <w:ind w:left="139"/>
              <w:jc w:val="center"/>
              <w:rPr>
                <w:rFonts w:ascii="Arial" w:hAnsi="Arial" w:cs="Arial"/>
                <w:b/>
                <w:sz w:val="20"/>
                <w:szCs w:val="20"/>
              </w:rPr>
            </w:pPr>
            <w:r w:rsidRPr="00366F2E">
              <w:rPr>
                <w:rFonts w:ascii="Arial" w:hAnsi="Arial" w:cs="Arial"/>
                <w:b/>
                <w:sz w:val="20"/>
                <w:szCs w:val="20"/>
              </w:rPr>
              <w:t>59,00</w:t>
            </w:r>
          </w:p>
        </w:tc>
      </w:tr>
    </w:tbl>
    <w:p w14:paraId="064AF161" w14:textId="6B09769D" w:rsidR="006716FB" w:rsidRPr="00366F2E" w:rsidRDefault="009B012F" w:rsidP="006716FB">
      <w:pPr>
        <w:spacing w:line="228" w:lineRule="auto"/>
        <w:rPr>
          <w:rFonts w:ascii="Arial" w:hAnsi="Arial" w:cs="Arial"/>
          <w:sz w:val="14"/>
        </w:rPr>
      </w:pPr>
      <w:r w:rsidRPr="00366F2E">
        <w:rPr>
          <w:rFonts w:ascii="Arial" w:hAnsi="Arial" w:cs="Arial"/>
          <w:noProof/>
          <w:sz w:val="8"/>
          <w:szCs w:val="8"/>
          <w:lang w:eastAsia="cs-CZ"/>
        </w:rPr>
        <mc:AlternateContent>
          <mc:Choice Requires="wps">
            <w:drawing>
              <wp:anchor distT="0" distB="0" distL="114300" distR="114300" simplePos="0" relativeHeight="251658290" behindDoc="0" locked="0" layoutInCell="1" allowOverlap="1" wp14:anchorId="4CA47C52" wp14:editId="560916D3">
                <wp:simplePos x="0" y="0"/>
                <wp:positionH relativeFrom="margin">
                  <wp:posOffset>778510</wp:posOffset>
                </wp:positionH>
                <wp:positionV relativeFrom="bottomMargin">
                  <wp:posOffset>208915</wp:posOffset>
                </wp:positionV>
                <wp:extent cx="4847590" cy="258445"/>
                <wp:effectExtent l="0" t="0" r="0" b="8255"/>
                <wp:wrapNone/>
                <wp:docPr id="35" name="Textové pole 3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0C3D76B" w14:textId="77777777" w:rsidR="009B012F" w:rsidRPr="006E1087" w:rsidRDefault="009B012F" w:rsidP="009B012F">
                            <w:pPr>
                              <w:jc w:val="center"/>
                            </w:pPr>
                            <w:r>
                              <w:rPr>
                                <w:b/>
                                <w:i/>
                              </w:rPr>
                              <w:t>Zvláštní služby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081D13A6">
              <v:shape id="Textové pole 35" style="position:absolute;margin-left:61.3pt;margin-top:16.45pt;width:381.7pt;height:20.35pt;z-index:251658290;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54"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fbSa5AEAAKkDAAAOAAAAZHJzL2Uyb0RvYy54bWysU9tu2zAMfR+wfxD0vjgJnDU14hRdiw4D&#10;ugvQ7QNkWY6F2aJGKrGzrx8lp2m2vQ17EURSPjznkN7cjH0nDgbJgivlYjaXwjgNtXW7Un77+vBm&#10;LQUF5WrVgTOlPBqSN9vXrzaDL8wSWuhqg4JBHBWDL2Ubgi+yjHRrekUz8MZxsQHsVeAQd1mNamD0&#10;vsuW8/nbbACsPYI2RJy9n4pym/CbxujwuWnIBNGVkrmFdGI6q3hm240qdqh8a/WJhvoHFr2yjpue&#10;oe5VUGKP9i+o3moEgibMNPQZNI3VJmlgNYv5H2qeWuVN0sLmkD/bRP8PVn86PPkvKML4DkYeYBJB&#10;/hH0dxIO7lrlduYWEYbWqJobL6Jl2eCpOH0araaCIkg1fISah6z2ARLQ2GAfXWGdgtF5AMez6WYM&#10;QnMyX+dXq2suaa4tV+s8X6UWqnj+2iOF9wZ6ES+lRB5qQleHRwqRjSqen8RmDh5s16XBdu63BD+M&#10;mcQ+Ep6oh7Eaha25+To2jmoqqI+sB2HaF95vvrSAP6UYeFdKST/2Co0U3QfHnlwv8jwuVwry1dWS&#10;A7ysVJcV5TRDlTJIMV3vwrSQe49213KnaQoObtnHxiaJL6xO/HkfkvLT7saFu4zTq5c/bPsLAAD/&#10;/wMAUEsDBBQABgAIAAAAIQBAkduE3QAAAAkBAAAPAAAAZHJzL2Rvd25yZXYueG1sTI/LTsMwEEX3&#10;SPyDNUjsqE0KaRriVBWILYg+kNi58TSJGo+j2G3C3zOsYHk1R3fOLVaT68QFh9B60nA/UyCQKm9b&#10;qjXstq93GYgQDVnTeUIN3xhgVV5fFSa3fqQPvGxiLbiEQm40NDH2uZShatCZMPM9Et+OfnAmchxq&#10;aQczcrnrZKJUKp1piT80psfnBqvT5uw07N+OX58P6r1+cY/96CclyS2l1rc30/oJRMQp/sHwq8/q&#10;ULLTwZ/JBtFxTpKUUQ3zZAmCgSxLedxBw2KegiwL+X9B+QMAAP//AwBQSwECLQAUAAYACAAAACEA&#10;toM4kv4AAADhAQAAEwAAAAAAAAAAAAAAAAAAAAAAW0NvbnRlbnRfVHlwZXNdLnhtbFBLAQItABQA&#10;BgAIAAAAIQA4/SH/1gAAAJQBAAALAAAAAAAAAAAAAAAAAC8BAABfcmVscy8ucmVsc1BLAQItABQA&#10;BgAIAAAAIQAMfbSa5AEAAKkDAAAOAAAAAAAAAAAAAAAAAC4CAABkcnMvZTJvRG9jLnhtbFBLAQIt&#10;ABQABgAIAAAAIQBAkduE3QAAAAkBAAAPAAAAAAAAAAAAAAAAAD4EAABkcnMvZG93bnJldi54bWxQ&#10;SwUGAAAAAAQABADzAAAASAUAAAAA&#10;" w14:anchorId="4CA47C52">
                <v:textbox>
                  <w:txbxContent>
                    <w:p w:rsidRPr="006E1087" w:rsidR="009B012F" w:rsidP="009B012F" w:rsidRDefault="009B012F" w14:paraId="53345C9D" w14:textId="77777777">
                      <w:pPr>
                        <w:jc w:val="center"/>
                      </w:pPr>
                      <w:r>
                        <w:rPr>
                          <w:b/>
                          <w:i/>
                        </w:rPr>
                        <w:t>Zvláštní služby</w:t>
                      </w:r>
                    </w:p>
                  </w:txbxContent>
                </v:textbox>
                <w10:wrap anchorx="margin" anchory="margin"/>
              </v:shape>
            </w:pict>
          </mc:Fallback>
        </mc:AlternateContent>
      </w:r>
    </w:p>
    <w:tbl>
      <w:tblPr>
        <w:tblW w:w="10093" w:type="dxa"/>
        <w:tblInd w:w="108" w:type="dxa"/>
        <w:tblLook w:val="04A0" w:firstRow="1" w:lastRow="0" w:firstColumn="1" w:lastColumn="0" w:noHBand="0" w:noVBand="1"/>
      </w:tblPr>
      <w:tblGrid>
        <w:gridCol w:w="738"/>
        <w:gridCol w:w="7087"/>
        <w:gridCol w:w="1134"/>
        <w:gridCol w:w="1134"/>
      </w:tblGrid>
      <w:tr w:rsidR="00547C55" w:rsidRPr="00366F2E" w14:paraId="777B9346" w14:textId="77777777" w:rsidTr="00281E6B">
        <w:tc>
          <w:tcPr>
            <w:tcW w:w="7825"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7A098E6" w14:textId="77777777" w:rsidR="006716FB" w:rsidRPr="00366F2E" w:rsidRDefault="006716FB" w:rsidP="006716FB">
            <w:pPr>
              <w:spacing w:line="228" w:lineRule="auto"/>
              <w:jc w:val="center"/>
              <w:rPr>
                <w:rFonts w:ascii="Arial" w:hAnsi="Arial" w:cs="Arial"/>
                <w:b/>
                <w:snapToGrid w:val="0"/>
                <w:sz w:val="20"/>
                <w:szCs w:val="20"/>
              </w:rPr>
            </w:pPr>
            <w:r w:rsidRPr="00366F2E">
              <w:rPr>
                <w:rFonts w:ascii="Arial" w:hAnsi="Arial" w:cs="Arial"/>
                <w:b/>
                <w:snapToGrid w:val="0"/>
                <w:sz w:val="20"/>
                <w:szCs w:val="20"/>
              </w:rPr>
              <w:t>Cena v Kč</w:t>
            </w:r>
          </w:p>
        </w:tc>
        <w:tc>
          <w:tcPr>
            <w:tcW w:w="1134"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37165A0A" w14:textId="77777777" w:rsidR="006716FB" w:rsidRPr="00366F2E" w:rsidRDefault="006716FB" w:rsidP="006716FB">
            <w:pPr>
              <w:pStyle w:val="Bezmezer"/>
              <w:tabs>
                <w:tab w:val="left" w:pos="7655"/>
              </w:tabs>
              <w:jc w:val="both"/>
              <w:rPr>
                <w:rFonts w:ascii="Arial" w:hAnsi="Arial" w:cs="Arial"/>
                <w:b/>
                <w:sz w:val="20"/>
                <w:szCs w:val="20"/>
              </w:rPr>
            </w:pPr>
            <w:r w:rsidRPr="00366F2E">
              <w:rPr>
                <w:rFonts w:ascii="Arial" w:hAnsi="Arial" w:cs="Arial"/>
                <w:b/>
                <w:sz w:val="20"/>
                <w:szCs w:val="20"/>
              </w:rPr>
              <w:t>bez DPH</w:t>
            </w:r>
          </w:p>
        </w:tc>
        <w:tc>
          <w:tcPr>
            <w:tcW w:w="1134"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6F890B18" w14:textId="77777777" w:rsidR="006716FB" w:rsidRPr="00366F2E" w:rsidRDefault="006716FB" w:rsidP="006716FB">
            <w:pPr>
              <w:pStyle w:val="Bezmezer"/>
              <w:tabs>
                <w:tab w:val="left" w:pos="7655"/>
              </w:tabs>
              <w:jc w:val="both"/>
              <w:rPr>
                <w:rFonts w:ascii="Arial" w:hAnsi="Arial" w:cs="Arial"/>
                <w:b/>
                <w:sz w:val="20"/>
                <w:szCs w:val="20"/>
              </w:rPr>
            </w:pPr>
            <w:r w:rsidRPr="00366F2E">
              <w:rPr>
                <w:rFonts w:ascii="Arial" w:hAnsi="Arial" w:cs="Arial"/>
                <w:b/>
                <w:sz w:val="20"/>
                <w:szCs w:val="20"/>
              </w:rPr>
              <w:t>s DPH</w:t>
            </w:r>
          </w:p>
        </w:tc>
      </w:tr>
      <w:tr w:rsidR="00547C55" w:rsidRPr="00366F2E" w14:paraId="6DE9DDDC" w14:textId="77777777" w:rsidTr="00281E6B">
        <w:trPr>
          <w:trHeight w:val="525"/>
        </w:trPr>
        <w:tc>
          <w:tcPr>
            <w:tcW w:w="738" w:type="dxa"/>
            <w:tcBorders>
              <w:top w:val="single" w:sz="4" w:space="0" w:color="auto"/>
              <w:left w:val="single" w:sz="4" w:space="0" w:color="auto"/>
              <w:bottom w:val="single" w:sz="4" w:space="0" w:color="auto"/>
              <w:right w:val="single" w:sz="4" w:space="0" w:color="auto"/>
            </w:tcBorders>
          </w:tcPr>
          <w:p w14:paraId="25114BE6" w14:textId="77777777" w:rsidR="006716FB" w:rsidRPr="00366F2E" w:rsidRDefault="006716FB" w:rsidP="006716FB">
            <w:pPr>
              <w:pStyle w:val="Bezmezer"/>
              <w:tabs>
                <w:tab w:val="left" w:pos="7655"/>
              </w:tabs>
              <w:spacing w:line="228" w:lineRule="auto"/>
              <w:rPr>
                <w:rFonts w:ascii="Arial" w:hAnsi="Arial" w:cs="Arial"/>
                <w:b/>
              </w:rPr>
            </w:pPr>
            <w:r w:rsidRPr="00366F2E">
              <w:rPr>
                <w:rFonts w:ascii="Arial" w:hAnsi="Arial" w:cs="Arial"/>
                <w:b/>
              </w:rPr>
              <w:t>3.</w:t>
            </w:r>
          </w:p>
        </w:tc>
        <w:tc>
          <w:tcPr>
            <w:tcW w:w="7087" w:type="dxa"/>
            <w:tcBorders>
              <w:top w:val="single" w:sz="4" w:space="0" w:color="auto"/>
              <w:bottom w:val="single" w:sz="4" w:space="0" w:color="auto"/>
              <w:right w:val="single" w:sz="4" w:space="0" w:color="auto"/>
            </w:tcBorders>
            <w:vAlign w:val="center"/>
          </w:tcPr>
          <w:p w14:paraId="23997067" w14:textId="154C51F4" w:rsidR="006716FB" w:rsidRPr="00366F2E" w:rsidRDefault="006716FB" w:rsidP="006716FB">
            <w:pPr>
              <w:pStyle w:val="Bezmezer"/>
              <w:tabs>
                <w:tab w:val="left" w:pos="7655"/>
              </w:tabs>
              <w:rPr>
                <w:rFonts w:ascii="Arial" w:hAnsi="Arial" w:cs="Arial"/>
                <w:b/>
                <w:szCs w:val="20"/>
              </w:rPr>
            </w:pPr>
            <w:r w:rsidRPr="00366F2E">
              <w:rPr>
                <w:rFonts w:ascii="Arial" w:hAnsi="Arial" w:cs="Arial"/>
                <w:b/>
                <w:szCs w:val="20"/>
              </w:rPr>
              <w:t>Odnáška poštovních zásilek</w:t>
            </w:r>
            <w:r w:rsidR="00E0430F" w:rsidRPr="00366F2E">
              <w:rPr>
                <w:rFonts w:ascii="Arial" w:hAnsi="Arial" w:cs="Arial"/>
                <w:b/>
                <w:szCs w:val="20"/>
              </w:rPr>
              <w:t>,</w:t>
            </w:r>
            <w:r w:rsidR="00AF2C2C" w:rsidRPr="00366F2E">
              <w:rPr>
                <w:rFonts w:ascii="Arial" w:hAnsi="Arial" w:cs="Arial"/>
                <w:b/>
                <w:szCs w:val="20"/>
              </w:rPr>
              <w:t xml:space="preserve"> </w:t>
            </w:r>
            <w:r w:rsidRPr="00366F2E">
              <w:rPr>
                <w:rFonts w:ascii="Arial" w:hAnsi="Arial" w:cs="Arial"/>
                <w:b/>
                <w:szCs w:val="20"/>
              </w:rPr>
              <w:t>poukázaných peněžních částek</w:t>
            </w:r>
            <w:r w:rsidR="00E0430F" w:rsidRPr="00366F2E">
              <w:rPr>
                <w:rFonts w:ascii="Arial" w:hAnsi="Arial" w:cs="Arial"/>
                <w:b/>
                <w:szCs w:val="20"/>
              </w:rPr>
              <w:t xml:space="preserve"> a platebních dokladů SIPO</w:t>
            </w:r>
          </w:p>
        </w:tc>
        <w:tc>
          <w:tcPr>
            <w:tcW w:w="2268" w:type="dxa"/>
            <w:gridSpan w:val="2"/>
            <w:tcBorders>
              <w:top w:val="single" w:sz="4" w:space="0" w:color="auto"/>
              <w:left w:val="single" w:sz="4" w:space="0" w:color="auto"/>
              <w:bottom w:val="single" w:sz="4" w:space="0" w:color="auto"/>
              <w:right w:val="single" w:sz="4" w:space="0" w:color="auto"/>
            </w:tcBorders>
            <w:vAlign w:val="center"/>
          </w:tcPr>
          <w:p w14:paraId="5079DB96" w14:textId="77777777" w:rsidR="006716FB" w:rsidRPr="00366F2E" w:rsidRDefault="006716FB" w:rsidP="006716FB">
            <w:pPr>
              <w:pStyle w:val="Bezmezer"/>
              <w:tabs>
                <w:tab w:val="left" w:pos="7655"/>
              </w:tabs>
              <w:spacing w:line="228" w:lineRule="auto"/>
              <w:ind w:left="-57"/>
              <w:jc w:val="center"/>
              <w:rPr>
                <w:rFonts w:ascii="Arial" w:hAnsi="Arial" w:cs="Arial"/>
                <w:b/>
                <w:sz w:val="20"/>
                <w:szCs w:val="20"/>
              </w:rPr>
            </w:pPr>
            <w:r w:rsidRPr="00366F2E">
              <w:rPr>
                <w:rFonts w:ascii="Arial" w:hAnsi="Arial" w:cs="Arial"/>
                <w:sz w:val="20"/>
                <w:szCs w:val="20"/>
              </w:rPr>
              <w:t>obsaženo v ceně služby</w:t>
            </w:r>
          </w:p>
        </w:tc>
      </w:tr>
      <w:tr w:rsidR="00547C55" w:rsidRPr="00366F2E" w14:paraId="353E57A4" w14:textId="77777777" w:rsidTr="00281E6B">
        <w:trPr>
          <w:trHeight w:val="135"/>
        </w:trPr>
        <w:tc>
          <w:tcPr>
            <w:tcW w:w="738" w:type="dxa"/>
            <w:tcBorders>
              <w:left w:val="single" w:sz="4" w:space="0" w:color="auto"/>
              <w:bottom w:val="single" w:sz="4" w:space="0" w:color="auto"/>
              <w:right w:val="single" w:sz="4" w:space="0" w:color="auto"/>
            </w:tcBorders>
          </w:tcPr>
          <w:p w14:paraId="22A499AC" w14:textId="77777777" w:rsidR="006716FB" w:rsidRPr="00366F2E" w:rsidRDefault="006716FB" w:rsidP="006716FB">
            <w:pPr>
              <w:pStyle w:val="Bezmezer"/>
              <w:tabs>
                <w:tab w:val="left" w:pos="7655"/>
              </w:tabs>
              <w:spacing w:line="228" w:lineRule="auto"/>
              <w:rPr>
                <w:rFonts w:ascii="Arial" w:hAnsi="Arial" w:cs="Arial"/>
                <w:b/>
                <w:sz w:val="20"/>
              </w:rPr>
            </w:pPr>
            <w:r w:rsidRPr="00366F2E">
              <w:rPr>
                <w:rFonts w:ascii="Arial" w:hAnsi="Arial" w:cs="Arial"/>
                <w:b/>
                <w:sz w:val="20"/>
              </w:rPr>
              <w:t>3.1</w:t>
            </w:r>
          </w:p>
        </w:tc>
        <w:tc>
          <w:tcPr>
            <w:tcW w:w="7087" w:type="dxa"/>
            <w:tcBorders>
              <w:bottom w:val="single" w:sz="4" w:space="0" w:color="auto"/>
              <w:right w:val="single" w:sz="4" w:space="0" w:color="auto"/>
            </w:tcBorders>
            <w:vAlign w:val="center"/>
          </w:tcPr>
          <w:p w14:paraId="1FA81555" w14:textId="77777777" w:rsidR="006716FB" w:rsidRPr="00366F2E" w:rsidRDefault="006716FB" w:rsidP="006716FB">
            <w:pPr>
              <w:pStyle w:val="Bezmezer"/>
              <w:tabs>
                <w:tab w:val="left" w:pos="7655"/>
              </w:tabs>
              <w:rPr>
                <w:rFonts w:ascii="Arial" w:hAnsi="Arial" w:cs="Arial"/>
                <w:b/>
                <w:sz w:val="20"/>
                <w:szCs w:val="20"/>
              </w:rPr>
            </w:pPr>
            <w:r w:rsidRPr="00366F2E">
              <w:rPr>
                <w:rFonts w:ascii="Arial" w:hAnsi="Arial" w:cs="Arial"/>
                <w:b/>
                <w:bCs/>
                <w:sz w:val="20"/>
              </w:rPr>
              <w:t>Elektronické avizování uložení poštovní zásilky nebo poukázané peněžní částky u dohodnuté pošty na základě dohody o Odnášce. Cena za měsíc</w:t>
            </w:r>
          </w:p>
        </w:tc>
        <w:tc>
          <w:tcPr>
            <w:tcW w:w="1134" w:type="dxa"/>
            <w:tcBorders>
              <w:left w:val="single" w:sz="4" w:space="0" w:color="auto"/>
              <w:bottom w:val="single" w:sz="4" w:space="0" w:color="auto"/>
              <w:right w:val="single" w:sz="4" w:space="0" w:color="auto"/>
            </w:tcBorders>
            <w:vAlign w:val="center"/>
          </w:tcPr>
          <w:p w14:paraId="0E471A0D" w14:textId="267CAFF4" w:rsidR="006716FB" w:rsidRPr="00366F2E" w:rsidRDefault="002F3700" w:rsidP="006716FB">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48,76</w:t>
            </w:r>
          </w:p>
        </w:tc>
        <w:tc>
          <w:tcPr>
            <w:tcW w:w="1134" w:type="dxa"/>
            <w:tcBorders>
              <w:left w:val="single" w:sz="4" w:space="0" w:color="auto"/>
              <w:bottom w:val="single" w:sz="4" w:space="0" w:color="auto"/>
              <w:right w:val="single" w:sz="4" w:space="0" w:color="auto"/>
            </w:tcBorders>
            <w:vAlign w:val="center"/>
          </w:tcPr>
          <w:p w14:paraId="58BF12BA" w14:textId="77777777" w:rsidR="006716FB" w:rsidRPr="00366F2E" w:rsidRDefault="006716FB" w:rsidP="006716FB">
            <w:pPr>
              <w:pStyle w:val="Bezmezer"/>
              <w:tabs>
                <w:tab w:val="left" w:pos="7655"/>
              </w:tabs>
              <w:spacing w:line="228" w:lineRule="auto"/>
              <w:ind w:left="-57"/>
              <w:jc w:val="center"/>
              <w:rPr>
                <w:rFonts w:ascii="Arial" w:hAnsi="Arial" w:cs="Arial"/>
                <w:b/>
                <w:sz w:val="20"/>
                <w:szCs w:val="20"/>
              </w:rPr>
            </w:pPr>
            <w:r w:rsidRPr="00366F2E">
              <w:rPr>
                <w:rFonts w:ascii="Arial" w:hAnsi="Arial" w:cs="Arial"/>
                <w:b/>
                <w:sz w:val="20"/>
                <w:szCs w:val="20"/>
              </w:rPr>
              <w:t>59,00</w:t>
            </w:r>
          </w:p>
        </w:tc>
      </w:tr>
      <w:tr w:rsidR="00547C55" w:rsidRPr="00366F2E" w14:paraId="771F7712" w14:textId="77777777" w:rsidTr="00281E6B">
        <w:trPr>
          <w:trHeight w:val="330"/>
        </w:trPr>
        <w:tc>
          <w:tcPr>
            <w:tcW w:w="738" w:type="dxa"/>
            <w:tcBorders>
              <w:top w:val="single" w:sz="4" w:space="0" w:color="auto"/>
              <w:left w:val="single" w:sz="4" w:space="0" w:color="auto"/>
              <w:bottom w:val="single" w:sz="4" w:space="0" w:color="auto"/>
              <w:right w:val="single" w:sz="4" w:space="0" w:color="auto"/>
            </w:tcBorders>
          </w:tcPr>
          <w:p w14:paraId="4216ADCB" w14:textId="0A50E501" w:rsidR="006716FB" w:rsidRPr="00366F2E" w:rsidRDefault="00E0430F" w:rsidP="006716FB">
            <w:pPr>
              <w:spacing w:line="228" w:lineRule="auto"/>
              <w:rPr>
                <w:rFonts w:ascii="Arial" w:hAnsi="Arial" w:cs="Arial"/>
                <w:b/>
              </w:rPr>
            </w:pPr>
            <w:r w:rsidRPr="00366F2E">
              <w:rPr>
                <w:rFonts w:ascii="Arial" w:hAnsi="Arial" w:cs="Arial"/>
                <w:b/>
              </w:rPr>
              <w:t>4</w:t>
            </w:r>
            <w:r w:rsidR="006716FB" w:rsidRPr="00366F2E">
              <w:rPr>
                <w:rFonts w:ascii="Arial" w:hAnsi="Arial" w:cs="Arial"/>
                <w:b/>
              </w:rPr>
              <w:t>.</w:t>
            </w:r>
          </w:p>
        </w:tc>
        <w:tc>
          <w:tcPr>
            <w:tcW w:w="7087" w:type="dxa"/>
            <w:tcBorders>
              <w:left w:val="single" w:sz="4" w:space="0" w:color="auto"/>
              <w:right w:val="single" w:sz="4" w:space="0" w:color="auto"/>
            </w:tcBorders>
            <w:vAlign w:val="center"/>
          </w:tcPr>
          <w:p w14:paraId="7B162B65" w14:textId="3A32C907" w:rsidR="006716FB" w:rsidRPr="00366F2E" w:rsidRDefault="006716FB" w:rsidP="006716FB">
            <w:pPr>
              <w:spacing w:line="228" w:lineRule="auto"/>
              <w:rPr>
                <w:rFonts w:ascii="Arial" w:hAnsi="Arial" w:cs="Arial"/>
                <w:b/>
              </w:rPr>
            </w:pPr>
            <w:r w:rsidRPr="00366F2E">
              <w:rPr>
                <w:rFonts w:ascii="Arial" w:hAnsi="Arial" w:cs="Arial"/>
                <w:b/>
                <w:snapToGrid w:val="0"/>
              </w:rPr>
              <w:t xml:space="preserve">Zřízení </w:t>
            </w:r>
            <w:r w:rsidR="00C23E4B" w:rsidRPr="00366F2E">
              <w:rPr>
                <w:rFonts w:ascii="Arial" w:hAnsi="Arial" w:cs="Arial"/>
                <w:b/>
                <w:snapToGrid w:val="0"/>
              </w:rPr>
              <w:t xml:space="preserve">a provoz </w:t>
            </w:r>
            <w:r w:rsidRPr="00366F2E">
              <w:rPr>
                <w:rFonts w:ascii="Arial" w:hAnsi="Arial" w:cs="Arial"/>
                <w:b/>
                <w:snapToGrid w:val="0"/>
              </w:rPr>
              <w:t>příležitostné pošty nebo přepážky</w:t>
            </w:r>
            <w:r w:rsidR="00C423E3" w:rsidRPr="00366F2E">
              <w:rPr>
                <w:rFonts w:ascii="Arial" w:hAnsi="Arial" w:cs="Arial"/>
                <w:b/>
                <w:snapToGrid w:val="0"/>
              </w:rPr>
              <w:t xml:space="preserve"> (cena za den)</w:t>
            </w:r>
          </w:p>
        </w:tc>
        <w:tc>
          <w:tcPr>
            <w:tcW w:w="1134" w:type="dxa"/>
            <w:tcBorders>
              <w:left w:val="single" w:sz="4" w:space="0" w:color="auto"/>
              <w:right w:val="single" w:sz="4" w:space="0" w:color="auto"/>
            </w:tcBorders>
            <w:vAlign w:val="center"/>
          </w:tcPr>
          <w:p w14:paraId="1C8BBC0D" w14:textId="58055947" w:rsidR="006716FB" w:rsidRPr="00366F2E" w:rsidRDefault="000B3870" w:rsidP="006716FB">
            <w:pPr>
              <w:pStyle w:val="Bezmezer"/>
              <w:tabs>
                <w:tab w:val="left" w:pos="7655"/>
              </w:tabs>
              <w:spacing w:line="228" w:lineRule="auto"/>
              <w:jc w:val="center"/>
              <w:rPr>
                <w:rFonts w:ascii="Arial" w:hAnsi="Arial" w:cs="Arial"/>
              </w:rPr>
            </w:pPr>
            <w:r w:rsidRPr="00366F2E">
              <w:rPr>
                <w:rFonts w:ascii="Arial" w:hAnsi="Arial" w:cs="Arial"/>
                <w:sz w:val="20"/>
                <w:szCs w:val="20"/>
              </w:rPr>
              <w:t>11 157</w:t>
            </w:r>
            <w:r w:rsidR="00C23E4B" w:rsidRPr="00366F2E">
              <w:rPr>
                <w:rFonts w:ascii="Arial" w:hAnsi="Arial" w:cs="Arial"/>
                <w:sz w:val="20"/>
                <w:szCs w:val="20"/>
              </w:rPr>
              <w:t>,0</w:t>
            </w:r>
            <w:r w:rsidR="00035BF3" w:rsidRPr="00366F2E">
              <w:rPr>
                <w:rFonts w:ascii="Arial" w:hAnsi="Arial" w:cs="Arial"/>
                <w:sz w:val="20"/>
                <w:szCs w:val="20"/>
              </w:rPr>
              <w:t>3</w:t>
            </w:r>
          </w:p>
        </w:tc>
        <w:tc>
          <w:tcPr>
            <w:tcW w:w="1134" w:type="dxa"/>
            <w:tcBorders>
              <w:left w:val="single" w:sz="4" w:space="0" w:color="auto"/>
              <w:right w:val="single" w:sz="4" w:space="0" w:color="auto"/>
            </w:tcBorders>
            <w:vAlign w:val="center"/>
          </w:tcPr>
          <w:p w14:paraId="37BA0A07" w14:textId="6F6EF4AC" w:rsidR="006716FB" w:rsidRPr="00366F2E" w:rsidRDefault="00AE0AA7" w:rsidP="006716FB">
            <w:pPr>
              <w:pStyle w:val="Bezmezer"/>
              <w:tabs>
                <w:tab w:val="left" w:pos="7655"/>
              </w:tabs>
              <w:spacing w:line="228" w:lineRule="auto"/>
              <w:jc w:val="center"/>
              <w:rPr>
                <w:rFonts w:ascii="Arial" w:hAnsi="Arial" w:cs="Arial"/>
                <w:b/>
              </w:rPr>
            </w:pPr>
            <w:r w:rsidRPr="00366F2E">
              <w:rPr>
                <w:rFonts w:ascii="Arial" w:hAnsi="Arial" w:cs="Arial"/>
                <w:b/>
                <w:sz w:val="20"/>
                <w:szCs w:val="20"/>
              </w:rPr>
              <w:t>13 500</w:t>
            </w:r>
            <w:r w:rsidR="00C23E4B" w:rsidRPr="00366F2E">
              <w:rPr>
                <w:rFonts w:ascii="Arial" w:hAnsi="Arial" w:cs="Arial"/>
                <w:b/>
                <w:sz w:val="20"/>
                <w:szCs w:val="20"/>
              </w:rPr>
              <w:t>,00</w:t>
            </w:r>
          </w:p>
        </w:tc>
      </w:tr>
      <w:tr w:rsidR="00547C55" w:rsidRPr="00366F2E" w14:paraId="374CEF61" w14:textId="77777777" w:rsidTr="00281E6B">
        <w:tc>
          <w:tcPr>
            <w:tcW w:w="738" w:type="dxa"/>
            <w:vMerge w:val="restart"/>
            <w:tcBorders>
              <w:top w:val="single" w:sz="4" w:space="0" w:color="auto"/>
              <w:left w:val="single" w:sz="4" w:space="0" w:color="auto"/>
              <w:right w:val="single" w:sz="4" w:space="0" w:color="auto"/>
            </w:tcBorders>
          </w:tcPr>
          <w:p w14:paraId="630FC892" w14:textId="77777777" w:rsidR="006716FB" w:rsidRPr="00366F2E" w:rsidRDefault="006716FB" w:rsidP="006716FB">
            <w:pPr>
              <w:spacing w:line="228" w:lineRule="auto"/>
              <w:rPr>
                <w:rFonts w:ascii="Arial" w:hAnsi="Arial" w:cs="Arial"/>
                <w:b/>
              </w:rPr>
            </w:pPr>
            <w:r w:rsidRPr="00366F2E">
              <w:rPr>
                <w:rFonts w:ascii="Arial" w:hAnsi="Arial" w:cs="Arial"/>
                <w:b/>
              </w:rPr>
              <w:t>5.</w:t>
            </w:r>
          </w:p>
        </w:tc>
        <w:tc>
          <w:tcPr>
            <w:tcW w:w="7087" w:type="dxa"/>
            <w:tcBorders>
              <w:top w:val="single" w:sz="4" w:space="0" w:color="auto"/>
              <w:left w:val="single" w:sz="4" w:space="0" w:color="auto"/>
              <w:right w:val="single" w:sz="4" w:space="0" w:color="auto"/>
            </w:tcBorders>
            <w:vAlign w:val="center"/>
          </w:tcPr>
          <w:p w14:paraId="6F8E79A7" w14:textId="77777777" w:rsidR="006716FB" w:rsidRPr="00366F2E" w:rsidRDefault="006716FB" w:rsidP="006716FB">
            <w:pPr>
              <w:spacing w:line="228" w:lineRule="auto"/>
              <w:rPr>
                <w:rFonts w:ascii="Arial" w:hAnsi="Arial" w:cs="Arial"/>
                <w:b/>
              </w:rPr>
            </w:pPr>
            <w:r w:rsidRPr="00366F2E">
              <w:rPr>
                <w:rFonts w:ascii="Arial" w:hAnsi="Arial" w:cs="Arial"/>
                <w:b/>
                <w:snapToGrid w:val="0"/>
              </w:rPr>
              <w:t>Příležitostné razítko</w:t>
            </w:r>
          </w:p>
        </w:tc>
        <w:tc>
          <w:tcPr>
            <w:tcW w:w="1134" w:type="dxa"/>
            <w:tcBorders>
              <w:top w:val="single" w:sz="4" w:space="0" w:color="auto"/>
              <w:left w:val="single" w:sz="4" w:space="0" w:color="auto"/>
            </w:tcBorders>
            <w:vAlign w:val="center"/>
          </w:tcPr>
          <w:p w14:paraId="47DDFC18" w14:textId="77777777" w:rsidR="006716FB" w:rsidRPr="00366F2E" w:rsidRDefault="006716FB" w:rsidP="006716FB">
            <w:pPr>
              <w:pStyle w:val="Bezmezer"/>
              <w:tabs>
                <w:tab w:val="left" w:pos="7655"/>
              </w:tabs>
              <w:spacing w:line="228" w:lineRule="auto"/>
              <w:jc w:val="center"/>
              <w:rPr>
                <w:rFonts w:ascii="Arial" w:hAnsi="Arial" w:cs="Arial"/>
              </w:rPr>
            </w:pPr>
          </w:p>
        </w:tc>
        <w:tc>
          <w:tcPr>
            <w:tcW w:w="1134" w:type="dxa"/>
            <w:tcBorders>
              <w:top w:val="single" w:sz="4" w:space="0" w:color="auto"/>
              <w:right w:val="single" w:sz="4" w:space="0" w:color="auto"/>
            </w:tcBorders>
            <w:vAlign w:val="center"/>
          </w:tcPr>
          <w:p w14:paraId="2A1D0B72" w14:textId="77777777" w:rsidR="006716FB" w:rsidRPr="00366F2E" w:rsidRDefault="006716FB" w:rsidP="006716FB">
            <w:pPr>
              <w:pStyle w:val="Bezmezer"/>
              <w:tabs>
                <w:tab w:val="left" w:pos="7655"/>
              </w:tabs>
              <w:spacing w:line="228" w:lineRule="auto"/>
              <w:jc w:val="center"/>
              <w:rPr>
                <w:rFonts w:ascii="Arial" w:hAnsi="Arial" w:cs="Arial"/>
              </w:rPr>
            </w:pPr>
          </w:p>
        </w:tc>
      </w:tr>
      <w:tr w:rsidR="00547C55" w:rsidRPr="00366F2E" w14:paraId="3DB82EC7" w14:textId="77777777" w:rsidTr="00281E6B">
        <w:trPr>
          <w:trHeight w:val="343"/>
        </w:trPr>
        <w:tc>
          <w:tcPr>
            <w:tcW w:w="738" w:type="dxa"/>
            <w:vMerge/>
            <w:tcBorders>
              <w:left w:val="single" w:sz="4" w:space="0" w:color="auto"/>
              <w:right w:val="single" w:sz="4" w:space="0" w:color="auto"/>
            </w:tcBorders>
          </w:tcPr>
          <w:p w14:paraId="1D882359" w14:textId="77777777" w:rsidR="006716FB" w:rsidRPr="00366F2E" w:rsidRDefault="006716FB" w:rsidP="006716FB">
            <w:pPr>
              <w:pStyle w:val="Bezmezer"/>
              <w:tabs>
                <w:tab w:val="left" w:pos="7655"/>
              </w:tabs>
              <w:spacing w:line="228" w:lineRule="auto"/>
              <w:rPr>
                <w:rFonts w:ascii="Arial" w:hAnsi="Arial" w:cs="Arial"/>
                <w:sz w:val="20"/>
                <w:szCs w:val="20"/>
              </w:rPr>
            </w:pPr>
          </w:p>
        </w:tc>
        <w:tc>
          <w:tcPr>
            <w:tcW w:w="7087" w:type="dxa"/>
            <w:tcBorders>
              <w:left w:val="single" w:sz="4" w:space="0" w:color="auto"/>
              <w:right w:val="single" w:sz="4" w:space="0" w:color="auto"/>
            </w:tcBorders>
            <w:vAlign w:val="center"/>
          </w:tcPr>
          <w:p w14:paraId="0AC0CF46" w14:textId="77777777" w:rsidR="006716FB" w:rsidRPr="00366F2E" w:rsidRDefault="006716FB" w:rsidP="006716FB">
            <w:pPr>
              <w:pStyle w:val="Bezmezer"/>
              <w:tabs>
                <w:tab w:val="left" w:pos="7655"/>
              </w:tabs>
              <w:spacing w:line="228" w:lineRule="auto"/>
              <w:rPr>
                <w:rFonts w:ascii="Arial" w:hAnsi="Arial" w:cs="Arial"/>
                <w:sz w:val="20"/>
                <w:szCs w:val="20"/>
              </w:rPr>
            </w:pPr>
            <w:r w:rsidRPr="00366F2E">
              <w:rPr>
                <w:rFonts w:ascii="Arial" w:hAnsi="Arial" w:cs="Arial"/>
                <w:snapToGrid w:val="0"/>
                <w:sz w:val="20"/>
                <w:szCs w:val="20"/>
              </w:rPr>
              <w:t>Cena příležitostného razítka je součtem:</w:t>
            </w:r>
          </w:p>
        </w:tc>
        <w:tc>
          <w:tcPr>
            <w:tcW w:w="1134" w:type="dxa"/>
            <w:tcBorders>
              <w:left w:val="single" w:sz="4" w:space="0" w:color="auto"/>
            </w:tcBorders>
            <w:vAlign w:val="center"/>
          </w:tcPr>
          <w:p w14:paraId="21DC5DEA" w14:textId="77777777" w:rsidR="006716FB" w:rsidRPr="00366F2E" w:rsidRDefault="006716FB" w:rsidP="006716FB">
            <w:pPr>
              <w:pStyle w:val="Bezmezer"/>
              <w:tabs>
                <w:tab w:val="left" w:pos="7655"/>
              </w:tabs>
              <w:spacing w:line="228" w:lineRule="auto"/>
              <w:jc w:val="center"/>
              <w:rPr>
                <w:rFonts w:ascii="Arial" w:hAnsi="Arial" w:cs="Arial"/>
                <w:sz w:val="20"/>
                <w:szCs w:val="20"/>
              </w:rPr>
            </w:pPr>
          </w:p>
        </w:tc>
        <w:tc>
          <w:tcPr>
            <w:tcW w:w="1134" w:type="dxa"/>
            <w:tcBorders>
              <w:right w:val="single" w:sz="4" w:space="0" w:color="auto"/>
            </w:tcBorders>
            <w:vAlign w:val="center"/>
          </w:tcPr>
          <w:p w14:paraId="1E0B974D" w14:textId="77777777" w:rsidR="006716FB" w:rsidRPr="00366F2E" w:rsidRDefault="006716FB" w:rsidP="006716FB">
            <w:pPr>
              <w:pStyle w:val="Bezmezer"/>
              <w:tabs>
                <w:tab w:val="left" w:pos="7655"/>
              </w:tabs>
              <w:spacing w:line="228" w:lineRule="auto"/>
              <w:jc w:val="center"/>
              <w:rPr>
                <w:rFonts w:ascii="Arial" w:hAnsi="Arial" w:cs="Arial"/>
                <w:sz w:val="20"/>
                <w:szCs w:val="20"/>
              </w:rPr>
            </w:pPr>
          </w:p>
        </w:tc>
      </w:tr>
      <w:tr w:rsidR="00547C55" w:rsidRPr="00366F2E" w14:paraId="5C913D8B" w14:textId="77777777" w:rsidTr="00281E6B">
        <w:trPr>
          <w:trHeight w:val="291"/>
        </w:trPr>
        <w:tc>
          <w:tcPr>
            <w:tcW w:w="738" w:type="dxa"/>
            <w:vMerge/>
            <w:tcBorders>
              <w:left w:val="single" w:sz="4" w:space="0" w:color="auto"/>
              <w:right w:val="single" w:sz="4" w:space="0" w:color="auto"/>
            </w:tcBorders>
          </w:tcPr>
          <w:p w14:paraId="5DE75EE9" w14:textId="77777777" w:rsidR="006716FB" w:rsidRPr="00366F2E" w:rsidRDefault="006716FB" w:rsidP="006716FB">
            <w:pPr>
              <w:pStyle w:val="Bezmezer"/>
              <w:tabs>
                <w:tab w:val="left" w:pos="7655"/>
              </w:tabs>
              <w:spacing w:line="228" w:lineRule="auto"/>
              <w:rPr>
                <w:rFonts w:ascii="Arial" w:hAnsi="Arial" w:cs="Arial"/>
                <w:sz w:val="20"/>
                <w:szCs w:val="20"/>
              </w:rPr>
            </w:pPr>
          </w:p>
        </w:tc>
        <w:tc>
          <w:tcPr>
            <w:tcW w:w="7087" w:type="dxa"/>
            <w:tcBorders>
              <w:left w:val="single" w:sz="4" w:space="0" w:color="auto"/>
              <w:bottom w:val="single" w:sz="4" w:space="0" w:color="auto"/>
              <w:right w:val="single" w:sz="4" w:space="0" w:color="auto"/>
            </w:tcBorders>
            <w:vAlign w:val="center"/>
          </w:tcPr>
          <w:p w14:paraId="1030E996" w14:textId="77777777" w:rsidR="006716FB" w:rsidRPr="00366F2E" w:rsidRDefault="006716FB" w:rsidP="006716FB">
            <w:pPr>
              <w:pStyle w:val="Odstavecseseznamem"/>
              <w:numPr>
                <w:ilvl w:val="0"/>
                <w:numId w:val="27"/>
              </w:numPr>
              <w:spacing w:line="228" w:lineRule="auto"/>
              <w:ind w:left="317" w:hanging="317"/>
              <w:rPr>
                <w:rFonts w:ascii="Arial" w:hAnsi="Arial" w:cs="Arial"/>
                <w:snapToGrid w:val="0"/>
                <w:sz w:val="20"/>
                <w:szCs w:val="20"/>
              </w:rPr>
            </w:pPr>
            <w:r w:rsidRPr="00366F2E">
              <w:rPr>
                <w:rFonts w:ascii="Arial" w:hAnsi="Arial" w:cs="Arial"/>
                <w:snapToGrid w:val="0"/>
                <w:sz w:val="20"/>
                <w:szCs w:val="20"/>
              </w:rPr>
              <w:t>ceny razítka a výkonů souvisejících s jeho zajištěním</w:t>
            </w:r>
          </w:p>
        </w:tc>
        <w:tc>
          <w:tcPr>
            <w:tcW w:w="2268" w:type="dxa"/>
            <w:gridSpan w:val="2"/>
            <w:tcBorders>
              <w:left w:val="single" w:sz="4" w:space="0" w:color="auto"/>
              <w:bottom w:val="single" w:sz="4" w:space="0" w:color="auto"/>
              <w:right w:val="single" w:sz="4" w:space="0" w:color="auto"/>
            </w:tcBorders>
            <w:vAlign w:val="center"/>
          </w:tcPr>
          <w:p w14:paraId="3F7DEA45" w14:textId="77777777" w:rsidR="006716FB" w:rsidRPr="00366F2E" w:rsidRDefault="006716FB" w:rsidP="006716FB">
            <w:pPr>
              <w:pStyle w:val="Bezmezer"/>
              <w:tabs>
                <w:tab w:val="left" w:pos="7655"/>
              </w:tabs>
              <w:spacing w:line="228" w:lineRule="auto"/>
              <w:ind w:left="-57"/>
              <w:jc w:val="center"/>
              <w:rPr>
                <w:rFonts w:ascii="Arial" w:hAnsi="Arial" w:cs="Arial"/>
                <w:sz w:val="20"/>
                <w:szCs w:val="20"/>
              </w:rPr>
            </w:pPr>
            <w:r w:rsidRPr="00366F2E">
              <w:rPr>
                <w:rFonts w:ascii="Arial" w:hAnsi="Arial" w:cs="Arial"/>
                <w:sz w:val="20"/>
                <w:szCs w:val="20"/>
              </w:rPr>
              <w:t>dle vyúčtování dodavatele</w:t>
            </w:r>
          </w:p>
        </w:tc>
      </w:tr>
      <w:tr w:rsidR="00547C55" w:rsidRPr="00366F2E" w14:paraId="476816D6" w14:textId="77777777" w:rsidTr="00281E6B">
        <w:trPr>
          <w:trHeight w:val="765"/>
        </w:trPr>
        <w:tc>
          <w:tcPr>
            <w:tcW w:w="738" w:type="dxa"/>
            <w:vMerge/>
            <w:tcBorders>
              <w:left w:val="single" w:sz="4" w:space="0" w:color="auto"/>
              <w:right w:val="single" w:sz="4" w:space="0" w:color="auto"/>
            </w:tcBorders>
          </w:tcPr>
          <w:p w14:paraId="4AF2ED97" w14:textId="77777777" w:rsidR="006716FB" w:rsidRPr="00366F2E" w:rsidRDefault="006716FB" w:rsidP="006716FB">
            <w:pPr>
              <w:pStyle w:val="Bezmezer"/>
              <w:tabs>
                <w:tab w:val="left" w:pos="7655"/>
              </w:tabs>
              <w:spacing w:line="228" w:lineRule="auto"/>
              <w:rPr>
                <w:rFonts w:ascii="Arial" w:hAnsi="Arial" w:cs="Arial"/>
                <w:sz w:val="20"/>
                <w:szCs w:val="20"/>
              </w:rPr>
            </w:pPr>
          </w:p>
        </w:tc>
        <w:tc>
          <w:tcPr>
            <w:tcW w:w="7087" w:type="dxa"/>
            <w:tcBorders>
              <w:top w:val="single" w:sz="4" w:space="0" w:color="auto"/>
              <w:left w:val="single" w:sz="4" w:space="0" w:color="auto"/>
              <w:bottom w:val="single" w:sz="4" w:space="0" w:color="auto"/>
              <w:right w:val="single" w:sz="4" w:space="0" w:color="auto"/>
            </w:tcBorders>
            <w:vAlign w:val="center"/>
          </w:tcPr>
          <w:p w14:paraId="64918981" w14:textId="77777777" w:rsidR="006716FB" w:rsidRPr="00366F2E" w:rsidRDefault="006716FB" w:rsidP="006716FB">
            <w:pPr>
              <w:pStyle w:val="Odstavecseseznamem"/>
              <w:numPr>
                <w:ilvl w:val="0"/>
                <w:numId w:val="27"/>
              </w:numPr>
              <w:spacing w:line="228" w:lineRule="auto"/>
              <w:ind w:left="318" w:hanging="318"/>
              <w:rPr>
                <w:rFonts w:ascii="Arial" w:hAnsi="Arial" w:cs="Arial"/>
                <w:snapToGrid w:val="0"/>
                <w:sz w:val="20"/>
                <w:szCs w:val="20"/>
              </w:rPr>
            </w:pPr>
            <w:r w:rsidRPr="00366F2E">
              <w:rPr>
                <w:rFonts w:ascii="Arial" w:hAnsi="Arial" w:cs="Arial"/>
                <w:snapToGrid w:val="0"/>
                <w:sz w:val="20"/>
                <w:szCs w:val="20"/>
              </w:rPr>
              <w:t>ceny za používání příležitostného razítka, pokud není zřízena příležitostná pošta nebo přepážka</w:t>
            </w:r>
          </w:p>
          <w:p w14:paraId="3E54F6ED" w14:textId="77777777" w:rsidR="006716FB" w:rsidRPr="00366F2E" w:rsidRDefault="006716FB" w:rsidP="006716FB">
            <w:pPr>
              <w:pStyle w:val="Odstavecseseznamem"/>
              <w:numPr>
                <w:ilvl w:val="0"/>
                <w:numId w:val="28"/>
              </w:numPr>
              <w:spacing w:line="228" w:lineRule="auto"/>
              <w:ind w:left="459" w:hanging="142"/>
              <w:rPr>
                <w:rFonts w:ascii="Arial" w:hAnsi="Arial" w:cs="Arial"/>
                <w:snapToGrid w:val="0"/>
                <w:sz w:val="20"/>
                <w:szCs w:val="20"/>
              </w:rPr>
            </w:pPr>
            <w:r w:rsidRPr="00366F2E">
              <w:rPr>
                <w:rFonts w:ascii="Arial" w:hAnsi="Arial" w:cs="Arial"/>
                <w:snapToGrid w:val="0"/>
                <w:sz w:val="20"/>
                <w:szCs w:val="20"/>
              </w:rPr>
              <w:t>po dobu tří dnů (cena za den)</w:t>
            </w:r>
          </w:p>
        </w:tc>
        <w:tc>
          <w:tcPr>
            <w:tcW w:w="1134" w:type="dxa"/>
            <w:tcBorders>
              <w:top w:val="single" w:sz="4" w:space="0" w:color="auto"/>
              <w:left w:val="single" w:sz="4" w:space="0" w:color="auto"/>
              <w:bottom w:val="single" w:sz="4" w:space="0" w:color="auto"/>
              <w:right w:val="single" w:sz="4" w:space="0" w:color="auto"/>
            </w:tcBorders>
            <w:vAlign w:val="center"/>
          </w:tcPr>
          <w:p w14:paraId="5C91AC80" w14:textId="64569826" w:rsidR="006716FB" w:rsidRPr="00366F2E" w:rsidRDefault="006716FB" w:rsidP="006716FB">
            <w:pPr>
              <w:pStyle w:val="Bezmezer"/>
              <w:tabs>
                <w:tab w:val="left" w:pos="7655"/>
              </w:tabs>
              <w:spacing w:line="228" w:lineRule="auto"/>
              <w:ind w:left="-57"/>
              <w:jc w:val="center"/>
              <w:rPr>
                <w:rFonts w:ascii="Arial" w:hAnsi="Arial" w:cs="Arial"/>
                <w:sz w:val="20"/>
                <w:szCs w:val="20"/>
              </w:rPr>
            </w:pPr>
            <w:r w:rsidRPr="00366F2E">
              <w:rPr>
                <w:rFonts w:ascii="Arial" w:hAnsi="Arial" w:cs="Arial"/>
                <w:sz w:val="20"/>
                <w:szCs w:val="20"/>
              </w:rPr>
              <w:t>649,5</w:t>
            </w:r>
            <w:r w:rsidR="002F3700" w:rsidRPr="00366F2E">
              <w:rPr>
                <w:rFonts w:ascii="Arial" w:hAnsi="Arial" w:cs="Arial"/>
                <w:sz w:val="20"/>
                <w:szCs w:val="20"/>
              </w:rPr>
              <w:t>9</w:t>
            </w:r>
          </w:p>
        </w:tc>
        <w:tc>
          <w:tcPr>
            <w:tcW w:w="1134" w:type="dxa"/>
            <w:tcBorders>
              <w:top w:val="single" w:sz="4" w:space="0" w:color="auto"/>
              <w:left w:val="single" w:sz="4" w:space="0" w:color="auto"/>
              <w:bottom w:val="single" w:sz="4" w:space="0" w:color="auto"/>
              <w:right w:val="single" w:sz="4" w:space="0" w:color="auto"/>
            </w:tcBorders>
            <w:vAlign w:val="center"/>
          </w:tcPr>
          <w:p w14:paraId="5B939280" w14:textId="77777777" w:rsidR="006716FB" w:rsidRPr="00366F2E" w:rsidRDefault="006716FB" w:rsidP="006716FB">
            <w:pPr>
              <w:pStyle w:val="Bezmezer"/>
              <w:tabs>
                <w:tab w:val="left" w:pos="7655"/>
              </w:tabs>
              <w:spacing w:line="228" w:lineRule="auto"/>
              <w:ind w:left="-57"/>
              <w:jc w:val="center"/>
              <w:rPr>
                <w:rFonts w:ascii="Arial" w:hAnsi="Arial" w:cs="Arial"/>
                <w:b/>
                <w:sz w:val="20"/>
                <w:szCs w:val="20"/>
              </w:rPr>
            </w:pPr>
            <w:r w:rsidRPr="00366F2E">
              <w:rPr>
                <w:rFonts w:ascii="Arial" w:hAnsi="Arial" w:cs="Arial"/>
                <w:b/>
                <w:sz w:val="20"/>
                <w:szCs w:val="20"/>
              </w:rPr>
              <w:t>786,00</w:t>
            </w:r>
          </w:p>
        </w:tc>
      </w:tr>
      <w:tr w:rsidR="00547C55" w:rsidRPr="00366F2E" w14:paraId="5A8FCBB2" w14:textId="77777777" w:rsidTr="00B50B87">
        <w:trPr>
          <w:trHeight w:val="371"/>
        </w:trPr>
        <w:tc>
          <w:tcPr>
            <w:tcW w:w="738" w:type="dxa"/>
            <w:vMerge/>
            <w:tcBorders>
              <w:left w:val="single" w:sz="4" w:space="0" w:color="auto"/>
              <w:bottom w:val="single" w:sz="4" w:space="0" w:color="auto"/>
              <w:right w:val="single" w:sz="4" w:space="0" w:color="auto"/>
            </w:tcBorders>
          </w:tcPr>
          <w:p w14:paraId="7F40DD84" w14:textId="77777777" w:rsidR="006716FB" w:rsidRPr="00366F2E" w:rsidRDefault="006716FB" w:rsidP="006716FB">
            <w:pPr>
              <w:pStyle w:val="Bezmezer"/>
              <w:tabs>
                <w:tab w:val="left" w:pos="7655"/>
              </w:tabs>
              <w:spacing w:line="228" w:lineRule="auto"/>
              <w:jc w:val="both"/>
              <w:rPr>
                <w:rFonts w:ascii="Arial" w:hAnsi="Arial" w:cs="Arial"/>
                <w:sz w:val="20"/>
                <w:szCs w:val="20"/>
              </w:rPr>
            </w:pPr>
          </w:p>
        </w:tc>
        <w:tc>
          <w:tcPr>
            <w:tcW w:w="7087" w:type="dxa"/>
            <w:tcBorders>
              <w:top w:val="single" w:sz="4" w:space="0" w:color="auto"/>
              <w:left w:val="single" w:sz="4" w:space="0" w:color="auto"/>
              <w:bottom w:val="single" w:sz="4" w:space="0" w:color="auto"/>
              <w:right w:val="single" w:sz="4" w:space="0" w:color="auto"/>
            </w:tcBorders>
          </w:tcPr>
          <w:p w14:paraId="767EFF9F" w14:textId="77777777" w:rsidR="006716FB" w:rsidRPr="00366F2E" w:rsidRDefault="006716FB" w:rsidP="006716FB">
            <w:pPr>
              <w:pStyle w:val="Odstavecseseznamem"/>
              <w:numPr>
                <w:ilvl w:val="0"/>
                <w:numId w:val="28"/>
              </w:numPr>
              <w:spacing w:line="228" w:lineRule="auto"/>
              <w:ind w:left="459" w:hanging="142"/>
              <w:jc w:val="both"/>
              <w:rPr>
                <w:rFonts w:ascii="Arial" w:hAnsi="Arial" w:cs="Arial"/>
                <w:snapToGrid w:val="0"/>
                <w:sz w:val="20"/>
                <w:szCs w:val="20"/>
              </w:rPr>
            </w:pPr>
            <w:r w:rsidRPr="00366F2E">
              <w:rPr>
                <w:rFonts w:ascii="Arial" w:hAnsi="Arial" w:cs="Arial"/>
                <w:snapToGrid w:val="0"/>
                <w:sz w:val="20"/>
                <w:szCs w:val="20"/>
              </w:rPr>
              <w:t>za čtvrtý a každý další započatý den</w:t>
            </w:r>
          </w:p>
        </w:tc>
        <w:tc>
          <w:tcPr>
            <w:tcW w:w="1134" w:type="dxa"/>
            <w:tcBorders>
              <w:top w:val="single" w:sz="4" w:space="0" w:color="auto"/>
              <w:left w:val="single" w:sz="4" w:space="0" w:color="auto"/>
              <w:bottom w:val="single" w:sz="4" w:space="0" w:color="auto"/>
              <w:right w:val="single" w:sz="4" w:space="0" w:color="auto"/>
            </w:tcBorders>
            <w:vAlign w:val="center"/>
          </w:tcPr>
          <w:p w14:paraId="01215B8B" w14:textId="6917CE48" w:rsidR="006716FB" w:rsidRPr="00366F2E" w:rsidRDefault="002F3700" w:rsidP="006716FB">
            <w:pPr>
              <w:pStyle w:val="Bezmezer"/>
              <w:tabs>
                <w:tab w:val="left" w:pos="7655"/>
              </w:tabs>
              <w:spacing w:line="228" w:lineRule="auto"/>
              <w:ind w:left="-57"/>
              <w:jc w:val="center"/>
              <w:rPr>
                <w:rFonts w:ascii="Arial" w:hAnsi="Arial" w:cs="Arial"/>
                <w:sz w:val="20"/>
                <w:szCs w:val="20"/>
              </w:rPr>
            </w:pPr>
            <w:r w:rsidRPr="00366F2E">
              <w:rPr>
                <w:rFonts w:ascii="Arial" w:hAnsi="Arial" w:cs="Arial"/>
                <w:sz w:val="20"/>
                <w:szCs w:val="20"/>
              </w:rPr>
              <w:t>200,00</w:t>
            </w:r>
          </w:p>
        </w:tc>
        <w:tc>
          <w:tcPr>
            <w:tcW w:w="1134" w:type="dxa"/>
            <w:tcBorders>
              <w:top w:val="single" w:sz="4" w:space="0" w:color="auto"/>
              <w:left w:val="single" w:sz="4" w:space="0" w:color="auto"/>
              <w:bottom w:val="single" w:sz="4" w:space="0" w:color="auto"/>
              <w:right w:val="single" w:sz="4" w:space="0" w:color="auto"/>
            </w:tcBorders>
            <w:vAlign w:val="center"/>
          </w:tcPr>
          <w:p w14:paraId="77C1A2CF" w14:textId="77777777" w:rsidR="006716FB" w:rsidRPr="00366F2E" w:rsidRDefault="006716FB" w:rsidP="006716FB">
            <w:pPr>
              <w:pStyle w:val="Bezmezer"/>
              <w:tabs>
                <w:tab w:val="left" w:pos="7655"/>
              </w:tabs>
              <w:spacing w:line="228" w:lineRule="auto"/>
              <w:ind w:left="-57"/>
              <w:jc w:val="center"/>
              <w:rPr>
                <w:rFonts w:ascii="Arial" w:hAnsi="Arial" w:cs="Arial"/>
                <w:b/>
                <w:sz w:val="20"/>
                <w:szCs w:val="20"/>
              </w:rPr>
            </w:pPr>
            <w:r w:rsidRPr="00366F2E">
              <w:rPr>
                <w:rFonts w:ascii="Arial" w:hAnsi="Arial" w:cs="Arial"/>
                <w:b/>
                <w:sz w:val="20"/>
                <w:szCs w:val="20"/>
              </w:rPr>
              <w:t>242,00</w:t>
            </w:r>
          </w:p>
        </w:tc>
      </w:tr>
      <w:tr w:rsidR="00547C55" w:rsidRPr="00366F2E" w14:paraId="61028ED1" w14:textId="77777777" w:rsidTr="00281E6B">
        <w:trPr>
          <w:trHeight w:val="1391"/>
        </w:trPr>
        <w:tc>
          <w:tcPr>
            <w:tcW w:w="738" w:type="dxa"/>
            <w:tcBorders>
              <w:top w:val="single" w:sz="4" w:space="0" w:color="auto"/>
              <w:left w:val="single" w:sz="4" w:space="0" w:color="auto"/>
              <w:bottom w:val="single" w:sz="4" w:space="0" w:color="auto"/>
              <w:right w:val="single" w:sz="4" w:space="0" w:color="auto"/>
            </w:tcBorders>
          </w:tcPr>
          <w:p w14:paraId="22D3A7D7" w14:textId="17122CC5" w:rsidR="006716FB" w:rsidRPr="00366F2E" w:rsidRDefault="00476BE4" w:rsidP="006716FB">
            <w:pPr>
              <w:spacing w:line="228" w:lineRule="auto"/>
              <w:rPr>
                <w:rFonts w:ascii="Arial" w:hAnsi="Arial" w:cs="Arial"/>
                <w:b/>
              </w:rPr>
            </w:pPr>
            <w:r w:rsidRPr="00366F2E">
              <w:rPr>
                <w:rFonts w:ascii="Arial" w:hAnsi="Arial" w:cs="Arial"/>
                <w:b/>
              </w:rPr>
              <w:lastRenderedPageBreak/>
              <w:t>6</w:t>
            </w:r>
            <w:r w:rsidR="006716FB" w:rsidRPr="00366F2E">
              <w:rPr>
                <w:rFonts w:ascii="Arial" w:hAnsi="Arial" w:cs="Arial"/>
                <w:b/>
              </w:rPr>
              <w:t>.</w:t>
            </w:r>
          </w:p>
        </w:tc>
        <w:tc>
          <w:tcPr>
            <w:tcW w:w="7087" w:type="dxa"/>
            <w:tcBorders>
              <w:top w:val="single" w:sz="4" w:space="0" w:color="auto"/>
              <w:left w:val="single" w:sz="4" w:space="0" w:color="auto"/>
              <w:bottom w:val="single" w:sz="4" w:space="0" w:color="auto"/>
              <w:right w:val="single" w:sz="4" w:space="0" w:color="auto"/>
            </w:tcBorders>
            <w:vAlign w:val="center"/>
          </w:tcPr>
          <w:p w14:paraId="2CDA96E2" w14:textId="77777777" w:rsidR="006716FB" w:rsidRPr="00366F2E" w:rsidRDefault="006716FB" w:rsidP="006716FB">
            <w:pPr>
              <w:spacing w:line="228" w:lineRule="auto"/>
              <w:rPr>
                <w:rFonts w:ascii="Arial" w:hAnsi="Arial" w:cs="Arial"/>
                <w:b/>
                <w:snapToGrid w:val="0"/>
              </w:rPr>
            </w:pPr>
            <w:r w:rsidRPr="00366F2E">
              <w:rPr>
                <w:rFonts w:ascii="Arial" w:hAnsi="Arial" w:cs="Arial"/>
                <w:b/>
                <w:snapToGrid w:val="0"/>
              </w:rPr>
              <w:t>Za potvrzení</w:t>
            </w:r>
          </w:p>
          <w:p w14:paraId="58DB2348" w14:textId="77777777" w:rsidR="006716FB" w:rsidRPr="00366F2E" w:rsidRDefault="006716FB" w:rsidP="003719A8">
            <w:pPr>
              <w:spacing w:line="228" w:lineRule="auto"/>
              <w:jc w:val="both"/>
              <w:rPr>
                <w:rFonts w:ascii="Arial" w:hAnsi="Arial" w:cs="Arial"/>
                <w:b/>
              </w:rPr>
            </w:pPr>
            <w:r w:rsidRPr="00366F2E">
              <w:rPr>
                <w:rFonts w:ascii="Arial" w:hAnsi="Arial" w:cs="Arial"/>
                <w:snapToGrid w:val="0"/>
                <w:sz w:val="20"/>
                <w:szCs w:val="20"/>
              </w:rPr>
              <w:t>Týká se všech potvrzení kromě potvrzení o pobírání důchodu (dávky) a potvrzení o částkách zaplacených poště za ceniny, poštovní výkony hrazené v hotovosti a doplňkové zboží – netýká se potvrzení o výši zaplacené dobírkové částky váznoucí na zásilce, pokud je vydáno bezprostředně při dodání zásilky</w:t>
            </w:r>
          </w:p>
        </w:tc>
        <w:tc>
          <w:tcPr>
            <w:tcW w:w="1134" w:type="dxa"/>
            <w:tcBorders>
              <w:top w:val="single" w:sz="4" w:space="0" w:color="auto"/>
              <w:left w:val="single" w:sz="4" w:space="0" w:color="auto"/>
              <w:bottom w:val="single" w:sz="4" w:space="0" w:color="auto"/>
              <w:right w:val="single" w:sz="4" w:space="0" w:color="auto"/>
            </w:tcBorders>
            <w:vAlign w:val="center"/>
          </w:tcPr>
          <w:p w14:paraId="69E5706C" w14:textId="77777777" w:rsidR="006716FB" w:rsidRPr="00366F2E" w:rsidRDefault="00BA1146" w:rsidP="006716FB">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4,96</w:t>
            </w:r>
          </w:p>
        </w:tc>
        <w:tc>
          <w:tcPr>
            <w:tcW w:w="1134" w:type="dxa"/>
            <w:tcBorders>
              <w:top w:val="single" w:sz="4" w:space="0" w:color="auto"/>
              <w:left w:val="single" w:sz="4" w:space="0" w:color="auto"/>
              <w:bottom w:val="single" w:sz="4" w:space="0" w:color="auto"/>
              <w:right w:val="single" w:sz="4" w:space="0" w:color="auto"/>
            </w:tcBorders>
            <w:vAlign w:val="center"/>
          </w:tcPr>
          <w:p w14:paraId="2216D553" w14:textId="77777777" w:rsidR="006716FB" w:rsidRPr="00366F2E" w:rsidRDefault="00BA1146" w:rsidP="006716FB">
            <w:pPr>
              <w:pStyle w:val="Bezmezer"/>
              <w:tabs>
                <w:tab w:val="left" w:pos="7655"/>
              </w:tabs>
              <w:spacing w:line="228" w:lineRule="auto"/>
              <w:ind w:left="113"/>
              <w:jc w:val="center"/>
              <w:rPr>
                <w:rFonts w:ascii="Arial" w:hAnsi="Arial" w:cs="Arial"/>
                <w:b/>
                <w:sz w:val="20"/>
                <w:szCs w:val="20"/>
              </w:rPr>
            </w:pPr>
            <w:r w:rsidRPr="00366F2E">
              <w:rPr>
                <w:rFonts w:ascii="Arial" w:hAnsi="Arial" w:cs="Arial"/>
                <w:b/>
                <w:sz w:val="20"/>
                <w:szCs w:val="20"/>
              </w:rPr>
              <w:t>6,00</w:t>
            </w:r>
          </w:p>
        </w:tc>
      </w:tr>
      <w:tr w:rsidR="00547C55" w:rsidRPr="00366F2E" w14:paraId="43C4E1AB" w14:textId="77777777" w:rsidTr="00B50B87">
        <w:trPr>
          <w:trHeight w:val="105"/>
        </w:trPr>
        <w:tc>
          <w:tcPr>
            <w:tcW w:w="738" w:type="dxa"/>
            <w:tcBorders>
              <w:top w:val="single" w:sz="4" w:space="0" w:color="auto"/>
              <w:left w:val="single" w:sz="4" w:space="0" w:color="auto"/>
              <w:right w:val="single" w:sz="4" w:space="0" w:color="auto"/>
            </w:tcBorders>
          </w:tcPr>
          <w:p w14:paraId="1CDB3130" w14:textId="2F4C5078" w:rsidR="00540062" w:rsidRPr="00366F2E" w:rsidRDefault="00476BE4" w:rsidP="008834B9">
            <w:pPr>
              <w:spacing w:line="228" w:lineRule="auto"/>
              <w:rPr>
                <w:rFonts w:ascii="Arial" w:hAnsi="Arial" w:cs="Arial"/>
                <w:b/>
              </w:rPr>
            </w:pPr>
            <w:r w:rsidRPr="00366F2E">
              <w:rPr>
                <w:rFonts w:ascii="Arial" w:hAnsi="Arial" w:cs="Arial"/>
                <w:b/>
              </w:rPr>
              <w:t>7</w:t>
            </w:r>
            <w:r w:rsidR="00540062" w:rsidRPr="00366F2E">
              <w:rPr>
                <w:rFonts w:ascii="Arial" w:hAnsi="Arial" w:cs="Arial"/>
                <w:b/>
              </w:rPr>
              <w:t>.</w:t>
            </w:r>
          </w:p>
        </w:tc>
        <w:tc>
          <w:tcPr>
            <w:tcW w:w="7087" w:type="dxa"/>
            <w:tcBorders>
              <w:top w:val="single" w:sz="4" w:space="0" w:color="auto"/>
              <w:left w:val="single" w:sz="4" w:space="0" w:color="auto"/>
              <w:right w:val="single" w:sz="4" w:space="0" w:color="auto"/>
            </w:tcBorders>
            <w:vAlign w:val="center"/>
          </w:tcPr>
          <w:p w14:paraId="1FFAC83F" w14:textId="16241905" w:rsidR="00540062" w:rsidRPr="00366F2E" w:rsidRDefault="00540062" w:rsidP="006716FB">
            <w:pPr>
              <w:pStyle w:val="Bezmezer"/>
              <w:tabs>
                <w:tab w:val="left" w:pos="7655"/>
              </w:tabs>
              <w:rPr>
                <w:rFonts w:ascii="Arial" w:hAnsi="Arial" w:cs="Arial"/>
                <w:b/>
                <w:snapToGrid w:val="0"/>
              </w:rPr>
            </w:pPr>
            <w:r w:rsidRPr="00366F2E">
              <w:rPr>
                <w:rFonts w:ascii="Arial" w:hAnsi="Arial" w:cs="Arial"/>
                <w:b/>
                <w:snapToGrid w:val="0"/>
              </w:rPr>
              <w:t xml:space="preserve">Doplnění cen do evidenčního lístku poštovného včetně vyhotovení dekádního výkazu při bezhotovostní úhradě </w:t>
            </w:r>
            <w:proofErr w:type="gramStart"/>
            <w:r w:rsidRPr="00366F2E">
              <w:rPr>
                <w:rFonts w:ascii="Arial" w:hAnsi="Arial" w:cs="Arial"/>
                <w:b/>
                <w:snapToGrid w:val="0"/>
              </w:rPr>
              <w:t>poštovného</w:t>
            </w:r>
            <w:r w:rsidR="000D738F" w:rsidRPr="00366F2E">
              <w:rPr>
                <w:rFonts w:ascii="Arial" w:hAnsi="Arial" w:cs="Arial"/>
                <w:b/>
                <w:snapToGrid w:val="0"/>
              </w:rPr>
              <w:t xml:space="preserve"> </w:t>
            </w:r>
            <w:r w:rsidR="00E14078" w:rsidRPr="00366F2E">
              <w:rPr>
                <w:rFonts w:ascii="Arial" w:hAnsi="Arial" w:cs="Arial"/>
                <w:b/>
                <w:snapToGrid w:val="0"/>
              </w:rPr>
              <w:t xml:space="preserve">- </w:t>
            </w:r>
            <w:r w:rsidR="00E14078" w:rsidRPr="00366F2E">
              <w:rPr>
                <w:rFonts w:ascii="Arial" w:hAnsi="Arial" w:cs="Arial"/>
                <w:snapToGrid w:val="0"/>
                <w:sz w:val="20"/>
                <w:szCs w:val="20"/>
              </w:rPr>
              <w:t>Za</w:t>
            </w:r>
            <w:proofErr w:type="gramEnd"/>
            <w:r w:rsidR="00E14078" w:rsidRPr="00366F2E">
              <w:rPr>
                <w:rFonts w:ascii="Arial" w:hAnsi="Arial" w:cs="Arial"/>
                <w:snapToGrid w:val="0"/>
                <w:sz w:val="20"/>
                <w:szCs w:val="20"/>
              </w:rPr>
              <w:t xml:space="preserve"> každý evidenční lístek</w:t>
            </w:r>
          </w:p>
        </w:tc>
        <w:tc>
          <w:tcPr>
            <w:tcW w:w="1134" w:type="dxa"/>
            <w:tcBorders>
              <w:top w:val="single" w:sz="4" w:space="0" w:color="auto"/>
              <w:left w:val="single" w:sz="4" w:space="0" w:color="auto"/>
              <w:right w:val="single" w:sz="4" w:space="0" w:color="auto"/>
            </w:tcBorders>
            <w:vAlign w:val="center"/>
          </w:tcPr>
          <w:p w14:paraId="72E0C923" w14:textId="6460195D" w:rsidR="00540062" w:rsidRPr="00366F2E" w:rsidRDefault="00540062" w:rsidP="00050DDF">
            <w:pPr>
              <w:pStyle w:val="Bezmezer"/>
              <w:tabs>
                <w:tab w:val="left" w:pos="7655"/>
              </w:tabs>
              <w:spacing w:line="228" w:lineRule="auto"/>
              <w:ind w:left="113"/>
              <w:jc w:val="center"/>
              <w:rPr>
                <w:rFonts w:ascii="Arial" w:hAnsi="Arial" w:cs="Arial"/>
              </w:rPr>
            </w:pPr>
            <w:r w:rsidRPr="00366F2E">
              <w:rPr>
                <w:rFonts w:ascii="Arial" w:hAnsi="Arial" w:cs="Arial"/>
                <w:sz w:val="20"/>
                <w:szCs w:val="20"/>
              </w:rPr>
              <w:t>12,40</w:t>
            </w:r>
          </w:p>
        </w:tc>
        <w:tc>
          <w:tcPr>
            <w:tcW w:w="1134" w:type="dxa"/>
            <w:tcBorders>
              <w:top w:val="single" w:sz="4" w:space="0" w:color="auto"/>
              <w:left w:val="single" w:sz="4" w:space="0" w:color="auto"/>
              <w:right w:val="single" w:sz="4" w:space="0" w:color="auto"/>
            </w:tcBorders>
            <w:vAlign w:val="center"/>
          </w:tcPr>
          <w:p w14:paraId="34914305" w14:textId="6FF8DDC3" w:rsidR="00540062" w:rsidRPr="00366F2E" w:rsidRDefault="00540062" w:rsidP="00050DDF">
            <w:pPr>
              <w:pStyle w:val="Bezmezer"/>
              <w:tabs>
                <w:tab w:val="left" w:pos="7655"/>
              </w:tabs>
              <w:spacing w:line="228" w:lineRule="auto"/>
              <w:ind w:left="113"/>
              <w:jc w:val="center"/>
              <w:rPr>
                <w:rFonts w:ascii="Arial" w:hAnsi="Arial" w:cs="Arial"/>
              </w:rPr>
            </w:pPr>
            <w:r w:rsidRPr="00366F2E">
              <w:rPr>
                <w:rFonts w:ascii="Arial" w:hAnsi="Arial" w:cs="Arial"/>
                <w:b/>
                <w:sz w:val="20"/>
                <w:szCs w:val="20"/>
              </w:rPr>
              <w:t>15,00</w:t>
            </w:r>
          </w:p>
        </w:tc>
      </w:tr>
    </w:tbl>
    <w:p w14:paraId="1A2CDDE0" w14:textId="48BCF01F" w:rsidR="00050DDF" w:rsidRPr="00366F2E" w:rsidRDefault="0041486C">
      <w:pPr>
        <w:spacing w:line="240" w:lineRule="auto"/>
        <w:rPr>
          <w:rFonts w:ascii="Arial" w:hAnsi="Arial" w:cs="Arial"/>
          <w:sz w:val="2"/>
          <w:szCs w:val="2"/>
        </w:rPr>
      </w:pPr>
      <w:r w:rsidRPr="00366F2E">
        <w:rPr>
          <w:rFonts w:ascii="Arial" w:hAnsi="Arial" w:cs="Arial"/>
          <w:noProof/>
          <w:sz w:val="8"/>
          <w:szCs w:val="8"/>
          <w:lang w:eastAsia="cs-CZ"/>
        </w:rPr>
        <mc:AlternateContent>
          <mc:Choice Requires="wps">
            <w:drawing>
              <wp:anchor distT="0" distB="0" distL="114300" distR="114300" simplePos="0" relativeHeight="251658282" behindDoc="0" locked="0" layoutInCell="1" allowOverlap="1" wp14:anchorId="2F0E21BC" wp14:editId="3CF38893">
                <wp:simplePos x="0" y="0"/>
                <wp:positionH relativeFrom="margin">
                  <wp:posOffset>723265</wp:posOffset>
                </wp:positionH>
                <wp:positionV relativeFrom="bottomMargin">
                  <wp:posOffset>201930</wp:posOffset>
                </wp:positionV>
                <wp:extent cx="4847590" cy="258445"/>
                <wp:effectExtent l="0" t="0" r="0" b="8255"/>
                <wp:wrapNone/>
                <wp:docPr id="47" name="Textové pole 4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8D8C87A" w14:textId="77777777" w:rsidR="004F26E4" w:rsidRPr="006E1087" w:rsidRDefault="004F26E4" w:rsidP="006724F1">
                            <w:pPr>
                              <w:jc w:val="center"/>
                            </w:pPr>
                            <w:r>
                              <w:rPr>
                                <w:b/>
                                <w:i/>
                              </w:rPr>
                              <w:t>Zvláštní služby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6E04E462">
              <v:shape id="Textové pole 47" style="position:absolute;margin-left:56.95pt;margin-top:15.9pt;width:381.7pt;height:20.35pt;z-index:251658282;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55"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M0F25QEAAKkDAAAOAAAAZHJzL2Uyb0RvYy54bWysU9tu2zAMfR+wfxD0vjgJnDUx4hRdiw4D&#10;ugvQ7QNkWbKF2aJGKbGzrx8lp2m2vhV7EURSPjznkN5ej33HDgq9AVvyxWzOmbISamObkv/4fv9u&#10;zZkPwtaiA6tKflSeX+/evtkOrlBLaKGrFTICsb4YXMnbEFyRZV62qhd+Bk5ZKmrAXgQKsclqFAOh&#10;9122nM/fZwNg7RCk8p6yd1OR7xK+1kqGr1p7FVhXcuIW0onprOKZ7baiaFC41sgTDfEKFr0wlpqe&#10;oe5EEGyP5gVUbySCBx1mEvoMtDZSJQ2kZjH/R81jK5xKWsgc7842+f8HK78cHt03ZGH8ACMNMInw&#10;7gHkT88s3LbCNuoGEYZWiZoaL6Jl2eB8cfo0Wu0LH0Gq4TPUNGSxD5CARo19dIV0MkKnARzPpqsx&#10;MEnJfJ1frTZUklRbrtZ5vkotRPH0tUMfPiroWbyUHGmoCV0cHnyIbETx9CQ2s3Bvui4NtrN/Jehh&#10;zCT2kfBEPYzVyExNzTexcVRTQX0kPQjTvtB+06UF/M3ZQLtScv9rL1Bx1n2y5MlmkedxuVKQr66W&#10;FOBlpbqsCCsJquSBs+l6G6aF3Ds0TUudpilYuCEftUkSn1md+NM+JOWn3Y0LdxmnV89/2O4PAAAA&#10;//8DAFBLAwQUAAYACAAAACEAHTNEHN4AAAAJAQAADwAAAGRycy9kb3ducmV2LnhtbEyPy07DMBBF&#10;90j9B2sqsaN2GkraNE6FQGxBlIfEzo2nSdR4HMVuE/6eYQXLqzm6c26xm1wnLjiE1pOGZKFAIFXe&#10;tlRreH97ulmDCNGQNZ0n1PCNAXbl7KowufUjveJlH2vBJRRyo6GJsc+lDFWDzoSF75H4dvSDM5Hj&#10;UEs7mJHLXSeXSt1JZ1riD43p8aHB6rQ/Ow0fz8evz1v1Uj+6VT/6SUlyG6n19Xy634KIOMU/GH71&#10;WR1Kdjr4M9kgOs5JumFUQ5rwBAbWWZaCOGjIliuQZSH/Lyh/AAAA//8DAFBLAQItABQABgAIAAAA&#10;IQC2gziS/gAAAOEBAAATAAAAAAAAAAAAAAAAAAAAAABbQ29udGVudF9UeXBlc10ueG1sUEsBAi0A&#10;FAAGAAgAAAAhADj9If/WAAAAlAEAAAsAAAAAAAAAAAAAAAAALwEAAF9yZWxzLy5yZWxzUEsBAi0A&#10;FAAGAAgAAAAhAKwzQXblAQAAqQMAAA4AAAAAAAAAAAAAAAAALgIAAGRycy9lMm9Eb2MueG1sUEsB&#10;Ai0AFAAGAAgAAAAhAB0zRBzeAAAACQEAAA8AAAAAAAAAAAAAAAAAPwQAAGRycy9kb3ducmV2Lnht&#10;bFBLBQYAAAAABAAEAPMAAABKBQAAAAA=&#10;" w14:anchorId="2F0E21BC">
                <v:textbox>
                  <w:txbxContent>
                    <w:p w:rsidRPr="006E1087" w:rsidR="004F26E4" w:rsidP="006724F1" w:rsidRDefault="004F26E4" w14:paraId="3BDBD40E" w14:textId="77777777">
                      <w:pPr>
                        <w:jc w:val="center"/>
                      </w:pPr>
                      <w:r>
                        <w:rPr>
                          <w:b/>
                          <w:i/>
                        </w:rPr>
                        <w:t>Zvláštní služby</w:t>
                      </w:r>
                    </w:p>
                  </w:txbxContent>
                </v:textbox>
                <w10:wrap anchorx="margin" anchory="margin"/>
              </v:shape>
            </w:pict>
          </mc:Fallback>
        </mc:AlternateContent>
      </w:r>
    </w:p>
    <w:tbl>
      <w:tblPr>
        <w:tblW w:w="10093" w:type="dxa"/>
        <w:tblInd w:w="108" w:type="dxa"/>
        <w:tblLayout w:type="fixed"/>
        <w:tblLook w:val="04A0" w:firstRow="1" w:lastRow="0" w:firstColumn="1" w:lastColumn="0" w:noHBand="0" w:noVBand="1"/>
      </w:tblPr>
      <w:tblGrid>
        <w:gridCol w:w="590"/>
        <w:gridCol w:w="126"/>
        <w:gridCol w:w="7109"/>
        <w:gridCol w:w="1134"/>
        <w:gridCol w:w="1134"/>
      </w:tblGrid>
      <w:tr w:rsidR="00547C55" w:rsidRPr="00366F2E" w14:paraId="69D9D1D8" w14:textId="77777777" w:rsidTr="521C895B">
        <w:trPr>
          <w:trHeight w:val="354"/>
        </w:trPr>
        <w:tc>
          <w:tcPr>
            <w:tcW w:w="716" w:type="dxa"/>
            <w:gridSpan w:val="2"/>
            <w:tcBorders>
              <w:top w:val="single" w:sz="4" w:space="0" w:color="auto"/>
              <w:left w:val="single" w:sz="4" w:space="0" w:color="auto"/>
            </w:tcBorders>
            <w:vAlign w:val="center"/>
          </w:tcPr>
          <w:p w14:paraId="4DBD81EF" w14:textId="2EB62D57" w:rsidR="004569DC" w:rsidRPr="00366F2E" w:rsidRDefault="7ABFFD65" w:rsidP="006716FB">
            <w:pPr>
              <w:spacing w:line="228" w:lineRule="auto"/>
              <w:rPr>
                <w:rFonts w:ascii="Arial" w:hAnsi="Arial" w:cs="Arial"/>
                <w:b/>
              </w:rPr>
            </w:pPr>
            <w:r w:rsidRPr="00366F2E">
              <w:rPr>
                <w:rFonts w:ascii="Arial" w:hAnsi="Arial" w:cs="Arial"/>
                <w:b/>
                <w:bCs/>
              </w:rPr>
              <w:t>8</w:t>
            </w:r>
            <w:r w:rsidR="004569DC" w:rsidRPr="00366F2E">
              <w:rPr>
                <w:rFonts w:ascii="Arial" w:hAnsi="Arial" w:cs="Arial"/>
                <w:b/>
              </w:rPr>
              <w:t>.</w:t>
            </w:r>
          </w:p>
        </w:tc>
        <w:tc>
          <w:tcPr>
            <w:tcW w:w="7109" w:type="dxa"/>
            <w:tcBorders>
              <w:top w:val="single" w:sz="4" w:space="0" w:color="auto"/>
              <w:left w:val="single" w:sz="4" w:space="0" w:color="auto"/>
              <w:right w:val="single" w:sz="4" w:space="0" w:color="auto"/>
            </w:tcBorders>
            <w:vAlign w:val="center"/>
          </w:tcPr>
          <w:p w14:paraId="7A2E996B" w14:textId="77777777" w:rsidR="004569DC" w:rsidRPr="00366F2E" w:rsidRDefault="004569DC" w:rsidP="006716FB">
            <w:pPr>
              <w:spacing w:line="228" w:lineRule="auto"/>
              <w:rPr>
                <w:rFonts w:ascii="Arial" w:hAnsi="Arial" w:cs="Arial"/>
                <w:b/>
              </w:rPr>
            </w:pPr>
            <w:r w:rsidRPr="00366F2E">
              <w:rPr>
                <w:rFonts w:ascii="Arial" w:hAnsi="Arial" w:cs="Arial"/>
                <w:b/>
                <w:snapToGrid w:val="0"/>
              </w:rPr>
              <w:t>Ověření správnosti údajů na fotokopii dokladu</w:t>
            </w:r>
          </w:p>
        </w:tc>
        <w:tc>
          <w:tcPr>
            <w:tcW w:w="1134" w:type="dxa"/>
            <w:tcBorders>
              <w:top w:val="single" w:sz="4" w:space="0" w:color="auto"/>
              <w:left w:val="single" w:sz="4" w:space="0" w:color="auto"/>
            </w:tcBorders>
            <w:vAlign w:val="center"/>
          </w:tcPr>
          <w:p w14:paraId="68C097C7" w14:textId="77777777" w:rsidR="004569DC" w:rsidRPr="00366F2E" w:rsidRDefault="004569DC" w:rsidP="006716FB">
            <w:pPr>
              <w:pStyle w:val="Bezmezer"/>
              <w:tabs>
                <w:tab w:val="left" w:pos="7655"/>
              </w:tabs>
              <w:spacing w:line="228" w:lineRule="auto"/>
              <w:jc w:val="center"/>
              <w:rPr>
                <w:rFonts w:ascii="Arial" w:hAnsi="Arial" w:cs="Arial"/>
                <w:sz w:val="20"/>
                <w:szCs w:val="20"/>
              </w:rPr>
            </w:pPr>
          </w:p>
        </w:tc>
        <w:tc>
          <w:tcPr>
            <w:tcW w:w="1134" w:type="dxa"/>
            <w:tcBorders>
              <w:top w:val="single" w:sz="4" w:space="0" w:color="auto"/>
              <w:right w:val="single" w:sz="4" w:space="0" w:color="auto"/>
            </w:tcBorders>
            <w:vAlign w:val="center"/>
          </w:tcPr>
          <w:p w14:paraId="3F8B9B83" w14:textId="77777777" w:rsidR="004569DC" w:rsidRPr="00366F2E" w:rsidRDefault="004569DC" w:rsidP="006716FB">
            <w:pPr>
              <w:pStyle w:val="Bezmezer"/>
              <w:tabs>
                <w:tab w:val="left" w:pos="7655"/>
              </w:tabs>
              <w:spacing w:line="228" w:lineRule="auto"/>
              <w:jc w:val="center"/>
              <w:rPr>
                <w:rFonts w:ascii="Arial" w:hAnsi="Arial" w:cs="Arial"/>
                <w:sz w:val="20"/>
                <w:szCs w:val="20"/>
              </w:rPr>
            </w:pPr>
          </w:p>
        </w:tc>
      </w:tr>
      <w:tr w:rsidR="00547C55" w:rsidRPr="00366F2E" w14:paraId="10881E09" w14:textId="77777777" w:rsidTr="521C895B">
        <w:trPr>
          <w:trHeight w:val="217"/>
        </w:trPr>
        <w:tc>
          <w:tcPr>
            <w:tcW w:w="716" w:type="dxa"/>
            <w:gridSpan w:val="2"/>
            <w:tcBorders>
              <w:left w:val="single" w:sz="4" w:space="0" w:color="auto"/>
              <w:bottom w:val="single" w:sz="4" w:space="0" w:color="auto"/>
            </w:tcBorders>
          </w:tcPr>
          <w:p w14:paraId="645442D4" w14:textId="77777777" w:rsidR="004569DC" w:rsidRPr="00366F2E" w:rsidRDefault="004569DC" w:rsidP="008834B9">
            <w:pPr>
              <w:pStyle w:val="Bezmezer"/>
              <w:tabs>
                <w:tab w:val="left" w:pos="7655"/>
              </w:tabs>
              <w:spacing w:line="228" w:lineRule="auto"/>
              <w:rPr>
                <w:rFonts w:ascii="Arial" w:hAnsi="Arial" w:cs="Arial"/>
                <w:sz w:val="20"/>
                <w:szCs w:val="20"/>
              </w:rPr>
            </w:pPr>
          </w:p>
        </w:tc>
        <w:tc>
          <w:tcPr>
            <w:tcW w:w="7109" w:type="dxa"/>
            <w:tcBorders>
              <w:left w:val="single" w:sz="4" w:space="0" w:color="auto"/>
              <w:bottom w:val="single" w:sz="4" w:space="0" w:color="auto"/>
              <w:right w:val="single" w:sz="4" w:space="0" w:color="auto"/>
            </w:tcBorders>
            <w:vAlign w:val="center"/>
          </w:tcPr>
          <w:p w14:paraId="0F94A66C" w14:textId="77777777" w:rsidR="004569DC" w:rsidRPr="00366F2E" w:rsidRDefault="004569DC" w:rsidP="006716FB">
            <w:pPr>
              <w:widowControl w:val="0"/>
              <w:spacing w:line="228" w:lineRule="auto"/>
              <w:rPr>
                <w:rFonts w:ascii="Arial" w:hAnsi="Arial" w:cs="Arial"/>
                <w:sz w:val="20"/>
                <w:szCs w:val="20"/>
              </w:rPr>
            </w:pPr>
            <w:r w:rsidRPr="00366F2E">
              <w:rPr>
                <w:rFonts w:ascii="Arial" w:hAnsi="Arial" w:cs="Arial"/>
                <w:snapToGrid w:val="0"/>
                <w:sz w:val="20"/>
                <w:szCs w:val="20"/>
              </w:rPr>
              <w:t>Jen pro potřeby pošty, např. plná moc ověřená notářem, výpis z obch. rejstříku, živnostenský list apod.</w:t>
            </w:r>
          </w:p>
        </w:tc>
        <w:tc>
          <w:tcPr>
            <w:tcW w:w="2268" w:type="dxa"/>
            <w:gridSpan w:val="2"/>
            <w:tcBorders>
              <w:left w:val="single" w:sz="4" w:space="0" w:color="auto"/>
              <w:bottom w:val="single" w:sz="4" w:space="0" w:color="auto"/>
              <w:right w:val="single" w:sz="4" w:space="0" w:color="auto"/>
            </w:tcBorders>
            <w:vAlign w:val="center"/>
          </w:tcPr>
          <w:p w14:paraId="54C123D2" w14:textId="77777777" w:rsidR="004569DC" w:rsidRPr="00366F2E" w:rsidRDefault="004569DC" w:rsidP="006716FB">
            <w:pPr>
              <w:pStyle w:val="Bezmezer"/>
              <w:tabs>
                <w:tab w:val="left" w:pos="7655"/>
              </w:tabs>
              <w:spacing w:line="228" w:lineRule="auto"/>
              <w:ind w:left="-57"/>
              <w:jc w:val="center"/>
              <w:rPr>
                <w:rFonts w:ascii="Arial" w:hAnsi="Arial" w:cs="Arial"/>
                <w:sz w:val="20"/>
                <w:szCs w:val="20"/>
              </w:rPr>
            </w:pPr>
            <w:r w:rsidRPr="00366F2E">
              <w:rPr>
                <w:rFonts w:ascii="Arial" w:hAnsi="Arial" w:cs="Arial"/>
                <w:sz w:val="20"/>
                <w:szCs w:val="20"/>
              </w:rPr>
              <w:t>obsaženo v ceně služby</w:t>
            </w:r>
          </w:p>
        </w:tc>
      </w:tr>
      <w:tr w:rsidR="00547C55" w:rsidRPr="00366F2E" w14:paraId="2C89579B" w14:textId="77777777" w:rsidTr="521C895B">
        <w:trPr>
          <w:trHeight w:val="249"/>
        </w:trPr>
        <w:tc>
          <w:tcPr>
            <w:tcW w:w="716" w:type="dxa"/>
            <w:gridSpan w:val="2"/>
            <w:tcBorders>
              <w:top w:val="single" w:sz="4" w:space="0" w:color="auto"/>
              <w:left w:val="single" w:sz="4" w:space="0" w:color="auto"/>
            </w:tcBorders>
          </w:tcPr>
          <w:p w14:paraId="0C0FE1EC" w14:textId="4AC0762D" w:rsidR="004569DC" w:rsidRPr="00366F2E" w:rsidRDefault="4A78AE1D" w:rsidP="00281E6B">
            <w:pPr>
              <w:spacing w:line="228" w:lineRule="auto"/>
              <w:ind w:right="-37"/>
              <w:rPr>
                <w:rFonts w:ascii="Arial" w:hAnsi="Arial" w:cs="Arial"/>
                <w:b/>
              </w:rPr>
            </w:pPr>
            <w:bookmarkStart w:id="420" w:name="_Hlk84589587"/>
            <w:r w:rsidRPr="00366F2E">
              <w:rPr>
                <w:rFonts w:ascii="Arial" w:hAnsi="Arial" w:cs="Arial"/>
                <w:b/>
                <w:bCs/>
              </w:rPr>
              <w:t>9</w:t>
            </w:r>
            <w:r w:rsidR="004569DC" w:rsidRPr="00366F2E">
              <w:rPr>
                <w:rFonts w:ascii="Arial" w:hAnsi="Arial" w:cs="Arial"/>
                <w:b/>
              </w:rPr>
              <w:t>.</w:t>
            </w:r>
          </w:p>
        </w:tc>
        <w:tc>
          <w:tcPr>
            <w:tcW w:w="9377" w:type="dxa"/>
            <w:gridSpan w:val="3"/>
            <w:tcBorders>
              <w:top w:val="single" w:sz="4" w:space="0" w:color="auto"/>
              <w:left w:val="single" w:sz="4" w:space="0" w:color="auto"/>
              <w:right w:val="single" w:sz="4" w:space="0" w:color="auto"/>
            </w:tcBorders>
            <w:vAlign w:val="center"/>
          </w:tcPr>
          <w:p w14:paraId="585AC01F" w14:textId="77777777" w:rsidR="004569DC" w:rsidRPr="00366F2E" w:rsidRDefault="004569DC" w:rsidP="006716FB">
            <w:pPr>
              <w:rPr>
                <w:rFonts w:ascii="Arial" w:hAnsi="Arial" w:cs="Arial"/>
                <w:b/>
              </w:rPr>
            </w:pPr>
            <w:r w:rsidRPr="00366F2E">
              <w:rPr>
                <w:rFonts w:ascii="Arial" w:hAnsi="Arial" w:cs="Arial"/>
                <w:b/>
              </w:rPr>
              <w:t>Datové soubory z T</w:t>
            </w:r>
            <w:r w:rsidRPr="00366F2E">
              <w:rPr>
                <w:rFonts w:ascii="Arial" w:hAnsi="Arial" w:cs="Arial"/>
                <w:b/>
                <w:lang w:val="pl-PL"/>
              </w:rPr>
              <w:t>&amp;T</w:t>
            </w:r>
          </w:p>
        </w:tc>
      </w:tr>
      <w:tr w:rsidR="00547C55" w:rsidRPr="00366F2E" w14:paraId="5F103969" w14:textId="77777777" w:rsidTr="521C895B">
        <w:trPr>
          <w:trHeight w:val="255"/>
        </w:trPr>
        <w:tc>
          <w:tcPr>
            <w:tcW w:w="716" w:type="dxa"/>
            <w:gridSpan w:val="2"/>
            <w:tcBorders>
              <w:left w:val="single" w:sz="4" w:space="0" w:color="auto"/>
              <w:bottom w:val="single" w:sz="4" w:space="0" w:color="auto"/>
            </w:tcBorders>
          </w:tcPr>
          <w:p w14:paraId="2BF28FD4" w14:textId="77777777" w:rsidR="004569DC" w:rsidRPr="00366F2E" w:rsidRDefault="004569DC" w:rsidP="008834B9">
            <w:pPr>
              <w:pStyle w:val="Bezmezer"/>
              <w:tabs>
                <w:tab w:val="left" w:pos="7655"/>
              </w:tabs>
              <w:rPr>
                <w:rFonts w:ascii="Arial" w:hAnsi="Arial" w:cs="Arial"/>
                <w:sz w:val="20"/>
                <w:szCs w:val="20"/>
              </w:rPr>
            </w:pPr>
          </w:p>
        </w:tc>
        <w:tc>
          <w:tcPr>
            <w:tcW w:w="9377" w:type="dxa"/>
            <w:gridSpan w:val="3"/>
            <w:tcBorders>
              <w:left w:val="single" w:sz="4" w:space="0" w:color="auto"/>
              <w:bottom w:val="single" w:sz="4" w:space="0" w:color="auto"/>
              <w:right w:val="single" w:sz="4" w:space="0" w:color="auto"/>
            </w:tcBorders>
            <w:vAlign w:val="center"/>
          </w:tcPr>
          <w:p w14:paraId="13848C8A" w14:textId="77777777" w:rsidR="004569DC" w:rsidRPr="00366F2E" w:rsidRDefault="004569DC" w:rsidP="006716FB">
            <w:pPr>
              <w:pStyle w:val="Bezmezer"/>
              <w:tabs>
                <w:tab w:val="left" w:pos="7655"/>
              </w:tabs>
              <w:rPr>
                <w:rFonts w:ascii="Arial" w:hAnsi="Arial" w:cs="Arial"/>
                <w:sz w:val="20"/>
                <w:szCs w:val="20"/>
              </w:rPr>
            </w:pPr>
            <w:r w:rsidRPr="00366F2E">
              <w:rPr>
                <w:rFonts w:ascii="Arial" w:hAnsi="Arial" w:cs="Arial"/>
                <w:sz w:val="20"/>
                <w:szCs w:val="20"/>
              </w:rPr>
              <w:t>Podmínkou pro poskytnutí této služby je uzavření písemné Smlouvy o zaslání datových souborů z T&amp;T. Soubory jsou zasílány zákazníkovi elektronickou poštou.</w:t>
            </w:r>
          </w:p>
        </w:tc>
      </w:tr>
      <w:tr w:rsidR="00547C55" w:rsidRPr="00366F2E" w14:paraId="724CEBAA" w14:textId="77777777" w:rsidTr="521C895B">
        <w:trPr>
          <w:trHeight w:val="330"/>
        </w:trPr>
        <w:tc>
          <w:tcPr>
            <w:tcW w:w="716" w:type="dxa"/>
            <w:gridSpan w:val="2"/>
            <w:tcBorders>
              <w:left w:val="single" w:sz="4" w:space="0" w:color="auto"/>
              <w:right w:val="single" w:sz="4" w:space="0" w:color="auto"/>
            </w:tcBorders>
          </w:tcPr>
          <w:p w14:paraId="0C776297" w14:textId="57318453" w:rsidR="004569DC" w:rsidRPr="00366F2E" w:rsidRDefault="4A9F1096" w:rsidP="008834B9">
            <w:pPr>
              <w:pStyle w:val="Bezmezer"/>
              <w:tabs>
                <w:tab w:val="left" w:pos="7655"/>
              </w:tabs>
              <w:spacing w:line="228" w:lineRule="auto"/>
              <w:rPr>
                <w:rFonts w:ascii="Arial" w:hAnsi="Arial" w:cs="Arial"/>
                <w:sz w:val="20"/>
                <w:szCs w:val="20"/>
              </w:rPr>
            </w:pPr>
            <w:r w:rsidRPr="00366F2E">
              <w:rPr>
                <w:rFonts w:ascii="Arial" w:hAnsi="Arial" w:cs="Arial"/>
                <w:b/>
                <w:bCs/>
                <w:sz w:val="20"/>
                <w:szCs w:val="20"/>
              </w:rPr>
              <w:t>9</w:t>
            </w:r>
            <w:r w:rsidR="004569DC" w:rsidRPr="00366F2E">
              <w:rPr>
                <w:rFonts w:ascii="Arial" w:hAnsi="Arial" w:cs="Arial"/>
                <w:b/>
                <w:sz w:val="20"/>
                <w:szCs w:val="20"/>
              </w:rPr>
              <w:t>.1</w:t>
            </w:r>
          </w:p>
        </w:tc>
        <w:tc>
          <w:tcPr>
            <w:tcW w:w="7109" w:type="dxa"/>
            <w:tcBorders>
              <w:left w:val="single" w:sz="4" w:space="0" w:color="auto"/>
              <w:bottom w:val="single" w:sz="4" w:space="0" w:color="auto"/>
              <w:right w:val="single" w:sz="4" w:space="0" w:color="auto"/>
            </w:tcBorders>
            <w:vAlign w:val="center"/>
          </w:tcPr>
          <w:p w14:paraId="5B0DEE7B" w14:textId="77777777" w:rsidR="004569DC" w:rsidRPr="00366F2E" w:rsidRDefault="004569DC" w:rsidP="006716FB">
            <w:pPr>
              <w:pStyle w:val="Odstavecseseznamem"/>
              <w:numPr>
                <w:ilvl w:val="0"/>
                <w:numId w:val="35"/>
              </w:numPr>
              <w:spacing w:line="228" w:lineRule="auto"/>
              <w:ind w:left="322" w:hanging="322"/>
              <w:rPr>
                <w:rFonts w:ascii="Arial" w:hAnsi="Arial" w:cs="Arial"/>
                <w:sz w:val="20"/>
              </w:rPr>
            </w:pPr>
            <w:r w:rsidRPr="00366F2E">
              <w:rPr>
                <w:rFonts w:ascii="Arial" w:hAnsi="Arial" w:cs="Arial"/>
                <w:sz w:val="20"/>
                <w:szCs w:val="20"/>
              </w:rPr>
              <w:t>Zprostředkování služby (zavedení podavatele pro poskytování služby)</w:t>
            </w:r>
          </w:p>
        </w:tc>
        <w:tc>
          <w:tcPr>
            <w:tcW w:w="1134" w:type="dxa"/>
            <w:tcBorders>
              <w:left w:val="single" w:sz="4" w:space="0" w:color="auto"/>
              <w:bottom w:val="single" w:sz="4" w:space="0" w:color="auto"/>
              <w:right w:val="single" w:sz="4" w:space="0" w:color="auto"/>
            </w:tcBorders>
            <w:vAlign w:val="center"/>
          </w:tcPr>
          <w:p w14:paraId="4082C44B" w14:textId="30751006" w:rsidR="004569DC" w:rsidRPr="00366F2E" w:rsidRDefault="004569DC" w:rsidP="006716FB">
            <w:pPr>
              <w:pStyle w:val="Bezmezer"/>
              <w:tabs>
                <w:tab w:val="left" w:pos="7655"/>
              </w:tabs>
              <w:spacing w:line="228" w:lineRule="auto"/>
              <w:ind w:left="-57"/>
              <w:jc w:val="center"/>
              <w:rPr>
                <w:rFonts w:ascii="Arial" w:hAnsi="Arial" w:cs="Arial"/>
                <w:sz w:val="20"/>
                <w:szCs w:val="20"/>
              </w:rPr>
            </w:pPr>
            <w:r w:rsidRPr="00366F2E">
              <w:rPr>
                <w:rFonts w:ascii="Arial" w:hAnsi="Arial" w:cs="Arial"/>
                <w:sz w:val="20"/>
                <w:szCs w:val="20"/>
              </w:rPr>
              <w:t>249,5</w:t>
            </w:r>
            <w:r w:rsidR="002F3700" w:rsidRPr="00366F2E">
              <w:rPr>
                <w:rFonts w:ascii="Arial" w:hAnsi="Arial" w:cs="Arial"/>
                <w:sz w:val="20"/>
                <w:szCs w:val="20"/>
              </w:rPr>
              <w:t>9</w:t>
            </w:r>
          </w:p>
        </w:tc>
        <w:tc>
          <w:tcPr>
            <w:tcW w:w="1134" w:type="dxa"/>
            <w:tcBorders>
              <w:left w:val="single" w:sz="4" w:space="0" w:color="auto"/>
              <w:bottom w:val="single" w:sz="4" w:space="0" w:color="auto"/>
              <w:right w:val="single" w:sz="4" w:space="0" w:color="auto"/>
            </w:tcBorders>
            <w:vAlign w:val="center"/>
          </w:tcPr>
          <w:p w14:paraId="73B14264" w14:textId="77777777" w:rsidR="004569DC" w:rsidRPr="00366F2E" w:rsidRDefault="004569DC" w:rsidP="006716FB">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302,00</w:t>
            </w:r>
          </w:p>
        </w:tc>
      </w:tr>
      <w:tr w:rsidR="00547C55" w:rsidRPr="00366F2E" w14:paraId="711F5985" w14:textId="77777777" w:rsidTr="006C11D3">
        <w:tc>
          <w:tcPr>
            <w:tcW w:w="716" w:type="dxa"/>
            <w:gridSpan w:val="2"/>
            <w:tcBorders>
              <w:left w:val="single" w:sz="4" w:space="0" w:color="auto"/>
              <w:bottom w:val="single" w:sz="4" w:space="0" w:color="auto"/>
              <w:right w:val="single" w:sz="4" w:space="0" w:color="auto"/>
            </w:tcBorders>
          </w:tcPr>
          <w:p w14:paraId="0BF9C3FC" w14:textId="77777777" w:rsidR="004569DC" w:rsidRPr="00366F2E" w:rsidRDefault="004569DC" w:rsidP="008834B9">
            <w:pPr>
              <w:pStyle w:val="Bezmezer"/>
              <w:tabs>
                <w:tab w:val="left" w:pos="7655"/>
              </w:tabs>
              <w:spacing w:line="228" w:lineRule="auto"/>
              <w:rPr>
                <w:rFonts w:ascii="Arial" w:hAnsi="Arial" w:cs="Arial"/>
                <w:sz w:val="20"/>
                <w:szCs w:val="20"/>
              </w:rPr>
            </w:pPr>
          </w:p>
        </w:tc>
        <w:tc>
          <w:tcPr>
            <w:tcW w:w="7109" w:type="dxa"/>
            <w:tcBorders>
              <w:left w:val="single" w:sz="4" w:space="0" w:color="auto"/>
              <w:bottom w:val="single" w:sz="4" w:space="0" w:color="auto"/>
              <w:right w:val="single" w:sz="4" w:space="0" w:color="auto"/>
            </w:tcBorders>
            <w:vAlign w:val="center"/>
          </w:tcPr>
          <w:p w14:paraId="07E04B54" w14:textId="77777777" w:rsidR="004569DC" w:rsidRPr="00366F2E" w:rsidRDefault="004569DC" w:rsidP="006716FB">
            <w:pPr>
              <w:pStyle w:val="Odstavecseseznamem"/>
              <w:numPr>
                <w:ilvl w:val="0"/>
                <w:numId w:val="35"/>
              </w:numPr>
              <w:spacing w:line="228" w:lineRule="auto"/>
              <w:ind w:left="322" w:hanging="322"/>
              <w:rPr>
                <w:rFonts w:ascii="Arial" w:hAnsi="Arial" w:cs="Arial"/>
                <w:sz w:val="20"/>
                <w:szCs w:val="20"/>
              </w:rPr>
            </w:pPr>
            <w:r w:rsidRPr="00366F2E">
              <w:rPr>
                <w:rFonts w:ascii="Arial" w:hAnsi="Arial" w:cs="Arial"/>
                <w:sz w:val="20"/>
                <w:szCs w:val="20"/>
              </w:rPr>
              <w:t>Zasílání jednotlivých souborů</w:t>
            </w:r>
          </w:p>
        </w:tc>
        <w:tc>
          <w:tcPr>
            <w:tcW w:w="2268" w:type="dxa"/>
            <w:gridSpan w:val="2"/>
            <w:tcBorders>
              <w:top w:val="single" w:sz="4" w:space="0" w:color="auto"/>
              <w:left w:val="single" w:sz="4" w:space="0" w:color="auto"/>
              <w:bottom w:val="single" w:sz="4" w:space="0" w:color="auto"/>
              <w:right w:val="single" w:sz="4" w:space="0" w:color="auto"/>
            </w:tcBorders>
            <w:vAlign w:val="center"/>
          </w:tcPr>
          <w:p w14:paraId="42B69282" w14:textId="77777777" w:rsidR="004569DC" w:rsidRPr="00366F2E" w:rsidRDefault="004569DC" w:rsidP="006716FB">
            <w:pPr>
              <w:pStyle w:val="Bezmezer"/>
              <w:tabs>
                <w:tab w:val="left" w:pos="7655"/>
              </w:tabs>
              <w:spacing w:line="228" w:lineRule="auto"/>
              <w:ind w:left="-57"/>
              <w:jc w:val="center"/>
              <w:rPr>
                <w:rFonts w:ascii="Arial" w:hAnsi="Arial" w:cs="Arial"/>
                <w:sz w:val="20"/>
                <w:szCs w:val="20"/>
              </w:rPr>
            </w:pPr>
            <w:r w:rsidRPr="00366F2E">
              <w:rPr>
                <w:rFonts w:ascii="Arial" w:hAnsi="Arial" w:cs="Arial"/>
                <w:sz w:val="20"/>
                <w:szCs w:val="20"/>
              </w:rPr>
              <w:t>obsaženo v ceně služby</w:t>
            </w:r>
          </w:p>
        </w:tc>
      </w:tr>
      <w:tr w:rsidR="00547C55" w:rsidRPr="00366F2E" w14:paraId="5ED13C7D" w14:textId="77777777" w:rsidTr="006C11D3">
        <w:tc>
          <w:tcPr>
            <w:tcW w:w="716" w:type="dxa"/>
            <w:gridSpan w:val="2"/>
            <w:tcBorders>
              <w:top w:val="single" w:sz="4" w:space="0" w:color="auto"/>
              <w:left w:val="single" w:sz="4" w:space="0" w:color="auto"/>
            </w:tcBorders>
          </w:tcPr>
          <w:bookmarkStart w:id="421" w:name="_Hlk166146166" w:displacedByCustomXml="next"/>
          <w:sdt>
            <w:sdtPr>
              <w:rPr>
                <w:rFonts w:ascii="Arial" w:hAnsi="Arial" w:cs="Arial"/>
                <w:b/>
              </w:rPr>
              <w:id w:val="1017590717"/>
              <w:placeholder>
                <w:docPart w:val="06C3826B7BC84642B86DA9F6BFD5F6D8"/>
              </w:placeholder>
            </w:sdtPr>
            <w:sdtEndPr/>
            <w:sdtContent>
              <w:p w14:paraId="32FA2250" w14:textId="32A9B6FB" w:rsidR="004569DC" w:rsidRPr="00366F2E" w:rsidRDefault="004569DC" w:rsidP="002C33D3">
                <w:pPr>
                  <w:spacing w:line="228" w:lineRule="auto"/>
                  <w:rPr>
                    <w:rFonts w:ascii="Arial" w:hAnsi="Arial" w:cs="Arial"/>
                    <w:b/>
                  </w:rPr>
                </w:pPr>
                <w:r w:rsidRPr="00366F2E">
                  <w:rPr>
                    <w:rFonts w:ascii="Arial" w:hAnsi="Arial" w:cs="Arial"/>
                    <w:b/>
                    <w:bCs/>
                  </w:rPr>
                  <w:t>1</w:t>
                </w:r>
                <w:r w:rsidR="168B1895" w:rsidRPr="00366F2E">
                  <w:rPr>
                    <w:rFonts w:ascii="Arial" w:hAnsi="Arial" w:cs="Arial"/>
                    <w:b/>
                    <w:bCs/>
                  </w:rPr>
                  <w:t>0</w:t>
                </w:r>
                <w:r w:rsidRPr="00366F2E">
                  <w:rPr>
                    <w:rFonts w:ascii="Arial" w:hAnsi="Arial" w:cs="Arial"/>
                    <w:b/>
                  </w:rPr>
                  <w:t>.</w:t>
                </w:r>
              </w:p>
            </w:sdtContent>
          </w:sdt>
        </w:tc>
        <w:tc>
          <w:tcPr>
            <w:tcW w:w="7109" w:type="dxa"/>
            <w:tcBorders>
              <w:top w:val="single" w:sz="4" w:space="0" w:color="auto"/>
              <w:left w:val="single" w:sz="4" w:space="0" w:color="auto"/>
            </w:tcBorders>
            <w:shd w:val="clear" w:color="auto" w:fill="auto"/>
            <w:vAlign w:val="center"/>
          </w:tcPr>
          <w:p w14:paraId="41032FED" w14:textId="77777777" w:rsidR="004569DC" w:rsidRPr="00366F2E" w:rsidRDefault="004569DC" w:rsidP="006716FB">
            <w:pPr>
              <w:spacing w:line="228" w:lineRule="auto"/>
              <w:rPr>
                <w:rFonts w:ascii="Arial" w:hAnsi="Arial" w:cs="Arial"/>
                <w:b/>
              </w:rPr>
            </w:pPr>
            <w:r w:rsidRPr="00366F2E">
              <w:rPr>
                <w:rFonts w:ascii="Arial" w:hAnsi="Arial" w:cs="Arial"/>
                <w:b/>
              </w:rPr>
              <w:t>Změna místa dodání (Dosílka)</w:t>
            </w:r>
          </w:p>
          <w:p w14:paraId="32528146" w14:textId="1BBE9258" w:rsidR="004569DC" w:rsidRPr="00366F2E" w:rsidRDefault="004569DC" w:rsidP="00852EFC">
            <w:pPr>
              <w:spacing w:line="228" w:lineRule="auto"/>
              <w:ind w:right="175"/>
              <w:rPr>
                <w:rFonts w:ascii="Arial" w:hAnsi="Arial" w:cs="Arial"/>
                <w:sz w:val="20"/>
                <w:szCs w:val="20"/>
              </w:rPr>
            </w:pPr>
            <w:r w:rsidRPr="00366F2E">
              <w:rPr>
                <w:rFonts w:ascii="Arial" w:hAnsi="Arial" w:cs="Arial"/>
                <w:sz w:val="20"/>
                <w:szCs w:val="20"/>
              </w:rPr>
              <w:t xml:space="preserve">(netýká se </w:t>
            </w:r>
            <w:r w:rsidR="002B7558" w:rsidRPr="00366F2E">
              <w:rPr>
                <w:rFonts w:ascii="Arial" w:hAnsi="Arial" w:cs="Arial"/>
                <w:sz w:val="20"/>
                <w:szCs w:val="20"/>
              </w:rPr>
              <w:t xml:space="preserve">služeb </w:t>
            </w:r>
            <w:r w:rsidR="00852EFC" w:rsidRPr="00366F2E">
              <w:rPr>
                <w:rFonts w:ascii="Arial" w:hAnsi="Arial" w:cs="Arial"/>
                <w:sz w:val="20"/>
                <w:szCs w:val="20"/>
              </w:rPr>
              <w:t>Balíkovna</w:t>
            </w:r>
            <w:r w:rsidR="00A14460" w:rsidRPr="00366F2E">
              <w:rPr>
                <w:rFonts w:ascii="Arial" w:hAnsi="Arial" w:cs="Arial"/>
                <w:sz w:val="20"/>
                <w:szCs w:val="20"/>
              </w:rPr>
              <w:t xml:space="preserve"> a Balíkovna na adresu</w:t>
            </w:r>
            <w:r w:rsidR="009A104A" w:rsidRPr="00366F2E">
              <w:rPr>
                <w:rFonts w:ascii="Arial" w:hAnsi="Arial" w:cs="Arial"/>
                <w:sz w:val="20"/>
                <w:szCs w:val="20"/>
              </w:rPr>
              <w:t>)</w:t>
            </w:r>
          </w:p>
        </w:tc>
        <w:tc>
          <w:tcPr>
            <w:tcW w:w="1134" w:type="dxa"/>
            <w:vMerge w:val="restart"/>
            <w:tcBorders>
              <w:top w:val="single" w:sz="4" w:space="0" w:color="auto"/>
              <w:left w:val="single" w:sz="4" w:space="0" w:color="auto"/>
              <w:bottom w:val="single" w:sz="4" w:space="0" w:color="auto"/>
            </w:tcBorders>
            <w:vAlign w:val="center"/>
          </w:tcPr>
          <w:p w14:paraId="22361CAB" w14:textId="70CB0DAA" w:rsidR="004569DC" w:rsidRPr="00366F2E" w:rsidRDefault="003C0985" w:rsidP="006716FB">
            <w:pPr>
              <w:pStyle w:val="Bezmezer"/>
              <w:tabs>
                <w:tab w:val="left" w:pos="7655"/>
              </w:tabs>
              <w:spacing w:line="228" w:lineRule="auto"/>
              <w:jc w:val="center"/>
              <w:rPr>
                <w:rFonts w:ascii="Arial" w:hAnsi="Arial" w:cs="Arial"/>
              </w:rPr>
            </w:pPr>
            <w:r w:rsidRPr="00366F2E">
              <w:rPr>
                <w:rFonts w:ascii="Arial" w:hAnsi="Arial" w:cs="Arial"/>
                <w:sz w:val="20"/>
                <w:szCs w:val="20"/>
              </w:rPr>
              <w:t xml:space="preserve"> 289,26</w:t>
            </w:r>
          </w:p>
        </w:tc>
        <w:tc>
          <w:tcPr>
            <w:tcW w:w="1134" w:type="dxa"/>
            <w:vMerge w:val="restart"/>
            <w:tcBorders>
              <w:top w:val="single" w:sz="4" w:space="0" w:color="auto"/>
              <w:left w:val="single" w:sz="4" w:space="0" w:color="auto"/>
              <w:bottom w:val="single" w:sz="4" w:space="0" w:color="auto"/>
              <w:right w:val="single" w:sz="4" w:space="0" w:color="auto"/>
            </w:tcBorders>
            <w:vAlign w:val="center"/>
          </w:tcPr>
          <w:p w14:paraId="10F6957B" w14:textId="38D83668" w:rsidR="004569DC" w:rsidRPr="00366F2E" w:rsidRDefault="003C0985" w:rsidP="006716FB">
            <w:pPr>
              <w:pStyle w:val="Bezmezer"/>
              <w:tabs>
                <w:tab w:val="left" w:pos="7655"/>
              </w:tabs>
              <w:spacing w:line="228" w:lineRule="auto"/>
              <w:jc w:val="center"/>
              <w:rPr>
                <w:rFonts w:ascii="Arial" w:hAnsi="Arial" w:cs="Arial"/>
                <w:b/>
              </w:rPr>
            </w:pPr>
            <w:r w:rsidRPr="00366F2E">
              <w:rPr>
                <w:rFonts w:ascii="Arial" w:hAnsi="Arial" w:cs="Arial"/>
                <w:b/>
                <w:sz w:val="20"/>
                <w:szCs w:val="20"/>
              </w:rPr>
              <w:t>350</w:t>
            </w:r>
            <w:r w:rsidR="004569DC" w:rsidRPr="00366F2E">
              <w:rPr>
                <w:rFonts w:ascii="Arial" w:hAnsi="Arial" w:cs="Arial"/>
                <w:b/>
                <w:sz w:val="20"/>
                <w:szCs w:val="20"/>
              </w:rPr>
              <w:t>,00</w:t>
            </w:r>
          </w:p>
        </w:tc>
      </w:tr>
      <w:tr w:rsidR="00547C55" w:rsidRPr="00366F2E" w14:paraId="3AEA1981" w14:textId="77777777" w:rsidTr="006C11D3">
        <w:trPr>
          <w:trHeight w:val="625"/>
        </w:trPr>
        <w:tc>
          <w:tcPr>
            <w:tcW w:w="716" w:type="dxa"/>
            <w:gridSpan w:val="2"/>
            <w:tcBorders>
              <w:left w:val="single" w:sz="4" w:space="0" w:color="auto"/>
            </w:tcBorders>
          </w:tcPr>
          <w:p w14:paraId="1C0A7914" w14:textId="77777777" w:rsidR="004569DC" w:rsidRPr="00366F2E" w:rsidRDefault="004569DC" w:rsidP="002C33D3">
            <w:pPr>
              <w:pStyle w:val="Bezmezer"/>
              <w:tabs>
                <w:tab w:val="left" w:pos="7655"/>
              </w:tabs>
              <w:spacing w:line="228" w:lineRule="auto"/>
              <w:rPr>
                <w:rFonts w:ascii="Arial" w:hAnsi="Arial" w:cs="Arial"/>
                <w:sz w:val="20"/>
                <w:szCs w:val="20"/>
              </w:rPr>
            </w:pPr>
          </w:p>
        </w:tc>
        <w:tc>
          <w:tcPr>
            <w:tcW w:w="7109" w:type="dxa"/>
            <w:tcBorders>
              <w:left w:val="single" w:sz="4" w:space="0" w:color="auto"/>
              <w:bottom w:val="single" w:sz="4" w:space="0" w:color="auto"/>
              <w:right w:val="single" w:sz="4" w:space="0" w:color="auto"/>
            </w:tcBorders>
            <w:vAlign w:val="center"/>
          </w:tcPr>
          <w:p w14:paraId="58D3BCCC" w14:textId="1F7939B2" w:rsidR="004569DC" w:rsidRPr="00366F2E" w:rsidRDefault="004569DC" w:rsidP="006716FB">
            <w:pPr>
              <w:pStyle w:val="Bezmezer"/>
              <w:numPr>
                <w:ilvl w:val="0"/>
                <w:numId w:val="23"/>
              </w:numPr>
              <w:tabs>
                <w:tab w:val="left" w:pos="7655"/>
              </w:tabs>
              <w:spacing w:line="228" w:lineRule="auto"/>
              <w:ind w:left="317" w:hanging="317"/>
              <w:rPr>
                <w:rFonts w:ascii="Arial" w:hAnsi="Arial" w:cs="Arial"/>
                <w:sz w:val="20"/>
                <w:szCs w:val="20"/>
                <w:u w:val="single"/>
              </w:rPr>
            </w:pPr>
            <w:r w:rsidRPr="00366F2E">
              <w:rPr>
                <w:rFonts w:ascii="Arial" w:hAnsi="Arial" w:cs="Arial"/>
                <w:sz w:val="20"/>
                <w:szCs w:val="20"/>
                <w:u w:val="single"/>
              </w:rPr>
              <w:t>Za projednání žádosti, evidenci a dosílání poštovních zásilek</w:t>
            </w:r>
            <w:r w:rsidR="00E0430F" w:rsidRPr="00366F2E">
              <w:rPr>
                <w:rFonts w:ascii="Arial" w:hAnsi="Arial" w:cs="Arial"/>
                <w:sz w:val="20"/>
                <w:szCs w:val="20"/>
                <w:u w:val="single"/>
              </w:rPr>
              <w:t xml:space="preserve">, </w:t>
            </w:r>
            <w:r w:rsidRPr="00366F2E">
              <w:rPr>
                <w:rFonts w:ascii="Arial" w:hAnsi="Arial" w:cs="Arial"/>
                <w:sz w:val="20"/>
                <w:szCs w:val="20"/>
                <w:u w:val="single"/>
              </w:rPr>
              <w:t>poštovních poukázek</w:t>
            </w:r>
            <w:r w:rsidR="00E0430F" w:rsidRPr="00366F2E">
              <w:rPr>
                <w:rFonts w:ascii="Arial" w:hAnsi="Arial" w:cs="Arial"/>
                <w:sz w:val="20"/>
                <w:szCs w:val="20"/>
                <w:u w:val="single"/>
              </w:rPr>
              <w:t xml:space="preserve"> a platebních dokladů SIPO</w:t>
            </w:r>
          </w:p>
          <w:p w14:paraId="4DFEB15B" w14:textId="26F06AE4" w:rsidR="004569DC" w:rsidRPr="00366F2E" w:rsidRDefault="004569DC" w:rsidP="006716FB">
            <w:pPr>
              <w:pStyle w:val="Bezmezer"/>
              <w:tabs>
                <w:tab w:val="left" w:pos="7655"/>
              </w:tabs>
              <w:spacing w:line="228" w:lineRule="auto"/>
              <w:ind w:left="317"/>
              <w:rPr>
                <w:rFonts w:ascii="Arial" w:hAnsi="Arial" w:cs="Arial"/>
                <w:sz w:val="20"/>
                <w:szCs w:val="20"/>
              </w:rPr>
            </w:pPr>
            <w:r w:rsidRPr="00366F2E">
              <w:rPr>
                <w:rFonts w:ascii="Arial" w:hAnsi="Arial" w:cs="Arial"/>
                <w:sz w:val="20"/>
                <w:szCs w:val="20"/>
              </w:rPr>
              <w:t>Pozn.: cena je splatná při podání žádosti. Cena za měsíc</w:t>
            </w:r>
          </w:p>
        </w:tc>
        <w:tc>
          <w:tcPr>
            <w:tcW w:w="1134" w:type="dxa"/>
            <w:vMerge/>
            <w:tcBorders>
              <w:top w:val="single" w:sz="4" w:space="0" w:color="auto"/>
              <w:bottom w:val="single" w:sz="4" w:space="0" w:color="auto"/>
              <w:right w:val="single" w:sz="4" w:space="0" w:color="auto"/>
            </w:tcBorders>
            <w:vAlign w:val="center"/>
          </w:tcPr>
          <w:p w14:paraId="3EE6C255" w14:textId="77777777" w:rsidR="004569DC" w:rsidRPr="00366F2E" w:rsidRDefault="004569DC" w:rsidP="006716FB">
            <w:pPr>
              <w:pStyle w:val="Bezmezer"/>
              <w:tabs>
                <w:tab w:val="left" w:pos="7655"/>
              </w:tabs>
              <w:spacing w:line="228" w:lineRule="auto"/>
              <w:rPr>
                <w:rFonts w:ascii="Arial" w:hAnsi="Arial" w:cs="Arial"/>
                <w:sz w:val="20"/>
                <w:szCs w:val="20"/>
              </w:rPr>
            </w:pPr>
          </w:p>
        </w:tc>
        <w:tc>
          <w:tcPr>
            <w:tcW w:w="1134" w:type="dxa"/>
            <w:vMerge/>
            <w:tcBorders>
              <w:top w:val="single" w:sz="4" w:space="0" w:color="auto"/>
              <w:left w:val="single" w:sz="4" w:space="0" w:color="auto"/>
              <w:bottom w:val="single" w:sz="4" w:space="0" w:color="auto"/>
              <w:right w:val="single" w:sz="4" w:space="0" w:color="auto"/>
            </w:tcBorders>
            <w:vAlign w:val="center"/>
          </w:tcPr>
          <w:p w14:paraId="35B9FB4A" w14:textId="77777777" w:rsidR="004569DC" w:rsidRPr="00366F2E" w:rsidRDefault="004569DC" w:rsidP="006716FB">
            <w:pPr>
              <w:pStyle w:val="Bezmezer"/>
              <w:tabs>
                <w:tab w:val="left" w:pos="7655"/>
              </w:tabs>
              <w:spacing w:line="228" w:lineRule="auto"/>
              <w:rPr>
                <w:rFonts w:ascii="Arial" w:hAnsi="Arial" w:cs="Arial"/>
                <w:sz w:val="20"/>
                <w:szCs w:val="20"/>
              </w:rPr>
            </w:pPr>
          </w:p>
        </w:tc>
      </w:tr>
      <w:tr w:rsidR="00547C55" w:rsidRPr="00366F2E" w14:paraId="67005DE8" w14:textId="77777777" w:rsidTr="521C895B">
        <w:trPr>
          <w:trHeight w:val="1449"/>
        </w:trPr>
        <w:tc>
          <w:tcPr>
            <w:tcW w:w="716" w:type="dxa"/>
            <w:gridSpan w:val="2"/>
            <w:tcBorders>
              <w:left w:val="single" w:sz="4" w:space="0" w:color="auto"/>
            </w:tcBorders>
          </w:tcPr>
          <w:p w14:paraId="41E1389D" w14:textId="77777777" w:rsidR="00A30432" w:rsidRPr="00366F2E" w:rsidRDefault="00A30432" w:rsidP="006716FB">
            <w:pPr>
              <w:pStyle w:val="Bezmezer"/>
              <w:tabs>
                <w:tab w:val="left" w:pos="7655"/>
              </w:tabs>
              <w:spacing w:line="228" w:lineRule="auto"/>
              <w:jc w:val="both"/>
              <w:rPr>
                <w:rFonts w:ascii="Arial" w:hAnsi="Arial" w:cs="Arial"/>
                <w:sz w:val="20"/>
                <w:szCs w:val="20"/>
              </w:rPr>
            </w:pPr>
          </w:p>
        </w:tc>
        <w:tc>
          <w:tcPr>
            <w:tcW w:w="9377" w:type="dxa"/>
            <w:gridSpan w:val="3"/>
            <w:tcBorders>
              <w:top w:val="single" w:sz="4" w:space="0" w:color="auto"/>
              <w:left w:val="single" w:sz="4" w:space="0" w:color="auto"/>
              <w:bottom w:val="single" w:sz="4" w:space="0" w:color="auto"/>
              <w:right w:val="single" w:sz="4" w:space="0" w:color="auto"/>
            </w:tcBorders>
            <w:vAlign w:val="center"/>
          </w:tcPr>
          <w:p w14:paraId="1FA4011F" w14:textId="77777777" w:rsidR="00A30432" w:rsidRPr="00366F2E" w:rsidRDefault="00A30432" w:rsidP="002C33D3">
            <w:pPr>
              <w:pStyle w:val="Bezmezer"/>
              <w:numPr>
                <w:ilvl w:val="0"/>
                <w:numId w:val="24"/>
              </w:numPr>
              <w:tabs>
                <w:tab w:val="left" w:pos="7655"/>
              </w:tabs>
              <w:spacing w:line="228" w:lineRule="auto"/>
              <w:ind w:left="317" w:hanging="317"/>
              <w:jc w:val="both"/>
              <w:rPr>
                <w:rFonts w:ascii="Arial" w:hAnsi="Arial" w:cs="Arial"/>
                <w:sz w:val="20"/>
                <w:szCs w:val="20"/>
                <w:u w:val="single"/>
              </w:rPr>
            </w:pPr>
            <w:r w:rsidRPr="00366F2E">
              <w:rPr>
                <w:rFonts w:ascii="Arial" w:hAnsi="Arial" w:cs="Arial"/>
                <w:sz w:val="20"/>
                <w:szCs w:val="20"/>
                <w:u w:val="single"/>
              </w:rPr>
              <w:t>Příplatky</w:t>
            </w:r>
          </w:p>
          <w:p w14:paraId="39216CAC" w14:textId="0D5352F2" w:rsidR="005776E3" w:rsidRPr="00366F2E" w:rsidRDefault="3C67BF9D">
            <w:pPr>
              <w:pStyle w:val="Textkomente"/>
              <w:ind w:left="272"/>
              <w:jc w:val="both"/>
              <w:rPr>
                <w:rFonts w:ascii="Arial" w:hAnsi="Arial" w:cs="Arial"/>
              </w:rPr>
            </w:pPr>
            <w:r w:rsidRPr="00366F2E">
              <w:rPr>
                <w:rFonts w:ascii="Arial" w:hAnsi="Arial" w:cs="Arial"/>
              </w:rPr>
              <w:t>Kromě ceny vybrané dle bodu 1</w:t>
            </w:r>
            <w:r w:rsidR="568F1310" w:rsidRPr="00366F2E">
              <w:rPr>
                <w:rFonts w:ascii="Arial" w:hAnsi="Arial" w:cs="Arial"/>
              </w:rPr>
              <w:t>0</w:t>
            </w:r>
            <w:r w:rsidRPr="00366F2E">
              <w:rPr>
                <w:rFonts w:ascii="Arial" w:hAnsi="Arial" w:cs="Arial"/>
              </w:rPr>
              <w:t xml:space="preserve"> a) se u balíkových služeb</w:t>
            </w:r>
            <w:r w:rsidR="00D31849" w:rsidRPr="00366F2E">
              <w:rPr>
                <w:rFonts w:ascii="Arial" w:hAnsi="Arial" w:cs="Arial"/>
              </w:rPr>
              <w:t>, Cenné zásilky a Doporučené zásilky</w:t>
            </w:r>
            <w:r w:rsidRPr="00366F2E">
              <w:rPr>
                <w:rFonts w:ascii="Arial" w:hAnsi="Arial" w:cs="Arial"/>
              </w:rPr>
              <w:t xml:space="preserve"> vybírá základní cena za službu dle </w:t>
            </w:r>
            <w:r w:rsidR="7131F51C" w:rsidRPr="00366F2E">
              <w:rPr>
                <w:rFonts w:ascii="Arial" w:hAnsi="Arial" w:cs="Arial"/>
              </w:rPr>
              <w:t xml:space="preserve">velikostní kategorie S </w:t>
            </w:r>
            <w:r w:rsidRPr="00366F2E">
              <w:rPr>
                <w:rFonts w:ascii="Arial" w:hAnsi="Arial" w:cs="Arial"/>
              </w:rPr>
              <w:t xml:space="preserve">a dále příplatek za Udanou cenu, </w:t>
            </w:r>
            <w:proofErr w:type="spellStart"/>
            <w:r w:rsidRPr="00366F2E">
              <w:rPr>
                <w:rFonts w:ascii="Arial" w:hAnsi="Arial" w:cs="Arial"/>
              </w:rPr>
              <w:t>Nestandard</w:t>
            </w:r>
            <w:proofErr w:type="spellEnd"/>
            <w:r w:rsidRPr="00366F2E">
              <w:rPr>
                <w:rFonts w:ascii="Arial" w:hAnsi="Arial" w:cs="Arial"/>
              </w:rPr>
              <w:t>, Neskladné nebo Křehké.</w:t>
            </w:r>
            <w:r w:rsidR="2FB1E016" w:rsidRPr="00366F2E">
              <w:rPr>
                <w:rFonts w:ascii="Arial" w:hAnsi="Arial" w:cs="Arial"/>
              </w:rPr>
              <w:t xml:space="preserve"> V případě zásilky se zvolenou doplňkovou službou „Vícekusová zásilka“ se cena dle tohoto ustanovení vybírá za každý jednotlivý kus této zásilky.</w:t>
            </w:r>
            <w:r w:rsidR="53B5DC4B" w:rsidRPr="00366F2E">
              <w:rPr>
                <w:rFonts w:ascii="Arial" w:hAnsi="Arial" w:cs="Arial"/>
              </w:rPr>
              <w:t xml:space="preserve"> </w:t>
            </w:r>
          </w:p>
          <w:p w14:paraId="1002E2C1" w14:textId="7F4FA423" w:rsidR="00995CB0" w:rsidRPr="00366F2E" w:rsidRDefault="00995CB0" w:rsidP="002C33D3">
            <w:pPr>
              <w:pStyle w:val="Textkomente"/>
              <w:ind w:left="272"/>
              <w:jc w:val="both"/>
              <w:rPr>
                <w:rFonts w:ascii="Arial" w:hAnsi="Arial" w:cs="Arial"/>
                <w:sz w:val="8"/>
                <w:szCs w:val="8"/>
              </w:rPr>
            </w:pPr>
          </w:p>
          <w:p w14:paraId="2D58C7FB" w14:textId="349934F7" w:rsidR="00995CB0" w:rsidRPr="00366F2E" w:rsidRDefault="00995CB0" w:rsidP="002C33D3">
            <w:pPr>
              <w:pStyle w:val="Textkomente"/>
              <w:ind w:left="272"/>
              <w:jc w:val="both"/>
              <w:rPr>
                <w:rFonts w:ascii="Arial" w:hAnsi="Arial" w:cs="Arial"/>
              </w:rPr>
            </w:pPr>
            <w:r w:rsidRPr="00366F2E">
              <w:rPr>
                <w:rFonts w:ascii="Arial" w:hAnsi="Arial" w:cs="Arial"/>
              </w:rPr>
              <w:t xml:space="preserve">V případě balíkových zásilek ze zahraničí se vybírá základní cena a příplatky platné pro obdobnou vnitrostátní službu. U služby EMS mezinárodní se vybírá základní cena a příplatky za službu EMS vnitrostátní dle velikostní kategorie </w:t>
            </w:r>
            <w:r w:rsidR="00BE7123" w:rsidRPr="00366F2E">
              <w:rPr>
                <w:rFonts w:ascii="Arial" w:hAnsi="Arial" w:cs="Arial"/>
              </w:rPr>
              <w:t>„</w:t>
            </w:r>
            <w:r w:rsidRPr="00366F2E">
              <w:rPr>
                <w:rFonts w:ascii="Arial" w:hAnsi="Arial" w:cs="Arial"/>
              </w:rPr>
              <w:t>S</w:t>
            </w:r>
            <w:r w:rsidR="00BE7123" w:rsidRPr="00366F2E">
              <w:rPr>
                <w:rFonts w:ascii="Arial" w:hAnsi="Arial" w:cs="Arial"/>
              </w:rPr>
              <w:t>“</w:t>
            </w:r>
            <w:r w:rsidRPr="00366F2E">
              <w:rPr>
                <w:rFonts w:ascii="Arial" w:hAnsi="Arial" w:cs="Arial"/>
              </w:rPr>
              <w:t xml:space="preserve">; u služby Obchodní balík ze zahraničí se vybírá základní cena a příplatky za službu Balík Do ruky dle velikostní kategorie </w:t>
            </w:r>
            <w:r w:rsidR="00BE7123" w:rsidRPr="00366F2E">
              <w:rPr>
                <w:rFonts w:ascii="Arial" w:hAnsi="Arial" w:cs="Arial"/>
              </w:rPr>
              <w:t>„</w:t>
            </w:r>
            <w:r w:rsidRPr="00366F2E">
              <w:rPr>
                <w:rFonts w:ascii="Arial" w:hAnsi="Arial" w:cs="Arial"/>
              </w:rPr>
              <w:t>S</w:t>
            </w:r>
            <w:r w:rsidR="00BE7123" w:rsidRPr="00366F2E">
              <w:rPr>
                <w:rFonts w:ascii="Arial" w:hAnsi="Arial" w:cs="Arial"/>
              </w:rPr>
              <w:t>“</w:t>
            </w:r>
            <w:r w:rsidRPr="00366F2E">
              <w:rPr>
                <w:rFonts w:ascii="Arial" w:hAnsi="Arial" w:cs="Arial"/>
              </w:rPr>
              <w:t xml:space="preserve">; u služby Standardní balík ze zahraničí a u služby Cenný balík ze zahraničí </w:t>
            </w:r>
            <w:r w:rsidR="00001E19" w:rsidRPr="00366F2E">
              <w:rPr>
                <w:rFonts w:ascii="Arial" w:hAnsi="Arial" w:cs="Arial"/>
              </w:rPr>
              <w:t xml:space="preserve">se vybírá </w:t>
            </w:r>
            <w:r w:rsidRPr="00366F2E">
              <w:rPr>
                <w:rFonts w:ascii="Arial" w:hAnsi="Arial" w:cs="Arial"/>
              </w:rPr>
              <w:t>základní cena a příplatky za službu Cenn</w:t>
            </w:r>
            <w:r w:rsidR="00257E90" w:rsidRPr="00366F2E">
              <w:rPr>
                <w:rFonts w:ascii="Arial" w:hAnsi="Arial" w:cs="Arial"/>
              </w:rPr>
              <w:t>á</w:t>
            </w:r>
            <w:r w:rsidRPr="00366F2E">
              <w:rPr>
                <w:rFonts w:ascii="Arial" w:hAnsi="Arial" w:cs="Arial"/>
              </w:rPr>
              <w:t xml:space="preserve"> </w:t>
            </w:r>
            <w:r w:rsidR="00257E90" w:rsidRPr="00366F2E">
              <w:rPr>
                <w:rFonts w:ascii="Arial" w:hAnsi="Arial" w:cs="Arial"/>
              </w:rPr>
              <w:t xml:space="preserve">zásilka </w:t>
            </w:r>
            <w:r w:rsidRPr="00366F2E">
              <w:rPr>
                <w:rFonts w:ascii="Arial" w:hAnsi="Arial" w:cs="Arial"/>
              </w:rPr>
              <w:t xml:space="preserve">dle velikostní kategorie </w:t>
            </w:r>
            <w:r w:rsidR="00BE7123" w:rsidRPr="00366F2E">
              <w:rPr>
                <w:rFonts w:ascii="Arial" w:hAnsi="Arial" w:cs="Arial"/>
              </w:rPr>
              <w:t>„</w:t>
            </w:r>
            <w:r w:rsidRPr="00366F2E">
              <w:rPr>
                <w:rFonts w:ascii="Arial" w:hAnsi="Arial" w:cs="Arial"/>
              </w:rPr>
              <w:t>S</w:t>
            </w:r>
            <w:r w:rsidR="00001E19" w:rsidRPr="00366F2E">
              <w:rPr>
                <w:rFonts w:ascii="Arial" w:hAnsi="Arial" w:cs="Arial"/>
              </w:rPr>
              <w:t>“.</w:t>
            </w:r>
          </w:p>
          <w:p w14:paraId="4025AB48" w14:textId="77777777" w:rsidR="005776E3" w:rsidRPr="00366F2E" w:rsidRDefault="005776E3" w:rsidP="002C33D3">
            <w:pPr>
              <w:pStyle w:val="Textkomente"/>
              <w:ind w:left="272"/>
              <w:jc w:val="both"/>
              <w:rPr>
                <w:rFonts w:ascii="Arial" w:hAnsi="Arial" w:cs="Arial"/>
                <w:sz w:val="10"/>
                <w:szCs w:val="10"/>
              </w:rPr>
            </w:pPr>
          </w:p>
          <w:p w14:paraId="71B5D02E" w14:textId="08A71884" w:rsidR="005776E3" w:rsidRPr="00366F2E" w:rsidRDefault="00725425" w:rsidP="00E0430F">
            <w:pPr>
              <w:pStyle w:val="Textkomente"/>
              <w:ind w:left="272"/>
              <w:jc w:val="both"/>
              <w:rPr>
                <w:rFonts w:ascii="Arial" w:hAnsi="Arial" w:cs="Arial"/>
              </w:rPr>
            </w:pPr>
            <w:r w:rsidRPr="00366F2E">
              <w:rPr>
                <w:rFonts w:ascii="Arial" w:hAnsi="Arial" w:cs="Arial"/>
              </w:rPr>
              <w:t>V případě, že je nové místo dodání v působnosti původního doručovacího depa, cena služby se za změnu místa dodání (Dosílku) nevybírá.</w:t>
            </w:r>
          </w:p>
        </w:tc>
      </w:tr>
      <w:tr w:rsidR="00547C55" w:rsidRPr="00366F2E" w14:paraId="217D3020" w14:textId="77777777" w:rsidTr="521C895B">
        <w:tc>
          <w:tcPr>
            <w:tcW w:w="716" w:type="dxa"/>
            <w:gridSpan w:val="2"/>
            <w:tcBorders>
              <w:left w:val="single" w:sz="4" w:space="0" w:color="auto"/>
            </w:tcBorders>
          </w:tcPr>
          <w:p w14:paraId="26DB826A" w14:textId="77777777" w:rsidR="00371931" w:rsidRPr="00366F2E" w:rsidRDefault="00371931" w:rsidP="006716FB">
            <w:pPr>
              <w:pStyle w:val="Bezmezer"/>
              <w:tabs>
                <w:tab w:val="left" w:pos="7655"/>
              </w:tabs>
              <w:spacing w:line="228" w:lineRule="auto"/>
              <w:jc w:val="both"/>
              <w:rPr>
                <w:rFonts w:ascii="Arial" w:hAnsi="Arial" w:cs="Arial"/>
                <w:sz w:val="20"/>
                <w:szCs w:val="20"/>
              </w:rPr>
            </w:pPr>
          </w:p>
        </w:tc>
        <w:tc>
          <w:tcPr>
            <w:tcW w:w="9377" w:type="dxa"/>
            <w:gridSpan w:val="3"/>
            <w:tcBorders>
              <w:top w:val="single" w:sz="4" w:space="0" w:color="auto"/>
              <w:left w:val="single" w:sz="4" w:space="0" w:color="auto"/>
              <w:bottom w:val="single" w:sz="4" w:space="0" w:color="auto"/>
              <w:right w:val="single" w:sz="4" w:space="0" w:color="auto"/>
            </w:tcBorders>
            <w:vAlign w:val="center"/>
          </w:tcPr>
          <w:p w14:paraId="45E29BBB" w14:textId="101CA3D3" w:rsidR="00371931" w:rsidRPr="00366F2E" w:rsidRDefault="00371931" w:rsidP="00371931">
            <w:pPr>
              <w:pStyle w:val="Bezmezer"/>
              <w:tabs>
                <w:tab w:val="left" w:pos="7655"/>
              </w:tabs>
              <w:spacing w:line="228" w:lineRule="auto"/>
              <w:rPr>
                <w:rFonts w:ascii="Arial" w:hAnsi="Arial" w:cs="Arial"/>
                <w:sz w:val="20"/>
                <w:szCs w:val="20"/>
              </w:rPr>
            </w:pPr>
            <w:r w:rsidRPr="00366F2E">
              <w:rPr>
                <w:rFonts w:ascii="Arial" w:hAnsi="Arial" w:cs="Arial"/>
                <w:b/>
              </w:rPr>
              <w:t>Jednorázová změna místa dodání (</w:t>
            </w:r>
            <w:r w:rsidR="006E7753" w:rsidRPr="00366F2E">
              <w:rPr>
                <w:rFonts w:ascii="Arial" w:hAnsi="Arial" w:cs="Arial"/>
                <w:b/>
              </w:rPr>
              <w:t>Jednorázová d</w:t>
            </w:r>
            <w:r w:rsidRPr="00366F2E">
              <w:rPr>
                <w:rFonts w:ascii="Arial" w:hAnsi="Arial" w:cs="Arial"/>
                <w:b/>
              </w:rPr>
              <w:t>osílka)</w:t>
            </w:r>
          </w:p>
        </w:tc>
      </w:tr>
      <w:tr w:rsidR="00547C55" w:rsidRPr="00366F2E" w14:paraId="4A32918C" w14:textId="77777777" w:rsidTr="521C895B">
        <w:trPr>
          <w:trHeight w:val="583"/>
        </w:trPr>
        <w:tc>
          <w:tcPr>
            <w:tcW w:w="716" w:type="dxa"/>
            <w:gridSpan w:val="2"/>
            <w:tcBorders>
              <w:left w:val="single" w:sz="4" w:space="0" w:color="auto"/>
            </w:tcBorders>
          </w:tcPr>
          <w:p w14:paraId="1D0DCD5D" w14:textId="77777777" w:rsidR="004569DC" w:rsidRPr="00366F2E" w:rsidRDefault="004569DC" w:rsidP="006716FB">
            <w:pPr>
              <w:pStyle w:val="Bezmezer"/>
              <w:tabs>
                <w:tab w:val="left" w:pos="7655"/>
              </w:tabs>
              <w:spacing w:line="228" w:lineRule="auto"/>
              <w:jc w:val="both"/>
              <w:rPr>
                <w:rFonts w:ascii="Arial" w:hAnsi="Arial" w:cs="Arial"/>
                <w:sz w:val="20"/>
                <w:szCs w:val="20"/>
              </w:rPr>
            </w:pPr>
          </w:p>
        </w:tc>
        <w:tc>
          <w:tcPr>
            <w:tcW w:w="7109" w:type="dxa"/>
            <w:tcBorders>
              <w:top w:val="single" w:sz="4" w:space="0" w:color="auto"/>
              <w:left w:val="single" w:sz="4" w:space="0" w:color="auto"/>
              <w:bottom w:val="single" w:sz="4" w:space="0" w:color="auto"/>
              <w:right w:val="single" w:sz="4" w:space="0" w:color="auto"/>
            </w:tcBorders>
            <w:vAlign w:val="center"/>
          </w:tcPr>
          <w:p w14:paraId="358C23C1" w14:textId="6F61B254" w:rsidR="004569DC" w:rsidRPr="00366F2E" w:rsidRDefault="00371931" w:rsidP="002C33D3">
            <w:pPr>
              <w:pStyle w:val="Odstavecseseznamem"/>
              <w:numPr>
                <w:ilvl w:val="0"/>
                <w:numId w:val="36"/>
              </w:numPr>
              <w:spacing w:line="228" w:lineRule="auto"/>
              <w:ind w:left="272" w:hanging="272"/>
              <w:jc w:val="both"/>
              <w:rPr>
                <w:rFonts w:ascii="Arial" w:hAnsi="Arial" w:cs="Arial"/>
                <w:sz w:val="20"/>
                <w:szCs w:val="20"/>
              </w:rPr>
            </w:pPr>
            <w:r w:rsidRPr="00366F2E">
              <w:rPr>
                <w:rFonts w:ascii="Arial" w:hAnsi="Arial" w:cs="Arial"/>
                <w:sz w:val="20"/>
                <w:szCs w:val="20"/>
              </w:rPr>
              <w:t xml:space="preserve">Žádost v aplikaci Změna doručení </w:t>
            </w:r>
            <w:r w:rsidR="00574D31" w:rsidRPr="00366F2E">
              <w:rPr>
                <w:rFonts w:ascii="Arial" w:hAnsi="Arial" w:cs="Arial"/>
                <w:sz w:val="20"/>
                <w:szCs w:val="20"/>
              </w:rPr>
              <w:t>online – pro</w:t>
            </w:r>
            <w:r w:rsidR="00995CB0" w:rsidRPr="00366F2E">
              <w:rPr>
                <w:rFonts w:ascii="Arial" w:hAnsi="Arial" w:cs="Arial"/>
                <w:sz w:val="20"/>
                <w:szCs w:val="20"/>
              </w:rPr>
              <w:t xml:space="preserve"> základní vnitrostátní poštovní služby Doporučené psaní a Cenné psaní </w:t>
            </w:r>
            <w:r w:rsidRPr="00366F2E">
              <w:rPr>
                <w:rFonts w:ascii="Arial" w:hAnsi="Arial" w:cs="Arial"/>
                <w:sz w:val="20"/>
                <w:szCs w:val="20"/>
              </w:rPr>
              <w:t>(osvobozeno od DPH).</w:t>
            </w:r>
          </w:p>
        </w:tc>
        <w:tc>
          <w:tcPr>
            <w:tcW w:w="2268" w:type="dxa"/>
            <w:gridSpan w:val="2"/>
            <w:tcBorders>
              <w:top w:val="single" w:sz="4" w:space="0" w:color="auto"/>
              <w:left w:val="single" w:sz="4" w:space="0" w:color="auto"/>
              <w:bottom w:val="single" w:sz="4" w:space="0" w:color="auto"/>
              <w:right w:val="single" w:sz="4" w:space="0" w:color="auto"/>
            </w:tcBorders>
            <w:vAlign w:val="center"/>
          </w:tcPr>
          <w:p w14:paraId="5C447B14" w14:textId="59AC132A" w:rsidR="004569DC" w:rsidRPr="00366F2E" w:rsidRDefault="003C0985" w:rsidP="006716FB">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30</w:t>
            </w:r>
            <w:r w:rsidR="00371931" w:rsidRPr="00366F2E">
              <w:rPr>
                <w:rFonts w:ascii="Arial" w:hAnsi="Arial" w:cs="Arial"/>
                <w:sz w:val="20"/>
                <w:szCs w:val="20"/>
              </w:rPr>
              <w:t>,00</w:t>
            </w:r>
          </w:p>
        </w:tc>
      </w:tr>
      <w:tr w:rsidR="00547C55" w:rsidRPr="00366F2E" w14:paraId="5B02FBBA" w14:textId="77777777" w:rsidTr="00DE65DD">
        <w:trPr>
          <w:trHeight w:val="597"/>
        </w:trPr>
        <w:tc>
          <w:tcPr>
            <w:tcW w:w="716" w:type="dxa"/>
            <w:gridSpan w:val="2"/>
            <w:tcBorders>
              <w:left w:val="single" w:sz="4" w:space="0" w:color="auto"/>
            </w:tcBorders>
          </w:tcPr>
          <w:p w14:paraId="117A9FDF" w14:textId="77777777" w:rsidR="00371931" w:rsidRPr="00366F2E" w:rsidRDefault="00371931" w:rsidP="00D01AFF">
            <w:pPr>
              <w:pStyle w:val="Bezmezer"/>
              <w:tabs>
                <w:tab w:val="left" w:pos="7655"/>
              </w:tabs>
              <w:spacing w:line="228" w:lineRule="auto"/>
              <w:jc w:val="both"/>
              <w:rPr>
                <w:rFonts w:ascii="Arial" w:hAnsi="Arial" w:cs="Arial"/>
                <w:sz w:val="20"/>
                <w:szCs w:val="20"/>
              </w:rPr>
            </w:pPr>
          </w:p>
        </w:tc>
        <w:tc>
          <w:tcPr>
            <w:tcW w:w="7109" w:type="dxa"/>
            <w:tcBorders>
              <w:top w:val="single" w:sz="4" w:space="0" w:color="auto"/>
              <w:left w:val="single" w:sz="4" w:space="0" w:color="auto"/>
              <w:right w:val="single" w:sz="4" w:space="0" w:color="auto"/>
            </w:tcBorders>
            <w:vAlign w:val="center"/>
          </w:tcPr>
          <w:p w14:paraId="2853F173" w14:textId="581E841C" w:rsidR="00371931" w:rsidRPr="00366F2E" w:rsidRDefault="00371931" w:rsidP="002C33D3">
            <w:pPr>
              <w:pStyle w:val="Odstavecseseznamem"/>
              <w:numPr>
                <w:ilvl w:val="0"/>
                <w:numId w:val="36"/>
              </w:numPr>
              <w:spacing w:line="228" w:lineRule="auto"/>
              <w:ind w:left="272" w:hanging="272"/>
              <w:jc w:val="both"/>
              <w:rPr>
                <w:rFonts w:ascii="Arial" w:hAnsi="Arial" w:cs="Arial"/>
                <w:sz w:val="20"/>
                <w:szCs w:val="20"/>
              </w:rPr>
            </w:pPr>
            <w:r w:rsidRPr="00366F2E">
              <w:rPr>
                <w:rFonts w:ascii="Arial" w:hAnsi="Arial" w:cs="Arial"/>
                <w:sz w:val="20"/>
                <w:szCs w:val="20"/>
              </w:rPr>
              <w:t xml:space="preserve">Žádost v aplikaci Změna doručení </w:t>
            </w:r>
            <w:r w:rsidR="00574D31" w:rsidRPr="00366F2E">
              <w:rPr>
                <w:rFonts w:ascii="Arial" w:hAnsi="Arial" w:cs="Arial"/>
                <w:sz w:val="20"/>
                <w:szCs w:val="20"/>
              </w:rPr>
              <w:t>online – pro</w:t>
            </w:r>
            <w:r w:rsidR="00995CB0" w:rsidRPr="00366F2E">
              <w:rPr>
                <w:rFonts w:ascii="Arial" w:hAnsi="Arial" w:cs="Arial"/>
                <w:sz w:val="20"/>
                <w:szCs w:val="20"/>
              </w:rPr>
              <w:t xml:space="preserve"> vnitrostátní poštovní službu Firemní </w:t>
            </w:r>
            <w:r w:rsidR="00574D31" w:rsidRPr="00366F2E">
              <w:rPr>
                <w:rFonts w:ascii="Arial" w:hAnsi="Arial" w:cs="Arial"/>
                <w:sz w:val="20"/>
                <w:szCs w:val="20"/>
              </w:rPr>
              <w:t>psaní – doporučeně</w:t>
            </w:r>
          </w:p>
        </w:tc>
        <w:tc>
          <w:tcPr>
            <w:tcW w:w="1134" w:type="dxa"/>
            <w:tcBorders>
              <w:top w:val="single" w:sz="4" w:space="0" w:color="auto"/>
              <w:left w:val="single" w:sz="4" w:space="0" w:color="auto"/>
              <w:right w:val="single" w:sz="4" w:space="0" w:color="auto"/>
            </w:tcBorders>
            <w:vAlign w:val="center"/>
          </w:tcPr>
          <w:p w14:paraId="1F3373BE" w14:textId="396814DD" w:rsidR="00371931" w:rsidRPr="00366F2E" w:rsidRDefault="003C0985" w:rsidP="00371931">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 xml:space="preserve"> 26,45</w:t>
            </w:r>
          </w:p>
        </w:tc>
        <w:tc>
          <w:tcPr>
            <w:tcW w:w="1134" w:type="dxa"/>
            <w:tcBorders>
              <w:top w:val="single" w:sz="4" w:space="0" w:color="auto"/>
              <w:left w:val="single" w:sz="4" w:space="0" w:color="auto"/>
              <w:right w:val="single" w:sz="4" w:space="0" w:color="auto"/>
            </w:tcBorders>
            <w:vAlign w:val="center"/>
          </w:tcPr>
          <w:p w14:paraId="37628E89" w14:textId="68F53D9F" w:rsidR="00371931" w:rsidRPr="00366F2E" w:rsidRDefault="003C0985" w:rsidP="00371931">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32</w:t>
            </w:r>
            <w:r w:rsidR="00371931" w:rsidRPr="00366F2E">
              <w:rPr>
                <w:rFonts w:ascii="Arial" w:hAnsi="Arial" w:cs="Arial"/>
                <w:b/>
                <w:sz w:val="20"/>
                <w:szCs w:val="20"/>
              </w:rPr>
              <w:t>,00</w:t>
            </w:r>
          </w:p>
        </w:tc>
      </w:tr>
      <w:tr w:rsidR="00547C55" w:rsidRPr="00366F2E" w14:paraId="7EEEA639" w14:textId="77777777" w:rsidTr="00DE65DD">
        <w:trPr>
          <w:trHeight w:val="731"/>
        </w:trPr>
        <w:tc>
          <w:tcPr>
            <w:tcW w:w="716" w:type="dxa"/>
            <w:gridSpan w:val="2"/>
            <w:tcBorders>
              <w:left w:val="single" w:sz="4" w:space="0" w:color="auto"/>
            </w:tcBorders>
          </w:tcPr>
          <w:p w14:paraId="29B2E71B" w14:textId="77777777" w:rsidR="00371931" w:rsidRPr="00366F2E" w:rsidRDefault="00371931" w:rsidP="00D01AFF">
            <w:pPr>
              <w:pStyle w:val="Bezmezer"/>
              <w:tabs>
                <w:tab w:val="left" w:pos="7655"/>
              </w:tabs>
              <w:spacing w:line="228" w:lineRule="auto"/>
              <w:jc w:val="both"/>
              <w:rPr>
                <w:rFonts w:ascii="Arial" w:hAnsi="Arial" w:cs="Arial"/>
                <w:sz w:val="20"/>
                <w:szCs w:val="20"/>
              </w:rPr>
            </w:pPr>
          </w:p>
        </w:tc>
        <w:tc>
          <w:tcPr>
            <w:tcW w:w="7109" w:type="dxa"/>
            <w:tcBorders>
              <w:top w:val="single" w:sz="4" w:space="0" w:color="auto"/>
              <w:left w:val="single" w:sz="4" w:space="0" w:color="auto"/>
              <w:right w:val="single" w:sz="4" w:space="0" w:color="auto"/>
            </w:tcBorders>
            <w:vAlign w:val="center"/>
          </w:tcPr>
          <w:p w14:paraId="4F58D152" w14:textId="7491B7FA" w:rsidR="00371931" w:rsidRPr="00366F2E" w:rsidRDefault="00371931" w:rsidP="002C33D3">
            <w:pPr>
              <w:pStyle w:val="Odstavecseseznamem"/>
              <w:numPr>
                <w:ilvl w:val="0"/>
                <w:numId w:val="36"/>
              </w:numPr>
              <w:spacing w:line="228" w:lineRule="auto"/>
              <w:ind w:left="272" w:hanging="272"/>
              <w:jc w:val="both"/>
              <w:rPr>
                <w:rFonts w:ascii="Arial" w:hAnsi="Arial" w:cs="Arial"/>
                <w:sz w:val="20"/>
                <w:szCs w:val="20"/>
              </w:rPr>
            </w:pPr>
            <w:r w:rsidRPr="00366F2E">
              <w:rPr>
                <w:rFonts w:ascii="Arial" w:hAnsi="Arial" w:cs="Arial"/>
                <w:sz w:val="20"/>
                <w:szCs w:val="20"/>
              </w:rPr>
              <w:t xml:space="preserve">Žádost jiným </w:t>
            </w:r>
            <w:r w:rsidR="00574D31" w:rsidRPr="00366F2E">
              <w:rPr>
                <w:rFonts w:ascii="Arial" w:hAnsi="Arial" w:cs="Arial"/>
                <w:sz w:val="20"/>
                <w:szCs w:val="20"/>
              </w:rPr>
              <w:t>způsobem – pro</w:t>
            </w:r>
            <w:r w:rsidR="00995CB0" w:rsidRPr="00366F2E">
              <w:rPr>
                <w:rFonts w:ascii="Arial" w:hAnsi="Arial" w:cs="Arial"/>
                <w:sz w:val="20"/>
                <w:szCs w:val="20"/>
              </w:rPr>
              <w:t xml:space="preserve"> základní vnitrostátní poštovní služby Doporučené psaní a Cenné psaní a pro základní zahraniční poštovní služby Doporučená zásilka a Cenné psaní</w:t>
            </w:r>
            <w:r w:rsidRPr="00366F2E">
              <w:rPr>
                <w:rFonts w:ascii="Arial" w:hAnsi="Arial" w:cs="Arial"/>
                <w:sz w:val="20"/>
                <w:szCs w:val="20"/>
              </w:rPr>
              <w:t xml:space="preserve"> (osvobozeno od DPH).</w:t>
            </w:r>
          </w:p>
        </w:tc>
        <w:tc>
          <w:tcPr>
            <w:tcW w:w="2268" w:type="dxa"/>
            <w:gridSpan w:val="2"/>
            <w:tcBorders>
              <w:top w:val="single" w:sz="4" w:space="0" w:color="auto"/>
              <w:left w:val="single" w:sz="4" w:space="0" w:color="auto"/>
              <w:right w:val="single" w:sz="4" w:space="0" w:color="auto"/>
            </w:tcBorders>
            <w:vAlign w:val="center"/>
          </w:tcPr>
          <w:p w14:paraId="1D6320D1" w14:textId="2349E6B6" w:rsidR="00371931" w:rsidRPr="00366F2E" w:rsidRDefault="003C0985" w:rsidP="00371931">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45</w:t>
            </w:r>
            <w:r w:rsidR="00371931" w:rsidRPr="00366F2E">
              <w:rPr>
                <w:rFonts w:ascii="Arial" w:hAnsi="Arial" w:cs="Arial"/>
                <w:sz w:val="20"/>
                <w:szCs w:val="20"/>
              </w:rPr>
              <w:t>,00</w:t>
            </w:r>
          </w:p>
        </w:tc>
      </w:tr>
      <w:tr w:rsidR="00547C55" w:rsidRPr="00366F2E" w14:paraId="13116C8A" w14:textId="77777777" w:rsidTr="00DE65DD">
        <w:trPr>
          <w:trHeight w:val="1052"/>
        </w:trPr>
        <w:tc>
          <w:tcPr>
            <w:tcW w:w="716" w:type="dxa"/>
            <w:gridSpan w:val="2"/>
            <w:tcBorders>
              <w:left w:val="single" w:sz="4" w:space="0" w:color="auto"/>
            </w:tcBorders>
          </w:tcPr>
          <w:p w14:paraId="7429D7CF" w14:textId="77777777" w:rsidR="00A34527" w:rsidRPr="00366F2E" w:rsidRDefault="00A34527" w:rsidP="00D01AFF">
            <w:pPr>
              <w:pStyle w:val="Bezmezer"/>
              <w:tabs>
                <w:tab w:val="left" w:pos="7655"/>
              </w:tabs>
              <w:spacing w:line="228" w:lineRule="auto"/>
              <w:jc w:val="both"/>
              <w:rPr>
                <w:rFonts w:ascii="Arial" w:hAnsi="Arial" w:cs="Arial"/>
                <w:sz w:val="20"/>
                <w:szCs w:val="20"/>
              </w:rPr>
            </w:pPr>
          </w:p>
        </w:tc>
        <w:tc>
          <w:tcPr>
            <w:tcW w:w="7109" w:type="dxa"/>
            <w:tcBorders>
              <w:top w:val="single" w:sz="4" w:space="0" w:color="auto"/>
              <w:left w:val="single" w:sz="4" w:space="0" w:color="auto"/>
              <w:right w:val="single" w:sz="4" w:space="0" w:color="auto"/>
            </w:tcBorders>
            <w:vAlign w:val="center"/>
          </w:tcPr>
          <w:p w14:paraId="1C9EAAC7" w14:textId="2B697273" w:rsidR="000723A3" w:rsidRPr="00366F2E" w:rsidRDefault="00A34527" w:rsidP="002C33D3">
            <w:pPr>
              <w:pStyle w:val="Odstavecseseznamem"/>
              <w:numPr>
                <w:ilvl w:val="0"/>
                <w:numId w:val="36"/>
              </w:numPr>
              <w:spacing w:line="228" w:lineRule="auto"/>
              <w:ind w:left="272" w:hanging="272"/>
              <w:jc w:val="both"/>
              <w:rPr>
                <w:rFonts w:ascii="Arial" w:hAnsi="Arial" w:cs="Arial"/>
                <w:sz w:val="20"/>
                <w:szCs w:val="20"/>
              </w:rPr>
            </w:pPr>
            <w:r w:rsidRPr="00366F2E">
              <w:rPr>
                <w:rFonts w:ascii="Arial" w:hAnsi="Arial" w:cs="Arial"/>
                <w:sz w:val="20"/>
                <w:szCs w:val="20"/>
              </w:rPr>
              <w:t xml:space="preserve">Žádost jiným </w:t>
            </w:r>
            <w:r w:rsidR="00574D31" w:rsidRPr="00366F2E">
              <w:rPr>
                <w:rFonts w:ascii="Arial" w:hAnsi="Arial" w:cs="Arial"/>
                <w:sz w:val="20"/>
                <w:szCs w:val="20"/>
              </w:rPr>
              <w:t>způsobem – pro</w:t>
            </w:r>
            <w:r w:rsidR="000723A3" w:rsidRPr="00366F2E">
              <w:rPr>
                <w:rFonts w:ascii="Arial" w:hAnsi="Arial" w:cs="Arial"/>
                <w:sz w:val="20"/>
                <w:szCs w:val="20"/>
              </w:rPr>
              <w:t xml:space="preserve"> vnitrostátní poštovní službu</w:t>
            </w:r>
          </w:p>
          <w:p w14:paraId="04492739" w14:textId="7E3082E0" w:rsidR="00A34527" w:rsidRPr="00366F2E" w:rsidRDefault="00995CB0" w:rsidP="002C33D3">
            <w:pPr>
              <w:pStyle w:val="Odstavecseseznamem"/>
              <w:spacing w:line="228" w:lineRule="auto"/>
              <w:ind w:left="272"/>
              <w:jc w:val="both"/>
              <w:rPr>
                <w:rFonts w:ascii="Arial" w:hAnsi="Arial" w:cs="Arial"/>
                <w:sz w:val="20"/>
                <w:szCs w:val="20"/>
              </w:rPr>
            </w:pPr>
            <w:r w:rsidRPr="00366F2E">
              <w:rPr>
                <w:rFonts w:ascii="Arial" w:hAnsi="Arial" w:cs="Arial"/>
                <w:sz w:val="20"/>
                <w:szCs w:val="20"/>
              </w:rPr>
              <w:t xml:space="preserve">Firemní psaní </w:t>
            </w:r>
            <w:r w:rsidR="00C15EDC" w:rsidRPr="00366F2E">
              <w:rPr>
                <w:rFonts w:ascii="Arial" w:hAnsi="Arial" w:cs="Arial"/>
                <w:sz w:val="20"/>
                <w:szCs w:val="20"/>
              </w:rPr>
              <w:t>–</w:t>
            </w:r>
            <w:r w:rsidR="000723A3" w:rsidRPr="00366F2E">
              <w:rPr>
                <w:rFonts w:ascii="Arial" w:hAnsi="Arial" w:cs="Arial"/>
                <w:sz w:val="20"/>
                <w:szCs w:val="20"/>
              </w:rPr>
              <w:t xml:space="preserve"> </w:t>
            </w:r>
            <w:r w:rsidRPr="00366F2E">
              <w:rPr>
                <w:rFonts w:ascii="Arial" w:hAnsi="Arial" w:cs="Arial"/>
                <w:sz w:val="20"/>
                <w:szCs w:val="20"/>
              </w:rPr>
              <w:t>doporučeně</w:t>
            </w:r>
            <w:r w:rsidR="00C15EDC" w:rsidRPr="00366F2E">
              <w:rPr>
                <w:rFonts w:ascii="Arial" w:hAnsi="Arial" w:cs="Arial"/>
                <w:sz w:val="20"/>
                <w:szCs w:val="20"/>
              </w:rPr>
              <w:t xml:space="preserve"> a pro Zapsané listovní zásilky dodávané podnikem na základě uzavřené </w:t>
            </w:r>
            <w:r w:rsidR="00AD4718" w:rsidRPr="00366F2E">
              <w:rPr>
                <w:rFonts w:ascii="Arial" w:hAnsi="Arial" w:cs="Arial"/>
                <w:sz w:val="20"/>
                <w:szCs w:val="20"/>
              </w:rPr>
              <w:t>Smlouvy o přístupu ke zvláštním službám a prvkům poštovní infrastruktury</w:t>
            </w:r>
            <w:r w:rsidR="00C15EDC" w:rsidRPr="00366F2E">
              <w:rPr>
                <w:rFonts w:ascii="Arial" w:hAnsi="Arial" w:cs="Arial"/>
                <w:sz w:val="20"/>
                <w:szCs w:val="20"/>
              </w:rPr>
              <w:t>.</w:t>
            </w:r>
          </w:p>
        </w:tc>
        <w:tc>
          <w:tcPr>
            <w:tcW w:w="1134" w:type="dxa"/>
            <w:tcBorders>
              <w:top w:val="single" w:sz="4" w:space="0" w:color="auto"/>
              <w:left w:val="single" w:sz="4" w:space="0" w:color="auto"/>
              <w:right w:val="single" w:sz="4" w:space="0" w:color="auto"/>
            </w:tcBorders>
            <w:vAlign w:val="center"/>
          </w:tcPr>
          <w:p w14:paraId="249B1C93" w14:textId="6524A7CF" w:rsidR="00A34527" w:rsidRPr="00366F2E" w:rsidRDefault="003C0985" w:rsidP="00A34527">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 xml:space="preserve"> 41,32</w:t>
            </w:r>
          </w:p>
        </w:tc>
        <w:tc>
          <w:tcPr>
            <w:tcW w:w="1134" w:type="dxa"/>
            <w:tcBorders>
              <w:top w:val="single" w:sz="4" w:space="0" w:color="auto"/>
              <w:left w:val="single" w:sz="4" w:space="0" w:color="auto"/>
              <w:right w:val="single" w:sz="4" w:space="0" w:color="auto"/>
            </w:tcBorders>
            <w:vAlign w:val="center"/>
          </w:tcPr>
          <w:p w14:paraId="0572757A" w14:textId="4A46AC48" w:rsidR="00A34527" w:rsidRPr="00366F2E" w:rsidRDefault="003C0985" w:rsidP="00A34527">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50</w:t>
            </w:r>
            <w:r w:rsidR="00A34527" w:rsidRPr="00366F2E">
              <w:rPr>
                <w:rFonts w:ascii="Arial" w:hAnsi="Arial" w:cs="Arial"/>
                <w:b/>
                <w:sz w:val="20"/>
                <w:szCs w:val="20"/>
              </w:rPr>
              <w:t>,00</w:t>
            </w:r>
          </w:p>
        </w:tc>
      </w:tr>
      <w:tr w:rsidR="00547C55" w:rsidRPr="00366F2E" w14:paraId="344D34B8" w14:textId="77777777" w:rsidTr="00536D17">
        <w:trPr>
          <w:trHeight w:val="418"/>
        </w:trPr>
        <w:tc>
          <w:tcPr>
            <w:tcW w:w="716" w:type="dxa"/>
            <w:gridSpan w:val="2"/>
            <w:tcBorders>
              <w:left w:val="single" w:sz="4" w:space="0" w:color="auto"/>
              <w:bottom w:val="single" w:sz="4" w:space="0" w:color="auto"/>
            </w:tcBorders>
          </w:tcPr>
          <w:p w14:paraId="1B97B797" w14:textId="77777777" w:rsidR="00371931" w:rsidRPr="00366F2E" w:rsidRDefault="00371931" w:rsidP="00D01AFF">
            <w:pPr>
              <w:pStyle w:val="Bezmezer"/>
              <w:tabs>
                <w:tab w:val="left" w:pos="7655"/>
              </w:tabs>
              <w:spacing w:line="228" w:lineRule="auto"/>
              <w:jc w:val="both"/>
              <w:rPr>
                <w:rFonts w:ascii="Arial" w:hAnsi="Arial" w:cs="Arial"/>
                <w:sz w:val="20"/>
                <w:szCs w:val="20"/>
              </w:rPr>
            </w:pPr>
          </w:p>
        </w:tc>
        <w:tc>
          <w:tcPr>
            <w:tcW w:w="7109" w:type="dxa"/>
            <w:tcBorders>
              <w:top w:val="single" w:sz="4" w:space="0" w:color="auto"/>
              <w:left w:val="single" w:sz="4" w:space="0" w:color="auto"/>
              <w:bottom w:val="single" w:sz="4" w:space="0" w:color="auto"/>
              <w:right w:val="single" w:sz="4" w:space="0" w:color="auto"/>
            </w:tcBorders>
            <w:vAlign w:val="center"/>
          </w:tcPr>
          <w:p w14:paraId="6CCF488B" w14:textId="24B2D116" w:rsidR="00371931" w:rsidRPr="00366F2E" w:rsidRDefault="00A34527" w:rsidP="00995CB0">
            <w:pPr>
              <w:pStyle w:val="Odstavecseseznamem"/>
              <w:numPr>
                <w:ilvl w:val="0"/>
                <w:numId w:val="36"/>
              </w:numPr>
              <w:spacing w:line="228" w:lineRule="auto"/>
              <w:ind w:left="274" w:hanging="274"/>
              <w:rPr>
                <w:rFonts w:ascii="Arial" w:hAnsi="Arial" w:cs="Arial"/>
                <w:sz w:val="20"/>
                <w:szCs w:val="20"/>
              </w:rPr>
            </w:pPr>
            <w:r w:rsidRPr="00366F2E">
              <w:rPr>
                <w:rFonts w:ascii="Arial" w:hAnsi="Arial" w:cs="Arial"/>
                <w:sz w:val="20"/>
                <w:szCs w:val="20"/>
              </w:rPr>
              <w:t xml:space="preserve">Ostatní listovní </w:t>
            </w:r>
            <w:r w:rsidR="00995CB0" w:rsidRPr="00366F2E">
              <w:rPr>
                <w:rFonts w:ascii="Arial" w:hAnsi="Arial" w:cs="Arial"/>
                <w:sz w:val="20"/>
                <w:szCs w:val="20"/>
              </w:rPr>
              <w:t>služby</w:t>
            </w:r>
          </w:p>
          <w:p w14:paraId="266ACA76" w14:textId="265ACCEC" w:rsidR="00C9665D" w:rsidRPr="00366F2E" w:rsidRDefault="00C9665D" w:rsidP="00C9665D">
            <w:pPr>
              <w:spacing w:line="228" w:lineRule="auto"/>
              <w:rPr>
                <w:rFonts w:ascii="Arial" w:hAnsi="Arial" w:cs="Arial"/>
                <w:sz w:val="20"/>
                <w:szCs w:val="20"/>
              </w:rPr>
            </w:pPr>
          </w:p>
        </w:tc>
        <w:tc>
          <w:tcPr>
            <w:tcW w:w="2268" w:type="dxa"/>
            <w:gridSpan w:val="2"/>
            <w:tcBorders>
              <w:top w:val="single" w:sz="4" w:space="0" w:color="auto"/>
              <w:left w:val="single" w:sz="4" w:space="0" w:color="auto"/>
              <w:bottom w:val="single" w:sz="4" w:space="0" w:color="auto"/>
              <w:right w:val="single" w:sz="4" w:space="0" w:color="auto"/>
            </w:tcBorders>
            <w:vAlign w:val="center"/>
          </w:tcPr>
          <w:p w14:paraId="69E5E9F4" w14:textId="30A0A27E" w:rsidR="00371931" w:rsidRPr="00366F2E" w:rsidRDefault="00A34527" w:rsidP="00A34527">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Obsaženo v ceně služby</w:t>
            </w:r>
          </w:p>
        </w:tc>
      </w:tr>
      <w:tr w:rsidR="00536D17" w:rsidRPr="00366F2E" w14:paraId="70EC5F07" w14:textId="77777777" w:rsidTr="005F4DBB">
        <w:trPr>
          <w:trHeight w:val="418"/>
        </w:trPr>
        <w:tc>
          <w:tcPr>
            <w:tcW w:w="716" w:type="dxa"/>
            <w:gridSpan w:val="2"/>
            <w:tcBorders>
              <w:top w:val="single" w:sz="4" w:space="0" w:color="auto"/>
            </w:tcBorders>
          </w:tcPr>
          <w:p w14:paraId="64ADFDEC" w14:textId="77777777" w:rsidR="00536D17" w:rsidRPr="00366F2E" w:rsidRDefault="00536D17" w:rsidP="00D01AFF">
            <w:pPr>
              <w:pStyle w:val="Bezmezer"/>
              <w:tabs>
                <w:tab w:val="left" w:pos="7655"/>
              </w:tabs>
              <w:spacing w:line="228" w:lineRule="auto"/>
              <w:jc w:val="both"/>
              <w:rPr>
                <w:rFonts w:ascii="Arial" w:hAnsi="Arial" w:cs="Arial"/>
                <w:sz w:val="20"/>
                <w:szCs w:val="20"/>
              </w:rPr>
            </w:pPr>
          </w:p>
        </w:tc>
        <w:tc>
          <w:tcPr>
            <w:tcW w:w="7109" w:type="dxa"/>
            <w:tcBorders>
              <w:top w:val="single" w:sz="4" w:space="0" w:color="auto"/>
            </w:tcBorders>
            <w:vAlign w:val="center"/>
          </w:tcPr>
          <w:p w14:paraId="1191A677" w14:textId="77777777" w:rsidR="00536D17" w:rsidRPr="00366F2E" w:rsidRDefault="00536D17" w:rsidP="00536D17">
            <w:pPr>
              <w:pStyle w:val="Odstavecseseznamem"/>
              <w:spacing w:line="228" w:lineRule="auto"/>
              <w:ind w:left="274"/>
              <w:rPr>
                <w:rFonts w:ascii="Arial" w:hAnsi="Arial" w:cs="Arial"/>
                <w:sz w:val="20"/>
                <w:szCs w:val="20"/>
              </w:rPr>
            </w:pPr>
          </w:p>
          <w:p w14:paraId="2AF10893" w14:textId="77777777" w:rsidR="00536D17" w:rsidRPr="00366F2E" w:rsidRDefault="00536D17" w:rsidP="00536D17">
            <w:pPr>
              <w:pStyle w:val="Odstavecseseznamem"/>
              <w:spacing w:line="228" w:lineRule="auto"/>
              <w:ind w:left="274"/>
              <w:rPr>
                <w:rFonts w:ascii="Arial" w:hAnsi="Arial" w:cs="Arial"/>
                <w:sz w:val="20"/>
                <w:szCs w:val="20"/>
              </w:rPr>
            </w:pPr>
          </w:p>
          <w:p w14:paraId="42416FE2" w14:textId="77777777" w:rsidR="00536D17" w:rsidRPr="00366F2E" w:rsidRDefault="00536D17" w:rsidP="00536D17">
            <w:pPr>
              <w:pStyle w:val="Odstavecseseznamem"/>
              <w:spacing w:line="228" w:lineRule="auto"/>
              <w:ind w:left="274"/>
              <w:rPr>
                <w:rFonts w:ascii="Arial" w:hAnsi="Arial" w:cs="Arial"/>
                <w:sz w:val="20"/>
                <w:szCs w:val="20"/>
              </w:rPr>
            </w:pPr>
          </w:p>
          <w:p w14:paraId="01F34465" w14:textId="77777777" w:rsidR="00536D17" w:rsidRPr="00366F2E" w:rsidRDefault="00536D17" w:rsidP="00536D17">
            <w:pPr>
              <w:pStyle w:val="Odstavecseseznamem"/>
              <w:spacing w:line="228" w:lineRule="auto"/>
              <w:ind w:left="274"/>
              <w:rPr>
                <w:rFonts w:ascii="Arial" w:hAnsi="Arial" w:cs="Arial"/>
                <w:sz w:val="20"/>
                <w:szCs w:val="20"/>
              </w:rPr>
            </w:pPr>
          </w:p>
        </w:tc>
        <w:tc>
          <w:tcPr>
            <w:tcW w:w="2268" w:type="dxa"/>
            <w:gridSpan w:val="2"/>
            <w:tcBorders>
              <w:top w:val="single" w:sz="4" w:space="0" w:color="auto"/>
            </w:tcBorders>
            <w:vAlign w:val="center"/>
          </w:tcPr>
          <w:p w14:paraId="6C937B41" w14:textId="77777777" w:rsidR="00536D17" w:rsidRPr="00366F2E" w:rsidRDefault="00536D17" w:rsidP="00A34527">
            <w:pPr>
              <w:pStyle w:val="Bezmezer"/>
              <w:tabs>
                <w:tab w:val="left" w:pos="7655"/>
              </w:tabs>
              <w:spacing w:line="228" w:lineRule="auto"/>
              <w:jc w:val="center"/>
              <w:rPr>
                <w:rFonts w:ascii="Arial" w:hAnsi="Arial" w:cs="Arial"/>
                <w:sz w:val="20"/>
                <w:szCs w:val="20"/>
              </w:rPr>
            </w:pPr>
          </w:p>
        </w:tc>
      </w:tr>
      <w:tr w:rsidR="00547C55" w:rsidRPr="00366F2E" w14:paraId="64624A3B" w14:textId="77777777" w:rsidTr="005F4DBB">
        <w:tc>
          <w:tcPr>
            <w:tcW w:w="590" w:type="dxa"/>
            <w:tcBorders>
              <w:top w:val="single" w:sz="4" w:space="0" w:color="auto"/>
              <w:left w:val="single" w:sz="4" w:space="0" w:color="auto"/>
            </w:tcBorders>
          </w:tcPr>
          <w:p w14:paraId="11067530" w14:textId="19EE8378" w:rsidR="00A34527" w:rsidRPr="00366F2E" w:rsidRDefault="00995CB0" w:rsidP="00281E6B">
            <w:pPr>
              <w:rPr>
                <w:rFonts w:ascii="Arial" w:hAnsi="Arial" w:cs="Arial"/>
                <w:b/>
              </w:rPr>
            </w:pPr>
            <w:r w:rsidRPr="00366F2E">
              <w:rPr>
                <w:rFonts w:ascii="Arial" w:hAnsi="Arial" w:cs="Arial"/>
                <w:b/>
                <w:bCs/>
              </w:rPr>
              <w:lastRenderedPageBreak/>
              <w:t>1</w:t>
            </w:r>
            <w:r w:rsidR="10988B60" w:rsidRPr="00366F2E">
              <w:rPr>
                <w:rFonts w:ascii="Arial" w:hAnsi="Arial" w:cs="Arial"/>
                <w:b/>
                <w:bCs/>
              </w:rPr>
              <w:t>0</w:t>
            </w:r>
            <w:r w:rsidRPr="00366F2E">
              <w:rPr>
                <w:rFonts w:ascii="Arial" w:hAnsi="Arial" w:cs="Arial"/>
                <w:b/>
              </w:rPr>
              <w:t>.</w:t>
            </w:r>
          </w:p>
        </w:tc>
        <w:tc>
          <w:tcPr>
            <w:tcW w:w="9503" w:type="dxa"/>
            <w:gridSpan w:val="4"/>
            <w:vMerge w:val="restart"/>
            <w:tcBorders>
              <w:top w:val="single" w:sz="4" w:space="0" w:color="auto"/>
              <w:left w:val="single" w:sz="4" w:space="0" w:color="auto"/>
              <w:bottom w:val="single" w:sz="4" w:space="0" w:color="auto"/>
              <w:right w:val="single" w:sz="4" w:space="0" w:color="auto"/>
            </w:tcBorders>
            <w:vAlign w:val="center"/>
          </w:tcPr>
          <w:p w14:paraId="49031073" w14:textId="1A2DF49A" w:rsidR="00A34527" w:rsidRPr="00366F2E" w:rsidRDefault="00A34527" w:rsidP="002C33D3">
            <w:pPr>
              <w:pStyle w:val="Odstavecseseznamem"/>
              <w:numPr>
                <w:ilvl w:val="0"/>
                <w:numId w:val="36"/>
              </w:numPr>
              <w:spacing w:line="228" w:lineRule="auto"/>
              <w:ind w:left="274" w:hanging="274"/>
              <w:jc w:val="both"/>
              <w:rPr>
                <w:rFonts w:ascii="Arial" w:hAnsi="Arial" w:cs="Arial"/>
                <w:sz w:val="20"/>
                <w:szCs w:val="20"/>
              </w:rPr>
            </w:pPr>
            <w:r w:rsidRPr="00366F2E">
              <w:rPr>
                <w:rFonts w:ascii="Arial" w:hAnsi="Arial" w:cs="Arial"/>
                <w:sz w:val="20"/>
                <w:szCs w:val="20"/>
              </w:rPr>
              <w:t xml:space="preserve">Balíkové </w:t>
            </w:r>
            <w:r w:rsidR="00995CB0" w:rsidRPr="00366F2E">
              <w:rPr>
                <w:rFonts w:ascii="Arial" w:hAnsi="Arial" w:cs="Arial"/>
                <w:sz w:val="20"/>
                <w:szCs w:val="20"/>
              </w:rPr>
              <w:t>služby</w:t>
            </w:r>
            <w:r w:rsidRPr="00366F2E">
              <w:rPr>
                <w:rFonts w:ascii="Arial" w:hAnsi="Arial" w:cs="Arial"/>
                <w:sz w:val="20"/>
                <w:szCs w:val="20"/>
              </w:rPr>
              <w:t xml:space="preserve"> (kromě </w:t>
            </w:r>
            <w:r w:rsidR="0022690B" w:rsidRPr="00366F2E">
              <w:rPr>
                <w:rFonts w:ascii="Arial" w:hAnsi="Arial" w:cs="Arial"/>
                <w:sz w:val="20"/>
                <w:szCs w:val="20"/>
              </w:rPr>
              <w:t xml:space="preserve">služeb </w:t>
            </w:r>
            <w:r w:rsidR="00852EFC" w:rsidRPr="00366F2E">
              <w:rPr>
                <w:rFonts w:ascii="Arial" w:hAnsi="Arial" w:cs="Arial"/>
                <w:sz w:val="20"/>
                <w:szCs w:val="20"/>
              </w:rPr>
              <w:t>Balíkovna</w:t>
            </w:r>
            <w:r w:rsidR="006E7753" w:rsidRPr="00366F2E">
              <w:rPr>
                <w:rFonts w:ascii="Arial" w:hAnsi="Arial" w:cs="Arial"/>
                <w:sz w:val="20"/>
                <w:szCs w:val="20"/>
              </w:rPr>
              <w:t xml:space="preserve">, </w:t>
            </w:r>
            <w:r w:rsidR="00A14460" w:rsidRPr="00366F2E">
              <w:rPr>
                <w:rFonts w:ascii="Arial" w:hAnsi="Arial" w:cs="Arial"/>
                <w:sz w:val="20"/>
                <w:szCs w:val="20"/>
              </w:rPr>
              <w:t>Balíkovna na adresu</w:t>
            </w:r>
            <w:r w:rsidR="006E7753" w:rsidRPr="00366F2E">
              <w:rPr>
                <w:rFonts w:ascii="Arial" w:hAnsi="Arial" w:cs="Arial"/>
                <w:sz w:val="20"/>
                <w:szCs w:val="20"/>
              </w:rPr>
              <w:t xml:space="preserve"> a Balíkovna plus</w:t>
            </w:r>
            <w:r w:rsidRPr="00366F2E">
              <w:rPr>
                <w:rFonts w:ascii="Arial" w:hAnsi="Arial" w:cs="Arial"/>
                <w:sz w:val="20"/>
                <w:szCs w:val="20"/>
              </w:rPr>
              <w:t>)</w:t>
            </w:r>
            <w:r w:rsidR="007A268B" w:rsidRPr="00366F2E">
              <w:rPr>
                <w:rFonts w:ascii="Arial" w:hAnsi="Arial" w:cs="Arial"/>
                <w:sz w:val="20"/>
                <w:szCs w:val="20"/>
              </w:rPr>
              <w:t>, Cenná zásilka a Doporučená zásilka</w:t>
            </w:r>
            <w:r w:rsidRPr="00366F2E">
              <w:rPr>
                <w:rFonts w:ascii="Arial" w:hAnsi="Arial" w:cs="Arial"/>
                <w:sz w:val="20"/>
                <w:szCs w:val="20"/>
              </w:rPr>
              <w:t>:</w:t>
            </w:r>
          </w:p>
          <w:p w14:paraId="159AF1E8" w14:textId="77777777" w:rsidR="00A34527" w:rsidRPr="00366F2E" w:rsidRDefault="00A34527" w:rsidP="002C33D3">
            <w:pPr>
              <w:pStyle w:val="Odstavecseseznamem"/>
              <w:spacing w:line="228" w:lineRule="auto"/>
              <w:ind w:left="274"/>
              <w:jc w:val="both"/>
              <w:rPr>
                <w:rFonts w:ascii="Arial" w:hAnsi="Arial" w:cs="Arial"/>
                <w:sz w:val="8"/>
                <w:szCs w:val="8"/>
              </w:rPr>
            </w:pPr>
          </w:p>
          <w:p w14:paraId="743F1ADC" w14:textId="4D06AF89" w:rsidR="00A34527" w:rsidRPr="00366F2E" w:rsidRDefault="52C88917">
            <w:pPr>
              <w:pStyle w:val="Odstavecseseznamem"/>
              <w:spacing w:line="228" w:lineRule="auto"/>
              <w:ind w:left="274"/>
              <w:jc w:val="both"/>
              <w:rPr>
                <w:rFonts w:ascii="Arial" w:hAnsi="Arial" w:cs="Arial"/>
                <w:sz w:val="20"/>
                <w:szCs w:val="20"/>
              </w:rPr>
            </w:pPr>
            <w:r w:rsidRPr="00366F2E">
              <w:rPr>
                <w:rFonts w:ascii="Arial" w:hAnsi="Arial" w:cs="Arial"/>
                <w:sz w:val="20"/>
                <w:szCs w:val="20"/>
              </w:rPr>
              <w:t xml:space="preserve">Vybírá se základní cena za službu dle velikostní kategorie S a dále příplatek za Udanou cenu, </w:t>
            </w:r>
            <w:proofErr w:type="spellStart"/>
            <w:r w:rsidRPr="00366F2E">
              <w:rPr>
                <w:rFonts w:ascii="Arial" w:hAnsi="Arial" w:cs="Arial"/>
                <w:sz w:val="20"/>
                <w:szCs w:val="20"/>
              </w:rPr>
              <w:t>Nestandard</w:t>
            </w:r>
            <w:proofErr w:type="spellEnd"/>
            <w:r w:rsidRPr="00366F2E">
              <w:rPr>
                <w:rFonts w:ascii="Arial" w:hAnsi="Arial" w:cs="Arial"/>
                <w:sz w:val="20"/>
                <w:szCs w:val="20"/>
              </w:rPr>
              <w:t xml:space="preserve">, Neskladné nebo Křehké. V případě zásilky se zvolenou doplňkovou službou „Vícekusová zásilka“ se cena dle tohoto ustanovení vybírá za každý jednotlivý kus této zásilky. </w:t>
            </w:r>
          </w:p>
          <w:p w14:paraId="65D0D1D0" w14:textId="1F493D88" w:rsidR="00995CB0" w:rsidRPr="00366F2E" w:rsidRDefault="00995CB0" w:rsidP="002C33D3">
            <w:pPr>
              <w:pStyle w:val="Odstavecseseznamem"/>
              <w:spacing w:line="228" w:lineRule="auto"/>
              <w:ind w:left="274"/>
              <w:jc w:val="both"/>
              <w:rPr>
                <w:rFonts w:ascii="Arial" w:hAnsi="Arial" w:cs="Arial"/>
                <w:sz w:val="8"/>
                <w:szCs w:val="8"/>
              </w:rPr>
            </w:pPr>
          </w:p>
          <w:p w14:paraId="301A2CD1" w14:textId="67112A78" w:rsidR="00995CB0" w:rsidRPr="00366F2E" w:rsidRDefault="00001E19" w:rsidP="002C33D3">
            <w:pPr>
              <w:pStyle w:val="Odstavecseseznamem"/>
              <w:spacing w:line="228" w:lineRule="auto"/>
              <w:ind w:left="274"/>
              <w:jc w:val="both"/>
              <w:rPr>
                <w:rFonts w:ascii="Arial" w:hAnsi="Arial" w:cs="Arial"/>
                <w:sz w:val="20"/>
                <w:szCs w:val="20"/>
              </w:rPr>
            </w:pPr>
            <w:r w:rsidRPr="00366F2E">
              <w:rPr>
                <w:rFonts w:ascii="Arial" w:hAnsi="Arial" w:cs="Arial"/>
                <w:sz w:val="20"/>
                <w:szCs w:val="20"/>
              </w:rPr>
              <w:t>V případě balíkových zásilek ze zahraničí se vybírá základní cena a příplatky platné pro obdobnou vnitrostátní službu. U služby EMS mezinárodní se vybírá základní cena a příplatky za službu EMS vnitrostátní dle velikostní kategorie „S“; u služby Obchodní balík ze zahraničí se vybírá základní cena a příplatky za službu Balík Do ruky dle velikostní kategorie „S“; u služby Standardní balík ze zahraničí a u služby Cenný balík ze zahraničí se vybírá základní cena a příplatky za službu Cenn</w:t>
            </w:r>
            <w:r w:rsidR="00257E90" w:rsidRPr="00366F2E">
              <w:rPr>
                <w:rFonts w:ascii="Arial" w:hAnsi="Arial" w:cs="Arial"/>
                <w:sz w:val="20"/>
                <w:szCs w:val="20"/>
              </w:rPr>
              <w:t>á</w:t>
            </w:r>
            <w:r w:rsidRPr="00366F2E">
              <w:rPr>
                <w:rFonts w:ascii="Arial" w:hAnsi="Arial" w:cs="Arial"/>
                <w:sz w:val="20"/>
                <w:szCs w:val="20"/>
              </w:rPr>
              <w:t xml:space="preserve"> </w:t>
            </w:r>
            <w:r w:rsidR="00257E90" w:rsidRPr="00366F2E">
              <w:rPr>
                <w:rFonts w:ascii="Arial" w:hAnsi="Arial" w:cs="Arial"/>
                <w:sz w:val="20"/>
                <w:szCs w:val="20"/>
              </w:rPr>
              <w:t xml:space="preserve">zásilka </w:t>
            </w:r>
            <w:r w:rsidRPr="00366F2E">
              <w:rPr>
                <w:rFonts w:ascii="Arial" w:hAnsi="Arial" w:cs="Arial"/>
                <w:sz w:val="20"/>
                <w:szCs w:val="20"/>
              </w:rPr>
              <w:t>dle velikostní kategorie „S“.</w:t>
            </w:r>
          </w:p>
          <w:p w14:paraId="50BAD557" w14:textId="77777777" w:rsidR="00001E19" w:rsidRPr="00366F2E" w:rsidRDefault="00001E19" w:rsidP="002C33D3">
            <w:pPr>
              <w:pStyle w:val="Odstavecseseznamem"/>
              <w:spacing w:line="228" w:lineRule="auto"/>
              <w:ind w:left="274"/>
              <w:jc w:val="both"/>
              <w:rPr>
                <w:rFonts w:ascii="Arial" w:hAnsi="Arial" w:cs="Arial"/>
                <w:sz w:val="8"/>
                <w:szCs w:val="8"/>
              </w:rPr>
            </w:pPr>
          </w:p>
          <w:p w14:paraId="554F75AD" w14:textId="57DC5738" w:rsidR="00A34527" w:rsidRPr="00366F2E" w:rsidRDefault="00A34527" w:rsidP="002C33D3">
            <w:pPr>
              <w:pStyle w:val="Bezmezer"/>
              <w:tabs>
                <w:tab w:val="left" w:pos="7655"/>
              </w:tabs>
              <w:spacing w:line="228" w:lineRule="auto"/>
              <w:ind w:left="274"/>
              <w:jc w:val="both"/>
              <w:rPr>
                <w:rFonts w:ascii="Arial" w:hAnsi="Arial" w:cs="Arial"/>
                <w:b/>
                <w:sz w:val="20"/>
                <w:szCs w:val="20"/>
              </w:rPr>
            </w:pPr>
            <w:r w:rsidRPr="00366F2E">
              <w:rPr>
                <w:rFonts w:ascii="Arial" w:hAnsi="Arial" w:cs="Arial"/>
                <w:sz w:val="20"/>
                <w:szCs w:val="20"/>
              </w:rPr>
              <w:t>V případě, že je nové místo dodání v působnosti původního doručovacího depa, cena služby se za změnu místa dodání (Dosílku) nevybírá.</w:t>
            </w:r>
          </w:p>
        </w:tc>
      </w:tr>
      <w:bookmarkEnd w:id="421"/>
      <w:tr w:rsidR="00547C55" w:rsidRPr="00366F2E" w14:paraId="4EC53FEE" w14:textId="77777777" w:rsidTr="005F4DBB">
        <w:trPr>
          <w:trHeight w:val="774"/>
        </w:trPr>
        <w:tc>
          <w:tcPr>
            <w:tcW w:w="590" w:type="dxa"/>
            <w:tcBorders>
              <w:left w:val="single" w:sz="4" w:space="0" w:color="auto"/>
              <w:right w:val="single" w:sz="4" w:space="0" w:color="auto"/>
            </w:tcBorders>
          </w:tcPr>
          <w:p w14:paraId="29C6B837" w14:textId="77777777" w:rsidR="00A34527" w:rsidRPr="00366F2E" w:rsidRDefault="00A34527" w:rsidP="00D01AFF">
            <w:pPr>
              <w:pStyle w:val="Bezmezer"/>
              <w:tabs>
                <w:tab w:val="left" w:pos="7655"/>
              </w:tabs>
              <w:spacing w:line="228" w:lineRule="auto"/>
              <w:jc w:val="both"/>
              <w:rPr>
                <w:rFonts w:ascii="Arial" w:hAnsi="Arial" w:cs="Arial"/>
                <w:sz w:val="20"/>
                <w:szCs w:val="20"/>
              </w:rPr>
            </w:pPr>
          </w:p>
        </w:tc>
        <w:tc>
          <w:tcPr>
            <w:tcW w:w="9503" w:type="dxa"/>
            <w:gridSpan w:val="4"/>
            <w:vMerge/>
            <w:tcBorders>
              <w:top w:val="single" w:sz="4" w:space="0" w:color="auto"/>
              <w:bottom w:val="single" w:sz="4" w:space="0" w:color="auto"/>
              <w:right w:val="single" w:sz="4" w:space="0" w:color="auto"/>
            </w:tcBorders>
            <w:vAlign w:val="center"/>
          </w:tcPr>
          <w:p w14:paraId="5A4CC8EE" w14:textId="77777777" w:rsidR="00A34527" w:rsidRPr="00366F2E" w:rsidRDefault="00A34527" w:rsidP="00D01AFF">
            <w:pPr>
              <w:pStyle w:val="Bezmezer"/>
              <w:tabs>
                <w:tab w:val="left" w:pos="7655"/>
              </w:tabs>
              <w:spacing w:line="228" w:lineRule="auto"/>
              <w:rPr>
                <w:rFonts w:ascii="Arial" w:hAnsi="Arial" w:cs="Arial"/>
                <w:b/>
                <w:sz w:val="20"/>
                <w:szCs w:val="20"/>
              </w:rPr>
            </w:pPr>
          </w:p>
        </w:tc>
      </w:tr>
      <w:tr w:rsidR="00547C55" w:rsidRPr="00366F2E" w14:paraId="76E64EBA" w14:textId="77777777" w:rsidTr="005F4DBB">
        <w:trPr>
          <w:trHeight w:val="353"/>
        </w:trPr>
        <w:tc>
          <w:tcPr>
            <w:tcW w:w="590" w:type="dxa"/>
            <w:tcBorders>
              <w:top w:val="single" w:sz="4" w:space="0" w:color="auto"/>
              <w:left w:val="single" w:sz="4" w:space="0" w:color="auto"/>
            </w:tcBorders>
            <w:vAlign w:val="center"/>
          </w:tcPr>
          <w:sdt>
            <w:sdtPr>
              <w:rPr>
                <w:rFonts w:ascii="Arial" w:hAnsi="Arial" w:cs="Arial"/>
                <w:b/>
              </w:rPr>
              <w:id w:val="865642347"/>
              <w:placeholder>
                <w:docPart w:val="06C3826B7BC84642B86DA9F6BFD5F6D8"/>
              </w:placeholder>
            </w:sdtPr>
            <w:sdtEndPr/>
            <w:sdtContent>
              <w:p w14:paraId="1D1FFF3E" w14:textId="0B9E12BC" w:rsidR="004569DC" w:rsidRPr="00366F2E" w:rsidRDefault="004569DC" w:rsidP="00ED6DFC">
                <w:pPr>
                  <w:pStyle w:val="Bezmezer"/>
                  <w:tabs>
                    <w:tab w:val="left" w:pos="7655"/>
                  </w:tabs>
                  <w:rPr>
                    <w:rFonts w:ascii="Arial" w:hAnsi="Arial" w:cs="Arial"/>
                    <w:b/>
                  </w:rPr>
                </w:pPr>
                <w:r w:rsidRPr="00366F2E">
                  <w:rPr>
                    <w:rFonts w:ascii="Arial" w:hAnsi="Arial" w:cs="Arial"/>
                    <w:b/>
                    <w:bCs/>
                  </w:rPr>
                  <w:t>1</w:t>
                </w:r>
                <w:r w:rsidR="7AB41EBF" w:rsidRPr="00366F2E">
                  <w:rPr>
                    <w:rFonts w:ascii="Arial" w:hAnsi="Arial" w:cs="Arial"/>
                    <w:b/>
                    <w:bCs/>
                  </w:rPr>
                  <w:t>1</w:t>
                </w:r>
                <w:r w:rsidRPr="00366F2E">
                  <w:rPr>
                    <w:rFonts w:ascii="Arial" w:hAnsi="Arial" w:cs="Arial"/>
                    <w:b/>
                  </w:rPr>
                  <w:t>.</w:t>
                </w:r>
              </w:p>
            </w:sdtContent>
          </w:sdt>
        </w:tc>
        <w:tc>
          <w:tcPr>
            <w:tcW w:w="9503" w:type="dxa"/>
            <w:gridSpan w:val="4"/>
            <w:tcBorders>
              <w:top w:val="single" w:sz="4" w:space="0" w:color="auto"/>
              <w:left w:val="single" w:sz="4" w:space="0" w:color="auto"/>
              <w:right w:val="single" w:sz="4" w:space="0" w:color="auto"/>
            </w:tcBorders>
            <w:vAlign w:val="center"/>
          </w:tcPr>
          <w:sdt>
            <w:sdtPr>
              <w:rPr>
                <w:rFonts w:ascii="Arial" w:hAnsi="Arial" w:cs="Arial"/>
                <w:b/>
              </w:rPr>
              <w:id w:val="654724470"/>
              <w:placeholder>
                <w:docPart w:val="06C3826B7BC84642B86DA9F6BFD5F6D8"/>
              </w:placeholder>
            </w:sdtPr>
            <w:sdtEndPr/>
            <w:sdtContent>
              <w:p w14:paraId="6F8FB381" w14:textId="619CF070" w:rsidR="004569DC" w:rsidRPr="00366F2E" w:rsidRDefault="004569DC" w:rsidP="006716FB">
                <w:pPr>
                  <w:pStyle w:val="Bezmezer"/>
                  <w:tabs>
                    <w:tab w:val="left" w:pos="7655"/>
                  </w:tabs>
                  <w:rPr>
                    <w:rFonts w:ascii="Arial" w:hAnsi="Arial" w:cs="Arial"/>
                    <w:b/>
                  </w:rPr>
                </w:pPr>
                <w:r w:rsidRPr="00366F2E">
                  <w:rPr>
                    <w:rFonts w:ascii="Arial" w:hAnsi="Arial" w:cs="Arial"/>
                    <w:b/>
                  </w:rPr>
                  <w:t>Při vrácení ceny za službu Změna místa dodání (Dosílka)</w:t>
                </w:r>
              </w:p>
            </w:sdtContent>
          </w:sdt>
        </w:tc>
      </w:tr>
      <w:tr w:rsidR="00547C55" w:rsidRPr="00366F2E" w14:paraId="71D6D5AC" w14:textId="77777777" w:rsidTr="521C895B">
        <w:trPr>
          <w:trHeight w:val="839"/>
        </w:trPr>
        <w:tc>
          <w:tcPr>
            <w:tcW w:w="590" w:type="dxa"/>
            <w:tcBorders>
              <w:left w:val="single" w:sz="4" w:space="0" w:color="auto"/>
              <w:bottom w:val="single" w:sz="4" w:space="0" w:color="auto"/>
            </w:tcBorders>
          </w:tcPr>
          <w:p w14:paraId="7C6720F0" w14:textId="77777777" w:rsidR="004569DC" w:rsidRPr="00366F2E" w:rsidRDefault="004569DC" w:rsidP="006716FB">
            <w:pPr>
              <w:pStyle w:val="Bezmezer"/>
              <w:tabs>
                <w:tab w:val="left" w:pos="7655"/>
              </w:tabs>
              <w:spacing w:line="228" w:lineRule="auto"/>
              <w:jc w:val="both"/>
              <w:rPr>
                <w:rFonts w:ascii="Arial" w:hAnsi="Arial" w:cs="Arial"/>
                <w:sz w:val="20"/>
                <w:szCs w:val="20"/>
              </w:rPr>
            </w:pPr>
          </w:p>
        </w:tc>
        <w:tc>
          <w:tcPr>
            <w:tcW w:w="9503" w:type="dxa"/>
            <w:gridSpan w:val="4"/>
            <w:tcBorders>
              <w:left w:val="single" w:sz="4" w:space="0" w:color="auto"/>
              <w:bottom w:val="single" w:sz="4" w:space="0" w:color="auto"/>
              <w:right w:val="single" w:sz="4" w:space="0" w:color="auto"/>
            </w:tcBorders>
            <w:vAlign w:val="center"/>
          </w:tcPr>
          <w:p w14:paraId="1B67A2A2" w14:textId="67DCF0D0" w:rsidR="004569DC" w:rsidRPr="00366F2E" w:rsidRDefault="004569DC" w:rsidP="006716FB">
            <w:pPr>
              <w:pStyle w:val="Bezmezer"/>
              <w:tabs>
                <w:tab w:val="left" w:pos="7655"/>
              </w:tabs>
              <w:rPr>
                <w:rFonts w:ascii="Arial" w:hAnsi="Arial" w:cs="Arial"/>
                <w:sz w:val="20"/>
                <w:szCs w:val="20"/>
              </w:rPr>
            </w:pPr>
            <w:r w:rsidRPr="00366F2E">
              <w:rPr>
                <w:rFonts w:ascii="Arial" w:hAnsi="Arial" w:cs="Arial"/>
                <w:sz w:val="20"/>
              </w:rPr>
              <w:t xml:space="preserve">Při odvolání služby Změna místa </w:t>
            </w:r>
            <w:r w:rsidR="004E4931" w:rsidRPr="00366F2E">
              <w:rPr>
                <w:rFonts w:ascii="Arial" w:hAnsi="Arial" w:cs="Arial"/>
                <w:sz w:val="20"/>
              </w:rPr>
              <w:t>dodání – Dosílka</w:t>
            </w:r>
            <w:r w:rsidRPr="00366F2E">
              <w:rPr>
                <w:rFonts w:ascii="Arial" w:hAnsi="Arial" w:cs="Arial"/>
                <w:sz w:val="20"/>
              </w:rPr>
              <w:t xml:space="preserve"> před uplynutím doby, za niž je služba zaplacena, pošta vrací cenu služby pouze za celé měsíce, ve kterých již nebude žádost o Změnu místa </w:t>
            </w:r>
            <w:r w:rsidR="004E4931" w:rsidRPr="00366F2E">
              <w:rPr>
                <w:rFonts w:ascii="Arial" w:hAnsi="Arial" w:cs="Arial"/>
                <w:sz w:val="20"/>
              </w:rPr>
              <w:t>dodání – Dosílka</w:t>
            </w:r>
            <w:r w:rsidRPr="00366F2E">
              <w:rPr>
                <w:rFonts w:ascii="Arial" w:hAnsi="Arial" w:cs="Arial"/>
                <w:sz w:val="20"/>
              </w:rPr>
              <w:t xml:space="preserve"> realizována. Poměrná část, tj. cena služby zaplacená za jeden měsíc je nedělitelná.</w:t>
            </w:r>
          </w:p>
        </w:tc>
      </w:tr>
    </w:tbl>
    <w:p w14:paraId="6FDCE9A4" w14:textId="6A49DCAF" w:rsidR="00050DDF" w:rsidRPr="00366F2E" w:rsidRDefault="007674B3" w:rsidP="00BE7123">
      <w:pPr>
        <w:pStyle w:val="Odstavecseseznamem"/>
        <w:spacing w:line="228" w:lineRule="auto"/>
        <w:ind w:left="274"/>
        <w:rPr>
          <w:rFonts w:ascii="Arial" w:hAnsi="Arial" w:cs="Arial"/>
          <w:sz w:val="8"/>
          <w:szCs w:val="8"/>
        </w:rPr>
      </w:pPr>
      <w:r w:rsidRPr="00366F2E">
        <w:rPr>
          <w:rFonts w:ascii="Arial" w:hAnsi="Arial" w:cs="Arial"/>
        </w:rPr>
        <w:t xml:space="preserve"> </w:t>
      </w:r>
    </w:p>
    <w:tbl>
      <w:tblPr>
        <w:tblW w:w="10093"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47"/>
        <w:gridCol w:w="6"/>
        <w:gridCol w:w="7172"/>
        <w:gridCol w:w="1134"/>
        <w:gridCol w:w="1134"/>
      </w:tblGrid>
      <w:tr w:rsidR="00547C55" w:rsidRPr="00366F2E" w14:paraId="612FACE9" w14:textId="77777777" w:rsidTr="00CF2911">
        <w:trPr>
          <w:trHeight w:val="225"/>
        </w:trPr>
        <w:tc>
          <w:tcPr>
            <w:tcW w:w="7825" w:type="dxa"/>
            <w:gridSpan w:val="3"/>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BF497EC" w14:textId="36D66E5A" w:rsidR="00050DDF" w:rsidRPr="00366F2E" w:rsidRDefault="00050DDF" w:rsidP="00050DDF">
            <w:pPr>
              <w:tabs>
                <w:tab w:val="left" w:pos="900"/>
              </w:tabs>
              <w:suppressAutoHyphens/>
              <w:autoSpaceDE w:val="0"/>
              <w:autoSpaceDN w:val="0"/>
              <w:adjustRightInd w:val="0"/>
              <w:spacing w:line="228"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Cena v Kč</w:t>
            </w:r>
          </w:p>
        </w:tc>
        <w:tc>
          <w:tcPr>
            <w:tcW w:w="113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174EB16" w14:textId="5B5433FA" w:rsidR="00050DDF" w:rsidRPr="00366F2E" w:rsidRDefault="00050DDF" w:rsidP="00050DDF">
            <w:pPr>
              <w:tabs>
                <w:tab w:val="right" w:pos="9923"/>
              </w:tabs>
              <w:spacing w:line="228" w:lineRule="auto"/>
              <w:jc w:val="center"/>
              <w:rPr>
                <w:rFonts w:ascii="Arial" w:hAnsi="Arial" w:cs="Arial"/>
                <w:b/>
                <w:sz w:val="20"/>
              </w:rPr>
            </w:pPr>
            <w:r w:rsidRPr="00366F2E">
              <w:rPr>
                <w:rFonts w:ascii="Arial" w:hAnsi="Arial" w:cs="Arial"/>
                <w:b/>
                <w:sz w:val="20"/>
              </w:rPr>
              <w:t>bez DPH</w:t>
            </w:r>
          </w:p>
        </w:tc>
        <w:tc>
          <w:tcPr>
            <w:tcW w:w="1134" w:type="dxa"/>
            <w:tcBorders>
              <w:top w:val="single" w:sz="4" w:space="0" w:color="auto"/>
              <w:bottom w:val="nil"/>
            </w:tcBorders>
            <w:shd w:val="clear" w:color="auto" w:fill="F2F2F2" w:themeFill="background1" w:themeFillShade="F2"/>
            <w:vAlign w:val="center"/>
          </w:tcPr>
          <w:p w14:paraId="3D6B873B" w14:textId="485AD7CF" w:rsidR="00050DDF" w:rsidRPr="00366F2E" w:rsidRDefault="00050DDF" w:rsidP="00050DDF">
            <w:pPr>
              <w:spacing w:line="240" w:lineRule="auto"/>
              <w:jc w:val="center"/>
              <w:rPr>
                <w:rFonts w:ascii="Arial" w:hAnsi="Arial" w:cs="Arial"/>
              </w:rPr>
            </w:pPr>
            <w:r w:rsidRPr="00366F2E">
              <w:rPr>
                <w:rFonts w:ascii="Arial" w:hAnsi="Arial" w:cs="Arial"/>
                <w:b/>
                <w:sz w:val="20"/>
              </w:rPr>
              <w:t>s DPH</w:t>
            </w:r>
          </w:p>
        </w:tc>
      </w:tr>
      <w:tr w:rsidR="00547C55" w:rsidRPr="00366F2E" w14:paraId="7B356B6A" w14:textId="77777777" w:rsidTr="00CF2911">
        <w:trPr>
          <w:trHeight w:val="480"/>
        </w:trPr>
        <w:tc>
          <w:tcPr>
            <w:tcW w:w="653" w:type="dxa"/>
            <w:gridSpan w:val="2"/>
            <w:vMerge w:val="restart"/>
            <w:tcBorders>
              <w:top w:val="single" w:sz="4" w:space="0" w:color="auto"/>
              <w:left w:val="single" w:sz="4" w:space="0" w:color="auto"/>
              <w:right w:val="single" w:sz="4" w:space="0" w:color="auto"/>
            </w:tcBorders>
          </w:tcPr>
          <w:p w14:paraId="6A26423F" w14:textId="3812E5B5" w:rsidR="000009CF" w:rsidRPr="00366F2E" w:rsidRDefault="20B99107" w:rsidP="00640226">
            <w:pPr>
              <w:pStyle w:val="Bezmezer"/>
              <w:tabs>
                <w:tab w:val="left" w:pos="7655"/>
              </w:tabs>
              <w:rPr>
                <w:rFonts w:ascii="Arial" w:eastAsia="Times New Roman" w:hAnsi="Arial" w:cs="Arial"/>
                <w:b/>
                <w:lang w:eastAsia="cs-CZ"/>
              </w:rPr>
            </w:pPr>
            <w:r w:rsidRPr="00366F2E">
              <w:rPr>
                <w:rFonts w:ascii="Arial" w:eastAsia="Times New Roman" w:hAnsi="Arial" w:cs="Arial"/>
                <w:b/>
                <w:bCs/>
                <w:lang w:eastAsia="cs-CZ"/>
              </w:rPr>
              <w:t>1</w:t>
            </w:r>
            <w:r w:rsidR="645E290C" w:rsidRPr="00366F2E">
              <w:rPr>
                <w:rFonts w:ascii="Arial" w:eastAsia="Times New Roman" w:hAnsi="Arial" w:cs="Arial"/>
                <w:b/>
                <w:bCs/>
                <w:lang w:eastAsia="cs-CZ"/>
              </w:rPr>
              <w:t>2</w:t>
            </w:r>
            <w:r w:rsidR="000009CF" w:rsidRPr="00366F2E">
              <w:rPr>
                <w:rFonts w:ascii="Arial" w:eastAsia="Times New Roman" w:hAnsi="Arial" w:cs="Arial"/>
                <w:b/>
                <w:lang w:eastAsia="cs-CZ"/>
              </w:rPr>
              <w:t>.</w:t>
            </w:r>
          </w:p>
        </w:tc>
        <w:tc>
          <w:tcPr>
            <w:tcW w:w="7172" w:type="dxa"/>
            <w:tcBorders>
              <w:top w:val="single" w:sz="4" w:space="0" w:color="auto"/>
              <w:left w:val="single" w:sz="4" w:space="0" w:color="auto"/>
              <w:bottom w:val="nil"/>
              <w:right w:val="nil"/>
            </w:tcBorders>
            <w:vAlign w:val="center"/>
          </w:tcPr>
          <w:p w14:paraId="58C85F66" w14:textId="77777777" w:rsidR="000009CF" w:rsidRPr="00366F2E" w:rsidRDefault="000009CF" w:rsidP="006716FB">
            <w:pPr>
              <w:tabs>
                <w:tab w:val="left" w:pos="900"/>
              </w:tabs>
              <w:suppressAutoHyphens/>
              <w:autoSpaceDE w:val="0"/>
              <w:autoSpaceDN w:val="0"/>
              <w:adjustRightInd w:val="0"/>
              <w:spacing w:line="228" w:lineRule="auto"/>
              <w:rPr>
                <w:rFonts w:ascii="Arial" w:eastAsia="Times New Roman" w:hAnsi="Arial" w:cs="Arial"/>
                <w:b/>
                <w:sz w:val="20"/>
                <w:szCs w:val="20"/>
                <w:lang w:eastAsia="cs-CZ"/>
              </w:rPr>
            </w:pPr>
            <w:r w:rsidRPr="00366F2E">
              <w:rPr>
                <w:rFonts w:ascii="Arial" w:hAnsi="Arial" w:cs="Arial"/>
                <w:b/>
              </w:rPr>
              <w:t>Zmocnění k přijímání zásilek a poukázaných peněžních částek</w:t>
            </w:r>
            <w:r w:rsidRPr="00366F2E">
              <w:rPr>
                <w:rFonts w:ascii="Arial" w:hAnsi="Arial" w:cs="Arial"/>
              </w:rPr>
              <w:t xml:space="preserve"> </w:t>
            </w:r>
            <w:r w:rsidRPr="00366F2E">
              <w:rPr>
                <w:rFonts w:ascii="Arial" w:hAnsi="Arial" w:cs="Arial"/>
                <w:sz w:val="20"/>
                <w:szCs w:val="20"/>
              </w:rPr>
              <w:t>(čl. 23 a 64 poštovních podmínek)</w:t>
            </w:r>
          </w:p>
        </w:tc>
        <w:tc>
          <w:tcPr>
            <w:tcW w:w="1134" w:type="dxa"/>
            <w:tcBorders>
              <w:top w:val="single" w:sz="4" w:space="0" w:color="auto"/>
              <w:left w:val="single" w:sz="4" w:space="0" w:color="auto"/>
              <w:bottom w:val="nil"/>
              <w:right w:val="single" w:sz="4" w:space="0" w:color="auto"/>
            </w:tcBorders>
            <w:vAlign w:val="center"/>
          </w:tcPr>
          <w:p w14:paraId="1A00B734" w14:textId="77777777" w:rsidR="000009CF" w:rsidRPr="00366F2E" w:rsidRDefault="000009CF" w:rsidP="006716FB">
            <w:pPr>
              <w:tabs>
                <w:tab w:val="right" w:pos="9923"/>
              </w:tabs>
              <w:spacing w:line="228" w:lineRule="auto"/>
              <w:jc w:val="center"/>
              <w:rPr>
                <w:rFonts w:ascii="Arial" w:hAnsi="Arial" w:cs="Arial"/>
                <w:sz w:val="20"/>
              </w:rPr>
            </w:pPr>
          </w:p>
        </w:tc>
        <w:tc>
          <w:tcPr>
            <w:tcW w:w="1134" w:type="dxa"/>
            <w:tcBorders>
              <w:top w:val="single" w:sz="4" w:space="0" w:color="auto"/>
              <w:left w:val="single" w:sz="4" w:space="0" w:color="auto"/>
              <w:bottom w:val="nil"/>
              <w:right w:val="single" w:sz="4" w:space="0" w:color="auto"/>
            </w:tcBorders>
            <w:vAlign w:val="center"/>
          </w:tcPr>
          <w:p w14:paraId="288115FE" w14:textId="77777777" w:rsidR="000009CF" w:rsidRPr="00366F2E" w:rsidRDefault="000009CF" w:rsidP="006716FB">
            <w:pPr>
              <w:tabs>
                <w:tab w:val="right" w:pos="9923"/>
              </w:tabs>
              <w:spacing w:line="228" w:lineRule="auto"/>
              <w:jc w:val="center"/>
              <w:rPr>
                <w:rFonts w:ascii="Arial" w:hAnsi="Arial" w:cs="Arial"/>
                <w:sz w:val="20"/>
              </w:rPr>
            </w:pPr>
          </w:p>
        </w:tc>
      </w:tr>
      <w:tr w:rsidR="00547C55" w:rsidRPr="00366F2E" w14:paraId="0D20CDA2" w14:textId="77777777" w:rsidTr="029A1AD8">
        <w:trPr>
          <w:trHeight w:val="451"/>
        </w:trPr>
        <w:tc>
          <w:tcPr>
            <w:tcW w:w="653" w:type="dxa"/>
            <w:gridSpan w:val="2"/>
            <w:vMerge/>
          </w:tcPr>
          <w:p w14:paraId="4B66BFE9" w14:textId="77777777" w:rsidR="000009CF" w:rsidRPr="00366F2E"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Cs w:val="22"/>
              </w:rPr>
            </w:pPr>
          </w:p>
        </w:tc>
        <w:tc>
          <w:tcPr>
            <w:tcW w:w="7172" w:type="dxa"/>
            <w:tcBorders>
              <w:top w:val="nil"/>
              <w:left w:val="single" w:sz="4" w:space="0" w:color="auto"/>
              <w:bottom w:val="single" w:sz="4" w:space="0" w:color="auto"/>
              <w:right w:val="nil"/>
            </w:tcBorders>
            <w:vAlign w:val="center"/>
          </w:tcPr>
          <w:p w14:paraId="3FDD37F8" w14:textId="77777777" w:rsidR="000009CF" w:rsidRPr="00366F2E"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 w:val="20"/>
              </w:rPr>
            </w:pPr>
            <w:r w:rsidRPr="00366F2E">
              <w:rPr>
                <w:rFonts w:ascii="Arial" w:hAnsi="Arial" w:cs="Arial"/>
                <w:sz w:val="20"/>
              </w:rPr>
              <w:t>zřízení elektronického průkazu příjemce k Zákaznické kartě pro jednu osobu</w:t>
            </w:r>
            <w:r w:rsidRPr="00366F2E">
              <w:rPr>
                <w:rFonts w:ascii="Arial" w:hAnsi="Arial" w:cs="Arial"/>
                <w:sz w:val="20"/>
                <w:vertAlign w:val="superscript"/>
              </w:rPr>
              <w:t>1)</w:t>
            </w:r>
          </w:p>
        </w:tc>
        <w:tc>
          <w:tcPr>
            <w:tcW w:w="1134" w:type="dxa"/>
            <w:tcBorders>
              <w:top w:val="nil"/>
              <w:left w:val="single" w:sz="4" w:space="0" w:color="auto"/>
              <w:bottom w:val="single" w:sz="4" w:space="0" w:color="auto"/>
              <w:right w:val="single" w:sz="4" w:space="0" w:color="auto"/>
            </w:tcBorders>
            <w:vAlign w:val="center"/>
          </w:tcPr>
          <w:p w14:paraId="24B8F545" w14:textId="77777777" w:rsidR="000009CF" w:rsidRPr="00366F2E" w:rsidRDefault="000009CF" w:rsidP="006716FB">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73,55</w:t>
            </w:r>
          </w:p>
        </w:tc>
        <w:tc>
          <w:tcPr>
            <w:tcW w:w="1134" w:type="dxa"/>
            <w:tcBorders>
              <w:top w:val="nil"/>
              <w:left w:val="single" w:sz="4" w:space="0" w:color="auto"/>
              <w:bottom w:val="single" w:sz="4" w:space="0" w:color="auto"/>
              <w:right w:val="single" w:sz="4" w:space="0" w:color="auto"/>
            </w:tcBorders>
            <w:vAlign w:val="center"/>
          </w:tcPr>
          <w:p w14:paraId="66A6192D" w14:textId="77777777" w:rsidR="000009CF" w:rsidRPr="00366F2E" w:rsidRDefault="000009CF" w:rsidP="006716FB">
            <w:pPr>
              <w:pStyle w:val="Bezmezer"/>
              <w:tabs>
                <w:tab w:val="left" w:pos="7655"/>
              </w:tabs>
              <w:spacing w:line="228" w:lineRule="auto"/>
              <w:ind w:left="57"/>
              <w:jc w:val="center"/>
              <w:rPr>
                <w:rFonts w:ascii="Arial" w:hAnsi="Arial" w:cs="Arial"/>
                <w:b/>
                <w:sz w:val="20"/>
                <w:szCs w:val="20"/>
              </w:rPr>
            </w:pPr>
            <w:r w:rsidRPr="00366F2E">
              <w:rPr>
                <w:rFonts w:ascii="Arial" w:hAnsi="Arial" w:cs="Arial"/>
                <w:b/>
                <w:sz w:val="20"/>
                <w:szCs w:val="20"/>
              </w:rPr>
              <w:t>89,00</w:t>
            </w:r>
          </w:p>
        </w:tc>
      </w:tr>
      <w:tr w:rsidR="00547C55" w:rsidRPr="00366F2E" w14:paraId="5F6594CD" w14:textId="77777777" w:rsidTr="029A1AD8">
        <w:trPr>
          <w:trHeight w:val="668"/>
        </w:trPr>
        <w:tc>
          <w:tcPr>
            <w:tcW w:w="653" w:type="dxa"/>
            <w:gridSpan w:val="2"/>
            <w:vMerge/>
          </w:tcPr>
          <w:p w14:paraId="3E7D841D" w14:textId="77777777" w:rsidR="000009CF" w:rsidRPr="00366F2E"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Cs w:val="22"/>
              </w:rPr>
            </w:pPr>
          </w:p>
        </w:tc>
        <w:tc>
          <w:tcPr>
            <w:tcW w:w="7172" w:type="dxa"/>
            <w:tcBorders>
              <w:top w:val="single" w:sz="4" w:space="0" w:color="auto"/>
              <w:left w:val="single" w:sz="4" w:space="0" w:color="auto"/>
              <w:bottom w:val="single" w:sz="4" w:space="0" w:color="auto"/>
              <w:right w:val="nil"/>
            </w:tcBorders>
            <w:vAlign w:val="center"/>
          </w:tcPr>
          <w:p w14:paraId="70421237" w14:textId="77777777" w:rsidR="000009CF" w:rsidRPr="00366F2E"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 w:val="20"/>
              </w:rPr>
            </w:pPr>
            <w:r w:rsidRPr="00366F2E">
              <w:rPr>
                <w:rFonts w:ascii="Arial" w:hAnsi="Arial" w:cs="Arial"/>
                <w:sz w:val="20"/>
              </w:rPr>
              <w:t>vystavení rozšířeného průkazu příjemce (rozšíření průkazu příjemce k Zákaznické kartě o možnost přebírat zásilky na adrese zmocnitele (fyzické osoby)</w:t>
            </w:r>
            <w:r w:rsidRPr="00366F2E">
              <w:rPr>
                <w:rFonts w:ascii="Arial" w:hAnsi="Arial" w:cs="Arial"/>
                <w:sz w:val="20"/>
                <w:vertAlign w:val="superscript"/>
              </w:rPr>
              <w:t xml:space="preserve">1) </w:t>
            </w:r>
          </w:p>
        </w:tc>
        <w:tc>
          <w:tcPr>
            <w:tcW w:w="1134" w:type="dxa"/>
            <w:tcBorders>
              <w:top w:val="single" w:sz="4" w:space="0" w:color="auto"/>
              <w:left w:val="single" w:sz="4" w:space="0" w:color="auto"/>
              <w:bottom w:val="single" w:sz="4" w:space="0" w:color="auto"/>
              <w:right w:val="single" w:sz="4" w:space="0" w:color="auto"/>
            </w:tcBorders>
            <w:vAlign w:val="center"/>
          </w:tcPr>
          <w:p w14:paraId="31C1C556" w14:textId="77777777" w:rsidR="000009CF" w:rsidRPr="00366F2E" w:rsidRDefault="000009CF" w:rsidP="006716FB">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16,53</w:t>
            </w:r>
          </w:p>
        </w:tc>
        <w:tc>
          <w:tcPr>
            <w:tcW w:w="1134" w:type="dxa"/>
            <w:tcBorders>
              <w:top w:val="single" w:sz="4" w:space="0" w:color="auto"/>
              <w:left w:val="single" w:sz="4" w:space="0" w:color="auto"/>
              <w:bottom w:val="single" w:sz="4" w:space="0" w:color="auto"/>
              <w:right w:val="single" w:sz="4" w:space="0" w:color="auto"/>
            </w:tcBorders>
            <w:vAlign w:val="center"/>
          </w:tcPr>
          <w:p w14:paraId="71BC49BC" w14:textId="77777777" w:rsidR="000009CF" w:rsidRPr="00366F2E" w:rsidRDefault="000009CF" w:rsidP="006716FB">
            <w:pPr>
              <w:pStyle w:val="Bezmezer"/>
              <w:tabs>
                <w:tab w:val="left" w:pos="7655"/>
              </w:tabs>
              <w:spacing w:line="228" w:lineRule="auto"/>
              <w:ind w:left="57"/>
              <w:jc w:val="center"/>
              <w:rPr>
                <w:rFonts w:ascii="Arial" w:hAnsi="Arial" w:cs="Arial"/>
                <w:b/>
                <w:sz w:val="20"/>
                <w:szCs w:val="20"/>
              </w:rPr>
            </w:pPr>
            <w:r w:rsidRPr="00366F2E">
              <w:rPr>
                <w:rFonts w:ascii="Arial" w:hAnsi="Arial" w:cs="Arial"/>
                <w:b/>
                <w:sz w:val="20"/>
                <w:szCs w:val="20"/>
              </w:rPr>
              <w:t>20,00</w:t>
            </w:r>
          </w:p>
        </w:tc>
      </w:tr>
      <w:tr w:rsidR="00547C55" w:rsidRPr="00366F2E" w14:paraId="30DD2F57" w14:textId="77777777" w:rsidTr="029A1AD8">
        <w:trPr>
          <w:trHeight w:val="523"/>
        </w:trPr>
        <w:tc>
          <w:tcPr>
            <w:tcW w:w="653" w:type="dxa"/>
            <w:gridSpan w:val="2"/>
            <w:vMerge/>
          </w:tcPr>
          <w:p w14:paraId="570A5EB4" w14:textId="77777777" w:rsidR="000009CF" w:rsidRPr="00366F2E"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Cs w:val="22"/>
              </w:rPr>
            </w:pPr>
          </w:p>
        </w:tc>
        <w:tc>
          <w:tcPr>
            <w:tcW w:w="7172" w:type="dxa"/>
            <w:tcBorders>
              <w:top w:val="single" w:sz="4" w:space="0" w:color="auto"/>
              <w:left w:val="single" w:sz="4" w:space="0" w:color="auto"/>
              <w:bottom w:val="single" w:sz="4" w:space="0" w:color="auto"/>
              <w:right w:val="nil"/>
            </w:tcBorders>
            <w:vAlign w:val="center"/>
          </w:tcPr>
          <w:p w14:paraId="43DFFE40" w14:textId="04DABEF3" w:rsidR="000009CF" w:rsidRPr="00366F2E"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 w:val="20"/>
              </w:rPr>
            </w:pPr>
            <w:r w:rsidRPr="00366F2E">
              <w:rPr>
                <w:rFonts w:ascii="Arial" w:hAnsi="Arial" w:cs="Arial"/>
                <w:sz w:val="20"/>
              </w:rPr>
              <w:t>ukončení nebo zkrácení doby platnosti elektronického průkazu příjemce na přepážce</w:t>
            </w:r>
          </w:p>
        </w:tc>
        <w:tc>
          <w:tcPr>
            <w:tcW w:w="1134" w:type="dxa"/>
            <w:tcBorders>
              <w:top w:val="single" w:sz="4" w:space="0" w:color="auto"/>
              <w:left w:val="single" w:sz="4" w:space="0" w:color="auto"/>
              <w:bottom w:val="single" w:sz="4" w:space="0" w:color="auto"/>
              <w:right w:val="single" w:sz="4" w:space="0" w:color="auto"/>
            </w:tcBorders>
            <w:vAlign w:val="center"/>
          </w:tcPr>
          <w:p w14:paraId="0329B572" w14:textId="77777777" w:rsidR="000009CF" w:rsidRPr="00366F2E" w:rsidRDefault="000009CF" w:rsidP="006716FB">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41,32</w:t>
            </w:r>
          </w:p>
        </w:tc>
        <w:tc>
          <w:tcPr>
            <w:tcW w:w="1134" w:type="dxa"/>
            <w:tcBorders>
              <w:top w:val="single" w:sz="4" w:space="0" w:color="auto"/>
              <w:left w:val="single" w:sz="4" w:space="0" w:color="auto"/>
              <w:bottom w:val="single" w:sz="4" w:space="0" w:color="auto"/>
              <w:right w:val="single" w:sz="4" w:space="0" w:color="auto"/>
            </w:tcBorders>
            <w:vAlign w:val="center"/>
          </w:tcPr>
          <w:p w14:paraId="722281DF" w14:textId="77777777" w:rsidR="000009CF" w:rsidRPr="00366F2E" w:rsidRDefault="000009CF" w:rsidP="006716FB">
            <w:pPr>
              <w:pStyle w:val="Bezmezer"/>
              <w:tabs>
                <w:tab w:val="left" w:pos="7655"/>
              </w:tabs>
              <w:spacing w:line="228" w:lineRule="auto"/>
              <w:ind w:left="57"/>
              <w:jc w:val="center"/>
              <w:rPr>
                <w:rFonts w:ascii="Arial" w:hAnsi="Arial" w:cs="Arial"/>
                <w:b/>
                <w:sz w:val="20"/>
                <w:szCs w:val="20"/>
              </w:rPr>
            </w:pPr>
            <w:r w:rsidRPr="00366F2E">
              <w:rPr>
                <w:rFonts w:ascii="Arial" w:hAnsi="Arial" w:cs="Arial"/>
                <w:b/>
                <w:sz w:val="20"/>
                <w:szCs w:val="20"/>
              </w:rPr>
              <w:t>50,00</w:t>
            </w:r>
          </w:p>
        </w:tc>
      </w:tr>
      <w:tr w:rsidR="00547C55" w:rsidRPr="00366F2E" w14:paraId="33574458" w14:textId="77777777" w:rsidTr="029A1AD8">
        <w:trPr>
          <w:trHeight w:val="300"/>
        </w:trPr>
        <w:tc>
          <w:tcPr>
            <w:tcW w:w="653" w:type="dxa"/>
            <w:gridSpan w:val="2"/>
            <w:vMerge/>
          </w:tcPr>
          <w:p w14:paraId="306DF998" w14:textId="77777777" w:rsidR="000009CF" w:rsidRPr="00366F2E" w:rsidRDefault="000009CF" w:rsidP="006716FB">
            <w:pPr>
              <w:tabs>
                <w:tab w:val="left" w:pos="900"/>
              </w:tabs>
              <w:suppressAutoHyphens/>
              <w:autoSpaceDE w:val="0"/>
              <w:autoSpaceDN w:val="0"/>
              <w:adjustRightInd w:val="0"/>
              <w:spacing w:line="228" w:lineRule="auto"/>
              <w:rPr>
                <w:rFonts w:ascii="Arial" w:hAnsi="Arial" w:cs="Arial"/>
              </w:rPr>
            </w:pPr>
          </w:p>
        </w:tc>
        <w:tc>
          <w:tcPr>
            <w:tcW w:w="7172" w:type="dxa"/>
            <w:tcBorders>
              <w:top w:val="nil"/>
              <w:left w:val="single" w:sz="4" w:space="0" w:color="auto"/>
              <w:bottom w:val="single" w:sz="4" w:space="0" w:color="auto"/>
              <w:right w:val="single" w:sz="4" w:space="0" w:color="auto"/>
            </w:tcBorders>
            <w:vAlign w:val="center"/>
          </w:tcPr>
          <w:p w14:paraId="060CFFA8" w14:textId="77777777" w:rsidR="000009CF" w:rsidRPr="00366F2E"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 w:val="20"/>
              </w:rPr>
            </w:pPr>
            <w:r w:rsidRPr="00366F2E">
              <w:rPr>
                <w:rFonts w:ascii="Arial" w:hAnsi="Arial" w:cs="Arial"/>
                <w:sz w:val="20"/>
              </w:rPr>
              <w:t>ukončení nebo zkrácení doby platnosti elektronického průkazu příjemce online</w:t>
            </w:r>
          </w:p>
        </w:tc>
        <w:tc>
          <w:tcPr>
            <w:tcW w:w="2268" w:type="dxa"/>
            <w:gridSpan w:val="2"/>
            <w:tcBorders>
              <w:top w:val="nil"/>
              <w:left w:val="single" w:sz="4" w:space="0" w:color="auto"/>
              <w:bottom w:val="single" w:sz="4" w:space="0" w:color="auto"/>
              <w:right w:val="single" w:sz="4" w:space="0" w:color="auto"/>
            </w:tcBorders>
            <w:vAlign w:val="center"/>
          </w:tcPr>
          <w:p w14:paraId="3BB895CA" w14:textId="7158B33C" w:rsidR="000009CF" w:rsidRPr="00366F2E" w:rsidRDefault="00540062" w:rsidP="006716FB">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o</w:t>
            </w:r>
            <w:r w:rsidR="000009CF" w:rsidRPr="00366F2E">
              <w:rPr>
                <w:rFonts w:ascii="Arial" w:hAnsi="Arial" w:cs="Arial"/>
                <w:sz w:val="20"/>
                <w:szCs w:val="20"/>
              </w:rPr>
              <w:t>bsaženo v ceně služby</w:t>
            </w:r>
          </w:p>
        </w:tc>
      </w:tr>
      <w:tr w:rsidR="00547C55" w:rsidRPr="00366F2E" w14:paraId="2602A5A1" w14:textId="77777777" w:rsidTr="029A1AD8">
        <w:trPr>
          <w:trHeight w:val="240"/>
        </w:trPr>
        <w:tc>
          <w:tcPr>
            <w:tcW w:w="653" w:type="dxa"/>
            <w:gridSpan w:val="2"/>
            <w:vMerge/>
          </w:tcPr>
          <w:p w14:paraId="35E5B544" w14:textId="77777777" w:rsidR="000009CF" w:rsidRPr="00366F2E"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Cs w:val="22"/>
              </w:rPr>
            </w:pPr>
          </w:p>
        </w:tc>
        <w:tc>
          <w:tcPr>
            <w:tcW w:w="7172" w:type="dxa"/>
            <w:tcBorders>
              <w:top w:val="nil"/>
              <w:left w:val="single" w:sz="4" w:space="0" w:color="auto"/>
              <w:bottom w:val="single" w:sz="4" w:space="0" w:color="auto"/>
              <w:right w:val="nil"/>
            </w:tcBorders>
            <w:vAlign w:val="center"/>
          </w:tcPr>
          <w:p w14:paraId="4867CE9D" w14:textId="77777777" w:rsidR="000009CF" w:rsidRPr="00366F2E"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 w:val="20"/>
              </w:rPr>
            </w:pPr>
            <w:r w:rsidRPr="00366F2E">
              <w:rPr>
                <w:rFonts w:ascii="Arial" w:hAnsi="Arial" w:cs="Arial"/>
                <w:sz w:val="20"/>
              </w:rPr>
              <w:t>vystavení průkazu příjemce (papírového) pro jednu osobu</w:t>
            </w:r>
            <w:r w:rsidRPr="00366F2E">
              <w:rPr>
                <w:rFonts w:ascii="Arial" w:hAnsi="Arial" w:cs="Arial"/>
                <w:sz w:val="20"/>
                <w:vertAlign w:val="superscript"/>
              </w:rPr>
              <w:t>2)</w:t>
            </w:r>
            <w:r w:rsidRPr="00366F2E">
              <w:rPr>
                <w:rFonts w:ascii="Arial" w:hAnsi="Arial" w:cs="Arial"/>
                <w:sz w:val="20"/>
              </w:rPr>
              <w:t xml:space="preserve"> </w:t>
            </w:r>
          </w:p>
        </w:tc>
        <w:tc>
          <w:tcPr>
            <w:tcW w:w="1134" w:type="dxa"/>
            <w:tcBorders>
              <w:top w:val="nil"/>
              <w:left w:val="single" w:sz="4" w:space="0" w:color="auto"/>
              <w:bottom w:val="single" w:sz="4" w:space="0" w:color="auto"/>
              <w:right w:val="single" w:sz="4" w:space="0" w:color="auto"/>
            </w:tcBorders>
            <w:vAlign w:val="center"/>
          </w:tcPr>
          <w:p w14:paraId="516E3FDD" w14:textId="7FA1A665" w:rsidR="000009CF" w:rsidRPr="00366F2E" w:rsidRDefault="000009CF" w:rsidP="006716FB">
            <w:pPr>
              <w:autoSpaceDE w:val="0"/>
              <w:autoSpaceDN w:val="0"/>
              <w:adjustRightInd w:val="0"/>
              <w:spacing w:line="240" w:lineRule="auto"/>
              <w:jc w:val="center"/>
              <w:rPr>
                <w:rFonts w:ascii="Arial" w:hAnsi="Arial" w:cs="Arial"/>
                <w:sz w:val="20"/>
                <w:szCs w:val="20"/>
              </w:rPr>
            </w:pPr>
            <w:r w:rsidRPr="00366F2E">
              <w:rPr>
                <w:rFonts w:ascii="Arial" w:hAnsi="Arial" w:cs="Arial"/>
                <w:sz w:val="20"/>
                <w:szCs w:val="20"/>
                <w:lang w:eastAsia="cs-CZ"/>
              </w:rPr>
              <w:t>165,2</w:t>
            </w:r>
            <w:r w:rsidR="002F3700" w:rsidRPr="00366F2E">
              <w:rPr>
                <w:rFonts w:ascii="Arial" w:hAnsi="Arial" w:cs="Arial"/>
                <w:sz w:val="20"/>
                <w:szCs w:val="20"/>
                <w:lang w:eastAsia="cs-CZ"/>
              </w:rPr>
              <w:t>9</w:t>
            </w:r>
          </w:p>
        </w:tc>
        <w:tc>
          <w:tcPr>
            <w:tcW w:w="1134" w:type="dxa"/>
            <w:tcBorders>
              <w:top w:val="nil"/>
              <w:left w:val="single" w:sz="4" w:space="0" w:color="auto"/>
              <w:bottom w:val="single" w:sz="4" w:space="0" w:color="auto"/>
              <w:right w:val="single" w:sz="4" w:space="0" w:color="auto"/>
            </w:tcBorders>
            <w:vAlign w:val="center"/>
          </w:tcPr>
          <w:p w14:paraId="0D94F188" w14:textId="77777777" w:rsidR="000009CF" w:rsidRPr="00366F2E" w:rsidRDefault="000009CF" w:rsidP="006716FB">
            <w:pPr>
              <w:autoSpaceDE w:val="0"/>
              <w:autoSpaceDN w:val="0"/>
              <w:adjustRightInd w:val="0"/>
              <w:spacing w:line="240" w:lineRule="auto"/>
              <w:jc w:val="center"/>
              <w:rPr>
                <w:rFonts w:ascii="Arial" w:hAnsi="Arial" w:cs="Arial"/>
                <w:b/>
                <w:sz w:val="20"/>
                <w:szCs w:val="20"/>
              </w:rPr>
            </w:pPr>
            <w:r w:rsidRPr="00366F2E">
              <w:rPr>
                <w:rFonts w:ascii="Arial" w:hAnsi="Arial" w:cs="Arial"/>
                <w:b/>
                <w:bCs/>
                <w:sz w:val="20"/>
                <w:szCs w:val="20"/>
                <w:lang w:eastAsia="cs-CZ"/>
              </w:rPr>
              <w:t>200,00</w:t>
            </w:r>
          </w:p>
        </w:tc>
      </w:tr>
      <w:tr w:rsidR="00547C55" w:rsidRPr="00366F2E" w14:paraId="0A42DC8F" w14:textId="77777777" w:rsidTr="029A1AD8">
        <w:trPr>
          <w:trHeight w:val="280"/>
        </w:trPr>
        <w:tc>
          <w:tcPr>
            <w:tcW w:w="653" w:type="dxa"/>
            <w:gridSpan w:val="2"/>
            <w:vMerge/>
          </w:tcPr>
          <w:p w14:paraId="4E98E64E" w14:textId="77777777" w:rsidR="000009CF" w:rsidRPr="00366F2E"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Cs w:val="22"/>
              </w:rPr>
            </w:pPr>
          </w:p>
        </w:tc>
        <w:tc>
          <w:tcPr>
            <w:tcW w:w="7172" w:type="dxa"/>
            <w:tcBorders>
              <w:top w:val="single" w:sz="4" w:space="0" w:color="auto"/>
              <w:left w:val="single" w:sz="4" w:space="0" w:color="auto"/>
              <w:bottom w:val="single" w:sz="4" w:space="0" w:color="auto"/>
              <w:right w:val="nil"/>
            </w:tcBorders>
            <w:vAlign w:val="center"/>
          </w:tcPr>
          <w:p w14:paraId="5AC82FDA" w14:textId="77777777" w:rsidR="000009CF" w:rsidRPr="00366F2E"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 w:val="20"/>
              </w:rPr>
            </w:pPr>
            <w:r w:rsidRPr="00366F2E">
              <w:rPr>
                <w:rFonts w:ascii="Arial" w:hAnsi="Arial" w:cs="Arial"/>
                <w:sz w:val="20"/>
              </w:rPr>
              <w:t>vystavení průkazu příjemce (papírového) s uvedením 2-3 osoby</w:t>
            </w:r>
            <w:r w:rsidRPr="00366F2E">
              <w:rPr>
                <w:rFonts w:ascii="Arial" w:hAnsi="Arial" w:cs="Arial"/>
                <w:sz w:val="20"/>
                <w:vertAlign w:val="superscript"/>
              </w:rPr>
              <w:t>2)</w:t>
            </w:r>
          </w:p>
        </w:tc>
        <w:tc>
          <w:tcPr>
            <w:tcW w:w="1134" w:type="dxa"/>
            <w:tcBorders>
              <w:top w:val="single" w:sz="4" w:space="0" w:color="auto"/>
              <w:left w:val="single" w:sz="4" w:space="0" w:color="auto"/>
              <w:bottom w:val="single" w:sz="4" w:space="0" w:color="auto"/>
              <w:right w:val="single" w:sz="4" w:space="0" w:color="auto"/>
            </w:tcBorders>
            <w:vAlign w:val="center"/>
          </w:tcPr>
          <w:p w14:paraId="4CE09F27" w14:textId="77795F35" w:rsidR="000009CF" w:rsidRPr="00366F2E" w:rsidRDefault="000009CF" w:rsidP="006716FB">
            <w:pPr>
              <w:autoSpaceDE w:val="0"/>
              <w:autoSpaceDN w:val="0"/>
              <w:adjustRightInd w:val="0"/>
              <w:spacing w:line="240" w:lineRule="auto"/>
              <w:jc w:val="center"/>
              <w:rPr>
                <w:rFonts w:ascii="Arial" w:hAnsi="Arial" w:cs="Arial"/>
                <w:sz w:val="20"/>
                <w:szCs w:val="20"/>
                <w:lang w:eastAsia="cs-CZ"/>
              </w:rPr>
            </w:pPr>
            <w:r w:rsidRPr="00366F2E">
              <w:rPr>
                <w:rFonts w:ascii="Arial" w:hAnsi="Arial" w:cs="Arial"/>
                <w:sz w:val="20"/>
                <w:szCs w:val="20"/>
                <w:lang w:eastAsia="cs-CZ"/>
              </w:rPr>
              <w:t>330,5</w:t>
            </w:r>
            <w:r w:rsidR="002F3700" w:rsidRPr="00366F2E">
              <w:rPr>
                <w:rFonts w:ascii="Arial" w:hAnsi="Arial" w:cs="Arial"/>
                <w:sz w:val="20"/>
                <w:szCs w:val="20"/>
                <w:lang w:eastAsia="cs-CZ"/>
              </w:rPr>
              <w:t>8</w:t>
            </w:r>
          </w:p>
        </w:tc>
        <w:tc>
          <w:tcPr>
            <w:tcW w:w="1134" w:type="dxa"/>
            <w:tcBorders>
              <w:top w:val="single" w:sz="4" w:space="0" w:color="auto"/>
              <w:left w:val="single" w:sz="4" w:space="0" w:color="auto"/>
              <w:bottom w:val="single" w:sz="4" w:space="0" w:color="auto"/>
              <w:right w:val="single" w:sz="4" w:space="0" w:color="auto"/>
            </w:tcBorders>
            <w:vAlign w:val="center"/>
          </w:tcPr>
          <w:p w14:paraId="604676A7" w14:textId="77777777" w:rsidR="000009CF" w:rsidRPr="00366F2E" w:rsidRDefault="000009CF" w:rsidP="006716FB">
            <w:pPr>
              <w:autoSpaceDE w:val="0"/>
              <w:autoSpaceDN w:val="0"/>
              <w:adjustRightInd w:val="0"/>
              <w:spacing w:line="240" w:lineRule="auto"/>
              <w:jc w:val="center"/>
              <w:rPr>
                <w:rFonts w:ascii="Arial" w:hAnsi="Arial" w:cs="Arial"/>
                <w:b/>
                <w:bCs/>
                <w:sz w:val="20"/>
                <w:szCs w:val="20"/>
                <w:lang w:eastAsia="cs-CZ"/>
              </w:rPr>
            </w:pPr>
            <w:r w:rsidRPr="00366F2E">
              <w:rPr>
                <w:rFonts w:ascii="Arial" w:hAnsi="Arial" w:cs="Arial"/>
                <w:b/>
                <w:bCs/>
                <w:sz w:val="20"/>
                <w:szCs w:val="20"/>
                <w:lang w:eastAsia="cs-CZ"/>
              </w:rPr>
              <w:t>400,00</w:t>
            </w:r>
          </w:p>
        </w:tc>
      </w:tr>
      <w:tr w:rsidR="00547C55" w:rsidRPr="00366F2E" w14:paraId="479898D7" w14:textId="77777777" w:rsidTr="029A1AD8">
        <w:trPr>
          <w:trHeight w:val="255"/>
        </w:trPr>
        <w:tc>
          <w:tcPr>
            <w:tcW w:w="653" w:type="dxa"/>
            <w:gridSpan w:val="2"/>
            <w:vMerge/>
          </w:tcPr>
          <w:p w14:paraId="4213FF0A" w14:textId="77777777" w:rsidR="000009CF" w:rsidRPr="00366F2E"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Cs w:val="22"/>
              </w:rPr>
            </w:pPr>
          </w:p>
        </w:tc>
        <w:tc>
          <w:tcPr>
            <w:tcW w:w="7172" w:type="dxa"/>
            <w:tcBorders>
              <w:top w:val="single" w:sz="4" w:space="0" w:color="auto"/>
              <w:left w:val="single" w:sz="4" w:space="0" w:color="auto"/>
              <w:bottom w:val="single" w:sz="4" w:space="0" w:color="auto"/>
              <w:right w:val="nil"/>
            </w:tcBorders>
            <w:vAlign w:val="center"/>
          </w:tcPr>
          <w:p w14:paraId="142BF91A" w14:textId="77777777" w:rsidR="000009CF" w:rsidRPr="00366F2E"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 w:val="20"/>
              </w:rPr>
            </w:pPr>
            <w:r w:rsidRPr="00366F2E">
              <w:rPr>
                <w:rFonts w:ascii="Arial" w:hAnsi="Arial" w:cs="Arial"/>
                <w:sz w:val="20"/>
              </w:rPr>
              <w:t>vystavení průkazu příjemce (papírového) s uvedením 4-6 osob</w:t>
            </w:r>
            <w:r w:rsidRPr="00366F2E">
              <w:rPr>
                <w:rFonts w:ascii="Arial" w:hAnsi="Arial" w:cs="Arial"/>
                <w:sz w:val="20"/>
                <w:vertAlign w:val="superscript"/>
              </w:rPr>
              <w:t>2)</w:t>
            </w:r>
          </w:p>
        </w:tc>
        <w:tc>
          <w:tcPr>
            <w:tcW w:w="1134" w:type="dxa"/>
            <w:tcBorders>
              <w:top w:val="single" w:sz="4" w:space="0" w:color="auto"/>
              <w:left w:val="single" w:sz="4" w:space="0" w:color="auto"/>
              <w:bottom w:val="single" w:sz="4" w:space="0" w:color="auto"/>
              <w:right w:val="single" w:sz="4" w:space="0" w:color="auto"/>
            </w:tcBorders>
            <w:vAlign w:val="center"/>
          </w:tcPr>
          <w:p w14:paraId="76002572" w14:textId="06467177" w:rsidR="000009CF" w:rsidRPr="00366F2E" w:rsidRDefault="000009CF" w:rsidP="006716FB">
            <w:pPr>
              <w:autoSpaceDE w:val="0"/>
              <w:autoSpaceDN w:val="0"/>
              <w:adjustRightInd w:val="0"/>
              <w:spacing w:line="240" w:lineRule="auto"/>
              <w:jc w:val="center"/>
              <w:rPr>
                <w:rFonts w:ascii="Arial" w:hAnsi="Arial" w:cs="Arial"/>
                <w:sz w:val="20"/>
                <w:szCs w:val="20"/>
                <w:lang w:eastAsia="cs-CZ"/>
              </w:rPr>
            </w:pPr>
            <w:r w:rsidRPr="00366F2E">
              <w:rPr>
                <w:rFonts w:ascii="Arial" w:hAnsi="Arial" w:cs="Arial"/>
                <w:sz w:val="20"/>
                <w:szCs w:val="20"/>
                <w:lang w:eastAsia="cs-CZ"/>
              </w:rPr>
              <w:t>495,8</w:t>
            </w:r>
            <w:r w:rsidR="002F3700" w:rsidRPr="00366F2E">
              <w:rPr>
                <w:rFonts w:ascii="Arial" w:hAnsi="Arial" w:cs="Arial"/>
                <w:sz w:val="20"/>
                <w:szCs w:val="20"/>
                <w:lang w:eastAsia="cs-CZ"/>
              </w:rPr>
              <w:t>7</w:t>
            </w:r>
          </w:p>
        </w:tc>
        <w:tc>
          <w:tcPr>
            <w:tcW w:w="1134" w:type="dxa"/>
            <w:tcBorders>
              <w:top w:val="single" w:sz="4" w:space="0" w:color="auto"/>
              <w:left w:val="single" w:sz="4" w:space="0" w:color="auto"/>
              <w:bottom w:val="single" w:sz="4" w:space="0" w:color="auto"/>
              <w:right w:val="single" w:sz="4" w:space="0" w:color="auto"/>
            </w:tcBorders>
            <w:vAlign w:val="center"/>
          </w:tcPr>
          <w:p w14:paraId="7EA97FCB" w14:textId="77777777" w:rsidR="000009CF" w:rsidRPr="00366F2E" w:rsidRDefault="000009CF" w:rsidP="006716FB">
            <w:pPr>
              <w:autoSpaceDE w:val="0"/>
              <w:autoSpaceDN w:val="0"/>
              <w:adjustRightInd w:val="0"/>
              <w:spacing w:line="240" w:lineRule="auto"/>
              <w:jc w:val="center"/>
              <w:rPr>
                <w:rFonts w:ascii="Arial" w:hAnsi="Arial" w:cs="Arial"/>
                <w:b/>
                <w:bCs/>
                <w:sz w:val="20"/>
                <w:szCs w:val="20"/>
                <w:lang w:eastAsia="cs-CZ"/>
              </w:rPr>
            </w:pPr>
            <w:r w:rsidRPr="00366F2E">
              <w:rPr>
                <w:rFonts w:ascii="Arial" w:hAnsi="Arial" w:cs="Arial"/>
                <w:b/>
                <w:bCs/>
                <w:sz w:val="20"/>
                <w:szCs w:val="20"/>
                <w:lang w:eastAsia="cs-CZ"/>
              </w:rPr>
              <w:t>600,00</w:t>
            </w:r>
          </w:p>
        </w:tc>
      </w:tr>
      <w:tr w:rsidR="00547C55" w:rsidRPr="00366F2E" w14:paraId="661AF6DB" w14:textId="77777777" w:rsidTr="029A1AD8">
        <w:trPr>
          <w:trHeight w:val="228"/>
        </w:trPr>
        <w:tc>
          <w:tcPr>
            <w:tcW w:w="653" w:type="dxa"/>
            <w:gridSpan w:val="2"/>
            <w:vMerge/>
          </w:tcPr>
          <w:p w14:paraId="442C40F4" w14:textId="77777777" w:rsidR="000009CF" w:rsidRPr="00366F2E"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Cs w:val="22"/>
              </w:rPr>
            </w:pPr>
          </w:p>
        </w:tc>
        <w:tc>
          <w:tcPr>
            <w:tcW w:w="7172" w:type="dxa"/>
            <w:tcBorders>
              <w:top w:val="single" w:sz="4" w:space="0" w:color="auto"/>
              <w:left w:val="single" w:sz="4" w:space="0" w:color="auto"/>
              <w:bottom w:val="nil"/>
              <w:right w:val="nil"/>
            </w:tcBorders>
            <w:vAlign w:val="center"/>
          </w:tcPr>
          <w:p w14:paraId="70C4AA1A" w14:textId="77777777" w:rsidR="000009CF" w:rsidRPr="00366F2E" w:rsidRDefault="000009CF" w:rsidP="006716FB">
            <w:pPr>
              <w:autoSpaceDE w:val="0"/>
              <w:autoSpaceDN w:val="0"/>
              <w:adjustRightInd w:val="0"/>
              <w:spacing w:line="240" w:lineRule="auto"/>
              <w:rPr>
                <w:rFonts w:ascii="Arial" w:hAnsi="Arial" w:cs="Arial"/>
                <w:sz w:val="20"/>
              </w:rPr>
            </w:pPr>
            <w:r w:rsidRPr="00366F2E">
              <w:rPr>
                <w:rFonts w:ascii="Arial" w:eastAsia="Times New Roman" w:hAnsi="Arial" w:cs="Arial"/>
                <w:sz w:val="20"/>
                <w:szCs w:val="20"/>
                <w:lang w:eastAsia="cs-CZ"/>
              </w:rPr>
              <w:t xml:space="preserve">-  blokace/zrušení platnosti průkazu příjemce </w:t>
            </w:r>
            <w:r w:rsidRPr="00366F2E">
              <w:rPr>
                <w:rFonts w:ascii="Arial" w:hAnsi="Arial" w:cs="Arial"/>
                <w:sz w:val="20"/>
              </w:rPr>
              <w:t>(</w:t>
            </w:r>
            <w:proofErr w:type="gramStart"/>
            <w:r w:rsidRPr="00366F2E">
              <w:rPr>
                <w:rFonts w:ascii="Arial" w:hAnsi="Arial" w:cs="Arial"/>
                <w:sz w:val="20"/>
              </w:rPr>
              <w:t xml:space="preserve">papírového)   </w:t>
            </w:r>
            <w:proofErr w:type="gramEnd"/>
          </w:p>
        </w:tc>
        <w:tc>
          <w:tcPr>
            <w:tcW w:w="1134" w:type="dxa"/>
            <w:tcBorders>
              <w:top w:val="single" w:sz="4" w:space="0" w:color="auto"/>
              <w:left w:val="single" w:sz="4" w:space="0" w:color="auto"/>
              <w:bottom w:val="nil"/>
              <w:right w:val="single" w:sz="4" w:space="0" w:color="auto"/>
            </w:tcBorders>
            <w:vAlign w:val="center"/>
          </w:tcPr>
          <w:p w14:paraId="43BEA301" w14:textId="77777777" w:rsidR="000009CF" w:rsidRPr="00366F2E" w:rsidRDefault="000009CF" w:rsidP="006716FB">
            <w:pPr>
              <w:pStyle w:val="Bezmezer"/>
              <w:tabs>
                <w:tab w:val="left" w:pos="7655"/>
              </w:tabs>
              <w:spacing w:line="228" w:lineRule="auto"/>
              <w:jc w:val="center"/>
              <w:rPr>
                <w:rFonts w:ascii="Arial" w:hAnsi="Arial" w:cs="Arial"/>
                <w:sz w:val="20"/>
                <w:szCs w:val="20"/>
                <w:lang w:eastAsia="cs-CZ"/>
              </w:rPr>
            </w:pPr>
            <w:r w:rsidRPr="00366F2E">
              <w:rPr>
                <w:rFonts w:ascii="Arial" w:hAnsi="Arial" w:cs="Arial"/>
                <w:sz w:val="20"/>
                <w:szCs w:val="20"/>
                <w:lang w:eastAsia="cs-CZ"/>
              </w:rPr>
              <w:t>41,32</w:t>
            </w:r>
          </w:p>
        </w:tc>
        <w:tc>
          <w:tcPr>
            <w:tcW w:w="1134" w:type="dxa"/>
            <w:tcBorders>
              <w:top w:val="single" w:sz="4" w:space="0" w:color="auto"/>
              <w:left w:val="single" w:sz="4" w:space="0" w:color="auto"/>
              <w:bottom w:val="nil"/>
              <w:right w:val="single" w:sz="4" w:space="0" w:color="auto"/>
            </w:tcBorders>
            <w:vAlign w:val="center"/>
          </w:tcPr>
          <w:p w14:paraId="03802513" w14:textId="77777777" w:rsidR="000009CF" w:rsidRPr="00366F2E" w:rsidRDefault="000009CF" w:rsidP="006716FB">
            <w:pPr>
              <w:autoSpaceDE w:val="0"/>
              <w:autoSpaceDN w:val="0"/>
              <w:adjustRightInd w:val="0"/>
              <w:spacing w:line="240" w:lineRule="auto"/>
              <w:jc w:val="center"/>
              <w:rPr>
                <w:rFonts w:ascii="Arial" w:hAnsi="Arial" w:cs="Arial"/>
                <w:b/>
                <w:bCs/>
                <w:sz w:val="20"/>
                <w:szCs w:val="20"/>
                <w:lang w:eastAsia="cs-CZ"/>
              </w:rPr>
            </w:pPr>
            <w:r w:rsidRPr="00366F2E">
              <w:rPr>
                <w:rFonts w:ascii="Arial" w:hAnsi="Arial" w:cs="Arial"/>
                <w:b/>
                <w:bCs/>
                <w:sz w:val="20"/>
                <w:szCs w:val="20"/>
                <w:lang w:eastAsia="cs-CZ"/>
              </w:rPr>
              <w:t>50,00</w:t>
            </w:r>
          </w:p>
        </w:tc>
      </w:tr>
      <w:tr w:rsidR="00547C55" w:rsidRPr="00366F2E" w14:paraId="0C4600CA" w14:textId="77777777" w:rsidTr="029A1AD8">
        <w:trPr>
          <w:trHeight w:val="228"/>
        </w:trPr>
        <w:tc>
          <w:tcPr>
            <w:tcW w:w="653" w:type="dxa"/>
            <w:gridSpan w:val="2"/>
            <w:vMerge/>
          </w:tcPr>
          <w:p w14:paraId="337D2F2A" w14:textId="77777777" w:rsidR="000009CF" w:rsidRPr="00366F2E" w:rsidRDefault="000009CF" w:rsidP="006716FB">
            <w:pPr>
              <w:pStyle w:val="Zkladntextodsazen3"/>
              <w:numPr>
                <w:ilvl w:val="0"/>
                <w:numId w:val="25"/>
              </w:numPr>
              <w:suppressAutoHyphens/>
              <w:autoSpaceDE w:val="0"/>
              <w:autoSpaceDN w:val="0"/>
              <w:adjustRightInd w:val="0"/>
              <w:spacing w:line="228" w:lineRule="auto"/>
              <w:ind w:left="175" w:hanging="175"/>
              <w:jc w:val="left"/>
              <w:rPr>
                <w:rFonts w:ascii="Arial" w:hAnsi="Arial" w:cs="Arial"/>
                <w:szCs w:val="22"/>
              </w:rPr>
            </w:pPr>
          </w:p>
        </w:tc>
        <w:tc>
          <w:tcPr>
            <w:tcW w:w="9440" w:type="dxa"/>
            <w:gridSpan w:val="3"/>
            <w:tcBorders>
              <w:top w:val="single" w:sz="4" w:space="0" w:color="auto"/>
              <w:left w:val="single" w:sz="4" w:space="0" w:color="auto"/>
              <w:bottom w:val="nil"/>
              <w:right w:val="single" w:sz="4" w:space="0" w:color="auto"/>
            </w:tcBorders>
            <w:vAlign w:val="center"/>
          </w:tcPr>
          <w:p w14:paraId="64871E8B" w14:textId="77777777" w:rsidR="000009CF" w:rsidRPr="00366F2E" w:rsidRDefault="000009CF" w:rsidP="006716FB">
            <w:pPr>
              <w:pStyle w:val="Zkladntextodsazen3"/>
              <w:suppressAutoHyphens/>
              <w:autoSpaceDE w:val="0"/>
              <w:autoSpaceDN w:val="0"/>
              <w:adjustRightInd w:val="0"/>
              <w:spacing w:line="228" w:lineRule="auto"/>
              <w:jc w:val="left"/>
              <w:rPr>
                <w:rFonts w:ascii="Arial" w:hAnsi="Arial" w:cs="Arial"/>
                <w:sz w:val="20"/>
              </w:rPr>
            </w:pPr>
            <w:r w:rsidRPr="00366F2E">
              <w:rPr>
                <w:rFonts w:ascii="Arial" w:hAnsi="Arial" w:cs="Arial"/>
                <w:sz w:val="20"/>
                <w:vertAlign w:val="superscript"/>
              </w:rPr>
              <w:t xml:space="preserve">1) </w:t>
            </w:r>
            <w:r w:rsidRPr="00366F2E">
              <w:rPr>
                <w:rFonts w:ascii="Arial" w:hAnsi="Arial" w:cs="Arial"/>
                <w:sz w:val="20"/>
              </w:rPr>
              <w:t>platnost průkazu až 2 roky</w:t>
            </w:r>
          </w:p>
          <w:p w14:paraId="2EABB4DB" w14:textId="77777777" w:rsidR="000009CF" w:rsidRPr="00366F2E" w:rsidRDefault="000009CF" w:rsidP="006716FB">
            <w:pPr>
              <w:autoSpaceDE w:val="0"/>
              <w:autoSpaceDN w:val="0"/>
              <w:adjustRightInd w:val="0"/>
              <w:spacing w:line="240" w:lineRule="auto"/>
              <w:rPr>
                <w:rFonts w:ascii="Arial" w:hAnsi="Arial" w:cs="Arial"/>
                <w:bCs/>
                <w:sz w:val="20"/>
                <w:szCs w:val="20"/>
                <w:lang w:eastAsia="cs-CZ"/>
              </w:rPr>
            </w:pPr>
            <w:r w:rsidRPr="00366F2E">
              <w:rPr>
                <w:rFonts w:ascii="Arial" w:hAnsi="Arial" w:cs="Arial"/>
                <w:sz w:val="20"/>
                <w:vertAlign w:val="superscript"/>
              </w:rPr>
              <w:t xml:space="preserve">2) </w:t>
            </w:r>
            <w:r w:rsidRPr="00366F2E">
              <w:rPr>
                <w:rFonts w:ascii="Arial" w:hAnsi="Arial" w:cs="Arial"/>
                <w:sz w:val="20"/>
              </w:rPr>
              <w:t>platnost průkazu až 1 rok</w:t>
            </w:r>
          </w:p>
        </w:tc>
      </w:tr>
      <w:tr w:rsidR="00547C55" w:rsidRPr="00366F2E" w14:paraId="67DE68B3" w14:textId="77777777" w:rsidTr="00CF2911">
        <w:trPr>
          <w:trHeight w:val="978"/>
        </w:trPr>
        <w:tc>
          <w:tcPr>
            <w:tcW w:w="653" w:type="dxa"/>
            <w:gridSpan w:val="2"/>
            <w:vMerge w:val="restart"/>
            <w:tcBorders>
              <w:left w:val="single" w:sz="4" w:space="0" w:color="auto"/>
              <w:right w:val="single" w:sz="4" w:space="0" w:color="auto"/>
            </w:tcBorders>
          </w:tcPr>
          <w:p w14:paraId="2DAC4948" w14:textId="5170BDC4" w:rsidR="000009CF" w:rsidRPr="00366F2E" w:rsidRDefault="20B99107" w:rsidP="006716FB">
            <w:pPr>
              <w:pStyle w:val="Zkladntextodsazen3"/>
              <w:suppressAutoHyphens/>
              <w:autoSpaceDE w:val="0"/>
              <w:autoSpaceDN w:val="0"/>
              <w:adjustRightInd w:val="0"/>
              <w:spacing w:line="228" w:lineRule="auto"/>
              <w:ind w:left="0" w:firstLine="0"/>
              <w:jc w:val="left"/>
              <w:rPr>
                <w:rFonts w:ascii="Arial" w:hAnsi="Arial" w:cs="Arial"/>
              </w:rPr>
            </w:pPr>
            <w:r w:rsidRPr="00366F2E">
              <w:rPr>
                <w:rFonts w:ascii="Arial" w:hAnsi="Arial" w:cs="Arial"/>
                <w:b/>
                <w:bCs/>
              </w:rPr>
              <w:t>1</w:t>
            </w:r>
            <w:r w:rsidR="134AD064" w:rsidRPr="00366F2E">
              <w:rPr>
                <w:rFonts w:ascii="Arial" w:hAnsi="Arial" w:cs="Arial"/>
                <w:b/>
                <w:bCs/>
              </w:rPr>
              <w:t>3</w:t>
            </w:r>
            <w:r w:rsidR="000009CF" w:rsidRPr="00366F2E">
              <w:rPr>
                <w:rFonts w:ascii="Arial" w:hAnsi="Arial" w:cs="Arial"/>
                <w:b/>
              </w:rPr>
              <w:t>.</w:t>
            </w:r>
          </w:p>
        </w:tc>
        <w:tc>
          <w:tcPr>
            <w:tcW w:w="7172" w:type="dxa"/>
            <w:tcBorders>
              <w:top w:val="single" w:sz="4" w:space="0" w:color="auto"/>
              <w:left w:val="single" w:sz="4" w:space="0" w:color="auto"/>
              <w:bottom w:val="single" w:sz="4" w:space="0" w:color="auto"/>
              <w:right w:val="single" w:sz="4" w:space="0" w:color="auto"/>
            </w:tcBorders>
            <w:vAlign w:val="center"/>
          </w:tcPr>
          <w:p w14:paraId="45842134" w14:textId="77777777" w:rsidR="000009CF" w:rsidRPr="00366F2E" w:rsidRDefault="000009CF" w:rsidP="006716FB">
            <w:pPr>
              <w:spacing w:line="228" w:lineRule="auto"/>
              <w:rPr>
                <w:rFonts w:ascii="Arial" w:hAnsi="Arial" w:cs="Arial"/>
                <w:b/>
              </w:rPr>
            </w:pPr>
            <w:r w:rsidRPr="00366F2E">
              <w:rPr>
                <w:rFonts w:ascii="Arial" w:hAnsi="Arial" w:cs="Arial"/>
                <w:b/>
              </w:rPr>
              <w:t>Druhopis podací stvrzenky</w:t>
            </w:r>
          </w:p>
          <w:p w14:paraId="78FA9DC1" w14:textId="77777777" w:rsidR="000009CF" w:rsidRPr="00366F2E" w:rsidRDefault="000009CF" w:rsidP="006716FB">
            <w:pPr>
              <w:pStyle w:val="Zkladntextodsazen3"/>
              <w:suppressAutoHyphens/>
              <w:autoSpaceDE w:val="0"/>
              <w:autoSpaceDN w:val="0"/>
              <w:adjustRightInd w:val="0"/>
              <w:spacing w:line="228" w:lineRule="auto"/>
              <w:ind w:left="175" w:firstLine="52"/>
              <w:jc w:val="left"/>
              <w:rPr>
                <w:rFonts w:ascii="Arial" w:hAnsi="Arial" w:cs="Arial"/>
                <w:sz w:val="20"/>
                <w:vertAlign w:val="superscript"/>
              </w:rPr>
            </w:pPr>
            <w:r w:rsidRPr="00366F2E">
              <w:rPr>
                <w:rFonts w:ascii="Arial" w:hAnsi="Arial" w:cs="Arial"/>
                <w:sz w:val="20"/>
              </w:rPr>
              <w:t>(čl. 39 a 76 poštovních podmínek a poštovní podmínky dle jednotlivých služeb)</w:t>
            </w:r>
          </w:p>
          <w:p w14:paraId="4182FB76" w14:textId="220F3E65" w:rsidR="000009CF" w:rsidRPr="00366F2E" w:rsidRDefault="000009CF" w:rsidP="006716FB">
            <w:pPr>
              <w:pStyle w:val="Odstavecseseznamem"/>
              <w:numPr>
                <w:ilvl w:val="0"/>
                <w:numId w:val="34"/>
              </w:numPr>
              <w:suppressAutoHyphens/>
              <w:autoSpaceDE w:val="0"/>
              <w:autoSpaceDN w:val="0"/>
              <w:adjustRightInd w:val="0"/>
              <w:spacing w:line="228" w:lineRule="auto"/>
              <w:ind w:left="317" w:hanging="317"/>
              <w:rPr>
                <w:rFonts w:ascii="Arial" w:hAnsi="Arial" w:cs="Arial"/>
                <w:b/>
                <w:bCs/>
                <w:sz w:val="20"/>
                <w:szCs w:val="20"/>
                <w:lang w:eastAsia="cs-CZ"/>
              </w:rPr>
            </w:pPr>
            <w:r w:rsidRPr="00366F2E">
              <w:rPr>
                <w:rFonts w:ascii="Arial" w:hAnsi="Arial" w:cs="Arial"/>
                <w:sz w:val="20"/>
                <w:szCs w:val="20"/>
              </w:rPr>
              <w:t xml:space="preserve">při oznámení přesných údajů o poštovní zásilce nebo poštovní poukázce žadatelem (datum podání, podací číslo a pošta, vplacená </w:t>
            </w:r>
            <w:r w:rsidR="004E4931" w:rsidRPr="00366F2E">
              <w:rPr>
                <w:rFonts w:ascii="Arial" w:hAnsi="Arial" w:cs="Arial"/>
                <w:sz w:val="20"/>
                <w:szCs w:val="20"/>
              </w:rPr>
              <w:t>částka</w:t>
            </w:r>
            <w:r w:rsidRPr="00366F2E">
              <w:rPr>
                <w:rFonts w:ascii="Arial" w:hAnsi="Arial" w:cs="Arial"/>
                <w:sz w:val="20"/>
                <w:szCs w:val="20"/>
              </w:rPr>
              <w:t xml:space="preserve"> atd.)</w:t>
            </w:r>
          </w:p>
        </w:tc>
        <w:tc>
          <w:tcPr>
            <w:tcW w:w="1134" w:type="dxa"/>
            <w:tcBorders>
              <w:top w:val="single" w:sz="4" w:space="0" w:color="auto"/>
              <w:left w:val="single" w:sz="4" w:space="0" w:color="auto"/>
              <w:bottom w:val="single" w:sz="4" w:space="0" w:color="auto"/>
              <w:right w:val="single" w:sz="4" w:space="0" w:color="auto"/>
            </w:tcBorders>
            <w:vAlign w:val="center"/>
          </w:tcPr>
          <w:p w14:paraId="58F5AB91" w14:textId="77777777" w:rsidR="000009CF" w:rsidRPr="00366F2E" w:rsidRDefault="000009CF" w:rsidP="00CD3B40">
            <w:pPr>
              <w:suppressAutoHyphens/>
              <w:autoSpaceDE w:val="0"/>
              <w:autoSpaceDN w:val="0"/>
              <w:adjustRightInd w:val="0"/>
              <w:spacing w:line="228" w:lineRule="auto"/>
              <w:ind w:left="-157" w:right="-106"/>
              <w:jc w:val="center"/>
              <w:rPr>
                <w:rFonts w:ascii="Arial" w:hAnsi="Arial" w:cs="Arial"/>
                <w:bCs/>
                <w:sz w:val="20"/>
                <w:szCs w:val="20"/>
                <w:lang w:eastAsia="cs-CZ"/>
              </w:rPr>
            </w:pPr>
            <w:r w:rsidRPr="00366F2E">
              <w:rPr>
                <w:rFonts w:ascii="Arial" w:hAnsi="Arial" w:cs="Arial"/>
                <w:sz w:val="20"/>
                <w:szCs w:val="20"/>
              </w:rPr>
              <w:t>12,40</w:t>
            </w:r>
          </w:p>
        </w:tc>
        <w:tc>
          <w:tcPr>
            <w:tcW w:w="1134" w:type="dxa"/>
            <w:tcBorders>
              <w:top w:val="single" w:sz="4" w:space="0" w:color="auto"/>
              <w:left w:val="single" w:sz="4" w:space="0" w:color="auto"/>
              <w:bottom w:val="single" w:sz="4" w:space="0" w:color="auto"/>
              <w:right w:val="single" w:sz="4" w:space="0" w:color="auto"/>
            </w:tcBorders>
            <w:vAlign w:val="center"/>
          </w:tcPr>
          <w:p w14:paraId="63C3C160" w14:textId="77777777" w:rsidR="000009CF" w:rsidRPr="00366F2E" w:rsidRDefault="000009CF" w:rsidP="00CD3B40">
            <w:pPr>
              <w:suppressAutoHyphens/>
              <w:autoSpaceDE w:val="0"/>
              <w:autoSpaceDN w:val="0"/>
              <w:adjustRightInd w:val="0"/>
              <w:spacing w:line="228" w:lineRule="auto"/>
              <w:ind w:left="-157" w:right="-106"/>
              <w:jc w:val="center"/>
              <w:rPr>
                <w:rFonts w:ascii="Arial" w:hAnsi="Arial" w:cs="Arial"/>
                <w:b/>
                <w:bCs/>
                <w:sz w:val="20"/>
                <w:szCs w:val="20"/>
                <w:lang w:eastAsia="cs-CZ"/>
              </w:rPr>
            </w:pPr>
            <w:r w:rsidRPr="00366F2E">
              <w:rPr>
                <w:rFonts w:ascii="Arial" w:hAnsi="Arial" w:cs="Arial"/>
                <w:b/>
                <w:sz w:val="20"/>
                <w:szCs w:val="20"/>
              </w:rPr>
              <w:t>15,00</w:t>
            </w:r>
          </w:p>
        </w:tc>
      </w:tr>
      <w:tr w:rsidR="00547C55" w:rsidRPr="00366F2E" w14:paraId="11B79A03" w14:textId="77777777" w:rsidTr="029A1AD8">
        <w:trPr>
          <w:trHeight w:val="660"/>
        </w:trPr>
        <w:tc>
          <w:tcPr>
            <w:tcW w:w="653" w:type="dxa"/>
            <w:gridSpan w:val="2"/>
            <w:vMerge/>
          </w:tcPr>
          <w:p w14:paraId="5A637949" w14:textId="77777777" w:rsidR="000009CF" w:rsidRPr="00366F2E" w:rsidRDefault="000009CF" w:rsidP="006716FB">
            <w:pPr>
              <w:pStyle w:val="Zkladntextodsazen3"/>
              <w:suppressAutoHyphens/>
              <w:autoSpaceDE w:val="0"/>
              <w:autoSpaceDN w:val="0"/>
              <w:adjustRightInd w:val="0"/>
              <w:spacing w:line="228" w:lineRule="auto"/>
              <w:ind w:left="0" w:firstLine="0"/>
              <w:rPr>
                <w:rFonts w:ascii="Arial" w:hAnsi="Arial" w:cs="Arial"/>
                <w:b/>
                <w:szCs w:val="22"/>
              </w:rPr>
            </w:pPr>
          </w:p>
        </w:tc>
        <w:tc>
          <w:tcPr>
            <w:tcW w:w="7172" w:type="dxa"/>
            <w:tcBorders>
              <w:top w:val="single" w:sz="4" w:space="0" w:color="auto"/>
              <w:left w:val="single" w:sz="4" w:space="0" w:color="auto"/>
              <w:bottom w:val="single" w:sz="4" w:space="0" w:color="auto"/>
              <w:right w:val="single" w:sz="4" w:space="0" w:color="auto"/>
            </w:tcBorders>
            <w:vAlign w:val="center"/>
          </w:tcPr>
          <w:p w14:paraId="3530D2B1" w14:textId="77777777" w:rsidR="000009CF" w:rsidRPr="00366F2E" w:rsidRDefault="000009CF" w:rsidP="006716FB">
            <w:pPr>
              <w:pStyle w:val="Odstavecseseznamem"/>
              <w:numPr>
                <w:ilvl w:val="0"/>
                <w:numId w:val="34"/>
              </w:numPr>
              <w:suppressAutoHyphens/>
              <w:autoSpaceDE w:val="0"/>
              <w:autoSpaceDN w:val="0"/>
              <w:adjustRightInd w:val="0"/>
              <w:spacing w:line="228" w:lineRule="auto"/>
              <w:ind w:left="317" w:hanging="317"/>
              <w:rPr>
                <w:rFonts w:ascii="Arial" w:hAnsi="Arial" w:cs="Arial"/>
                <w:sz w:val="20"/>
                <w:szCs w:val="20"/>
              </w:rPr>
            </w:pPr>
            <w:r w:rsidRPr="00366F2E">
              <w:rPr>
                <w:rFonts w:ascii="Arial" w:hAnsi="Arial" w:cs="Arial"/>
                <w:sz w:val="20"/>
                <w:szCs w:val="20"/>
              </w:rPr>
              <w:t>při neoznámení přesných údajů o poštovní zásilce nebo poštovní poukázce žadatelem:</w:t>
            </w:r>
          </w:p>
          <w:p w14:paraId="2D0F9CBB" w14:textId="77777777" w:rsidR="000009CF" w:rsidRPr="00366F2E" w:rsidRDefault="000009CF" w:rsidP="006716FB">
            <w:pPr>
              <w:pStyle w:val="Odstavecseseznamem"/>
              <w:numPr>
                <w:ilvl w:val="0"/>
                <w:numId w:val="25"/>
              </w:numPr>
              <w:suppressAutoHyphens/>
              <w:autoSpaceDE w:val="0"/>
              <w:autoSpaceDN w:val="0"/>
              <w:adjustRightInd w:val="0"/>
              <w:spacing w:line="228" w:lineRule="auto"/>
              <w:rPr>
                <w:rFonts w:ascii="Arial" w:hAnsi="Arial" w:cs="Arial"/>
                <w:sz w:val="20"/>
                <w:szCs w:val="20"/>
              </w:rPr>
            </w:pPr>
            <w:r w:rsidRPr="00366F2E">
              <w:rPr>
                <w:rFonts w:ascii="Arial" w:hAnsi="Arial" w:cs="Arial"/>
                <w:sz w:val="20"/>
                <w:szCs w:val="20"/>
              </w:rPr>
              <w:t>za pátrání po přesných údajích</w:t>
            </w:r>
          </w:p>
        </w:tc>
        <w:tc>
          <w:tcPr>
            <w:tcW w:w="1134" w:type="dxa"/>
            <w:tcBorders>
              <w:top w:val="single" w:sz="4" w:space="0" w:color="auto"/>
              <w:left w:val="single" w:sz="4" w:space="0" w:color="auto"/>
              <w:bottom w:val="single" w:sz="4" w:space="0" w:color="auto"/>
              <w:right w:val="single" w:sz="4" w:space="0" w:color="auto"/>
            </w:tcBorders>
            <w:vAlign w:val="center"/>
          </w:tcPr>
          <w:p w14:paraId="4AFC6FE6" w14:textId="577B836C" w:rsidR="000009CF" w:rsidRPr="00366F2E" w:rsidRDefault="000009CF" w:rsidP="00CD3B40">
            <w:pPr>
              <w:suppressAutoHyphens/>
              <w:autoSpaceDE w:val="0"/>
              <w:autoSpaceDN w:val="0"/>
              <w:adjustRightInd w:val="0"/>
              <w:spacing w:line="228" w:lineRule="auto"/>
              <w:ind w:left="-157" w:right="-106"/>
              <w:jc w:val="center"/>
              <w:rPr>
                <w:rFonts w:ascii="Arial" w:hAnsi="Arial" w:cs="Arial"/>
                <w:bCs/>
                <w:sz w:val="20"/>
                <w:szCs w:val="20"/>
                <w:lang w:eastAsia="cs-CZ"/>
              </w:rPr>
            </w:pPr>
            <w:r w:rsidRPr="00366F2E">
              <w:rPr>
                <w:rFonts w:ascii="Arial" w:hAnsi="Arial" w:cs="Arial"/>
                <w:sz w:val="20"/>
                <w:szCs w:val="20"/>
              </w:rPr>
              <w:t>165,2</w:t>
            </w:r>
            <w:r w:rsidR="002F3700" w:rsidRPr="00366F2E">
              <w:rPr>
                <w:rFonts w:ascii="Arial" w:hAnsi="Arial" w:cs="Arial"/>
                <w:sz w:val="20"/>
                <w:szCs w:val="20"/>
              </w:rPr>
              <w:t>9</w:t>
            </w:r>
          </w:p>
        </w:tc>
        <w:tc>
          <w:tcPr>
            <w:tcW w:w="1134" w:type="dxa"/>
            <w:tcBorders>
              <w:top w:val="single" w:sz="4" w:space="0" w:color="auto"/>
              <w:left w:val="single" w:sz="4" w:space="0" w:color="auto"/>
              <w:bottom w:val="single" w:sz="4" w:space="0" w:color="auto"/>
              <w:right w:val="single" w:sz="4" w:space="0" w:color="auto"/>
            </w:tcBorders>
            <w:vAlign w:val="center"/>
          </w:tcPr>
          <w:p w14:paraId="515DACB6" w14:textId="77777777" w:rsidR="000009CF" w:rsidRPr="00366F2E" w:rsidRDefault="000009CF" w:rsidP="00CD3B40">
            <w:pPr>
              <w:suppressAutoHyphens/>
              <w:autoSpaceDE w:val="0"/>
              <w:autoSpaceDN w:val="0"/>
              <w:adjustRightInd w:val="0"/>
              <w:spacing w:line="228" w:lineRule="auto"/>
              <w:ind w:left="-157" w:right="-106"/>
              <w:jc w:val="center"/>
              <w:rPr>
                <w:rFonts w:ascii="Arial" w:hAnsi="Arial" w:cs="Arial"/>
                <w:b/>
                <w:bCs/>
                <w:sz w:val="20"/>
                <w:szCs w:val="20"/>
                <w:lang w:eastAsia="cs-CZ"/>
              </w:rPr>
            </w:pPr>
            <w:r w:rsidRPr="00366F2E">
              <w:rPr>
                <w:rFonts w:ascii="Arial" w:hAnsi="Arial" w:cs="Arial"/>
                <w:b/>
                <w:sz w:val="20"/>
                <w:szCs w:val="20"/>
              </w:rPr>
              <w:t>200,00</w:t>
            </w:r>
          </w:p>
        </w:tc>
      </w:tr>
      <w:tr w:rsidR="00547C55" w:rsidRPr="00366F2E" w14:paraId="76027740" w14:textId="77777777" w:rsidTr="029A1AD8">
        <w:trPr>
          <w:trHeight w:val="210"/>
        </w:trPr>
        <w:tc>
          <w:tcPr>
            <w:tcW w:w="653" w:type="dxa"/>
            <w:gridSpan w:val="2"/>
            <w:vMerge/>
          </w:tcPr>
          <w:p w14:paraId="4B9C1B0A" w14:textId="77777777" w:rsidR="000009CF" w:rsidRPr="00366F2E" w:rsidRDefault="000009CF" w:rsidP="006716FB">
            <w:pPr>
              <w:pStyle w:val="Zkladntextodsazen3"/>
              <w:suppressAutoHyphens/>
              <w:autoSpaceDE w:val="0"/>
              <w:autoSpaceDN w:val="0"/>
              <w:adjustRightInd w:val="0"/>
              <w:spacing w:line="228" w:lineRule="auto"/>
              <w:ind w:left="0" w:firstLine="0"/>
              <w:rPr>
                <w:rFonts w:ascii="Arial" w:hAnsi="Arial" w:cs="Arial"/>
                <w:b/>
                <w:szCs w:val="22"/>
              </w:rPr>
            </w:pPr>
          </w:p>
        </w:tc>
        <w:tc>
          <w:tcPr>
            <w:tcW w:w="7172" w:type="dxa"/>
            <w:tcBorders>
              <w:top w:val="single" w:sz="4" w:space="0" w:color="auto"/>
              <w:left w:val="single" w:sz="4" w:space="0" w:color="auto"/>
              <w:bottom w:val="single" w:sz="4" w:space="0" w:color="auto"/>
              <w:right w:val="single" w:sz="4" w:space="0" w:color="auto"/>
            </w:tcBorders>
            <w:vAlign w:val="center"/>
          </w:tcPr>
          <w:p w14:paraId="3EC62015" w14:textId="77777777" w:rsidR="000009CF" w:rsidRPr="00366F2E" w:rsidRDefault="000009CF" w:rsidP="006716FB">
            <w:pPr>
              <w:pStyle w:val="Odstavecseseznamem"/>
              <w:numPr>
                <w:ilvl w:val="0"/>
                <w:numId w:val="25"/>
              </w:numPr>
              <w:autoSpaceDE w:val="0"/>
              <w:autoSpaceDN w:val="0"/>
              <w:adjustRightInd w:val="0"/>
              <w:spacing w:line="240" w:lineRule="auto"/>
              <w:rPr>
                <w:rFonts w:ascii="Arial" w:hAnsi="Arial" w:cs="Arial"/>
                <w:sz w:val="20"/>
                <w:szCs w:val="20"/>
              </w:rPr>
            </w:pPr>
            <w:r w:rsidRPr="00366F2E">
              <w:rPr>
                <w:rFonts w:ascii="Arial" w:hAnsi="Arial" w:cs="Arial"/>
                <w:sz w:val="20"/>
                <w:szCs w:val="20"/>
              </w:rPr>
              <w:t>za vyhotovení druhopisu</w:t>
            </w:r>
          </w:p>
        </w:tc>
        <w:tc>
          <w:tcPr>
            <w:tcW w:w="1134" w:type="dxa"/>
            <w:tcBorders>
              <w:top w:val="single" w:sz="4" w:space="0" w:color="auto"/>
              <w:left w:val="single" w:sz="4" w:space="0" w:color="auto"/>
              <w:bottom w:val="single" w:sz="4" w:space="0" w:color="auto"/>
              <w:right w:val="single" w:sz="4" w:space="0" w:color="auto"/>
            </w:tcBorders>
            <w:vAlign w:val="center"/>
          </w:tcPr>
          <w:p w14:paraId="51C98A1D" w14:textId="77777777" w:rsidR="000009CF" w:rsidRPr="00366F2E" w:rsidRDefault="002D5E84" w:rsidP="00CD3B40">
            <w:pPr>
              <w:suppressAutoHyphens/>
              <w:autoSpaceDE w:val="0"/>
              <w:autoSpaceDN w:val="0"/>
              <w:adjustRightInd w:val="0"/>
              <w:spacing w:line="228" w:lineRule="auto"/>
              <w:ind w:left="-157" w:right="-106"/>
              <w:jc w:val="center"/>
              <w:rPr>
                <w:rFonts w:ascii="Arial" w:hAnsi="Arial" w:cs="Arial"/>
                <w:sz w:val="20"/>
                <w:szCs w:val="20"/>
              </w:rPr>
            </w:pPr>
            <w:r w:rsidRPr="00366F2E">
              <w:rPr>
                <w:rFonts w:ascii="Arial" w:hAnsi="Arial" w:cs="Arial"/>
                <w:sz w:val="20"/>
                <w:szCs w:val="20"/>
              </w:rPr>
              <w:t>12,40</w:t>
            </w:r>
          </w:p>
        </w:tc>
        <w:tc>
          <w:tcPr>
            <w:tcW w:w="1134" w:type="dxa"/>
            <w:tcBorders>
              <w:top w:val="single" w:sz="4" w:space="0" w:color="auto"/>
              <w:left w:val="single" w:sz="4" w:space="0" w:color="auto"/>
              <w:bottom w:val="single" w:sz="4" w:space="0" w:color="auto"/>
              <w:right w:val="single" w:sz="4" w:space="0" w:color="auto"/>
            </w:tcBorders>
            <w:vAlign w:val="center"/>
          </w:tcPr>
          <w:p w14:paraId="3BC45520" w14:textId="77777777" w:rsidR="000009CF" w:rsidRPr="00366F2E" w:rsidRDefault="002D5E84" w:rsidP="00CD3B40">
            <w:pPr>
              <w:suppressAutoHyphens/>
              <w:autoSpaceDE w:val="0"/>
              <w:autoSpaceDN w:val="0"/>
              <w:adjustRightInd w:val="0"/>
              <w:spacing w:line="228" w:lineRule="auto"/>
              <w:ind w:left="-157" w:right="-106"/>
              <w:jc w:val="center"/>
              <w:rPr>
                <w:rFonts w:ascii="Arial" w:hAnsi="Arial" w:cs="Arial"/>
                <w:b/>
                <w:sz w:val="20"/>
                <w:szCs w:val="20"/>
              </w:rPr>
            </w:pPr>
            <w:r w:rsidRPr="00366F2E">
              <w:rPr>
                <w:rFonts w:ascii="Arial" w:hAnsi="Arial" w:cs="Arial"/>
                <w:b/>
                <w:sz w:val="20"/>
                <w:szCs w:val="20"/>
              </w:rPr>
              <w:t>15,00</w:t>
            </w:r>
          </w:p>
        </w:tc>
      </w:tr>
      <w:tr w:rsidR="00547C55" w:rsidRPr="00366F2E" w14:paraId="5D1C11AF" w14:textId="77777777" w:rsidTr="029A1AD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647" w:type="dxa"/>
            <w:tcBorders>
              <w:top w:val="single" w:sz="0" w:space="0" w:color="000000" w:themeColor="text1"/>
              <w:left w:val="single" w:sz="4" w:space="0" w:color="auto"/>
              <w:bottom w:val="single" w:sz="0" w:space="0" w:color="000000" w:themeColor="text1"/>
              <w:right w:val="single" w:sz="0" w:space="0" w:color="000000" w:themeColor="text1"/>
            </w:tcBorders>
          </w:tcPr>
          <w:p w14:paraId="0F090395" w14:textId="08ACECD2" w:rsidR="000009CF" w:rsidRPr="00366F2E" w:rsidRDefault="20B99107" w:rsidP="006716FB">
            <w:pPr>
              <w:spacing w:line="228" w:lineRule="auto"/>
              <w:rPr>
                <w:rFonts w:ascii="Arial" w:hAnsi="Arial" w:cs="Arial"/>
                <w:b/>
              </w:rPr>
            </w:pPr>
            <w:r w:rsidRPr="00366F2E">
              <w:rPr>
                <w:rFonts w:ascii="Arial" w:hAnsi="Arial" w:cs="Arial"/>
                <w:b/>
                <w:bCs/>
              </w:rPr>
              <w:t>1</w:t>
            </w:r>
            <w:r w:rsidR="4DCC5650" w:rsidRPr="00366F2E">
              <w:rPr>
                <w:rFonts w:ascii="Arial" w:hAnsi="Arial" w:cs="Arial"/>
                <w:b/>
                <w:bCs/>
              </w:rPr>
              <w:t>4</w:t>
            </w:r>
            <w:r w:rsidR="000009CF" w:rsidRPr="00366F2E">
              <w:rPr>
                <w:rFonts w:ascii="Arial" w:hAnsi="Arial" w:cs="Arial"/>
                <w:b/>
              </w:rPr>
              <w:t>.</w:t>
            </w:r>
          </w:p>
        </w:tc>
        <w:tc>
          <w:tcPr>
            <w:tcW w:w="7178" w:type="dxa"/>
            <w:gridSpan w:val="2"/>
            <w:tcBorders>
              <w:top w:val="single" w:sz="0" w:space="0" w:color="000000" w:themeColor="text1"/>
              <w:left w:val="single" w:sz="4" w:space="0" w:color="auto"/>
              <w:bottom w:val="single" w:sz="0" w:space="0" w:color="000000" w:themeColor="text1"/>
              <w:right w:val="single" w:sz="4" w:space="0" w:color="auto"/>
            </w:tcBorders>
            <w:vAlign w:val="center"/>
          </w:tcPr>
          <w:p w14:paraId="67DB1AA2" w14:textId="77777777" w:rsidR="000009CF" w:rsidRPr="00366F2E" w:rsidRDefault="000009CF" w:rsidP="006716FB">
            <w:pPr>
              <w:spacing w:line="228" w:lineRule="auto"/>
              <w:rPr>
                <w:rFonts w:ascii="Arial" w:hAnsi="Arial" w:cs="Arial"/>
                <w:b/>
              </w:rPr>
            </w:pPr>
            <w:r w:rsidRPr="00366F2E">
              <w:rPr>
                <w:rFonts w:ascii="Arial" w:hAnsi="Arial" w:cs="Arial"/>
                <w:b/>
              </w:rPr>
              <w:t>Opis podací stvrzenky</w:t>
            </w:r>
          </w:p>
          <w:p w14:paraId="5B9998D5" w14:textId="77777777" w:rsidR="000009CF" w:rsidRPr="00366F2E" w:rsidRDefault="000009CF" w:rsidP="006716FB">
            <w:pPr>
              <w:spacing w:line="228" w:lineRule="auto"/>
              <w:rPr>
                <w:rFonts w:ascii="Arial" w:hAnsi="Arial" w:cs="Arial"/>
                <w:b/>
              </w:rPr>
            </w:pPr>
            <w:r w:rsidRPr="00366F2E">
              <w:rPr>
                <w:rFonts w:ascii="Arial" w:hAnsi="Arial" w:cs="Arial"/>
                <w:sz w:val="20"/>
                <w:szCs w:val="20"/>
              </w:rPr>
              <w:t>(čl. 8 odst. 7 a 54 odst. 9 poštovních podmínek a poštovní podmínky dle jednotlivých služeb)</w:t>
            </w:r>
          </w:p>
        </w:tc>
        <w:tc>
          <w:tcPr>
            <w:tcW w:w="1134" w:type="dxa"/>
            <w:tcBorders>
              <w:top w:val="single" w:sz="0" w:space="0" w:color="000000" w:themeColor="text1"/>
              <w:left w:val="single" w:sz="0" w:space="0" w:color="000000" w:themeColor="text1"/>
              <w:bottom w:val="single" w:sz="0" w:space="0" w:color="000000" w:themeColor="text1"/>
              <w:right w:val="single" w:sz="4" w:space="0" w:color="auto"/>
            </w:tcBorders>
            <w:vAlign w:val="center"/>
          </w:tcPr>
          <w:p w14:paraId="2E89175F" w14:textId="77777777" w:rsidR="000009CF" w:rsidRPr="00366F2E" w:rsidRDefault="000009CF" w:rsidP="006716FB">
            <w:pPr>
              <w:spacing w:line="228" w:lineRule="auto"/>
              <w:jc w:val="center"/>
              <w:rPr>
                <w:rFonts w:ascii="Arial" w:hAnsi="Arial" w:cs="Arial"/>
              </w:rPr>
            </w:pPr>
          </w:p>
        </w:tc>
        <w:tc>
          <w:tcPr>
            <w:tcW w:w="1134" w:type="dxa"/>
            <w:tcBorders>
              <w:top w:val="single" w:sz="0" w:space="0" w:color="000000" w:themeColor="text1"/>
              <w:left w:val="single" w:sz="0" w:space="0" w:color="000000" w:themeColor="text1"/>
              <w:bottom w:val="single" w:sz="0" w:space="0" w:color="000000" w:themeColor="text1"/>
              <w:right w:val="single" w:sz="4" w:space="0" w:color="auto"/>
            </w:tcBorders>
            <w:vAlign w:val="center"/>
          </w:tcPr>
          <w:p w14:paraId="5C5251E1" w14:textId="77777777" w:rsidR="000009CF" w:rsidRPr="00366F2E" w:rsidRDefault="000009CF" w:rsidP="006716FB">
            <w:pPr>
              <w:spacing w:line="228" w:lineRule="auto"/>
              <w:jc w:val="center"/>
              <w:rPr>
                <w:rFonts w:ascii="Arial" w:hAnsi="Arial" w:cs="Arial"/>
                <w:b/>
              </w:rPr>
            </w:pPr>
          </w:p>
        </w:tc>
      </w:tr>
      <w:tr w:rsidR="009B691D" w:rsidRPr="00366F2E" w14:paraId="59AFF929" w14:textId="77777777" w:rsidTr="029A1AD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c>
          <w:tcPr>
            <w:tcW w:w="647" w:type="dxa"/>
            <w:tcBorders>
              <w:top w:val="single" w:sz="0" w:space="0" w:color="000000" w:themeColor="text1"/>
              <w:left w:val="single" w:sz="4" w:space="0" w:color="auto"/>
              <w:bottom w:val="single" w:sz="4" w:space="0" w:color="auto"/>
              <w:right w:val="single" w:sz="0" w:space="0" w:color="000000" w:themeColor="text1"/>
            </w:tcBorders>
          </w:tcPr>
          <w:p w14:paraId="18DF4476" w14:textId="77777777" w:rsidR="000009CF" w:rsidRPr="00366F2E" w:rsidRDefault="000009CF" w:rsidP="006716FB">
            <w:pPr>
              <w:pStyle w:val="Bezmezer"/>
              <w:tabs>
                <w:tab w:val="left" w:pos="7655"/>
              </w:tabs>
              <w:spacing w:line="228" w:lineRule="auto"/>
              <w:jc w:val="both"/>
              <w:rPr>
                <w:rFonts w:ascii="Arial" w:hAnsi="Arial" w:cs="Arial"/>
                <w:sz w:val="20"/>
                <w:szCs w:val="20"/>
              </w:rPr>
            </w:pPr>
          </w:p>
        </w:tc>
        <w:tc>
          <w:tcPr>
            <w:tcW w:w="7178" w:type="dxa"/>
            <w:gridSpan w:val="2"/>
            <w:tcBorders>
              <w:top w:val="single" w:sz="0" w:space="0" w:color="000000" w:themeColor="text1"/>
              <w:left w:val="single" w:sz="4" w:space="0" w:color="auto"/>
              <w:bottom w:val="single" w:sz="4" w:space="0" w:color="auto"/>
              <w:right w:val="single" w:sz="4" w:space="0" w:color="auto"/>
            </w:tcBorders>
            <w:vAlign w:val="center"/>
          </w:tcPr>
          <w:p w14:paraId="48522D32" w14:textId="77777777" w:rsidR="000009CF" w:rsidRPr="00366F2E" w:rsidRDefault="000009CF" w:rsidP="006716FB">
            <w:pPr>
              <w:suppressAutoHyphens/>
              <w:autoSpaceDE w:val="0"/>
              <w:autoSpaceDN w:val="0"/>
              <w:adjustRightInd w:val="0"/>
              <w:spacing w:line="228" w:lineRule="auto"/>
              <w:rPr>
                <w:rFonts w:ascii="Arial" w:hAnsi="Arial" w:cs="Arial"/>
                <w:sz w:val="20"/>
                <w:szCs w:val="20"/>
              </w:rPr>
            </w:pPr>
            <w:r w:rsidRPr="00366F2E">
              <w:rPr>
                <w:rFonts w:ascii="Arial" w:hAnsi="Arial" w:cs="Arial"/>
                <w:sz w:val="20"/>
                <w:szCs w:val="20"/>
              </w:rPr>
              <w:t xml:space="preserve">(za potvrzení opisu podací stvrzenky vyhotoveného odesílatelem při hromadně podávaných poštovních zásilkách nebo poštovních poukázkách se vybírá cena jako za jednu zásilku) </w:t>
            </w:r>
          </w:p>
        </w:tc>
        <w:tc>
          <w:tcPr>
            <w:tcW w:w="1134" w:type="dxa"/>
            <w:tcBorders>
              <w:top w:val="single" w:sz="0" w:space="0" w:color="000000" w:themeColor="text1"/>
              <w:left w:val="single" w:sz="0" w:space="0" w:color="000000" w:themeColor="text1"/>
              <w:bottom w:val="single" w:sz="4" w:space="0" w:color="auto"/>
              <w:right w:val="single" w:sz="4" w:space="0" w:color="auto"/>
            </w:tcBorders>
            <w:vAlign w:val="center"/>
          </w:tcPr>
          <w:p w14:paraId="139CB833" w14:textId="77777777" w:rsidR="000009CF" w:rsidRPr="00366F2E" w:rsidRDefault="002D5E84" w:rsidP="006716FB">
            <w:pPr>
              <w:suppressAutoHyphens/>
              <w:autoSpaceDE w:val="0"/>
              <w:autoSpaceDN w:val="0"/>
              <w:adjustRightInd w:val="0"/>
              <w:spacing w:line="228" w:lineRule="auto"/>
              <w:ind w:left="113"/>
              <w:jc w:val="center"/>
              <w:rPr>
                <w:rFonts w:ascii="Arial" w:hAnsi="Arial" w:cs="Arial"/>
                <w:sz w:val="20"/>
                <w:szCs w:val="20"/>
              </w:rPr>
            </w:pPr>
            <w:r w:rsidRPr="00366F2E">
              <w:rPr>
                <w:rFonts w:ascii="Arial" w:hAnsi="Arial" w:cs="Arial"/>
                <w:sz w:val="20"/>
                <w:szCs w:val="20"/>
              </w:rPr>
              <w:t>6,61</w:t>
            </w:r>
          </w:p>
        </w:tc>
        <w:tc>
          <w:tcPr>
            <w:tcW w:w="1134" w:type="dxa"/>
            <w:tcBorders>
              <w:top w:val="single" w:sz="0" w:space="0" w:color="000000" w:themeColor="text1"/>
              <w:left w:val="single" w:sz="0" w:space="0" w:color="000000" w:themeColor="text1"/>
              <w:bottom w:val="single" w:sz="4" w:space="0" w:color="auto"/>
              <w:right w:val="single" w:sz="4" w:space="0" w:color="auto"/>
            </w:tcBorders>
            <w:vAlign w:val="center"/>
          </w:tcPr>
          <w:p w14:paraId="7E53389E" w14:textId="77777777" w:rsidR="000009CF" w:rsidRPr="00366F2E" w:rsidRDefault="002D5E84" w:rsidP="006716FB">
            <w:pPr>
              <w:suppressAutoHyphens/>
              <w:autoSpaceDE w:val="0"/>
              <w:autoSpaceDN w:val="0"/>
              <w:adjustRightInd w:val="0"/>
              <w:spacing w:line="228" w:lineRule="auto"/>
              <w:ind w:left="113"/>
              <w:jc w:val="center"/>
              <w:rPr>
                <w:rFonts w:ascii="Arial" w:hAnsi="Arial" w:cs="Arial"/>
                <w:b/>
                <w:sz w:val="20"/>
                <w:szCs w:val="20"/>
              </w:rPr>
            </w:pPr>
            <w:r w:rsidRPr="00366F2E">
              <w:rPr>
                <w:rFonts w:ascii="Arial" w:hAnsi="Arial" w:cs="Arial"/>
                <w:b/>
                <w:sz w:val="20"/>
                <w:szCs w:val="20"/>
              </w:rPr>
              <w:t>8,00</w:t>
            </w:r>
          </w:p>
        </w:tc>
      </w:tr>
    </w:tbl>
    <w:p w14:paraId="6EB8A241" w14:textId="779BDD15" w:rsidR="006C1393" w:rsidRPr="00366F2E" w:rsidRDefault="006C1393">
      <w:pPr>
        <w:rPr>
          <w:rFonts w:ascii="Arial" w:hAnsi="Arial" w:cs="Arial"/>
        </w:rPr>
      </w:pPr>
    </w:p>
    <w:p w14:paraId="317D5A74" w14:textId="26F5BF81" w:rsidR="006C1393" w:rsidRPr="00366F2E" w:rsidRDefault="006C1393">
      <w:pPr>
        <w:spacing w:line="240" w:lineRule="auto"/>
        <w:rPr>
          <w:rFonts w:ascii="Arial" w:hAnsi="Arial" w:cs="Arial"/>
        </w:rPr>
      </w:pPr>
      <w:r w:rsidRPr="00366F2E">
        <w:rPr>
          <w:rFonts w:ascii="Arial" w:hAnsi="Arial" w:cs="Arial"/>
          <w:noProof/>
          <w:sz w:val="8"/>
          <w:szCs w:val="8"/>
          <w:lang w:eastAsia="cs-CZ"/>
        </w:rPr>
        <mc:AlternateContent>
          <mc:Choice Requires="wps">
            <w:drawing>
              <wp:anchor distT="0" distB="0" distL="114300" distR="114300" simplePos="0" relativeHeight="251658251" behindDoc="0" locked="0" layoutInCell="1" allowOverlap="1" wp14:anchorId="07DBB654" wp14:editId="1915267B">
                <wp:simplePos x="0" y="0"/>
                <wp:positionH relativeFrom="margin">
                  <wp:posOffset>830580</wp:posOffset>
                </wp:positionH>
                <wp:positionV relativeFrom="bottomMargin">
                  <wp:posOffset>201295</wp:posOffset>
                </wp:positionV>
                <wp:extent cx="4847590" cy="258445"/>
                <wp:effectExtent l="0" t="0" r="0" b="8255"/>
                <wp:wrapNone/>
                <wp:docPr id="38" name="Textové pole 3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39BDE71" w14:textId="77777777" w:rsidR="004F26E4" w:rsidRPr="006E1087" w:rsidRDefault="004F26E4" w:rsidP="00540062">
                            <w:pPr>
                              <w:jc w:val="center"/>
                            </w:pPr>
                            <w:r>
                              <w:rPr>
                                <w:b/>
                                <w:i/>
                              </w:rPr>
                              <w:t>Zvláštní služby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0DB2C83B">
              <v:shape id="Textové pole 38" style="position:absolute;margin-left:65.4pt;margin-top:15.85pt;width:381.7pt;height:20.35pt;z-index:251658251;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5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R+BG5QEAAKkDAAAOAAAAZHJzL2Uyb0RvYy54bWysU8Fu2zAMvQ/YPwi6L04yZ02NOEXXosOA&#10;rhvQ9QNkWbKF2aJGKbGzrx8lp2m23YpdBJGUH98jnzdXY9+xvUJvwJZ8MZtzpqyE2tim5E/f796t&#10;OfNB2Fp0YFXJD8rzq+3bN5vBFWoJLXS1QkYg1heDK3kbgiuyzMtW9cLPwClLRQ3Yi0AhNlmNYiD0&#10;vsuW8/mHbACsHYJU3lP2dirybcLXWsnwVWuvAutKTtxCOjGdVTyz7UYUDQrXGnmkIV7BohfGUtMT&#10;1K0Igu3Q/APVG4ngQYeZhD4DrY1USQOpWcz/UvPYCqeSFhqOd6cx+f8HKx/2j+4bsjB+hJEWmER4&#10;dw/yh2cWblphG3WNCEOrRE2NF3Fk2eB8cfw0jtoXPoJUwxeoacliFyABjRr7OBXSyQidFnA4DV2N&#10;gUlK5uv8YnVJJUm15Wqd56vUQhTPXzv04ZOCnsVLyZGWmtDF/t6HyEYUz09iMwt3puvSYjv7R4Ie&#10;xkxiHwlP1MNYjczUJX+f7BDVVFAfSA/C5BfyN11awF+cDeSVkvufO4GKs+6zpZlcLvI8misF+epi&#10;SQGeV6rzirCSoEoeOJuuN2Ey5M6haVrqNG3BwjXNUZsk8YXVkT/5ISk/ejca7jxOr17+sO1vAAAA&#10;//8DAFBLAwQUAAYACAAAACEAjlkpXt4AAAAJAQAADwAAAGRycy9kb3ducmV2LnhtbEyPQU/CQBSE&#10;7yb8h80j8Sa7lCpQuiVG41UjKgm3pftoG7pvm+5C67/3edLjZCYz3+Tb0bXiin1oPGmYzxQIpNLb&#10;hioNnx8vdysQIRqypvWEGr4xwLaY3OQms36gd7zuYiW4hEJmNNQxdpmUoazRmTDzHRJ7J987E1n2&#10;lbS9GbjctTJR6kE60xAv1KbDpxrL8+7iNHy9ng77VL1Vz+6+G/yoJLm11Pp2Oj5uQEQc418YfvEZ&#10;HQpmOvoL2SBa1gvF6FHDYr4EwYHVOk1AHDUskxRkkcv/D4ofAAAA//8DAFBLAQItABQABgAIAAAA&#10;IQC2gziS/gAAAOEBAAATAAAAAAAAAAAAAAAAAAAAAABbQ29udGVudF9UeXBlc10ueG1sUEsBAi0A&#10;FAAGAAgAAAAhADj9If/WAAAAlAEAAAsAAAAAAAAAAAAAAAAALwEAAF9yZWxzLy5yZWxzUEsBAi0A&#10;FAAGAAgAAAAhAK5H4EblAQAAqQMAAA4AAAAAAAAAAAAAAAAALgIAAGRycy9lMm9Eb2MueG1sUEsB&#10;Ai0AFAAGAAgAAAAhAI5ZKV7eAAAACQEAAA8AAAAAAAAAAAAAAAAAPwQAAGRycy9kb3ducmV2Lnht&#10;bFBLBQYAAAAABAAEAPMAAABKBQAAAAA=&#10;" w14:anchorId="07DBB654">
                <v:textbox>
                  <w:txbxContent>
                    <w:p w:rsidRPr="006E1087" w:rsidR="004F26E4" w:rsidP="00540062" w:rsidRDefault="004F26E4" w14:paraId="6A3B0109" w14:textId="77777777">
                      <w:pPr>
                        <w:jc w:val="center"/>
                      </w:pPr>
                      <w:r>
                        <w:rPr>
                          <w:b/>
                          <w:i/>
                        </w:rPr>
                        <w:t>Zvláštní služby</w:t>
                      </w:r>
                    </w:p>
                  </w:txbxContent>
                </v:textbox>
                <w10:wrap anchorx="margin" anchory="margin"/>
              </v:shape>
            </w:pict>
          </mc:Fallback>
        </mc:AlternateContent>
      </w:r>
      <w:r w:rsidRPr="00366F2E">
        <w:rPr>
          <w:rFonts w:ascii="Arial" w:hAnsi="Arial" w:cs="Arial"/>
        </w:rPr>
        <w:br w:type="page"/>
      </w:r>
    </w:p>
    <w:tbl>
      <w:tblPr>
        <w:tblW w:w="10093" w:type="dxa"/>
        <w:tblInd w:w="108" w:type="dxa"/>
        <w:tblLook w:val="04A0" w:firstRow="1" w:lastRow="0" w:firstColumn="1" w:lastColumn="0" w:noHBand="0" w:noVBand="1"/>
      </w:tblPr>
      <w:tblGrid>
        <w:gridCol w:w="767"/>
        <w:gridCol w:w="7767"/>
        <w:gridCol w:w="1559"/>
      </w:tblGrid>
      <w:tr w:rsidR="00547C55" w:rsidRPr="00366F2E" w14:paraId="636BDACF" w14:textId="77777777" w:rsidTr="00CF2911">
        <w:tc>
          <w:tcPr>
            <w:tcW w:w="10093" w:type="dxa"/>
            <w:gridSpan w:val="3"/>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EF68C29" w14:textId="55076FF3" w:rsidR="000009CF" w:rsidRPr="00366F2E" w:rsidRDefault="000009CF" w:rsidP="00540062">
            <w:pPr>
              <w:pStyle w:val="cpNormal4"/>
              <w:spacing w:after="0"/>
              <w:ind w:firstLine="0"/>
              <w:jc w:val="center"/>
              <w:rPr>
                <w:rFonts w:ascii="Arial" w:hAnsi="Arial" w:cs="Arial"/>
                <w:b/>
                <w:szCs w:val="20"/>
              </w:rPr>
            </w:pPr>
            <w:r w:rsidRPr="00366F2E">
              <w:rPr>
                <w:rFonts w:ascii="Arial" w:hAnsi="Arial" w:cs="Arial"/>
                <w:b/>
              </w:rPr>
              <w:lastRenderedPageBreak/>
              <w:t>Ceny Zvláštních poštovních služeb v bodech 1</w:t>
            </w:r>
            <w:r w:rsidR="003F2D75" w:rsidRPr="00366F2E">
              <w:rPr>
                <w:rFonts w:ascii="Arial" w:hAnsi="Arial" w:cs="Arial"/>
                <w:b/>
              </w:rPr>
              <w:t>8</w:t>
            </w:r>
            <w:r w:rsidR="00556AB3" w:rsidRPr="00366F2E">
              <w:rPr>
                <w:rFonts w:ascii="Arial" w:hAnsi="Arial" w:cs="Arial"/>
                <w:b/>
              </w:rPr>
              <w:t>.</w:t>
            </w:r>
            <w:r w:rsidRPr="00366F2E">
              <w:rPr>
                <w:rFonts w:ascii="Arial" w:hAnsi="Arial" w:cs="Arial"/>
                <w:b/>
              </w:rPr>
              <w:t xml:space="preserve"> – 2</w:t>
            </w:r>
            <w:r w:rsidR="003F2D75" w:rsidRPr="00366F2E">
              <w:rPr>
                <w:rFonts w:ascii="Arial" w:hAnsi="Arial" w:cs="Arial"/>
                <w:b/>
              </w:rPr>
              <w:t>2</w:t>
            </w:r>
            <w:r w:rsidR="00556AB3" w:rsidRPr="00366F2E">
              <w:rPr>
                <w:rFonts w:ascii="Arial" w:hAnsi="Arial" w:cs="Arial"/>
                <w:b/>
              </w:rPr>
              <w:t>.</w:t>
            </w:r>
            <w:r w:rsidRPr="00366F2E">
              <w:rPr>
                <w:rFonts w:ascii="Arial" w:hAnsi="Arial" w:cs="Arial"/>
                <w:b/>
              </w:rPr>
              <w:t xml:space="preserve"> jsou osvobozeny od DPH.</w:t>
            </w:r>
          </w:p>
        </w:tc>
      </w:tr>
      <w:tr w:rsidR="00547C55" w:rsidRPr="00366F2E" w14:paraId="71D4E4C2" w14:textId="77777777" w:rsidTr="00CF2911">
        <w:tc>
          <w:tcPr>
            <w:tcW w:w="767" w:type="dxa"/>
            <w:tcBorders>
              <w:left w:val="single" w:sz="4" w:space="0" w:color="auto"/>
            </w:tcBorders>
            <w:shd w:val="clear" w:color="auto" w:fill="auto"/>
          </w:tcPr>
          <w:p w14:paraId="528A8060" w14:textId="6EF7B252" w:rsidR="000009CF" w:rsidRPr="00366F2E" w:rsidRDefault="20B99107" w:rsidP="006716FB">
            <w:pPr>
              <w:spacing w:line="228" w:lineRule="auto"/>
              <w:rPr>
                <w:rFonts w:ascii="Arial" w:hAnsi="Arial" w:cs="Arial"/>
                <w:b/>
              </w:rPr>
            </w:pPr>
            <w:r w:rsidRPr="00366F2E">
              <w:rPr>
                <w:rFonts w:ascii="Arial" w:hAnsi="Arial" w:cs="Arial"/>
                <w:b/>
                <w:bCs/>
              </w:rPr>
              <w:t>1</w:t>
            </w:r>
            <w:r w:rsidR="0CCA9720" w:rsidRPr="00366F2E">
              <w:rPr>
                <w:rFonts w:ascii="Arial" w:hAnsi="Arial" w:cs="Arial"/>
                <w:b/>
                <w:bCs/>
              </w:rPr>
              <w:t>5</w:t>
            </w:r>
            <w:r w:rsidR="000009CF" w:rsidRPr="00366F2E">
              <w:rPr>
                <w:rFonts w:ascii="Arial" w:hAnsi="Arial" w:cs="Arial"/>
                <w:b/>
              </w:rPr>
              <w:t>.</w:t>
            </w:r>
          </w:p>
        </w:tc>
        <w:tc>
          <w:tcPr>
            <w:tcW w:w="7767" w:type="dxa"/>
            <w:tcBorders>
              <w:left w:val="single" w:sz="4" w:space="0" w:color="auto"/>
              <w:right w:val="single" w:sz="4" w:space="0" w:color="auto"/>
            </w:tcBorders>
            <w:vAlign w:val="center"/>
          </w:tcPr>
          <w:p w14:paraId="266BB17A" w14:textId="77777777" w:rsidR="000009CF" w:rsidRPr="00366F2E" w:rsidRDefault="000009CF" w:rsidP="006716FB">
            <w:pPr>
              <w:spacing w:line="228" w:lineRule="auto"/>
              <w:rPr>
                <w:rFonts w:ascii="Arial" w:hAnsi="Arial" w:cs="Arial"/>
              </w:rPr>
            </w:pPr>
            <w:r w:rsidRPr="00366F2E">
              <w:rPr>
                <w:rFonts w:ascii="Arial" w:hAnsi="Arial" w:cs="Arial"/>
                <w:b/>
              </w:rPr>
              <w:t>Vyloučení náhradního dodání</w:t>
            </w:r>
            <w:r w:rsidRPr="00366F2E">
              <w:rPr>
                <w:rFonts w:ascii="Arial" w:hAnsi="Arial" w:cs="Arial"/>
              </w:rPr>
              <w:t xml:space="preserve"> </w:t>
            </w:r>
          </w:p>
          <w:p w14:paraId="0C845D8E" w14:textId="77777777" w:rsidR="000009CF" w:rsidRPr="00366F2E" w:rsidRDefault="000009CF" w:rsidP="006716FB">
            <w:pPr>
              <w:spacing w:line="228" w:lineRule="auto"/>
              <w:rPr>
                <w:rFonts w:ascii="Arial" w:hAnsi="Arial" w:cs="Arial"/>
                <w:b/>
              </w:rPr>
            </w:pPr>
            <w:r w:rsidRPr="00366F2E">
              <w:rPr>
                <w:rFonts w:ascii="Arial" w:hAnsi="Arial" w:cs="Arial"/>
                <w:sz w:val="20"/>
                <w:szCs w:val="20"/>
              </w:rPr>
              <w:t>(čl. 24 odst. 5 a odst. 11 písm. a) bod 2., čl. 25 odst. 6 písm. a), odst. 16 písm. a) bod 2. a čl. 66 odst. 6 písm. a))</w:t>
            </w:r>
          </w:p>
        </w:tc>
        <w:tc>
          <w:tcPr>
            <w:tcW w:w="1559" w:type="dxa"/>
            <w:vMerge w:val="restart"/>
            <w:tcBorders>
              <w:right w:val="single" w:sz="4" w:space="0" w:color="auto"/>
            </w:tcBorders>
            <w:vAlign w:val="center"/>
          </w:tcPr>
          <w:p w14:paraId="4D05C7F5" w14:textId="77777777" w:rsidR="000009CF" w:rsidRPr="00366F2E" w:rsidRDefault="000009CF" w:rsidP="00BE7123">
            <w:pPr>
              <w:pStyle w:val="Bezmezer"/>
              <w:tabs>
                <w:tab w:val="left" w:pos="7655"/>
              </w:tabs>
              <w:spacing w:line="228" w:lineRule="auto"/>
              <w:ind w:left="-110" w:right="-64"/>
              <w:jc w:val="center"/>
              <w:rPr>
                <w:rFonts w:ascii="Arial" w:hAnsi="Arial" w:cs="Arial"/>
                <w:b/>
              </w:rPr>
            </w:pPr>
            <w:r w:rsidRPr="00366F2E">
              <w:rPr>
                <w:rFonts w:ascii="Arial" w:hAnsi="Arial" w:cs="Arial"/>
                <w:sz w:val="20"/>
                <w:szCs w:val="20"/>
              </w:rPr>
              <w:t>obsaženo v ceně služby</w:t>
            </w:r>
          </w:p>
        </w:tc>
      </w:tr>
      <w:tr w:rsidR="00547C55" w:rsidRPr="00366F2E" w14:paraId="5D9A38D7" w14:textId="77777777" w:rsidTr="00686CFD">
        <w:tc>
          <w:tcPr>
            <w:tcW w:w="767" w:type="dxa"/>
            <w:tcBorders>
              <w:left w:val="single" w:sz="4" w:space="0" w:color="auto"/>
              <w:bottom w:val="single" w:sz="4" w:space="0" w:color="auto"/>
            </w:tcBorders>
            <w:shd w:val="clear" w:color="auto" w:fill="auto"/>
          </w:tcPr>
          <w:p w14:paraId="0F58CFC1" w14:textId="77777777" w:rsidR="000009CF" w:rsidRPr="00366F2E" w:rsidRDefault="000009CF" w:rsidP="006716FB">
            <w:pPr>
              <w:pStyle w:val="Bezmezer"/>
              <w:tabs>
                <w:tab w:val="left" w:pos="7655"/>
              </w:tabs>
              <w:spacing w:line="228" w:lineRule="auto"/>
              <w:jc w:val="both"/>
              <w:rPr>
                <w:rFonts w:ascii="Arial" w:hAnsi="Arial" w:cs="Arial"/>
                <w:sz w:val="20"/>
                <w:szCs w:val="20"/>
              </w:rPr>
            </w:pPr>
          </w:p>
        </w:tc>
        <w:tc>
          <w:tcPr>
            <w:tcW w:w="7767" w:type="dxa"/>
            <w:tcBorders>
              <w:left w:val="single" w:sz="4" w:space="0" w:color="auto"/>
              <w:bottom w:val="single" w:sz="4" w:space="0" w:color="auto"/>
              <w:right w:val="single" w:sz="4" w:space="0" w:color="auto"/>
            </w:tcBorders>
            <w:vAlign w:val="center"/>
          </w:tcPr>
          <w:p w14:paraId="5D26DA88" w14:textId="77777777" w:rsidR="000009CF" w:rsidRPr="00366F2E" w:rsidRDefault="000009CF" w:rsidP="006716FB">
            <w:pPr>
              <w:pStyle w:val="Bezmezer"/>
              <w:tabs>
                <w:tab w:val="left" w:pos="7655"/>
              </w:tabs>
              <w:spacing w:line="228" w:lineRule="auto"/>
              <w:rPr>
                <w:rFonts w:ascii="Arial" w:hAnsi="Arial" w:cs="Arial"/>
                <w:sz w:val="20"/>
                <w:szCs w:val="20"/>
              </w:rPr>
            </w:pPr>
            <w:r w:rsidRPr="00366F2E">
              <w:rPr>
                <w:rFonts w:ascii="Arial" w:hAnsi="Arial" w:cs="Arial"/>
                <w:sz w:val="20"/>
                <w:szCs w:val="20"/>
              </w:rPr>
              <w:t>Přijetí prohlášení a žádosti o ukončení vyloučení</w:t>
            </w:r>
          </w:p>
        </w:tc>
        <w:tc>
          <w:tcPr>
            <w:tcW w:w="1559" w:type="dxa"/>
            <w:vMerge/>
            <w:tcBorders>
              <w:right w:val="single" w:sz="4" w:space="0" w:color="auto"/>
            </w:tcBorders>
            <w:vAlign w:val="center"/>
          </w:tcPr>
          <w:p w14:paraId="369A6ED2" w14:textId="77777777" w:rsidR="000009CF" w:rsidRPr="00366F2E" w:rsidRDefault="000009CF" w:rsidP="00BE7123">
            <w:pPr>
              <w:pStyle w:val="Bezmezer"/>
              <w:tabs>
                <w:tab w:val="left" w:pos="7655"/>
              </w:tabs>
              <w:spacing w:line="228" w:lineRule="auto"/>
              <w:ind w:right="-64"/>
              <w:rPr>
                <w:rFonts w:ascii="Arial" w:hAnsi="Arial" w:cs="Arial"/>
                <w:sz w:val="20"/>
                <w:szCs w:val="20"/>
              </w:rPr>
            </w:pPr>
          </w:p>
        </w:tc>
      </w:tr>
      <w:tr w:rsidR="00547C55" w:rsidRPr="00366F2E" w14:paraId="56169D32" w14:textId="77777777" w:rsidTr="00CF2911">
        <w:tc>
          <w:tcPr>
            <w:tcW w:w="767" w:type="dxa"/>
            <w:tcBorders>
              <w:top w:val="single" w:sz="4" w:space="0" w:color="auto"/>
              <w:left w:val="single" w:sz="4" w:space="0" w:color="auto"/>
            </w:tcBorders>
          </w:tcPr>
          <w:p w14:paraId="6F5DFE7E" w14:textId="2F6C3254" w:rsidR="000009CF" w:rsidRPr="00366F2E" w:rsidRDefault="003F2D75" w:rsidP="006716FB">
            <w:pPr>
              <w:spacing w:line="228" w:lineRule="auto"/>
              <w:rPr>
                <w:rFonts w:ascii="Arial" w:hAnsi="Arial" w:cs="Arial"/>
                <w:b/>
              </w:rPr>
            </w:pPr>
            <w:r w:rsidRPr="00366F2E">
              <w:rPr>
                <w:rFonts w:ascii="Arial" w:hAnsi="Arial" w:cs="Arial"/>
                <w:b/>
                <w:bCs/>
              </w:rPr>
              <w:t>1</w:t>
            </w:r>
            <w:r w:rsidR="5C3F0FA1" w:rsidRPr="00366F2E">
              <w:rPr>
                <w:rFonts w:ascii="Arial" w:hAnsi="Arial" w:cs="Arial"/>
                <w:b/>
                <w:bCs/>
              </w:rPr>
              <w:t>6</w:t>
            </w:r>
            <w:r w:rsidR="000009CF" w:rsidRPr="00366F2E">
              <w:rPr>
                <w:rFonts w:ascii="Arial" w:hAnsi="Arial" w:cs="Arial"/>
                <w:b/>
              </w:rPr>
              <w:t>.</w:t>
            </w:r>
          </w:p>
        </w:tc>
        <w:tc>
          <w:tcPr>
            <w:tcW w:w="7767" w:type="dxa"/>
            <w:tcBorders>
              <w:top w:val="single" w:sz="4" w:space="0" w:color="auto"/>
              <w:left w:val="single" w:sz="4" w:space="0" w:color="auto"/>
              <w:right w:val="single" w:sz="4" w:space="0" w:color="auto"/>
            </w:tcBorders>
            <w:vAlign w:val="center"/>
          </w:tcPr>
          <w:p w14:paraId="03F925A8" w14:textId="77777777" w:rsidR="000009CF" w:rsidRPr="00366F2E" w:rsidRDefault="000009CF" w:rsidP="008D44F3">
            <w:pPr>
              <w:spacing w:line="228" w:lineRule="auto"/>
              <w:jc w:val="both"/>
              <w:rPr>
                <w:rFonts w:ascii="Arial" w:hAnsi="Arial" w:cs="Arial"/>
                <w:b/>
                <w:snapToGrid w:val="0"/>
              </w:rPr>
            </w:pPr>
            <w:r w:rsidRPr="00366F2E">
              <w:rPr>
                <w:rFonts w:ascii="Arial" w:hAnsi="Arial" w:cs="Arial"/>
                <w:b/>
                <w:snapToGrid w:val="0"/>
              </w:rPr>
              <w:t xml:space="preserve">Reklamace </w:t>
            </w:r>
          </w:p>
          <w:p w14:paraId="08265781" w14:textId="77777777" w:rsidR="000009CF" w:rsidRPr="00366F2E" w:rsidRDefault="000009CF" w:rsidP="008D44F3">
            <w:pPr>
              <w:spacing w:line="228" w:lineRule="auto"/>
              <w:jc w:val="both"/>
              <w:rPr>
                <w:rFonts w:ascii="Arial" w:hAnsi="Arial" w:cs="Arial"/>
                <w:b/>
              </w:rPr>
            </w:pPr>
            <w:r w:rsidRPr="00366F2E">
              <w:rPr>
                <w:rFonts w:ascii="Arial" w:hAnsi="Arial" w:cs="Arial"/>
                <w:snapToGrid w:val="0"/>
                <w:sz w:val="20"/>
                <w:szCs w:val="20"/>
              </w:rPr>
              <w:t>(čl. 40, 41 a 77 poštovních podmínek)</w:t>
            </w:r>
          </w:p>
        </w:tc>
        <w:tc>
          <w:tcPr>
            <w:tcW w:w="1559" w:type="dxa"/>
            <w:vMerge w:val="restart"/>
            <w:tcBorders>
              <w:top w:val="single" w:sz="4" w:space="0" w:color="auto"/>
              <w:left w:val="single" w:sz="4" w:space="0" w:color="auto"/>
              <w:right w:val="single" w:sz="4" w:space="0" w:color="auto"/>
            </w:tcBorders>
            <w:vAlign w:val="center"/>
          </w:tcPr>
          <w:p w14:paraId="41F7AF8D" w14:textId="77777777" w:rsidR="000009CF" w:rsidRPr="00366F2E" w:rsidRDefault="000009CF" w:rsidP="00BE7123">
            <w:pPr>
              <w:pStyle w:val="Bezmezer"/>
              <w:tabs>
                <w:tab w:val="left" w:pos="7655"/>
              </w:tabs>
              <w:spacing w:line="228" w:lineRule="auto"/>
              <w:ind w:right="-64"/>
              <w:jc w:val="center"/>
              <w:rPr>
                <w:rFonts w:ascii="Arial" w:hAnsi="Arial" w:cs="Arial"/>
                <w:b/>
              </w:rPr>
            </w:pPr>
            <w:r w:rsidRPr="00366F2E">
              <w:rPr>
                <w:rFonts w:ascii="Arial" w:hAnsi="Arial" w:cs="Arial"/>
                <w:sz w:val="20"/>
                <w:szCs w:val="20"/>
              </w:rPr>
              <w:t>zdarma</w:t>
            </w:r>
          </w:p>
        </w:tc>
      </w:tr>
      <w:tr w:rsidR="00547C55" w:rsidRPr="00366F2E" w14:paraId="602204EB" w14:textId="77777777" w:rsidTr="00686CFD">
        <w:tc>
          <w:tcPr>
            <w:tcW w:w="767" w:type="dxa"/>
            <w:tcBorders>
              <w:left w:val="single" w:sz="4" w:space="0" w:color="auto"/>
              <w:bottom w:val="single" w:sz="4" w:space="0" w:color="auto"/>
            </w:tcBorders>
          </w:tcPr>
          <w:p w14:paraId="3C99735C" w14:textId="77777777" w:rsidR="000009CF" w:rsidRPr="00366F2E" w:rsidRDefault="000009CF" w:rsidP="006716FB">
            <w:pPr>
              <w:pStyle w:val="Bezmezer"/>
              <w:tabs>
                <w:tab w:val="left" w:pos="7655"/>
              </w:tabs>
              <w:spacing w:line="228" w:lineRule="auto"/>
              <w:jc w:val="both"/>
              <w:rPr>
                <w:rFonts w:ascii="Arial" w:hAnsi="Arial" w:cs="Arial"/>
                <w:sz w:val="20"/>
                <w:szCs w:val="20"/>
              </w:rPr>
            </w:pPr>
          </w:p>
        </w:tc>
        <w:tc>
          <w:tcPr>
            <w:tcW w:w="7767" w:type="dxa"/>
            <w:tcBorders>
              <w:left w:val="single" w:sz="4" w:space="0" w:color="auto"/>
              <w:bottom w:val="single" w:sz="4" w:space="0" w:color="auto"/>
              <w:right w:val="single" w:sz="4" w:space="0" w:color="auto"/>
            </w:tcBorders>
            <w:vAlign w:val="center"/>
          </w:tcPr>
          <w:p w14:paraId="65EB7559" w14:textId="7A814B6E" w:rsidR="000009CF" w:rsidRPr="00366F2E" w:rsidRDefault="000009CF" w:rsidP="008D44F3">
            <w:pPr>
              <w:pStyle w:val="Bezmezer"/>
              <w:tabs>
                <w:tab w:val="left" w:pos="7655"/>
              </w:tabs>
              <w:spacing w:line="228" w:lineRule="auto"/>
              <w:jc w:val="both"/>
              <w:rPr>
                <w:rFonts w:ascii="Arial" w:hAnsi="Arial" w:cs="Arial"/>
                <w:snapToGrid w:val="0"/>
                <w:sz w:val="20"/>
                <w:szCs w:val="20"/>
              </w:rPr>
            </w:pPr>
            <w:r w:rsidRPr="00366F2E">
              <w:rPr>
                <w:rFonts w:ascii="Arial" w:hAnsi="Arial" w:cs="Arial"/>
                <w:snapToGrid w:val="0"/>
                <w:sz w:val="20"/>
                <w:szCs w:val="20"/>
              </w:rPr>
              <w:t xml:space="preserve">Za uplatnění reklamace dodání Doporučené zásilky, Slepecké doporučené zásilky, Cenného psaní a Cenné </w:t>
            </w:r>
            <w:r w:rsidR="00257E90" w:rsidRPr="00366F2E">
              <w:rPr>
                <w:rFonts w:ascii="Arial" w:hAnsi="Arial" w:cs="Arial"/>
                <w:snapToGrid w:val="0"/>
                <w:sz w:val="20"/>
                <w:szCs w:val="20"/>
              </w:rPr>
              <w:t>zásilky</w:t>
            </w:r>
            <w:r w:rsidRPr="00366F2E">
              <w:rPr>
                <w:rFonts w:ascii="Arial" w:hAnsi="Arial" w:cs="Arial"/>
                <w:snapToGrid w:val="0"/>
                <w:sz w:val="20"/>
                <w:szCs w:val="20"/>
              </w:rPr>
              <w:t>, výplaty dobírkové částky a poukázané peněžní částky.</w:t>
            </w:r>
          </w:p>
          <w:p w14:paraId="1501CAE0" w14:textId="77777777" w:rsidR="000009CF" w:rsidRPr="00366F2E" w:rsidRDefault="000009CF" w:rsidP="008D44F3">
            <w:pPr>
              <w:pStyle w:val="Bezmezer"/>
              <w:tabs>
                <w:tab w:val="left" w:pos="7655"/>
              </w:tabs>
              <w:spacing w:line="228" w:lineRule="auto"/>
              <w:jc w:val="both"/>
              <w:rPr>
                <w:rFonts w:ascii="Arial" w:hAnsi="Arial" w:cs="Arial"/>
                <w:sz w:val="20"/>
                <w:szCs w:val="20"/>
              </w:rPr>
            </w:pPr>
            <w:r w:rsidRPr="00366F2E">
              <w:rPr>
                <w:rFonts w:ascii="Arial" w:hAnsi="Arial" w:cs="Arial"/>
                <w:snapToGrid w:val="0"/>
                <w:sz w:val="20"/>
                <w:szCs w:val="20"/>
              </w:rPr>
              <w:t>Žádá-li reklamující, aby reklamační list byl dopravován telekomunikačními zařízeními nebo zásilkou EMS, musí při podání reklamace uhradit příslušnou cenu.</w:t>
            </w:r>
          </w:p>
        </w:tc>
        <w:tc>
          <w:tcPr>
            <w:tcW w:w="1559" w:type="dxa"/>
            <w:vMerge/>
            <w:tcBorders>
              <w:right w:val="single" w:sz="4" w:space="0" w:color="auto"/>
            </w:tcBorders>
          </w:tcPr>
          <w:p w14:paraId="00D0AA4D" w14:textId="77777777" w:rsidR="000009CF" w:rsidRPr="00366F2E" w:rsidRDefault="000009CF" w:rsidP="00BE7123">
            <w:pPr>
              <w:pStyle w:val="Bezmezer"/>
              <w:tabs>
                <w:tab w:val="left" w:pos="7655"/>
              </w:tabs>
              <w:spacing w:line="228" w:lineRule="auto"/>
              <w:ind w:right="-64"/>
              <w:jc w:val="both"/>
              <w:rPr>
                <w:rFonts w:ascii="Arial" w:hAnsi="Arial" w:cs="Arial"/>
                <w:sz w:val="20"/>
                <w:szCs w:val="20"/>
              </w:rPr>
            </w:pPr>
          </w:p>
        </w:tc>
      </w:tr>
      <w:tr w:rsidR="00547C55" w:rsidRPr="00366F2E" w14:paraId="192E87B6" w14:textId="77777777" w:rsidTr="00CF2911">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70" w:type="dxa"/>
            <w:right w:w="70" w:type="dxa"/>
          </w:tblCellMar>
          <w:tblLook w:val="0000" w:firstRow="0" w:lastRow="0" w:firstColumn="0" w:lastColumn="0" w:noHBand="0" w:noVBand="0"/>
        </w:tblPrEx>
        <w:trPr>
          <w:trHeight w:val="178"/>
        </w:trPr>
        <w:tc>
          <w:tcPr>
            <w:tcW w:w="767" w:type="dxa"/>
            <w:tcBorders>
              <w:top w:val="single" w:sz="4" w:space="0" w:color="auto"/>
              <w:left w:val="single" w:sz="4" w:space="0" w:color="auto"/>
              <w:bottom w:val="single" w:sz="4" w:space="0" w:color="auto"/>
              <w:right w:val="single" w:sz="4" w:space="0" w:color="auto"/>
            </w:tcBorders>
          </w:tcPr>
          <w:p w14:paraId="50D4D29F" w14:textId="706C6C28" w:rsidR="006716FB" w:rsidRPr="00366F2E" w:rsidRDefault="1D18BCAF" w:rsidP="008834B9">
            <w:pPr>
              <w:spacing w:line="228" w:lineRule="auto"/>
              <w:ind w:firstLine="33"/>
              <w:rPr>
                <w:rFonts w:ascii="Arial" w:hAnsi="Arial" w:cs="Arial"/>
                <w:b/>
              </w:rPr>
            </w:pPr>
            <w:r w:rsidRPr="00366F2E">
              <w:rPr>
                <w:rFonts w:ascii="Arial" w:hAnsi="Arial" w:cs="Arial"/>
                <w:b/>
                <w:bCs/>
              </w:rPr>
              <w:t>17</w:t>
            </w:r>
            <w:r w:rsidR="006716FB" w:rsidRPr="00366F2E">
              <w:rPr>
                <w:rFonts w:ascii="Arial" w:hAnsi="Arial" w:cs="Arial"/>
                <w:b/>
              </w:rPr>
              <w:t>.</w:t>
            </w:r>
          </w:p>
        </w:tc>
        <w:tc>
          <w:tcPr>
            <w:tcW w:w="7767" w:type="dxa"/>
            <w:tcBorders>
              <w:top w:val="single" w:sz="4" w:space="0" w:color="auto"/>
              <w:left w:val="single" w:sz="4" w:space="0" w:color="auto"/>
              <w:bottom w:val="single" w:sz="4" w:space="0" w:color="auto"/>
              <w:right w:val="single" w:sz="4" w:space="0" w:color="auto"/>
            </w:tcBorders>
            <w:vAlign w:val="center"/>
          </w:tcPr>
          <w:p w14:paraId="0FA0FFC5" w14:textId="77777777" w:rsidR="006716FB" w:rsidRPr="00366F2E" w:rsidRDefault="006716FB" w:rsidP="006716FB">
            <w:pPr>
              <w:spacing w:line="228" w:lineRule="auto"/>
              <w:rPr>
                <w:rFonts w:ascii="Arial" w:hAnsi="Arial" w:cs="Arial"/>
                <w:b/>
                <w:snapToGrid w:val="0"/>
              </w:rPr>
            </w:pPr>
            <w:r w:rsidRPr="00366F2E">
              <w:rPr>
                <w:rFonts w:ascii="Arial" w:hAnsi="Arial" w:cs="Arial"/>
                <w:b/>
                <w:snapToGrid w:val="0"/>
              </w:rPr>
              <w:t xml:space="preserve">Vrácení poštovní zásilky nebo poukázané peněžní částky odesílateli </w:t>
            </w:r>
          </w:p>
          <w:p w14:paraId="2E80F286" w14:textId="77777777" w:rsidR="006716FB" w:rsidRPr="00366F2E" w:rsidRDefault="006716FB" w:rsidP="006716FB">
            <w:pPr>
              <w:spacing w:line="228" w:lineRule="auto"/>
              <w:rPr>
                <w:rFonts w:ascii="Arial" w:hAnsi="Arial" w:cs="Arial"/>
                <w:b/>
                <w:sz w:val="18"/>
                <w:szCs w:val="18"/>
                <w:u w:val="single"/>
              </w:rPr>
            </w:pPr>
            <w:r w:rsidRPr="00366F2E">
              <w:rPr>
                <w:rFonts w:ascii="Arial" w:hAnsi="Arial" w:cs="Arial"/>
                <w:snapToGrid w:val="0"/>
                <w:sz w:val="18"/>
                <w:szCs w:val="18"/>
              </w:rPr>
              <w:t>(čl. 32 a 73 poštovních podmínek)</w:t>
            </w:r>
          </w:p>
        </w:tc>
        <w:tc>
          <w:tcPr>
            <w:tcW w:w="1559" w:type="dxa"/>
            <w:tcBorders>
              <w:top w:val="single" w:sz="4" w:space="0" w:color="auto"/>
              <w:left w:val="single" w:sz="4" w:space="0" w:color="auto"/>
              <w:bottom w:val="single" w:sz="4" w:space="0" w:color="auto"/>
              <w:right w:val="single" w:sz="4" w:space="0" w:color="auto"/>
            </w:tcBorders>
            <w:shd w:val="clear" w:color="auto" w:fill="auto"/>
            <w:vAlign w:val="center"/>
          </w:tcPr>
          <w:p w14:paraId="23E4BCDF" w14:textId="77777777" w:rsidR="006716FB" w:rsidRPr="00366F2E" w:rsidRDefault="006716FB" w:rsidP="00BE7123">
            <w:pPr>
              <w:pStyle w:val="Bezmezer"/>
              <w:tabs>
                <w:tab w:val="left" w:pos="7655"/>
              </w:tabs>
              <w:spacing w:line="228" w:lineRule="auto"/>
              <w:ind w:right="-64"/>
              <w:jc w:val="center"/>
              <w:rPr>
                <w:rFonts w:ascii="Arial" w:hAnsi="Arial" w:cs="Arial"/>
                <w:sz w:val="20"/>
                <w:szCs w:val="20"/>
              </w:rPr>
            </w:pPr>
            <w:r w:rsidRPr="00366F2E">
              <w:rPr>
                <w:rFonts w:ascii="Arial" w:hAnsi="Arial" w:cs="Arial"/>
                <w:sz w:val="20"/>
                <w:szCs w:val="20"/>
              </w:rPr>
              <w:t>obsaženo v ceně služby</w:t>
            </w:r>
          </w:p>
        </w:tc>
      </w:tr>
      <w:tr w:rsidR="00547C55" w:rsidRPr="00366F2E" w14:paraId="3B39A3A8" w14:textId="77777777" w:rsidTr="00CF2911">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70" w:type="dxa"/>
            <w:right w:w="70" w:type="dxa"/>
          </w:tblCellMar>
          <w:tblLook w:val="0000" w:firstRow="0" w:lastRow="0" w:firstColumn="0" w:lastColumn="0" w:noHBand="0" w:noVBand="0"/>
        </w:tblPrEx>
        <w:trPr>
          <w:trHeight w:val="178"/>
        </w:trPr>
        <w:tc>
          <w:tcPr>
            <w:tcW w:w="767" w:type="dxa"/>
            <w:tcBorders>
              <w:top w:val="nil"/>
              <w:left w:val="single" w:sz="4" w:space="0" w:color="auto"/>
              <w:bottom w:val="single" w:sz="4" w:space="0" w:color="auto"/>
              <w:right w:val="nil"/>
            </w:tcBorders>
            <w:vAlign w:val="center"/>
          </w:tcPr>
          <w:p w14:paraId="29191CA6" w14:textId="6CD9FE7A" w:rsidR="006716FB" w:rsidRPr="00366F2E" w:rsidRDefault="36272967" w:rsidP="006716FB">
            <w:pPr>
              <w:spacing w:line="228" w:lineRule="auto"/>
              <w:ind w:firstLine="33"/>
              <w:rPr>
                <w:rFonts w:ascii="Arial" w:hAnsi="Arial" w:cs="Arial"/>
                <w:b/>
              </w:rPr>
            </w:pPr>
            <w:r w:rsidRPr="00366F2E">
              <w:rPr>
                <w:rFonts w:ascii="Arial" w:hAnsi="Arial" w:cs="Arial"/>
                <w:b/>
                <w:bCs/>
              </w:rPr>
              <w:t>18</w:t>
            </w:r>
            <w:r w:rsidR="006716FB" w:rsidRPr="00366F2E">
              <w:rPr>
                <w:rFonts w:ascii="Arial" w:hAnsi="Arial" w:cs="Arial"/>
                <w:b/>
              </w:rPr>
              <w:t>.</w:t>
            </w:r>
          </w:p>
        </w:tc>
        <w:tc>
          <w:tcPr>
            <w:tcW w:w="7767" w:type="dxa"/>
            <w:tcBorders>
              <w:top w:val="nil"/>
              <w:left w:val="single" w:sz="4" w:space="0" w:color="auto"/>
              <w:bottom w:val="single" w:sz="4" w:space="0" w:color="auto"/>
              <w:right w:val="single" w:sz="4" w:space="0" w:color="auto"/>
            </w:tcBorders>
            <w:vAlign w:val="center"/>
          </w:tcPr>
          <w:p w14:paraId="436CC361" w14:textId="2A4373CB" w:rsidR="006716FB" w:rsidRPr="00366F2E" w:rsidRDefault="006716FB" w:rsidP="006716FB">
            <w:pPr>
              <w:spacing w:line="228" w:lineRule="auto"/>
              <w:rPr>
                <w:rFonts w:ascii="Arial" w:hAnsi="Arial" w:cs="Arial"/>
                <w:b/>
              </w:rPr>
            </w:pPr>
            <w:r w:rsidRPr="00366F2E">
              <w:rPr>
                <w:rFonts w:ascii="Arial" w:hAnsi="Arial" w:cs="Arial"/>
                <w:b/>
              </w:rPr>
              <w:t>Změna ukládací pošty pro jednotlivé zásilky</w:t>
            </w:r>
            <w:r w:rsidR="00832E64" w:rsidRPr="00366F2E">
              <w:rPr>
                <w:rFonts w:ascii="Arial" w:hAnsi="Arial" w:cs="Arial"/>
                <w:b/>
              </w:rPr>
              <w:t xml:space="preserve"> </w:t>
            </w:r>
          </w:p>
        </w:tc>
        <w:tc>
          <w:tcPr>
            <w:tcW w:w="1559" w:type="dxa"/>
            <w:tcBorders>
              <w:top w:val="nil"/>
              <w:left w:val="single" w:sz="4" w:space="0" w:color="auto"/>
              <w:bottom w:val="single" w:sz="4" w:space="0" w:color="auto"/>
              <w:right w:val="single" w:sz="4" w:space="0" w:color="auto"/>
            </w:tcBorders>
            <w:vAlign w:val="center"/>
          </w:tcPr>
          <w:p w14:paraId="3E90271F" w14:textId="77777777" w:rsidR="006716FB" w:rsidRPr="00366F2E" w:rsidRDefault="006716FB" w:rsidP="00BE7123">
            <w:pPr>
              <w:pStyle w:val="Bezmezer"/>
              <w:tabs>
                <w:tab w:val="left" w:pos="7655"/>
              </w:tabs>
              <w:spacing w:line="228" w:lineRule="auto"/>
              <w:ind w:right="-64"/>
              <w:jc w:val="center"/>
              <w:rPr>
                <w:rFonts w:ascii="Arial" w:hAnsi="Arial" w:cs="Arial"/>
                <w:sz w:val="20"/>
                <w:szCs w:val="20"/>
              </w:rPr>
            </w:pPr>
            <w:r w:rsidRPr="00366F2E">
              <w:rPr>
                <w:rFonts w:ascii="Arial" w:hAnsi="Arial" w:cs="Arial"/>
                <w:sz w:val="20"/>
                <w:szCs w:val="20"/>
              </w:rPr>
              <w:t>obsažena v ceně služby</w:t>
            </w:r>
          </w:p>
        </w:tc>
      </w:tr>
      <w:tr w:rsidR="009B691D" w:rsidRPr="00366F2E" w14:paraId="34104A31" w14:textId="77777777" w:rsidTr="00CF2911">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70" w:type="dxa"/>
            <w:right w:w="70" w:type="dxa"/>
          </w:tblCellMar>
          <w:tblLook w:val="0000" w:firstRow="0" w:lastRow="0" w:firstColumn="0" w:lastColumn="0" w:noHBand="0" w:noVBand="0"/>
        </w:tblPrEx>
        <w:trPr>
          <w:trHeight w:val="178"/>
        </w:trPr>
        <w:tc>
          <w:tcPr>
            <w:tcW w:w="767" w:type="dxa"/>
            <w:tcBorders>
              <w:top w:val="single" w:sz="4" w:space="0" w:color="auto"/>
              <w:left w:val="single" w:sz="4" w:space="0" w:color="auto"/>
              <w:bottom w:val="single" w:sz="4" w:space="0" w:color="auto"/>
              <w:right w:val="nil"/>
            </w:tcBorders>
            <w:vAlign w:val="center"/>
          </w:tcPr>
          <w:p w14:paraId="2D48443E" w14:textId="492181A3" w:rsidR="006716FB" w:rsidRPr="00366F2E" w:rsidRDefault="5FD44705" w:rsidP="006716FB">
            <w:pPr>
              <w:spacing w:line="228" w:lineRule="auto"/>
              <w:ind w:firstLine="33"/>
              <w:rPr>
                <w:rFonts w:ascii="Arial" w:hAnsi="Arial" w:cs="Arial"/>
                <w:b/>
              </w:rPr>
            </w:pPr>
            <w:r w:rsidRPr="00366F2E">
              <w:rPr>
                <w:rFonts w:ascii="Arial" w:hAnsi="Arial" w:cs="Arial"/>
                <w:b/>
                <w:bCs/>
              </w:rPr>
              <w:t>19</w:t>
            </w:r>
            <w:r w:rsidR="006716FB" w:rsidRPr="00366F2E">
              <w:rPr>
                <w:rFonts w:ascii="Arial" w:hAnsi="Arial" w:cs="Arial"/>
                <w:b/>
              </w:rPr>
              <w:t>.</w:t>
            </w:r>
          </w:p>
        </w:tc>
        <w:tc>
          <w:tcPr>
            <w:tcW w:w="7767" w:type="dxa"/>
            <w:tcBorders>
              <w:top w:val="single" w:sz="4" w:space="0" w:color="auto"/>
              <w:left w:val="single" w:sz="4" w:space="0" w:color="auto"/>
              <w:bottom w:val="single" w:sz="4" w:space="0" w:color="auto"/>
              <w:right w:val="single" w:sz="4" w:space="0" w:color="auto"/>
            </w:tcBorders>
            <w:vAlign w:val="center"/>
          </w:tcPr>
          <w:p w14:paraId="486EBAB1" w14:textId="77777777" w:rsidR="006716FB" w:rsidRPr="00366F2E" w:rsidRDefault="006716FB" w:rsidP="006716FB">
            <w:pPr>
              <w:spacing w:line="228" w:lineRule="auto"/>
              <w:rPr>
                <w:rFonts w:ascii="Arial" w:hAnsi="Arial" w:cs="Arial"/>
                <w:b/>
              </w:rPr>
            </w:pPr>
            <w:r w:rsidRPr="00366F2E">
              <w:rPr>
                <w:rFonts w:ascii="Arial" w:hAnsi="Arial" w:cs="Arial"/>
                <w:b/>
              </w:rPr>
              <w:t>Stálá změna ukládací pošty</w:t>
            </w:r>
          </w:p>
        </w:tc>
        <w:tc>
          <w:tcPr>
            <w:tcW w:w="1559" w:type="dxa"/>
            <w:tcBorders>
              <w:top w:val="single" w:sz="4" w:space="0" w:color="auto"/>
              <w:left w:val="single" w:sz="4" w:space="0" w:color="auto"/>
              <w:bottom w:val="single" w:sz="4" w:space="0" w:color="auto"/>
              <w:right w:val="single" w:sz="4" w:space="0" w:color="auto"/>
            </w:tcBorders>
            <w:vAlign w:val="center"/>
          </w:tcPr>
          <w:p w14:paraId="5AFCECAB" w14:textId="77777777" w:rsidR="006716FB" w:rsidRPr="00366F2E" w:rsidRDefault="006716FB" w:rsidP="00BE7123">
            <w:pPr>
              <w:spacing w:line="228" w:lineRule="auto"/>
              <w:ind w:right="-64"/>
              <w:jc w:val="center"/>
              <w:rPr>
                <w:rFonts w:ascii="Arial" w:hAnsi="Arial" w:cs="Arial"/>
                <w:sz w:val="20"/>
                <w:szCs w:val="20"/>
              </w:rPr>
            </w:pPr>
            <w:r w:rsidRPr="00366F2E">
              <w:rPr>
                <w:rFonts w:ascii="Arial" w:hAnsi="Arial" w:cs="Arial"/>
                <w:sz w:val="20"/>
                <w:szCs w:val="20"/>
              </w:rPr>
              <w:t>zdarma</w:t>
            </w:r>
          </w:p>
        </w:tc>
      </w:tr>
    </w:tbl>
    <w:p w14:paraId="17B76233" w14:textId="77777777" w:rsidR="004A476E" w:rsidRPr="00366F2E" w:rsidRDefault="004A476E" w:rsidP="004A476E">
      <w:pPr>
        <w:spacing w:line="228" w:lineRule="auto"/>
        <w:rPr>
          <w:rFonts w:ascii="Arial" w:hAnsi="Arial" w:cs="Arial"/>
        </w:rPr>
      </w:pPr>
    </w:p>
    <w:p w14:paraId="6FFB0D1E" w14:textId="0B2FD519" w:rsidR="008A33A5" w:rsidRPr="00366F2E" w:rsidRDefault="00EC1B3E" w:rsidP="0022198C">
      <w:pPr>
        <w:pStyle w:val="Nadpis2"/>
        <w:numPr>
          <w:ilvl w:val="0"/>
          <w:numId w:val="11"/>
        </w:numPr>
        <w:spacing w:after="120"/>
        <w:rPr>
          <w:rFonts w:cs="Arial"/>
        </w:rPr>
      </w:pPr>
      <w:bookmarkStart w:id="422" w:name="_Toc22742903"/>
      <w:bookmarkStart w:id="423" w:name="_Toc87870664"/>
      <w:bookmarkStart w:id="424" w:name="_Toc151387991"/>
      <w:bookmarkStart w:id="425" w:name="_Toc189039839"/>
      <w:bookmarkEnd w:id="420"/>
      <w:r w:rsidRPr="00366F2E">
        <w:rPr>
          <w:rFonts w:cs="Arial"/>
        </w:rPr>
        <w:t>ZÁKAZNICKÁ KARTA ČESKÉ POŠTY</w:t>
      </w:r>
      <w:bookmarkEnd w:id="422"/>
      <w:bookmarkEnd w:id="423"/>
      <w:bookmarkEnd w:id="424"/>
      <w:bookmarkEnd w:id="425"/>
    </w:p>
    <w:p w14:paraId="0D333781" w14:textId="77777777" w:rsidR="000136B5" w:rsidRPr="00366F2E" w:rsidRDefault="000136B5" w:rsidP="000136B5">
      <w:pPr>
        <w:pStyle w:val="Zkladntextodsazen3"/>
        <w:suppressAutoHyphens/>
        <w:autoSpaceDE w:val="0"/>
        <w:autoSpaceDN w:val="0"/>
        <w:adjustRightInd w:val="0"/>
        <w:spacing w:line="228" w:lineRule="auto"/>
        <w:ind w:left="0" w:firstLine="33"/>
        <w:jc w:val="left"/>
        <w:rPr>
          <w:rFonts w:ascii="Arial" w:hAnsi="Arial" w:cs="Arial"/>
          <w:sz w:val="20"/>
        </w:rPr>
      </w:pPr>
      <w:r w:rsidRPr="00366F2E">
        <w:rPr>
          <w:rFonts w:ascii="Arial" w:hAnsi="Arial" w:cs="Arial"/>
          <w:sz w:val="20"/>
        </w:rPr>
        <w:t>Zákaznický program „Zákaznická karta České pošty“ je věrnostní program České pošty, jehož prostřednictvím mohou zákazníci České pošty čerpat výhody při využívání poštovních služeb ČP.</w:t>
      </w:r>
    </w:p>
    <w:p w14:paraId="00E5103B" w14:textId="77777777" w:rsidR="000136B5" w:rsidRPr="00366F2E" w:rsidRDefault="000136B5" w:rsidP="000136B5">
      <w:pPr>
        <w:pStyle w:val="Zkladntextodsazen3"/>
        <w:suppressAutoHyphens/>
        <w:autoSpaceDE w:val="0"/>
        <w:autoSpaceDN w:val="0"/>
        <w:adjustRightInd w:val="0"/>
        <w:spacing w:line="228" w:lineRule="auto"/>
        <w:ind w:left="0" w:firstLine="33"/>
        <w:jc w:val="left"/>
        <w:rPr>
          <w:rFonts w:ascii="Arial" w:hAnsi="Arial" w:cs="Arial"/>
          <w:sz w:val="8"/>
          <w:szCs w:val="8"/>
        </w:rPr>
      </w:pPr>
    </w:p>
    <w:tbl>
      <w:tblPr>
        <w:tblW w:w="0" w:type="auto"/>
        <w:tblInd w:w="108" w:type="dxa"/>
        <w:tblLook w:val="04A0" w:firstRow="1" w:lastRow="0" w:firstColumn="1" w:lastColumn="0" w:noHBand="0" w:noVBand="1"/>
      </w:tblPr>
      <w:tblGrid>
        <w:gridCol w:w="566"/>
        <w:gridCol w:w="9357"/>
      </w:tblGrid>
      <w:tr w:rsidR="000136B5" w:rsidRPr="00366F2E" w14:paraId="513D32CA" w14:textId="77777777" w:rsidTr="00BF6396">
        <w:tc>
          <w:tcPr>
            <w:tcW w:w="566" w:type="dxa"/>
          </w:tcPr>
          <w:p w14:paraId="6EAC5C08" w14:textId="77777777" w:rsidR="000136B5" w:rsidRPr="00366F2E" w:rsidRDefault="000136B5" w:rsidP="000136B5">
            <w:pPr>
              <w:rPr>
                <w:rFonts w:ascii="Arial" w:hAnsi="Arial" w:cs="Arial"/>
                <w:b/>
              </w:rPr>
            </w:pPr>
            <w:r w:rsidRPr="00366F2E">
              <w:rPr>
                <w:rFonts w:ascii="Arial" w:hAnsi="Arial" w:cs="Arial"/>
                <w:b/>
              </w:rPr>
              <w:t>1.</w:t>
            </w:r>
          </w:p>
        </w:tc>
        <w:tc>
          <w:tcPr>
            <w:tcW w:w="9357" w:type="dxa"/>
          </w:tcPr>
          <w:p w14:paraId="65538C60" w14:textId="77777777" w:rsidR="000136B5" w:rsidRPr="00366F2E" w:rsidRDefault="000136B5" w:rsidP="000136B5">
            <w:pPr>
              <w:rPr>
                <w:rFonts w:ascii="Arial" w:hAnsi="Arial" w:cs="Arial"/>
                <w:b/>
              </w:rPr>
            </w:pPr>
            <w:r w:rsidRPr="00366F2E">
              <w:rPr>
                <w:rFonts w:ascii="Arial" w:hAnsi="Arial" w:cs="Arial"/>
                <w:b/>
              </w:rPr>
              <w:t>Ceník služeb pro držitele Zákaznické karty ČP</w:t>
            </w:r>
          </w:p>
        </w:tc>
      </w:tr>
    </w:tbl>
    <w:p w14:paraId="33D24926" w14:textId="77777777" w:rsidR="000136B5" w:rsidRPr="00366F2E" w:rsidRDefault="000136B5" w:rsidP="000136B5">
      <w:pPr>
        <w:spacing w:line="228" w:lineRule="auto"/>
        <w:rPr>
          <w:rFonts w:ascii="Arial" w:hAnsi="Arial" w:cs="Arial"/>
          <w:sz w:val="10"/>
          <w:szCs w:val="10"/>
        </w:rPr>
      </w:pPr>
    </w:p>
    <w:tbl>
      <w:tblPr>
        <w:tblW w:w="1049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655"/>
        <w:gridCol w:w="1417"/>
        <w:gridCol w:w="1418"/>
      </w:tblGrid>
      <w:tr w:rsidR="00547C55" w:rsidRPr="00366F2E" w14:paraId="3A2757DE" w14:textId="77777777" w:rsidTr="00BE7123">
        <w:tc>
          <w:tcPr>
            <w:tcW w:w="7655" w:type="dxa"/>
            <w:shd w:val="clear" w:color="auto" w:fill="F2F2F2" w:themeFill="background1" w:themeFillShade="F2"/>
            <w:vAlign w:val="center"/>
          </w:tcPr>
          <w:p w14:paraId="254D0183" w14:textId="77777777" w:rsidR="000136B5" w:rsidRPr="00366F2E" w:rsidRDefault="000136B5" w:rsidP="0073022F">
            <w:pPr>
              <w:tabs>
                <w:tab w:val="left" w:pos="900"/>
              </w:tabs>
              <w:suppressAutoHyphens/>
              <w:autoSpaceDE w:val="0"/>
              <w:autoSpaceDN w:val="0"/>
              <w:adjustRightInd w:val="0"/>
              <w:spacing w:line="228"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Služba</w:t>
            </w:r>
          </w:p>
        </w:tc>
        <w:tc>
          <w:tcPr>
            <w:tcW w:w="1417" w:type="dxa"/>
            <w:shd w:val="clear" w:color="auto" w:fill="F2F2F2" w:themeFill="background1" w:themeFillShade="F2"/>
            <w:vAlign w:val="bottom"/>
          </w:tcPr>
          <w:p w14:paraId="163FB5BD" w14:textId="77777777" w:rsidR="000136B5" w:rsidRPr="00366F2E" w:rsidRDefault="000136B5" w:rsidP="0073022F">
            <w:pPr>
              <w:tabs>
                <w:tab w:val="right" w:pos="9923"/>
              </w:tabs>
              <w:spacing w:line="228" w:lineRule="auto"/>
              <w:jc w:val="center"/>
              <w:rPr>
                <w:rFonts w:ascii="Arial" w:hAnsi="Arial" w:cs="Arial"/>
                <w:b/>
                <w:sz w:val="20"/>
              </w:rPr>
            </w:pPr>
            <w:r w:rsidRPr="00366F2E">
              <w:rPr>
                <w:rFonts w:ascii="Arial" w:hAnsi="Arial" w:cs="Arial"/>
                <w:b/>
                <w:sz w:val="20"/>
              </w:rPr>
              <w:t>Cena v Kč (bez DPH)</w:t>
            </w:r>
          </w:p>
        </w:tc>
        <w:tc>
          <w:tcPr>
            <w:tcW w:w="1418" w:type="dxa"/>
            <w:shd w:val="clear" w:color="auto" w:fill="F2F2F2" w:themeFill="background1" w:themeFillShade="F2"/>
            <w:vAlign w:val="bottom"/>
          </w:tcPr>
          <w:p w14:paraId="252BE183" w14:textId="77777777" w:rsidR="000136B5" w:rsidRPr="00366F2E" w:rsidRDefault="000136B5" w:rsidP="0073022F">
            <w:pPr>
              <w:tabs>
                <w:tab w:val="right" w:pos="9923"/>
              </w:tabs>
              <w:spacing w:line="228" w:lineRule="auto"/>
              <w:jc w:val="center"/>
              <w:rPr>
                <w:rFonts w:ascii="Arial" w:hAnsi="Arial" w:cs="Arial"/>
                <w:b/>
                <w:sz w:val="20"/>
              </w:rPr>
            </w:pPr>
            <w:r w:rsidRPr="00366F2E">
              <w:rPr>
                <w:rFonts w:ascii="Arial" w:hAnsi="Arial" w:cs="Arial"/>
                <w:b/>
                <w:sz w:val="20"/>
              </w:rPr>
              <w:t>Cena v Kč</w:t>
            </w:r>
          </w:p>
          <w:p w14:paraId="1F772DDE" w14:textId="77777777" w:rsidR="000136B5" w:rsidRPr="00366F2E" w:rsidRDefault="000136B5" w:rsidP="0073022F">
            <w:pPr>
              <w:tabs>
                <w:tab w:val="right" w:pos="9923"/>
              </w:tabs>
              <w:spacing w:line="228" w:lineRule="auto"/>
              <w:jc w:val="center"/>
              <w:rPr>
                <w:rFonts w:ascii="Arial" w:hAnsi="Arial" w:cs="Arial"/>
                <w:b/>
                <w:sz w:val="20"/>
              </w:rPr>
            </w:pPr>
            <w:r w:rsidRPr="00366F2E">
              <w:rPr>
                <w:rFonts w:ascii="Arial" w:hAnsi="Arial" w:cs="Arial"/>
                <w:b/>
                <w:sz w:val="20"/>
              </w:rPr>
              <w:t>(s DPH)</w:t>
            </w:r>
          </w:p>
        </w:tc>
      </w:tr>
      <w:tr w:rsidR="00547C55" w:rsidRPr="00366F2E" w14:paraId="749D212E" w14:textId="77777777" w:rsidTr="00BE7123">
        <w:tc>
          <w:tcPr>
            <w:tcW w:w="7655" w:type="dxa"/>
          </w:tcPr>
          <w:p w14:paraId="1262BEA9" w14:textId="77777777" w:rsidR="000136B5" w:rsidRPr="00366F2E" w:rsidRDefault="000136B5" w:rsidP="000136B5">
            <w:pPr>
              <w:tabs>
                <w:tab w:val="left" w:pos="900"/>
              </w:tabs>
              <w:suppressAutoHyphens/>
              <w:autoSpaceDE w:val="0"/>
              <w:autoSpaceDN w:val="0"/>
              <w:adjustRightInd w:val="0"/>
              <w:spacing w:line="228" w:lineRule="auto"/>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Vystavení a odeslání 1. a 2. Zákaznické karty pro jednu kontaktní adresu</w:t>
            </w:r>
          </w:p>
        </w:tc>
        <w:tc>
          <w:tcPr>
            <w:tcW w:w="1417" w:type="dxa"/>
            <w:vAlign w:val="center"/>
          </w:tcPr>
          <w:p w14:paraId="71391928" w14:textId="78A18F6D" w:rsidR="000136B5" w:rsidRPr="00366F2E" w:rsidRDefault="00FC6081" w:rsidP="0073022F">
            <w:pPr>
              <w:tabs>
                <w:tab w:val="right" w:pos="9923"/>
              </w:tabs>
              <w:spacing w:line="228" w:lineRule="auto"/>
              <w:jc w:val="center"/>
              <w:rPr>
                <w:rFonts w:ascii="Arial" w:hAnsi="Arial" w:cs="Arial"/>
                <w:sz w:val="20"/>
              </w:rPr>
            </w:pPr>
            <w:r w:rsidRPr="00366F2E">
              <w:rPr>
                <w:rFonts w:ascii="Arial" w:hAnsi="Arial" w:cs="Arial"/>
                <w:sz w:val="20"/>
              </w:rPr>
              <w:t xml:space="preserve">  </w:t>
            </w:r>
            <w:r w:rsidR="000136B5" w:rsidRPr="00366F2E">
              <w:rPr>
                <w:rFonts w:ascii="Arial" w:hAnsi="Arial" w:cs="Arial"/>
                <w:sz w:val="20"/>
              </w:rPr>
              <w:t>0,00</w:t>
            </w:r>
          </w:p>
        </w:tc>
        <w:tc>
          <w:tcPr>
            <w:tcW w:w="1418" w:type="dxa"/>
            <w:vAlign w:val="center"/>
          </w:tcPr>
          <w:p w14:paraId="3687037A" w14:textId="435693C9" w:rsidR="000136B5" w:rsidRPr="00366F2E" w:rsidRDefault="00FC6081" w:rsidP="0073022F">
            <w:pPr>
              <w:tabs>
                <w:tab w:val="right" w:pos="9923"/>
              </w:tabs>
              <w:spacing w:line="228" w:lineRule="auto"/>
              <w:jc w:val="center"/>
              <w:rPr>
                <w:rFonts w:ascii="Arial" w:hAnsi="Arial" w:cs="Arial"/>
                <w:b/>
                <w:sz w:val="20"/>
              </w:rPr>
            </w:pPr>
            <w:r w:rsidRPr="00366F2E">
              <w:rPr>
                <w:rFonts w:ascii="Arial" w:hAnsi="Arial" w:cs="Arial"/>
                <w:b/>
                <w:sz w:val="20"/>
              </w:rPr>
              <w:t xml:space="preserve">  </w:t>
            </w:r>
            <w:r w:rsidR="000136B5" w:rsidRPr="00366F2E">
              <w:rPr>
                <w:rFonts w:ascii="Arial" w:hAnsi="Arial" w:cs="Arial"/>
                <w:b/>
                <w:sz w:val="20"/>
              </w:rPr>
              <w:t>0,00</w:t>
            </w:r>
          </w:p>
        </w:tc>
      </w:tr>
      <w:tr w:rsidR="00547C55" w:rsidRPr="00366F2E" w14:paraId="3BCF15E0" w14:textId="77777777" w:rsidTr="00BE7123">
        <w:tc>
          <w:tcPr>
            <w:tcW w:w="7655" w:type="dxa"/>
          </w:tcPr>
          <w:p w14:paraId="4B0ED4F3" w14:textId="77777777" w:rsidR="000136B5" w:rsidRPr="00366F2E" w:rsidRDefault="000136B5" w:rsidP="000136B5">
            <w:pPr>
              <w:tabs>
                <w:tab w:val="left" w:pos="900"/>
              </w:tabs>
              <w:suppressAutoHyphens/>
              <w:autoSpaceDE w:val="0"/>
              <w:autoSpaceDN w:val="0"/>
              <w:adjustRightInd w:val="0"/>
              <w:spacing w:line="228" w:lineRule="auto"/>
              <w:jc w:val="both"/>
              <w:rPr>
                <w:rFonts w:ascii="Arial" w:eastAsia="Times New Roman" w:hAnsi="Arial" w:cs="Arial"/>
                <w:strike/>
                <w:sz w:val="20"/>
                <w:szCs w:val="20"/>
                <w:lang w:eastAsia="cs-CZ"/>
              </w:rPr>
            </w:pPr>
            <w:r w:rsidRPr="00366F2E">
              <w:rPr>
                <w:rFonts w:ascii="Arial" w:eastAsia="Times New Roman" w:hAnsi="Arial" w:cs="Arial"/>
                <w:sz w:val="20"/>
                <w:szCs w:val="20"/>
                <w:lang w:eastAsia="cs-CZ"/>
              </w:rPr>
              <w:t>Vystavení a odeslání 3. a každé další Zákaznické karty pro jednu kontaktní adresu</w:t>
            </w:r>
          </w:p>
        </w:tc>
        <w:tc>
          <w:tcPr>
            <w:tcW w:w="1417" w:type="dxa"/>
            <w:vAlign w:val="center"/>
          </w:tcPr>
          <w:p w14:paraId="130C5635" w14:textId="77777777" w:rsidR="000136B5" w:rsidRPr="00366F2E" w:rsidRDefault="000136B5" w:rsidP="0073022F">
            <w:pPr>
              <w:tabs>
                <w:tab w:val="right" w:pos="9923"/>
              </w:tabs>
              <w:spacing w:line="228" w:lineRule="auto"/>
              <w:jc w:val="center"/>
              <w:rPr>
                <w:rFonts w:ascii="Arial" w:hAnsi="Arial" w:cs="Arial"/>
                <w:sz w:val="20"/>
              </w:rPr>
            </w:pPr>
            <w:r w:rsidRPr="00366F2E">
              <w:rPr>
                <w:rFonts w:ascii="Arial" w:hAnsi="Arial" w:cs="Arial"/>
                <w:sz w:val="20"/>
              </w:rPr>
              <w:t>41,32</w:t>
            </w:r>
          </w:p>
        </w:tc>
        <w:tc>
          <w:tcPr>
            <w:tcW w:w="1418" w:type="dxa"/>
            <w:vAlign w:val="center"/>
          </w:tcPr>
          <w:p w14:paraId="5B53E041" w14:textId="77777777" w:rsidR="000136B5" w:rsidRPr="00366F2E" w:rsidRDefault="000136B5" w:rsidP="0073022F">
            <w:pPr>
              <w:tabs>
                <w:tab w:val="right" w:pos="9923"/>
              </w:tabs>
              <w:spacing w:line="228" w:lineRule="auto"/>
              <w:jc w:val="center"/>
              <w:rPr>
                <w:rFonts w:ascii="Arial" w:hAnsi="Arial" w:cs="Arial"/>
                <w:b/>
                <w:sz w:val="20"/>
              </w:rPr>
            </w:pPr>
            <w:r w:rsidRPr="00366F2E">
              <w:rPr>
                <w:rFonts w:ascii="Arial" w:hAnsi="Arial" w:cs="Arial"/>
                <w:b/>
                <w:sz w:val="20"/>
              </w:rPr>
              <w:t>50,00</w:t>
            </w:r>
          </w:p>
        </w:tc>
      </w:tr>
      <w:tr w:rsidR="00547C55" w:rsidRPr="00366F2E" w14:paraId="45719037" w14:textId="77777777" w:rsidTr="00BE7123">
        <w:tc>
          <w:tcPr>
            <w:tcW w:w="7655" w:type="dxa"/>
          </w:tcPr>
          <w:p w14:paraId="1286FA4F" w14:textId="77777777" w:rsidR="000136B5" w:rsidRPr="00366F2E" w:rsidRDefault="000136B5" w:rsidP="000136B5">
            <w:pPr>
              <w:tabs>
                <w:tab w:val="left" w:pos="900"/>
              </w:tabs>
              <w:suppressAutoHyphens/>
              <w:autoSpaceDE w:val="0"/>
              <w:autoSpaceDN w:val="0"/>
              <w:adjustRightInd w:val="0"/>
              <w:spacing w:line="228" w:lineRule="auto"/>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Vystavení a odeslání Zákaznické karty v případě změny adresního údaje na kartě</w:t>
            </w:r>
          </w:p>
        </w:tc>
        <w:tc>
          <w:tcPr>
            <w:tcW w:w="1417" w:type="dxa"/>
            <w:vAlign w:val="center"/>
          </w:tcPr>
          <w:p w14:paraId="5F3D6A8F" w14:textId="7E8A2A75" w:rsidR="000136B5" w:rsidRPr="00366F2E" w:rsidRDefault="00FC6081" w:rsidP="0073022F">
            <w:pPr>
              <w:tabs>
                <w:tab w:val="right" w:pos="9923"/>
              </w:tabs>
              <w:spacing w:line="228" w:lineRule="auto"/>
              <w:jc w:val="center"/>
              <w:rPr>
                <w:rFonts w:ascii="Arial" w:hAnsi="Arial" w:cs="Arial"/>
                <w:sz w:val="20"/>
              </w:rPr>
            </w:pPr>
            <w:r w:rsidRPr="00366F2E">
              <w:rPr>
                <w:rFonts w:ascii="Arial" w:hAnsi="Arial" w:cs="Arial"/>
                <w:sz w:val="20"/>
              </w:rPr>
              <w:t xml:space="preserve">  </w:t>
            </w:r>
            <w:r w:rsidR="000136B5" w:rsidRPr="00366F2E">
              <w:rPr>
                <w:rFonts w:ascii="Arial" w:hAnsi="Arial" w:cs="Arial"/>
                <w:sz w:val="20"/>
              </w:rPr>
              <w:t>0,00</w:t>
            </w:r>
          </w:p>
        </w:tc>
        <w:tc>
          <w:tcPr>
            <w:tcW w:w="1418" w:type="dxa"/>
            <w:vAlign w:val="center"/>
          </w:tcPr>
          <w:p w14:paraId="522DE330" w14:textId="77533685" w:rsidR="000136B5" w:rsidRPr="00366F2E" w:rsidRDefault="00FC6081" w:rsidP="0073022F">
            <w:pPr>
              <w:tabs>
                <w:tab w:val="right" w:pos="9923"/>
              </w:tabs>
              <w:spacing w:line="228" w:lineRule="auto"/>
              <w:jc w:val="center"/>
              <w:rPr>
                <w:rFonts w:ascii="Arial" w:hAnsi="Arial" w:cs="Arial"/>
                <w:b/>
                <w:sz w:val="20"/>
              </w:rPr>
            </w:pPr>
            <w:r w:rsidRPr="00366F2E">
              <w:rPr>
                <w:rFonts w:ascii="Arial" w:hAnsi="Arial" w:cs="Arial"/>
                <w:b/>
                <w:sz w:val="20"/>
              </w:rPr>
              <w:t xml:space="preserve">  </w:t>
            </w:r>
            <w:r w:rsidR="000136B5" w:rsidRPr="00366F2E">
              <w:rPr>
                <w:rFonts w:ascii="Arial" w:hAnsi="Arial" w:cs="Arial"/>
                <w:b/>
                <w:sz w:val="20"/>
              </w:rPr>
              <w:t>0,00</w:t>
            </w:r>
          </w:p>
        </w:tc>
      </w:tr>
      <w:tr w:rsidR="00547C55" w:rsidRPr="00366F2E" w14:paraId="62A6B64B" w14:textId="77777777" w:rsidTr="00BE7123">
        <w:tc>
          <w:tcPr>
            <w:tcW w:w="7655" w:type="dxa"/>
          </w:tcPr>
          <w:p w14:paraId="30B65769" w14:textId="77777777" w:rsidR="000136B5" w:rsidRPr="00366F2E" w:rsidRDefault="000136B5" w:rsidP="000136B5">
            <w:pPr>
              <w:tabs>
                <w:tab w:val="left" w:pos="900"/>
              </w:tabs>
              <w:suppressAutoHyphens/>
              <w:autoSpaceDE w:val="0"/>
              <w:autoSpaceDN w:val="0"/>
              <w:adjustRightInd w:val="0"/>
              <w:spacing w:line="228" w:lineRule="auto"/>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Příplatek za expresní vystavení a odeslání jedné Zákaznické karty pro jednu kontaktní adresu</w:t>
            </w:r>
          </w:p>
        </w:tc>
        <w:tc>
          <w:tcPr>
            <w:tcW w:w="1417" w:type="dxa"/>
            <w:vAlign w:val="center"/>
          </w:tcPr>
          <w:p w14:paraId="5E443148" w14:textId="6351CBAA" w:rsidR="000136B5" w:rsidRPr="00366F2E" w:rsidRDefault="000136B5" w:rsidP="0073022F">
            <w:pPr>
              <w:tabs>
                <w:tab w:val="right" w:pos="9923"/>
              </w:tabs>
              <w:spacing w:line="228" w:lineRule="auto"/>
              <w:jc w:val="center"/>
              <w:rPr>
                <w:rFonts w:ascii="Arial" w:hAnsi="Arial" w:cs="Arial"/>
                <w:sz w:val="20"/>
              </w:rPr>
            </w:pPr>
            <w:r w:rsidRPr="00366F2E">
              <w:rPr>
                <w:rFonts w:ascii="Arial" w:hAnsi="Arial" w:cs="Arial"/>
                <w:sz w:val="20"/>
              </w:rPr>
              <w:t>40,</w:t>
            </w:r>
            <w:r w:rsidR="002F3700" w:rsidRPr="00366F2E">
              <w:rPr>
                <w:rFonts w:ascii="Arial" w:hAnsi="Arial" w:cs="Arial"/>
                <w:sz w:val="20"/>
              </w:rPr>
              <w:t>50</w:t>
            </w:r>
          </w:p>
        </w:tc>
        <w:tc>
          <w:tcPr>
            <w:tcW w:w="1418" w:type="dxa"/>
            <w:vAlign w:val="center"/>
          </w:tcPr>
          <w:p w14:paraId="792384B3" w14:textId="77777777" w:rsidR="000136B5" w:rsidRPr="00366F2E" w:rsidRDefault="000136B5" w:rsidP="0073022F">
            <w:pPr>
              <w:tabs>
                <w:tab w:val="right" w:pos="9923"/>
              </w:tabs>
              <w:spacing w:line="228" w:lineRule="auto"/>
              <w:jc w:val="center"/>
              <w:rPr>
                <w:rFonts w:ascii="Arial" w:hAnsi="Arial" w:cs="Arial"/>
                <w:b/>
                <w:sz w:val="20"/>
              </w:rPr>
            </w:pPr>
            <w:r w:rsidRPr="00366F2E">
              <w:rPr>
                <w:rFonts w:ascii="Arial" w:hAnsi="Arial" w:cs="Arial"/>
                <w:b/>
                <w:sz w:val="20"/>
              </w:rPr>
              <w:t>49,00</w:t>
            </w:r>
          </w:p>
        </w:tc>
      </w:tr>
      <w:tr w:rsidR="00547C55" w:rsidRPr="00366F2E" w14:paraId="7AD3E1AC" w14:textId="77777777" w:rsidTr="00BE7123">
        <w:trPr>
          <w:trHeight w:val="270"/>
        </w:trPr>
        <w:tc>
          <w:tcPr>
            <w:tcW w:w="7655" w:type="dxa"/>
          </w:tcPr>
          <w:p w14:paraId="30AC5169" w14:textId="77777777" w:rsidR="000136B5" w:rsidRPr="00366F2E" w:rsidRDefault="000136B5" w:rsidP="000136B5">
            <w:pPr>
              <w:tabs>
                <w:tab w:val="left" w:pos="900"/>
              </w:tabs>
              <w:suppressAutoHyphens/>
              <w:autoSpaceDE w:val="0"/>
              <w:autoSpaceDN w:val="0"/>
              <w:adjustRightInd w:val="0"/>
              <w:spacing w:line="228" w:lineRule="auto"/>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Zaslání nového bezpečnostního kódu na žádost držitele Zákaznické karty</w:t>
            </w:r>
          </w:p>
        </w:tc>
        <w:tc>
          <w:tcPr>
            <w:tcW w:w="1417" w:type="dxa"/>
            <w:vAlign w:val="center"/>
          </w:tcPr>
          <w:p w14:paraId="5DBBEDC7" w14:textId="77777777" w:rsidR="000136B5" w:rsidRPr="00366F2E" w:rsidRDefault="000136B5" w:rsidP="0073022F">
            <w:pPr>
              <w:tabs>
                <w:tab w:val="right" w:pos="9923"/>
              </w:tabs>
              <w:spacing w:line="228" w:lineRule="auto"/>
              <w:jc w:val="center"/>
              <w:rPr>
                <w:rFonts w:ascii="Arial" w:hAnsi="Arial" w:cs="Arial"/>
                <w:sz w:val="20"/>
              </w:rPr>
            </w:pPr>
            <w:r w:rsidRPr="00366F2E">
              <w:rPr>
                <w:rFonts w:ascii="Arial" w:hAnsi="Arial" w:cs="Arial"/>
                <w:sz w:val="20"/>
              </w:rPr>
              <w:t>24,79</w:t>
            </w:r>
          </w:p>
        </w:tc>
        <w:tc>
          <w:tcPr>
            <w:tcW w:w="1418" w:type="dxa"/>
            <w:vAlign w:val="center"/>
          </w:tcPr>
          <w:p w14:paraId="0D9DD3D2" w14:textId="77777777" w:rsidR="000136B5" w:rsidRPr="00366F2E" w:rsidRDefault="000136B5" w:rsidP="0073022F">
            <w:pPr>
              <w:tabs>
                <w:tab w:val="right" w:pos="9923"/>
              </w:tabs>
              <w:spacing w:line="228" w:lineRule="auto"/>
              <w:jc w:val="center"/>
              <w:rPr>
                <w:rFonts w:ascii="Arial" w:hAnsi="Arial" w:cs="Arial"/>
                <w:b/>
                <w:sz w:val="20"/>
              </w:rPr>
            </w:pPr>
            <w:r w:rsidRPr="00366F2E">
              <w:rPr>
                <w:rFonts w:ascii="Arial" w:hAnsi="Arial" w:cs="Arial"/>
                <w:b/>
                <w:sz w:val="20"/>
              </w:rPr>
              <w:t>30,00</w:t>
            </w:r>
          </w:p>
        </w:tc>
      </w:tr>
      <w:tr w:rsidR="00547C55" w:rsidRPr="00366F2E" w14:paraId="50DE1109" w14:textId="77777777" w:rsidTr="00BE7123">
        <w:tc>
          <w:tcPr>
            <w:tcW w:w="7655" w:type="dxa"/>
            <w:vAlign w:val="center"/>
          </w:tcPr>
          <w:p w14:paraId="2D858124" w14:textId="388366B4" w:rsidR="000136B5" w:rsidRPr="00366F2E" w:rsidRDefault="00D20619" w:rsidP="00371931">
            <w:pPr>
              <w:tabs>
                <w:tab w:val="right" w:pos="9923"/>
              </w:tabs>
              <w:spacing w:line="228" w:lineRule="auto"/>
              <w:rPr>
                <w:rFonts w:ascii="Arial" w:hAnsi="Arial" w:cs="Arial"/>
                <w:sz w:val="20"/>
              </w:rPr>
            </w:pPr>
            <w:r w:rsidRPr="00366F2E">
              <w:rPr>
                <w:rFonts w:ascii="Arial" w:hAnsi="Arial" w:cs="Arial"/>
                <w:sz w:val="20"/>
              </w:rPr>
              <w:t xml:space="preserve">Elektronické oznámení </w:t>
            </w:r>
            <w:r w:rsidR="004E4931" w:rsidRPr="00366F2E">
              <w:rPr>
                <w:rFonts w:ascii="Arial" w:hAnsi="Arial" w:cs="Arial"/>
                <w:sz w:val="20"/>
              </w:rPr>
              <w:t>odesílateli – e-mail</w:t>
            </w:r>
            <w:r w:rsidR="000136B5" w:rsidRPr="00366F2E">
              <w:rPr>
                <w:rFonts w:ascii="Arial" w:hAnsi="Arial" w:cs="Arial"/>
                <w:sz w:val="20"/>
              </w:rPr>
              <w:t xml:space="preserve"> pro zásilky podané se ZK </w:t>
            </w:r>
            <w:r w:rsidR="000136B5" w:rsidRPr="00366F2E">
              <w:rPr>
                <w:rFonts w:ascii="Arial" w:hAnsi="Arial" w:cs="Arial"/>
                <w:sz w:val="16"/>
                <w:szCs w:val="16"/>
              </w:rPr>
              <w:t xml:space="preserve">(platí pro služby, u kterých je </w:t>
            </w:r>
            <w:r w:rsidR="00371931" w:rsidRPr="00366F2E">
              <w:rPr>
                <w:rFonts w:ascii="Arial" w:hAnsi="Arial" w:cs="Arial"/>
                <w:sz w:val="16"/>
                <w:szCs w:val="16"/>
              </w:rPr>
              <w:t>Elektronické oznámení odesílateli</w:t>
            </w:r>
            <w:r w:rsidR="000136B5" w:rsidRPr="00366F2E">
              <w:rPr>
                <w:rFonts w:ascii="Arial" w:hAnsi="Arial" w:cs="Arial"/>
                <w:sz w:val="16"/>
                <w:szCs w:val="16"/>
              </w:rPr>
              <w:t xml:space="preserve"> standardně poskytován</w:t>
            </w:r>
            <w:r w:rsidR="00371931" w:rsidRPr="00366F2E">
              <w:rPr>
                <w:rFonts w:ascii="Arial" w:hAnsi="Arial" w:cs="Arial"/>
                <w:sz w:val="16"/>
                <w:szCs w:val="16"/>
              </w:rPr>
              <w:t>o</w:t>
            </w:r>
            <w:r w:rsidR="000136B5" w:rsidRPr="00366F2E">
              <w:rPr>
                <w:rFonts w:ascii="Arial" w:hAnsi="Arial" w:cs="Arial"/>
                <w:sz w:val="16"/>
                <w:szCs w:val="16"/>
              </w:rPr>
              <w:t>)</w:t>
            </w:r>
          </w:p>
        </w:tc>
        <w:tc>
          <w:tcPr>
            <w:tcW w:w="1417" w:type="dxa"/>
            <w:vAlign w:val="center"/>
          </w:tcPr>
          <w:p w14:paraId="75B80D14" w14:textId="2D5705D0" w:rsidR="000136B5" w:rsidRPr="00366F2E" w:rsidRDefault="00FC6081" w:rsidP="0073022F">
            <w:pPr>
              <w:tabs>
                <w:tab w:val="right" w:pos="9923"/>
              </w:tabs>
              <w:spacing w:line="228" w:lineRule="auto"/>
              <w:jc w:val="center"/>
              <w:rPr>
                <w:rFonts w:ascii="Arial" w:hAnsi="Arial" w:cs="Arial"/>
                <w:sz w:val="20"/>
              </w:rPr>
            </w:pPr>
            <w:r w:rsidRPr="00366F2E">
              <w:rPr>
                <w:rFonts w:ascii="Arial" w:hAnsi="Arial" w:cs="Arial"/>
                <w:sz w:val="20"/>
              </w:rPr>
              <w:t xml:space="preserve">  </w:t>
            </w:r>
            <w:r w:rsidR="000136B5" w:rsidRPr="00366F2E">
              <w:rPr>
                <w:rFonts w:ascii="Arial" w:hAnsi="Arial" w:cs="Arial"/>
                <w:sz w:val="20"/>
              </w:rPr>
              <w:t>0,00</w:t>
            </w:r>
          </w:p>
        </w:tc>
        <w:tc>
          <w:tcPr>
            <w:tcW w:w="1418" w:type="dxa"/>
            <w:vAlign w:val="center"/>
          </w:tcPr>
          <w:p w14:paraId="30DAB1A7" w14:textId="3B493B9C" w:rsidR="000136B5" w:rsidRPr="00366F2E" w:rsidRDefault="00FC6081" w:rsidP="0073022F">
            <w:pPr>
              <w:tabs>
                <w:tab w:val="right" w:pos="9923"/>
              </w:tabs>
              <w:spacing w:line="228" w:lineRule="auto"/>
              <w:jc w:val="center"/>
              <w:rPr>
                <w:rFonts w:ascii="Arial" w:hAnsi="Arial" w:cs="Arial"/>
                <w:b/>
                <w:sz w:val="20"/>
              </w:rPr>
            </w:pPr>
            <w:r w:rsidRPr="00366F2E">
              <w:rPr>
                <w:rFonts w:ascii="Arial" w:hAnsi="Arial" w:cs="Arial"/>
                <w:b/>
                <w:sz w:val="20"/>
              </w:rPr>
              <w:t xml:space="preserve">  </w:t>
            </w:r>
            <w:r w:rsidR="000136B5" w:rsidRPr="00366F2E">
              <w:rPr>
                <w:rFonts w:ascii="Arial" w:hAnsi="Arial" w:cs="Arial"/>
                <w:b/>
                <w:sz w:val="20"/>
              </w:rPr>
              <w:t>0,00</w:t>
            </w:r>
          </w:p>
        </w:tc>
      </w:tr>
      <w:tr w:rsidR="00A109EA" w:rsidRPr="00366F2E" w14:paraId="5489F37B" w14:textId="77777777" w:rsidTr="00BE7123">
        <w:tc>
          <w:tcPr>
            <w:tcW w:w="7655" w:type="dxa"/>
            <w:vAlign w:val="center"/>
          </w:tcPr>
          <w:p w14:paraId="7240570A" w14:textId="77777777" w:rsidR="000136B5" w:rsidRPr="00366F2E" w:rsidRDefault="000136B5" w:rsidP="000136B5">
            <w:pPr>
              <w:tabs>
                <w:tab w:val="right" w:pos="9923"/>
              </w:tabs>
              <w:spacing w:line="228" w:lineRule="auto"/>
              <w:rPr>
                <w:rFonts w:ascii="Arial" w:hAnsi="Arial" w:cs="Arial"/>
                <w:sz w:val="20"/>
              </w:rPr>
            </w:pPr>
            <w:proofErr w:type="spellStart"/>
            <w:r w:rsidRPr="00366F2E">
              <w:rPr>
                <w:rFonts w:ascii="Arial" w:hAnsi="Arial" w:cs="Arial"/>
                <w:sz w:val="20"/>
              </w:rPr>
              <w:t>PostBox</w:t>
            </w:r>
            <w:proofErr w:type="spellEnd"/>
            <w:r w:rsidRPr="00366F2E">
              <w:rPr>
                <w:rFonts w:ascii="Arial" w:hAnsi="Arial" w:cs="Arial"/>
                <w:sz w:val="20"/>
              </w:rPr>
              <w:t xml:space="preserve"> – zřízení služby</w:t>
            </w:r>
          </w:p>
        </w:tc>
        <w:tc>
          <w:tcPr>
            <w:tcW w:w="1417" w:type="dxa"/>
            <w:vAlign w:val="center"/>
          </w:tcPr>
          <w:p w14:paraId="2958137E" w14:textId="12F94054" w:rsidR="000136B5" w:rsidRPr="00366F2E" w:rsidRDefault="00FC6081" w:rsidP="0073022F">
            <w:pPr>
              <w:tabs>
                <w:tab w:val="right" w:pos="9923"/>
              </w:tabs>
              <w:spacing w:line="228" w:lineRule="auto"/>
              <w:jc w:val="center"/>
              <w:rPr>
                <w:rFonts w:ascii="Arial" w:hAnsi="Arial" w:cs="Arial"/>
                <w:sz w:val="20"/>
              </w:rPr>
            </w:pPr>
            <w:r w:rsidRPr="00366F2E">
              <w:rPr>
                <w:rFonts w:ascii="Arial" w:hAnsi="Arial" w:cs="Arial"/>
                <w:sz w:val="20"/>
              </w:rPr>
              <w:t xml:space="preserve">  </w:t>
            </w:r>
            <w:r w:rsidR="000136B5" w:rsidRPr="00366F2E">
              <w:rPr>
                <w:rFonts w:ascii="Arial" w:hAnsi="Arial" w:cs="Arial"/>
                <w:sz w:val="20"/>
              </w:rPr>
              <w:t>0,00</w:t>
            </w:r>
          </w:p>
        </w:tc>
        <w:tc>
          <w:tcPr>
            <w:tcW w:w="1418" w:type="dxa"/>
            <w:vAlign w:val="center"/>
          </w:tcPr>
          <w:p w14:paraId="32F0A22A" w14:textId="619B3F5F" w:rsidR="000136B5" w:rsidRPr="00366F2E" w:rsidRDefault="00FC6081" w:rsidP="0073022F">
            <w:pPr>
              <w:tabs>
                <w:tab w:val="right" w:pos="9923"/>
              </w:tabs>
              <w:spacing w:line="228" w:lineRule="auto"/>
              <w:jc w:val="center"/>
              <w:rPr>
                <w:rFonts w:ascii="Arial" w:hAnsi="Arial" w:cs="Arial"/>
                <w:b/>
                <w:sz w:val="20"/>
              </w:rPr>
            </w:pPr>
            <w:r w:rsidRPr="00366F2E">
              <w:rPr>
                <w:rFonts w:ascii="Arial" w:hAnsi="Arial" w:cs="Arial"/>
                <w:b/>
                <w:sz w:val="20"/>
              </w:rPr>
              <w:t xml:space="preserve">  </w:t>
            </w:r>
            <w:r w:rsidR="000136B5" w:rsidRPr="00366F2E">
              <w:rPr>
                <w:rFonts w:ascii="Arial" w:hAnsi="Arial" w:cs="Arial"/>
                <w:b/>
                <w:sz w:val="20"/>
              </w:rPr>
              <w:t>0,00</w:t>
            </w:r>
          </w:p>
        </w:tc>
      </w:tr>
    </w:tbl>
    <w:p w14:paraId="4B4EA7CD" w14:textId="77777777" w:rsidR="000136B5" w:rsidRPr="00366F2E" w:rsidRDefault="000136B5" w:rsidP="000136B5">
      <w:pPr>
        <w:spacing w:line="228" w:lineRule="auto"/>
        <w:rPr>
          <w:rFonts w:ascii="Arial" w:hAnsi="Arial" w:cs="Arial"/>
          <w:sz w:val="10"/>
          <w:szCs w:val="10"/>
        </w:rPr>
      </w:pPr>
    </w:p>
    <w:tbl>
      <w:tblPr>
        <w:tblW w:w="9923" w:type="dxa"/>
        <w:tblInd w:w="108" w:type="dxa"/>
        <w:tblLook w:val="04A0" w:firstRow="1" w:lastRow="0" w:firstColumn="1" w:lastColumn="0" w:noHBand="0" w:noVBand="1"/>
      </w:tblPr>
      <w:tblGrid>
        <w:gridCol w:w="567"/>
        <w:gridCol w:w="9356"/>
      </w:tblGrid>
      <w:tr w:rsidR="000136B5" w:rsidRPr="00366F2E" w14:paraId="6EDE3AE9" w14:textId="77777777" w:rsidTr="00BF6396">
        <w:tc>
          <w:tcPr>
            <w:tcW w:w="567" w:type="dxa"/>
          </w:tcPr>
          <w:p w14:paraId="23882F74" w14:textId="77777777" w:rsidR="000136B5" w:rsidRPr="00366F2E" w:rsidRDefault="000136B5" w:rsidP="000136B5">
            <w:pPr>
              <w:rPr>
                <w:rFonts w:ascii="Arial" w:hAnsi="Arial" w:cs="Arial"/>
                <w:b/>
              </w:rPr>
            </w:pPr>
            <w:r w:rsidRPr="00366F2E">
              <w:rPr>
                <w:rFonts w:ascii="Arial" w:hAnsi="Arial" w:cs="Arial"/>
                <w:b/>
              </w:rPr>
              <w:t>2.</w:t>
            </w:r>
          </w:p>
        </w:tc>
        <w:tc>
          <w:tcPr>
            <w:tcW w:w="9356" w:type="dxa"/>
          </w:tcPr>
          <w:p w14:paraId="3A912FA9" w14:textId="77777777" w:rsidR="000136B5" w:rsidRPr="00366F2E" w:rsidRDefault="000136B5" w:rsidP="000136B5">
            <w:pPr>
              <w:rPr>
                <w:rFonts w:ascii="Arial" w:hAnsi="Arial" w:cs="Arial"/>
                <w:b/>
              </w:rPr>
            </w:pPr>
            <w:r w:rsidRPr="00366F2E">
              <w:rPr>
                <w:rFonts w:ascii="Arial" w:hAnsi="Arial" w:cs="Arial"/>
                <w:b/>
              </w:rPr>
              <w:t>Ceník služeb pro držitele Partnerské zákaznické karty ČP</w:t>
            </w:r>
          </w:p>
        </w:tc>
      </w:tr>
    </w:tbl>
    <w:p w14:paraId="5E86F8A6" w14:textId="77777777" w:rsidR="000136B5" w:rsidRPr="00366F2E" w:rsidRDefault="000136B5" w:rsidP="000136B5">
      <w:pPr>
        <w:spacing w:line="228" w:lineRule="auto"/>
        <w:rPr>
          <w:rFonts w:ascii="Arial" w:hAnsi="Arial" w:cs="Arial"/>
          <w:sz w:val="10"/>
          <w:szCs w:val="10"/>
        </w:rPr>
      </w:pPr>
    </w:p>
    <w:tbl>
      <w:tblPr>
        <w:tblW w:w="1049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655"/>
        <w:gridCol w:w="1417"/>
        <w:gridCol w:w="1418"/>
      </w:tblGrid>
      <w:tr w:rsidR="00547C55" w:rsidRPr="00366F2E" w14:paraId="03534E3D" w14:textId="77777777" w:rsidTr="00BE7123">
        <w:tc>
          <w:tcPr>
            <w:tcW w:w="7655" w:type="dxa"/>
            <w:shd w:val="clear" w:color="auto" w:fill="F2F2F2" w:themeFill="background1" w:themeFillShade="F2"/>
            <w:vAlign w:val="center"/>
          </w:tcPr>
          <w:p w14:paraId="7AFDE9D1" w14:textId="77777777" w:rsidR="000136B5" w:rsidRPr="00366F2E" w:rsidRDefault="000136B5" w:rsidP="0073022F">
            <w:pPr>
              <w:tabs>
                <w:tab w:val="left" w:pos="900"/>
              </w:tabs>
              <w:suppressAutoHyphens/>
              <w:autoSpaceDE w:val="0"/>
              <w:autoSpaceDN w:val="0"/>
              <w:adjustRightInd w:val="0"/>
              <w:spacing w:line="228"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Služba</w:t>
            </w:r>
          </w:p>
        </w:tc>
        <w:tc>
          <w:tcPr>
            <w:tcW w:w="1417" w:type="dxa"/>
            <w:shd w:val="clear" w:color="auto" w:fill="F2F2F2" w:themeFill="background1" w:themeFillShade="F2"/>
            <w:vAlign w:val="bottom"/>
          </w:tcPr>
          <w:p w14:paraId="79FFFE3E" w14:textId="77777777" w:rsidR="000136B5" w:rsidRPr="00366F2E" w:rsidRDefault="000136B5" w:rsidP="0073022F">
            <w:pPr>
              <w:tabs>
                <w:tab w:val="right" w:pos="9923"/>
              </w:tabs>
              <w:spacing w:line="228" w:lineRule="auto"/>
              <w:jc w:val="center"/>
              <w:rPr>
                <w:rFonts w:ascii="Arial" w:hAnsi="Arial" w:cs="Arial"/>
                <w:b/>
                <w:sz w:val="20"/>
              </w:rPr>
            </w:pPr>
            <w:r w:rsidRPr="00366F2E">
              <w:rPr>
                <w:rFonts w:ascii="Arial" w:hAnsi="Arial" w:cs="Arial"/>
                <w:b/>
                <w:sz w:val="20"/>
              </w:rPr>
              <w:t>Cena v Kč (bez DPH)</w:t>
            </w:r>
          </w:p>
        </w:tc>
        <w:tc>
          <w:tcPr>
            <w:tcW w:w="1418" w:type="dxa"/>
            <w:shd w:val="clear" w:color="auto" w:fill="F2F2F2" w:themeFill="background1" w:themeFillShade="F2"/>
            <w:vAlign w:val="bottom"/>
          </w:tcPr>
          <w:p w14:paraId="6CC99286" w14:textId="77777777" w:rsidR="000136B5" w:rsidRPr="00366F2E" w:rsidRDefault="000136B5" w:rsidP="0073022F">
            <w:pPr>
              <w:tabs>
                <w:tab w:val="right" w:pos="9923"/>
              </w:tabs>
              <w:spacing w:line="228" w:lineRule="auto"/>
              <w:jc w:val="center"/>
              <w:rPr>
                <w:rFonts w:ascii="Arial" w:hAnsi="Arial" w:cs="Arial"/>
                <w:b/>
                <w:sz w:val="20"/>
              </w:rPr>
            </w:pPr>
            <w:r w:rsidRPr="00366F2E">
              <w:rPr>
                <w:rFonts w:ascii="Arial" w:hAnsi="Arial" w:cs="Arial"/>
                <w:b/>
                <w:sz w:val="20"/>
              </w:rPr>
              <w:t>Cena v Kč</w:t>
            </w:r>
          </w:p>
          <w:p w14:paraId="0C06FE37" w14:textId="77777777" w:rsidR="000136B5" w:rsidRPr="00366F2E" w:rsidRDefault="000136B5" w:rsidP="0073022F">
            <w:pPr>
              <w:tabs>
                <w:tab w:val="right" w:pos="9923"/>
              </w:tabs>
              <w:spacing w:line="228" w:lineRule="auto"/>
              <w:jc w:val="center"/>
              <w:rPr>
                <w:rFonts w:ascii="Arial" w:hAnsi="Arial" w:cs="Arial"/>
                <w:b/>
                <w:sz w:val="20"/>
              </w:rPr>
            </w:pPr>
            <w:r w:rsidRPr="00366F2E">
              <w:rPr>
                <w:rFonts w:ascii="Arial" w:hAnsi="Arial" w:cs="Arial"/>
                <w:b/>
                <w:sz w:val="20"/>
              </w:rPr>
              <w:t>(s DPH)</w:t>
            </w:r>
          </w:p>
        </w:tc>
      </w:tr>
      <w:tr w:rsidR="00547C55" w:rsidRPr="00366F2E" w14:paraId="5626E0C3" w14:textId="77777777" w:rsidTr="00BE7123">
        <w:tc>
          <w:tcPr>
            <w:tcW w:w="7655" w:type="dxa"/>
          </w:tcPr>
          <w:p w14:paraId="2DED2DDD" w14:textId="77777777" w:rsidR="000136B5" w:rsidRPr="00366F2E" w:rsidRDefault="000136B5" w:rsidP="000136B5">
            <w:pPr>
              <w:tabs>
                <w:tab w:val="left" w:pos="900"/>
              </w:tabs>
              <w:suppressAutoHyphens/>
              <w:autoSpaceDE w:val="0"/>
              <w:autoSpaceDN w:val="0"/>
              <w:adjustRightInd w:val="0"/>
              <w:spacing w:line="228" w:lineRule="auto"/>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Vystavení a odeslání Partnerské zákaznické karty</w:t>
            </w:r>
          </w:p>
        </w:tc>
        <w:tc>
          <w:tcPr>
            <w:tcW w:w="1417" w:type="dxa"/>
            <w:vAlign w:val="center"/>
          </w:tcPr>
          <w:p w14:paraId="7F05377F" w14:textId="52CC5911" w:rsidR="000136B5" w:rsidRPr="00366F2E" w:rsidRDefault="00FC6081" w:rsidP="006459C4">
            <w:pPr>
              <w:tabs>
                <w:tab w:val="right" w:pos="9923"/>
              </w:tabs>
              <w:spacing w:line="228" w:lineRule="auto"/>
              <w:jc w:val="center"/>
              <w:rPr>
                <w:rFonts w:ascii="Arial" w:hAnsi="Arial" w:cs="Arial"/>
                <w:sz w:val="20"/>
              </w:rPr>
            </w:pPr>
            <w:r w:rsidRPr="00366F2E">
              <w:rPr>
                <w:rFonts w:ascii="Arial" w:hAnsi="Arial" w:cs="Arial"/>
                <w:sz w:val="20"/>
              </w:rPr>
              <w:t xml:space="preserve">  </w:t>
            </w:r>
            <w:r w:rsidR="000136B5" w:rsidRPr="00366F2E">
              <w:rPr>
                <w:rFonts w:ascii="Arial" w:hAnsi="Arial" w:cs="Arial"/>
                <w:sz w:val="20"/>
              </w:rPr>
              <w:t>0,00</w:t>
            </w:r>
          </w:p>
        </w:tc>
        <w:tc>
          <w:tcPr>
            <w:tcW w:w="1418" w:type="dxa"/>
            <w:vAlign w:val="center"/>
          </w:tcPr>
          <w:p w14:paraId="062F0D88" w14:textId="7EAB7A81" w:rsidR="000136B5" w:rsidRPr="00366F2E" w:rsidRDefault="00FC6081" w:rsidP="006459C4">
            <w:pPr>
              <w:tabs>
                <w:tab w:val="right" w:pos="9923"/>
              </w:tabs>
              <w:spacing w:line="228" w:lineRule="auto"/>
              <w:jc w:val="center"/>
              <w:rPr>
                <w:rFonts w:ascii="Arial" w:hAnsi="Arial" w:cs="Arial"/>
                <w:b/>
                <w:sz w:val="20"/>
              </w:rPr>
            </w:pPr>
            <w:r w:rsidRPr="00366F2E">
              <w:rPr>
                <w:rFonts w:ascii="Arial" w:hAnsi="Arial" w:cs="Arial"/>
                <w:b/>
                <w:sz w:val="20"/>
              </w:rPr>
              <w:t xml:space="preserve">  </w:t>
            </w:r>
            <w:r w:rsidR="000136B5" w:rsidRPr="00366F2E">
              <w:rPr>
                <w:rFonts w:ascii="Arial" w:hAnsi="Arial" w:cs="Arial"/>
                <w:b/>
                <w:sz w:val="20"/>
              </w:rPr>
              <w:t>0,00</w:t>
            </w:r>
          </w:p>
        </w:tc>
      </w:tr>
      <w:tr w:rsidR="00547C55" w:rsidRPr="00366F2E" w14:paraId="766C5331" w14:textId="77777777" w:rsidTr="00BE7123">
        <w:tc>
          <w:tcPr>
            <w:tcW w:w="7655" w:type="dxa"/>
          </w:tcPr>
          <w:p w14:paraId="2C89882F" w14:textId="77777777" w:rsidR="000136B5" w:rsidRPr="00366F2E" w:rsidRDefault="000136B5" w:rsidP="000136B5">
            <w:pPr>
              <w:tabs>
                <w:tab w:val="left" w:pos="900"/>
              </w:tabs>
              <w:suppressAutoHyphens/>
              <w:autoSpaceDE w:val="0"/>
              <w:autoSpaceDN w:val="0"/>
              <w:adjustRightInd w:val="0"/>
              <w:spacing w:line="228" w:lineRule="auto"/>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Zaslání nového bezpečnostního kódu na žádost držitele Partnerské zákaznické karty</w:t>
            </w:r>
          </w:p>
        </w:tc>
        <w:tc>
          <w:tcPr>
            <w:tcW w:w="1417" w:type="dxa"/>
            <w:vAlign w:val="center"/>
          </w:tcPr>
          <w:p w14:paraId="333A49C4" w14:textId="77777777" w:rsidR="000136B5" w:rsidRPr="00366F2E" w:rsidRDefault="000136B5" w:rsidP="006459C4">
            <w:pPr>
              <w:tabs>
                <w:tab w:val="right" w:pos="9923"/>
              </w:tabs>
              <w:spacing w:line="228" w:lineRule="auto"/>
              <w:jc w:val="center"/>
              <w:rPr>
                <w:rFonts w:ascii="Arial" w:hAnsi="Arial" w:cs="Arial"/>
                <w:sz w:val="20"/>
              </w:rPr>
            </w:pPr>
            <w:r w:rsidRPr="00366F2E">
              <w:rPr>
                <w:rFonts w:ascii="Arial" w:hAnsi="Arial" w:cs="Arial"/>
                <w:sz w:val="20"/>
              </w:rPr>
              <w:t>24,79</w:t>
            </w:r>
          </w:p>
        </w:tc>
        <w:tc>
          <w:tcPr>
            <w:tcW w:w="1418" w:type="dxa"/>
            <w:vAlign w:val="center"/>
          </w:tcPr>
          <w:p w14:paraId="5E2CC41C" w14:textId="77777777" w:rsidR="000136B5" w:rsidRPr="00366F2E" w:rsidRDefault="000136B5" w:rsidP="006459C4">
            <w:pPr>
              <w:tabs>
                <w:tab w:val="right" w:pos="9923"/>
              </w:tabs>
              <w:spacing w:line="228" w:lineRule="auto"/>
              <w:jc w:val="center"/>
              <w:rPr>
                <w:rFonts w:ascii="Arial" w:hAnsi="Arial" w:cs="Arial"/>
                <w:b/>
                <w:sz w:val="20"/>
              </w:rPr>
            </w:pPr>
            <w:r w:rsidRPr="00366F2E">
              <w:rPr>
                <w:rFonts w:ascii="Arial" w:hAnsi="Arial" w:cs="Arial"/>
                <w:b/>
                <w:sz w:val="20"/>
              </w:rPr>
              <w:t>30,00</w:t>
            </w:r>
          </w:p>
        </w:tc>
      </w:tr>
      <w:tr w:rsidR="00547C55" w:rsidRPr="00366F2E" w14:paraId="23B9F865" w14:textId="77777777" w:rsidTr="00BE7123">
        <w:tc>
          <w:tcPr>
            <w:tcW w:w="7655" w:type="dxa"/>
          </w:tcPr>
          <w:p w14:paraId="34C063A8" w14:textId="5C3BD2E8" w:rsidR="000136B5" w:rsidRPr="00366F2E" w:rsidRDefault="00371931" w:rsidP="00371931">
            <w:pPr>
              <w:tabs>
                <w:tab w:val="left" w:pos="900"/>
              </w:tabs>
              <w:suppressAutoHyphens/>
              <w:autoSpaceDE w:val="0"/>
              <w:autoSpaceDN w:val="0"/>
              <w:adjustRightInd w:val="0"/>
              <w:spacing w:line="228" w:lineRule="auto"/>
              <w:jc w:val="both"/>
              <w:rPr>
                <w:rFonts w:ascii="Arial" w:eastAsia="Times New Roman" w:hAnsi="Arial" w:cs="Arial"/>
                <w:sz w:val="20"/>
                <w:szCs w:val="20"/>
                <w:lang w:eastAsia="cs-CZ"/>
              </w:rPr>
            </w:pPr>
            <w:r w:rsidRPr="00366F2E">
              <w:rPr>
                <w:rFonts w:ascii="Arial" w:hAnsi="Arial" w:cs="Arial"/>
                <w:sz w:val="20"/>
              </w:rPr>
              <w:t xml:space="preserve">Elektronické oznámení </w:t>
            </w:r>
            <w:r w:rsidR="004E4931" w:rsidRPr="00366F2E">
              <w:rPr>
                <w:rFonts w:ascii="Arial" w:hAnsi="Arial" w:cs="Arial"/>
                <w:sz w:val="20"/>
              </w:rPr>
              <w:t>odesílateli – e-mail</w:t>
            </w:r>
            <w:r w:rsidR="000136B5" w:rsidRPr="00366F2E">
              <w:rPr>
                <w:rFonts w:ascii="Arial" w:hAnsi="Arial" w:cs="Arial"/>
                <w:sz w:val="20"/>
              </w:rPr>
              <w:t xml:space="preserve"> pro zásilky podané se ZK </w:t>
            </w:r>
            <w:r w:rsidR="000136B5" w:rsidRPr="00366F2E">
              <w:rPr>
                <w:rFonts w:ascii="Arial" w:hAnsi="Arial" w:cs="Arial"/>
                <w:sz w:val="16"/>
                <w:szCs w:val="16"/>
              </w:rPr>
              <w:t xml:space="preserve">(platí pro služby, u kterých je </w:t>
            </w:r>
            <w:r w:rsidRPr="00366F2E">
              <w:rPr>
                <w:rFonts w:ascii="Arial" w:hAnsi="Arial" w:cs="Arial"/>
                <w:sz w:val="16"/>
                <w:szCs w:val="16"/>
              </w:rPr>
              <w:t>Elektronické oznámení odesílateli</w:t>
            </w:r>
            <w:r w:rsidR="000136B5" w:rsidRPr="00366F2E">
              <w:rPr>
                <w:rFonts w:ascii="Arial" w:hAnsi="Arial" w:cs="Arial"/>
                <w:sz w:val="16"/>
                <w:szCs w:val="16"/>
              </w:rPr>
              <w:t xml:space="preserve"> standardně poskytován</w:t>
            </w:r>
            <w:r w:rsidRPr="00366F2E">
              <w:rPr>
                <w:rFonts w:ascii="Arial" w:hAnsi="Arial" w:cs="Arial"/>
                <w:sz w:val="16"/>
                <w:szCs w:val="16"/>
              </w:rPr>
              <w:t>o</w:t>
            </w:r>
            <w:r w:rsidR="000136B5" w:rsidRPr="00366F2E">
              <w:rPr>
                <w:rFonts w:ascii="Arial" w:hAnsi="Arial" w:cs="Arial"/>
                <w:sz w:val="16"/>
                <w:szCs w:val="16"/>
              </w:rPr>
              <w:t>)</w:t>
            </w:r>
          </w:p>
        </w:tc>
        <w:tc>
          <w:tcPr>
            <w:tcW w:w="1417" w:type="dxa"/>
            <w:vAlign w:val="center"/>
          </w:tcPr>
          <w:p w14:paraId="53BBEA63" w14:textId="7E9D2962" w:rsidR="000136B5" w:rsidRPr="00366F2E" w:rsidRDefault="00FC6081" w:rsidP="006459C4">
            <w:pPr>
              <w:jc w:val="center"/>
              <w:rPr>
                <w:rFonts w:ascii="Arial" w:hAnsi="Arial" w:cs="Arial"/>
              </w:rPr>
            </w:pPr>
            <w:r w:rsidRPr="00366F2E">
              <w:rPr>
                <w:rFonts w:ascii="Arial" w:hAnsi="Arial" w:cs="Arial"/>
                <w:sz w:val="20"/>
              </w:rPr>
              <w:t xml:space="preserve">  </w:t>
            </w:r>
            <w:r w:rsidR="000136B5" w:rsidRPr="00366F2E">
              <w:rPr>
                <w:rFonts w:ascii="Arial" w:hAnsi="Arial" w:cs="Arial"/>
                <w:sz w:val="20"/>
              </w:rPr>
              <w:t>0,00</w:t>
            </w:r>
          </w:p>
        </w:tc>
        <w:tc>
          <w:tcPr>
            <w:tcW w:w="1418" w:type="dxa"/>
            <w:vAlign w:val="center"/>
          </w:tcPr>
          <w:p w14:paraId="6B1BC74E" w14:textId="57FE3374" w:rsidR="000136B5" w:rsidRPr="00366F2E" w:rsidRDefault="00FC6081" w:rsidP="006459C4">
            <w:pPr>
              <w:jc w:val="center"/>
              <w:rPr>
                <w:rFonts w:ascii="Arial" w:hAnsi="Arial" w:cs="Arial"/>
                <w:b/>
              </w:rPr>
            </w:pPr>
            <w:r w:rsidRPr="00366F2E">
              <w:rPr>
                <w:rFonts w:ascii="Arial" w:hAnsi="Arial" w:cs="Arial"/>
                <w:b/>
                <w:sz w:val="20"/>
              </w:rPr>
              <w:t xml:space="preserve">  </w:t>
            </w:r>
            <w:r w:rsidR="000136B5" w:rsidRPr="00366F2E">
              <w:rPr>
                <w:rFonts w:ascii="Arial" w:hAnsi="Arial" w:cs="Arial"/>
                <w:b/>
                <w:sz w:val="20"/>
              </w:rPr>
              <w:t>0,00</w:t>
            </w:r>
          </w:p>
        </w:tc>
      </w:tr>
      <w:tr w:rsidR="00A109EA" w:rsidRPr="00366F2E" w14:paraId="32882B25" w14:textId="77777777" w:rsidTr="00BE7123">
        <w:tc>
          <w:tcPr>
            <w:tcW w:w="7655" w:type="dxa"/>
          </w:tcPr>
          <w:p w14:paraId="307AF450" w14:textId="77777777" w:rsidR="000136B5" w:rsidRPr="00366F2E" w:rsidRDefault="000136B5" w:rsidP="000136B5">
            <w:pPr>
              <w:tabs>
                <w:tab w:val="left" w:pos="900"/>
              </w:tabs>
              <w:suppressAutoHyphens/>
              <w:autoSpaceDE w:val="0"/>
              <w:autoSpaceDN w:val="0"/>
              <w:adjustRightInd w:val="0"/>
              <w:spacing w:line="228" w:lineRule="auto"/>
              <w:jc w:val="both"/>
              <w:rPr>
                <w:rFonts w:ascii="Arial" w:eastAsia="Times New Roman" w:hAnsi="Arial" w:cs="Arial"/>
                <w:sz w:val="20"/>
                <w:szCs w:val="20"/>
                <w:lang w:eastAsia="cs-CZ"/>
              </w:rPr>
            </w:pPr>
            <w:proofErr w:type="spellStart"/>
            <w:r w:rsidRPr="00366F2E">
              <w:rPr>
                <w:rFonts w:ascii="Arial" w:hAnsi="Arial" w:cs="Arial"/>
                <w:sz w:val="20"/>
              </w:rPr>
              <w:t>PostBox</w:t>
            </w:r>
            <w:proofErr w:type="spellEnd"/>
            <w:r w:rsidRPr="00366F2E">
              <w:rPr>
                <w:rFonts w:ascii="Arial" w:hAnsi="Arial" w:cs="Arial"/>
                <w:sz w:val="20"/>
              </w:rPr>
              <w:t xml:space="preserve"> – zřízení služby</w:t>
            </w:r>
          </w:p>
        </w:tc>
        <w:tc>
          <w:tcPr>
            <w:tcW w:w="1417" w:type="dxa"/>
            <w:vAlign w:val="center"/>
          </w:tcPr>
          <w:p w14:paraId="77FB6EAF" w14:textId="15F00AD4" w:rsidR="000136B5" w:rsidRPr="00366F2E" w:rsidRDefault="00FC6081" w:rsidP="006459C4">
            <w:pPr>
              <w:jc w:val="center"/>
              <w:rPr>
                <w:rFonts w:ascii="Arial" w:hAnsi="Arial" w:cs="Arial"/>
              </w:rPr>
            </w:pPr>
            <w:r w:rsidRPr="00366F2E">
              <w:rPr>
                <w:rFonts w:ascii="Arial" w:hAnsi="Arial" w:cs="Arial"/>
                <w:sz w:val="20"/>
              </w:rPr>
              <w:t xml:space="preserve">  </w:t>
            </w:r>
            <w:r w:rsidR="000136B5" w:rsidRPr="00366F2E">
              <w:rPr>
                <w:rFonts w:ascii="Arial" w:hAnsi="Arial" w:cs="Arial"/>
                <w:sz w:val="20"/>
              </w:rPr>
              <w:t>0,00</w:t>
            </w:r>
          </w:p>
        </w:tc>
        <w:tc>
          <w:tcPr>
            <w:tcW w:w="1418" w:type="dxa"/>
            <w:vAlign w:val="center"/>
          </w:tcPr>
          <w:p w14:paraId="03D236AD" w14:textId="431E327B" w:rsidR="000136B5" w:rsidRPr="00366F2E" w:rsidRDefault="00FC6081" w:rsidP="006459C4">
            <w:pPr>
              <w:jc w:val="center"/>
              <w:rPr>
                <w:rFonts w:ascii="Arial" w:hAnsi="Arial" w:cs="Arial"/>
                <w:b/>
              </w:rPr>
            </w:pPr>
            <w:r w:rsidRPr="00366F2E">
              <w:rPr>
                <w:rFonts w:ascii="Arial" w:hAnsi="Arial" w:cs="Arial"/>
                <w:b/>
                <w:sz w:val="20"/>
              </w:rPr>
              <w:t xml:space="preserve">  </w:t>
            </w:r>
            <w:r w:rsidR="000136B5" w:rsidRPr="00366F2E">
              <w:rPr>
                <w:rFonts w:ascii="Arial" w:hAnsi="Arial" w:cs="Arial"/>
                <w:b/>
                <w:sz w:val="20"/>
              </w:rPr>
              <w:t>0,00</w:t>
            </w:r>
          </w:p>
        </w:tc>
      </w:tr>
    </w:tbl>
    <w:p w14:paraId="2CEBE8EF" w14:textId="240F14A3" w:rsidR="000136B5" w:rsidRPr="00366F2E" w:rsidRDefault="000136B5" w:rsidP="000136B5">
      <w:pPr>
        <w:spacing w:line="228" w:lineRule="auto"/>
        <w:rPr>
          <w:rFonts w:ascii="Arial" w:hAnsi="Arial" w:cs="Arial"/>
          <w:sz w:val="10"/>
          <w:szCs w:val="10"/>
        </w:rPr>
      </w:pPr>
    </w:p>
    <w:p w14:paraId="7197686F" w14:textId="732CF253" w:rsidR="004A476E" w:rsidRPr="00366F2E" w:rsidRDefault="004A476E">
      <w:pPr>
        <w:spacing w:line="240" w:lineRule="auto"/>
        <w:rPr>
          <w:rFonts w:ascii="Arial" w:hAnsi="Arial" w:cs="Arial"/>
          <w:sz w:val="10"/>
          <w:szCs w:val="10"/>
        </w:rPr>
      </w:pPr>
      <w:r w:rsidRPr="00366F2E">
        <w:rPr>
          <w:rFonts w:ascii="Arial" w:hAnsi="Arial" w:cs="Arial"/>
          <w:noProof/>
          <w:lang w:eastAsia="cs-CZ"/>
        </w:rPr>
        <mc:AlternateContent>
          <mc:Choice Requires="wps">
            <w:drawing>
              <wp:anchor distT="0" distB="0" distL="114300" distR="114300" simplePos="0" relativeHeight="251658272" behindDoc="0" locked="0" layoutInCell="1" allowOverlap="1" wp14:anchorId="38246DB8" wp14:editId="5AEB31D4">
                <wp:simplePos x="0" y="0"/>
                <wp:positionH relativeFrom="margin">
                  <wp:posOffset>786765</wp:posOffset>
                </wp:positionH>
                <wp:positionV relativeFrom="bottomMargin">
                  <wp:posOffset>206375</wp:posOffset>
                </wp:positionV>
                <wp:extent cx="4847590" cy="258445"/>
                <wp:effectExtent l="0" t="0" r="0" b="8255"/>
                <wp:wrapNone/>
                <wp:docPr id="44" name="Textové pole 4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912E450" w14:textId="77777777" w:rsidR="004F26E4" w:rsidRPr="006E1087" w:rsidRDefault="004F26E4" w:rsidP="004A476E">
                            <w:pPr>
                              <w:jc w:val="center"/>
                            </w:pPr>
                            <w:r>
                              <w:rPr>
                                <w:b/>
                                <w:i/>
                              </w:rPr>
                              <w:t>Zvláštní služby, Zákaznická karta České Pošty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7B47B926">
              <v:shape id="Textové pole 44" style="position:absolute;margin-left:61.95pt;margin-top:16.25pt;width:381.7pt;height:20.35pt;z-index:251658272;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5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CRWq5AEAAKkDAAAOAAAAZHJzL2Uyb0RvYy54bWysU8Fu2zAMvQ/YPwi6L04yZ02NOEXXosOA&#10;rhvQ9QNkWbKF2aJGKbGzrx8lp2m23YpdBJGUH997pDdXY9+xvUJvwJZ8MZtzpqyE2tim5E/f796t&#10;OfNB2Fp0YFXJD8rzq+3bN5vBFWoJLXS1QkYg1heDK3kbgiuyzMtW9cLPwClLRQ3Yi0AhNlmNYiD0&#10;vsuW8/mHbACsHYJU3lP2dirybcLXWsnwVWuvAutKTtxCOjGdVTyz7UYUDQrXGnmkIV7BohfGUtMT&#10;1K0Igu3Q/APVG4ngQYeZhD4DrY1USQOpWcz/UvPYCqeSFjLHu5NN/v/Byof9o/uGLIwfYaQBJhHe&#10;3YP84ZmFm1bYRl0jwtAqUVPjRbQsG5wvjp9Gq33hI0g1fIGahix2ARLQqLGPrpBORug0gMPJdDUG&#10;JimZr/OL1SWVJNWWq3Wer1ILUTx/7dCHTwp6Fi8lRxpqQhf7ex8iG1E8P4nNLNyZrkuD7ewfCXoY&#10;M4l9JDxRD2M1MlOX/H3SFtVUUB9ID8K0L7TfdGkBf3E20K6U3P/cCVScdZ8teXK5yPO4XCnIVxdL&#10;CvC8Up1XhJUEVfLA2XS9CdNC7hyapqVO0xQsXJOP2iSJL6yO/GkfkvLj7saFO4/Tq5c/bPsbAAD/&#10;/wMAUEsDBBQABgAIAAAAIQD24Rxo3gAAAAkBAAAPAAAAZHJzL2Rvd25yZXYueG1sTI/LTsMwEEX3&#10;SP0Ha5DYUZuEtmmIUyEQW1DLQ2LnxtMkajyOYrcJf8+wosurObr3TLGZXCfOOITWk4a7uQKBVHnb&#10;Uq3h4/3lNgMRoiFrOk+o4QcDbMrZVWFy60fa4nkXa8ElFHKjoYmxz6UMVYPOhLnvkfh28IMzkeNQ&#10;SzuYkctdJxOlltKZlnihMT0+NVgddyen4fP18P11r97qZ7foRz8pSW4ttb65nh4fQESc4j8Mf/qs&#10;DiU77f2JbBAd5yRdM6ohTRYgGMiyVQpir2GVJiDLQl5+UP4CAAD//wMAUEsBAi0AFAAGAAgAAAAh&#10;ALaDOJL+AAAA4QEAABMAAAAAAAAAAAAAAAAAAAAAAFtDb250ZW50X1R5cGVzXS54bWxQSwECLQAU&#10;AAYACAAAACEAOP0h/9YAAACUAQAACwAAAAAAAAAAAAAAAAAvAQAAX3JlbHMvLnJlbHNQSwECLQAU&#10;AAYACAAAACEADgkVquQBAACpAwAADgAAAAAAAAAAAAAAAAAuAgAAZHJzL2Uyb0RvYy54bWxQSwEC&#10;LQAUAAYACAAAACEA9uEcaN4AAAAJAQAADwAAAAAAAAAAAAAAAAA+BAAAZHJzL2Rvd25yZXYueG1s&#10;UEsFBgAAAAAEAAQA8wAAAEkFAAAAAA==&#10;" w14:anchorId="38246DB8">
                <v:textbox>
                  <w:txbxContent>
                    <w:p w:rsidRPr="006E1087" w:rsidR="004F26E4" w:rsidP="004A476E" w:rsidRDefault="004F26E4" w14:paraId="10A2E753" w14:textId="77777777">
                      <w:pPr>
                        <w:jc w:val="center"/>
                      </w:pPr>
                      <w:r>
                        <w:rPr>
                          <w:b/>
                          <w:i/>
                        </w:rPr>
                        <w:t>Zvláštní služby, Zákaznická karta České Pošty</w:t>
                      </w:r>
                    </w:p>
                  </w:txbxContent>
                </v:textbox>
                <w10:wrap anchorx="margin" anchory="margin"/>
              </v:shape>
            </w:pict>
          </mc:Fallback>
        </mc:AlternateContent>
      </w:r>
      <w:r w:rsidRPr="00366F2E">
        <w:rPr>
          <w:rFonts w:ascii="Arial" w:hAnsi="Arial" w:cs="Arial"/>
          <w:sz w:val="10"/>
          <w:szCs w:val="10"/>
        </w:rPr>
        <w:br w:type="page"/>
      </w:r>
    </w:p>
    <w:tbl>
      <w:tblPr>
        <w:tblW w:w="9938" w:type="dxa"/>
        <w:tblInd w:w="93" w:type="dxa"/>
        <w:tblLook w:val="04A0" w:firstRow="1" w:lastRow="0" w:firstColumn="1" w:lastColumn="0" w:noHBand="0" w:noVBand="1"/>
      </w:tblPr>
      <w:tblGrid>
        <w:gridCol w:w="15"/>
        <w:gridCol w:w="567"/>
        <w:gridCol w:w="9356"/>
      </w:tblGrid>
      <w:tr w:rsidR="00547C55" w:rsidRPr="00366F2E" w14:paraId="4DAB36FF" w14:textId="77777777" w:rsidTr="004A476E">
        <w:trPr>
          <w:trHeight w:val="331"/>
        </w:trPr>
        <w:tc>
          <w:tcPr>
            <w:tcW w:w="582" w:type="dxa"/>
            <w:gridSpan w:val="2"/>
          </w:tcPr>
          <w:p w14:paraId="7153DF08" w14:textId="77777777" w:rsidR="000136B5" w:rsidRPr="00366F2E" w:rsidRDefault="000136B5" w:rsidP="000136B5">
            <w:pPr>
              <w:rPr>
                <w:rFonts w:ascii="Arial" w:hAnsi="Arial" w:cs="Arial"/>
                <w:b/>
              </w:rPr>
            </w:pPr>
            <w:r w:rsidRPr="00366F2E">
              <w:rPr>
                <w:rFonts w:ascii="Arial" w:hAnsi="Arial" w:cs="Arial"/>
                <w:b/>
              </w:rPr>
              <w:lastRenderedPageBreak/>
              <w:t>3.</w:t>
            </w:r>
          </w:p>
        </w:tc>
        <w:tc>
          <w:tcPr>
            <w:tcW w:w="9356" w:type="dxa"/>
          </w:tcPr>
          <w:p w14:paraId="39A01750" w14:textId="77777777" w:rsidR="000136B5" w:rsidRPr="00366F2E" w:rsidRDefault="000136B5" w:rsidP="000136B5">
            <w:pPr>
              <w:rPr>
                <w:rFonts w:ascii="Arial" w:hAnsi="Arial" w:cs="Arial"/>
                <w:b/>
              </w:rPr>
            </w:pPr>
            <w:r w:rsidRPr="00366F2E">
              <w:rPr>
                <w:rFonts w:ascii="Arial" w:hAnsi="Arial" w:cs="Arial"/>
                <w:b/>
              </w:rPr>
              <w:t>Ceník služeb pro partnerské subjekty (na základě uzavřené smlouvy s ČP)</w:t>
            </w:r>
          </w:p>
        </w:tc>
      </w:tr>
      <w:tr w:rsidR="009B691D" w:rsidRPr="00366F2E" w14:paraId="05453262" w14:textId="77777777" w:rsidTr="004A476E">
        <w:tblPrEx>
          <w:tblCellMar>
            <w:left w:w="70" w:type="dxa"/>
            <w:right w:w="70" w:type="dxa"/>
          </w:tblCellMar>
        </w:tblPrEx>
        <w:trPr>
          <w:gridBefore w:val="1"/>
          <w:wBefore w:w="15" w:type="dxa"/>
          <w:trHeight w:val="293"/>
        </w:trPr>
        <w:tc>
          <w:tcPr>
            <w:tcW w:w="567" w:type="dxa"/>
            <w:tcBorders>
              <w:top w:val="nil"/>
              <w:left w:val="nil"/>
              <w:bottom w:val="nil"/>
              <w:right w:val="nil"/>
            </w:tcBorders>
            <w:shd w:val="clear" w:color="auto" w:fill="auto"/>
            <w:noWrap/>
            <w:vAlign w:val="bottom"/>
          </w:tcPr>
          <w:p w14:paraId="3E2366CF" w14:textId="77777777" w:rsidR="000136B5" w:rsidRPr="00366F2E" w:rsidRDefault="000136B5" w:rsidP="000136B5">
            <w:pPr>
              <w:spacing w:line="240" w:lineRule="auto"/>
              <w:rPr>
                <w:rFonts w:ascii="Arial" w:hAnsi="Arial" w:cs="Arial"/>
                <w:b/>
                <w:sz w:val="20"/>
                <w:szCs w:val="20"/>
              </w:rPr>
            </w:pPr>
            <w:r w:rsidRPr="00366F2E">
              <w:rPr>
                <w:rFonts w:ascii="Arial" w:hAnsi="Arial" w:cs="Arial"/>
                <w:b/>
                <w:sz w:val="20"/>
                <w:szCs w:val="20"/>
              </w:rPr>
              <w:t>3.1</w:t>
            </w:r>
          </w:p>
        </w:tc>
        <w:tc>
          <w:tcPr>
            <w:tcW w:w="9356" w:type="dxa"/>
            <w:tcBorders>
              <w:top w:val="nil"/>
              <w:left w:val="nil"/>
              <w:bottom w:val="nil"/>
              <w:right w:val="nil"/>
            </w:tcBorders>
            <w:shd w:val="clear" w:color="auto" w:fill="auto"/>
            <w:vAlign w:val="bottom"/>
          </w:tcPr>
          <w:p w14:paraId="6F2BFAE6" w14:textId="77777777" w:rsidR="000136B5" w:rsidRPr="00366F2E" w:rsidRDefault="000136B5" w:rsidP="000136B5">
            <w:pPr>
              <w:spacing w:line="240" w:lineRule="auto"/>
              <w:rPr>
                <w:rFonts w:ascii="Arial" w:hAnsi="Arial" w:cs="Arial"/>
                <w:b/>
                <w:sz w:val="20"/>
                <w:szCs w:val="20"/>
              </w:rPr>
            </w:pPr>
            <w:r w:rsidRPr="00366F2E">
              <w:rPr>
                <w:rFonts w:ascii="Arial" w:hAnsi="Arial" w:cs="Arial"/>
                <w:b/>
                <w:sz w:val="20"/>
                <w:szCs w:val="20"/>
              </w:rPr>
              <w:t>Základní ceny</w:t>
            </w:r>
          </w:p>
        </w:tc>
      </w:tr>
    </w:tbl>
    <w:p w14:paraId="4AAA9193" w14:textId="77777777" w:rsidR="000136B5" w:rsidRPr="00366F2E" w:rsidRDefault="000136B5" w:rsidP="000136B5">
      <w:pPr>
        <w:spacing w:line="228" w:lineRule="auto"/>
        <w:rPr>
          <w:rFonts w:ascii="Arial" w:hAnsi="Arial" w:cs="Arial"/>
          <w:sz w:val="8"/>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7371"/>
        <w:gridCol w:w="1276"/>
        <w:gridCol w:w="1276"/>
      </w:tblGrid>
      <w:tr w:rsidR="00547C55" w:rsidRPr="00366F2E" w14:paraId="1D5C1878" w14:textId="77777777" w:rsidTr="00453CC0">
        <w:trPr>
          <w:trHeight w:val="315"/>
        </w:trPr>
        <w:tc>
          <w:tcPr>
            <w:tcW w:w="7371" w:type="dxa"/>
            <w:shd w:val="clear" w:color="auto" w:fill="F2F2F2" w:themeFill="background1" w:themeFillShade="F2"/>
            <w:vAlign w:val="center"/>
            <w:hideMark/>
          </w:tcPr>
          <w:p w14:paraId="0C9F822E" w14:textId="77777777" w:rsidR="000136B5" w:rsidRPr="00366F2E" w:rsidRDefault="000136B5" w:rsidP="00DB5A78">
            <w:pPr>
              <w:spacing w:line="240" w:lineRule="auto"/>
              <w:jc w:val="center"/>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Služba</w:t>
            </w:r>
          </w:p>
        </w:tc>
        <w:tc>
          <w:tcPr>
            <w:tcW w:w="1276" w:type="dxa"/>
            <w:shd w:val="clear" w:color="auto" w:fill="F2F2F2" w:themeFill="background1" w:themeFillShade="F2"/>
            <w:noWrap/>
            <w:vAlign w:val="bottom"/>
            <w:hideMark/>
          </w:tcPr>
          <w:p w14:paraId="5E51E704" w14:textId="77777777" w:rsidR="000136B5" w:rsidRPr="00366F2E" w:rsidRDefault="000136B5" w:rsidP="0073022F">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Cena v Kč</w:t>
            </w:r>
          </w:p>
          <w:p w14:paraId="07186929" w14:textId="77777777" w:rsidR="000136B5" w:rsidRPr="00366F2E" w:rsidRDefault="000136B5" w:rsidP="0073022F">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(bez DPH)</w:t>
            </w:r>
          </w:p>
        </w:tc>
        <w:tc>
          <w:tcPr>
            <w:tcW w:w="1276" w:type="dxa"/>
            <w:shd w:val="clear" w:color="auto" w:fill="F2F2F2" w:themeFill="background1" w:themeFillShade="F2"/>
            <w:noWrap/>
            <w:vAlign w:val="bottom"/>
            <w:hideMark/>
          </w:tcPr>
          <w:p w14:paraId="4E87022A" w14:textId="77777777" w:rsidR="000136B5" w:rsidRPr="00366F2E" w:rsidRDefault="000136B5" w:rsidP="0073022F">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Cena v Kč</w:t>
            </w:r>
          </w:p>
          <w:p w14:paraId="2C6AEEE9" w14:textId="77777777" w:rsidR="000136B5" w:rsidRPr="00366F2E" w:rsidRDefault="000136B5" w:rsidP="0073022F">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(s DPH)</w:t>
            </w:r>
          </w:p>
        </w:tc>
      </w:tr>
      <w:tr w:rsidR="00547C55" w:rsidRPr="00366F2E" w14:paraId="206CE05B" w14:textId="77777777" w:rsidTr="00453CC0">
        <w:trPr>
          <w:trHeight w:val="177"/>
        </w:trPr>
        <w:tc>
          <w:tcPr>
            <w:tcW w:w="7371" w:type="dxa"/>
            <w:shd w:val="clear" w:color="auto" w:fill="auto"/>
            <w:vAlign w:val="center"/>
            <w:hideMark/>
          </w:tcPr>
          <w:p w14:paraId="7123736E" w14:textId="77777777" w:rsidR="000136B5" w:rsidRPr="00366F2E" w:rsidRDefault="000136B5" w:rsidP="008D44F3">
            <w:pPr>
              <w:spacing w:line="240" w:lineRule="auto"/>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Vystavení a odeslání 1 ks Partnerské zákaznické karty</w:t>
            </w:r>
          </w:p>
        </w:tc>
        <w:tc>
          <w:tcPr>
            <w:tcW w:w="1276" w:type="dxa"/>
            <w:shd w:val="clear" w:color="auto" w:fill="auto"/>
            <w:noWrap/>
            <w:vAlign w:val="center"/>
            <w:hideMark/>
          </w:tcPr>
          <w:p w14:paraId="781039DE" w14:textId="4DF13F2F" w:rsidR="000136B5" w:rsidRPr="00366F2E" w:rsidRDefault="00CE342F" w:rsidP="006459C4">
            <w:pPr>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0136B5" w:rsidRPr="00366F2E">
              <w:rPr>
                <w:rFonts w:ascii="Arial" w:eastAsia="Times New Roman" w:hAnsi="Arial" w:cs="Arial"/>
                <w:sz w:val="20"/>
                <w:szCs w:val="20"/>
                <w:lang w:eastAsia="cs-CZ"/>
              </w:rPr>
              <w:t>6,61</w:t>
            </w:r>
          </w:p>
        </w:tc>
        <w:tc>
          <w:tcPr>
            <w:tcW w:w="1276" w:type="dxa"/>
            <w:shd w:val="clear" w:color="auto" w:fill="auto"/>
            <w:noWrap/>
            <w:vAlign w:val="center"/>
            <w:hideMark/>
          </w:tcPr>
          <w:p w14:paraId="2189040B" w14:textId="34714AB5" w:rsidR="000136B5" w:rsidRPr="00366F2E" w:rsidRDefault="00CE342F" w:rsidP="006459C4">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 xml:space="preserve">  </w:t>
            </w:r>
            <w:r w:rsidR="000136B5" w:rsidRPr="00366F2E">
              <w:rPr>
                <w:rFonts w:ascii="Arial" w:eastAsia="Times New Roman" w:hAnsi="Arial" w:cs="Arial"/>
                <w:b/>
                <w:sz w:val="20"/>
                <w:szCs w:val="20"/>
                <w:lang w:eastAsia="cs-CZ"/>
              </w:rPr>
              <w:t>8,00</w:t>
            </w:r>
          </w:p>
        </w:tc>
      </w:tr>
      <w:tr w:rsidR="00547C55" w:rsidRPr="00366F2E" w14:paraId="29C7BE79" w14:textId="77777777" w:rsidTr="00453CC0">
        <w:trPr>
          <w:trHeight w:val="230"/>
        </w:trPr>
        <w:tc>
          <w:tcPr>
            <w:tcW w:w="7371" w:type="dxa"/>
            <w:shd w:val="clear" w:color="auto" w:fill="auto"/>
            <w:vAlign w:val="center"/>
          </w:tcPr>
          <w:p w14:paraId="0BE7CC0B" w14:textId="77777777" w:rsidR="000136B5" w:rsidRPr="00366F2E" w:rsidRDefault="000136B5" w:rsidP="008D44F3">
            <w:pPr>
              <w:spacing w:line="240" w:lineRule="auto"/>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Vystavení a odeslání 1 ks Partnerské zákaznické karty s fotografií</w:t>
            </w:r>
          </w:p>
        </w:tc>
        <w:tc>
          <w:tcPr>
            <w:tcW w:w="1276" w:type="dxa"/>
            <w:shd w:val="clear" w:color="auto" w:fill="auto"/>
            <w:noWrap/>
            <w:vAlign w:val="center"/>
          </w:tcPr>
          <w:p w14:paraId="568B7253" w14:textId="77777777" w:rsidR="000136B5" w:rsidRPr="00366F2E" w:rsidRDefault="000136B5" w:rsidP="002F7577">
            <w:pPr>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10,74</w:t>
            </w:r>
          </w:p>
        </w:tc>
        <w:tc>
          <w:tcPr>
            <w:tcW w:w="1276" w:type="dxa"/>
            <w:shd w:val="clear" w:color="auto" w:fill="auto"/>
            <w:noWrap/>
            <w:vAlign w:val="center"/>
          </w:tcPr>
          <w:p w14:paraId="3EADBA10" w14:textId="77777777" w:rsidR="000136B5" w:rsidRPr="00366F2E" w:rsidRDefault="000136B5" w:rsidP="006459C4">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13,00</w:t>
            </w:r>
          </w:p>
        </w:tc>
      </w:tr>
      <w:tr w:rsidR="00547C55" w:rsidRPr="00366F2E" w14:paraId="315C2A72" w14:textId="77777777" w:rsidTr="00453CC0">
        <w:trPr>
          <w:trHeight w:val="367"/>
        </w:trPr>
        <w:tc>
          <w:tcPr>
            <w:tcW w:w="7371" w:type="dxa"/>
            <w:shd w:val="clear" w:color="auto" w:fill="auto"/>
            <w:vAlign w:val="center"/>
          </w:tcPr>
          <w:p w14:paraId="6EE2E672"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Vystavení a odeslání 1 ks nové Partnerské zákaznické karty v případě změny adresního údaje na kartě</w:t>
            </w:r>
          </w:p>
        </w:tc>
        <w:tc>
          <w:tcPr>
            <w:tcW w:w="1276" w:type="dxa"/>
            <w:shd w:val="clear" w:color="auto" w:fill="auto"/>
            <w:noWrap/>
            <w:vAlign w:val="center"/>
          </w:tcPr>
          <w:p w14:paraId="11AF8FFD" w14:textId="4E14ECCC" w:rsidR="000136B5" w:rsidRPr="00366F2E" w:rsidRDefault="00CE342F" w:rsidP="006459C4">
            <w:pPr>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0136B5" w:rsidRPr="00366F2E">
              <w:rPr>
                <w:rFonts w:ascii="Arial" w:eastAsia="Times New Roman" w:hAnsi="Arial" w:cs="Arial"/>
                <w:sz w:val="20"/>
                <w:szCs w:val="20"/>
                <w:lang w:eastAsia="cs-CZ"/>
              </w:rPr>
              <w:t>6,61</w:t>
            </w:r>
          </w:p>
        </w:tc>
        <w:tc>
          <w:tcPr>
            <w:tcW w:w="1276" w:type="dxa"/>
            <w:shd w:val="clear" w:color="auto" w:fill="auto"/>
            <w:noWrap/>
            <w:vAlign w:val="center"/>
          </w:tcPr>
          <w:p w14:paraId="17339808" w14:textId="4020AB59" w:rsidR="000136B5" w:rsidRPr="00366F2E" w:rsidRDefault="00CE342F" w:rsidP="006459C4">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 xml:space="preserve">  </w:t>
            </w:r>
            <w:r w:rsidR="000136B5" w:rsidRPr="00366F2E">
              <w:rPr>
                <w:rFonts w:ascii="Arial" w:eastAsia="Times New Roman" w:hAnsi="Arial" w:cs="Arial"/>
                <w:b/>
                <w:sz w:val="20"/>
                <w:szCs w:val="20"/>
                <w:lang w:eastAsia="cs-CZ"/>
              </w:rPr>
              <w:t>8,00</w:t>
            </w:r>
          </w:p>
        </w:tc>
      </w:tr>
      <w:tr w:rsidR="00547C55" w:rsidRPr="00366F2E" w14:paraId="5529FD1D" w14:textId="77777777" w:rsidTr="00453CC0">
        <w:trPr>
          <w:trHeight w:val="367"/>
        </w:trPr>
        <w:tc>
          <w:tcPr>
            <w:tcW w:w="7371" w:type="dxa"/>
            <w:shd w:val="clear" w:color="auto" w:fill="auto"/>
            <w:vAlign w:val="center"/>
          </w:tcPr>
          <w:p w14:paraId="37D53274"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Vystavení a odeslání 1 ks nové Partnerské zákaznické karty s fotografií v případě změny adresního údaje na kartě</w:t>
            </w:r>
          </w:p>
        </w:tc>
        <w:tc>
          <w:tcPr>
            <w:tcW w:w="1276" w:type="dxa"/>
            <w:shd w:val="clear" w:color="auto" w:fill="auto"/>
            <w:noWrap/>
            <w:vAlign w:val="center"/>
          </w:tcPr>
          <w:p w14:paraId="08FD5A38" w14:textId="77777777" w:rsidR="000136B5" w:rsidRPr="00366F2E" w:rsidRDefault="000136B5" w:rsidP="002F7577">
            <w:pPr>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10,74</w:t>
            </w:r>
          </w:p>
        </w:tc>
        <w:tc>
          <w:tcPr>
            <w:tcW w:w="1276" w:type="dxa"/>
            <w:shd w:val="clear" w:color="auto" w:fill="auto"/>
            <w:noWrap/>
            <w:vAlign w:val="center"/>
          </w:tcPr>
          <w:p w14:paraId="7A7AD428" w14:textId="77777777" w:rsidR="000136B5" w:rsidRPr="00366F2E" w:rsidRDefault="000136B5" w:rsidP="006459C4">
            <w:pPr>
              <w:spacing w:line="220" w:lineRule="exact"/>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13,00</w:t>
            </w:r>
          </w:p>
        </w:tc>
      </w:tr>
      <w:tr w:rsidR="00547C55" w:rsidRPr="00366F2E" w14:paraId="731B1581" w14:textId="77777777" w:rsidTr="00453CC0">
        <w:trPr>
          <w:trHeight w:val="402"/>
        </w:trPr>
        <w:tc>
          <w:tcPr>
            <w:tcW w:w="7371" w:type="dxa"/>
            <w:shd w:val="clear" w:color="auto" w:fill="auto"/>
            <w:vAlign w:val="center"/>
          </w:tcPr>
          <w:p w14:paraId="46E021AB"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Vystavení a odeslání 1 ks nové Partnerské zákaznické karty, v případě změny ostatních údajů na kartě</w:t>
            </w:r>
          </w:p>
        </w:tc>
        <w:tc>
          <w:tcPr>
            <w:tcW w:w="1276" w:type="dxa"/>
            <w:shd w:val="clear" w:color="auto" w:fill="auto"/>
            <w:noWrap/>
            <w:vAlign w:val="center"/>
          </w:tcPr>
          <w:p w14:paraId="1F7878B0" w14:textId="6B6E27D5" w:rsidR="000136B5" w:rsidRPr="00366F2E" w:rsidRDefault="00CE342F" w:rsidP="002F7577">
            <w:pPr>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0136B5" w:rsidRPr="00366F2E">
              <w:rPr>
                <w:rFonts w:ascii="Arial" w:eastAsia="Times New Roman" w:hAnsi="Arial" w:cs="Arial"/>
                <w:sz w:val="20"/>
                <w:szCs w:val="20"/>
                <w:lang w:eastAsia="cs-CZ"/>
              </w:rPr>
              <w:t>6,61</w:t>
            </w:r>
          </w:p>
        </w:tc>
        <w:tc>
          <w:tcPr>
            <w:tcW w:w="1276" w:type="dxa"/>
            <w:shd w:val="clear" w:color="auto" w:fill="auto"/>
            <w:noWrap/>
            <w:vAlign w:val="center"/>
          </w:tcPr>
          <w:p w14:paraId="6BBAAA10" w14:textId="67E0C36E" w:rsidR="000136B5" w:rsidRPr="00366F2E" w:rsidRDefault="00CE342F" w:rsidP="006459C4">
            <w:pPr>
              <w:spacing w:line="220" w:lineRule="exact"/>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 xml:space="preserve">  </w:t>
            </w:r>
            <w:r w:rsidR="000136B5" w:rsidRPr="00366F2E">
              <w:rPr>
                <w:rFonts w:ascii="Arial" w:eastAsia="Times New Roman" w:hAnsi="Arial" w:cs="Arial"/>
                <w:b/>
                <w:sz w:val="20"/>
                <w:szCs w:val="20"/>
                <w:lang w:eastAsia="cs-CZ"/>
              </w:rPr>
              <w:t>8,00</w:t>
            </w:r>
          </w:p>
        </w:tc>
      </w:tr>
      <w:tr w:rsidR="00547C55" w:rsidRPr="00366F2E" w14:paraId="72331395" w14:textId="77777777" w:rsidTr="00453CC0">
        <w:trPr>
          <w:trHeight w:val="402"/>
        </w:trPr>
        <w:tc>
          <w:tcPr>
            <w:tcW w:w="7371" w:type="dxa"/>
            <w:shd w:val="clear" w:color="auto" w:fill="auto"/>
            <w:vAlign w:val="center"/>
          </w:tcPr>
          <w:p w14:paraId="7114F311"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Vystavení a odeslání 1 ks nové Partnerské zákaznické karty s fotografií, v případě změny ostatních údajů na kartě</w:t>
            </w:r>
          </w:p>
        </w:tc>
        <w:tc>
          <w:tcPr>
            <w:tcW w:w="1276" w:type="dxa"/>
            <w:shd w:val="clear" w:color="auto" w:fill="auto"/>
            <w:noWrap/>
            <w:vAlign w:val="center"/>
          </w:tcPr>
          <w:p w14:paraId="4BBDC118" w14:textId="77777777" w:rsidR="000136B5" w:rsidRPr="00366F2E" w:rsidRDefault="000136B5" w:rsidP="006459C4">
            <w:pPr>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10,74</w:t>
            </w:r>
          </w:p>
        </w:tc>
        <w:tc>
          <w:tcPr>
            <w:tcW w:w="1276" w:type="dxa"/>
            <w:shd w:val="clear" w:color="auto" w:fill="auto"/>
            <w:noWrap/>
            <w:vAlign w:val="center"/>
          </w:tcPr>
          <w:p w14:paraId="49A5A18A" w14:textId="77777777" w:rsidR="000136B5" w:rsidRPr="00366F2E" w:rsidRDefault="000136B5" w:rsidP="006459C4">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13,00</w:t>
            </w:r>
          </w:p>
        </w:tc>
      </w:tr>
      <w:tr w:rsidR="00547C55" w:rsidRPr="00366F2E" w14:paraId="516603D4" w14:textId="77777777" w:rsidTr="00453CC0">
        <w:trPr>
          <w:trHeight w:val="600"/>
        </w:trPr>
        <w:tc>
          <w:tcPr>
            <w:tcW w:w="7371" w:type="dxa"/>
            <w:shd w:val="clear" w:color="auto" w:fill="auto"/>
            <w:vAlign w:val="center"/>
          </w:tcPr>
          <w:p w14:paraId="2C831CE9"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Příplatek za odeslání Partnerské zákaznické karty na dobírku (vybrání poplatku od držitele a připsání na účet partnera)</w:t>
            </w:r>
          </w:p>
        </w:tc>
        <w:tc>
          <w:tcPr>
            <w:tcW w:w="1276" w:type="dxa"/>
            <w:shd w:val="clear" w:color="auto" w:fill="auto"/>
            <w:noWrap/>
            <w:vAlign w:val="center"/>
          </w:tcPr>
          <w:p w14:paraId="3CF8F222" w14:textId="77777777" w:rsidR="000136B5" w:rsidRPr="00366F2E" w:rsidRDefault="000136B5" w:rsidP="002F7577">
            <w:pPr>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29,75</w:t>
            </w:r>
          </w:p>
        </w:tc>
        <w:tc>
          <w:tcPr>
            <w:tcW w:w="1276" w:type="dxa"/>
            <w:shd w:val="clear" w:color="auto" w:fill="auto"/>
            <w:noWrap/>
            <w:vAlign w:val="center"/>
          </w:tcPr>
          <w:p w14:paraId="356DD3E0" w14:textId="77777777" w:rsidR="000136B5" w:rsidRPr="00366F2E" w:rsidRDefault="000136B5" w:rsidP="006459C4">
            <w:pPr>
              <w:spacing w:line="220" w:lineRule="exact"/>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36,00</w:t>
            </w:r>
          </w:p>
        </w:tc>
      </w:tr>
      <w:tr w:rsidR="00547C55" w:rsidRPr="00366F2E" w14:paraId="1497F583" w14:textId="77777777" w:rsidTr="00CE380E">
        <w:trPr>
          <w:trHeight w:val="557"/>
        </w:trPr>
        <w:tc>
          <w:tcPr>
            <w:tcW w:w="7371" w:type="dxa"/>
            <w:shd w:val="clear" w:color="auto" w:fill="auto"/>
            <w:vAlign w:val="center"/>
          </w:tcPr>
          <w:p w14:paraId="53898640" w14:textId="569895A9" w:rsidR="00A33195" w:rsidRPr="00366F2E" w:rsidRDefault="00A3319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Vložení doplňkových informačních a propagačních materiálů do standardní zásilky s Partnerskou zákaznickou kartou (obálka velikosti C5)</w:t>
            </w:r>
          </w:p>
        </w:tc>
        <w:tc>
          <w:tcPr>
            <w:tcW w:w="1276" w:type="dxa"/>
            <w:shd w:val="clear" w:color="auto" w:fill="auto"/>
            <w:noWrap/>
            <w:vAlign w:val="center"/>
          </w:tcPr>
          <w:p w14:paraId="5DF0375D" w14:textId="618B3473" w:rsidR="00A33195" w:rsidRPr="00366F2E" w:rsidRDefault="00CE342F" w:rsidP="003924A3">
            <w:pPr>
              <w:spacing w:line="220" w:lineRule="exact"/>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A33195" w:rsidRPr="00366F2E">
              <w:rPr>
                <w:rFonts w:ascii="Arial" w:eastAsia="Times New Roman" w:hAnsi="Arial" w:cs="Arial"/>
                <w:sz w:val="20"/>
                <w:szCs w:val="20"/>
                <w:lang w:eastAsia="cs-CZ"/>
              </w:rPr>
              <w:t>2,48</w:t>
            </w:r>
          </w:p>
        </w:tc>
        <w:tc>
          <w:tcPr>
            <w:tcW w:w="1276" w:type="dxa"/>
            <w:shd w:val="clear" w:color="auto" w:fill="auto"/>
            <w:noWrap/>
            <w:vAlign w:val="center"/>
          </w:tcPr>
          <w:p w14:paraId="6388DD20" w14:textId="1028FA0B" w:rsidR="00A33195" w:rsidRPr="00366F2E" w:rsidRDefault="00CE342F" w:rsidP="003924A3">
            <w:pPr>
              <w:spacing w:line="220" w:lineRule="exact"/>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 xml:space="preserve">  </w:t>
            </w:r>
            <w:r w:rsidR="00A33195" w:rsidRPr="00366F2E">
              <w:rPr>
                <w:rFonts w:ascii="Arial" w:eastAsia="Times New Roman" w:hAnsi="Arial" w:cs="Arial"/>
                <w:b/>
                <w:sz w:val="20"/>
                <w:szCs w:val="20"/>
                <w:lang w:eastAsia="cs-CZ"/>
              </w:rPr>
              <w:t>3,00</w:t>
            </w:r>
          </w:p>
        </w:tc>
      </w:tr>
      <w:tr w:rsidR="00547C55" w:rsidRPr="00366F2E" w14:paraId="32BEF389" w14:textId="77777777" w:rsidTr="00CE380E">
        <w:trPr>
          <w:trHeight w:val="557"/>
        </w:trPr>
        <w:tc>
          <w:tcPr>
            <w:tcW w:w="7371" w:type="dxa"/>
            <w:shd w:val="clear" w:color="auto" w:fill="auto"/>
            <w:vAlign w:val="center"/>
            <w:hideMark/>
          </w:tcPr>
          <w:p w14:paraId="24B250BF"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Vložení doplňkových informačních a propagačních materiálů do zásilky s Partnerskou zákaznickou kartou (obálka velikosti C4)</w:t>
            </w:r>
          </w:p>
        </w:tc>
        <w:tc>
          <w:tcPr>
            <w:tcW w:w="1276" w:type="dxa"/>
            <w:shd w:val="clear" w:color="auto" w:fill="auto"/>
            <w:noWrap/>
            <w:vAlign w:val="center"/>
            <w:hideMark/>
          </w:tcPr>
          <w:p w14:paraId="67D08507" w14:textId="18358227" w:rsidR="000136B5" w:rsidRPr="00366F2E" w:rsidRDefault="00CE342F" w:rsidP="006459C4">
            <w:pPr>
              <w:spacing w:line="220" w:lineRule="exact"/>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0136B5" w:rsidRPr="00366F2E">
              <w:rPr>
                <w:rFonts w:ascii="Arial" w:eastAsia="Times New Roman" w:hAnsi="Arial" w:cs="Arial"/>
                <w:sz w:val="20"/>
                <w:szCs w:val="20"/>
                <w:lang w:eastAsia="cs-CZ"/>
              </w:rPr>
              <w:t>3,31</w:t>
            </w:r>
          </w:p>
        </w:tc>
        <w:tc>
          <w:tcPr>
            <w:tcW w:w="1276" w:type="dxa"/>
            <w:shd w:val="clear" w:color="auto" w:fill="auto"/>
            <w:noWrap/>
            <w:vAlign w:val="center"/>
            <w:hideMark/>
          </w:tcPr>
          <w:p w14:paraId="458C4EFC" w14:textId="07665157" w:rsidR="000136B5" w:rsidRPr="00366F2E" w:rsidRDefault="00CE342F" w:rsidP="006459C4">
            <w:pPr>
              <w:spacing w:line="220" w:lineRule="exact"/>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 xml:space="preserve">  </w:t>
            </w:r>
            <w:r w:rsidR="000136B5" w:rsidRPr="00366F2E">
              <w:rPr>
                <w:rFonts w:ascii="Arial" w:eastAsia="Times New Roman" w:hAnsi="Arial" w:cs="Arial"/>
                <w:b/>
                <w:sz w:val="20"/>
                <w:szCs w:val="20"/>
                <w:lang w:eastAsia="cs-CZ"/>
              </w:rPr>
              <w:t>4,00</w:t>
            </w:r>
          </w:p>
        </w:tc>
      </w:tr>
      <w:tr w:rsidR="00547C55" w:rsidRPr="00366F2E" w14:paraId="55478642" w14:textId="77777777" w:rsidTr="00CE380E">
        <w:trPr>
          <w:trHeight w:val="300"/>
        </w:trPr>
        <w:tc>
          <w:tcPr>
            <w:tcW w:w="7371" w:type="dxa"/>
            <w:shd w:val="clear" w:color="auto" w:fill="auto"/>
            <w:vAlign w:val="center"/>
          </w:tcPr>
          <w:p w14:paraId="6291AE60"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Odeslání elektronického direct mailu dle požadavků partnera držitelům Partnerské zákaznické karty</w:t>
            </w:r>
            <w:r w:rsidR="006459C4" w:rsidRPr="00366F2E">
              <w:rPr>
                <w:rFonts w:ascii="Arial" w:eastAsia="Times New Roman" w:hAnsi="Arial" w:cs="Arial"/>
                <w:sz w:val="20"/>
                <w:szCs w:val="20"/>
                <w:lang w:eastAsia="cs-CZ"/>
              </w:rPr>
              <w:t>. Cena za 1 e-mailovou adresu</w:t>
            </w:r>
          </w:p>
        </w:tc>
        <w:tc>
          <w:tcPr>
            <w:tcW w:w="1276" w:type="dxa"/>
            <w:shd w:val="clear" w:color="auto" w:fill="auto"/>
            <w:noWrap/>
            <w:vAlign w:val="center"/>
          </w:tcPr>
          <w:p w14:paraId="09DB9064" w14:textId="358379F4" w:rsidR="000136B5" w:rsidRPr="00366F2E" w:rsidRDefault="00CE342F" w:rsidP="006459C4">
            <w:pPr>
              <w:spacing w:line="220" w:lineRule="exact"/>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6459C4" w:rsidRPr="00366F2E">
              <w:rPr>
                <w:rFonts w:ascii="Arial" w:eastAsia="Times New Roman" w:hAnsi="Arial" w:cs="Arial"/>
                <w:sz w:val="20"/>
                <w:szCs w:val="20"/>
                <w:lang w:eastAsia="cs-CZ"/>
              </w:rPr>
              <w:t>0,10</w:t>
            </w:r>
          </w:p>
        </w:tc>
        <w:tc>
          <w:tcPr>
            <w:tcW w:w="1276" w:type="dxa"/>
            <w:shd w:val="clear" w:color="auto" w:fill="auto"/>
            <w:noWrap/>
            <w:vAlign w:val="center"/>
          </w:tcPr>
          <w:p w14:paraId="473EF4F0" w14:textId="0D1BBEFF" w:rsidR="000136B5" w:rsidRPr="00366F2E" w:rsidRDefault="00CE342F" w:rsidP="006459C4">
            <w:pPr>
              <w:spacing w:line="220" w:lineRule="exact"/>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 xml:space="preserve">  </w:t>
            </w:r>
            <w:r w:rsidR="006459C4" w:rsidRPr="00366F2E">
              <w:rPr>
                <w:rFonts w:ascii="Arial" w:eastAsia="Times New Roman" w:hAnsi="Arial" w:cs="Arial"/>
                <w:b/>
                <w:sz w:val="20"/>
                <w:szCs w:val="20"/>
                <w:lang w:eastAsia="cs-CZ"/>
              </w:rPr>
              <w:t>0,12</w:t>
            </w:r>
          </w:p>
        </w:tc>
      </w:tr>
      <w:tr w:rsidR="00547C55" w:rsidRPr="00366F2E" w14:paraId="40A22948" w14:textId="77777777" w:rsidTr="00CE380E">
        <w:trPr>
          <w:trHeight w:val="300"/>
        </w:trPr>
        <w:tc>
          <w:tcPr>
            <w:tcW w:w="7371" w:type="dxa"/>
            <w:shd w:val="clear" w:color="auto" w:fill="auto"/>
            <w:vAlign w:val="center"/>
          </w:tcPr>
          <w:p w14:paraId="33F68179"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Odeslání direct SMS dle požadavků partnera držitelům Partnerské zákaznické karty</w:t>
            </w:r>
            <w:r w:rsidR="006459C4" w:rsidRPr="00366F2E">
              <w:rPr>
                <w:rFonts w:ascii="Arial" w:eastAsia="Times New Roman" w:hAnsi="Arial" w:cs="Arial"/>
                <w:sz w:val="20"/>
                <w:szCs w:val="20"/>
                <w:lang w:eastAsia="cs-CZ"/>
              </w:rPr>
              <w:t xml:space="preserve">. Cena za </w:t>
            </w:r>
            <w:r w:rsidR="00D03F3C" w:rsidRPr="00366F2E">
              <w:rPr>
                <w:rFonts w:ascii="Arial" w:eastAsia="Times New Roman" w:hAnsi="Arial" w:cs="Arial"/>
                <w:sz w:val="20"/>
                <w:szCs w:val="20"/>
                <w:lang w:eastAsia="cs-CZ"/>
              </w:rPr>
              <w:t>1</w:t>
            </w:r>
            <w:r w:rsidR="006459C4" w:rsidRPr="00366F2E">
              <w:rPr>
                <w:rFonts w:ascii="Arial" w:eastAsia="Times New Roman" w:hAnsi="Arial" w:cs="Arial"/>
                <w:sz w:val="20"/>
                <w:szCs w:val="20"/>
                <w:lang w:eastAsia="cs-CZ"/>
              </w:rPr>
              <w:t xml:space="preserve"> mob. číslo</w:t>
            </w:r>
          </w:p>
        </w:tc>
        <w:tc>
          <w:tcPr>
            <w:tcW w:w="1276" w:type="dxa"/>
            <w:shd w:val="clear" w:color="auto" w:fill="auto"/>
            <w:noWrap/>
            <w:vAlign w:val="center"/>
          </w:tcPr>
          <w:p w14:paraId="12D1BD3A" w14:textId="2E82F62A" w:rsidR="000136B5" w:rsidRPr="00366F2E" w:rsidRDefault="00CE342F" w:rsidP="006459C4">
            <w:pPr>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6459C4" w:rsidRPr="00366F2E">
              <w:rPr>
                <w:rFonts w:ascii="Arial" w:eastAsia="Times New Roman" w:hAnsi="Arial" w:cs="Arial"/>
                <w:sz w:val="20"/>
                <w:szCs w:val="20"/>
                <w:lang w:eastAsia="cs-CZ"/>
              </w:rPr>
              <w:t>0,83</w:t>
            </w:r>
          </w:p>
        </w:tc>
        <w:tc>
          <w:tcPr>
            <w:tcW w:w="1276" w:type="dxa"/>
            <w:shd w:val="clear" w:color="auto" w:fill="auto"/>
            <w:noWrap/>
            <w:vAlign w:val="center"/>
          </w:tcPr>
          <w:p w14:paraId="13550B60" w14:textId="11BC6CD5" w:rsidR="000136B5" w:rsidRPr="00366F2E" w:rsidRDefault="00CE342F" w:rsidP="006459C4">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 xml:space="preserve">  </w:t>
            </w:r>
            <w:r w:rsidR="006459C4" w:rsidRPr="00366F2E">
              <w:rPr>
                <w:rFonts w:ascii="Arial" w:eastAsia="Times New Roman" w:hAnsi="Arial" w:cs="Arial"/>
                <w:b/>
                <w:sz w:val="20"/>
                <w:szCs w:val="20"/>
                <w:lang w:eastAsia="cs-CZ"/>
              </w:rPr>
              <w:t>1,00</w:t>
            </w:r>
          </w:p>
        </w:tc>
      </w:tr>
      <w:tr w:rsidR="00547C55" w:rsidRPr="00366F2E" w14:paraId="469EBB54" w14:textId="77777777" w:rsidTr="00D70855">
        <w:trPr>
          <w:trHeight w:val="195"/>
        </w:trPr>
        <w:tc>
          <w:tcPr>
            <w:tcW w:w="7371" w:type="dxa"/>
            <w:shd w:val="clear" w:color="auto" w:fill="auto"/>
            <w:vAlign w:val="center"/>
          </w:tcPr>
          <w:p w14:paraId="28168CF8"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Výroba a odeslání poštovní poukázky A držitelům Partnerské zákaznické karty*</w:t>
            </w:r>
          </w:p>
        </w:tc>
        <w:tc>
          <w:tcPr>
            <w:tcW w:w="1276" w:type="dxa"/>
            <w:shd w:val="clear" w:color="auto" w:fill="auto"/>
            <w:noWrap/>
            <w:vAlign w:val="center"/>
          </w:tcPr>
          <w:p w14:paraId="042AC975" w14:textId="072225B0" w:rsidR="000136B5" w:rsidRPr="00366F2E" w:rsidRDefault="00CE342F" w:rsidP="006459C4">
            <w:pPr>
              <w:spacing w:line="220" w:lineRule="exact"/>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0136B5" w:rsidRPr="00366F2E">
              <w:rPr>
                <w:rFonts w:ascii="Arial" w:eastAsia="Times New Roman" w:hAnsi="Arial" w:cs="Arial"/>
                <w:sz w:val="20"/>
                <w:szCs w:val="20"/>
                <w:lang w:eastAsia="cs-CZ"/>
              </w:rPr>
              <w:t>9,92</w:t>
            </w:r>
          </w:p>
        </w:tc>
        <w:tc>
          <w:tcPr>
            <w:tcW w:w="1276" w:type="dxa"/>
            <w:shd w:val="clear" w:color="auto" w:fill="auto"/>
            <w:noWrap/>
            <w:vAlign w:val="center"/>
          </w:tcPr>
          <w:p w14:paraId="787F4C4A" w14:textId="77777777" w:rsidR="000136B5" w:rsidRPr="00366F2E" w:rsidRDefault="000136B5" w:rsidP="006459C4">
            <w:pPr>
              <w:spacing w:line="220" w:lineRule="exact"/>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12,00</w:t>
            </w:r>
          </w:p>
        </w:tc>
      </w:tr>
      <w:tr w:rsidR="00547C55" w:rsidRPr="00366F2E" w14:paraId="7C1B3873" w14:textId="77777777" w:rsidTr="00CE380E">
        <w:trPr>
          <w:trHeight w:val="300"/>
        </w:trPr>
        <w:tc>
          <w:tcPr>
            <w:tcW w:w="7371" w:type="dxa"/>
            <w:shd w:val="clear" w:color="auto" w:fill="auto"/>
            <w:vAlign w:val="center"/>
            <w:hideMark/>
          </w:tcPr>
          <w:p w14:paraId="52855683"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Předání zpracované papírové žádosti o Partnerskou zákaznickou kartu partnerskému subjektu</w:t>
            </w:r>
          </w:p>
        </w:tc>
        <w:tc>
          <w:tcPr>
            <w:tcW w:w="1276" w:type="dxa"/>
            <w:shd w:val="clear" w:color="auto" w:fill="auto"/>
            <w:noWrap/>
            <w:vAlign w:val="center"/>
            <w:hideMark/>
          </w:tcPr>
          <w:p w14:paraId="6054C6FD" w14:textId="30D31613" w:rsidR="000136B5" w:rsidRPr="00366F2E" w:rsidRDefault="00CE342F" w:rsidP="006459C4">
            <w:pPr>
              <w:spacing w:line="220" w:lineRule="exact"/>
              <w:jc w:val="center"/>
              <w:rPr>
                <w:rFonts w:ascii="Arial" w:eastAsia="Times New Roman" w:hAnsi="Arial" w:cs="Arial"/>
                <w:sz w:val="20"/>
                <w:szCs w:val="20"/>
                <w:lang w:eastAsia="cs-CZ"/>
              </w:rPr>
            </w:pPr>
            <w:r w:rsidRPr="00366F2E">
              <w:rPr>
                <w:rFonts w:ascii="Arial" w:hAnsi="Arial" w:cs="Arial"/>
                <w:sz w:val="20"/>
              </w:rPr>
              <w:t xml:space="preserve">  </w:t>
            </w:r>
            <w:r w:rsidR="000136B5" w:rsidRPr="00366F2E">
              <w:rPr>
                <w:rFonts w:ascii="Arial" w:hAnsi="Arial" w:cs="Arial"/>
                <w:sz w:val="20"/>
              </w:rPr>
              <w:t>0,00</w:t>
            </w:r>
          </w:p>
        </w:tc>
        <w:tc>
          <w:tcPr>
            <w:tcW w:w="1276" w:type="dxa"/>
            <w:shd w:val="clear" w:color="auto" w:fill="auto"/>
            <w:noWrap/>
            <w:vAlign w:val="center"/>
            <w:hideMark/>
          </w:tcPr>
          <w:p w14:paraId="2F62CB3A" w14:textId="392A36B6" w:rsidR="000136B5" w:rsidRPr="00366F2E" w:rsidRDefault="00CE342F" w:rsidP="006459C4">
            <w:pPr>
              <w:spacing w:line="220" w:lineRule="exact"/>
              <w:jc w:val="center"/>
              <w:rPr>
                <w:rFonts w:ascii="Arial" w:eastAsia="Times New Roman" w:hAnsi="Arial" w:cs="Arial"/>
                <w:b/>
                <w:sz w:val="20"/>
                <w:szCs w:val="20"/>
                <w:lang w:eastAsia="cs-CZ"/>
              </w:rPr>
            </w:pPr>
            <w:r w:rsidRPr="00366F2E">
              <w:rPr>
                <w:rFonts w:ascii="Arial" w:hAnsi="Arial" w:cs="Arial"/>
                <w:b/>
                <w:sz w:val="20"/>
              </w:rPr>
              <w:t xml:space="preserve">  </w:t>
            </w:r>
            <w:r w:rsidR="000136B5" w:rsidRPr="00366F2E">
              <w:rPr>
                <w:rFonts w:ascii="Arial" w:hAnsi="Arial" w:cs="Arial"/>
                <w:b/>
                <w:sz w:val="20"/>
              </w:rPr>
              <w:t>0,00</w:t>
            </w:r>
          </w:p>
        </w:tc>
      </w:tr>
      <w:tr w:rsidR="00547C55" w:rsidRPr="00366F2E" w14:paraId="5CDAC9D5" w14:textId="77777777" w:rsidTr="00CE380E">
        <w:trPr>
          <w:trHeight w:val="300"/>
        </w:trPr>
        <w:tc>
          <w:tcPr>
            <w:tcW w:w="7371" w:type="dxa"/>
            <w:shd w:val="clear" w:color="auto" w:fill="auto"/>
            <w:vAlign w:val="center"/>
          </w:tcPr>
          <w:p w14:paraId="3B517F73"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Digitalizace zpracované papírové žádosti o Partnerskou zákaznickou kartu a její odeslání partnerskému subjektu elektronicky</w:t>
            </w:r>
          </w:p>
        </w:tc>
        <w:tc>
          <w:tcPr>
            <w:tcW w:w="1276" w:type="dxa"/>
            <w:shd w:val="clear" w:color="auto" w:fill="auto"/>
            <w:noWrap/>
            <w:vAlign w:val="center"/>
          </w:tcPr>
          <w:p w14:paraId="4093395E" w14:textId="5AF87E0E" w:rsidR="000136B5" w:rsidRPr="00366F2E" w:rsidRDefault="00CE342F" w:rsidP="006459C4">
            <w:pPr>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0136B5" w:rsidRPr="00366F2E">
              <w:rPr>
                <w:rFonts w:ascii="Arial" w:eastAsia="Times New Roman" w:hAnsi="Arial" w:cs="Arial"/>
                <w:sz w:val="20"/>
                <w:szCs w:val="20"/>
                <w:lang w:eastAsia="cs-CZ"/>
              </w:rPr>
              <w:t>4,96</w:t>
            </w:r>
          </w:p>
        </w:tc>
        <w:tc>
          <w:tcPr>
            <w:tcW w:w="1276" w:type="dxa"/>
            <w:shd w:val="clear" w:color="auto" w:fill="auto"/>
            <w:noWrap/>
            <w:vAlign w:val="center"/>
          </w:tcPr>
          <w:p w14:paraId="6B0C95C6" w14:textId="414A89BB" w:rsidR="000136B5" w:rsidRPr="00366F2E" w:rsidRDefault="00CE342F" w:rsidP="006459C4">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 xml:space="preserve">  </w:t>
            </w:r>
            <w:r w:rsidR="000136B5" w:rsidRPr="00366F2E">
              <w:rPr>
                <w:rFonts w:ascii="Arial" w:eastAsia="Times New Roman" w:hAnsi="Arial" w:cs="Arial"/>
                <w:b/>
                <w:sz w:val="20"/>
                <w:szCs w:val="20"/>
                <w:lang w:eastAsia="cs-CZ"/>
              </w:rPr>
              <w:t>6,00</w:t>
            </w:r>
          </w:p>
        </w:tc>
      </w:tr>
    </w:tbl>
    <w:p w14:paraId="507DE8CA" w14:textId="72F31A41" w:rsidR="000136B5" w:rsidRPr="00366F2E" w:rsidRDefault="000136B5" w:rsidP="00CB442B">
      <w:pPr>
        <w:spacing w:before="120" w:line="240" w:lineRule="auto"/>
        <w:rPr>
          <w:rFonts w:ascii="Arial" w:eastAsia="Times New Roman" w:hAnsi="Arial" w:cs="Arial"/>
          <w:bCs/>
          <w:sz w:val="16"/>
          <w:szCs w:val="16"/>
          <w:lang w:eastAsia="cs-CZ"/>
        </w:rPr>
      </w:pPr>
      <w:r w:rsidRPr="00366F2E">
        <w:rPr>
          <w:rFonts w:ascii="Arial" w:eastAsia="Times New Roman" w:hAnsi="Arial" w:cs="Arial"/>
          <w:sz w:val="16"/>
          <w:szCs w:val="16"/>
          <w:lang w:eastAsia="cs-CZ"/>
        </w:rPr>
        <w:t>*</w:t>
      </w:r>
      <w:r w:rsidR="00157A2B" w:rsidRPr="00366F2E">
        <w:rPr>
          <w:rFonts w:ascii="Arial" w:eastAsia="Times New Roman" w:hAnsi="Arial" w:cs="Arial"/>
          <w:sz w:val="16"/>
          <w:szCs w:val="16"/>
          <w:lang w:eastAsia="cs-CZ"/>
        </w:rPr>
        <w:t xml:space="preserve"> </w:t>
      </w:r>
      <w:r w:rsidRPr="00366F2E">
        <w:rPr>
          <w:rFonts w:ascii="Arial" w:eastAsia="Times New Roman" w:hAnsi="Arial" w:cs="Arial"/>
          <w:sz w:val="16"/>
          <w:szCs w:val="16"/>
          <w:lang w:eastAsia="cs-CZ"/>
        </w:rPr>
        <w:t xml:space="preserve">Výroba poukázky A s alonží 4“ s potiskem a její odeslání Obyčejným psaním. </w:t>
      </w:r>
    </w:p>
    <w:p w14:paraId="09586341" w14:textId="77777777" w:rsidR="000136B5" w:rsidRPr="00366F2E" w:rsidRDefault="000136B5" w:rsidP="000136B5">
      <w:pPr>
        <w:spacing w:line="240" w:lineRule="auto"/>
        <w:rPr>
          <w:rFonts w:ascii="Arial" w:eastAsia="Times New Roman" w:hAnsi="Arial" w:cs="Arial"/>
          <w:b/>
          <w:bCs/>
          <w:sz w:val="12"/>
          <w:szCs w:val="28"/>
          <w:lang w:eastAsia="cs-CZ"/>
        </w:rPr>
      </w:pPr>
    </w:p>
    <w:tbl>
      <w:tblPr>
        <w:tblW w:w="9639" w:type="dxa"/>
        <w:tblInd w:w="108" w:type="dxa"/>
        <w:tblLook w:val="04A0" w:firstRow="1" w:lastRow="0" w:firstColumn="1" w:lastColumn="0" w:noHBand="0" w:noVBand="1"/>
      </w:tblPr>
      <w:tblGrid>
        <w:gridCol w:w="567"/>
        <w:gridCol w:w="9072"/>
      </w:tblGrid>
      <w:tr w:rsidR="000136B5" w:rsidRPr="00366F2E" w14:paraId="26BA2CF8" w14:textId="77777777" w:rsidTr="0035236B">
        <w:tc>
          <w:tcPr>
            <w:tcW w:w="567" w:type="dxa"/>
          </w:tcPr>
          <w:p w14:paraId="1EE46E3C" w14:textId="77777777" w:rsidR="000136B5" w:rsidRPr="00366F2E" w:rsidRDefault="000136B5" w:rsidP="000136B5">
            <w:pPr>
              <w:rPr>
                <w:rFonts w:ascii="Arial" w:hAnsi="Arial" w:cs="Arial"/>
                <w:b/>
                <w:sz w:val="20"/>
                <w:szCs w:val="20"/>
              </w:rPr>
            </w:pPr>
            <w:r w:rsidRPr="00366F2E">
              <w:rPr>
                <w:rFonts w:ascii="Arial" w:hAnsi="Arial" w:cs="Arial"/>
                <w:b/>
                <w:sz w:val="20"/>
                <w:szCs w:val="20"/>
              </w:rPr>
              <w:t>3.2</w:t>
            </w:r>
          </w:p>
        </w:tc>
        <w:tc>
          <w:tcPr>
            <w:tcW w:w="9072" w:type="dxa"/>
          </w:tcPr>
          <w:p w14:paraId="3C65C16C" w14:textId="77777777" w:rsidR="000136B5" w:rsidRPr="00366F2E" w:rsidRDefault="000136B5" w:rsidP="000136B5">
            <w:pPr>
              <w:rPr>
                <w:rFonts w:ascii="Arial" w:hAnsi="Arial" w:cs="Arial"/>
                <w:b/>
                <w:sz w:val="20"/>
                <w:szCs w:val="20"/>
              </w:rPr>
            </w:pPr>
            <w:r w:rsidRPr="00366F2E">
              <w:rPr>
                <w:rFonts w:ascii="Arial" w:hAnsi="Arial" w:cs="Arial"/>
                <w:b/>
                <w:sz w:val="20"/>
                <w:szCs w:val="20"/>
              </w:rPr>
              <w:t>Slevy</w:t>
            </w:r>
          </w:p>
        </w:tc>
      </w:tr>
    </w:tbl>
    <w:p w14:paraId="4F5BECAD" w14:textId="77777777" w:rsidR="000136B5" w:rsidRPr="00366F2E" w:rsidRDefault="000136B5" w:rsidP="000136B5">
      <w:pPr>
        <w:spacing w:line="240" w:lineRule="auto"/>
        <w:rPr>
          <w:rFonts w:ascii="Arial" w:eastAsia="Times New Roman" w:hAnsi="Arial" w:cs="Arial"/>
          <w:b/>
          <w:bCs/>
          <w:sz w:val="12"/>
          <w:szCs w:val="28"/>
          <w:lang w:eastAsia="cs-CZ"/>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7371"/>
        <w:gridCol w:w="1276"/>
        <w:gridCol w:w="1276"/>
      </w:tblGrid>
      <w:tr w:rsidR="00547C55" w:rsidRPr="00366F2E" w14:paraId="7AA4A49F" w14:textId="77777777" w:rsidTr="00453CC0">
        <w:trPr>
          <w:trHeight w:val="263"/>
        </w:trPr>
        <w:tc>
          <w:tcPr>
            <w:tcW w:w="9923" w:type="dxa"/>
            <w:gridSpan w:val="3"/>
            <w:shd w:val="clear" w:color="auto" w:fill="F2F2F2" w:themeFill="background1" w:themeFillShade="F2"/>
            <w:noWrap/>
            <w:vAlign w:val="bottom"/>
            <w:hideMark/>
          </w:tcPr>
          <w:p w14:paraId="149386BC" w14:textId="77777777" w:rsidR="000136B5" w:rsidRPr="00366F2E" w:rsidRDefault="000136B5" w:rsidP="000136B5">
            <w:pPr>
              <w:spacing w:line="240" w:lineRule="auto"/>
              <w:rPr>
                <w:rFonts w:ascii="Arial" w:eastAsia="Times New Roman" w:hAnsi="Arial" w:cs="Arial"/>
                <w:b/>
                <w:bCs/>
                <w:sz w:val="20"/>
                <w:szCs w:val="20"/>
                <w:lang w:eastAsia="cs-CZ"/>
              </w:rPr>
            </w:pPr>
            <w:r w:rsidRPr="00366F2E">
              <w:rPr>
                <w:rFonts w:ascii="Arial" w:eastAsia="Times New Roman" w:hAnsi="Arial" w:cs="Arial"/>
                <w:b/>
                <w:bCs/>
                <w:sz w:val="20"/>
                <w:szCs w:val="20"/>
                <w:lang w:eastAsia="cs-CZ"/>
              </w:rPr>
              <w:t>Ceník služeb při odběru minimálně 3000 ks partnerských zákaznických karet*</w:t>
            </w:r>
          </w:p>
        </w:tc>
      </w:tr>
      <w:tr w:rsidR="00547C55" w:rsidRPr="00366F2E" w14:paraId="734D870F" w14:textId="77777777" w:rsidTr="00453CC0">
        <w:trPr>
          <w:trHeight w:val="315"/>
        </w:trPr>
        <w:tc>
          <w:tcPr>
            <w:tcW w:w="7371" w:type="dxa"/>
            <w:shd w:val="clear" w:color="auto" w:fill="F2F2F2" w:themeFill="background1" w:themeFillShade="F2"/>
            <w:vAlign w:val="center"/>
            <w:hideMark/>
          </w:tcPr>
          <w:p w14:paraId="194C6F29" w14:textId="77777777" w:rsidR="000136B5" w:rsidRPr="00366F2E" w:rsidRDefault="000136B5" w:rsidP="00453CC0">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Služba</w:t>
            </w:r>
          </w:p>
        </w:tc>
        <w:tc>
          <w:tcPr>
            <w:tcW w:w="1276" w:type="dxa"/>
            <w:shd w:val="clear" w:color="auto" w:fill="F2F2F2" w:themeFill="background1" w:themeFillShade="F2"/>
            <w:noWrap/>
            <w:vAlign w:val="center"/>
            <w:hideMark/>
          </w:tcPr>
          <w:p w14:paraId="24513410" w14:textId="77777777" w:rsidR="00FD14C4" w:rsidRPr="00366F2E" w:rsidRDefault="000136B5" w:rsidP="00453CC0">
            <w:pPr>
              <w:spacing w:line="220" w:lineRule="exact"/>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Cena po slevě v</w:t>
            </w:r>
            <w:r w:rsidR="00FD14C4" w:rsidRPr="00366F2E">
              <w:rPr>
                <w:rFonts w:ascii="Arial" w:eastAsia="Times New Roman" w:hAnsi="Arial" w:cs="Arial"/>
                <w:b/>
                <w:sz w:val="20"/>
                <w:szCs w:val="20"/>
                <w:lang w:eastAsia="cs-CZ"/>
              </w:rPr>
              <w:t> </w:t>
            </w:r>
            <w:r w:rsidRPr="00366F2E">
              <w:rPr>
                <w:rFonts w:ascii="Arial" w:eastAsia="Times New Roman" w:hAnsi="Arial" w:cs="Arial"/>
                <w:b/>
                <w:sz w:val="20"/>
                <w:szCs w:val="20"/>
                <w:lang w:eastAsia="cs-CZ"/>
              </w:rPr>
              <w:t>Kč</w:t>
            </w:r>
          </w:p>
          <w:p w14:paraId="5A471E2E" w14:textId="77777777" w:rsidR="000136B5" w:rsidRPr="00366F2E" w:rsidRDefault="000136B5" w:rsidP="00453CC0">
            <w:pPr>
              <w:spacing w:line="220" w:lineRule="exact"/>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(bez DPH)</w:t>
            </w:r>
          </w:p>
        </w:tc>
        <w:tc>
          <w:tcPr>
            <w:tcW w:w="1276" w:type="dxa"/>
            <w:shd w:val="clear" w:color="auto" w:fill="F2F2F2" w:themeFill="background1" w:themeFillShade="F2"/>
            <w:noWrap/>
            <w:vAlign w:val="center"/>
            <w:hideMark/>
          </w:tcPr>
          <w:p w14:paraId="755DB8C7" w14:textId="77777777" w:rsidR="00FD14C4" w:rsidRPr="00366F2E" w:rsidRDefault="000136B5" w:rsidP="00453CC0">
            <w:pPr>
              <w:spacing w:line="220" w:lineRule="exact"/>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Cena po slevě v</w:t>
            </w:r>
            <w:r w:rsidR="00FD14C4" w:rsidRPr="00366F2E">
              <w:rPr>
                <w:rFonts w:ascii="Arial" w:eastAsia="Times New Roman" w:hAnsi="Arial" w:cs="Arial"/>
                <w:b/>
                <w:sz w:val="20"/>
                <w:szCs w:val="20"/>
                <w:lang w:eastAsia="cs-CZ"/>
              </w:rPr>
              <w:t> </w:t>
            </w:r>
            <w:r w:rsidRPr="00366F2E">
              <w:rPr>
                <w:rFonts w:ascii="Arial" w:eastAsia="Times New Roman" w:hAnsi="Arial" w:cs="Arial"/>
                <w:b/>
                <w:sz w:val="20"/>
                <w:szCs w:val="20"/>
                <w:lang w:eastAsia="cs-CZ"/>
              </w:rPr>
              <w:t>Kč</w:t>
            </w:r>
          </w:p>
          <w:p w14:paraId="2786A3FA" w14:textId="77777777" w:rsidR="000136B5" w:rsidRPr="00366F2E" w:rsidRDefault="000136B5" w:rsidP="00453CC0">
            <w:pPr>
              <w:spacing w:line="220" w:lineRule="exact"/>
              <w:jc w:val="center"/>
              <w:rPr>
                <w:rFonts w:ascii="Arial" w:eastAsia="Times New Roman" w:hAnsi="Arial" w:cs="Arial"/>
                <w:b/>
                <w:lang w:eastAsia="cs-CZ"/>
              </w:rPr>
            </w:pPr>
            <w:r w:rsidRPr="00366F2E">
              <w:rPr>
                <w:rFonts w:ascii="Arial" w:eastAsia="Times New Roman" w:hAnsi="Arial" w:cs="Arial"/>
                <w:b/>
                <w:sz w:val="20"/>
                <w:szCs w:val="20"/>
                <w:lang w:eastAsia="cs-CZ"/>
              </w:rPr>
              <w:t>(s DPH)</w:t>
            </w:r>
          </w:p>
        </w:tc>
      </w:tr>
      <w:tr w:rsidR="00547C55" w:rsidRPr="00366F2E" w14:paraId="3D5B35E3" w14:textId="77777777" w:rsidTr="00453CC0">
        <w:trPr>
          <w:trHeight w:val="83"/>
        </w:trPr>
        <w:tc>
          <w:tcPr>
            <w:tcW w:w="7371" w:type="dxa"/>
            <w:shd w:val="clear" w:color="auto" w:fill="auto"/>
            <w:vAlign w:val="bottom"/>
            <w:hideMark/>
          </w:tcPr>
          <w:p w14:paraId="0043311B" w14:textId="77777777" w:rsidR="000136B5" w:rsidRPr="00366F2E" w:rsidRDefault="000136B5" w:rsidP="008D44F3">
            <w:pPr>
              <w:spacing w:line="240" w:lineRule="auto"/>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Vystavení a odeslání 1 ks Partnerské zákaznické karty</w:t>
            </w:r>
          </w:p>
        </w:tc>
        <w:tc>
          <w:tcPr>
            <w:tcW w:w="1276" w:type="dxa"/>
            <w:shd w:val="clear" w:color="auto" w:fill="auto"/>
            <w:noWrap/>
            <w:vAlign w:val="center"/>
            <w:hideMark/>
          </w:tcPr>
          <w:p w14:paraId="2CBF8697" w14:textId="49802E05" w:rsidR="000136B5" w:rsidRPr="00366F2E" w:rsidRDefault="00E84227" w:rsidP="00453CC0">
            <w:pPr>
              <w:jc w:val="center"/>
              <w:rPr>
                <w:rFonts w:ascii="Arial" w:hAnsi="Arial" w:cs="Arial"/>
              </w:rPr>
            </w:pPr>
            <w:r w:rsidRPr="00366F2E">
              <w:rPr>
                <w:rFonts w:ascii="Arial" w:hAnsi="Arial" w:cs="Arial"/>
                <w:sz w:val="20"/>
              </w:rPr>
              <w:t xml:space="preserve">  </w:t>
            </w:r>
            <w:r w:rsidR="000136B5" w:rsidRPr="00366F2E">
              <w:rPr>
                <w:rFonts w:ascii="Arial" w:hAnsi="Arial" w:cs="Arial"/>
                <w:sz w:val="20"/>
              </w:rPr>
              <w:t>0,00</w:t>
            </w:r>
          </w:p>
        </w:tc>
        <w:tc>
          <w:tcPr>
            <w:tcW w:w="1276" w:type="dxa"/>
            <w:shd w:val="clear" w:color="auto" w:fill="auto"/>
            <w:noWrap/>
            <w:vAlign w:val="center"/>
            <w:hideMark/>
          </w:tcPr>
          <w:p w14:paraId="4A9B2805" w14:textId="6960B884" w:rsidR="000136B5" w:rsidRPr="00366F2E" w:rsidRDefault="00E84227" w:rsidP="00453CC0">
            <w:pPr>
              <w:jc w:val="center"/>
              <w:rPr>
                <w:rFonts w:ascii="Arial" w:hAnsi="Arial" w:cs="Arial"/>
                <w:b/>
              </w:rPr>
            </w:pPr>
            <w:r w:rsidRPr="00366F2E">
              <w:rPr>
                <w:rFonts w:ascii="Arial" w:hAnsi="Arial" w:cs="Arial"/>
                <w:b/>
                <w:sz w:val="20"/>
              </w:rPr>
              <w:t xml:space="preserve">  </w:t>
            </w:r>
            <w:r w:rsidR="000136B5" w:rsidRPr="00366F2E">
              <w:rPr>
                <w:rFonts w:ascii="Arial" w:hAnsi="Arial" w:cs="Arial"/>
                <w:b/>
                <w:sz w:val="20"/>
              </w:rPr>
              <w:t>0,00</w:t>
            </w:r>
          </w:p>
        </w:tc>
      </w:tr>
      <w:tr w:rsidR="00547C55" w:rsidRPr="00366F2E" w14:paraId="28EB666E" w14:textId="77777777" w:rsidTr="00453CC0">
        <w:trPr>
          <w:trHeight w:val="83"/>
        </w:trPr>
        <w:tc>
          <w:tcPr>
            <w:tcW w:w="7371" w:type="dxa"/>
            <w:shd w:val="clear" w:color="auto" w:fill="auto"/>
            <w:vAlign w:val="bottom"/>
          </w:tcPr>
          <w:p w14:paraId="6F2F18C8"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Vystavení a odeslání 1 ks Partnerské zákaznické karty s fotografií</w:t>
            </w:r>
          </w:p>
        </w:tc>
        <w:tc>
          <w:tcPr>
            <w:tcW w:w="1276" w:type="dxa"/>
            <w:shd w:val="clear" w:color="auto" w:fill="auto"/>
            <w:noWrap/>
            <w:vAlign w:val="center"/>
          </w:tcPr>
          <w:p w14:paraId="7CD6B041" w14:textId="452003E6" w:rsidR="000136B5" w:rsidRPr="00366F2E" w:rsidRDefault="00E84227" w:rsidP="00453CC0">
            <w:pPr>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0136B5" w:rsidRPr="00366F2E">
              <w:rPr>
                <w:rFonts w:ascii="Arial" w:eastAsia="Times New Roman" w:hAnsi="Arial" w:cs="Arial"/>
                <w:sz w:val="20"/>
                <w:szCs w:val="20"/>
                <w:lang w:eastAsia="cs-CZ"/>
              </w:rPr>
              <w:t>4,13</w:t>
            </w:r>
          </w:p>
        </w:tc>
        <w:tc>
          <w:tcPr>
            <w:tcW w:w="1276" w:type="dxa"/>
            <w:shd w:val="clear" w:color="auto" w:fill="auto"/>
            <w:noWrap/>
            <w:vAlign w:val="center"/>
          </w:tcPr>
          <w:p w14:paraId="5334BAB4" w14:textId="3FE436AB" w:rsidR="000136B5" w:rsidRPr="00366F2E" w:rsidRDefault="00E84227" w:rsidP="00453CC0">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 xml:space="preserve">  </w:t>
            </w:r>
            <w:r w:rsidR="000136B5" w:rsidRPr="00366F2E">
              <w:rPr>
                <w:rFonts w:ascii="Arial" w:eastAsia="Times New Roman" w:hAnsi="Arial" w:cs="Arial"/>
                <w:b/>
                <w:sz w:val="20"/>
                <w:szCs w:val="20"/>
                <w:lang w:eastAsia="cs-CZ"/>
              </w:rPr>
              <w:t>5,00</w:t>
            </w:r>
          </w:p>
        </w:tc>
      </w:tr>
      <w:tr w:rsidR="00547C55" w:rsidRPr="00366F2E" w14:paraId="752A26C4" w14:textId="77777777" w:rsidTr="00453CC0">
        <w:trPr>
          <w:trHeight w:val="387"/>
        </w:trPr>
        <w:tc>
          <w:tcPr>
            <w:tcW w:w="7371" w:type="dxa"/>
            <w:shd w:val="clear" w:color="auto" w:fill="auto"/>
            <w:vAlign w:val="bottom"/>
          </w:tcPr>
          <w:p w14:paraId="69C55809"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Vystavení a odeslání 1 ks nové Partnerské zákaznické karty v případě změny adresního údaje na kartě</w:t>
            </w:r>
          </w:p>
        </w:tc>
        <w:tc>
          <w:tcPr>
            <w:tcW w:w="1276" w:type="dxa"/>
            <w:shd w:val="clear" w:color="auto" w:fill="auto"/>
            <w:noWrap/>
            <w:vAlign w:val="center"/>
          </w:tcPr>
          <w:p w14:paraId="52CF3573" w14:textId="261922F6" w:rsidR="000136B5" w:rsidRPr="00366F2E" w:rsidRDefault="00E84227" w:rsidP="00453CC0">
            <w:pPr>
              <w:jc w:val="center"/>
              <w:rPr>
                <w:rFonts w:ascii="Arial" w:hAnsi="Arial" w:cs="Arial"/>
              </w:rPr>
            </w:pPr>
            <w:r w:rsidRPr="00366F2E">
              <w:rPr>
                <w:rFonts w:ascii="Arial" w:hAnsi="Arial" w:cs="Arial"/>
                <w:sz w:val="20"/>
              </w:rPr>
              <w:t xml:space="preserve">  </w:t>
            </w:r>
            <w:r w:rsidR="000136B5" w:rsidRPr="00366F2E">
              <w:rPr>
                <w:rFonts w:ascii="Arial" w:hAnsi="Arial" w:cs="Arial"/>
                <w:sz w:val="20"/>
              </w:rPr>
              <w:t>0,00</w:t>
            </w:r>
          </w:p>
        </w:tc>
        <w:tc>
          <w:tcPr>
            <w:tcW w:w="1276" w:type="dxa"/>
            <w:shd w:val="clear" w:color="auto" w:fill="auto"/>
            <w:noWrap/>
            <w:vAlign w:val="center"/>
          </w:tcPr>
          <w:p w14:paraId="724250FE" w14:textId="203EF23F" w:rsidR="000136B5" w:rsidRPr="00366F2E" w:rsidRDefault="00E84227" w:rsidP="00453CC0">
            <w:pPr>
              <w:jc w:val="center"/>
              <w:rPr>
                <w:rFonts w:ascii="Arial" w:hAnsi="Arial" w:cs="Arial"/>
                <w:b/>
              </w:rPr>
            </w:pPr>
            <w:r w:rsidRPr="00366F2E">
              <w:rPr>
                <w:rFonts w:ascii="Arial" w:hAnsi="Arial" w:cs="Arial"/>
                <w:b/>
                <w:sz w:val="20"/>
              </w:rPr>
              <w:t xml:space="preserve">  </w:t>
            </w:r>
            <w:r w:rsidR="000136B5" w:rsidRPr="00366F2E">
              <w:rPr>
                <w:rFonts w:ascii="Arial" w:hAnsi="Arial" w:cs="Arial"/>
                <w:b/>
                <w:sz w:val="20"/>
              </w:rPr>
              <w:t>0,00</w:t>
            </w:r>
          </w:p>
        </w:tc>
      </w:tr>
      <w:tr w:rsidR="00547C55" w:rsidRPr="00366F2E" w14:paraId="15662D43" w14:textId="77777777" w:rsidTr="00453CC0">
        <w:trPr>
          <w:trHeight w:val="387"/>
        </w:trPr>
        <w:tc>
          <w:tcPr>
            <w:tcW w:w="7371" w:type="dxa"/>
            <w:shd w:val="clear" w:color="auto" w:fill="auto"/>
            <w:vAlign w:val="bottom"/>
          </w:tcPr>
          <w:p w14:paraId="6D1E2F34"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Vystavení a odeslání 1 ks nové Partnerské zákaznické karty s fotografií v případě změny adresního údaje na kartě</w:t>
            </w:r>
          </w:p>
        </w:tc>
        <w:tc>
          <w:tcPr>
            <w:tcW w:w="1276" w:type="dxa"/>
            <w:shd w:val="clear" w:color="auto" w:fill="auto"/>
            <w:noWrap/>
            <w:vAlign w:val="center"/>
          </w:tcPr>
          <w:p w14:paraId="3A05BD6D" w14:textId="3016131B" w:rsidR="000136B5" w:rsidRPr="00366F2E" w:rsidRDefault="00E84227" w:rsidP="00453CC0">
            <w:pPr>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0136B5" w:rsidRPr="00366F2E">
              <w:rPr>
                <w:rFonts w:ascii="Arial" w:eastAsia="Times New Roman" w:hAnsi="Arial" w:cs="Arial"/>
                <w:sz w:val="20"/>
                <w:szCs w:val="20"/>
                <w:lang w:eastAsia="cs-CZ"/>
              </w:rPr>
              <w:t>4,13</w:t>
            </w:r>
          </w:p>
        </w:tc>
        <w:tc>
          <w:tcPr>
            <w:tcW w:w="1276" w:type="dxa"/>
            <w:shd w:val="clear" w:color="auto" w:fill="auto"/>
            <w:noWrap/>
            <w:vAlign w:val="center"/>
          </w:tcPr>
          <w:p w14:paraId="0940C8DB" w14:textId="14DB88B8" w:rsidR="000136B5" w:rsidRPr="00366F2E" w:rsidRDefault="00E84227" w:rsidP="00453CC0">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 xml:space="preserve">  </w:t>
            </w:r>
            <w:r w:rsidR="000136B5" w:rsidRPr="00366F2E">
              <w:rPr>
                <w:rFonts w:ascii="Arial" w:eastAsia="Times New Roman" w:hAnsi="Arial" w:cs="Arial"/>
                <w:b/>
                <w:sz w:val="20"/>
                <w:szCs w:val="20"/>
                <w:lang w:eastAsia="cs-CZ"/>
              </w:rPr>
              <w:t>5,00</w:t>
            </w:r>
          </w:p>
        </w:tc>
      </w:tr>
      <w:tr w:rsidR="00547C55" w:rsidRPr="00366F2E" w14:paraId="46603827" w14:textId="77777777" w:rsidTr="00453CC0">
        <w:trPr>
          <w:trHeight w:val="379"/>
        </w:trPr>
        <w:tc>
          <w:tcPr>
            <w:tcW w:w="7371" w:type="dxa"/>
            <w:shd w:val="clear" w:color="auto" w:fill="auto"/>
            <w:vAlign w:val="bottom"/>
          </w:tcPr>
          <w:p w14:paraId="0BE3238F"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Vystavení a odeslání 1 ks nové Partnerské zákaznické karty, v případě změny ostatních údajů na kartě</w:t>
            </w:r>
          </w:p>
        </w:tc>
        <w:tc>
          <w:tcPr>
            <w:tcW w:w="1276" w:type="dxa"/>
            <w:shd w:val="clear" w:color="auto" w:fill="auto"/>
            <w:noWrap/>
            <w:vAlign w:val="center"/>
          </w:tcPr>
          <w:p w14:paraId="23D7CB9D" w14:textId="2813C27C" w:rsidR="000136B5" w:rsidRPr="00366F2E" w:rsidRDefault="00E84227" w:rsidP="00453CC0">
            <w:pPr>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0136B5" w:rsidRPr="00366F2E">
              <w:rPr>
                <w:rFonts w:ascii="Arial" w:eastAsia="Times New Roman" w:hAnsi="Arial" w:cs="Arial"/>
                <w:sz w:val="20"/>
                <w:szCs w:val="20"/>
                <w:lang w:eastAsia="cs-CZ"/>
              </w:rPr>
              <w:t>4,13</w:t>
            </w:r>
          </w:p>
        </w:tc>
        <w:tc>
          <w:tcPr>
            <w:tcW w:w="1276" w:type="dxa"/>
            <w:shd w:val="clear" w:color="auto" w:fill="auto"/>
            <w:noWrap/>
            <w:vAlign w:val="center"/>
          </w:tcPr>
          <w:p w14:paraId="28AB1563" w14:textId="5D68E288" w:rsidR="000136B5" w:rsidRPr="00366F2E" w:rsidRDefault="00E84227" w:rsidP="00453CC0">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 xml:space="preserve">  </w:t>
            </w:r>
            <w:r w:rsidR="000136B5" w:rsidRPr="00366F2E">
              <w:rPr>
                <w:rFonts w:ascii="Arial" w:eastAsia="Times New Roman" w:hAnsi="Arial" w:cs="Arial"/>
                <w:b/>
                <w:sz w:val="20"/>
                <w:szCs w:val="20"/>
                <w:lang w:eastAsia="cs-CZ"/>
              </w:rPr>
              <w:t>5,00</w:t>
            </w:r>
          </w:p>
        </w:tc>
      </w:tr>
      <w:tr w:rsidR="00547C55" w:rsidRPr="00366F2E" w14:paraId="2184607B" w14:textId="77777777" w:rsidTr="00453CC0">
        <w:trPr>
          <w:trHeight w:val="379"/>
        </w:trPr>
        <w:tc>
          <w:tcPr>
            <w:tcW w:w="7371" w:type="dxa"/>
            <w:shd w:val="clear" w:color="auto" w:fill="auto"/>
            <w:vAlign w:val="bottom"/>
          </w:tcPr>
          <w:p w14:paraId="74570B0E" w14:textId="77777777" w:rsidR="000136B5" w:rsidRPr="00366F2E" w:rsidRDefault="000136B5" w:rsidP="008D44F3">
            <w:pPr>
              <w:spacing w:line="220" w:lineRule="exact"/>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Vystavení a odeslání 1 ks nové Partnerské zákaznické karty s fotografií, v případě změny ostatních údajů na kartě</w:t>
            </w:r>
          </w:p>
        </w:tc>
        <w:tc>
          <w:tcPr>
            <w:tcW w:w="1276" w:type="dxa"/>
            <w:shd w:val="clear" w:color="auto" w:fill="auto"/>
            <w:noWrap/>
            <w:vAlign w:val="center"/>
          </w:tcPr>
          <w:p w14:paraId="4A4FFE96" w14:textId="53FF1EA9" w:rsidR="000136B5" w:rsidRPr="00366F2E" w:rsidRDefault="000136B5" w:rsidP="00453CC0">
            <w:pPr>
              <w:spacing w:line="220" w:lineRule="exact"/>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8,2</w:t>
            </w:r>
            <w:r w:rsidR="002F3700" w:rsidRPr="00366F2E">
              <w:rPr>
                <w:rFonts w:ascii="Arial" w:eastAsia="Times New Roman" w:hAnsi="Arial" w:cs="Arial"/>
                <w:sz w:val="20"/>
                <w:szCs w:val="20"/>
                <w:lang w:eastAsia="cs-CZ"/>
              </w:rPr>
              <w:t>6</w:t>
            </w:r>
          </w:p>
        </w:tc>
        <w:tc>
          <w:tcPr>
            <w:tcW w:w="1276" w:type="dxa"/>
            <w:shd w:val="clear" w:color="auto" w:fill="auto"/>
            <w:noWrap/>
            <w:vAlign w:val="center"/>
          </w:tcPr>
          <w:p w14:paraId="79E6ACE9" w14:textId="77777777" w:rsidR="000136B5" w:rsidRPr="00366F2E" w:rsidRDefault="000136B5" w:rsidP="00453CC0">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10,00</w:t>
            </w:r>
          </w:p>
        </w:tc>
      </w:tr>
    </w:tbl>
    <w:p w14:paraId="6E760FA5" w14:textId="77777777" w:rsidR="00256B12" w:rsidRPr="00366F2E" w:rsidRDefault="00256B12" w:rsidP="00A60652">
      <w:pPr>
        <w:suppressAutoHyphens/>
        <w:autoSpaceDE w:val="0"/>
        <w:autoSpaceDN w:val="0"/>
        <w:adjustRightInd w:val="0"/>
        <w:spacing w:before="120" w:line="228" w:lineRule="auto"/>
        <w:ind w:firstLine="34"/>
        <w:jc w:val="both"/>
        <w:rPr>
          <w:rFonts w:ascii="Arial" w:eastAsia="Times New Roman" w:hAnsi="Arial" w:cs="Arial"/>
          <w:sz w:val="16"/>
          <w:szCs w:val="16"/>
          <w:lang w:eastAsia="cs-CZ"/>
        </w:rPr>
      </w:pPr>
      <w:r w:rsidRPr="00366F2E">
        <w:rPr>
          <w:rFonts w:ascii="Arial" w:eastAsia="Times New Roman" w:hAnsi="Arial" w:cs="Arial"/>
          <w:sz w:val="16"/>
          <w:szCs w:val="16"/>
          <w:lang w:eastAsia="cs-CZ"/>
        </w:rPr>
        <w:t>Partnerské zákaznické karty jsou vystavovány ve vlastním designu partnera a odesílány s průvodním dopisem, v obálkách C5 a DL ve vlastním designu dle požadavků partnera.</w:t>
      </w:r>
    </w:p>
    <w:p w14:paraId="4243194A" w14:textId="77777777" w:rsidR="00256B12" w:rsidRPr="00366F2E" w:rsidRDefault="00256B12" w:rsidP="00256B12">
      <w:pPr>
        <w:suppressAutoHyphens/>
        <w:autoSpaceDE w:val="0"/>
        <w:autoSpaceDN w:val="0"/>
        <w:adjustRightInd w:val="0"/>
        <w:spacing w:line="228" w:lineRule="auto"/>
        <w:ind w:firstLine="33"/>
        <w:jc w:val="both"/>
        <w:rPr>
          <w:rFonts w:ascii="Arial" w:eastAsia="Times New Roman" w:hAnsi="Arial" w:cs="Arial"/>
          <w:sz w:val="16"/>
          <w:szCs w:val="16"/>
          <w:lang w:eastAsia="cs-CZ"/>
        </w:rPr>
      </w:pPr>
    </w:p>
    <w:p w14:paraId="232DF889" w14:textId="746C8FEB" w:rsidR="000136B5" w:rsidRPr="00366F2E" w:rsidRDefault="00256B12" w:rsidP="00256B12">
      <w:pPr>
        <w:pStyle w:val="cpNormal2"/>
        <w:spacing w:after="120" w:line="240" w:lineRule="auto"/>
        <w:ind w:firstLine="0"/>
        <w:rPr>
          <w:rFonts w:ascii="Arial" w:eastAsia="Times New Roman" w:hAnsi="Arial" w:cs="Arial"/>
          <w:sz w:val="16"/>
          <w:szCs w:val="16"/>
          <w:lang w:eastAsia="cs-CZ"/>
        </w:rPr>
      </w:pPr>
      <w:r w:rsidRPr="00366F2E">
        <w:rPr>
          <w:rFonts w:ascii="Arial" w:eastAsia="Times New Roman" w:hAnsi="Arial" w:cs="Arial"/>
          <w:sz w:val="16"/>
          <w:szCs w:val="16"/>
          <w:lang w:eastAsia="cs-CZ"/>
        </w:rPr>
        <w:t>*Klient se zavazuje, že v průběhu 6 měsíců od uzavření Dohody o vydávání Partnerských zákaznických karet odebere v programu Partnerská zákaznická karta ČP minimálně 3 000 ks karet. Při nedodržení deklarovaného odběru bude partnerovi zpětně doúčtována plná cena služeb. V případě odebrání počtu 3 000 ks karet za delší dobu než 6 měsíců od uzavření Dohody platí ceny dle slevového ceníku pro všechny vydávané karty od momentu dosažení hranice 3 000 ks.</w:t>
      </w:r>
      <w:r w:rsidR="004A476E" w:rsidRPr="00366F2E">
        <w:rPr>
          <w:rFonts w:ascii="Arial" w:hAnsi="Arial" w:cs="Arial"/>
          <w:noProof/>
          <w:lang w:eastAsia="cs-CZ"/>
        </w:rPr>
        <w:t xml:space="preserve"> </w:t>
      </w:r>
    </w:p>
    <w:p w14:paraId="35A472A4" w14:textId="68774563" w:rsidR="000136B5" w:rsidRPr="00366F2E" w:rsidRDefault="006C1393">
      <w:pPr>
        <w:spacing w:line="240" w:lineRule="auto"/>
        <w:rPr>
          <w:rFonts w:ascii="Arial" w:hAnsi="Arial" w:cs="Arial"/>
          <w:sz w:val="20"/>
        </w:rPr>
      </w:pPr>
      <w:r w:rsidRPr="00366F2E">
        <w:rPr>
          <w:rFonts w:ascii="Arial" w:hAnsi="Arial" w:cs="Arial"/>
          <w:noProof/>
          <w:lang w:eastAsia="cs-CZ"/>
        </w:rPr>
        <mc:AlternateContent>
          <mc:Choice Requires="wps">
            <w:drawing>
              <wp:anchor distT="0" distB="0" distL="114300" distR="114300" simplePos="0" relativeHeight="251658255" behindDoc="0" locked="0" layoutInCell="1" allowOverlap="1" wp14:anchorId="6956CA6F" wp14:editId="0F135D93">
                <wp:simplePos x="0" y="0"/>
                <wp:positionH relativeFrom="margin">
                  <wp:posOffset>795655</wp:posOffset>
                </wp:positionH>
                <wp:positionV relativeFrom="bottomMargin">
                  <wp:posOffset>191770</wp:posOffset>
                </wp:positionV>
                <wp:extent cx="4847590" cy="258445"/>
                <wp:effectExtent l="0" t="0" r="0" b="8255"/>
                <wp:wrapNone/>
                <wp:docPr id="63" name="Textové pole 6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6E232ED" w14:textId="77777777" w:rsidR="004F26E4" w:rsidRPr="006E1087" w:rsidRDefault="004F26E4" w:rsidP="004A476E">
                            <w:pPr>
                              <w:jc w:val="center"/>
                            </w:pPr>
                            <w:r>
                              <w:rPr>
                                <w:b/>
                                <w:i/>
                              </w:rPr>
                              <w:t>Zákaznická karta České Pošty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58C476B2">
              <v:shape id="Textové pole 63" style="position:absolute;margin-left:62.65pt;margin-top:15.1pt;width:381.7pt;height:20.35pt;z-index:251658255;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5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3HtE5QEAAKkDAAAOAAAAZHJzL2Uyb0RvYy54bWysU8Fu2zAMvQ/YPwi6L048Z02NOEXXosOA&#10;rhvQ9QNkWYqF2aJGKbGzrx8lp2m23YpdBJGUH997pNdXY9+xvUJvwFZ8MZtzpqyExthtxZ++371b&#10;ceaDsI3owKqKH5TnV5u3b9aDK1UOLXSNQkYg1peDq3gbgiuzzMtW9cLPwClLRQ3Yi0AhbrMGxUDo&#10;fZfl8/mHbABsHIJU3lP2diryTcLXWsnwVWuvAusqTtxCOjGddTyzzVqUWxSuNfJIQ7yCRS+MpaYn&#10;qFsRBNuh+QeqNxLBgw4zCX0GWhupkgZSs5j/peaxFU4lLWSOdyeb/P+DlQ/7R/cNWRg/wkgDTCK8&#10;uwf5wzMLN62wW3WNCEOrREONF9GybHC+PH4arfaljyD18AUaGrLYBUhAo8Y+ukI6GaHTAA4n09UY&#10;mKRksSoulpdUklTLl6uiWKYWonz+2qEPnxT0LF4qjjTUhC729z5ENqJ8fhKbWbgzXZcG29k/EvQw&#10;ZhL7SHiiHsZ6ZKap+Ps8No5qamgOpAdh2hfab7q0gL84G2hXKu5/7gQqzrrPljy5XBRFXK4UFMuL&#10;nAI8r9TnFWElQVU8cDZdb8K0kDuHZttSp2kKFq7JR22SxBdWR/60D0n5cXfjwp3H6dXLH7b5DQAA&#10;//8DAFBLAwQUAAYACAAAACEARwRyIt0AAAAJAQAADwAAAGRycy9kb3ducmV2LnhtbEyPQU/CQBCF&#10;7yb8h82QeJNdikip3RKj8aoBhcTb0h3ahu5s011o/feOJz2+zJf3vsk3o2vFFfvQeNIwnykQSKW3&#10;DVUaPj9e71IQIRqypvWEGr4xwKaY3OQms36gLV53sRJcQiEzGuoYu0zKUNboTJj5DolvJ987Ezn2&#10;lbS9GbjctTJR6kE60xAv1KbD5xrL8+7iNOzfTl+He/VevbhlN/hRSXJrqfXtdHx6BBFxjH8w/Oqz&#10;OhTsdPQXskG0nJPlglENC5WAYCBN0xWIo4aVWoMscvn/g+IHAAD//wMAUEsBAi0AFAAGAAgAAAAh&#10;ALaDOJL+AAAA4QEAABMAAAAAAAAAAAAAAAAAAAAAAFtDb250ZW50X1R5cGVzXS54bWxQSwECLQAU&#10;AAYACAAAACEAOP0h/9YAAACUAQAACwAAAAAAAAAAAAAAAAAvAQAAX3JlbHMvLnJlbHNQSwECLQAU&#10;AAYACAAAACEAr9x7ROUBAACpAwAADgAAAAAAAAAAAAAAAAAuAgAAZHJzL2Uyb0RvYy54bWxQSwEC&#10;LQAUAAYACAAAACEARwRyIt0AAAAJAQAADwAAAAAAAAAAAAAAAAA/BAAAZHJzL2Rvd25yZXYueG1s&#10;UEsFBgAAAAAEAAQA8wAAAEkFAAAAAA==&#10;" w14:anchorId="6956CA6F">
                <v:textbox>
                  <w:txbxContent>
                    <w:p w:rsidRPr="006E1087" w:rsidR="004F26E4" w:rsidP="004A476E" w:rsidRDefault="004F26E4" w14:paraId="1F7568B3" w14:textId="77777777">
                      <w:pPr>
                        <w:jc w:val="center"/>
                      </w:pPr>
                      <w:r>
                        <w:rPr>
                          <w:b/>
                          <w:i/>
                        </w:rPr>
                        <w:t>Zákaznická karta České Pošty</w:t>
                      </w:r>
                    </w:p>
                  </w:txbxContent>
                </v:textbox>
                <w10:wrap anchorx="margin" anchory="margin"/>
              </v:shape>
            </w:pict>
          </mc:Fallback>
        </mc:AlternateContent>
      </w:r>
    </w:p>
    <w:p w14:paraId="00CED360" w14:textId="6475C1C1" w:rsidR="00EC1B3E" w:rsidRPr="00366F2E" w:rsidRDefault="00EC1B3E" w:rsidP="00693E53">
      <w:pPr>
        <w:pStyle w:val="Nadpis2"/>
        <w:numPr>
          <w:ilvl w:val="0"/>
          <w:numId w:val="11"/>
        </w:numPr>
        <w:spacing w:after="120"/>
        <w:rPr>
          <w:rFonts w:cs="Arial"/>
        </w:rPr>
      </w:pPr>
      <w:bookmarkStart w:id="426" w:name="_Toc22742904"/>
      <w:bookmarkStart w:id="427" w:name="_Toc87870665"/>
      <w:bookmarkStart w:id="428" w:name="_Toc151387992"/>
      <w:bookmarkStart w:id="429" w:name="_Toc189039840"/>
      <w:r w:rsidRPr="3FBC5751">
        <w:rPr>
          <w:rFonts w:cs="Arial"/>
        </w:rPr>
        <w:lastRenderedPageBreak/>
        <w:t>POHLEDNICE ONLINE</w:t>
      </w:r>
      <w:bookmarkEnd w:id="426"/>
      <w:bookmarkEnd w:id="427"/>
      <w:bookmarkEnd w:id="428"/>
      <w:bookmarkEnd w:id="429"/>
    </w:p>
    <w:p w14:paraId="198FBC87" w14:textId="77777777" w:rsidR="00A60652" w:rsidRPr="00366F2E" w:rsidRDefault="00A60652" w:rsidP="00653D19">
      <w:pPr>
        <w:autoSpaceDE w:val="0"/>
        <w:autoSpaceDN w:val="0"/>
        <w:adjustRightInd w:val="0"/>
        <w:spacing w:line="240" w:lineRule="auto"/>
        <w:rPr>
          <w:rFonts w:ascii="Arial" w:hAnsi="Arial" w:cs="Arial"/>
          <w:b/>
          <w:sz w:val="20"/>
          <w:szCs w:val="20"/>
        </w:rPr>
      </w:pPr>
      <w:r w:rsidRPr="00366F2E">
        <w:rPr>
          <w:rFonts w:ascii="Arial" w:eastAsia="Times New Roman" w:hAnsi="Arial" w:cs="Arial"/>
          <w:sz w:val="20"/>
          <w:szCs w:val="20"/>
          <w:lang w:eastAsia="cs-CZ"/>
        </w:rPr>
        <w:t>(Obchodní podmínky pro poskytování služby Pohlednice</w:t>
      </w:r>
      <w:r w:rsidR="00B570B0" w:rsidRPr="00366F2E">
        <w:rPr>
          <w:rFonts w:ascii="Arial" w:eastAsia="Times New Roman" w:hAnsi="Arial" w:cs="Arial"/>
          <w:sz w:val="20"/>
          <w:szCs w:val="20"/>
          <w:lang w:eastAsia="cs-CZ"/>
        </w:rPr>
        <w:t xml:space="preserve"> </w:t>
      </w:r>
      <w:r w:rsidRPr="00366F2E">
        <w:rPr>
          <w:rFonts w:ascii="Arial" w:eastAsia="Times New Roman" w:hAnsi="Arial" w:cs="Arial"/>
          <w:sz w:val="20"/>
          <w:szCs w:val="20"/>
          <w:lang w:eastAsia="cs-CZ"/>
        </w:rPr>
        <w:t>Online)</w:t>
      </w:r>
    </w:p>
    <w:p w14:paraId="519B293E" w14:textId="77777777" w:rsidR="00653D19" w:rsidRPr="00366F2E" w:rsidRDefault="00653D19" w:rsidP="00653D19">
      <w:pPr>
        <w:autoSpaceDE w:val="0"/>
        <w:autoSpaceDN w:val="0"/>
        <w:adjustRightInd w:val="0"/>
        <w:spacing w:line="240" w:lineRule="auto"/>
        <w:rPr>
          <w:rFonts w:ascii="Arial" w:hAnsi="Arial" w:cs="Arial"/>
          <w:b/>
          <w:sz w:val="14"/>
        </w:rPr>
      </w:pPr>
    </w:p>
    <w:p w14:paraId="488A083D" w14:textId="48863A3B" w:rsidR="00653D19" w:rsidRPr="00366F2E" w:rsidRDefault="00653D19" w:rsidP="00653D19">
      <w:pPr>
        <w:autoSpaceDE w:val="0"/>
        <w:autoSpaceDN w:val="0"/>
        <w:adjustRightInd w:val="0"/>
        <w:spacing w:line="240" w:lineRule="auto"/>
        <w:jc w:val="both"/>
        <w:rPr>
          <w:rFonts w:ascii="Arial" w:hAnsi="Arial" w:cs="Arial"/>
          <w:b/>
          <w:bCs/>
          <w:sz w:val="20"/>
          <w:szCs w:val="20"/>
        </w:rPr>
      </w:pPr>
      <w:r w:rsidRPr="00366F2E">
        <w:rPr>
          <w:rFonts w:ascii="Arial" w:hAnsi="Arial" w:cs="Arial"/>
          <w:b/>
          <w:bCs/>
          <w:sz w:val="20"/>
          <w:szCs w:val="20"/>
        </w:rPr>
        <w:t xml:space="preserve">Celková cena obsahuje součet ceny za výrobu a </w:t>
      </w:r>
      <w:r w:rsidR="00E7142C" w:rsidRPr="00366F2E">
        <w:rPr>
          <w:rFonts w:ascii="Arial" w:hAnsi="Arial" w:cs="Arial"/>
          <w:b/>
          <w:bCs/>
          <w:sz w:val="20"/>
          <w:szCs w:val="20"/>
        </w:rPr>
        <w:t xml:space="preserve">přípravu </w:t>
      </w:r>
      <w:r w:rsidRPr="00366F2E">
        <w:rPr>
          <w:rFonts w:ascii="Arial" w:hAnsi="Arial" w:cs="Arial"/>
          <w:b/>
          <w:bCs/>
          <w:sz w:val="20"/>
          <w:szCs w:val="20"/>
        </w:rPr>
        <w:t>podání Pohlednice Online a ceny příslušné</w:t>
      </w:r>
      <w:r w:rsidR="00002533" w:rsidRPr="00366F2E">
        <w:rPr>
          <w:rFonts w:ascii="Arial" w:hAnsi="Arial" w:cs="Arial"/>
          <w:b/>
          <w:bCs/>
          <w:sz w:val="20"/>
          <w:szCs w:val="20"/>
        </w:rPr>
        <w:t xml:space="preserve"> poštovní služby</w:t>
      </w:r>
      <w:r w:rsidR="00D13233" w:rsidRPr="00366F2E">
        <w:rPr>
          <w:rFonts w:ascii="Arial" w:hAnsi="Arial" w:cs="Arial"/>
          <w:b/>
          <w:bCs/>
          <w:sz w:val="20"/>
          <w:szCs w:val="20"/>
        </w:rPr>
        <w:t xml:space="preserve"> využité pro její dodání.</w:t>
      </w:r>
    </w:p>
    <w:p w14:paraId="566DCD81" w14:textId="0E29C189" w:rsidR="001655EA" w:rsidRPr="00366F2E" w:rsidRDefault="001655EA" w:rsidP="00653D19">
      <w:pPr>
        <w:autoSpaceDE w:val="0"/>
        <w:autoSpaceDN w:val="0"/>
        <w:adjustRightInd w:val="0"/>
        <w:spacing w:line="240" w:lineRule="auto"/>
        <w:jc w:val="both"/>
        <w:rPr>
          <w:rFonts w:ascii="Arial" w:hAnsi="Arial" w:cs="Arial"/>
          <w:b/>
          <w:bCs/>
          <w:sz w:val="20"/>
          <w:szCs w:val="20"/>
        </w:rPr>
      </w:pPr>
    </w:p>
    <w:tbl>
      <w:tblPr>
        <w:tblW w:w="0" w:type="auto"/>
        <w:tblInd w:w="108" w:type="dxa"/>
        <w:tblLook w:val="04A0" w:firstRow="1" w:lastRow="0" w:firstColumn="1" w:lastColumn="0" w:noHBand="0" w:noVBand="1"/>
      </w:tblPr>
      <w:tblGrid>
        <w:gridCol w:w="567"/>
        <w:gridCol w:w="700"/>
        <w:gridCol w:w="1260"/>
        <w:gridCol w:w="1260"/>
        <w:gridCol w:w="1541"/>
        <w:gridCol w:w="1540"/>
        <w:gridCol w:w="1687"/>
        <w:gridCol w:w="1543"/>
      </w:tblGrid>
      <w:tr w:rsidR="00547C55" w:rsidRPr="00366F2E" w14:paraId="58E42708" w14:textId="2546DF8E" w:rsidTr="00FF3B09">
        <w:tc>
          <w:tcPr>
            <w:tcW w:w="567" w:type="dxa"/>
          </w:tcPr>
          <w:p w14:paraId="10288B35" w14:textId="77777777" w:rsidR="001655EA" w:rsidRPr="00366F2E" w:rsidRDefault="001655EA" w:rsidP="0078219A">
            <w:pPr>
              <w:spacing w:line="228" w:lineRule="auto"/>
              <w:rPr>
                <w:rFonts w:ascii="Arial" w:hAnsi="Arial" w:cs="Arial"/>
                <w:b/>
              </w:rPr>
            </w:pPr>
            <w:bookmarkStart w:id="430" w:name="_Hlk91665639"/>
            <w:r w:rsidRPr="00366F2E">
              <w:rPr>
                <w:rFonts w:ascii="Arial" w:hAnsi="Arial" w:cs="Arial"/>
                <w:b/>
              </w:rPr>
              <w:t>1.</w:t>
            </w:r>
          </w:p>
        </w:tc>
        <w:tc>
          <w:tcPr>
            <w:tcW w:w="9531" w:type="dxa"/>
            <w:gridSpan w:val="7"/>
            <w:vAlign w:val="center"/>
          </w:tcPr>
          <w:p w14:paraId="4FEFE5B5" w14:textId="588A5B51" w:rsidR="001655EA" w:rsidRPr="00366F2E" w:rsidRDefault="001655EA" w:rsidP="00FC7A5D">
            <w:pPr>
              <w:spacing w:line="228" w:lineRule="auto"/>
              <w:rPr>
                <w:rFonts w:ascii="Arial" w:hAnsi="Arial" w:cs="Arial"/>
                <w:b/>
              </w:rPr>
            </w:pPr>
            <w:r w:rsidRPr="00366F2E">
              <w:rPr>
                <w:rFonts w:ascii="Arial" w:hAnsi="Arial" w:cs="Arial"/>
                <w:b/>
              </w:rPr>
              <w:t xml:space="preserve">Přehled celkových cen včetně DPH za výrobu, </w:t>
            </w:r>
            <w:r w:rsidR="00E7142C" w:rsidRPr="00366F2E">
              <w:rPr>
                <w:rFonts w:ascii="Arial" w:hAnsi="Arial" w:cs="Arial"/>
                <w:b/>
              </w:rPr>
              <w:t xml:space="preserve">přípravu </w:t>
            </w:r>
            <w:r w:rsidRPr="00366F2E">
              <w:rPr>
                <w:rFonts w:ascii="Arial" w:hAnsi="Arial" w:cs="Arial"/>
                <w:b/>
              </w:rPr>
              <w:t>podání a příslušné poštovní služby pro Pohlednici Online</w:t>
            </w:r>
          </w:p>
          <w:p w14:paraId="2AFB1BA9" w14:textId="77777777" w:rsidR="001655EA" w:rsidRPr="00366F2E" w:rsidRDefault="001655EA" w:rsidP="001655EA">
            <w:pPr>
              <w:spacing w:line="228" w:lineRule="auto"/>
              <w:rPr>
                <w:rFonts w:ascii="Arial" w:hAnsi="Arial" w:cs="Arial"/>
                <w:b/>
              </w:rPr>
            </w:pPr>
          </w:p>
        </w:tc>
      </w:tr>
      <w:tr w:rsidR="00547C55" w:rsidRPr="00366F2E" w14:paraId="3EED4F75" w14:textId="7E60EA66" w:rsidTr="00FF3B0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392"/>
        </w:trPr>
        <w:tc>
          <w:tcPr>
            <w:tcW w:w="1267" w:type="dxa"/>
            <w:gridSpan w:val="2"/>
            <w:vMerge w:val="restart"/>
            <w:shd w:val="clear" w:color="auto" w:fill="F2F2F2" w:themeFill="background1" w:themeFillShade="F2"/>
            <w:vAlign w:val="center"/>
          </w:tcPr>
          <w:p w14:paraId="58A84221" w14:textId="2CEFE703" w:rsidR="001655EA" w:rsidRPr="00366F2E" w:rsidRDefault="001655EA" w:rsidP="0078219A">
            <w:pPr>
              <w:autoSpaceDE w:val="0"/>
              <w:autoSpaceDN w:val="0"/>
              <w:adjustRightInd w:val="0"/>
              <w:spacing w:line="240" w:lineRule="auto"/>
              <w:ind w:left="-8"/>
              <w:jc w:val="center"/>
              <w:rPr>
                <w:rFonts w:ascii="Arial" w:hAnsi="Arial" w:cs="Arial"/>
                <w:b/>
                <w:bCs/>
                <w:sz w:val="20"/>
                <w:szCs w:val="20"/>
              </w:rPr>
            </w:pPr>
          </w:p>
        </w:tc>
        <w:tc>
          <w:tcPr>
            <w:tcW w:w="8831" w:type="dxa"/>
            <w:gridSpan w:val="6"/>
            <w:shd w:val="clear" w:color="auto" w:fill="F2F2F2" w:themeFill="background1" w:themeFillShade="F2"/>
            <w:vAlign w:val="center"/>
          </w:tcPr>
          <w:p w14:paraId="670D3A3F" w14:textId="5C0254D6" w:rsidR="001655EA" w:rsidRPr="00366F2E" w:rsidRDefault="00131DBE" w:rsidP="00E2643D">
            <w:pPr>
              <w:autoSpaceDE w:val="0"/>
              <w:autoSpaceDN w:val="0"/>
              <w:adjustRightInd w:val="0"/>
              <w:spacing w:line="240" w:lineRule="auto"/>
              <w:jc w:val="center"/>
              <w:rPr>
                <w:rFonts w:ascii="Arial" w:hAnsi="Arial" w:cs="Arial"/>
                <w:b/>
                <w:bCs/>
                <w:sz w:val="20"/>
                <w:szCs w:val="20"/>
              </w:rPr>
            </w:pPr>
            <w:r w:rsidRPr="00366F2E">
              <w:rPr>
                <w:rFonts w:ascii="Arial" w:hAnsi="Arial" w:cs="Arial"/>
                <w:b/>
              </w:rPr>
              <w:t xml:space="preserve">POHLEDNICE NA ADRESU </w:t>
            </w:r>
          </w:p>
        </w:tc>
      </w:tr>
      <w:tr w:rsidR="00547C55" w:rsidRPr="00366F2E" w14:paraId="6471C9A4" w14:textId="77777777" w:rsidTr="00FF3B0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392"/>
        </w:trPr>
        <w:tc>
          <w:tcPr>
            <w:tcW w:w="1267" w:type="dxa"/>
            <w:gridSpan w:val="2"/>
            <w:vMerge/>
            <w:shd w:val="clear" w:color="auto" w:fill="F2F2F2" w:themeFill="background1" w:themeFillShade="F2"/>
            <w:vAlign w:val="center"/>
          </w:tcPr>
          <w:p w14:paraId="0B62DAF1" w14:textId="77777777" w:rsidR="001655EA" w:rsidRPr="00366F2E" w:rsidRDefault="001655EA" w:rsidP="0078219A">
            <w:pPr>
              <w:autoSpaceDE w:val="0"/>
              <w:autoSpaceDN w:val="0"/>
              <w:adjustRightInd w:val="0"/>
              <w:spacing w:line="240" w:lineRule="auto"/>
              <w:ind w:left="-8"/>
              <w:jc w:val="center"/>
              <w:rPr>
                <w:rFonts w:ascii="Arial" w:hAnsi="Arial" w:cs="Arial"/>
                <w:b/>
                <w:bCs/>
                <w:sz w:val="20"/>
                <w:szCs w:val="20"/>
              </w:rPr>
            </w:pPr>
          </w:p>
        </w:tc>
        <w:tc>
          <w:tcPr>
            <w:tcW w:w="2520" w:type="dxa"/>
            <w:gridSpan w:val="2"/>
            <w:shd w:val="clear" w:color="auto" w:fill="F2F2F2" w:themeFill="background1" w:themeFillShade="F2"/>
            <w:vAlign w:val="center"/>
          </w:tcPr>
          <w:p w14:paraId="4CC9506E" w14:textId="607D85D5" w:rsidR="001655EA" w:rsidRPr="00366F2E" w:rsidRDefault="00131DBE" w:rsidP="00E2643D">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V ČR</w:t>
            </w:r>
          </w:p>
        </w:tc>
        <w:tc>
          <w:tcPr>
            <w:tcW w:w="3081" w:type="dxa"/>
            <w:gridSpan w:val="2"/>
            <w:shd w:val="clear" w:color="auto" w:fill="F2F2F2" w:themeFill="background1" w:themeFillShade="F2"/>
            <w:vAlign w:val="center"/>
          </w:tcPr>
          <w:p w14:paraId="69A55A3D" w14:textId="445B36EF" w:rsidR="001655EA" w:rsidRPr="00366F2E" w:rsidRDefault="00131DBE" w:rsidP="00E2643D">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V EVROPSKÉ ZEMI</w:t>
            </w:r>
          </w:p>
        </w:tc>
        <w:tc>
          <w:tcPr>
            <w:tcW w:w="3230" w:type="dxa"/>
            <w:gridSpan w:val="2"/>
            <w:shd w:val="clear" w:color="auto" w:fill="F2F2F2" w:themeFill="background1" w:themeFillShade="F2"/>
            <w:vAlign w:val="center"/>
          </w:tcPr>
          <w:p w14:paraId="635F9206" w14:textId="3658EDF1" w:rsidR="001655EA" w:rsidRPr="00366F2E" w:rsidRDefault="00131DBE" w:rsidP="00E2643D">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V MIMOEVROPSKÉ ZEMI</w:t>
            </w:r>
          </w:p>
        </w:tc>
      </w:tr>
      <w:tr w:rsidR="00547C55" w:rsidRPr="00366F2E" w14:paraId="1E226955" w14:textId="01807202" w:rsidTr="00FF3B0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320"/>
        </w:trPr>
        <w:tc>
          <w:tcPr>
            <w:tcW w:w="1267" w:type="dxa"/>
            <w:gridSpan w:val="2"/>
            <w:shd w:val="clear" w:color="auto" w:fill="F2F2F2" w:themeFill="background1" w:themeFillShade="F2"/>
            <w:vAlign w:val="center"/>
          </w:tcPr>
          <w:p w14:paraId="310E22E8" w14:textId="2FCF6193" w:rsidR="001655EA" w:rsidRPr="00366F2E" w:rsidRDefault="001655EA" w:rsidP="001655EA">
            <w:pPr>
              <w:autoSpaceDE w:val="0"/>
              <w:autoSpaceDN w:val="0"/>
              <w:adjustRightInd w:val="0"/>
              <w:spacing w:line="240" w:lineRule="auto"/>
              <w:ind w:left="-8"/>
              <w:rPr>
                <w:rFonts w:ascii="Arial" w:hAnsi="Arial" w:cs="Arial"/>
                <w:b/>
                <w:bCs/>
                <w:sz w:val="20"/>
                <w:szCs w:val="20"/>
              </w:rPr>
            </w:pPr>
            <w:r w:rsidRPr="00366F2E">
              <w:rPr>
                <w:rFonts w:ascii="Arial" w:hAnsi="Arial" w:cs="Arial"/>
                <w:b/>
                <w:bCs/>
                <w:sz w:val="20"/>
                <w:szCs w:val="20"/>
              </w:rPr>
              <w:t>Popis</w:t>
            </w:r>
          </w:p>
        </w:tc>
        <w:tc>
          <w:tcPr>
            <w:tcW w:w="1260" w:type="dxa"/>
            <w:shd w:val="clear" w:color="auto" w:fill="F2F2F2" w:themeFill="background1" w:themeFillShade="F2"/>
            <w:vAlign w:val="center"/>
          </w:tcPr>
          <w:p w14:paraId="065DEB3D" w14:textId="6CC8F9F4" w:rsidR="001655EA" w:rsidRPr="00366F2E" w:rsidRDefault="001655EA" w:rsidP="00FC7A5D">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Bez ZK*</w:t>
            </w:r>
          </w:p>
        </w:tc>
        <w:tc>
          <w:tcPr>
            <w:tcW w:w="1260" w:type="dxa"/>
            <w:shd w:val="clear" w:color="auto" w:fill="F2F2F2" w:themeFill="background1" w:themeFillShade="F2"/>
            <w:vAlign w:val="center"/>
          </w:tcPr>
          <w:p w14:paraId="5C16252D" w14:textId="6A084EF5" w:rsidR="001655EA" w:rsidRPr="00366F2E" w:rsidRDefault="001655EA">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Se ZK*</w:t>
            </w:r>
          </w:p>
        </w:tc>
        <w:tc>
          <w:tcPr>
            <w:tcW w:w="1541" w:type="dxa"/>
            <w:shd w:val="clear" w:color="auto" w:fill="F2F2F2" w:themeFill="background1" w:themeFillShade="F2"/>
            <w:vAlign w:val="center"/>
          </w:tcPr>
          <w:p w14:paraId="589D1B05" w14:textId="654AFF89" w:rsidR="001655EA" w:rsidRPr="00366F2E" w:rsidRDefault="001655EA">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Bez ZK*</w:t>
            </w:r>
          </w:p>
        </w:tc>
        <w:tc>
          <w:tcPr>
            <w:tcW w:w="1540" w:type="dxa"/>
            <w:shd w:val="clear" w:color="auto" w:fill="F2F2F2" w:themeFill="background1" w:themeFillShade="F2"/>
            <w:vAlign w:val="center"/>
          </w:tcPr>
          <w:p w14:paraId="289118AB" w14:textId="093A11CD" w:rsidR="001655EA" w:rsidRPr="00366F2E" w:rsidRDefault="001655EA">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Se ZK*</w:t>
            </w:r>
          </w:p>
        </w:tc>
        <w:tc>
          <w:tcPr>
            <w:tcW w:w="1687" w:type="dxa"/>
            <w:shd w:val="clear" w:color="auto" w:fill="F2F2F2" w:themeFill="background1" w:themeFillShade="F2"/>
            <w:vAlign w:val="center"/>
          </w:tcPr>
          <w:p w14:paraId="4364D072" w14:textId="753D31B3" w:rsidR="001655EA" w:rsidRPr="00366F2E" w:rsidRDefault="001655EA">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Bez ZK*</w:t>
            </w:r>
          </w:p>
        </w:tc>
        <w:tc>
          <w:tcPr>
            <w:tcW w:w="1543" w:type="dxa"/>
            <w:shd w:val="clear" w:color="auto" w:fill="F2F2F2" w:themeFill="background1" w:themeFillShade="F2"/>
            <w:vAlign w:val="center"/>
          </w:tcPr>
          <w:p w14:paraId="37A27884" w14:textId="47A8A1A8" w:rsidR="001655EA" w:rsidRPr="00366F2E" w:rsidRDefault="001655EA">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Se ZK*</w:t>
            </w:r>
          </w:p>
        </w:tc>
      </w:tr>
      <w:tr w:rsidR="00547C55" w:rsidRPr="00366F2E" w14:paraId="5DDA92B1" w14:textId="6EF625DC" w:rsidTr="00FF3B0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81"/>
        </w:trPr>
        <w:tc>
          <w:tcPr>
            <w:tcW w:w="1267" w:type="dxa"/>
            <w:gridSpan w:val="2"/>
            <w:vAlign w:val="center"/>
          </w:tcPr>
          <w:p w14:paraId="292FA58A" w14:textId="5D1551DC" w:rsidR="00FF3B09" w:rsidRPr="00366F2E" w:rsidRDefault="00FF3B09" w:rsidP="00FF3B09">
            <w:pPr>
              <w:autoSpaceDE w:val="0"/>
              <w:autoSpaceDN w:val="0"/>
              <w:adjustRightInd w:val="0"/>
              <w:spacing w:line="240" w:lineRule="auto"/>
              <w:ind w:left="-8"/>
              <w:rPr>
                <w:rFonts w:ascii="Arial" w:hAnsi="Arial" w:cs="Arial"/>
                <w:b/>
                <w:bCs/>
                <w:sz w:val="20"/>
                <w:szCs w:val="20"/>
              </w:rPr>
            </w:pPr>
            <w:r w:rsidRPr="00366F2E">
              <w:rPr>
                <w:rFonts w:ascii="Arial" w:hAnsi="Arial" w:cs="Arial"/>
                <w:sz w:val="20"/>
                <w:szCs w:val="20"/>
                <w:lang w:eastAsia="cs-CZ"/>
              </w:rPr>
              <w:t>Běžná A6</w:t>
            </w:r>
          </w:p>
        </w:tc>
        <w:tc>
          <w:tcPr>
            <w:tcW w:w="1260" w:type="dxa"/>
            <w:vAlign w:val="bottom"/>
          </w:tcPr>
          <w:p w14:paraId="23EE79CC" w14:textId="544E4815" w:rsidR="00FF3B09" w:rsidRPr="00366F2E" w:rsidRDefault="00EC785D" w:rsidP="00FF3B09">
            <w:pPr>
              <w:autoSpaceDE w:val="0"/>
              <w:autoSpaceDN w:val="0"/>
              <w:adjustRightInd w:val="0"/>
              <w:spacing w:line="240" w:lineRule="auto"/>
              <w:jc w:val="center"/>
              <w:rPr>
                <w:rFonts w:ascii="Arial" w:hAnsi="Arial" w:cs="Arial"/>
                <w:b/>
                <w:bCs/>
                <w:sz w:val="20"/>
                <w:szCs w:val="20"/>
              </w:rPr>
            </w:pPr>
            <w:r w:rsidRPr="00366F2E">
              <w:rPr>
                <w:rFonts w:ascii="Arial" w:hAnsi="Arial" w:cs="Arial"/>
                <w:sz w:val="20"/>
                <w:szCs w:val="20"/>
              </w:rPr>
              <w:t xml:space="preserve">43 </w:t>
            </w:r>
            <w:r w:rsidR="00FF3B09" w:rsidRPr="00366F2E">
              <w:rPr>
                <w:rFonts w:ascii="Arial" w:hAnsi="Arial" w:cs="Arial"/>
                <w:sz w:val="20"/>
                <w:szCs w:val="20"/>
              </w:rPr>
              <w:t>Kč</w:t>
            </w:r>
          </w:p>
        </w:tc>
        <w:tc>
          <w:tcPr>
            <w:tcW w:w="1260" w:type="dxa"/>
            <w:vAlign w:val="bottom"/>
          </w:tcPr>
          <w:p w14:paraId="0EC358B6" w14:textId="5F334ABE" w:rsidR="00FF3B09" w:rsidRPr="00366F2E" w:rsidRDefault="00EC785D" w:rsidP="00FF3B09">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rPr>
              <w:t xml:space="preserve">41 </w:t>
            </w:r>
            <w:r w:rsidR="00FF3B09" w:rsidRPr="00366F2E">
              <w:rPr>
                <w:rFonts w:ascii="Arial" w:hAnsi="Arial" w:cs="Arial"/>
                <w:sz w:val="20"/>
                <w:szCs w:val="20"/>
              </w:rPr>
              <w:t>Kč</w:t>
            </w:r>
          </w:p>
        </w:tc>
        <w:tc>
          <w:tcPr>
            <w:tcW w:w="1541" w:type="dxa"/>
            <w:vAlign w:val="bottom"/>
          </w:tcPr>
          <w:p w14:paraId="772EEA2C" w14:textId="28EFDE6C" w:rsidR="00FF3B09" w:rsidRPr="00366F2E" w:rsidRDefault="00EC785D" w:rsidP="00FF3B09">
            <w:pPr>
              <w:autoSpaceDE w:val="0"/>
              <w:autoSpaceDN w:val="0"/>
              <w:adjustRightInd w:val="0"/>
              <w:spacing w:line="240" w:lineRule="auto"/>
              <w:jc w:val="center"/>
              <w:rPr>
                <w:rFonts w:ascii="Arial" w:hAnsi="Arial" w:cs="Arial"/>
                <w:b/>
                <w:bCs/>
                <w:sz w:val="20"/>
                <w:szCs w:val="20"/>
              </w:rPr>
            </w:pPr>
            <w:r w:rsidRPr="00366F2E">
              <w:rPr>
                <w:rFonts w:ascii="Arial" w:hAnsi="Arial" w:cs="Arial"/>
                <w:sz w:val="20"/>
                <w:szCs w:val="20"/>
                <w:lang w:eastAsia="cs-CZ"/>
              </w:rPr>
              <w:t>6</w:t>
            </w:r>
            <w:r w:rsidR="00B736BD">
              <w:rPr>
                <w:rFonts w:ascii="Arial" w:hAnsi="Arial" w:cs="Arial"/>
                <w:sz w:val="20"/>
                <w:szCs w:val="20"/>
                <w:lang w:eastAsia="cs-CZ"/>
              </w:rPr>
              <w:t>1</w:t>
            </w:r>
            <w:r w:rsidRPr="00366F2E">
              <w:rPr>
                <w:rFonts w:ascii="Arial" w:hAnsi="Arial" w:cs="Arial"/>
                <w:sz w:val="20"/>
                <w:szCs w:val="20"/>
                <w:lang w:eastAsia="cs-CZ"/>
              </w:rPr>
              <w:t xml:space="preserve"> </w:t>
            </w:r>
            <w:r w:rsidR="00FF3B09" w:rsidRPr="00366F2E">
              <w:rPr>
                <w:rFonts w:ascii="Arial" w:hAnsi="Arial" w:cs="Arial"/>
                <w:sz w:val="20"/>
                <w:szCs w:val="20"/>
                <w:lang w:eastAsia="cs-CZ"/>
              </w:rPr>
              <w:t>Kč</w:t>
            </w:r>
          </w:p>
        </w:tc>
        <w:tc>
          <w:tcPr>
            <w:tcW w:w="1540" w:type="dxa"/>
            <w:vAlign w:val="bottom"/>
          </w:tcPr>
          <w:p w14:paraId="0C69D733" w14:textId="15349826" w:rsidR="00FF3B09" w:rsidRPr="00366F2E" w:rsidRDefault="00B736BD" w:rsidP="00FF3B09">
            <w:pPr>
              <w:autoSpaceDE w:val="0"/>
              <w:autoSpaceDN w:val="0"/>
              <w:adjustRightInd w:val="0"/>
              <w:spacing w:line="240" w:lineRule="auto"/>
              <w:jc w:val="center"/>
              <w:rPr>
                <w:rFonts w:ascii="Arial" w:hAnsi="Arial" w:cs="Arial"/>
                <w:b/>
                <w:bCs/>
                <w:sz w:val="20"/>
                <w:szCs w:val="20"/>
              </w:rPr>
            </w:pPr>
            <w:r>
              <w:rPr>
                <w:rFonts w:ascii="Arial" w:hAnsi="Arial" w:cs="Arial"/>
                <w:sz w:val="20"/>
                <w:szCs w:val="20"/>
                <w:lang w:eastAsia="cs-CZ"/>
              </w:rPr>
              <w:t>59</w:t>
            </w:r>
            <w:r w:rsidR="00EC785D" w:rsidRPr="00366F2E">
              <w:rPr>
                <w:rFonts w:ascii="Arial" w:hAnsi="Arial" w:cs="Arial"/>
                <w:sz w:val="20"/>
                <w:szCs w:val="20"/>
                <w:lang w:eastAsia="cs-CZ"/>
              </w:rPr>
              <w:t xml:space="preserve"> </w:t>
            </w:r>
            <w:r w:rsidR="00FF3B09" w:rsidRPr="00366F2E">
              <w:rPr>
                <w:rFonts w:ascii="Arial" w:hAnsi="Arial" w:cs="Arial"/>
                <w:sz w:val="20"/>
                <w:szCs w:val="20"/>
                <w:lang w:eastAsia="cs-CZ"/>
              </w:rPr>
              <w:t>Kč</w:t>
            </w:r>
          </w:p>
        </w:tc>
        <w:tc>
          <w:tcPr>
            <w:tcW w:w="1687" w:type="dxa"/>
            <w:vAlign w:val="bottom"/>
          </w:tcPr>
          <w:p w14:paraId="6E41911E" w14:textId="1DBDA526" w:rsidR="00FF3B09" w:rsidRPr="00366F2E" w:rsidRDefault="00EC785D" w:rsidP="00FF3B09">
            <w:pPr>
              <w:autoSpaceDE w:val="0"/>
              <w:autoSpaceDN w:val="0"/>
              <w:adjustRightInd w:val="0"/>
              <w:spacing w:line="240" w:lineRule="auto"/>
              <w:jc w:val="center"/>
              <w:rPr>
                <w:rFonts w:ascii="Arial" w:hAnsi="Arial" w:cs="Arial"/>
                <w:b/>
                <w:bCs/>
                <w:sz w:val="20"/>
                <w:szCs w:val="20"/>
              </w:rPr>
            </w:pPr>
            <w:r w:rsidRPr="00366F2E">
              <w:rPr>
                <w:rFonts w:ascii="Arial" w:hAnsi="Arial" w:cs="Arial"/>
                <w:sz w:val="20"/>
                <w:szCs w:val="20"/>
                <w:lang w:eastAsia="cs-CZ"/>
              </w:rPr>
              <w:t>6</w:t>
            </w:r>
            <w:r w:rsidR="00B736BD">
              <w:rPr>
                <w:rFonts w:ascii="Arial" w:hAnsi="Arial" w:cs="Arial"/>
                <w:sz w:val="20"/>
                <w:szCs w:val="20"/>
                <w:lang w:eastAsia="cs-CZ"/>
              </w:rPr>
              <w:t>7</w:t>
            </w:r>
            <w:r w:rsidRPr="00366F2E">
              <w:rPr>
                <w:rFonts w:ascii="Arial" w:hAnsi="Arial" w:cs="Arial"/>
                <w:sz w:val="20"/>
                <w:szCs w:val="20"/>
                <w:lang w:eastAsia="cs-CZ"/>
              </w:rPr>
              <w:t xml:space="preserve"> </w:t>
            </w:r>
            <w:r w:rsidR="00FF3B09" w:rsidRPr="00366F2E">
              <w:rPr>
                <w:rFonts w:ascii="Arial" w:hAnsi="Arial" w:cs="Arial"/>
                <w:sz w:val="20"/>
                <w:szCs w:val="20"/>
                <w:lang w:eastAsia="cs-CZ"/>
              </w:rPr>
              <w:t>Kč</w:t>
            </w:r>
          </w:p>
        </w:tc>
        <w:tc>
          <w:tcPr>
            <w:tcW w:w="1543" w:type="dxa"/>
            <w:vAlign w:val="bottom"/>
          </w:tcPr>
          <w:p w14:paraId="74176048" w14:textId="0F757741" w:rsidR="00FF3B09" w:rsidRPr="00366F2E" w:rsidRDefault="00EC785D" w:rsidP="00FF3B09">
            <w:pPr>
              <w:autoSpaceDE w:val="0"/>
              <w:autoSpaceDN w:val="0"/>
              <w:adjustRightInd w:val="0"/>
              <w:spacing w:line="240" w:lineRule="auto"/>
              <w:jc w:val="center"/>
              <w:rPr>
                <w:rFonts w:ascii="Arial" w:hAnsi="Arial" w:cs="Arial"/>
                <w:b/>
                <w:bCs/>
                <w:sz w:val="20"/>
                <w:szCs w:val="20"/>
              </w:rPr>
            </w:pPr>
            <w:r w:rsidRPr="00366F2E">
              <w:rPr>
                <w:rFonts w:ascii="Arial" w:hAnsi="Arial" w:cs="Arial"/>
                <w:sz w:val="20"/>
                <w:szCs w:val="20"/>
                <w:lang w:eastAsia="cs-CZ"/>
              </w:rPr>
              <w:t>6</w:t>
            </w:r>
            <w:r w:rsidR="00B736BD">
              <w:rPr>
                <w:rFonts w:ascii="Arial" w:hAnsi="Arial" w:cs="Arial"/>
                <w:sz w:val="20"/>
                <w:szCs w:val="20"/>
                <w:lang w:eastAsia="cs-CZ"/>
              </w:rPr>
              <w:t>5</w:t>
            </w:r>
            <w:r w:rsidRPr="00366F2E">
              <w:rPr>
                <w:rFonts w:ascii="Arial" w:hAnsi="Arial" w:cs="Arial"/>
                <w:sz w:val="20"/>
                <w:szCs w:val="20"/>
                <w:lang w:eastAsia="cs-CZ"/>
              </w:rPr>
              <w:t xml:space="preserve"> </w:t>
            </w:r>
            <w:r w:rsidR="00FF3B09" w:rsidRPr="00366F2E">
              <w:rPr>
                <w:rFonts w:ascii="Arial" w:hAnsi="Arial" w:cs="Arial"/>
                <w:sz w:val="20"/>
                <w:szCs w:val="20"/>
                <w:lang w:eastAsia="cs-CZ"/>
              </w:rPr>
              <w:t>Kč</w:t>
            </w:r>
          </w:p>
        </w:tc>
      </w:tr>
      <w:tr w:rsidR="00547C55" w:rsidRPr="00366F2E" w14:paraId="0546A82C" w14:textId="3FD591A2" w:rsidTr="00FF3B0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72"/>
        </w:trPr>
        <w:tc>
          <w:tcPr>
            <w:tcW w:w="1267" w:type="dxa"/>
            <w:gridSpan w:val="2"/>
            <w:vAlign w:val="center"/>
          </w:tcPr>
          <w:p w14:paraId="253A821E" w14:textId="1E17618F" w:rsidR="00FF3B09" w:rsidRPr="00366F2E" w:rsidRDefault="00FF3B09" w:rsidP="00FF3B09">
            <w:pPr>
              <w:autoSpaceDE w:val="0"/>
              <w:autoSpaceDN w:val="0"/>
              <w:adjustRightInd w:val="0"/>
              <w:spacing w:line="240" w:lineRule="auto"/>
              <w:ind w:left="-8"/>
              <w:rPr>
                <w:rFonts w:ascii="Arial" w:hAnsi="Arial" w:cs="Arial"/>
                <w:b/>
                <w:bCs/>
                <w:sz w:val="20"/>
                <w:szCs w:val="20"/>
              </w:rPr>
            </w:pPr>
            <w:r w:rsidRPr="00366F2E">
              <w:rPr>
                <w:rFonts w:ascii="Arial" w:hAnsi="Arial" w:cs="Arial"/>
                <w:sz w:val="20"/>
                <w:szCs w:val="20"/>
                <w:lang w:eastAsia="cs-CZ"/>
              </w:rPr>
              <w:t>Velká A5</w:t>
            </w:r>
          </w:p>
        </w:tc>
        <w:tc>
          <w:tcPr>
            <w:tcW w:w="1260" w:type="dxa"/>
            <w:vAlign w:val="bottom"/>
          </w:tcPr>
          <w:p w14:paraId="509E8F5D" w14:textId="50DAEE83" w:rsidR="00FF3B09" w:rsidRPr="00366F2E" w:rsidRDefault="00EC785D" w:rsidP="00FF3B09">
            <w:pPr>
              <w:jc w:val="center"/>
              <w:rPr>
                <w:rFonts w:ascii="Arial" w:hAnsi="Arial" w:cs="Arial"/>
                <w:b/>
                <w:bCs/>
                <w:sz w:val="20"/>
                <w:szCs w:val="20"/>
              </w:rPr>
            </w:pPr>
            <w:r w:rsidRPr="00366F2E">
              <w:rPr>
                <w:rFonts w:ascii="Arial" w:hAnsi="Arial" w:cs="Arial"/>
                <w:sz w:val="20"/>
                <w:szCs w:val="20"/>
              </w:rPr>
              <w:t xml:space="preserve">45 </w:t>
            </w:r>
            <w:r w:rsidR="00FF3B09" w:rsidRPr="00366F2E">
              <w:rPr>
                <w:rFonts w:ascii="Arial" w:hAnsi="Arial" w:cs="Arial"/>
                <w:sz w:val="20"/>
                <w:szCs w:val="20"/>
              </w:rPr>
              <w:t>Kč</w:t>
            </w:r>
          </w:p>
        </w:tc>
        <w:tc>
          <w:tcPr>
            <w:tcW w:w="1260" w:type="dxa"/>
            <w:vAlign w:val="bottom"/>
          </w:tcPr>
          <w:p w14:paraId="6DEED426" w14:textId="3E3896F5" w:rsidR="00FF3B09" w:rsidRPr="00366F2E" w:rsidRDefault="00EC785D" w:rsidP="00FF3B09">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rPr>
              <w:t xml:space="preserve">43 </w:t>
            </w:r>
            <w:r w:rsidR="00FF3B09" w:rsidRPr="00366F2E">
              <w:rPr>
                <w:rFonts w:ascii="Arial" w:hAnsi="Arial" w:cs="Arial"/>
                <w:sz w:val="20"/>
                <w:szCs w:val="20"/>
              </w:rPr>
              <w:t>Kč</w:t>
            </w:r>
          </w:p>
        </w:tc>
        <w:tc>
          <w:tcPr>
            <w:tcW w:w="1541" w:type="dxa"/>
            <w:vAlign w:val="bottom"/>
          </w:tcPr>
          <w:p w14:paraId="7E4DAF2F" w14:textId="286CA0ED" w:rsidR="00FF3B09" w:rsidRPr="00366F2E" w:rsidRDefault="00EC785D" w:rsidP="00FF3B09">
            <w:pPr>
              <w:autoSpaceDE w:val="0"/>
              <w:autoSpaceDN w:val="0"/>
              <w:adjustRightInd w:val="0"/>
              <w:spacing w:line="240" w:lineRule="auto"/>
              <w:jc w:val="center"/>
              <w:rPr>
                <w:rFonts w:ascii="Arial" w:hAnsi="Arial" w:cs="Arial"/>
                <w:b/>
                <w:bCs/>
                <w:sz w:val="20"/>
                <w:szCs w:val="20"/>
              </w:rPr>
            </w:pPr>
            <w:r w:rsidRPr="00366F2E">
              <w:rPr>
                <w:rFonts w:ascii="Arial" w:hAnsi="Arial" w:cs="Arial"/>
                <w:sz w:val="20"/>
                <w:szCs w:val="20"/>
                <w:lang w:eastAsia="cs-CZ"/>
              </w:rPr>
              <w:t>6</w:t>
            </w:r>
            <w:r w:rsidR="00B736BD">
              <w:rPr>
                <w:rFonts w:ascii="Arial" w:hAnsi="Arial" w:cs="Arial"/>
                <w:sz w:val="20"/>
                <w:szCs w:val="20"/>
                <w:lang w:eastAsia="cs-CZ"/>
              </w:rPr>
              <w:t>3</w:t>
            </w:r>
            <w:r w:rsidRPr="00366F2E">
              <w:rPr>
                <w:rFonts w:ascii="Arial" w:hAnsi="Arial" w:cs="Arial"/>
                <w:sz w:val="20"/>
                <w:szCs w:val="20"/>
                <w:lang w:eastAsia="cs-CZ"/>
              </w:rPr>
              <w:t xml:space="preserve"> </w:t>
            </w:r>
            <w:r w:rsidR="00FF3B09" w:rsidRPr="00366F2E">
              <w:rPr>
                <w:rFonts w:ascii="Arial" w:hAnsi="Arial" w:cs="Arial"/>
                <w:sz w:val="20"/>
                <w:szCs w:val="20"/>
                <w:lang w:eastAsia="cs-CZ"/>
              </w:rPr>
              <w:t>Kč</w:t>
            </w:r>
          </w:p>
        </w:tc>
        <w:tc>
          <w:tcPr>
            <w:tcW w:w="1540" w:type="dxa"/>
            <w:vAlign w:val="bottom"/>
          </w:tcPr>
          <w:p w14:paraId="457A9AD3" w14:textId="6A66734B" w:rsidR="00FF3B09" w:rsidRPr="00366F2E" w:rsidRDefault="00B736BD" w:rsidP="00FF3B09">
            <w:pPr>
              <w:autoSpaceDE w:val="0"/>
              <w:autoSpaceDN w:val="0"/>
              <w:adjustRightInd w:val="0"/>
              <w:spacing w:line="240" w:lineRule="auto"/>
              <w:jc w:val="center"/>
              <w:rPr>
                <w:rFonts w:ascii="Arial" w:hAnsi="Arial" w:cs="Arial"/>
                <w:b/>
                <w:bCs/>
                <w:sz w:val="20"/>
                <w:szCs w:val="20"/>
              </w:rPr>
            </w:pPr>
            <w:r>
              <w:rPr>
                <w:rFonts w:ascii="Arial" w:hAnsi="Arial" w:cs="Arial"/>
                <w:sz w:val="20"/>
                <w:szCs w:val="20"/>
                <w:lang w:eastAsia="cs-CZ"/>
              </w:rPr>
              <w:t>61</w:t>
            </w:r>
            <w:r w:rsidR="00EC785D" w:rsidRPr="00366F2E">
              <w:rPr>
                <w:rFonts w:ascii="Arial" w:hAnsi="Arial" w:cs="Arial"/>
                <w:sz w:val="20"/>
                <w:szCs w:val="20"/>
                <w:lang w:eastAsia="cs-CZ"/>
              </w:rPr>
              <w:t xml:space="preserve"> </w:t>
            </w:r>
            <w:r w:rsidR="00FF3B09" w:rsidRPr="00366F2E">
              <w:rPr>
                <w:rFonts w:ascii="Arial" w:hAnsi="Arial" w:cs="Arial"/>
                <w:sz w:val="20"/>
                <w:szCs w:val="20"/>
                <w:lang w:eastAsia="cs-CZ"/>
              </w:rPr>
              <w:t>Kč</w:t>
            </w:r>
          </w:p>
        </w:tc>
        <w:tc>
          <w:tcPr>
            <w:tcW w:w="1687" w:type="dxa"/>
            <w:vAlign w:val="bottom"/>
          </w:tcPr>
          <w:p w14:paraId="31ED51D8" w14:textId="77620438" w:rsidR="00FF3B09" w:rsidRPr="00366F2E" w:rsidRDefault="00B736BD" w:rsidP="00FF3B09">
            <w:pPr>
              <w:autoSpaceDE w:val="0"/>
              <w:autoSpaceDN w:val="0"/>
              <w:adjustRightInd w:val="0"/>
              <w:spacing w:line="240" w:lineRule="auto"/>
              <w:jc w:val="center"/>
              <w:rPr>
                <w:rFonts w:ascii="Arial" w:hAnsi="Arial" w:cs="Arial"/>
                <w:b/>
                <w:bCs/>
                <w:sz w:val="20"/>
                <w:szCs w:val="20"/>
              </w:rPr>
            </w:pPr>
            <w:r>
              <w:rPr>
                <w:rFonts w:ascii="Arial" w:hAnsi="Arial" w:cs="Arial"/>
                <w:sz w:val="20"/>
                <w:szCs w:val="20"/>
                <w:lang w:eastAsia="cs-CZ"/>
              </w:rPr>
              <w:t>69</w:t>
            </w:r>
            <w:r w:rsidR="00EC785D" w:rsidRPr="00366F2E">
              <w:rPr>
                <w:rFonts w:ascii="Arial" w:hAnsi="Arial" w:cs="Arial"/>
                <w:sz w:val="20"/>
                <w:szCs w:val="20"/>
                <w:lang w:eastAsia="cs-CZ"/>
              </w:rPr>
              <w:t xml:space="preserve"> </w:t>
            </w:r>
            <w:r w:rsidR="00FF3B09" w:rsidRPr="00366F2E">
              <w:rPr>
                <w:rFonts w:ascii="Arial" w:hAnsi="Arial" w:cs="Arial"/>
                <w:sz w:val="20"/>
                <w:szCs w:val="20"/>
                <w:lang w:eastAsia="cs-CZ"/>
              </w:rPr>
              <w:t>Kč</w:t>
            </w:r>
          </w:p>
        </w:tc>
        <w:tc>
          <w:tcPr>
            <w:tcW w:w="1543" w:type="dxa"/>
            <w:vAlign w:val="bottom"/>
          </w:tcPr>
          <w:p w14:paraId="7F40C7D8" w14:textId="0648E1D7" w:rsidR="00FF3B09" w:rsidRPr="00366F2E" w:rsidRDefault="00EC785D" w:rsidP="00FF3B09">
            <w:pPr>
              <w:autoSpaceDE w:val="0"/>
              <w:autoSpaceDN w:val="0"/>
              <w:adjustRightInd w:val="0"/>
              <w:spacing w:line="240" w:lineRule="auto"/>
              <w:jc w:val="center"/>
              <w:rPr>
                <w:rFonts w:ascii="Arial" w:hAnsi="Arial" w:cs="Arial"/>
                <w:b/>
                <w:bCs/>
                <w:sz w:val="20"/>
                <w:szCs w:val="20"/>
              </w:rPr>
            </w:pPr>
            <w:r w:rsidRPr="00366F2E">
              <w:rPr>
                <w:rFonts w:ascii="Arial" w:hAnsi="Arial" w:cs="Arial"/>
                <w:sz w:val="20"/>
                <w:szCs w:val="20"/>
                <w:lang w:eastAsia="cs-CZ"/>
              </w:rPr>
              <w:t>6</w:t>
            </w:r>
            <w:r w:rsidR="00B736BD">
              <w:rPr>
                <w:rFonts w:ascii="Arial" w:hAnsi="Arial" w:cs="Arial"/>
                <w:sz w:val="20"/>
                <w:szCs w:val="20"/>
                <w:lang w:eastAsia="cs-CZ"/>
              </w:rPr>
              <w:t>7</w:t>
            </w:r>
            <w:r w:rsidRPr="00366F2E">
              <w:rPr>
                <w:rFonts w:ascii="Arial" w:hAnsi="Arial" w:cs="Arial"/>
                <w:sz w:val="20"/>
                <w:szCs w:val="20"/>
                <w:lang w:eastAsia="cs-CZ"/>
              </w:rPr>
              <w:t xml:space="preserve"> </w:t>
            </w:r>
            <w:r w:rsidR="00FF3B09" w:rsidRPr="00366F2E">
              <w:rPr>
                <w:rFonts w:ascii="Arial" w:hAnsi="Arial" w:cs="Arial"/>
                <w:sz w:val="20"/>
                <w:szCs w:val="20"/>
                <w:lang w:eastAsia="cs-CZ"/>
              </w:rPr>
              <w:t>Kč</w:t>
            </w:r>
          </w:p>
        </w:tc>
      </w:tr>
      <w:tr w:rsidR="00547C55" w:rsidRPr="00366F2E" w14:paraId="36E00891" w14:textId="77777777" w:rsidTr="00FF3B0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72"/>
        </w:trPr>
        <w:tc>
          <w:tcPr>
            <w:tcW w:w="1267" w:type="dxa"/>
            <w:gridSpan w:val="2"/>
            <w:vAlign w:val="center"/>
          </w:tcPr>
          <w:p w14:paraId="7E900D2A" w14:textId="070E4F75" w:rsidR="00FF3B09" w:rsidRPr="00366F2E" w:rsidRDefault="00FF3B09" w:rsidP="00FF3B09">
            <w:pPr>
              <w:autoSpaceDE w:val="0"/>
              <w:autoSpaceDN w:val="0"/>
              <w:adjustRightInd w:val="0"/>
              <w:spacing w:line="240" w:lineRule="auto"/>
              <w:ind w:left="-8"/>
              <w:rPr>
                <w:rFonts w:ascii="Arial" w:hAnsi="Arial" w:cs="Arial"/>
                <w:b/>
                <w:bCs/>
                <w:sz w:val="20"/>
                <w:szCs w:val="20"/>
              </w:rPr>
            </w:pPr>
            <w:r w:rsidRPr="00366F2E">
              <w:rPr>
                <w:rFonts w:ascii="Arial" w:hAnsi="Arial" w:cs="Arial"/>
                <w:sz w:val="20"/>
                <w:szCs w:val="20"/>
                <w:lang w:eastAsia="cs-CZ"/>
              </w:rPr>
              <w:t>Dlouhá DL</w:t>
            </w:r>
          </w:p>
        </w:tc>
        <w:tc>
          <w:tcPr>
            <w:tcW w:w="1260" w:type="dxa"/>
            <w:vAlign w:val="bottom"/>
          </w:tcPr>
          <w:p w14:paraId="77560DF9" w14:textId="17FFC0BE" w:rsidR="00FF3B09" w:rsidRPr="00366F2E" w:rsidRDefault="00EC785D" w:rsidP="00FF3B09">
            <w:pPr>
              <w:jc w:val="center"/>
              <w:rPr>
                <w:rFonts w:ascii="Arial" w:hAnsi="Arial" w:cs="Arial"/>
                <w:b/>
                <w:bCs/>
                <w:sz w:val="20"/>
                <w:szCs w:val="20"/>
              </w:rPr>
            </w:pPr>
            <w:r w:rsidRPr="00366F2E">
              <w:rPr>
                <w:rFonts w:ascii="Arial" w:hAnsi="Arial" w:cs="Arial"/>
                <w:sz w:val="20"/>
                <w:szCs w:val="20"/>
              </w:rPr>
              <w:t xml:space="preserve">43 </w:t>
            </w:r>
            <w:r w:rsidR="00FF3B09" w:rsidRPr="00366F2E">
              <w:rPr>
                <w:rFonts w:ascii="Arial" w:hAnsi="Arial" w:cs="Arial"/>
                <w:sz w:val="20"/>
                <w:szCs w:val="20"/>
              </w:rPr>
              <w:t>Kč</w:t>
            </w:r>
          </w:p>
        </w:tc>
        <w:tc>
          <w:tcPr>
            <w:tcW w:w="1260" w:type="dxa"/>
            <w:vAlign w:val="bottom"/>
          </w:tcPr>
          <w:p w14:paraId="3B630444" w14:textId="24B139D6" w:rsidR="00FF3B09" w:rsidRPr="00366F2E" w:rsidRDefault="00EC785D" w:rsidP="00FF3B09">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rPr>
              <w:t xml:space="preserve">41 </w:t>
            </w:r>
            <w:r w:rsidR="00FF3B09" w:rsidRPr="00366F2E">
              <w:rPr>
                <w:rFonts w:ascii="Arial" w:hAnsi="Arial" w:cs="Arial"/>
                <w:sz w:val="20"/>
                <w:szCs w:val="20"/>
              </w:rPr>
              <w:t>Kč</w:t>
            </w:r>
          </w:p>
        </w:tc>
        <w:tc>
          <w:tcPr>
            <w:tcW w:w="1541" w:type="dxa"/>
            <w:vAlign w:val="bottom"/>
          </w:tcPr>
          <w:p w14:paraId="60A77373" w14:textId="350CB492" w:rsidR="00FF3B09" w:rsidRPr="00366F2E" w:rsidRDefault="00EC785D" w:rsidP="00FF3B09">
            <w:pPr>
              <w:autoSpaceDE w:val="0"/>
              <w:autoSpaceDN w:val="0"/>
              <w:adjustRightInd w:val="0"/>
              <w:spacing w:line="240" w:lineRule="auto"/>
              <w:jc w:val="center"/>
              <w:rPr>
                <w:rFonts w:ascii="Arial" w:hAnsi="Arial" w:cs="Arial"/>
                <w:b/>
                <w:bCs/>
                <w:sz w:val="20"/>
                <w:szCs w:val="20"/>
              </w:rPr>
            </w:pPr>
            <w:r w:rsidRPr="00366F2E">
              <w:rPr>
                <w:rFonts w:ascii="Arial" w:hAnsi="Arial" w:cs="Arial"/>
                <w:sz w:val="20"/>
                <w:szCs w:val="20"/>
                <w:lang w:eastAsia="cs-CZ"/>
              </w:rPr>
              <w:t>6</w:t>
            </w:r>
            <w:r w:rsidR="00B736BD">
              <w:rPr>
                <w:rFonts w:ascii="Arial" w:hAnsi="Arial" w:cs="Arial"/>
                <w:sz w:val="20"/>
                <w:szCs w:val="20"/>
                <w:lang w:eastAsia="cs-CZ"/>
              </w:rPr>
              <w:t>1</w:t>
            </w:r>
            <w:r w:rsidRPr="00366F2E">
              <w:rPr>
                <w:rFonts w:ascii="Arial" w:hAnsi="Arial" w:cs="Arial"/>
                <w:sz w:val="20"/>
                <w:szCs w:val="20"/>
                <w:lang w:eastAsia="cs-CZ"/>
              </w:rPr>
              <w:t xml:space="preserve"> </w:t>
            </w:r>
            <w:r w:rsidR="00FF3B09" w:rsidRPr="00366F2E">
              <w:rPr>
                <w:rFonts w:ascii="Arial" w:hAnsi="Arial" w:cs="Arial"/>
                <w:sz w:val="20"/>
                <w:szCs w:val="20"/>
                <w:lang w:eastAsia="cs-CZ"/>
              </w:rPr>
              <w:t>Kč</w:t>
            </w:r>
          </w:p>
        </w:tc>
        <w:tc>
          <w:tcPr>
            <w:tcW w:w="1540" w:type="dxa"/>
            <w:vAlign w:val="bottom"/>
          </w:tcPr>
          <w:p w14:paraId="1304FF50" w14:textId="4378191C" w:rsidR="00FF3B09" w:rsidRPr="00366F2E" w:rsidRDefault="00B736BD" w:rsidP="00FF3B09">
            <w:pPr>
              <w:autoSpaceDE w:val="0"/>
              <w:autoSpaceDN w:val="0"/>
              <w:adjustRightInd w:val="0"/>
              <w:spacing w:line="240" w:lineRule="auto"/>
              <w:jc w:val="center"/>
              <w:rPr>
                <w:rFonts w:ascii="Arial" w:hAnsi="Arial" w:cs="Arial"/>
                <w:b/>
                <w:bCs/>
                <w:sz w:val="20"/>
                <w:szCs w:val="20"/>
              </w:rPr>
            </w:pPr>
            <w:r>
              <w:rPr>
                <w:rFonts w:ascii="Arial" w:hAnsi="Arial" w:cs="Arial"/>
                <w:sz w:val="20"/>
                <w:szCs w:val="20"/>
                <w:lang w:eastAsia="cs-CZ"/>
              </w:rPr>
              <w:t>59</w:t>
            </w:r>
            <w:r w:rsidR="00EC785D" w:rsidRPr="00366F2E">
              <w:rPr>
                <w:rFonts w:ascii="Arial" w:hAnsi="Arial" w:cs="Arial"/>
                <w:sz w:val="20"/>
                <w:szCs w:val="20"/>
                <w:lang w:eastAsia="cs-CZ"/>
              </w:rPr>
              <w:t xml:space="preserve"> </w:t>
            </w:r>
            <w:r w:rsidR="00FF3B09" w:rsidRPr="00366F2E">
              <w:rPr>
                <w:rFonts w:ascii="Arial" w:hAnsi="Arial" w:cs="Arial"/>
                <w:sz w:val="20"/>
                <w:szCs w:val="20"/>
                <w:lang w:eastAsia="cs-CZ"/>
              </w:rPr>
              <w:t>Kč</w:t>
            </w:r>
          </w:p>
        </w:tc>
        <w:tc>
          <w:tcPr>
            <w:tcW w:w="1687" w:type="dxa"/>
            <w:vAlign w:val="bottom"/>
          </w:tcPr>
          <w:p w14:paraId="41C34F31" w14:textId="7168195E" w:rsidR="00FF3B09" w:rsidRPr="00366F2E" w:rsidRDefault="00EC785D" w:rsidP="00FF3B09">
            <w:pPr>
              <w:autoSpaceDE w:val="0"/>
              <w:autoSpaceDN w:val="0"/>
              <w:adjustRightInd w:val="0"/>
              <w:spacing w:line="240" w:lineRule="auto"/>
              <w:jc w:val="center"/>
              <w:rPr>
                <w:rFonts w:ascii="Arial" w:hAnsi="Arial" w:cs="Arial"/>
                <w:b/>
                <w:bCs/>
                <w:sz w:val="20"/>
                <w:szCs w:val="20"/>
              </w:rPr>
            </w:pPr>
            <w:r w:rsidRPr="00366F2E">
              <w:rPr>
                <w:rFonts w:ascii="Arial" w:hAnsi="Arial" w:cs="Arial"/>
                <w:sz w:val="20"/>
                <w:szCs w:val="20"/>
                <w:lang w:eastAsia="cs-CZ"/>
              </w:rPr>
              <w:t>6</w:t>
            </w:r>
            <w:r w:rsidR="00B736BD">
              <w:rPr>
                <w:rFonts w:ascii="Arial" w:hAnsi="Arial" w:cs="Arial"/>
                <w:sz w:val="20"/>
                <w:szCs w:val="20"/>
                <w:lang w:eastAsia="cs-CZ"/>
              </w:rPr>
              <w:t>7</w:t>
            </w:r>
            <w:r w:rsidRPr="00366F2E">
              <w:rPr>
                <w:rFonts w:ascii="Arial" w:hAnsi="Arial" w:cs="Arial"/>
                <w:sz w:val="20"/>
                <w:szCs w:val="20"/>
                <w:lang w:eastAsia="cs-CZ"/>
              </w:rPr>
              <w:t xml:space="preserve"> </w:t>
            </w:r>
            <w:r w:rsidR="00FF3B09" w:rsidRPr="00366F2E">
              <w:rPr>
                <w:rFonts w:ascii="Arial" w:hAnsi="Arial" w:cs="Arial"/>
                <w:sz w:val="20"/>
                <w:szCs w:val="20"/>
                <w:lang w:eastAsia="cs-CZ"/>
              </w:rPr>
              <w:t>Kč</w:t>
            </w:r>
          </w:p>
        </w:tc>
        <w:tc>
          <w:tcPr>
            <w:tcW w:w="1543" w:type="dxa"/>
            <w:vAlign w:val="bottom"/>
          </w:tcPr>
          <w:p w14:paraId="7CC1EE4D" w14:textId="41A20EF4" w:rsidR="00FF3B09" w:rsidRPr="00366F2E" w:rsidRDefault="00EC785D" w:rsidP="00FF3B09">
            <w:pPr>
              <w:autoSpaceDE w:val="0"/>
              <w:autoSpaceDN w:val="0"/>
              <w:adjustRightInd w:val="0"/>
              <w:spacing w:line="240" w:lineRule="auto"/>
              <w:jc w:val="center"/>
              <w:rPr>
                <w:rFonts w:ascii="Arial" w:hAnsi="Arial" w:cs="Arial"/>
                <w:b/>
                <w:bCs/>
                <w:sz w:val="20"/>
                <w:szCs w:val="20"/>
              </w:rPr>
            </w:pPr>
            <w:r w:rsidRPr="00366F2E">
              <w:rPr>
                <w:rFonts w:ascii="Arial" w:hAnsi="Arial" w:cs="Arial"/>
                <w:sz w:val="20"/>
                <w:szCs w:val="20"/>
                <w:lang w:eastAsia="cs-CZ"/>
              </w:rPr>
              <w:t>6</w:t>
            </w:r>
            <w:r w:rsidR="00B736BD">
              <w:rPr>
                <w:rFonts w:ascii="Arial" w:hAnsi="Arial" w:cs="Arial"/>
                <w:sz w:val="20"/>
                <w:szCs w:val="20"/>
                <w:lang w:eastAsia="cs-CZ"/>
              </w:rPr>
              <w:t>5</w:t>
            </w:r>
            <w:r w:rsidRPr="00366F2E">
              <w:rPr>
                <w:rFonts w:ascii="Arial" w:hAnsi="Arial" w:cs="Arial"/>
                <w:sz w:val="20"/>
                <w:szCs w:val="20"/>
                <w:lang w:eastAsia="cs-CZ"/>
              </w:rPr>
              <w:t xml:space="preserve"> </w:t>
            </w:r>
            <w:r w:rsidR="00FF3B09" w:rsidRPr="00366F2E">
              <w:rPr>
                <w:rFonts w:ascii="Arial" w:hAnsi="Arial" w:cs="Arial"/>
                <w:sz w:val="20"/>
                <w:szCs w:val="20"/>
                <w:lang w:eastAsia="cs-CZ"/>
              </w:rPr>
              <w:t>Kč</w:t>
            </w:r>
          </w:p>
        </w:tc>
      </w:tr>
    </w:tbl>
    <w:p w14:paraId="3C2EB55D" w14:textId="68D3B448" w:rsidR="001655EA" w:rsidRPr="00366F2E" w:rsidRDefault="00716B60" w:rsidP="008E4CDF">
      <w:pPr>
        <w:spacing w:line="228" w:lineRule="auto"/>
        <w:jc w:val="right"/>
        <w:rPr>
          <w:rFonts w:ascii="Arial" w:hAnsi="Arial" w:cs="Arial"/>
          <w:i/>
          <w:sz w:val="20"/>
          <w:szCs w:val="20"/>
        </w:rPr>
      </w:pPr>
      <w:r w:rsidRPr="00366F2E">
        <w:rPr>
          <w:rFonts w:ascii="Arial" w:hAnsi="Arial" w:cs="Arial"/>
          <w:i/>
          <w:sz w:val="20"/>
          <w:szCs w:val="20"/>
        </w:rPr>
        <w:t>* ZK = Zákaznická karta České pošty</w:t>
      </w:r>
    </w:p>
    <w:tbl>
      <w:tblPr>
        <w:tblW w:w="0" w:type="auto"/>
        <w:tblInd w:w="108" w:type="dxa"/>
        <w:tblLook w:val="04A0" w:firstRow="1" w:lastRow="0" w:firstColumn="1" w:lastColumn="0" w:noHBand="0" w:noVBand="1"/>
      </w:tblPr>
      <w:tblGrid>
        <w:gridCol w:w="566"/>
        <w:gridCol w:w="1541"/>
        <w:gridCol w:w="2233"/>
        <w:gridCol w:w="2943"/>
        <w:gridCol w:w="2815"/>
      </w:tblGrid>
      <w:tr w:rsidR="00547C55" w:rsidRPr="00366F2E" w14:paraId="6493016E" w14:textId="77777777" w:rsidTr="00FF3B09">
        <w:tc>
          <w:tcPr>
            <w:tcW w:w="566" w:type="dxa"/>
          </w:tcPr>
          <w:p w14:paraId="756F939C" w14:textId="4CEFCB26" w:rsidR="00716B60" w:rsidRPr="00366F2E" w:rsidRDefault="00716B60" w:rsidP="008E4CDF">
            <w:pPr>
              <w:spacing w:before="60" w:line="228" w:lineRule="auto"/>
              <w:rPr>
                <w:rFonts w:ascii="Arial" w:hAnsi="Arial" w:cs="Arial"/>
                <w:b/>
              </w:rPr>
            </w:pPr>
            <w:r w:rsidRPr="00366F2E">
              <w:rPr>
                <w:rFonts w:ascii="Arial" w:hAnsi="Arial" w:cs="Arial"/>
                <w:b/>
              </w:rPr>
              <w:t>2.</w:t>
            </w:r>
          </w:p>
        </w:tc>
        <w:tc>
          <w:tcPr>
            <w:tcW w:w="9532" w:type="dxa"/>
            <w:gridSpan w:val="4"/>
            <w:vAlign w:val="center"/>
          </w:tcPr>
          <w:p w14:paraId="494F4F43" w14:textId="3311C2F6" w:rsidR="00716B60" w:rsidRPr="00366F2E" w:rsidRDefault="00716B60" w:rsidP="008E4CDF">
            <w:pPr>
              <w:spacing w:before="60" w:line="228" w:lineRule="auto"/>
              <w:rPr>
                <w:rFonts w:ascii="Arial" w:hAnsi="Arial" w:cs="Arial"/>
                <w:b/>
              </w:rPr>
            </w:pPr>
            <w:r w:rsidRPr="00366F2E">
              <w:rPr>
                <w:rFonts w:ascii="Arial" w:hAnsi="Arial" w:cs="Arial"/>
                <w:b/>
              </w:rPr>
              <w:t xml:space="preserve">Přehled celkových cen Voucherů na nákup služeb výroby, </w:t>
            </w:r>
            <w:r w:rsidR="00E2643D" w:rsidRPr="00366F2E">
              <w:rPr>
                <w:rFonts w:ascii="Arial" w:hAnsi="Arial" w:cs="Arial"/>
                <w:b/>
              </w:rPr>
              <w:t xml:space="preserve">přípravy </w:t>
            </w:r>
            <w:r w:rsidRPr="00366F2E">
              <w:rPr>
                <w:rFonts w:ascii="Arial" w:hAnsi="Arial" w:cs="Arial"/>
                <w:b/>
              </w:rPr>
              <w:t>podání a</w:t>
            </w:r>
            <w:r w:rsidR="007B7AA6" w:rsidRPr="00366F2E">
              <w:rPr>
                <w:rFonts w:ascii="Arial" w:hAnsi="Arial" w:cs="Arial"/>
                <w:b/>
              </w:rPr>
              <w:t xml:space="preserve"> </w:t>
            </w:r>
            <w:r w:rsidRPr="00366F2E">
              <w:rPr>
                <w:rFonts w:ascii="Arial" w:hAnsi="Arial" w:cs="Arial"/>
                <w:b/>
              </w:rPr>
              <w:t>příslušné poštovní služby pro Pohlednice Online</w:t>
            </w:r>
          </w:p>
          <w:p w14:paraId="1F002B8A" w14:textId="57328CC5" w:rsidR="00716B60" w:rsidRPr="00366F2E" w:rsidRDefault="00716B60" w:rsidP="008E4CDF">
            <w:pPr>
              <w:spacing w:before="60" w:line="228" w:lineRule="auto"/>
              <w:rPr>
                <w:rFonts w:ascii="Arial" w:hAnsi="Arial" w:cs="Arial"/>
                <w:b/>
              </w:rPr>
            </w:pPr>
          </w:p>
        </w:tc>
      </w:tr>
      <w:tr w:rsidR="00547C55" w:rsidRPr="00366F2E" w14:paraId="1A6190E1" w14:textId="77777777" w:rsidTr="00FF3B0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392"/>
        </w:trPr>
        <w:tc>
          <w:tcPr>
            <w:tcW w:w="2107" w:type="dxa"/>
            <w:gridSpan w:val="2"/>
            <w:vMerge w:val="restart"/>
            <w:shd w:val="clear" w:color="auto" w:fill="F2F2F2" w:themeFill="background1" w:themeFillShade="F2"/>
            <w:vAlign w:val="center"/>
          </w:tcPr>
          <w:p w14:paraId="71EEECB0" w14:textId="77777777" w:rsidR="00716B60" w:rsidRPr="00366F2E" w:rsidRDefault="00716B60" w:rsidP="00716B60">
            <w:pPr>
              <w:autoSpaceDE w:val="0"/>
              <w:autoSpaceDN w:val="0"/>
              <w:adjustRightInd w:val="0"/>
              <w:spacing w:line="240" w:lineRule="auto"/>
              <w:ind w:left="-8"/>
              <w:rPr>
                <w:rFonts w:ascii="Arial" w:hAnsi="Arial" w:cs="Arial"/>
                <w:b/>
                <w:bCs/>
                <w:sz w:val="20"/>
                <w:szCs w:val="20"/>
              </w:rPr>
            </w:pPr>
            <w:r w:rsidRPr="00366F2E">
              <w:rPr>
                <w:rFonts w:ascii="Arial" w:hAnsi="Arial" w:cs="Arial"/>
                <w:b/>
                <w:bCs/>
                <w:sz w:val="20"/>
                <w:szCs w:val="20"/>
              </w:rPr>
              <w:t>Počet pohlednic</w:t>
            </w:r>
          </w:p>
          <w:p w14:paraId="76AAD0EB" w14:textId="75FB1279" w:rsidR="00716B60" w:rsidRPr="00366F2E" w:rsidRDefault="00716B60" w:rsidP="008E4CDF">
            <w:pPr>
              <w:autoSpaceDE w:val="0"/>
              <w:autoSpaceDN w:val="0"/>
              <w:adjustRightInd w:val="0"/>
              <w:spacing w:line="240" w:lineRule="auto"/>
              <w:ind w:left="-8"/>
              <w:rPr>
                <w:rFonts w:ascii="Arial" w:hAnsi="Arial" w:cs="Arial"/>
                <w:b/>
                <w:bCs/>
                <w:sz w:val="20"/>
                <w:szCs w:val="20"/>
              </w:rPr>
            </w:pPr>
            <w:r w:rsidRPr="00366F2E">
              <w:rPr>
                <w:rFonts w:ascii="Arial" w:hAnsi="Arial" w:cs="Arial"/>
                <w:b/>
                <w:bCs/>
                <w:sz w:val="20"/>
                <w:szCs w:val="20"/>
              </w:rPr>
              <w:t>na voucheru</w:t>
            </w:r>
          </w:p>
        </w:tc>
        <w:tc>
          <w:tcPr>
            <w:tcW w:w="7991" w:type="dxa"/>
            <w:gridSpan w:val="3"/>
            <w:shd w:val="clear" w:color="auto" w:fill="F2F2F2" w:themeFill="background1" w:themeFillShade="F2"/>
            <w:vAlign w:val="center"/>
          </w:tcPr>
          <w:p w14:paraId="121DC029" w14:textId="0CAD02D5" w:rsidR="00716B60" w:rsidRPr="00366F2E" w:rsidRDefault="00131DBE" w:rsidP="00E2643D">
            <w:pPr>
              <w:autoSpaceDE w:val="0"/>
              <w:autoSpaceDN w:val="0"/>
              <w:adjustRightInd w:val="0"/>
              <w:spacing w:line="240" w:lineRule="auto"/>
              <w:jc w:val="center"/>
              <w:rPr>
                <w:rFonts w:ascii="Arial" w:hAnsi="Arial" w:cs="Arial"/>
                <w:b/>
                <w:bCs/>
                <w:sz w:val="20"/>
                <w:szCs w:val="20"/>
              </w:rPr>
            </w:pPr>
            <w:r w:rsidRPr="00366F2E">
              <w:rPr>
                <w:rFonts w:ascii="Arial" w:hAnsi="Arial" w:cs="Arial"/>
                <w:b/>
              </w:rPr>
              <w:t xml:space="preserve">POHLEDNICE NA ADRESU </w:t>
            </w:r>
          </w:p>
        </w:tc>
      </w:tr>
      <w:tr w:rsidR="00547C55" w:rsidRPr="00366F2E" w14:paraId="5D3BA64F" w14:textId="77777777" w:rsidTr="00FF3B0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392"/>
        </w:trPr>
        <w:tc>
          <w:tcPr>
            <w:tcW w:w="2107" w:type="dxa"/>
            <w:gridSpan w:val="2"/>
            <w:vMerge/>
            <w:shd w:val="clear" w:color="auto" w:fill="F2F2F2" w:themeFill="background1" w:themeFillShade="F2"/>
            <w:vAlign w:val="center"/>
          </w:tcPr>
          <w:p w14:paraId="2BFFD31E" w14:textId="77777777" w:rsidR="00716B60" w:rsidRPr="00366F2E" w:rsidRDefault="00716B60" w:rsidP="0078219A">
            <w:pPr>
              <w:autoSpaceDE w:val="0"/>
              <w:autoSpaceDN w:val="0"/>
              <w:adjustRightInd w:val="0"/>
              <w:spacing w:line="240" w:lineRule="auto"/>
              <w:ind w:left="-8"/>
              <w:jc w:val="center"/>
              <w:rPr>
                <w:rFonts w:ascii="Arial" w:hAnsi="Arial" w:cs="Arial"/>
                <w:b/>
                <w:bCs/>
                <w:sz w:val="20"/>
                <w:szCs w:val="20"/>
              </w:rPr>
            </w:pPr>
          </w:p>
        </w:tc>
        <w:tc>
          <w:tcPr>
            <w:tcW w:w="2233" w:type="dxa"/>
            <w:shd w:val="clear" w:color="auto" w:fill="F2F2F2" w:themeFill="background1" w:themeFillShade="F2"/>
            <w:vAlign w:val="center"/>
          </w:tcPr>
          <w:p w14:paraId="1052F567" w14:textId="64526C69" w:rsidR="00716B60" w:rsidRPr="00366F2E" w:rsidRDefault="00131DBE" w:rsidP="0078219A">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V ČR</w:t>
            </w:r>
          </w:p>
        </w:tc>
        <w:tc>
          <w:tcPr>
            <w:tcW w:w="2943" w:type="dxa"/>
            <w:shd w:val="clear" w:color="auto" w:fill="F2F2F2" w:themeFill="background1" w:themeFillShade="F2"/>
            <w:vAlign w:val="center"/>
          </w:tcPr>
          <w:p w14:paraId="599D192D" w14:textId="4915D97A" w:rsidR="00716B60" w:rsidRPr="00366F2E" w:rsidRDefault="00131DBE" w:rsidP="0078219A">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V EVROPSKÉ ZEMI</w:t>
            </w:r>
          </w:p>
        </w:tc>
        <w:tc>
          <w:tcPr>
            <w:tcW w:w="2815" w:type="dxa"/>
            <w:shd w:val="clear" w:color="auto" w:fill="F2F2F2" w:themeFill="background1" w:themeFillShade="F2"/>
            <w:vAlign w:val="center"/>
          </w:tcPr>
          <w:p w14:paraId="7ADBCC5B" w14:textId="6644F549" w:rsidR="00716B60" w:rsidRPr="00366F2E" w:rsidRDefault="00131DBE" w:rsidP="0078219A">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V MIMOEVROPSKÉ ZEMI</w:t>
            </w:r>
          </w:p>
        </w:tc>
      </w:tr>
      <w:tr w:rsidR="00547C55" w:rsidRPr="00366F2E" w14:paraId="2BB3B1D3" w14:textId="77777777" w:rsidTr="007B24C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81"/>
        </w:trPr>
        <w:tc>
          <w:tcPr>
            <w:tcW w:w="2107" w:type="dxa"/>
            <w:gridSpan w:val="2"/>
            <w:vAlign w:val="center"/>
          </w:tcPr>
          <w:p w14:paraId="252804D7" w14:textId="6C4F1956" w:rsidR="007B24CA" w:rsidRPr="00366F2E" w:rsidRDefault="007B24CA" w:rsidP="007B24CA">
            <w:pPr>
              <w:autoSpaceDE w:val="0"/>
              <w:autoSpaceDN w:val="0"/>
              <w:adjustRightInd w:val="0"/>
              <w:spacing w:line="240" w:lineRule="auto"/>
              <w:ind w:left="-8"/>
              <w:jc w:val="center"/>
              <w:rPr>
                <w:rFonts w:ascii="Arial" w:hAnsi="Arial" w:cs="Arial"/>
                <w:bCs/>
                <w:sz w:val="20"/>
                <w:szCs w:val="20"/>
              </w:rPr>
            </w:pPr>
            <w:r w:rsidRPr="00366F2E">
              <w:rPr>
                <w:rFonts w:ascii="Arial" w:hAnsi="Arial" w:cs="Arial"/>
                <w:sz w:val="20"/>
                <w:szCs w:val="20"/>
                <w:lang w:eastAsia="cs-CZ"/>
              </w:rPr>
              <w:t>3</w:t>
            </w:r>
          </w:p>
        </w:tc>
        <w:tc>
          <w:tcPr>
            <w:tcW w:w="2233" w:type="dxa"/>
          </w:tcPr>
          <w:p w14:paraId="59E65B17" w14:textId="3C615EE9"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rPr>
              <w:t xml:space="preserve">123 </w:t>
            </w:r>
            <w:r w:rsidR="007B24CA" w:rsidRPr="00366F2E">
              <w:rPr>
                <w:rFonts w:ascii="Arial" w:hAnsi="Arial" w:cs="Arial"/>
                <w:sz w:val="20"/>
                <w:szCs w:val="20"/>
              </w:rPr>
              <w:t>Kč</w:t>
            </w:r>
          </w:p>
        </w:tc>
        <w:tc>
          <w:tcPr>
            <w:tcW w:w="2943" w:type="dxa"/>
            <w:vAlign w:val="bottom"/>
          </w:tcPr>
          <w:p w14:paraId="6AC9B700" w14:textId="01247E63"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lang w:eastAsia="cs-CZ"/>
              </w:rPr>
              <w:t>1</w:t>
            </w:r>
            <w:r w:rsidR="00D03A8C">
              <w:rPr>
                <w:rFonts w:ascii="Arial" w:hAnsi="Arial" w:cs="Arial"/>
                <w:sz w:val="20"/>
                <w:szCs w:val="20"/>
                <w:lang w:eastAsia="cs-CZ"/>
              </w:rPr>
              <w:t>77</w:t>
            </w:r>
            <w:r w:rsidRPr="00366F2E">
              <w:rPr>
                <w:rFonts w:ascii="Arial" w:hAnsi="Arial" w:cs="Arial"/>
                <w:sz w:val="20"/>
                <w:szCs w:val="20"/>
                <w:lang w:eastAsia="cs-CZ"/>
              </w:rPr>
              <w:t xml:space="preserve"> </w:t>
            </w:r>
            <w:r w:rsidR="007B24CA" w:rsidRPr="00366F2E">
              <w:rPr>
                <w:rFonts w:ascii="Arial" w:hAnsi="Arial" w:cs="Arial"/>
                <w:sz w:val="20"/>
                <w:szCs w:val="20"/>
                <w:lang w:eastAsia="cs-CZ"/>
              </w:rPr>
              <w:t>Kč</w:t>
            </w:r>
          </w:p>
        </w:tc>
        <w:tc>
          <w:tcPr>
            <w:tcW w:w="2815" w:type="dxa"/>
            <w:vAlign w:val="bottom"/>
          </w:tcPr>
          <w:p w14:paraId="29BF51D9" w14:textId="701143F9"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lang w:eastAsia="cs-CZ"/>
              </w:rPr>
              <w:t>19</w:t>
            </w:r>
            <w:r w:rsidR="00C45B02">
              <w:rPr>
                <w:rFonts w:ascii="Arial" w:hAnsi="Arial" w:cs="Arial"/>
                <w:sz w:val="20"/>
                <w:szCs w:val="20"/>
                <w:lang w:eastAsia="cs-CZ"/>
              </w:rPr>
              <w:t>5</w:t>
            </w:r>
            <w:r w:rsidRPr="00366F2E">
              <w:rPr>
                <w:rFonts w:ascii="Arial" w:hAnsi="Arial" w:cs="Arial"/>
                <w:sz w:val="20"/>
                <w:szCs w:val="20"/>
                <w:lang w:eastAsia="cs-CZ"/>
              </w:rPr>
              <w:t xml:space="preserve"> </w:t>
            </w:r>
            <w:r w:rsidR="007B24CA" w:rsidRPr="00366F2E">
              <w:rPr>
                <w:rFonts w:ascii="Arial" w:hAnsi="Arial" w:cs="Arial"/>
                <w:sz w:val="20"/>
                <w:szCs w:val="20"/>
                <w:lang w:eastAsia="cs-CZ"/>
              </w:rPr>
              <w:t>Kč</w:t>
            </w:r>
          </w:p>
        </w:tc>
      </w:tr>
      <w:tr w:rsidR="00547C55" w:rsidRPr="00366F2E" w14:paraId="6B914B58" w14:textId="77777777" w:rsidTr="007B24C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72"/>
        </w:trPr>
        <w:tc>
          <w:tcPr>
            <w:tcW w:w="2107" w:type="dxa"/>
            <w:gridSpan w:val="2"/>
            <w:vAlign w:val="center"/>
          </w:tcPr>
          <w:p w14:paraId="27B9A3C7" w14:textId="318BF7FF" w:rsidR="007B24CA" w:rsidRPr="00366F2E" w:rsidRDefault="007B24CA" w:rsidP="007B24CA">
            <w:pPr>
              <w:autoSpaceDE w:val="0"/>
              <w:autoSpaceDN w:val="0"/>
              <w:adjustRightInd w:val="0"/>
              <w:spacing w:line="240" w:lineRule="auto"/>
              <w:ind w:left="-8"/>
              <w:jc w:val="center"/>
              <w:rPr>
                <w:rFonts w:ascii="Arial" w:hAnsi="Arial" w:cs="Arial"/>
                <w:bCs/>
                <w:sz w:val="20"/>
                <w:szCs w:val="20"/>
              </w:rPr>
            </w:pPr>
            <w:r w:rsidRPr="00366F2E">
              <w:rPr>
                <w:rFonts w:ascii="Arial" w:hAnsi="Arial" w:cs="Arial"/>
                <w:sz w:val="20"/>
                <w:szCs w:val="20"/>
                <w:lang w:eastAsia="cs-CZ"/>
              </w:rPr>
              <w:t>4</w:t>
            </w:r>
          </w:p>
        </w:tc>
        <w:tc>
          <w:tcPr>
            <w:tcW w:w="2233" w:type="dxa"/>
          </w:tcPr>
          <w:p w14:paraId="24BA8002" w14:textId="0388CE10"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rPr>
              <w:t xml:space="preserve">164 </w:t>
            </w:r>
            <w:r w:rsidR="007B24CA" w:rsidRPr="00366F2E">
              <w:rPr>
                <w:rFonts w:ascii="Arial" w:hAnsi="Arial" w:cs="Arial"/>
                <w:sz w:val="20"/>
                <w:szCs w:val="20"/>
              </w:rPr>
              <w:t>Kč</w:t>
            </w:r>
          </w:p>
        </w:tc>
        <w:tc>
          <w:tcPr>
            <w:tcW w:w="2943" w:type="dxa"/>
            <w:vAlign w:val="bottom"/>
          </w:tcPr>
          <w:p w14:paraId="6579A884" w14:textId="6169A782"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lang w:eastAsia="cs-CZ"/>
              </w:rPr>
              <w:t>2</w:t>
            </w:r>
            <w:r w:rsidR="00D03A8C">
              <w:rPr>
                <w:rFonts w:ascii="Arial" w:hAnsi="Arial" w:cs="Arial"/>
                <w:sz w:val="20"/>
                <w:szCs w:val="20"/>
                <w:lang w:eastAsia="cs-CZ"/>
              </w:rPr>
              <w:t>36</w:t>
            </w:r>
            <w:r w:rsidRPr="00366F2E">
              <w:rPr>
                <w:rFonts w:ascii="Arial" w:hAnsi="Arial" w:cs="Arial"/>
                <w:sz w:val="20"/>
                <w:szCs w:val="20"/>
                <w:lang w:eastAsia="cs-CZ"/>
              </w:rPr>
              <w:t xml:space="preserve"> </w:t>
            </w:r>
            <w:r w:rsidR="007B24CA" w:rsidRPr="00366F2E">
              <w:rPr>
                <w:rFonts w:ascii="Arial" w:hAnsi="Arial" w:cs="Arial"/>
                <w:sz w:val="20"/>
                <w:szCs w:val="20"/>
                <w:lang w:eastAsia="cs-CZ"/>
              </w:rPr>
              <w:t>Kč</w:t>
            </w:r>
          </w:p>
        </w:tc>
        <w:tc>
          <w:tcPr>
            <w:tcW w:w="2815" w:type="dxa"/>
            <w:vAlign w:val="bottom"/>
          </w:tcPr>
          <w:p w14:paraId="2569EC0C" w14:textId="2D4C1BF1"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lang w:eastAsia="cs-CZ"/>
              </w:rPr>
              <w:t>26</w:t>
            </w:r>
            <w:r w:rsidR="00853482">
              <w:rPr>
                <w:rFonts w:ascii="Arial" w:hAnsi="Arial" w:cs="Arial"/>
                <w:sz w:val="20"/>
                <w:szCs w:val="20"/>
                <w:lang w:eastAsia="cs-CZ"/>
              </w:rPr>
              <w:t>0</w:t>
            </w:r>
            <w:r w:rsidRPr="00366F2E">
              <w:rPr>
                <w:rFonts w:ascii="Arial" w:hAnsi="Arial" w:cs="Arial"/>
                <w:sz w:val="20"/>
                <w:szCs w:val="20"/>
                <w:lang w:eastAsia="cs-CZ"/>
              </w:rPr>
              <w:t xml:space="preserve"> </w:t>
            </w:r>
            <w:r w:rsidR="007B24CA" w:rsidRPr="00366F2E">
              <w:rPr>
                <w:rFonts w:ascii="Arial" w:hAnsi="Arial" w:cs="Arial"/>
                <w:sz w:val="20"/>
                <w:szCs w:val="20"/>
                <w:lang w:eastAsia="cs-CZ"/>
              </w:rPr>
              <w:t>Kč</w:t>
            </w:r>
          </w:p>
        </w:tc>
      </w:tr>
      <w:tr w:rsidR="00547C55" w:rsidRPr="00366F2E" w14:paraId="03AB15BF" w14:textId="77777777" w:rsidTr="007B24C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72"/>
        </w:trPr>
        <w:tc>
          <w:tcPr>
            <w:tcW w:w="2107" w:type="dxa"/>
            <w:gridSpan w:val="2"/>
            <w:vAlign w:val="center"/>
          </w:tcPr>
          <w:p w14:paraId="400457A5" w14:textId="61B5BFEF" w:rsidR="007B24CA" w:rsidRPr="00366F2E" w:rsidRDefault="007B24CA" w:rsidP="007B24CA">
            <w:pPr>
              <w:autoSpaceDE w:val="0"/>
              <w:autoSpaceDN w:val="0"/>
              <w:adjustRightInd w:val="0"/>
              <w:spacing w:line="240" w:lineRule="auto"/>
              <w:ind w:left="-8"/>
              <w:jc w:val="center"/>
              <w:rPr>
                <w:rFonts w:ascii="Arial" w:hAnsi="Arial" w:cs="Arial"/>
                <w:bCs/>
                <w:sz w:val="20"/>
                <w:szCs w:val="20"/>
              </w:rPr>
            </w:pPr>
            <w:r w:rsidRPr="00366F2E">
              <w:rPr>
                <w:rFonts w:ascii="Arial" w:hAnsi="Arial" w:cs="Arial"/>
                <w:sz w:val="20"/>
                <w:szCs w:val="20"/>
                <w:lang w:eastAsia="cs-CZ"/>
              </w:rPr>
              <w:t>5</w:t>
            </w:r>
          </w:p>
        </w:tc>
        <w:tc>
          <w:tcPr>
            <w:tcW w:w="2233" w:type="dxa"/>
          </w:tcPr>
          <w:p w14:paraId="6ADC509F" w14:textId="56E0A4EA"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rPr>
              <w:t xml:space="preserve">205 </w:t>
            </w:r>
            <w:r w:rsidR="007B24CA" w:rsidRPr="00366F2E">
              <w:rPr>
                <w:rFonts w:ascii="Arial" w:hAnsi="Arial" w:cs="Arial"/>
                <w:sz w:val="20"/>
                <w:szCs w:val="20"/>
              </w:rPr>
              <w:t>Kč</w:t>
            </w:r>
          </w:p>
        </w:tc>
        <w:tc>
          <w:tcPr>
            <w:tcW w:w="2943" w:type="dxa"/>
            <w:vAlign w:val="bottom"/>
          </w:tcPr>
          <w:p w14:paraId="2A31F793" w14:textId="5BD8ADBD" w:rsidR="007B24CA" w:rsidRPr="00366F2E" w:rsidRDefault="00D03A8C" w:rsidP="007B24CA">
            <w:pPr>
              <w:autoSpaceDE w:val="0"/>
              <w:autoSpaceDN w:val="0"/>
              <w:adjustRightInd w:val="0"/>
              <w:spacing w:line="240" w:lineRule="auto"/>
              <w:jc w:val="center"/>
              <w:rPr>
                <w:rFonts w:ascii="Arial" w:hAnsi="Arial" w:cs="Arial"/>
                <w:bCs/>
                <w:sz w:val="20"/>
                <w:szCs w:val="20"/>
              </w:rPr>
            </w:pPr>
            <w:r>
              <w:rPr>
                <w:rFonts w:ascii="Arial" w:hAnsi="Arial" w:cs="Arial"/>
                <w:sz w:val="20"/>
                <w:szCs w:val="20"/>
                <w:lang w:eastAsia="cs-CZ"/>
              </w:rPr>
              <w:t>295</w:t>
            </w:r>
            <w:r w:rsidR="00EC785D" w:rsidRPr="00366F2E">
              <w:rPr>
                <w:rFonts w:ascii="Arial" w:hAnsi="Arial" w:cs="Arial"/>
                <w:sz w:val="20"/>
                <w:szCs w:val="20"/>
                <w:lang w:eastAsia="cs-CZ"/>
              </w:rPr>
              <w:t xml:space="preserve"> </w:t>
            </w:r>
            <w:r w:rsidR="007B24CA" w:rsidRPr="00366F2E">
              <w:rPr>
                <w:rFonts w:ascii="Arial" w:hAnsi="Arial" w:cs="Arial"/>
                <w:sz w:val="20"/>
                <w:szCs w:val="20"/>
                <w:lang w:eastAsia="cs-CZ"/>
              </w:rPr>
              <w:t>Kč</w:t>
            </w:r>
          </w:p>
        </w:tc>
        <w:tc>
          <w:tcPr>
            <w:tcW w:w="2815" w:type="dxa"/>
            <w:vAlign w:val="bottom"/>
          </w:tcPr>
          <w:p w14:paraId="6E065300" w14:textId="228E068D"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lang w:eastAsia="cs-CZ"/>
              </w:rPr>
              <w:t>3</w:t>
            </w:r>
            <w:r w:rsidR="00B31B13">
              <w:rPr>
                <w:rFonts w:ascii="Arial" w:hAnsi="Arial" w:cs="Arial"/>
                <w:sz w:val="20"/>
                <w:szCs w:val="20"/>
                <w:lang w:eastAsia="cs-CZ"/>
              </w:rPr>
              <w:t>25</w:t>
            </w:r>
            <w:r w:rsidRPr="00366F2E">
              <w:rPr>
                <w:rFonts w:ascii="Arial" w:hAnsi="Arial" w:cs="Arial"/>
                <w:sz w:val="20"/>
                <w:szCs w:val="20"/>
                <w:lang w:eastAsia="cs-CZ"/>
              </w:rPr>
              <w:t xml:space="preserve"> </w:t>
            </w:r>
            <w:r w:rsidR="007B24CA" w:rsidRPr="00366F2E">
              <w:rPr>
                <w:rFonts w:ascii="Arial" w:hAnsi="Arial" w:cs="Arial"/>
                <w:sz w:val="20"/>
                <w:szCs w:val="20"/>
                <w:lang w:eastAsia="cs-CZ"/>
              </w:rPr>
              <w:t>Kč</w:t>
            </w:r>
          </w:p>
        </w:tc>
      </w:tr>
      <w:tr w:rsidR="00547C55" w:rsidRPr="00366F2E" w14:paraId="2153B2F2" w14:textId="77777777" w:rsidTr="007B24C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72"/>
        </w:trPr>
        <w:tc>
          <w:tcPr>
            <w:tcW w:w="2107" w:type="dxa"/>
            <w:gridSpan w:val="2"/>
            <w:vAlign w:val="center"/>
          </w:tcPr>
          <w:p w14:paraId="38D36FD4" w14:textId="14912CE9" w:rsidR="007B24CA" w:rsidRPr="00366F2E" w:rsidRDefault="007B24CA" w:rsidP="007B24CA">
            <w:pPr>
              <w:autoSpaceDE w:val="0"/>
              <w:autoSpaceDN w:val="0"/>
              <w:adjustRightInd w:val="0"/>
              <w:spacing w:line="240" w:lineRule="auto"/>
              <w:ind w:left="-8"/>
              <w:jc w:val="center"/>
              <w:rPr>
                <w:rFonts w:ascii="Arial" w:hAnsi="Arial" w:cs="Arial"/>
                <w:bCs/>
                <w:sz w:val="20"/>
                <w:szCs w:val="20"/>
              </w:rPr>
            </w:pPr>
            <w:r w:rsidRPr="00366F2E">
              <w:rPr>
                <w:rFonts w:ascii="Arial" w:hAnsi="Arial" w:cs="Arial"/>
                <w:bCs/>
                <w:sz w:val="20"/>
                <w:szCs w:val="20"/>
              </w:rPr>
              <w:t>6</w:t>
            </w:r>
          </w:p>
        </w:tc>
        <w:tc>
          <w:tcPr>
            <w:tcW w:w="2233" w:type="dxa"/>
          </w:tcPr>
          <w:p w14:paraId="2275EE2F" w14:textId="6C2025E5"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rPr>
              <w:t xml:space="preserve">246 </w:t>
            </w:r>
            <w:r w:rsidR="007B24CA" w:rsidRPr="00366F2E">
              <w:rPr>
                <w:rFonts w:ascii="Arial" w:hAnsi="Arial" w:cs="Arial"/>
                <w:sz w:val="20"/>
                <w:szCs w:val="20"/>
              </w:rPr>
              <w:t>Kč</w:t>
            </w:r>
          </w:p>
        </w:tc>
        <w:tc>
          <w:tcPr>
            <w:tcW w:w="2943" w:type="dxa"/>
            <w:vAlign w:val="bottom"/>
          </w:tcPr>
          <w:p w14:paraId="213F5692" w14:textId="3D9E0F5D"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bCs/>
                <w:sz w:val="20"/>
                <w:szCs w:val="20"/>
              </w:rPr>
              <w:t>3</w:t>
            </w:r>
            <w:r w:rsidR="00D03A8C">
              <w:rPr>
                <w:rFonts w:ascii="Arial" w:hAnsi="Arial" w:cs="Arial"/>
                <w:bCs/>
                <w:sz w:val="20"/>
                <w:szCs w:val="20"/>
              </w:rPr>
              <w:t>5</w:t>
            </w:r>
            <w:r w:rsidR="00DF1CAA">
              <w:rPr>
                <w:rFonts w:ascii="Arial" w:hAnsi="Arial" w:cs="Arial"/>
                <w:bCs/>
                <w:sz w:val="20"/>
                <w:szCs w:val="20"/>
              </w:rPr>
              <w:t>4</w:t>
            </w:r>
            <w:r w:rsidRPr="00366F2E">
              <w:rPr>
                <w:rFonts w:ascii="Arial" w:hAnsi="Arial" w:cs="Arial"/>
                <w:bCs/>
                <w:sz w:val="20"/>
                <w:szCs w:val="20"/>
              </w:rPr>
              <w:t xml:space="preserve"> </w:t>
            </w:r>
            <w:r w:rsidR="007B24CA" w:rsidRPr="00366F2E">
              <w:rPr>
                <w:rFonts w:ascii="Arial" w:hAnsi="Arial" w:cs="Arial"/>
                <w:bCs/>
                <w:sz w:val="20"/>
                <w:szCs w:val="20"/>
              </w:rPr>
              <w:t>Kč</w:t>
            </w:r>
          </w:p>
        </w:tc>
        <w:tc>
          <w:tcPr>
            <w:tcW w:w="2815" w:type="dxa"/>
            <w:vAlign w:val="bottom"/>
          </w:tcPr>
          <w:p w14:paraId="15E8DC2F" w14:textId="73C028D7"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bCs/>
                <w:sz w:val="20"/>
                <w:szCs w:val="20"/>
              </w:rPr>
              <w:t>39</w:t>
            </w:r>
            <w:r w:rsidR="00637D36">
              <w:rPr>
                <w:rFonts w:ascii="Arial" w:hAnsi="Arial" w:cs="Arial"/>
                <w:bCs/>
                <w:sz w:val="20"/>
                <w:szCs w:val="20"/>
              </w:rPr>
              <w:t>0</w:t>
            </w:r>
            <w:r w:rsidRPr="00366F2E">
              <w:rPr>
                <w:rFonts w:ascii="Arial" w:hAnsi="Arial" w:cs="Arial"/>
                <w:bCs/>
                <w:sz w:val="20"/>
                <w:szCs w:val="20"/>
              </w:rPr>
              <w:t xml:space="preserve"> </w:t>
            </w:r>
            <w:r w:rsidR="007B24CA" w:rsidRPr="00366F2E">
              <w:rPr>
                <w:rFonts w:ascii="Arial" w:hAnsi="Arial" w:cs="Arial"/>
                <w:bCs/>
                <w:sz w:val="20"/>
                <w:szCs w:val="20"/>
              </w:rPr>
              <w:t>Kč</w:t>
            </w:r>
          </w:p>
        </w:tc>
      </w:tr>
      <w:tr w:rsidR="00547C55" w:rsidRPr="00366F2E" w14:paraId="4C0C6309" w14:textId="77777777" w:rsidTr="007B24C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72"/>
        </w:trPr>
        <w:tc>
          <w:tcPr>
            <w:tcW w:w="2107" w:type="dxa"/>
            <w:gridSpan w:val="2"/>
            <w:vAlign w:val="center"/>
          </w:tcPr>
          <w:p w14:paraId="43E1C6F4" w14:textId="2074AE81" w:rsidR="007B24CA" w:rsidRPr="00366F2E" w:rsidRDefault="007B24CA" w:rsidP="007B24CA">
            <w:pPr>
              <w:autoSpaceDE w:val="0"/>
              <w:autoSpaceDN w:val="0"/>
              <w:adjustRightInd w:val="0"/>
              <w:spacing w:line="240" w:lineRule="auto"/>
              <w:ind w:left="-8"/>
              <w:jc w:val="center"/>
              <w:rPr>
                <w:rFonts w:ascii="Arial" w:hAnsi="Arial" w:cs="Arial"/>
                <w:bCs/>
                <w:sz w:val="20"/>
                <w:szCs w:val="20"/>
              </w:rPr>
            </w:pPr>
            <w:r w:rsidRPr="00366F2E">
              <w:rPr>
                <w:rFonts w:ascii="Arial" w:hAnsi="Arial" w:cs="Arial"/>
                <w:sz w:val="20"/>
                <w:szCs w:val="20"/>
                <w:lang w:eastAsia="cs-CZ"/>
              </w:rPr>
              <w:t>7</w:t>
            </w:r>
          </w:p>
        </w:tc>
        <w:tc>
          <w:tcPr>
            <w:tcW w:w="2233" w:type="dxa"/>
          </w:tcPr>
          <w:p w14:paraId="479A4E84" w14:textId="198CAF4B"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rPr>
              <w:t xml:space="preserve">287 </w:t>
            </w:r>
            <w:r w:rsidR="007B24CA" w:rsidRPr="00366F2E">
              <w:rPr>
                <w:rFonts w:ascii="Arial" w:hAnsi="Arial" w:cs="Arial"/>
                <w:sz w:val="20"/>
                <w:szCs w:val="20"/>
              </w:rPr>
              <w:t>Kč</w:t>
            </w:r>
          </w:p>
        </w:tc>
        <w:tc>
          <w:tcPr>
            <w:tcW w:w="2943" w:type="dxa"/>
            <w:vAlign w:val="bottom"/>
          </w:tcPr>
          <w:p w14:paraId="05C2E98F" w14:textId="2DEBB9F1"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lang w:eastAsia="cs-CZ"/>
              </w:rPr>
              <w:t>4</w:t>
            </w:r>
            <w:r w:rsidR="00DF1CAA">
              <w:rPr>
                <w:rFonts w:ascii="Arial" w:hAnsi="Arial" w:cs="Arial"/>
                <w:sz w:val="20"/>
                <w:szCs w:val="20"/>
                <w:lang w:eastAsia="cs-CZ"/>
              </w:rPr>
              <w:t>13</w:t>
            </w:r>
            <w:r w:rsidRPr="00366F2E">
              <w:rPr>
                <w:rFonts w:ascii="Arial" w:hAnsi="Arial" w:cs="Arial"/>
                <w:sz w:val="20"/>
                <w:szCs w:val="20"/>
                <w:lang w:eastAsia="cs-CZ"/>
              </w:rPr>
              <w:t xml:space="preserve"> </w:t>
            </w:r>
            <w:r w:rsidR="007B24CA" w:rsidRPr="00366F2E">
              <w:rPr>
                <w:rFonts w:ascii="Arial" w:hAnsi="Arial" w:cs="Arial"/>
                <w:sz w:val="20"/>
                <w:szCs w:val="20"/>
                <w:lang w:eastAsia="cs-CZ"/>
              </w:rPr>
              <w:t>Kč</w:t>
            </w:r>
          </w:p>
        </w:tc>
        <w:tc>
          <w:tcPr>
            <w:tcW w:w="2815" w:type="dxa"/>
            <w:vAlign w:val="bottom"/>
          </w:tcPr>
          <w:p w14:paraId="2186D0FE" w14:textId="47491383"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lang w:eastAsia="cs-CZ"/>
              </w:rPr>
              <w:t>4</w:t>
            </w:r>
            <w:r w:rsidR="00637D36">
              <w:rPr>
                <w:rFonts w:ascii="Arial" w:hAnsi="Arial" w:cs="Arial"/>
                <w:sz w:val="20"/>
                <w:szCs w:val="20"/>
                <w:lang w:eastAsia="cs-CZ"/>
              </w:rPr>
              <w:t>55</w:t>
            </w:r>
            <w:r w:rsidRPr="00366F2E">
              <w:rPr>
                <w:rFonts w:ascii="Arial" w:hAnsi="Arial" w:cs="Arial"/>
                <w:sz w:val="20"/>
                <w:szCs w:val="20"/>
                <w:lang w:eastAsia="cs-CZ"/>
              </w:rPr>
              <w:t xml:space="preserve"> </w:t>
            </w:r>
            <w:r w:rsidR="007B24CA" w:rsidRPr="00366F2E">
              <w:rPr>
                <w:rFonts w:ascii="Arial" w:hAnsi="Arial" w:cs="Arial"/>
                <w:sz w:val="20"/>
                <w:szCs w:val="20"/>
                <w:lang w:eastAsia="cs-CZ"/>
              </w:rPr>
              <w:t>Kč</w:t>
            </w:r>
          </w:p>
        </w:tc>
      </w:tr>
      <w:tr w:rsidR="00547C55" w:rsidRPr="00366F2E" w14:paraId="0AF33222" w14:textId="77777777" w:rsidTr="007B24C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72"/>
        </w:trPr>
        <w:tc>
          <w:tcPr>
            <w:tcW w:w="2107" w:type="dxa"/>
            <w:gridSpan w:val="2"/>
            <w:vAlign w:val="center"/>
          </w:tcPr>
          <w:p w14:paraId="5B5EF1F4" w14:textId="375745C2" w:rsidR="007B24CA" w:rsidRPr="00366F2E" w:rsidRDefault="007B24CA" w:rsidP="007B24CA">
            <w:pPr>
              <w:autoSpaceDE w:val="0"/>
              <w:autoSpaceDN w:val="0"/>
              <w:adjustRightInd w:val="0"/>
              <w:spacing w:line="240" w:lineRule="auto"/>
              <w:ind w:left="-8"/>
              <w:jc w:val="center"/>
              <w:rPr>
                <w:rFonts w:ascii="Arial" w:hAnsi="Arial" w:cs="Arial"/>
                <w:bCs/>
                <w:sz w:val="20"/>
                <w:szCs w:val="20"/>
              </w:rPr>
            </w:pPr>
            <w:r w:rsidRPr="00366F2E">
              <w:rPr>
                <w:rFonts w:ascii="Arial" w:hAnsi="Arial" w:cs="Arial"/>
                <w:sz w:val="20"/>
                <w:szCs w:val="20"/>
                <w:lang w:eastAsia="cs-CZ"/>
              </w:rPr>
              <w:t>8</w:t>
            </w:r>
          </w:p>
        </w:tc>
        <w:tc>
          <w:tcPr>
            <w:tcW w:w="2233" w:type="dxa"/>
          </w:tcPr>
          <w:p w14:paraId="64750C88" w14:textId="61BEFDD1"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rPr>
              <w:t xml:space="preserve">328 </w:t>
            </w:r>
            <w:r w:rsidR="007B24CA" w:rsidRPr="00366F2E">
              <w:rPr>
                <w:rFonts w:ascii="Arial" w:hAnsi="Arial" w:cs="Arial"/>
                <w:sz w:val="20"/>
                <w:szCs w:val="20"/>
              </w:rPr>
              <w:t>Kč</w:t>
            </w:r>
          </w:p>
        </w:tc>
        <w:tc>
          <w:tcPr>
            <w:tcW w:w="2943" w:type="dxa"/>
            <w:vAlign w:val="bottom"/>
          </w:tcPr>
          <w:p w14:paraId="796EB703" w14:textId="597E74EF"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lang w:eastAsia="cs-CZ"/>
              </w:rPr>
              <w:t>4</w:t>
            </w:r>
            <w:r w:rsidR="00DF1CAA">
              <w:rPr>
                <w:rFonts w:ascii="Arial" w:hAnsi="Arial" w:cs="Arial"/>
                <w:sz w:val="20"/>
                <w:szCs w:val="20"/>
                <w:lang w:eastAsia="cs-CZ"/>
              </w:rPr>
              <w:t>72</w:t>
            </w:r>
            <w:r w:rsidRPr="00366F2E">
              <w:rPr>
                <w:rFonts w:ascii="Arial" w:hAnsi="Arial" w:cs="Arial"/>
                <w:sz w:val="20"/>
                <w:szCs w:val="20"/>
                <w:lang w:eastAsia="cs-CZ"/>
              </w:rPr>
              <w:t xml:space="preserve"> </w:t>
            </w:r>
            <w:r w:rsidR="007B24CA" w:rsidRPr="00366F2E">
              <w:rPr>
                <w:rFonts w:ascii="Arial" w:hAnsi="Arial" w:cs="Arial"/>
                <w:sz w:val="20"/>
                <w:szCs w:val="20"/>
                <w:lang w:eastAsia="cs-CZ"/>
              </w:rPr>
              <w:t>Kč</w:t>
            </w:r>
          </w:p>
        </w:tc>
        <w:tc>
          <w:tcPr>
            <w:tcW w:w="2815" w:type="dxa"/>
            <w:vAlign w:val="bottom"/>
          </w:tcPr>
          <w:p w14:paraId="276FE6BA" w14:textId="6358E7B0"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lang w:eastAsia="cs-CZ"/>
              </w:rPr>
              <w:t>52</w:t>
            </w:r>
            <w:r w:rsidR="006C208A">
              <w:rPr>
                <w:rFonts w:ascii="Arial" w:hAnsi="Arial" w:cs="Arial"/>
                <w:sz w:val="20"/>
                <w:szCs w:val="20"/>
                <w:lang w:eastAsia="cs-CZ"/>
              </w:rPr>
              <w:t>0</w:t>
            </w:r>
            <w:r w:rsidRPr="00366F2E">
              <w:rPr>
                <w:rFonts w:ascii="Arial" w:hAnsi="Arial" w:cs="Arial"/>
                <w:sz w:val="20"/>
                <w:szCs w:val="20"/>
                <w:lang w:eastAsia="cs-CZ"/>
              </w:rPr>
              <w:t xml:space="preserve"> </w:t>
            </w:r>
            <w:r w:rsidR="007B24CA" w:rsidRPr="00366F2E">
              <w:rPr>
                <w:rFonts w:ascii="Arial" w:hAnsi="Arial" w:cs="Arial"/>
                <w:sz w:val="20"/>
                <w:szCs w:val="20"/>
                <w:lang w:eastAsia="cs-CZ"/>
              </w:rPr>
              <w:t>Kč</w:t>
            </w:r>
          </w:p>
        </w:tc>
      </w:tr>
      <w:tr w:rsidR="00547C55" w:rsidRPr="00366F2E" w14:paraId="2C76ADE4" w14:textId="77777777" w:rsidTr="007B24C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72"/>
        </w:trPr>
        <w:tc>
          <w:tcPr>
            <w:tcW w:w="2107" w:type="dxa"/>
            <w:gridSpan w:val="2"/>
            <w:vAlign w:val="center"/>
          </w:tcPr>
          <w:p w14:paraId="68B90FE9" w14:textId="2A1BF47A" w:rsidR="007B24CA" w:rsidRPr="00366F2E" w:rsidRDefault="007B24CA" w:rsidP="007B24CA">
            <w:pPr>
              <w:autoSpaceDE w:val="0"/>
              <w:autoSpaceDN w:val="0"/>
              <w:adjustRightInd w:val="0"/>
              <w:spacing w:line="240" w:lineRule="auto"/>
              <w:ind w:left="-8"/>
              <w:jc w:val="center"/>
              <w:rPr>
                <w:rFonts w:ascii="Arial" w:hAnsi="Arial" w:cs="Arial"/>
                <w:bCs/>
                <w:sz w:val="20"/>
                <w:szCs w:val="20"/>
              </w:rPr>
            </w:pPr>
            <w:r w:rsidRPr="00366F2E">
              <w:rPr>
                <w:rFonts w:ascii="Arial" w:hAnsi="Arial" w:cs="Arial"/>
                <w:sz w:val="20"/>
                <w:szCs w:val="20"/>
                <w:lang w:eastAsia="cs-CZ"/>
              </w:rPr>
              <w:t>9</w:t>
            </w:r>
          </w:p>
        </w:tc>
        <w:tc>
          <w:tcPr>
            <w:tcW w:w="2233" w:type="dxa"/>
          </w:tcPr>
          <w:p w14:paraId="1EA459CE" w14:textId="429B0A0E"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rPr>
              <w:t xml:space="preserve">369 </w:t>
            </w:r>
            <w:r w:rsidR="007B24CA" w:rsidRPr="00366F2E">
              <w:rPr>
                <w:rFonts w:ascii="Arial" w:hAnsi="Arial" w:cs="Arial"/>
                <w:sz w:val="20"/>
                <w:szCs w:val="20"/>
              </w:rPr>
              <w:t>Kč</w:t>
            </w:r>
          </w:p>
        </w:tc>
        <w:tc>
          <w:tcPr>
            <w:tcW w:w="2943" w:type="dxa"/>
            <w:vAlign w:val="bottom"/>
          </w:tcPr>
          <w:p w14:paraId="2215E67D" w14:textId="64BD363C"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lang w:eastAsia="cs-CZ"/>
              </w:rPr>
              <w:t>5</w:t>
            </w:r>
            <w:r w:rsidR="00DF1CAA">
              <w:rPr>
                <w:rFonts w:ascii="Arial" w:hAnsi="Arial" w:cs="Arial"/>
                <w:sz w:val="20"/>
                <w:szCs w:val="20"/>
                <w:lang w:eastAsia="cs-CZ"/>
              </w:rPr>
              <w:t>31</w:t>
            </w:r>
            <w:r w:rsidRPr="00366F2E">
              <w:rPr>
                <w:rFonts w:ascii="Arial" w:hAnsi="Arial" w:cs="Arial"/>
                <w:sz w:val="20"/>
                <w:szCs w:val="20"/>
                <w:lang w:eastAsia="cs-CZ"/>
              </w:rPr>
              <w:t xml:space="preserve"> </w:t>
            </w:r>
            <w:r w:rsidR="007B24CA" w:rsidRPr="00366F2E">
              <w:rPr>
                <w:rFonts w:ascii="Arial" w:hAnsi="Arial" w:cs="Arial"/>
                <w:sz w:val="20"/>
                <w:szCs w:val="20"/>
                <w:lang w:eastAsia="cs-CZ"/>
              </w:rPr>
              <w:t>Kč</w:t>
            </w:r>
          </w:p>
        </w:tc>
        <w:tc>
          <w:tcPr>
            <w:tcW w:w="2815" w:type="dxa"/>
            <w:vAlign w:val="bottom"/>
          </w:tcPr>
          <w:p w14:paraId="3D381B28" w14:textId="49D679D5"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lang w:eastAsia="cs-CZ"/>
              </w:rPr>
              <w:t>5</w:t>
            </w:r>
            <w:r w:rsidR="004E49A4">
              <w:rPr>
                <w:rFonts w:ascii="Arial" w:hAnsi="Arial" w:cs="Arial"/>
                <w:sz w:val="20"/>
                <w:szCs w:val="20"/>
                <w:lang w:eastAsia="cs-CZ"/>
              </w:rPr>
              <w:t>85</w:t>
            </w:r>
            <w:r w:rsidRPr="00366F2E">
              <w:rPr>
                <w:rFonts w:ascii="Arial" w:hAnsi="Arial" w:cs="Arial"/>
                <w:sz w:val="20"/>
                <w:szCs w:val="20"/>
                <w:lang w:eastAsia="cs-CZ"/>
              </w:rPr>
              <w:t xml:space="preserve"> </w:t>
            </w:r>
            <w:r w:rsidR="007B24CA" w:rsidRPr="00366F2E">
              <w:rPr>
                <w:rFonts w:ascii="Arial" w:hAnsi="Arial" w:cs="Arial"/>
                <w:sz w:val="20"/>
                <w:szCs w:val="20"/>
                <w:lang w:eastAsia="cs-CZ"/>
              </w:rPr>
              <w:t>Kč</w:t>
            </w:r>
          </w:p>
        </w:tc>
      </w:tr>
      <w:tr w:rsidR="00547C55" w:rsidRPr="00366F2E" w14:paraId="60A1F37D" w14:textId="77777777" w:rsidTr="007B24CA">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Ex>
        <w:trPr>
          <w:trHeight w:val="272"/>
        </w:trPr>
        <w:tc>
          <w:tcPr>
            <w:tcW w:w="2107" w:type="dxa"/>
            <w:gridSpan w:val="2"/>
            <w:vAlign w:val="center"/>
          </w:tcPr>
          <w:p w14:paraId="30B79893" w14:textId="0D7EAD5D" w:rsidR="007B24CA" w:rsidRPr="00366F2E" w:rsidRDefault="007B24CA" w:rsidP="007B24CA">
            <w:pPr>
              <w:autoSpaceDE w:val="0"/>
              <w:autoSpaceDN w:val="0"/>
              <w:adjustRightInd w:val="0"/>
              <w:spacing w:line="240" w:lineRule="auto"/>
              <w:ind w:left="-8"/>
              <w:jc w:val="center"/>
              <w:rPr>
                <w:rFonts w:ascii="Arial" w:hAnsi="Arial" w:cs="Arial"/>
                <w:bCs/>
                <w:sz w:val="20"/>
                <w:szCs w:val="20"/>
              </w:rPr>
            </w:pPr>
            <w:r w:rsidRPr="00366F2E">
              <w:rPr>
                <w:rFonts w:ascii="Arial" w:hAnsi="Arial" w:cs="Arial"/>
                <w:sz w:val="20"/>
                <w:szCs w:val="20"/>
                <w:lang w:eastAsia="cs-CZ"/>
              </w:rPr>
              <w:t>10 + 1 *</w:t>
            </w:r>
          </w:p>
        </w:tc>
        <w:tc>
          <w:tcPr>
            <w:tcW w:w="2233" w:type="dxa"/>
          </w:tcPr>
          <w:p w14:paraId="0E650B15" w14:textId="0D1A2F51"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rPr>
              <w:t xml:space="preserve">410 </w:t>
            </w:r>
            <w:r w:rsidR="007B24CA" w:rsidRPr="00366F2E">
              <w:rPr>
                <w:rFonts w:ascii="Arial" w:hAnsi="Arial" w:cs="Arial"/>
                <w:sz w:val="20"/>
                <w:szCs w:val="20"/>
              </w:rPr>
              <w:t>Kč</w:t>
            </w:r>
          </w:p>
        </w:tc>
        <w:tc>
          <w:tcPr>
            <w:tcW w:w="2943" w:type="dxa"/>
            <w:vAlign w:val="bottom"/>
          </w:tcPr>
          <w:p w14:paraId="5566E9A3" w14:textId="440CB8A5" w:rsidR="007B24CA" w:rsidRPr="00366F2E" w:rsidRDefault="00F47ECA" w:rsidP="007B24CA">
            <w:pPr>
              <w:autoSpaceDE w:val="0"/>
              <w:autoSpaceDN w:val="0"/>
              <w:adjustRightInd w:val="0"/>
              <w:spacing w:line="240" w:lineRule="auto"/>
              <w:jc w:val="center"/>
              <w:rPr>
                <w:rFonts w:ascii="Arial" w:hAnsi="Arial" w:cs="Arial"/>
                <w:bCs/>
                <w:sz w:val="20"/>
                <w:szCs w:val="20"/>
              </w:rPr>
            </w:pPr>
            <w:r>
              <w:rPr>
                <w:rFonts w:ascii="Arial" w:hAnsi="Arial" w:cs="Arial"/>
                <w:sz w:val="20"/>
                <w:szCs w:val="20"/>
                <w:lang w:eastAsia="cs-CZ"/>
              </w:rPr>
              <w:t>590</w:t>
            </w:r>
            <w:r w:rsidR="00EC785D" w:rsidRPr="00366F2E">
              <w:rPr>
                <w:rFonts w:ascii="Arial" w:hAnsi="Arial" w:cs="Arial"/>
                <w:sz w:val="20"/>
                <w:szCs w:val="20"/>
                <w:lang w:eastAsia="cs-CZ"/>
              </w:rPr>
              <w:t xml:space="preserve"> </w:t>
            </w:r>
            <w:r w:rsidR="007B24CA" w:rsidRPr="00366F2E">
              <w:rPr>
                <w:rFonts w:ascii="Arial" w:hAnsi="Arial" w:cs="Arial"/>
                <w:sz w:val="20"/>
                <w:szCs w:val="20"/>
                <w:lang w:eastAsia="cs-CZ"/>
              </w:rPr>
              <w:t>Kč</w:t>
            </w:r>
          </w:p>
        </w:tc>
        <w:tc>
          <w:tcPr>
            <w:tcW w:w="2815" w:type="dxa"/>
            <w:vAlign w:val="bottom"/>
          </w:tcPr>
          <w:p w14:paraId="681DF737" w14:textId="37146ABB" w:rsidR="007B24CA" w:rsidRPr="00366F2E" w:rsidRDefault="00EC785D" w:rsidP="007B24CA">
            <w:pPr>
              <w:autoSpaceDE w:val="0"/>
              <w:autoSpaceDN w:val="0"/>
              <w:adjustRightInd w:val="0"/>
              <w:spacing w:line="240" w:lineRule="auto"/>
              <w:jc w:val="center"/>
              <w:rPr>
                <w:rFonts w:ascii="Arial" w:hAnsi="Arial" w:cs="Arial"/>
                <w:bCs/>
                <w:sz w:val="20"/>
                <w:szCs w:val="20"/>
              </w:rPr>
            </w:pPr>
            <w:r w:rsidRPr="00366F2E">
              <w:rPr>
                <w:rFonts w:ascii="Arial" w:hAnsi="Arial" w:cs="Arial"/>
                <w:sz w:val="20"/>
                <w:szCs w:val="20"/>
                <w:lang w:eastAsia="cs-CZ"/>
              </w:rPr>
              <w:t>6</w:t>
            </w:r>
            <w:r w:rsidR="004E49A4">
              <w:rPr>
                <w:rFonts w:ascii="Arial" w:hAnsi="Arial" w:cs="Arial"/>
                <w:sz w:val="20"/>
                <w:szCs w:val="20"/>
                <w:lang w:eastAsia="cs-CZ"/>
              </w:rPr>
              <w:t>5</w:t>
            </w:r>
            <w:r w:rsidRPr="00366F2E">
              <w:rPr>
                <w:rFonts w:ascii="Arial" w:hAnsi="Arial" w:cs="Arial"/>
                <w:sz w:val="20"/>
                <w:szCs w:val="20"/>
                <w:lang w:eastAsia="cs-CZ"/>
              </w:rPr>
              <w:t xml:space="preserve">0 </w:t>
            </w:r>
            <w:r w:rsidR="007B24CA" w:rsidRPr="00366F2E">
              <w:rPr>
                <w:rFonts w:ascii="Arial" w:hAnsi="Arial" w:cs="Arial"/>
                <w:sz w:val="20"/>
                <w:szCs w:val="20"/>
                <w:lang w:eastAsia="cs-CZ"/>
              </w:rPr>
              <w:t>Kč</w:t>
            </w:r>
          </w:p>
        </w:tc>
      </w:tr>
    </w:tbl>
    <w:p w14:paraId="7EABFD06" w14:textId="7CA1500E" w:rsidR="00716B60" w:rsidRPr="00366F2E" w:rsidRDefault="00716B60" w:rsidP="008E4CDF">
      <w:pPr>
        <w:spacing w:line="228" w:lineRule="auto"/>
        <w:jc w:val="right"/>
        <w:rPr>
          <w:rFonts w:ascii="Arial" w:hAnsi="Arial" w:cs="Arial"/>
          <w:i/>
          <w:sz w:val="20"/>
          <w:szCs w:val="20"/>
        </w:rPr>
      </w:pPr>
      <w:r w:rsidRPr="00366F2E">
        <w:rPr>
          <w:rFonts w:ascii="Arial" w:hAnsi="Arial" w:cs="Arial"/>
          <w:i/>
          <w:sz w:val="20"/>
          <w:szCs w:val="20"/>
        </w:rPr>
        <w:t xml:space="preserve">* 10 + 1 = Při platbě </w:t>
      </w:r>
      <w:r w:rsidR="00EC785D" w:rsidRPr="00366F2E">
        <w:rPr>
          <w:rFonts w:ascii="Arial" w:hAnsi="Arial" w:cs="Arial"/>
          <w:i/>
          <w:sz w:val="20"/>
          <w:szCs w:val="20"/>
        </w:rPr>
        <w:t xml:space="preserve">410 </w:t>
      </w:r>
      <w:r w:rsidRPr="00366F2E">
        <w:rPr>
          <w:rFonts w:ascii="Arial" w:hAnsi="Arial" w:cs="Arial"/>
          <w:i/>
          <w:sz w:val="20"/>
          <w:szCs w:val="20"/>
        </w:rPr>
        <w:t xml:space="preserve">Kč, </w:t>
      </w:r>
      <w:r w:rsidR="00EC785D" w:rsidRPr="00366F2E">
        <w:rPr>
          <w:rFonts w:ascii="Arial" w:hAnsi="Arial" w:cs="Arial"/>
          <w:i/>
          <w:sz w:val="20"/>
          <w:szCs w:val="20"/>
        </w:rPr>
        <w:t xml:space="preserve">600 </w:t>
      </w:r>
      <w:r w:rsidRPr="00366F2E">
        <w:rPr>
          <w:rFonts w:ascii="Arial" w:hAnsi="Arial" w:cs="Arial"/>
          <w:i/>
          <w:sz w:val="20"/>
          <w:szCs w:val="20"/>
        </w:rPr>
        <w:t xml:space="preserve">Kč nebo </w:t>
      </w:r>
      <w:r w:rsidR="00EC785D" w:rsidRPr="00366F2E">
        <w:rPr>
          <w:rFonts w:ascii="Arial" w:hAnsi="Arial" w:cs="Arial"/>
          <w:i/>
          <w:sz w:val="20"/>
          <w:szCs w:val="20"/>
        </w:rPr>
        <w:t xml:space="preserve">660 </w:t>
      </w:r>
      <w:r w:rsidRPr="00366F2E">
        <w:rPr>
          <w:rFonts w:ascii="Arial" w:hAnsi="Arial" w:cs="Arial"/>
          <w:i/>
          <w:sz w:val="20"/>
          <w:szCs w:val="20"/>
        </w:rPr>
        <w:t>Kč za jeden voucher získáváte 11 pohlednic</w:t>
      </w:r>
      <w:r w:rsidR="00691DD2" w:rsidRPr="00366F2E">
        <w:rPr>
          <w:rFonts w:ascii="Arial" w:hAnsi="Arial" w:cs="Arial"/>
          <w:i/>
          <w:sz w:val="20"/>
          <w:szCs w:val="20"/>
        </w:rPr>
        <w:t xml:space="preserve"> </w:t>
      </w:r>
      <w:r w:rsidRPr="00366F2E">
        <w:rPr>
          <w:rFonts w:ascii="Arial" w:hAnsi="Arial" w:cs="Arial"/>
          <w:i/>
          <w:sz w:val="20"/>
          <w:szCs w:val="20"/>
        </w:rPr>
        <w:t>za cenu 10 dle příslušné destinace.</w:t>
      </w:r>
    </w:p>
    <w:p w14:paraId="726AE865" w14:textId="77777777" w:rsidR="00653D19" w:rsidRPr="00366F2E" w:rsidRDefault="00653D19" w:rsidP="00653D19">
      <w:pPr>
        <w:pStyle w:val="cpNormal2"/>
        <w:spacing w:after="0" w:line="240" w:lineRule="auto"/>
        <w:rPr>
          <w:rFonts w:ascii="Arial" w:hAnsi="Arial" w:cs="Arial"/>
          <w:sz w:val="16"/>
        </w:rPr>
      </w:pPr>
    </w:p>
    <w:tbl>
      <w:tblPr>
        <w:tblW w:w="0" w:type="auto"/>
        <w:tblInd w:w="108" w:type="dxa"/>
        <w:tblLook w:val="04A0" w:firstRow="1" w:lastRow="0" w:firstColumn="1" w:lastColumn="0" w:noHBand="0" w:noVBand="1"/>
      </w:tblPr>
      <w:tblGrid>
        <w:gridCol w:w="567"/>
        <w:gridCol w:w="9323"/>
        <w:gridCol w:w="39"/>
      </w:tblGrid>
      <w:tr w:rsidR="00547C55" w:rsidRPr="00366F2E" w14:paraId="11837FD5" w14:textId="77777777" w:rsidTr="00BC0005">
        <w:trPr>
          <w:gridAfter w:val="1"/>
          <w:wAfter w:w="39" w:type="dxa"/>
        </w:trPr>
        <w:tc>
          <w:tcPr>
            <w:tcW w:w="566" w:type="dxa"/>
          </w:tcPr>
          <w:bookmarkEnd w:id="430"/>
          <w:p w14:paraId="0A625B89" w14:textId="7E82D4CC" w:rsidR="00653D19" w:rsidRPr="00366F2E" w:rsidRDefault="00716B60" w:rsidP="0075644C">
            <w:pPr>
              <w:spacing w:line="228" w:lineRule="auto"/>
              <w:rPr>
                <w:rFonts w:ascii="Arial" w:hAnsi="Arial" w:cs="Arial"/>
                <w:b/>
              </w:rPr>
            </w:pPr>
            <w:r w:rsidRPr="00366F2E">
              <w:rPr>
                <w:rFonts w:ascii="Arial" w:hAnsi="Arial" w:cs="Arial"/>
                <w:b/>
              </w:rPr>
              <w:t>3</w:t>
            </w:r>
            <w:r w:rsidR="00653D19" w:rsidRPr="00366F2E">
              <w:rPr>
                <w:rFonts w:ascii="Arial" w:hAnsi="Arial" w:cs="Arial"/>
                <w:b/>
              </w:rPr>
              <w:t>.</w:t>
            </w:r>
          </w:p>
        </w:tc>
        <w:tc>
          <w:tcPr>
            <w:tcW w:w="9323" w:type="dxa"/>
            <w:vAlign w:val="center"/>
          </w:tcPr>
          <w:p w14:paraId="7A5E5F86" w14:textId="28703BD1" w:rsidR="00653D19" w:rsidRPr="00366F2E" w:rsidRDefault="00653D19" w:rsidP="0075644C">
            <w:pPr>
              <w:pStyle w:val="Zkladntextodsazen3"/>
              <w:suppressAutoHyphens/>
              <w:autoSpaceDE w:val="0"/>
              <w:autoSpaceDN w:val="0"/>
              <w:adjustRightInd w:val="0"/>
              <w:spacing w:line="228" w:lineRule="auto"/>
              <w:ind w:left="0" w:firstLine="0"/>
              <w:rPr>
                <w:rFonts w:ascii="Arial" w:hAnsi="Arial" w:cs="Arial"/>
                <w:b/>
                <w:szCs w:val="22"/>
              </w:rPr>
            </w:pPr>
            <w:r w:rsidRPr="00366F2E">
              <w:rPr>
                <w:rFonts w:ascii="Arial" w:hAnsi="Arial" w:cs="Arial"/>
                <w:b/>
                <w:szCs w:val="22"/>
              </w:rPr>
              <w:t xml:space="preserve">Ceny výroby a </w:t>
            </w:r>
            <w:r w:rsidR="005F6F33" w:rsidRPr="00366F2E">
              <w:rPr>
                <w:rFonts w:ascii="Arial" w:hAnsi="Arial" w:cs="Arial"/>
                <w:b/>
                <w:szCs w:val="22"/>
              </w:rPr>
              <w:t xml:space="preserve">přípravy </w:t>
            </w:r>
            <w:r w:rsidRPr="00366F2E">
              <w:rPr>
                <w:rFonts w:ascii="Arial" w:hAnsi="Arial" w:cs="Arial"/>
                <w:b/>
                <w:szCs w:val="22"/>
              </w:rPr>
              <w:t>podání Pohlednice Online</w:t>
            </w:r>
          </w:p>
        </w:tc>
      </w:tr>
      <w:tr w:rsidR="00653D19" w:rsidRPr="00366F2E" w14:paraId="330F8EE8" w14:textId="77777777" w:rsidTr="00BC0005">
        <w:tc>
          <w:tcPr>
            <w:tcW w:w="567" w:type="dxa"/>
          </w:tcPr>
          <w:p w14:paraId="32A1A029" w14:textId="7C2A89CC" w:rsidR="00653D19" w:rsidRPr="00366F2E" w:rsidRDefault="00716B60" w:rsidP="008E4CDF">
            <w:pPr>
              <w:spacing w:before="60" w:line="228" w:lineRule="auto"/>
              <w:rPr>
                <w:rFonts w:ascii="Arial" w:hAnsi="Arial" w:cs="Arial"/>
                <w:b/>
                <w:sz w:val="20"/>
              </w:rPr>
            </w:pPr>
            <w:r w:rsidRPr="00366F2E">
              <w:rPr>
                <w:rFonts w:ascii="Arial" w:hAnsi="Arial" w:cs="Arial"/>
                <w:b/>
                <w:sz w:val="20"/>
              </w:rPr>
              <w:t>3</w:t>
            </w:r>
            <w:r w:rsidR="00653D19" w:rsidRPr="00366F2E">
              <w:rPr>
                <w:rFonts w:ascii="Arial" w:hAnsi="Arial" w:cs="Arial"/>
                <w:b/>
                <w:sz w:val="20"/>
              </w:rPr>
              <w:t>.1</w:t>
            </w:r>
          </w:p>
        </w:tc>
        <w:tc>
          <w:tcPr>
            <w:tcW w:w="9322" w:type="dxa"/>
            <w:gridSpan w:val="2"/>
            <w:vAlign w:val="center"/>
          </w:tcPr>
          <w:p w14:paraId="7D8A05DB" w14:textId="5C580196" w:rsidR="00653D19" w:rsidRPr="00366F2E" w:rsidRDefault="00653D19" w:rsidP="008E4CDF">
            <w:pPr>
              <w:pStyle w:val="Zkladntextodsazen3"/>
              <w:suppressAutoHyphens/>
              <w:autoSpaceDE w:val="0"/>
              <w:autoSpaceDN w:val="0"/>
              <w:adjustRightInd w:val="0"/>
              <w:spacing w:before="60" w:line="228" w:lineRule="auto"/>
              <w:ind w:left="0" w:firstLine="0"/>
              <w:rPr>
                <w:rFonts w:ascii="Arial" w:hAnsi="Arial" w:cs="Arial"/>
                <w:b/>
                <w:sz w:val="20"/>
                <w:szCs w:val="22"/>
              </w:rPr>
            </w:pPr>
            <w:r w:rsidRPr="00366F2E">
              <w:rPr>
                <w:rFonts w:ascii="Arial" w:hAnsi="Arial" w:cs="Arial"/>
                <w:b/>
                <w:sz w:val="20"/>
                <w:szCs w:val="22"/>
              </w:rPr>
              <w:t xml:space="preserve">Výroba a </w:t>
            </w:r>
            <w:r w:rsidR="005F6F33" w:rsidRPr="00366F2E">
              <w:rPr>
                <w:rFonts w:ascii="Arial" w:hAnsi="Arial" w:cs="Arial"/>
                <w:b/>
                <w:sz w:val="20"/>
                <w:szCs w:val="22"/>
              </w:rPr>
              <w:t xml:space="preserve">příprava </w:t>
            </w:r>
            <w:r w:rsidRPr="00366F2E">
              <w:rPr>
                <w:rFonts w:ascii="Arial" w:hAnsi="Arial" w:cs="Arial"/>
                <w:b/>
                <w:sz w:val="20"/>
                <w:szCs w:val="22"/>
              </w:rPr>
              <w:t>podání Pohlednice Online odesílané na adresu v ČR</w:t>
            </w:r>
          </w:p>
        </w:tc>
      </w:tr>
    </w:tbl>
    <w:p w14:paraId="76EA26EE" w14:textId="77777777" w:rsidR="00653D19" w:rsidRPr="00366F2E" w:rsidRDefault="00653D19" w:rsidP="00653D19">
      <w:pPr>
        <w:pStyle w:val="cpNormal2"/>
        <w:spacing w:after="0" w:line="240" w:lineRule="auto"/>
        <w:rPr>
          <w:rFonts w:ascii="Arial" w:hAnsi="Arial" w:cs="Arial"/>
          <w:sz w:val="1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835"/>
        <w:gridCol w:w="3261"/>
        <w:gridCol w:w="1984"/>
        <w:gridCol w:w="1843"/>
      </w:tblGrid>
      <w:tr w:rsidR="00547C55" w:rsidRPr="00366F2E" w14:paraId="5DC1A85E" w14:textId="77777777" w:rsidTr="00BE5279">
        <w:trPr>
          <w:trHeight w:val="392"/>
        </w:trPr>
        <w:tc>
          <w:tcPr>
            <w:tcW w:w="2835" w:type="dxa"/>
            <w:shd w:val="clear" w:color="auto" w:fill="F2F2F2" w:themeFill="background1" w:themeFillShade="F2"/>
            <w:vAlign w:val="center"/>
          </w:tcPr>
          <w:p w14:paraId="0FE471B3" w14:textId="77777777" w:rsidR="00653D19" w:rsidRPr="00366F2E" w:rsidRDefault="00653D19" w:rsidP="0075644C">
            <w:pPr>
              <w:autoSpaceDE w:val="0"/>
              <w:autoSpaceDN w:val="0"/>
              <w:adjustRightInd w:val="0"/>
              <w:spacing w:line="240" w:lineRule="auto"/>
              <w:ind w:left="-8"/>
              <w:jc w:val="center"/>
              <w:rPr>
                <w:rFonts w:ascii="Arial" w:hAnsi="Arial" w:cs="Arial"/>
                <w:b/>
                <w:bCs/>
                <w:sz w:val="20"/>
                <w:szCs w:val="20"/>
              </w:rPr>
            </w:pPr>
            <w:r w:rsidRPr="00366F2E">
              <w:rPr>
                <w:rFonts w:ascii="Arial" w:hAnsi="Arial" w:cs="Arial"/>
                <w:b/>
                <w:bCs/>
                <w:sz w:val="20"/>
                <w:szCs w:val="20"/>
              </w:rPr>
              <w:t>Popis</w:t>
            </w:r>
          </w:p>
        </w:tc>
        <w:tc>
          <w:tcPr>
            <w:tcW w:w="3261" w:type="dxa"/>
            <w:shd w:val="clear" w:color="auto" w:fill="F2F2F2" w:themeFill="background1" w:themeFillShade="F2"/>
            <w:vAlign w:val="center"/>
          </w:tcPr>
          <w:p w14:paraId="49EA8F9B" w14:textId="77777777" w:rsidR="00653D19" w:rsidRPr="00366F2E" w:rsidRDefault="00653D19" w:rsidP="0075644C">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Specifikace</w:t>
            </w:r>
          </w:p>
        </w:tc>
        <w:tc>
          <w:tcPr>
            <w:tcW w:w="1984" w:type="dxa"/>
            <w:shd w:val="clear" w:color="auto" w:fill="F2F2F2" w:themeFill="background1" w:themeFillShade="F2"/>
            <w:vAlign w:val="center"/>
          </w:tcPr>
          <w:p w14:paraId="46941443" w14:textId="77777777" w:rsidR="00BC21CB" w:rsidRPr="00366F2E" w:rsidRDefault="00653D19" w:rsidP="00BC21CB">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Cena</w:t>
            </w:r>
            <w:r w:rsidR="00527CF4" w:rsidRPr="00366F2E">
              <w:rPr>
                <w:rFonts w:ascii="Arial" w:hAnsi="Arial" w:cs="Arial"/>
                <w:b/>
                <w:bCs/>
                <w:sz w:val="20"/>
                <w:szCs w:val="20"/>
              </w:rPr>
              <w:t xml:space="preserve"> </w:t>
            </w:r>
            <w:r w:rsidR="007C5722" w:rsidRPr="00366F2E">
              <w:rPr>
                <w:rFonts w:ascii="Arial" w:hAnsi="Arial" w:cs="Arial"/>
                <w:b/>
                <w:bCs/>
                <w:sz w:val="20"/>
                <w:szCs w:val="20"/>
              </w:rPr>
              <w:t>v</w:t>
            </w:r>
            <w:r w:rsidR="00BC21CB" w:rsidRPr="00366F2E">
              <w:rPr>
                <w:rFonts w:ascii="Arial" w:hAnsi="Arial" w:cs="Arial"/>
                <w:b/>
                <w:bCs/>
                <w:sz w:val="20"/>
                <w:szCs w:val="20"/>
              </w:rPr>
              <w:t> </w:t>
            </w:r>
            <w:r w:rsidR="007C5722" w:rsidRPr="00366F2E">
              <w:rPr>
                <w:rFonts w:ascii="Arial" w:hAnsi="Arial" w:cs="Arial"/>
                <w:b/>
                <w:bCs/>
                <w:sz w:val="20"/>
                <w:szCs w:val="20"/>
              </w:rPr>
              <w:t>Kč</w:t>
            </w:r>
          </w:p>
          <w:p w14:paraId="39DA17D8" w14:textId="77777777" w:rsidR="00653D19" w:rsidRPr="00366F2E" w:rsidRDefault="007C5722" w:rsidP="00BC21CB">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w:t>
            </w:r>
            <w:r w:rsidR="00653D19" w:rsidRPr="00366F2E">
              <w:rPr>
                <w:rFonts w:ascii="Arial" w:hAnsi="Arial" w:cs="Arial"/>
                <w:b/>
                <w:bCs/>
                <w:sz w:val="20"/>
                <w:szCs w:val="20"/>
              </w:rPr>
              <w:t>bez DPH</w:t>
            </w:r>
            <w:r w:rsidRPr="00366F2E">
              <w:rPr>
                <w:rFonts w:ascii="Arial" w:hAnsi="Arial" w:cs="Arial"/>
                <w:b/>
                <w:bCs/>
                <w:sz w:val="20"/>
                <w:szCs w:val="20"/>
              </w:rPr>
              <w:t>)</w:t>
            </w:r>
          </w:p>
        </w:tc>
        <w:tc>
          <w:tcPr>
            <w:tcW w:w="1843" w:type="dxa"/>
            <w:shd w:val="clear" w:color="auto" w:fill="F2F2F2" w:themeFill="background1" w:themeFillShade="F2"/>
            <w:vAlign w:val="center"/>
          </w:tcPr>
          <w:p w14:paraId="7ED19A93" w14:textId="77777777" w:rsidR="00BC21CB" w:rsidRPr="00366F2E" w:rsidRDefault="00653D19" w:rsidP="00BC21CB">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Cena</w:t>
            </w:r>
            <w:r w:rsidR="007C5722" w:rsidRPr="00366F2E">
              <w:rPr>
                <w:rFonts w:ascii="Arial" w:hAnsi="Arial" w:cs="Arial"/>
                <w:b/>
                <w:bCs/>
                <w:sz w:val="20"/>
                <w:szCs w:val="20"/>
              </w:rPr>
              <w:t xml:space="preserve"> v</w:t>
            </w:r>
            <w:r w:rsidR="00BC21CB" w:rsidRPr="00366F2E">
              <w:rPr>
                <w:rFonts w:ascii="Arial" w:hAnsi="Arial" w:cs="Arial"/>
                <w:b/>
                <w:bCs/>
                <w:sz w:val="20"/>
                <w:szCs w:val="20"/>
              </w:rPr>
              <w:t> </w:t>
            </w:r>
            <w:r w:rsidR="007C5722" w:rsidRPr="00366F2E">
              <w:rPr>
                <w:rFonts w:ascii="Arial" w:hAnsi="Arial" w:cs="Arial"/>
                <w:b/>
                <w:bCs/>
                <w:sz w:val="20"/>
                <w:szCs w:val="20"/>
              </w:rPr>
              <w:t>Kč</w:t>
            </w:r>
          </w:p>
          <w:p w14:paraId="4A23E2D3" w14:textId="77777777" w:rsidR="00653D19" w:rsidRPr="00366F2E" w:rsidRDefault="007C5722" w:rsidP="00BC21CB">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w:t>
            </w:r>
            <w:r w:rsidR="00653D19" w:rsidRPr="00366F2E">
              <w:rPr>
                <w:rFonts w:ascii="Arial" w:hAnsi="Arial" w:cs="Arial"/>
                <w:b/>
                <w:bCs/>
                <w:sz w:val="20"/>
                <w:szCs w:val="20"/>
              </w:rPr>
              <w:t>s DPH</w:t>
            </w:r>
            <w:r w:rsidRPr="00366F2E">
              <w:rPr>
                <w:rFonts w:ascii="Arial" w:hAnsi="Arial" w:cs="Arial"/>
                <w:b/>
                <w:bCs/>
                <w:sz w:val="20"/>
                <w:szCs w:val="20"/>
              </w:rPr>
              <w:t>)</w:t>
            </w:r>
          </w:p>
        </w:tc>
      </w:tr>
      <w:tr w:rsidR="00547C55" w:rsidRPr="00366F2E" w14:paraId="756D6C55" w14:textId="77777777" w:rsidTr="00317A3B">
        <w:trPr>
          <w:trHeight w:val="320"/>
        </w:trPr>
        <w:tc>
          <w:tcPr>
            <w:tcW w:w="2835" w:type="dxa"/>
            <w:vAlign w:val="center"/>
          </w:tcPr>
          <w:p w14:paraId="696517AE" w14:textId="77777777" w:rsidR="00FE0273" w:rsidRPr="00366F2E" w:rsidRDefault="00FE0273" w:rsidP="00FE0273">
            <w:pPr>
              <w:autoSpaceDE w:val="0"/>
              <w:autoSpaceDN w:val="0"/>
              <w:adjustRightInd w:val="0"/>
              <w:spacing w:line="240" w:lineRule="auto"/>
              <w:ind w:left="-8"/>
              <w:rPr>
                <w:rFonts w:ascii="Arial" w:hAnsi="Arial" w:cs="Arial"/>
                <w:b/>
                <w:bCs/>
                <w:sz w:val="20"/>
                <w:szCs w:val="20"/>
              </w:rPr>
            </w:pPr>
            <w:r w:rsidRPr="00366F2E">
              <w:rPr>
                <w:rFonts w:ascii="Arial" w:hAnsi="Arial" w:cs="Arial"/>
                <w:b/>
                <w:bCs/>
                <w:sz w:val="20"/>
                <w:szCs w:val="20"/>
              </w:rPr>
              <w:t>Běžná Pohlednice Online</w:t>
            </w:r>
          </w:p>
        </w:tc>
        <w:tc>
          <w:tcPr>
            <w:tcW w:w="3261" w:type="dxa"/>
            <w:vAlign w:val="center"/>
          </w:tcPr>
          <w:p w14:paraId="664A5FE0" w14:textId="77A62B7F" w:rsidR="00FE0273" w:rsidRPr="00366F2E" w:rsidRDefault="00FE0273" w:rsidP="00FE0273">
            <w:pPr>
              <w:autoSpaceDE w:val="0"/>
              <w:autoSpaceDN w:val="0"/>
              <w:adjustRightInd w:val="0"/>
              <w:spacing w:line="240" w:lineRule="auto"/>
              <w:rPr>
                <w:rFonts w:ascii="Arial" w:hAnsi="Arial" w:cs="Arial"/>
                <w:b/>
                <w:bCs/>
                <w:sz w:val="20"/>
                <w:szCs w:val="20"/>
              </w:rPr>
            </w:pPr>
            <w:r w:rsidRPr="00366F2E">
              <w:rPr>
                <w:rFonts w:ascii="Arial" w:hAnsi="Arial" w:cs="Arial"/>
                <w:b/>
                <w:bCs/>
                <w:sz w:val="20"/>
                <w:szCs w:val="20"/>
              </w:rPr>
              <w:t xml:space="preserve">Rozměr A6 </w:t>
            </w:r>
            <w:r w:rsidRPr="00366F2E">
              <w:rPr>
                <w:rFonts w:ascii="Arial" w:hAnsi="Arial" w:cs="Arial"/>
                <w:b/>
                <w:sz w:val="20"/>
              </w:rPr>
              <w:t>(</w:t>
            </w:r>
            <w:proofErr w:type="gramStart"/>
            <w:r w:rsidRPr="00366F2E">
              <w:rPr>
                <w:rFonts w:ascii="Arial" w:hAnsi="Arial" w:cs="Arial"/>
                <w:sz w:val="20"/>
                <w:szCs w:val="20"/>
              </w:rPr>
              <w:t>105mm</w:t>
            </w:r>
            <w:proofErr w:type="gramEnd"/>
            <w:r w:rsidRPr="00366F2E">
              <w:rPr>
                <w:rFonts w:ascii="Arial" w:hAnsi="Arial" w:cs="Arial"/>
                <w:sz w:val="20"/>
                <w:szCs w:val="20"/>
              </w:rPr>
              <w:t xml:space="preserve"> × 148mm)</w:t>
            </w:r>
          </w:p>
        </w:tc>
        <w:tc>
          <w:tcPr>
            <w:tcW w:w="1984" w:type="dxa"/>
            <w:vAlign w:val="center"/>
          </w:tcPr>
          <w:p w14:paraId="4E4D0345" w14:textId="3A9FCCFA" w:rsidR="00FE0273" w:rsidRPr="00366F2E" w:rsidRDefault="00FE0273" w:rsidP="00FE0273">
            <w:pPr>
              <w:autoSpaceDE w:val="0"/>
              <w:autoSpaceDN w:val="0"/>
              <w:adjustRightInd w:val="0"/>
              <w:spacing w:line="240" w:lineRule="auto"/>
              <w:jc w:val="center"/>
              <w:rPr>
                <w:rFonts w:ascii="Arial" w:hAnsi="Arial" w:cs="Arial"/>
                <w:bCs/>
                <w:sz w:val="20"/>
                <w:szCs w:val="20"/>
              </w:rPr>
            </w:pPr>
            <w:r w:rsidRPr="00366F2E">
              <w:rPr>
                <w:rFonts w:ascii="Arial" w:eastAsia="Times New Roman" w:hAnsi="Arial" w:cs="Arial"/>
                <w:sz w:val="20"/>
                <w:szCs w:val="20"/>
                <w:lang w:eastAsia="cs-CZ"/>
              </w:rPr>
              <w:t>10,</w:t>
            </w:r>
            <w:r w:rsidR="00A7666F" w:rsidRPr="00366F2E">
              <w:rPr>
                <w:rFonts w:ascii="Arial" w:eastAsia="Times New Roman" w:hAnsi="Arial" w:cs="Arial"/>
                <w:sz w:val="20"/>
                <w:szCs w:val="20"/>
                <w:lang w:eastAsia="cs-CZ"/>
              </w:rPr>
              <w:t>42</w:t>
            </w:r>
          </w:p>
        </w:tc>
        <w:tc>
          <w:tcPr>
            <w:tcW w:w="1843" w:type="dxa"/>
            <w:vAlign w:val="center"/>
          </w:tcPr>
          <w:p w14:paraId="7B83414F" w14:textId="1F877115" w:rsidR="00FE0273" w:rsidRPr="00366F2E" w:rsidRDefault="00FE0273" w:rsidP="00FE0273">
            <w:pPr>
              <w:autoSpaceDE w:val="0"/>
              <w:autoSpaceDN w:val="0"/>
              <w:adjustRightInd w:val="0"/>
              <w:spacing w:line="240" w:lineRule="auto"/>
              <w:jc w:val="center"/>
              <w:rPr>
                <w:rFonts w:ascii="Arial" w:hAnsi="Arial" w:cs="Arial"/>
                <w:b/>
                <w:bCs/>
                <w:sz w:val="20"/>
                <w:szCs w:val="20"/>
              </w:rPr>
            </w:pPr>
            <w:r w:rsidRPr="00366F2E">
              <w:rPr>
                <w:rFonts w:ascii="Arial" w:eastAsia="Times New Roman" w:hAnsi="Arial" w:cs="Arial"/>
                <w:b/>
                <w:sz w:val="20"/>
                <w:szCs w:val="20"/>
                <w:lang w:eastAsia="cs-CZ"/>
              </w:rPr>
              <w:t>12,</w:t>
            </w:r>
            <w:r w:rsidR="00A7666F" w:rsidRPr="00366F2E">
              <w:rPr>
                <w:rFonts w:ascii="Arial" w:eastAsia="Times New Roman" w:hAnsi="Arial" w:cs="Arial"/>
                <w:b/>
                <w:sz w:val="20"/>
                <w:szCs w:val="20"/>
                <w:lang w:eastAsia="cs-CZ"/>
              </w:rPr>
              <w:t>61</w:t>
            </w:r>
          </w:p>
        </w:tc>
      </w:tr>
      <w:tr w:rsidR="00547C55" w:rsidRPr="00366F2E" w14:paraId="6677F78C" w14:textId="77777777" w:rsidTr="00317A3B">
        <w:trPr>
          <w:trHeight w:val="281"/>
        </w:trPr>
        <w:tc>
          <w:tcPr>
            <w:tcW w:w="2835" w:type="dxa"/>
            <w:vAlign w:val="center"/>
          </w:tcPr>
          <w:p w14:paraId="01E1E3CE" w14:textId="77777777" w:rsidR="00FE0273" w:rsidRPr="00366F2E" w:rsidRDefault="00FE0273" w:rsidP="00FE0273">
            <w:pPr>
              <w:autoSpaceDE w:val="0"/>
              <w:autoSpaceDN w:val="0"/>
              <w:adjustRightInd w:val="0"/>
              <w:spacing w:line="240" w:lineRule="auto"/>
              <w:ind w:left="-8"/>
              <w:rPr>
                <w:rFonts w:ascii="Arial" w:hAnsi="Arial" w:cs="Arial"/>
                <w:b/>
                <w:bCs/>
                <w:sz w:val="20"/>
                <w:szCs w:val="20"/>
              </w:rPr>
            </w:pPr>
            <w:r w:rsidRPr="00366F2E">
              <w:rPr>
                <w:rFonts w:ascii="Arial" w:hAnsi="Arial" w:cs="Arial"/>
                <w:b/>
                <w:bCs/>
                <w:sz w:val="20"/>
                <w:szCs w:val="20"/>
              </w:rPr>
              <w:t>Velká Pohlednice Online</w:t>
            </w:r>
          </w:p>
        </w:tc>
        <w:tc>
          <w:tcPr>
            <w:tcW w:w="3261" w:type="dxa"/>
            <w:vAlign w:val="center"/>
          </w:tcPr>
          <w:p w14:paraId="51ED111A" w14:textId="5BB30A1D" w:rsidR="00FE0273" w:rsidRPr="00366F2E" w:rsidRDefault="00FE0273" w:rsidP="00FE0273">
            <w:pPr>
              <w:autoSpaceDE w:val="0"/>
              <w:autoSpaceDN w:val="0"/>
              <w:adjustRightInd w:val="0"/>
              <w:spacing w:line="240" w:lineRule="auto"/>
              <w:rPr>
                <w:rFonts w:ascii="Arial" w:hAnsi="Arial" w:cs="Arial"/>
                <w:b/>
                <w:bCs/>
                <w:sz w:val="20"/>
                <w:szCs w:val="20"/>
              </w:rPr>
            </w:pPr>
            <w:r w:rsidRPr="00366F2E">
              <w:rPr>
                <w:rFonts w:ascii="Arial" w:hAnsi="Arial" w:cs="Arial"/>
                <w:b/>
                <w:bCs/>
                <w:sz w:val="20"/>
                <w:szCs w:val="20"/>
              </w:rPr>
              <w:t xml:space="preserve">Rozměr A5 </w:t>
            </w:r>
            <w:r w:rsidRPr="00366F2E">
              <w:rPr>
                <w:rFonts w:ascii="Arial" w:hAnsi="Arial" w:cs="Arial"/>
                <w:b/>
                <w:sz w:val="20"/>
              </w:rPr>
              <w:t>(</w:t>
            </w:r>
            <w:proofErr w:type="gramStart"/>
            <w:r w:rsidRPr="00366F2E">
              <w:rPr>
                <w:rFonts w:ascii="Arial" w:hAnsi="Arial" w:cs="Arial"/>
                <w:sz w:val="20"/>
                <w:szCs w:val="20"/>
              </w:rPr>
              <w:t>148mm</w:t>
            </w:r>
            <w:proofErr w:type="gramEnd"/>
            <w:r w:rsidRPr="00366F2E">
              <w:rPr>
                <w:rFonts w:ascii="Arial" w:hAnsi="Arial" w:cs="Arial"/>
                <w:sz w:val="20"/>
                <w:szCs w:val="20"/>
              </w:rPr>
              <w:t xml:space="preserve"> × 210mm)</w:t>
            </w:r>
          </w:p>
        </w:tc>
        <w:tc>
          <w:tcPr>
            <w:tcW w:w="1984" w:type="dxa"/>
            <w:vAlign w:val="center"/>
          </w:tcPr>
          <w:p w14:paraId="0EB6064A" w14:textId="7E97DEDC" w:rsidR="00FE0273" w:rsidRPr="00366F2E" w:rsidRDefault="00A7666F" w:rsidP="00FE0273">
            <w:pPr>
              <w:autoSpaceDE w:val="0"/>
              <w:autoSpaceDN w:val="0"/>
              <w:adjustRightInd w:val="0"/>
              <w:spacing w:line="240" w:lineRule="auto"/>
              <w:jc w:val="center"/>
              <w:rPr>
                <w:rFonts w:ascii="Arial" w:hAnsi="Arial" w:cs="Arial"/>
                <w:bCs/>
                <w:sz w:val="20"/>
                <w:szCs w:val="20"/>
              </w:rPr>
            </w:pPr>
            <w:r w:rsidRPr="00366F2E">
              <w:rPr>
                <w:rFonts w:ascii="Arial" w:eastAsia="Times New Roman" w:hAnsi="Arial" w:cs="Arial"/>
                <w:sz w:val="20"/>
                <w:szCs w:val="20"/>
                <w:lang w:eastAsia="cs-CZ"/>
              </w:rPr>
              <w:t>12,0</w:t>
            </w:r>
            <w:r w:rsidR="00BF5D84" w:rsidRPr="00366F2E">
              <w:rPr>
                <w:rFonts w:ascii="Arial" w:eastAsia="Times New Roman" w:hAnsi="Arial" w:cs="Arial"/>
                <w:sz w:val="20"/>
                <w:szCs w:val="20"/>
                <w:lang w:eastAsia="cs-CZ"/>
              </w:rPr>
              <w:t>7</w:t>
            </w:r>
          </w:p>
        </w:tc>
        <w:tc>
          <w:tcPr>
            <w:tcW w:w="1843" w:type="dxa"/>
            <w:vAlign w:val="center"/>
          </w:tcPr>
          <w:p w14:paraId="781C0851" w14:textId="06F54256" w:rsidR="00FE0273" w:rsidRPr="00366F2E" w:rsidRDefault="00FE0273" w:rsidP="00FE0273">
            <w:pPr>
              <w:autoSpaceDE w:val="0"/>
              <w:autoSpaceDN w:val="0"/>
              <w:adjustRightInd w:val="0"/>
              <w:spacing w:line="240" w:lineRule="auto"/>
              <w:jc w:val="center"/>
              <w:rPr>
                <w:rFonts w:ascii="Arial" w:hAnsi="Arial" w:cs="Arial"/>
                <w:b/>
                <w:bCs/>
                <w:sz w:val="20"/>
                <w:szCs w:val="20"/>
              </w:rPr>
            </w:pPr>
            <w:r w:rsidRPr="00366F2E">
              <w:rPr>
                <w:rFonts w:ascii="Arial" w:eastAsia="Times New Roman" w:hAnsi="Arial" w:cs="Arial"/>
                <w:b/>
                <w:sz w:val="20"/>
                <w:szCs w:val="20"/>
                <w:lang w:eastAsia="cs-CZ"/>
              </w:rPr>
              <w:t>14,</w:t>
            </w:r>
            <w:r w:rsidR="00A7666F" w:rsidRPr="00366F2E">
              <w:rPr>
                <w:rFonts w:ascii="Arial" w:eastAsia="Times New Roman" w:hAnsi="Arial" w:cs="Arial"/>
                <w:b/>
                <w:sz w:val="20"/>
                <w:szCs w:val="20"/>
                <w:lang w:eastAsia="cs-CZ"/>
              </w:rPr>
              <w:t>6</w:t>
            </w:r>
            <w:r w:rsidR="008E4CDF" w:rsidRPr="00366F2E">
              <w:rPr>
                <w:rFonts w:ascii="Arial" w:eastAsia="Times New Roman" w:hAnsi="Arial" w:cs="Arial"/>
                <w:b/>
                <w:sz w:val="20"/>
                <w:szCs w:val="20"/>
                <w:lang w:eastAsia="cs-CZ"/>
              </w:rPr>
              <w:t>1</w:t>
            </w:r>
          </w:p>
        </w:tc>
      </w:tr>
      <w:tr w:rsidR="00547C55" w:rsidRPr="00366F2E" w14:paraId="6709C17F" w14:textId="77777777" w:rsidTr="00317A3B">
        <w:trPr>
          <w:trHeight w:val="272"/>
        </w:trPr>
        <w:tc>
          <w:tcPr>
            <w:tcW w:w="2835" w:type="dxa"/>
            <w:vAlign w:val="center"/>
          </w:tcPr>
          <w:p w14:paraId="236093E5" w14:textId="77777777" w:rsidR="00FE0273" w:rsidRPr="00366F2E" w:rsidRDefault="00FE0273" w:rsidP="00FE0273">
            <w:pPr>
              <w:autoSpaceDE w:val="0"/>
              <w:autoSpaceDN w:val="0"/>
              <w:adjustRightInd w:val="0"/>
              <w:spacing w:line="240" w:lineRule="auto"/>
              <w:ind w:left="-8"/>
              <w:rPr>
                <w:rFonts w:ascii="Arial" w:hAnsi="Arial" w:cs="Arial"/>
                <w:b/>
                <w:bCs/>
                <w:sz w:val="20"/>
                <w:szCs w:val="20"/>
              </w:rPr>
            </w:pPr>
            <w:r w:rsidRPr="00366F2E">
              <w:rPr>
                <w:rFonts w:ascii="Arial" w:hAnsi="Arial" w:cs="Arial"/>
                <w:b/>
                <w:bCs/>
                <w:sz w:val="20"/>
                <w:szCs w:val="20"/>
              </w:rPr>
              <w:t>Dlouhá Pohlednice Online</w:t>
            </w:r>
          </w:p>
        </w:tc>
        <w:tc>
          <w:tcPr>
            <w:tcW w:w="3261" w:type="dxa"/>
            <w:vAlign w:val="center"/>
          </w:tcPr>
          <w:p w14:paraId="4B169075" w14:textId="45F0FD9B" w:rsidR="00FE0273" w:rsidRPr="00366F2E" w:rsidRDefault="00FE0273" w:rsidP="00FE0273">
            <w:pPr>
              <w:rPr>
                <w:rFonts w:ascii="Arial" w:hAnsi="Arial" w:cs="Arial"/>
                <w:b/>
                <w:bCs/>
                <w:sz w:val="20"/>
                <w:szCs w:val="20"/>
              </w:rPr>
            </w:pPr>
            <w:r w:rsidRPr="00366F2E">
              <w:rPr>
                <w:rFonts w:ascii="Arial" w:hAnsi="Arial" w:cs="Arial"/>
                <w:b/>
                <w:bCs/>
                <w:sz w:val="20"/>
                <w:szCs w:val="20"/>
              </w:rPr>
              <w:t xml:space="preserve">Rozměr DL </w:t>
            </w:r>
            <w:r w:rsidRPr="00366F2E">
              <w:rPr>
                <w:rFonts w:ascii="Arial" w:hAnsi="Arial" w:cs="Arial"/>
                <w:b/>
                <w:sz w:val="20"/>
              </w:rPr>
              <w:t>(</w:t>
            </w:r>
            <w:proofErr w:type="gramStart"/>
            <w:r w:rsidRPr="00366F2E">
              <w:rPr>
                <w:rFonts w:ascii="Arial" w:hAnsi="Arial" w:cs="Arial"/>
                <w:sz w:val="20"/>
                <w:szCs w:val="20"/>
              </w:rPr>
              <w:t>100mm</w:t>
            </w:r>
            <w:proofErr w:type="gramEnd"/>
            <w:r w:rsidRPr="00366F2E">
              <w:rPr>
                <w:rFonts w:ascii="Arial" w:hAnsi="Arial" w:cs="Arial"/>
                <w:sz w:val="20"/>
                <w:szCs w:val="20"/>
              </w:rPr>
              <w:t xml:space="preserve"> × 210mm)</w:t>
            </w:r>
          </w:p>
        </w:tc>
        <w:tc>
          <w:tcPr>
            <w:tcW w:w="1984" w:type="dxa"/>
            <w:vAlign w:val="center"/>
          </w:tcPr>
          <w:p w14:paraId="3BB0B14B" w14:textId="493DECAA" w:rsidR="00FE0273" w:rsidRPr="00366F2E" w:rsidRDefault="00FE0273" w:rsidP="00FE0273">
            <w:pPr>
              <w:autoSpaceDE w:val="0"/>
              <w:autoSpaceDN w:val="0"/>
              <w:adjustRightInd w:val="0"/>
              <w:spacing w:line="240" w:lineRule="auto"/>
              <w:jc w:val="center"/>
              <w:rPr>
                <w:rFonts w:ascii="Arial" w:hAnsi="Arial" w:cs="Arial"/>
                <w:bCs/>
                <w:sz w:val="20"/>
                <w:szCs w:val="20"/>
              </w:rPr>
            </w:pPr>
            <w:r w:rsidRPr="00366F2E">
              <w:rPr>
                <w:rFonts w:ascii="Arial" w:eastAsia="Times New Roman" w:hAnsi="Arial" w:cs="Arial"/>
                <w:sz w:val="20"/>
                <w:szCs w:val="20"/>
                <w:lang w:eastAsia="cs-CZ"/>
              </w:rPr>
              <w:t>10,</w:t>
            </w:r>
            <w:r w:rsidR="00A7666F" w:rsidRPr="00366F2E">
              <w:rPr>
                <w:rFonts w:ascii="Arial" w:eastAsia="Times New Roman" w:hAnsi="Arial" w:cs="Arial"/>
                <w:sz w:val="20"/>
                <w:szCs w:val="20"/>
                <w:lang w:eastAsia="cs-CZ"/>
              </w:rPr>
              <w:t>42</w:t>
            </w:r>
          </w:p>
        </w:tc>
        <w:tc>
          <w:tcPr>
            <w:tcW w:w="1843" w:type="dxa"/>
            <w:vAlign w:val="center"/>
          </w:tcPr>
          <w:p w14:paraId="048E6D75" w14:textId="67AD08ED" w:rsidR="00FE0273" w:rsidRPr="00366F2E" w:rsidRDefault="00FE0273" w:rsidP="00FE0273">
            <w:pPr>
              <w:autoSpaceDE w:val="0"/>
              <w:autoSpaceDN w:val="0"/>
              <w:adjustRightInd w:val="0"/>
              <w:spacing w:line="240" w:lineRule="auto"/>
              <w:jc w:val="center"/>
              <w:rPr>
                <w:rFonts w:ascii="Arial" w:hAnsi="Arial" w:cs="Arial"/>
                <w:b/>
                <w:bCs/>
                <w:sz w:val="20"/>
                <w:szCs w:val="20"/>
              </w:rPr>
            </w:pPr>
            <w:r w:rsidRPr="00366F2E">
              <w:rPr>
                <w:rFonts w:ascii="Arial" w:eastAsia="Times New Roman" w:hAnsi="Arial" w:cs="Arial"/>
                <w:b/>
                <w:sz w:val="20"/>
                <w:szCs w:val="20"/>
                <w:lang w:eastAsia="cs-CZ"/>
              </w:rPr>
              <w:t>12,</w:t>
            </w:r>
            <w:r w:rsidR="00A7666F" w:rsidRPr="00366F2E">
              <w:rPr>
                <w:rFonts w:ascii="Arial" w:eastAsia="Times New Roman" w:hAnsi="Arial" w:cs="Arial"/>
                <w:b/>
                <w:sz w:val="20"/>
                <w:szCs w:val="20"/>
                <w:lang w:eastAsia="cs-CZ"/>
              </w:rPr>
              <w:t>61</w:t>
            </w:r>
          </w:p>
        </w:tc>
      </w:tr>
    </w:tbl>
    <w:p w14:paraId="7C51147A" w14:textId="77777777" w:rsidR="00653D19" w:rsidRPr="00366F2E" w:rsidRDefault="00653D19" w:rsidP="00BC0005">
      <w:pPr>
        <w:autoSpaceDE w:val="0"/>
        <w:autoSpaceDN w:val="0"/>
        <w:adjustRightInd w:val="0"/>
        <w:spacing w:line="240" w:lineRule="auto"/>
        <w:rPr>
          <w:rFonts w:ascii="Arial" w:hAnsi="Arial" w:cs="Arial"/>
          <w:sz w:val="16"/>
          <w:szCs w:val="16"/>
        </w:rPr>
      </w:pPr>
      <w:r w:rsidRPr="00366F2E">
        <w:rPr>
          <w:rFonts w:ascii="Arial" w:hAnsi="Arial" w:cs="Arial"/>
          <w:sz w:val="16"/>
          <w:szCs w:val="16"/>
        </w:rPr>
        <w:t>Na základě konkrétních parametrů odesílatele lze dohodou na výrobu sjednat individuální jednotkovou cenu.</w:t>
      </w:r>
    </w:p>
    <w:p w14:paraId="4D8B8960" w14:textId="77777777" w:rsidR="00653D19" w:rsidRPr="00366F2E" w:rsidRDefault="00653D19" w:rsidP="00653D19">
      <w:pPr>
        <w:pStyle w:val="cpNormal2"/>
        <w:spacing w:after="0" w:line="240" w:lineRule="auto"/>
        <w:rPr>
          <w:rFonts w:ascii="Arial" w:hAnsi="Arial" w:cs="Arial"/>
          <w:sz w:val="14"/>
        </w:rPr>
      </w:pPr>
    </w:p>
    <w:tbl>
      <w:tblPr>
        <w:tblW w:w="0" w:type="auto"/>
        <w:tblInd w:w="108" w:type="dxa"/>
        <w:tblLook w:val="04A0" w:firstRow="1" w:lastRow="0" w:firstColumn="1" w:lastColumn="0" w:noHBand="0" w:noVBand="1"/>
      </w:tblPr>
      <w:tblGrid>
        <w:gridCol w:w="567"/>
        <w:gridCol w:w="9356"/>
      </w:tblGrid>
      <w:tr w:rsidR="00653D19" w:rsidRPr="00366F2E" w14:paraId="5DE2EB97" w14:textId="77777777" w:rsidTr="0075644C">
        <w:tc>
          <w:tcPr>
            <w:tcW w:w="567" w:type="dxa"/>
          </w:tcPr>
          <w:p w14:paraId="7D2207DB" w14:textId="09FE8E06" w:rsidR="00653D19" w:rsidRPr="00366F2E" w:rsidRDefault="00716B60" w:rsidP="0075644C">
            <w:pPr>
              <w:spacing w:line="228" w:lineRule="auto"/>
              <w:rPr>
                <w:rFonts w:ascii="Arial" w:hAnsi="Arial" w:cs="Arial"/>
                <w:b/>
                <w:sz w:val="20"/>
              </w:rPr>
            </w:pPr>
            <w:r w:rsidRPr="00366F2E">
              <w:rPr>
                <w:rFonts w:ascii="Arial" w:hAnsi="Arial" w:cs="Arial"/>
                <w:b/>
                <w:sz w:val="20"/>
              </w:rPr>
              <w:t>3</w:t>
            </w:r>
            <w:r w:rsidR="00653D19" w:rsidRPr="00366F2E">
              <w:rPr>
                <w:rFonts w:ascii="Arial" w:hAnsi="Arial" w:cs="Arial"/>
                <w:b/>
                <w:sz w:val="20"/>
              </w:rPr>
              <w:t>.2</w:t>
            </w:r>
          </w:p>
        </w:tc>
        <w:tc>
          <w:tcPr>
            <w:tcW w:w="9356" w:type="dxa"/>
            <w:vAlign w:val="center"/>
          </w:tcPr>
          <w:p w14:paraId="1D94508D" w14:textId="5AF9CF3E" w:rsidR="00653D19" w:rsidRPr="00366F2E" w:rsidRDefault="00653D19" w:rsidP="0075644C">
            <w:pPr>
              <w:pStyle w:val="Zkladntextodsazen3"/>
              <w:suppressAutoHyphens/>
              <w:autoSpaceDE w:val="0"/>
              <w:autoSpaceDN w:val="0"/>
              <w:adjustRightInd w:val="0"/>
              <w:spacing w:line="228" w:lineRule="auto"/>
              <w:ind w:left="0" w:firstLine="0"/>
              <w:rPr>
                <w:rFonts w:ascii="Arial" w:hAnsi="Arial" w:cs="Arial"/>
                <w:b/>
                <w:sz w:val="20"/>
                <w:szCs w:val="22"/>
              </w:rPr>
            </w:pPr>
            <w:r w:rsidRPr="00366F2E">
              <w:rPr>
                <w:rFonts w:ascii="Arial" w:hAnsi="Arial" w:cs="Arial"/>
                <w:b/>
                <w:sz w:val="20"/>
                <w:szCs w:val="22"/>
              </w:rPr>
              <w:t xml:space="preserve">Výroba a </w:t>
            </w:r>
            <w:r w:rsidR="005F6F33" w:rsidRPr="00366F2E">
              <w:rPr>
                <w:rFonts w:ascii="Arial" w:hAnsi="Arial" w:cs="Arial"/>
                <w:b/>
                <w:sz w:val="20"/>
                <w:szCs w:val="22"/>
              </w:rPr>
              <w:t xml:space="preserve">příprava </w:t>
            </w:r>
            <w:r w:rsidRPr="00366F2E">
              <w:rPr>
                <w:rFonts w:ascii="Arial" w:hAnsi="Arial" w:cs="Arial"/>
                <w:b/>
                <w:sz w:val="20"/>
                <w:szCs w:val="22"/>
              </w:rPr>
              <w:t>podání Pohlednice Online odesílané na adresu v zahraničí</w:t>
            </w:r>
          </w:p>
        </w:tc>
      </w:tr>
    </w:tbl>
    <w:p w14:paraId="6574ECCD" w14:textId="77777777" w:rsidR="00653D19" w:rsidRPr="00366F2E" w:rsidRDefault="00653D19" w:rsidP="00653D19">
      <w:pPr>
        <w:pStyle w:val="cpNormal2"/>
        <w:spacing w:after="0" w:line="240" w:lineRule="auto"/>
        <w:rPr>
          <w:rFonts w:ascii="Arial" w:hAnsi="Arial" w:cs="Arial"/>
          <w:sz w:val="1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835"/>
        <w:gridCol w:w="3261"/>
        <w:gridCol w:w="1984"/>
        <w:gridCol w:w="1843"/>
      </w:tblGrid>
      <w:tr w:rsidR="00547C55" w:rsidRPr="00366F2E" w14:paraId="7A8B248C" w14:textId="77777777" w:rsidTr="00BE5279">
        <w:trPr>
          <w:trHeight w:val="362"/>
        </w:trPr>
        <w:tc>
          <w:tcPr>
            <w:tcW w:w="2835" w:type="dxa"/>
            <w:shd w:val="clear" w:color="auto" w:fill="F2F2F2" w:themeFill="background1" w:themeFillShade="F2"/>
            <w:vAlign w:val="center"/>
          </w:tcPr>
          <w:p w14:paraId="51AD525B" w14:textId="77777777" w:rsidR="007C5722" w:rsidRPr="00366F2E" w:rsidRDefault="007C5722" w:rsidP="0075644C">
            <w:pPr>
              <w:autoSpaceDE w:val="0"/>
              <w:autoSpaceDN w:val="0"/>
              <w:adjustRightInd w:val="0"/>
              <w:spacing w:line="240" w:lineRule="auto"/>
              <w:ind w:left="-8"/>
              <w:jc w:val="center"/>
              <w:rPr>
                <w:rFonts w:ascii="Arial" w:hAnsi="Arial" w:cs="Arial"/>
                <w:b/>
                <w:bCs/>
                <w:sz w:val="20"/>
                <w:szCs w:val="20"/>
              </w:rPr>
            </w:pPr>
            <w:r w:rsidRPr="00366F2E">
              <w:rPr>
                <w:rFonts w:ascii="Arial" w:hAnsi="Arial" w:cs="Arial"/>
                <w:b/>
                <w:bCs/>
                <w:sz w:val="20"/>
                <w:szCs w:val="20"/>
              </w:rPr>
              <w:t>Popis</w:t>
            </w:r>
          </w:p>
        </w:tc>
        <w:tc>
          <w:tcPr>
            <w:tcW w:w="3261" w:type="dxa"/>
            <w:shd w:val="clear" w:color="auto" w:fill="F2F2F2" w:themeFill="background1" w:themeFillShade="F2"/>
            <w:vAlign w:val="center"/>
          </w:tcPr>
          <w:p w14:paraId="013D5DC1" w14:textId="77777777" w:rsidR="007C5722" w:rsidRPr="00366F2E" w:rsidRDefault="007C5722" w:rsidP="0075644C">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Specifikace</w:t>
            </w:r>
          </w:p>
        </w:tc>
        <w:tc>
          <w:tcPr>
            <w:tcW w:w="1984" w:type="dxa"/>
            <w:shd w:val="clear" w:color="auto" w:fill="F2F2F2" w:themeFill="background1" w:themeFillShade="F2"/>
            <w:vAlign w:val="center"/>
          </w:tcPr>
          <w:p w14:paraId="2A426FC9" w14:textId="77777777" w:rsidR="00BC21CB" w:rsidRPr="00366F2E" w:rsidRDefault="007C5722" w:rsidP="000C3865">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Cena</w:t>
            </w:r>
            <w:r w:rsidR="00527CF4" w:rsidRPr="00366F2E">
              <w:rPr>
                <w:rFonts w:ascii="Arial" w:hAnsi="Arial" w:cs="Arial"/>
                <w:b/>
                <w:bCs/>
                <w:sz w:val="20"/>
                <w:szCs w:val="20"/>
              </w:rPr>
              <w:t xml:space="preserve"> </w:t>
            </w:r>
            <w:r w:rsidRPr="00366F2E">
              <w:rPr>
                <w:rFonts w:ascii="Arial" w:hAnsi="Arial" w:cs="Arial"/>
                <w:b/>
                <w:bCs/>
                <w:sz w:val="20"/>
                <w:szCs w:val="20"/>
              </w:rPr>
              <w:t>v</w:t>
            </w:r>
            <w:r w:rsidR="00BC21CB" w:rsidRPr="00366F2E">
              <w:rPr>
                <w:rFonts w:ascii="Arial" w:hAnsi="Arial" w:cs="Arial"/>
                <w:b/>
                <w:bCs/>
                <w:sz w:val="20"/>
                <w:szCs w:val="20"/>
              </w:rPr>
              <w:t> </w:t>
            </w:r>
            <w:r w:rsidRPr="00366F2E">
              <w:rPr>
                <w:rFonts w:ascii="Arial" w:hAnsi="Arial" w:cs="Arial"/>
                <w:b/>
                <w:bCs/>
                <w:sz w:val="20"/>
                <w:szCs w:val="20"/>
              </w:rPr>
              <w:t>Kč</w:t>
            </w:r>
          </w:p>
          <w:p w14:paraId="51C72E1D" w14:textId="77777777" w:rsidR="007C5722" w:rsidRPr="00366F2E" w:rsidRDefault="007C5722" w:rsidP="000C3865">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(bez DPH)</w:t>
            </w:r>
          </w:p>
        </w:tc>
        <w:tc>
          <w:tcPr>
            <w:tcW w:w="1843" w:type="dxa"/>
            <w:shd w:val="clear" w:color="auto" w:fill="F2F2F2" w:themeFill="background1" w:themeFillShade="F2"/>
            <w:vAlign w:val="center"/>
          </w:tcPr>
          <w:p w14:paraId="6140E770" w14:textId="77777777" w:rsidR="00BC21CB" w:rsidRPr="00366F2E" w:rsidRDefault="007C5722" w:rsidP="00BC21CB">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Cena v</w:t>
            </w:r>
            <w:r w:rsidR="00BC21CB" w:rsidRPr="00366F2E">
              <w:rPr>
                <w:rFonts w:ascii="Arial" w:hAnsi="Arial" w:cs="Arial"/>
                <w:b/>
                <w:bCs/>
                <w:sz w:val="20"/>
                <w:szCs w:val="20"/>
              </w:rPr>
              <w:t> </w:t>
            </w:r>
            <w:r w:rsidRPr="00366F2E">
              <w:rPr>
                <w:rFonts w:ascii="Arial" w:hAnsi="Arial" w:cs="Arial"/>
                <w:b/>
                <w:bCs/>
                <w:sz w:val="20"/>
                <w:szCs w:val="20"/>
              </w:rPr>
              <w:t>Kč</w:t>
            </w:r>
          </w:p>
          <w:p w14:paraId="11FB8E34" w14:textId="77777777" w:rsidR="007C5722" w:rsidRPr="00366F2E" w:rsidRDefault="007C5722" w:rsidP="00BC21CB">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(s DPH)</w:t>
            </w:r>
          </w:p>
        </w:tc>
      </w:tr>
      <w:tr w:rsidR="00547C55" w:rsidRPr="00366F2E" w14:paraId="45D7EC3A" w14:textId="77777777" w:rsidTr="00317A3B">
        <w:trPr>
          <w:trHeight w:val="235"/>
        </w:trPr>
        <w:tc>
          <w:tcPr>
            <w:tcW w:w="2835" w:type="dxa"/>
            <w:vAlign w:val="center"/>
          </w:tcPr>
          <w:p w14:paraId="47060FE3" w14:textId="77777777" w:rsidR="000A6B3C" w:rsidRPr="00366F2E" w:rsidRDefault="000A6B3C" w:rsidP="0075644C">
            <w:pPr>
              <w:autoSpaceDE w:val="0"/>
              <w:autoSpaceDN w:val="0"/>
              <w:adjustRightInd w:val="0"/>
              <w:spacing w:line="240" w:lineRule="auto"/>
              <w:ind w:left="-8"/>
              <w:rPr>
                <w:rFonts w:ascii="Arial" w:hAnsi="Arial" w:cs="Arial"/>
                <w:b/>
                <w:bCs/>
                <w:sz w:val="20"/>
                <w:szCs w:val="20"/>
              </w:rPr>
            </w:pPr>
            <w:r w:rsidRPr="00366F2E">
              <w:rPr>
                <w:rFonts w:ascii="Arial" w:hAnsi="Arial" w:cs="Arial"/>
                <w:b/>
                <w:bCs/>
                <w:sz w:val="20"/>
                <w:szCs w:val="20"/>
              </w:rPr>
              <w:t>Běžná Pohlednice Online</w:t>
            </w:r>
          </w:p>
        </w:tc>
        <w:tc>
          <w:tcPr>
            <w:tcW w:w="3261" w:type="dxa"/>
            <w:vAlign w:val="center"/>
          </w:tcPr>
          <w:p w14:paraId="4E9C4936" w14:textId="3F3D76E6" w:rsidR="000A6B3C" w:rsidRPr="00366F2E" w:rsidRDefault="000A6B3C" w:rsidP="0075644C">
            <w:pPr>
              <w:autoSpaceDE w:val="0"/>
              <w:autoSpaceDN w:val="0"/>
              <w:adjustRightInd w:val="0"/>
              <w:spacing w:line="240" w:lineRule="auto"/>
              <w:rPr>
                <w:rFonts w:ascii="Arial" w:hAnsi="Arial" w:cs="Arial"/>
                <w:b/>
                <w:bCs/>
                <w:sz w:val="20"/>
                <w:szCs w:val="20"/>
              </w:rPr>
            </w:pPr>
            <w:r w:rsidRPr="00366F2E">
              <w:rPr>
                <w:rFonts w:ascii="Arial" w:hAnsi="Arial" w:cs="Arial"/>
                <w:b/>
                <w:bCs/>
                <w:sz w:val="20"/>
                <w:szCs w:val="20"/>
              </w:rPr>
              <w:t xml:space="preserve">Rozměr A6 </w:t>
            </w:r>
            <w:r w:rsidRPr="00366F2E">
              <w:rPr>
                <w:rFonts w:ascii="Arial" w:hAnsi="Arial" w:cs="Arial"/>
                <w:b/>
                <w:sz w:val="20"/>
              </w:rPr>
              <w:t>(</w:t>
            </w:r>
            <w:proofErr w:type="gramStart"/>
            <w:r w:rsidRPr="00366F2E">
              <w:rPr>
                <w:rFonts w:ascii="Arial" w:hAnsi="Arial" w:cs="Arial"/>
                <w:sz w:val="20"/>
                <w:szCs w:val="20"/>
              </w:rPr>
              <w:t>105mm</w:t>
            </w:r>
            <w:proofErr w:type="gramEnd"/>
            <w:r w:rsidRPr="00366F2E">
              <w:rPr>
                <w:rFonts w:ascii="Arial" w:hAnsi="Arial" w:cs="Arial"/>
                <w:sz w:val="20"/>
                <w:szCs w:val="20"/>
              </w:rPr>
              <w:t xml:space="preserve"> × 148mm)</w:t>
            </w:r>
          </w:p>
        </w:tc>
        <w:tc>
          <w:tcPr>
            <w:tcW w:w="1984" w:type="dxa"/>
            <w:vAlign w:val="center"/>
          </w:tcPr>
          <w:p w14:paraId="5CB17CF9" w14:textId="77777777" w:rsidR="000A6B3C" w:rsidRPr="00366F2E" w:rsidRDefault="000A6B3C" w:rsidP="003D56CF">
            <w:pPr>
              <w:autoSpaceDE w:val="0"/>
              <w:autoSpaceDN w:val="0"/>
              <w:adjustRightInd w:val="0"/>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10,74</w:t>
            </w:r>
          </w:p>
        </w:tc>
        <w:tc>
          <w:tcPr>
            <w:tcW w:w="1843" w:type="dxa"/>
            <w:vAlign w:val="center"/>
          </w:tcPr>
          <w:p w14:paraId="20144CED" w14:textId="77777777" w:rsidR="000A6B3C" w:rsidRPr="00366F2E" w:rsidRDefault="000A6B3C" w:rsidP="003D56CF">
            <w:pPr>
              <w:autoSpaceDE w:val="0"/>
              <w:autoSpaceDN w:val="0"/>
              <w:adjustRightInd w:val="0"/>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13,00</w:t>
            </w:r>
          </w:p>
        </w:tc>
      </w:tr>
      <w:tr w:rsidR="00547C55" w:rsidRPr="00366F2E" w14:paraId="31E3A42F" w14:textId="77777777" w:rsidTr="00317A3B">
        <w:trPr>
          <w:trHeight w:val="282"/>
        </w:trPr>
        <w:tc>
          <w:tcPr>
            <w:tcW w:w="2835" w:type="dxa"/>
            <w:vAlign w:val="center"/>
          </w:tcPr>
          <w:p w14:paraId="078E3588" w14:textId="77777777" w:rsidR="000A6B3C" w:rsidRPr="00366F2E" w:rsidRDefault="000A6B3C" w:rsidP="0075644C">
            <w:pPr>
              <w:autoSpaceDE w:val="0"/>
              <w:autoSpaceDN w:val="0"/>
              <w:adjustRightInd w:val="0"/>
              <w:spacing w:line="240" w:lineRule="auto"/>
              <w:ind w:left="-8"/>
              <w:rPr>
                <w:rFonts w:ascii="Arial" w:hAnsi="Arial" w:cs="Arial"/>
                <w:b/>
                <w:bCs/>
                <w:sz w:val="20"/>
                <w:szCs w:val="20"/>
              </w:rPr>
            </w:pPr>
            <w:r w:rsidRPr="00366F2E">
              <w:rPr>
                <w:rFonts w:ascii="Arial" w:hAnsi="Arial" w:cs="Arial"/>
                <w:b/>
                <w:bCs/>
                <w:sz w:val="20"/>
                <w:szCs w:val="20"/>
              </w:rPr>
              <w:t>Velká Pohlednice Online</w:t>
            </w:r>
          </w:p>
        </w:tc>
        <w:tc>
          <w:tcPr>
            <w:tcW w:w="3261" w:type="dxa"/>
            <w:vAlign w:val="center"/>
          </w:tcPr>
          <w:p w14:paraId="75A84851" w14:textId="0F5F2DA6" w:rsidR="000A6B3C" w:rsidRPr="00366F2E" w:rsidRDefault="000A6B3C" w:rsidP="0075644C">
            <w:pPr>
              <w:autoSpaceDE w:val="0"/>
              <w:autoSpaceDN w:val="0"/>
              <w:adjustRightInd w:val="0"/>
              <w:spacing w:line="240" w:lineRule="auto"/>
              <w:rPr>
                <w:rFonts w:ascii="Arial" w:hAnsi="Arial" w:cs="Arial"/>
                <w:b/>
                <w:bCs/>
                <w:sz w:val="20"/>
                <w:szCs w:val="20"/>
              </w:rPr>
            </w:pPr>
            <w:r w:rsidRPr="00366F2E">
              <w:rPr>
                <w:rFonts w:ascii="Arial" w:hAnsi="Arial" w:cs="Arial"/>
                <w:b/>
                <w:bCs/>
                <w:sz w:val="20"/>
                <w:szCs w:val="20"/>
              </w:rPr>
              <w:t xml:space="preserve">Rozměr A5 </w:t>
            </w:r>
            <w:r w:rsidRPr="00366F2E">
              <w:rPr>
                <w:rFonts w:ascii="Arial" w:hAnsi="Arial" w:cs="Arial"/>
                <w:b/>
                <w:sz w:val="20"/>
              </w:rPr>
              <w:t>(</w:t>
            </w:r>
            <w:proofErr w:type="gramStart"/>
            <w:r w:rsidRPr="00366F2E">
              <w:rPr>
                <w:rFonts w:ascii="Arial" w:hAnsi="Arial" w:cs="Arial"/>
                <w:sz w:val="20"/>
                <w:szCs w:val="20"/>
              </w:rPr>
              <w:t>148mm</w:t>
            </w:r>
            <w:proofErr w:type="gramEnd"/>
            <w:r w:rsidRPr="00366F2E">
              <w:rPr>
                <w:rFonts w:ascii="Arial" w:hAnsi="Arial" w:cs="Arial"/>
                <w:sz w:val="20"/>
                <w:szCs w:val="20"/>
              </w:rPr>
              <w:t xml:space="preserve"> × 210mm)</w:t>
            </w:r>
          </w:p>
        </w:tc>
        <w:tc>
          <w:tcPr>
            <w:tcW w:w="1984" w:type="dxa"/>
            <w:vAlign w:val="center"/>
          </w:tcPr>
          <w:p w14:paraId="53EB482E" w14:textId="77777777" w:rsidR="000A6B3C" w:rsidRPr="00366F2E" w:rsidRDefault="000A6B3C" w:rsidP="003D56CF">
            <w:pPr>
              <w:autoSpaceDE w:val="0"/>
              <w:autoSpaceDN w:val="0"/>
              <w:adjustRightInd w:val="0"/>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12,40</w:t>
            </w:r>
          </w:p>
        </w:tc>
        <w:tc>
          <w:tcPr>
            <w:tcW w:w="1843" w:type="dxa"/>
            <w:vAlign w:val="center"/>
          </w:tcPr>
          <w:p w14:paraId="043CF730" w14:textId="77777777" w:rsidR="000A6B3C" w:rsidRPr="00366F2E" w:rsidRDefault="000A6B3C" w:rsidP="003D56CF">
            <w:pPr>
              <w:autoSpaceDE w:val="0"/>
              <w:autoSpaceDN w:val="0"/>
              <w:adjustRightInd w:val="0"/>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15,00</w:t>
            </w:r>
          </w:p>
        </w:tc>
      </w:tr>
      <w:tr w:rsidR="00547C55" w:rsidRPr="00366F2E" w14:paraId="705A9E2C" w14:textId="77777777" w:rsidTr="00317A3B">
        <w:trPr>
          <w:trHeight w:val="271"/>
        </w:trPr>
        <w:tc>
          <w:tcPr>
            <w:tcW w:w="2835" w:type="dxa"/>
            <w:vAlign w:val="center"/>
          </w:tcPr>
          <w:p w14:paraId="051E7E50" w14:textId="77777777" w:rsidR="000A6B3C" w:rsidRPr="00366F2E" w:rsidRDefault="000A6B3C" w:rsidP="0075644C">
            <w:pPr>
              <w:autoSpaceDE w:val="0"/>
              <w:autoSpaceDN w:val="0"/>
              <w:adjustRightInd w:val="0"/>
              <w:spacing w:line="240" w:lineRule="auto"/>
              <w:ind w:left="-8"/>
              <w:rPr>
                <w:rFonts w:ascii="Arial" w:hAnsi="Arial" w:cs="Arial"/>
                <w:b/>
                <w:bCs/>
                <w:sz w:val="20"/>
                <w:szCs w:val="20"/>
              </w:rPr>
            </w:pPr>
            <w:r w:rsidRPr="00366F2E">
              <w:rPr>
                <w:rFonts w:ascii="Arial" w:hAnsi="Arial" w:cs="Arial"/>
                <w:b/>
                <w:bCs/>
                <w:sz w:val="20"/>
                <w:szCs w:val="20"/>
              </w:rPr>
              <w:t>Dlouhá Pohlednice Online</w:t>
            </w:r>
          </w:p>
        </w:tc>
        <w:tc>
          <w:tcPr>
            <w:tcW w:w="3261" w:type="dxa"/>
            <w:vAlign w:val="center"/>
          </w:tcPr>
          <w:p w14:paraId="7DE0715D" w14:textId="735A548D" w:rsidR="000A6B3C" w:rsidRPr="00366F2E" w:rsidRDefault="000A6B3C" w:rsidP="0075644C">
            <w:pPr>
              <w:rPr>
                <w:rFonts w:ascii="Arial" w:hAnsi="Arial" w:cs="Arial"/>
                <w:b/>
                <w:bCs/>
                <w:sz w:val="20"/>
                <w:szCs w:val="20"/>
              </w:rPr>
            </w:pPr>
            <w:r w:rsidRPr="00366F2E">
              <w:rPr>
                <w:rFonts w:ascii="Arial" w:hAnsi="Arial" w:cs="Arial"/>
                <w:b/>
                <w:bCs/>
                <w:sz w:val="20"/>
                <w:szCs w:val="20"/>
              </w:rPr>
              <w:t xml:space="preserve">Rozměr DL </w:t>
            </w:r>
            <w:r w:rsidRPr="00366F2E">
              <w:rPr>
                <w:rFonts w:ascii="Arial" w:hAnsi="Arial" w:cs="Arial"/>
                <w:b/>
                <w:sz w:val="20"/>
              </w:rPr>
              <w:t>(</w:t>
            </w:r>
            <w:proofErr w:type="gramStart"/>
            <w:r w:rsidRPr="00366F2E">
              <w:rPr>
                <w:rFonts w:ascii="Arial" w:hAnsi="Arial" w:cs="Arial"/>
                <w:sz w:val="20"/>
                <w:szCs w:val="20"/>
              </w:rPr>
              <w:t>110mm</w:t>
            </w:r>
            <w:proofErr w:type="gramEnd"/>
            <w:r w:rsidRPr="00366F2E">
              <w:rPr>
                <w:rFonts w:ascii="Arial" w:hAnsi="Arial" w:cs="Arial"/>
                <w:sz w:val="20"/>
                <w:szCs w:val="20"/>
              </w:rPr>
              <w:t xml:space="preserve"> × 220mm)</w:t>
            </w:r>
          </w:p>
        </w:tc>
        <w:tc>
          <w:tcPr>
            <w:tcW w:w="1984" w:type="dxa"/>
            <w:vAlign w:val="center"/>
          </w:tcPr>
          <w:p w14:paraId="266A06BB" w14:textId="77777777" w:rsidR="000A6B3C" w:rsidRPr="00366F2E" w:rsidRDefault="000A6B3C" w:rsidP="003D56CF">
            <w:pPr>
              <w:autoSpaceDE w:val="0"/>
              <w:autoSpaceDN w:val="0"/>
              <w:adjustRightInd w:val="0"/>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10,74</w:t>
            </w:r>
          </w:p>
        </w:tc>
        <w:tc>
          <w:tcPr>
            <w:tcW w:w="1843" w:type="dxa"/>
            <w:vAlign w:val="center"/>
          </w:tcPr>
          <w:p w14:paraId="4C90F6D8" w14:textId="77777777" w:rsidR="000A6B3C" w:rsidRPr="00366F2E" w:rsidRDefault="000A6B3C" w:rsidP="003D56CF">
            <w:pPr>
              <w:autoSpaceDE w:val="0"/>
              <w:autoSpaceDN w:val="0"/>
              <w:adjustRightInd w:val="0"/>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13,00</w:t>
            </w:r>
          </w:p>
        </w:tc>
      </w:tr>
    </w:tbl>
    <w:p w14:paraId="5F72F8CA" w14:textId="2883B2B6" w:rsidR="006C1393" w:rsidRPr="00366F2E" w:rsidRDefault="00653D19" w:rsidP="009F1D51">
      <w:pPr>
        <w:tabs>
          <w:tab w:val="right" w:pos="9781"/>
        </w:tabs>
        <w:autoSpaceDE w:val="0"/>
        <w:autoSpaceDN w:val="0"/>
        <w:adjustRightInd w:val="0"/>
        <w:spacing w:line="240" w:lineRule="auto"/>
        <w:rPr>
          <w:rFonts w:ascii="Arial" w:hAnsi="Arial" w:cs="Arial"/>
          <w:sz w:val="16"/>
          <w:szCs w:val="16"/>
        </w:rPr>
      </w:pPr>
      <w:r w:rsidRPr="00366F2E">
        <w:rPr>
          <w:rFonts w:ascii="Arial" w:hAnsi="Arial" w:cs="Arial"/>
          <w:sz w:val="16"/>
          <w:szCs w:val="16"/>
        </w:rPr>
        <w:t>Na základě konkrétních parametrů odesílatele lze dohodou na výrobu sjednat individuální jednotkovou cenu.</w:t>
      </w:r>
      <w:r w:rsidR="009F1D51" w:rsidRPr="00366F2E">
        <w:rPr>
          <w:rFonts w:ascii="Arial" w:hAnsi="Arial" w:cs="Arial"/>
          <w:sz w:val="16"/>
          <w:szCs w:val="16"/>
        </w:rPr>
        <w:tab/>
      </w:r>
    </w:p>
    <w:p w14:paraId="2E92CA27" w14:textId="77A82CB2" w:rsidR="006C1393" w:rsidRPr="00366F2E" w:rsidRDefault="006C1393">
      <w:pPr>
        <w:spacing w:line="240" w:lineRule="auto"/>
        <w:rPr>
          <w:rFonts w:ascii="Arial" w:hAnsi="Arial" w:cs="Arial"/>
          <w:sz w:val="16"/>
          <w:szCs w:val="16"/>
        </w:rPr>
      </w:pPr>
      <w:r w:rsidRPr="00366F2E">
        <w:rPr>
          <w:rFonts w:ascii="Arial" w:hAnsi="Arial" w:cs="Arial"/>
          <w:noProof/>
          <w:lang w:eastAsia="cs-CZ"/>
        </w:rPr>
        <mc:AlternateContent>
          <mc:Choice Requires="wps">
            <w:drawing>
              <wp:anchor distT="0" distB="0" distL="114300" distR="114300" simplePos="0" relativeHeight="251658273" behindDoc="0" locked="0" layoutInCell="1" allowOverlap="1" wp14:anchorId="4979F96E" wp14:editId="0E0AB2A3">
                <wp:simplePos x="0" y="0"/>
                <wp:positionH relativeFrom="margin">
                  <wp:posOffset>830580</wp:posOffset>
                </wp:positionH>
                <wp:positionV relativeFrom="bottomMargin">
                  <wp:posOffset>197485</wp:posOffset>
                </wp:positionV>
                <wp:extent cx="4847590" cy="258445"/>
                <wp:effectExtent l="0" t="0" r="0" b="8255"/>
                <wp:wrapNone/>
                <wp:docPr id="66" name="Textové pole 6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ADAC528" w14:textId="77777777" w:rsidR="004F26E4" w:rsidRPr="006E1087" w:rsidRDefault="004F26E4" w:rsidP="00691DD2">
                            <w:pPr>
                              <w:jc w:val="center"/>
                            </w:pPr>
                            <w:r>
                              <w:rPr>
                                <w:b/>
                                <w:i/>
                              </w:rPr>
                              <w:t>Pohlednice Online</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625AF884">
              <v:shape id="Textové pole 66" style="position:absolute;margin-left:65.4pt;margin-top:15.55pt;width:381.7pt;height:20.35pt;z-index:251658273;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5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ko6o5gEAAKkDAAAOAAAAZHJzL2Uyb0RvYy54bWysU9tu2zAMfR+wfxD0vjhJnTU14hRdiw4D&#10;ugvQ9QNkWbKF2aJGKbGzrx8lp2m2vg17EURSPjznkN5cj33H9gq9AVvyxWzOmbISamObkj99v3+3&#10;5swHYWvRgVUlPyjPr7dv32wGV6gltNDVChmBWF8MruRtCK7IMi9b1Qs/A6csFTVgLwKF2GQ1ioHQ&#10;+y5bzufvswGwdghSeU/Zu6nItwlfayXDV629CqwrOXEL6cR0VvHMthtRNChca+SRhvgHFr0wlpqe&#10;oO5EEGyH5hVUbySCBx1mEvoMtDZSJQ2kZjH/S81jK5xKWsgc7042+f8HK7/sH903ZGH8ACMNMInw&#10;7gHkD88s3LbCNuoGEYZWiZoaL6Jl2eB8cfw0Wu0LH0Gq4TPUNGSxC5CARo19dIV0MkKnARxOpqsx&#10;MEnJfJ1frq6oJKm2XK3zfJVaiOL5a4c+fFTQs3gpOdJQE7rYP/gQ2Yji+UlsZuHedF0abGf/SNDD&#10;mEnsI+GJehirkZm65BcXsXFUU0F9ID0I077QftOlBfzF2UC7UnL/cydQcdZ9suTJ1SLP43KlIF9d&#10;LinA80p1XhFWElTJA2fT9TZMC7lzaJqWOk1TsHBDPmqTJL6wOvKnfUjKj7sbF+48Tq9e/rDtbwAA&#10;AP//AwBQSwMEFAAGAAgAAAAhAN/zidjeAAAACQEAAA8AAABkcnMvZG93bnJldi54bWxMj0FPwkAU&#10;hO8m/ofNI/EmuwWUUrolRuMVA4qJt6X7aBu7b5vuQuu/53nS42QmM9/km9G14oJ9aDxpSKYKBFLp&#10;bUOVho/31/sURIiGrGk9oYYfDLApbm9yk1k/0A4v+1gJLqGQGQ11jF0mZShrdCZMfYfE3sn3zkSW&#10;fSVtbwYud62cKfUonWmIF2rT4XON5ff+7DQctqevz4V6q17cQzf4UUlyK6n13WR8WoOIOMa/MPzi&#10;MzoUzHT0Z7JBtKznitGjhnmSgOBAulrMQBw1LJMUZJHL/w+KKwAAAP//AwBQSwECLQAUAAYACAAA&#10;ACEAtoM4kv4AAADhAQAAEwAAAAAAAAAAAAAAAAAAAAAAW0NvbnRlbnRfVHlwZXNdLnhtbFBLAQIt&#10;ABQABgAIAAAAIQA4/SH/1gAAAJQBAAALAAAAAAAAAAAAAAAAAC8BAABfcmVscy8ucmVsc1BLAQIt&#10;ABQABgAIAAAAIQAPko6o5gEAAKkDAAAOAAAAAAAAAAAAAAAAAC4CAABkcnMvZTJvRG9jLnhtbFBL&#10;AQItABQABgAIAAAAIQDf84nY3gAAAAkBAAAPAAAAAAAAAAAAAAAAAEAEAABkcnMvZG93bnJldi54&#10;bWxQSwUGAAAAAAQABADzAAAASwUAAAAA&#10;" w14:anchorId="4979F96E">
                <v:textbox>
                  <w:txbxContent>
                    <w:p w:rsidRPr="006E1087" w:rsidR="004F26E4" w:rsidP="00691DD2" w:rsidRDefault="004F26E4" w14:paraId="045612CB" w14:textId="77777777">
                      <w:pPr>
                        <w:jc w:val="center"/>
                      </w:pPr>
                      <w:r>
                        <w:rPr>
                          <w:b/>
                          <w:i/>
                        </w:rPr>
                        <w:t>Pohlednice Online</w:t>
                      </w:r>
                    </w:p>
                  </w:txbxContent>
                </v:textbox>
                <w10:wrap anchorx="margin" anchory="margin"/>
              </v:shape>
            </w:pict>
          </mc:Fallback>
        </mc:AlternateContent>
      </w:r>
      <w:r w:rsidRPr="00366F2E">
        <w:rPr>
          <w:rFonts w:ascii="Arial" w:hAnsi="Arial" w:cs="Arial"/>
          <w:sz w:val="16"/>
          <w:szCs w:val="16"/>
        </w:rPr>
        <w:br w:type="page"/>
      </w:r>
    </w:p>
    <w:p w14:paraId="5BD1F9F2" w14:textId="77777777" w:rsidR="00653D19" w:rsidRPr="00366F2E" w:rsidRDefault="00653D19" w:rsidP="009F1D51">
      <w:pPr>
        <w:tabs>
          <w:tab w:val="right" w:pos="9781"/>
        </w:tabs>
        <w:autoSpaceDE w:val="0"/>
        <w:autoSpaceDN w:val="0"/>
        <w:adjustRightInd w:val="0"/>
        <w:spacing w:line="240" w:lineRule="auto"/>
        <w:rPr>
          <w:rFonts w:ascii="Arial" w:hAnsi="Arial" w:cs="Arial"/>
          <w:sz w:val="16"/>
          <w:szCs w:val="16"/>
        </w:rPr>
      </w:pPr>
    </w:p>
    <w:tbl>
      <w:tblPr>
        <w:tblW w:w="0" w:type="auto"/>
        <w:tblInd w:w="108" w:type="dxa"/>
        <w:tblLook w:val="04A0" w:firstRow="1" w:lastRow="0" w:firstColumn="1" w:lastColumn="0" w:noHBand="0" w:noVBand="1"/>
      </w:tblPr>
      <w:tblGrid>
        <w:gridCol w:w="567"/>
        <w:gridCol w:w="9356"/>
      </w:tblGrid>
      <w:tr w:rsidR="00653D19" w:rsidRPr="00366F2E" w14:paraId="558AE185" w14:textId="77777777" w:rsidTr="0075644C">
        <w:tc>
          <w:tcPr>
            <w:tcW w:w="567" w:type="dxa"/>
          </w:tcPr>
          <w:p w14:paraId="3ECCA84E" w14:textId="7BF1A4CD" w:rsidR="00653D19" w:rsidRPr="00366F2E" w:rsidRDefault="00716B60" w:rsidP="0075644C">
            <w:pPr>
              <w:spacing w:line="228" w:lineRule="auto"/>
              <w:rPr>
                <w:rFonts w:ascii="Arial" w:hAnsi="Arial" w:cs="Arial"/>
                <w:b/>
              </w:rPr>
            </w:pPr>
            <w:r w:rsidRPr="00366F2E">
              <w:rPr>
                <w:rFonts w:ascii="Arial" w:hAnsi="Arial" w:cs="Arial"/>
                <w:b/>
              </w:rPr>
              <w:t>4</w:t>
            </w:r>
            <w:r w:rsidR="00653D19" w:rsidRPr="00366F2E">
              <w:rPr>
                <w:rFonts w:ascii="Arial" w:hAnsi="Arial" w:cs="Arial"/>
                <w:b/>
              </w:rPr>
              <w:t>.</w:t>
            </w:r>
          </w:p>
        </w:tc>
        <w:tc>
          <w:tcPr>
            <w:tcW w:w="9356" w:type="dxa"/>
            <w:vAlign w:val="center"/>
          </w:tcPr>
          <w:p w14:paraId="4C618DD4" w14:textId="1585A98A" w:rsidR="00653D19" w:rsidRPr="00366F2E" w:rsidRDefault="00653D19" w:rsidP="0075644C">
            <w:pPr>
              <w:autoSpaceDE w:val="0"/>
              <w:autoSpaceDN w:val="0"/>
              <w:adjustRightInd w:val="0"/>
              <w:spacing w:line="240" w:lineRule="auto"/>
              <w:rPr>
                <w:rFonts w:ascii="Arial" w:hAnsi="Arial" w:cs="Arial"/>
                <w:b/>
                <w:bCs/>
              </w:rPr>
            </w:pPr>
            <w:r w:rsidRPr="00366F2E">
              <w:rPr>
                <w:rFonts w:ascii="Arial" w:hAnsi="Arial" w:cs="Arial"/>
                <w:b/>
                <w:bCs/>
              </w:rPr>
              <w:t xml:space="preserve">Ceny výroby a </w:t>
            </w:r>
            <w:r w:rsidR="005F6F33" w:rsidRPr="00366F2E">
              <w:rPr>
                <w:rFonts w:ascii="Arial" w:hAnsi="Arial" w:cs="Arial"/>
                <w:b/>
                <w:bCs/>
              </w:rPr>
              <w:t xml:space="preserve">příprava </w:t>
            </w:r>
            <w:r w:rsidRPr="00366F2E">
              <w:rPr>
                <w:rFonts w:ascii="Arial" w:hAnsi="Arial" w:cs="Arial"/>
                <w:b/>
                <w:bCs/>
              </w:rPr>
              <w:t>podání Pohlednice Online při zakoupení Voucheru</w:t>
            </w:r>
          </w:p>
        </w:tc>
      </w:tr>
    </w:tbl>
    <w:p w14:paraId="4BFA8D8C" w14:textId="77777777" w:rsidR="00653D19" w:rsidRPr="00366F2E" w:rsidRDefault="00653D19" w:rsidP="00653D19">
      <w:pPr>
        <w:pStyle w:val="cpNormal2"/>
        <w:spacing w:after="0" w:line="240" w:lineRule="auto"/>
        <w:rPr>
          <w:rFonts w:ascii="Arial" w:hAnsi="Arial" w:cs="Arial"/>
          <w:sz w:val="10"/>
        </w:rPr>
      </w:pPr>
    </w:p>
    <w:tbl>
      <w:tblPr>
        <w:tblW w:w="0" w:type="auto"/>
        <w:tblInd w:w="108" w:type="dxa"/>
        <w:tblLook w:val="04A0" w:firstRow="1" w:lastRow="0" w:firstColumn="1" w:lastColumn="0" w:noHBand="0" w:noVBand="1"/>
      </w:tblPr>
      <w:tblGrid>
        <w:gridCol w:w="567"/>
        <w:gridCol w:w="9356"/>
      </w:tblGrid>
      <w:tr w:rsidR="00653D19" w:rsidRPr="00366F2E" w14:paraId="1B742C18" w14:textId="77777777" w:rsidTr="0075644C">
        <w:tc>
          <w:tcPr>
            <w:tcW w:w="567" w:type="dxa"/>
          </w:tcPr>
          <w:p w14:paraId="661512B7" w14:textId="004C4317" w:rsidR="00653D19" w:rsidRPr="00366F2E" w:rsidRDefault="00716B60" w:rsidP="0075644C">
            <w:pPr>
              <w:spacing w:line="228" w:lineRule="auto"/>
              <w:rPr>
                <w:rFonts w:ascii="Arial" w:hAnsi="Arial" w:cs="Arial"/>
                <w:b/>
                <w:sz w:val="20"/>
              </w:rPr>
            </w:pPr>
            <w:r w:rsidRPr="00366F2E">
              <w:rPr>
                <w:rFonts w:ascii="Arial" w:hAnsi="Arial" w:cs="Arial"/>
                <w:b/>
                <w:sz w:val="20"/>
              </w:rPr>
              <w:t>4</w:t>
            </w:r>
            <w:r w:rsidR="00653D19" w:rsidRPr="00366F2E">
              <w:rPr>
                <w:rFonts w:ascii="Arial" w:hAnsi="Arial" w:cs="Arial"/>
                <w:b/>
                <w:sz w:val="20"/>
              </w:rPr>
              <w:t>.1</w:t>
            </w:r>
          </w:p>
        </w:tc>
        <w:tc>
          <w:tcPr>
            <w:tcW w:w="9356" w:type="dxa"/>
            <w:vAlign w:val="center"/>
          </w:tcPr>
          <w:p w14:paraId="517BF509" w14:textId="6692FEB4" w:rsidR="00653D19" w:rsidRPr="00366F2E" w:rsidRDefault="00653D19" w:rsidP="0075644C">
            <w:pPr>
              <w:pStyle w:val="Zkladntextodsazen3"/>
              <w:suppressAutoHyphens/>
              <w:autoSpaceDE w:val="0"/>
              <w:autoSpaceDN w:val="0"/>
              <w:adjustRightInd w:val="0"/>
              <w:spacing w:line="228" w:lineRule="auto"/>
              <w:ind w:left="0" w:firstLine="0"/>
              <w:rPr>
                <w:rFonts w:ascii="Arial" w:hAnsi="Arial" w:cs="Arial"/>
                <w:b/>
                <w:sz w:val="20"/>
                <w:szCs w:val="22"/>
              </w:rPr>
            </w:pPr>
            <w:r w:rsidRPr="00366F2E">
              <w:rPr>
                <w:rFonts w:ascii="Arial" w:hAnsi="Arial" w:cs="Arial"/>
                <w:b/>
                <w:sz w:val="20"/>
                <w:szCs w:val="22"/>
              </w:rPr>
              <w:t xml:space="preserve">Výroba a </w:t>
            </w:r>
            <w:r w:rsidR="005F6F33" w:rsidRPr="00366F2E">
              <w:rPr>
                <w:rFonts w:ascii="Arial" w:hAnsi="Arial" w:cs="Arial"/>
                <w:b/>
                <w:sz w:val="20"/>
                <w:szCs w:val="22"/>
              </w:rPr>
              <w:t xml:space="preserve">příprava </w:t>
            </w:r>
            <w:r w:rsidRPr="00366F2E">
              <w:rPr>
                <w:rFonts w:ascii="Arial" w:hAnsi="Arial" w:cs="Arial"/>
                <w:b/>
                <w:sz w:val="20"/>
                <w:szCs w:val="22"/>
              </w:rPr>
              <w:t>podání Pohlednice Online odesílané na adresu v ČR</w:t>
            </w:r>
          </w:p>
        </w:tc>
      </w:tr>
    </w:tbl>
    <w:p w14:paraId="52CC55AE" w14:textId="77777777" w:rsidR="00653D19" w:rsidRPr="00366F2E" w:rsidRDefault="00653D19" w:rsidP="00653D19">
      <w:pPr>
        <w:pStyle w:val="cpNormal2"/>
        <w:spacing w:after="0" w:line="240" w:lineRule="auto"/>
        <w:rPr>
          <w:rFonts w:ascii="Arial" w:hAnsi="Arial" w:cs="Arial"/>
          <w:sz w:val="1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835"/>
        <w:gridCol w:w="3261"/>
        <w:gridCol w:w="1984"/>
        <w:gridCol w:w="1843"/>
      </w:tblGrid>
      <w:tr w:rsidR="00547C55" w:rsidRPr="00366F2E" w14:paraId="10FF1DAB" w14:textId="77777777" w:rsidTr="00BE5279">
        <w:trPr>
          <w:trHeight w:val="392"/>
        </w:trPr>
        <w:tc>
          <w:tcPr>
            <w:tcW w:w="2835" w:type="dxa"/>
            <w:shd w:val="clear" w:color="auto" w:fill="F2F2F2" w:themeFill="background1" w:themeFillShade="F2"/>
            <w:vAlign w:val="center"/>
          </w:tcPr>
          <w:p w14:paraId="03FFE090" w14:textId="77777777" w:rsidR="007C5722" w:rsidRPr="00366F2E" w:rsidRDefault="007C5722" w:rsidP="0075644C">
            <w:pPr>
              <w:autoSpaceDE w:val="0"/>
              <w:autoSpaceDN w:val="0"/>
              <w:adjustRightInd w:val="0"/>
              <w:spacing w:line="240" w:lineRule="auto"/>
              <w:ind w:left="-8"/>
              <w:jc w:val="center"/>
              <w:rPr>
                <w:rFonts w:ascii="Arial" w:hAnsi="Arial" w:cs="Arial"/>
                <w:b/>
                <w:bCs/>
                <w:sz w:val="20"/>
                <w:szCs w:val="20"/>
              </w:rPr>
            </w:pPr>
            <w:r w:rsidRPr="00366F2E">
              <w:rPr>
                <w:rFonts w:ascii="Arial" w:hAnsi="Arial" w:cs="Arial"/>
                <w:b/>
                <w:bCs/>
                <w:sz w:val="20"/>
                <w:szCs w:val="20"/>
              </w:rPr>
              <w:t>Popis</w:t>
            </w:r>
          </w:p>
        </w:tc>
        <w:tc>
          <w:tcPr>
            <w:tcW w:w="3261" w:type="dxa"/>
            <w:shd w:val="clear" w:color="auto" w:fill="F2F2F2" w:themeFill="background1" w:themeFillShade="F2"/>
            <w:vAlign w:val="center"/>
          </w:tcPr>
          <w:p w14:paraId="0A569A74" w14:textId="77777777" w:rsidR="007C5722" w:rsidRPr="00366F2E" w:rsidRDefault="007C5722" w:rsidP="0075644C">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Specifikace</w:t>
            </w:r>
          </w:p>
        </w:tc>
        <w:tc>
          <w:tcPr>
            <w:tcW w:w="1984" w:type="dxa"/>
            <w:shd w:val="clear" w:color="auto" w:fill="F2F2F2" w:themeFill="background1" w:themeFillShade="F2"/>
            <w:vAlign w:val="center"/>
          </w:tcPr>
          <w:p w14:paraId="37701913" w14:textId="77777777" w:rsidR="00BC21CB" w:rsidRPr="00366F2E" w:rsidRDefault="007C5722" w:rsidP="00BC21CB">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Cena</w:t>
            </w:r>
            <w:r w:rsidR="00527CF4" w:rsidRPr="00366F2E">
              <w:rPr>
                <w:rFonts w:ascii="Arial" w:hAnsi="Arial" w:cs="Arial"/>
                <w:b/>
                <w:bCs/>
                <w:sz w:val="20"/>
                <w:szCs w:val="20"/>
              </w:rPr>
              <w:t xml:space="preserve"> </w:t>
            </w:r>
            <w:r w:rsidRPr="00366F2E">
              <w:rPr>
                <w:rFonts w:ascii="Arial" w:hAnsi="Arial" w:cs="Arial"/>
                <w:b/>
                <w:bCs/>
                <w:sz w:val="20"/>
                <w:szCs w:val="20"/>
              </w:rPr>
              <w:t>v</w:t>
            </w:r>
            <w:r w:rsidR="00BC21CB" w:rsidRPr="00366F2E">
              <w:rPr>
                <w:rFonts w:ascii="Arial" w:hAnsi="Arial" w:cs="Arial"/>
                <w:b/>
                <w:bCs/>
                <w:sz w:val="20"/>
                <w:szCs w:val="20"/>
              </w:rPr>
              <w:t> </w:t>
            </w:r>
            <w:r w:rsidRPr="00366F2E">
              <w:rPr>
                <w:rFonts w:ascii="Arial" w:hAnsi="Arial" w:cs="Arial"/>
                <w:b/>
                <w:bCs/>
                <w:sz w:val="20"/>
                <w:szCs w:val="20"/>
              </w:rPr>
              <w:t>Kč</w:t>
            </w:r>
          </w:p>
          <w:p w14:paraId="627ECBF0" w14:textId="77777777" w:rsidR="007C5722" w:rsidRPr="00366F2E" w:rsidRDefault="007C5722" w:rsidP="00BC21CB">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(bez DPH)</w:t>
            </w:r>
          </w:p>
        </w:tc>
        <w:tc>
          <w:tcPr>
            <w:tcW w:w="1843" w:type="dxa"/>
            <w:shd w:val="clear" w:color="auto" w:fill="F2F2F2" w:themeFill="background1" w:themeFillShade="F2"/>
            <w:vAlign w:val="center"/>
          </w:tcPr>
          <w:p w14:paraId="35628E74" w14:textId="77777777" w:rsidR="00BC21CB" w:rsidRPr="00366F2E" w:rsidRDefault="007C5722" w:rsidP="00BC21CB">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Cena v</w:t>
            </w:r>
            <w:r w:rsidR="00BC21CB" w:rsidRPr="00366F2E">
              <w:rPr>
                <w:rFonts w:ascii="Arial" w:hAnsi="Arial" w:cs="Arial"/>
                <w:b/>
                <w:bCs/>
                <w:sz w:val="20"/>
                <w:szCs w:val="20"/>
              </w:rPr>
              <w:t> </w:t>
            </w:r>
            <w:r w:rsidRPr="00366F2E">
              <w:rPr>
                <w:rFonts w:ascii="Arial" w:hAnsi="Arial" w:cs="Arial"/>
                <w:b/>
                <w:bCs/>
                <w:sz w:val="20"/>
                <w:szCs w:val="20"/>
              </w:rPr>
              <w:t>Kč</w:t>
            </w:r>
          </w:p>
          <w:p w14:paraId="20FFD0EF" w14:textId="77777777" w:rsidR="007C5722" w:rsidRPr="00366F2E" w:rsidRDefault="007C5722" w:rsidP="00BC21CB">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(s DPH)</w:t>
            </w:r>
          </w:p>
        </w:tc>
      </w:tr>
      <w:tr w:rsidR="009B691D" w:rsidRPr="00366F2E" w14:paraId="1B945A51" w14:textId="77777777" w:rsidTr="00BE5279">
        <w:trPr>
          <w:trHeight w:val="432"/>
        </w:trPr>
        <w:tc>
          <w:tcPr>
            <w:tcW w:w="2835" w:type="dxa"/>
            <w:vAlign w:val="center"/>
          </w:tcPr>
          <w:p w14:paraId="2621EF7B" w14:textId="77777777" w:rsidR="00FE0273" w:rsidRPr="00366F2E" w:rsidRDefault="00FE0273" w:rsidP="00FE0273">
            <w:pPr>
              <w:autoSpaceDE w:val="0"/>
              <w:autoSpaceDN w:val="0"/>
              <w:adjustRightInd w:val="0"/>
              <w:spacing w:line="240" w:lineRule="auto"/>
              <w:rPr>
                <w:rFonts w:ascii="Arial" w:hAnsi="Arial" w:cs="Arial"/>
                <w:b/>
                <w:bCs/>
                <w:sz w:val="20"/>
                <w:szCs w:val="20"/>
              </w:rPr>
            </w:pPr>
            <w:r w:rsidRPr="00366F2E">
              <w:rPr>
                <w:rFonts w:ascii="Arial" w:hAnsi="Arial" w:cs="Arial"/>
                <w:b/>
                <w:bCs/>
                <w:sz w:val="20"/>
                <w:szCs w:val="20"/>
              </w:rPr>
              <w:t>Pohlednice Online</w:t>
            </w:r>
          </w:p>
        </w:tc>
        <w:tc>
          <w:tcPr>
            <w:tcW w:w="3261" w:type="dxa"/>
            <w:vAlign w:val="center"/>
          </w:tcPr>
          <w:p w14:paraId="7EED0AA9" w14:textId="1FF89656" w:rsidR="00FE0273" w:rsidRPr="00366F2E" w:rsidRDefault="00FE0273" w:rsidP="00FE0273">
            <w:pPr>
              <w:autoSpaceDE w:val="0"/>
              <w:autoSpaceDN w:val="0"/>
              <w:adjustRightInd w:val="0"/>
              <w:spacing w:line="240" w:lineRule="auto"/>
              <w:rPr>
                <w:rFonts w:ascii="Arial" w:hAnsi="Arial" w:cs="Arial"/>
                <w:sz w:val="20"/>
                <w:szCs w:val="20"/>
              </w:rPr>
            </w:pPr>
            <w:r w:rsidRPr="00366F2E">
              <w:rPr>
                <w:rFonts w:ascii="Arial" w:hAnsi="Arial" w:cs="Arial"/>
                <w:b/>
                <w:bCs/>
                <w:sz w:val="20"/>
                <w:szCs w:val="20"/>
              </w:rPr>
              <w:t xml:space="preserve">Rozměr A6 </w:t>
            </w:r>
            <w:r w:rsidRPr="00366F2E">
              <w:rPr>
                <w:rFonts w:ascii="Arial" w:hAnsi="Arial" w:cs="Arial"/>
                <w:b/>
                <w:sz w:val="20"/>
              </w:rPr>
              <w:t>(</w:t>
            </w:r>
            <w:proofErr w:type="gramStart"/>
            <w:r w:rsidRPr="00366F2E">
              <w:rPr>
                <w:rFonts w:ascii="Arial" w:hAnsi="Arial" w:cs="Arial"/>
                <w:sz w:val="20"/>
                <w:szCs w:val="20"/>
              </w:rPr>
              <w:t>105mm</w:t>
            </w:r>
            <w:proofErr w:type="gramEnd"/>
            <w:r w:rsidRPr="00366F2E">
              <w:rPr>
                <w:rFonts w:ascii="Arial" w:hAnsi="Arial" w:cs="Arial"/>
                <w:sz w:val="20"/>
                <w:szCs w:val="20"/>
              </w:rPr>
              <w:t xml:space="preserve"> × 148mm)</w:t>
            </w:r>
          </w:p>
          <w:p w14:paraId="66BEF273" w14:textId="1EAC1A58" w:rsidR="00FE0273" w:rsidRPr="00366F2E" w:rsidRDefault="00FE0273" w:rsidP="00FE0273">
            <w:pPr>
              <w:autoSpaceDE w:val="0"/>
              <w:autoSpaceDN w:val="0"/>
              <w:adjustRightInd w:val="0"/>
              <w:spacing w:line="240" w:lineRule="auto"/>
              <w:rPr>
                <w:rFonts w:ascii="Arial" w:hAnsi="Arial" w:cs="Arial"/>
                <w:sz w:val="20"/>
                <w:szCs w:val="20"/>
              </w:rPr>
            </w:pPr>
            <w:r w:rsidRPr="00366F2E">
              <w:rPr>
                <w:rFonts w:ascii="Arial" w:hAnsi="Arial" w:cs="Arial"/>
                <w:b/>
                <w:bCs/>
                <w:sz w:val="20"/>
                <w:szCs w:val="20"/>
              </w:rPr>
              <w:t xml:space="preserve">Rozměr A5 </w:t>
            </w:r>
            <w:r w:rsidRPr="00366F2E">
              <w:rPr>
                <w:rFonts w:ascii="Arial" w:hAnsi="Arial" w:cs="Arial"/>
                <w:b/>
                <w:sz w:val="20"/>
              </w:rPr>
              <w:t>(</w:t>
            </w:r>
            <w:proofErr w:type="gramStart"/>
            <w:r w:rsidRPr="00366F2E">
              <w:rPr>
                <w:rFonts w:ascii="Arial" w:hAnsi="Arial" w:cs="Arial"/>
                <w:sz w:val="20"/>
                <w:szCs w:val="20"/>
              </w:rPr>
              <w:t>148mm</w:t>
            </w:r>
            <w:proofErr w:type="gramEnd"/>
            <w:r w:rsidRPr="00366F2E">
              <w:rPr>
                <w:rFonts w:ascii="Arial" w:hAnsi="Arial" w:cs="Arial"/>
                <w:sz w:val="20"/>
                <w:szCs w:val="20"/>
              </w:rPr>
              <w:t xml:space="preserve"> × 210mm)</w:t>
            </w:r>
          </w:p>
          <w:p w14:paraId="466805C3" w14:textId="4B7B55D2" w:rsidR="00FE0273" w:rsidRPr="00366F2E" w:rsidRDefault="00FE0273" w:rsidP="00FE0273">
            <w:pPr>
              <w:autoSpaceDE w:val="0"/>
              <w:autoSpaceDN w:val="0"/>
              <w:adjustRightInd w:val="0"/>
              <w:spacing w:line="240" w:lineRule="auto"/>
              <w:rPr>
                <w:rFonts w:ascii="Arial" w:hAnsi="Arial" w:cs="Arial"/>
                <w:b/>
                <w:bCs/>
                <w:sz w:val="20"/>
                <w:szCs w:val="20"/>
              </w:rPr>
            </w:pPr>
            <w:r w:rsidRPr="00366F2E">
              <w:rPr>
                <w:rFonts w:ascii="Arial" w:hAnsi="Arial" w:cs="Arial"/>
                <w:b/>
                <w:bCs/>
                <w:sz w:val="20"/>
                <w:szCs w:val="20"/>
              </w:rPr>
              <w:t xml:space="preserve">Rozměr DL </w:t>
            </w:r>
            <w:r w:rsidRPr="00366F2E">
              <w:rPr>
                <w:rFonts w:ascii="Arial" w:hAnsi="Arial" w:cs="Arial"/>
                <w:b/>
                <w:sz w:val="20"/>
              </w:rPr>
              <w:t>(</w:t>
            </w:r>
            <w:proofErr w:type="gramStart"/>
            <w:r w:rsidRPr="00366F2E">
              <w:rPr>
                <w:rFonts w:ascii="Arial" w:hAnsi="Arial" w:cs="Arial"/>
                <w:sz w:val="20"/>
                <w:szCs w:val="20"/>
              </w:rPr>
              <w:t>100mm</w:t>
            </w:r>
            <w:proofErr w:type="gramEnd"/>
            <w:r w:rsidRPr="00366F2E">
              <w:rPr>
                <w:rFonts w:ascii="Arial" w:hAnsi="Arial" w:cs="Arial"/>
                <w:sz w:val="20"/>
                <w:szCs w:val="20"/>
              </w:rPr>
              <w:t xml:space="preserve"> × 210mm)</w:t>
            </w:r>
          </w:p>
        </w:tc>
        <w:tc>
          <w:tcPr>
            <w:tcW w:w="1984" w:type="dxa"/>
            <w:vAlign w:val="center"/>
          </w:tcPr>
          <w:p w14:paraId="1FB1D778" w14:textId="55982770" w:rsidR="00FE0273" w:rsidRPr="00366F2E" w:rsidRDefault="00FE0273" w:rsidP="00FE0273">
            <w:pPr>
              <w:autoSpaceDE w:val="0"/>
              <w:autoSpaceDN w:val="0"/>
              <w:adjustRightInd w:val="0"/>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8,</w:t>
            </w:r>
            <w:r w:rsidR="00A7666F" w:rsidRPr="00366F2E">
              <w:rPr>
                <w:rFonts w:ascii="Arial" w:eastAsia="Times New Roman" w:hAnsi="Arial" w:cs="Arial"/>
                <w:sz w:val="20"/>
                <w:szCs w:val="20"/>
                <w:lang w:eastAsia="cs-CZ"/>
              </w:rPr>
              <w:t>77</w:t>
            </w:r>
          </w:p>
        </w:tc>
        <w:tc>
          <w:tcPr>
            <w:tcW w:w="1843" w:type="dxa"/>
            <w:vAlign w:val="center"/>
          </w:tcPr>
          <w:p w14:paraId="04A3D0F8" w14:textId="492DDED6" w:rsidR="00FE0273" w:rsidRPr="00366F2E" w:rsidRDefault="00FE0273" w:rsidP="00FE0273">
            <w:pPr>
              <w:autoSpaceDE w:val="0"/>
              <w:autoSpaceDN w:val="0"/>
              <w:adjustRightInd w:val="0"/>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10,</w:t>
            </w:r>
            <w:r w:rsidR="00A7666F" w:rsidRPr="00366F2E">
              <w:rPr>
                <w:rFonts w:ascii="Arial" w:eastAsia="Times New Roman" w:hAnsi="Arial" w:cs="Arial"/>
                <w:b/>
                <w:sz w:val="20"/>
                <w:szCs w:val="20"/>
                <w:lang w:eastAsia="cs-CZ"/>
              </w:rPr>
              <w:t>61</w:t>
            </w:r>
          </w:p>
        </w:tc>
      </w:tr>
    </w:tbl>
    <w:p w14:paraId="25598CF3" w14:textId="77777777" w:rsidR="00653D19" w:rsidRPr="00366F2E" w:rsidRDefault="00653D19" w:rsidP="00653D19">
      <w:pPr>
        <w:pStyle w:val="cpNormal2"/>
        <w:spacing w:after="0" w:line="240" w:lineRule="auto"/>
        <w:rPr>
          <w:rFonts w:ascii="Arial" w:hAnsi="Arial" w:cs="Arial"/>
          <w:sz w:val="10"/>
        </w:rPr>
      </w:pPr>
    </w:p>
    <w:tbl>
      <w:tblPr>
        <w:tblW w:w="0" w:type="auto"/>
        <w:tblInd w:w="108" w:type="dxa"/>
        <w:tblLook w:val="04A0" w:firstRow="1" w:lastRow="0" w:firstColumn="1" w:lastColumn="0" w:noHBand="0" w:noVBand="1"/>
      </w:tblPr>
      <w:tblGrid>
        <w:gridCol w:w="567"/>
        <w:gridCol w:w="9356"/>
      </w:tblGrid>
      <w:tr w:rsidR="00653D19" w:rsidRPr="00366F2E" w14:paraId="605F4B22" w14:textId="77777777" w:rsidTr="0075644C">
        <w:tc>
          <w:tcPr>
            <w:tcW w:w="567" w:type="dxa"/>
          </w:tcPr>
          <w:p w14:paraId="7781109A" w14:textId="08B66B27" w:rsidR="00653D19" w:rsidRPr="00366F2E" w:rsidRDefault="00716B60" w:rsidP="0075644C">
            <w:pPr>
              <w:spacing w:line="228" w:lineRule="auto"/>
              <w:rPr>
                <w:rFonts w:ascii="Arial" w:hAnsi="Arial" w:cs="Arial"/>
                <w:b/>
                <w:sz w:val="20"/>
              </w:rPr>
            </w:pPr>
            <w:r w:rsidRPr="00366F2E">
              <w:rPr>
                <w:rFonts w:ascii="Arial" w:hAnsi="Arial" w:cs="Arial"/>
                <w:b/>
                <w:sz w:val="20"/>
              </w:rPr>
              <w:t>4</w:t>
            </w:r>
            <w:r w:rsidR="00653D19" w:rsidRPr="00366F2E">
              <w:rPr>
                <w:rFonts w:ascii="Arial" w:hAnsi="Arial" w:cs="Arial"/>
                <w:b/>
                <w:sz w:val="20"/>
              </w:rPr>
              <w:t>.2</w:t>
            </w:r>
          </w:p>
        </w:tc>
        <w:tc>
          <w:tcPr>
            <w:tcW w:w="9356" w:type="dxa"/>
            <w:vAlign w:val="center"/>
          </w:tcPr>
          <w:p w14:paraId="2D66EB58" w14:textId="68D23E98" w:rsidR="00653D19" w:rsidRPr="00366F2E" w:rsidRDefault="00653D19" w:rsidP="0075644C">
            <w:pPr>
              <w:pStyle w:val="Zkladntextodsazen3"/>
              <w:suppressAutoHyphens/>
              <w:autoSpaceDE w:val="0"/>
              <w:autoSpaceDN w:val="0"/>
              <w:adjustRightInd w:val="0"/>
              <w:spacing w:line="228" w:lineRule="auto"/>
              <w:ind w:left="0" w:firstLine="0"/>
              <w:rPr>
                <w:rFonts w:ascii="Arial" w:hAnsi="Arial" w:cs="Arial"/>
                <w:b/>
                <w:sz w:val="20"/>
                <w:szCs w:val="22"/>
              </w:rPr>
            </w:pPr>
            <w:r w:rsidRPr="00366F2E">
              <w:rPr>
                <w:rFonts w:ascii="Arial" w:hAnsi="Arial" w:cs="Arial"/>
                <w:b/>
                <w:sz w:val="20"/>
                <w:szCs w:val="22"/>
              </w:rPr>
              <w:t xml:space="preserve">Výroba a </w:t>
            </w:r>
            <w:r w:rsidR="005F6F33" w:rsidRPr="00366F2E">
              <w:rPr>
                <w:rFonts w:ascii="Arial" w:hAnsi="Arial" w:cs="Arial"/>
                <w:b/>
                <w:sz w:val="20"/>
                <w:szCs w:val="22"/>
              </w:rPr>
              <w:t xml:space="preserve">příprava </w:t>
            </w:r>
            <w:r w:rsidRPr="00366F2E">
              <w:rPr>
                <w:rFonts w:ascii="Arial" w:hAnsi="Arial" w:cs="Arial"/>
                <w:b/>
                <w:sz w:val="20"/>
                <w:szCs w:val="22"/>
              </w:rPr>
              <w:t>podání Pohlednice Online odesílané na adresu v zahraničí</w:t>
            </w:r>
          </w:p>
        </w:tc>
      </w:tr>
    </w:tbl>
    <w:p w14:paraId="42D25216" w14:textId="77777777" w:rsidR="00653D19" w:rsidRPr="00366F2E" w:rsidRDefault="00653D19" w:rsidP="00653D19">
      <w:pPr>
        <w:pStyle w:val="cpNormal2"/>
        <w:spacing w:after="0" w:line="240" w:lineRule="auto"/>
        <w:rPr>
          <w:rFonts w:ascii="Arial" w:hAnsi="Arial" w:cs="Arial"/>
          <w:sz w:val="1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835"/>
        <w:gridCol w:w="3261"/>
        <w:gridCol w:w="1984"/>
        <w:gridCol w:w="1843"/>
      </w:tblGrid>
      <w:tr w:rsidR="00547C55" w:rsidRPr="00366F2E" w14:paraId="5BC0BE89" w14:textId="77777777" w:rsidTr="00BE5279">
        <w:trPr>
          <w:trHeight w:val="392"/>
        </w:trPr>
        <w:tc>
          <w:tcPr>
            <w:tcW w:w="2835" w:type="dxa"/>
            <w:shd w:val="clear" w:color="auto" w:fill="F2F2F2" w:themeFill="background1" w:themeFillShade="F2"/>
            <w:vAlign w:val="center"/>
          </w:tcPr>
          <w:p w14:paraId="19A3DDB4" w14:textId="77777777" w:rsidR="007C5722" w:rsidRPr="00366F2E" w:rsidRDefault="007C5722" w:rsidP="0075644C">
            <w:pPr>
              <w:autoSpaceDE w:val="0"/>
              <w:autoSpaceDN w:val="0"/>
              <w:adjustRightInd w:val="0"/>
              <w:spacing w:line="240" w:lineRule="auto"/>
              <w:ind w:left="-8"/>
              <w:jc w:val="center"/>
              <w:rPr>
                <w:rFonts w:ascii="Arial" w:hAnsi="Arial" w:cs="Arial"/>
                <w:b/>
                <w:bCs/>
                <w:sz w:val="20"/>
                <w:szCs w:val="20"/>
              </w:rPr>
            </w:pPr>
            <w:r w:rsidRPr="00366F2E">
              <w:rPr>
                <w:rFonts w:ascii="Arial" w:hAnsi="Arial" w:cs="Arial"/>
                <w:b/>
                <w:bCs/>
                <w:sz w:val="20"/>
                <w:szCs w:val="20"/>
              </w:rPr>
              <w:t>Popis</w:t>
            </w:r>
          </w:p>
        </w:tc>
        <w:tc>
          <w:tcPr>
            <w:tcW w:w="3261" w:type="dxa"/>
            <w:shd w:val="clear" w:color="auto" w:fill="F2F2F2" w:themeFill="background1" w:themeFillShade="F2"/>
            <w:vAlign w:val="center"/>
          </w:tcPr>
          <w:p w14:paraId="3E7CEF59" w14:textId="77777777" w:rsidR="007C5722" w:rsidRPr="00366F2E" w:rsidRDefault="007C5722" w:rsidP="0075644C">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Specifikace</w:t>
            </w:r>
          </w:p>
        </w:tc>
        <w:tc>
          <w:tcPr>
            <w:tcW w:w="1984" w:type="dxa"/>
            <w:shd w:val="clear" w:color="auto" w:fill="F2F2F2" w:themeFill="background1" w:themeFillShade="F2"/>
            <w:vAlign w:val="center"/>
          </w:tcPr>
          <w:p w14:paraId="59F70292" w14:textId="77777777" w:rsidR="00BC21CB" w:rsidRPr="00366F2E" w:rsidRDefault="007C5722" w:rsidP="00BC21CB">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Cena</w:t>
            </w:r>
            <w:r w:rsidR="00527CF4" w:rsidRPr="00366F2E">
              <w:rPr>
                <w:rFonts w:ascii="Arial" w:hAnsi="Arial" w:cs="Arial"/>
                <w:b/>
                <w:bCs/>
                <w:sz w:val="20"/>
                <w:szCs w:val="20"/>
              </w:rPr>
              <w:t xml:space="preserve"> </w:t>
            </w:r>
            <w:r w:rsidRPr="00366F2E">
              <w:rPr>
                <w:rFonts w:ascii="Arial" w:hAnsi="Arial" w:cs="Arial"/>
                <w:b/>
                <w:bCs/>
                <w:sz w:val="20"/>
                <w:szCs w:val="20"/>
              </w:rPr>
              <w:t>v</w:t>
            </w:r>
            <w:r w:rsidR="00BC21CB" w:rsidRPr="00366F2E">
              <w:rPr>
                <w:rFonts w:ascii="Arial" w:hAnsi="Arial" w:cs="Arial"/>
                <w:b/>
                <w:bCs/>
                <w:sz w:val="20"/>
                <w:szCs w:val="20"/>
              </w:rPr>
              <w:t> </w:t>
            </w:r>
            <w:r w:rsidRPr="00366F2E">
              <w:rPr>
                <w:rFonts w:ascii="Arial" w:hAnsi="Arial" w:cs="Arial"/>
                <w:b/>
                <w:bCs/>
                <w:sz w:val="20"/>
                <w:szCs w:val="20"/>
              </w:rPr>
              <w:t>Kč</w:t>
            </w:r>
          </w:p>
          <w:p w14:paraId="742A81B0" w14:textId="77777777" w:rsidR="007C5722" w:rsidRPr="00366F2E" w:rsidRDefault="007C5722" w:rsidP="00BC21CB">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(bez DPH)</w:t>
            </w:r>
          </w:p>
        </w:tc>
        <w:tc>
          <w:tcPr>
            <w:tcW w:w="1843" w:type="dxa"/>
            <w:shd w:val="clear" w:color="auto" w:fill="F2F2F2" w:themeFill="background1" w:themeFillShade="F2"/>
            <w:vAlign w:val="center"/>
          </w:tcPr>
          <w:p w14:paraId="1DBE374C" w14:textId="77777777" w:rsidR="00BC21CB" w:rsidRPr="00366F2E" w:rsidRDefault="007C5722" w:rsidP="00BC21CB">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Cena v</w:t>
            </w:r>
            <w:r w:rsidR="00BC21CB" w:rsidRPr="00366F2E">
              <w:rPr>
                <w:rFonts w:ascii="Arial" w:hAnsi="Arial" w:cs="Arial"/>
                <w:b/>
                <w:bCs/>
                <w:sz w:val="20"/>
                <w:szCs w:val="20"/>
              </w:rPr>
              <w:t> </w:t>
            </w:r>
            <w:r w:rsidRPr="00366F2E">
              <w:rPr>
                <w:rFonts w:ascii="Arial" w:hAnsi="Arial" w:cs="Arial"/>
                <w:b/>
                <w:bCs/>
                <w:sz w:val="20"/>
                <w:szCs w:val="20"/>
              </w:rPr>
              <w:t>Kč</w:t>
            </w:r>
          </w:p>
          <w:p w14:paraId="255C29EA" w14:textId="77777777" w:rsidR="007C5722" w:rsidRPr="00366F2E" w:rsidRDefault="007C5722" w:rsidP="00BC21CB">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(s DPH)</w:t>
            </w:r>
          </w:p>
        </w:tc>
      </w:tr>
      <w:tr w:rsidR="009B691D" w:rsidRPr="00366F2E" w14:paraId="5340281E" w14:textId="77777777" w:rsidTr="00BE5279">
        <w:trPr>
          <w:trHeight w:val="432"/>
        </w:trPr>
        <w:tc>
          <w:tcPr>
            <w:tcW w:w="2835" w:type="dxa"/>
            <w:vAlign w:val="center"/>
          </w:tcPr>
          <w:p w14:paraId="0C5A8762" w14:textId="77777777" w:rsidR="000A6B3C" w:rsidRPr="00366F2E" w:rsidRDefault="000A6B3C" w:rsidP="0075644C">
            <w:pPr>
              <w:autoSpaceDE w:val="0"/>
              <w:autoSpaceDN w:val="0"/>
              <w:adjustRightInd w:val="0"/>
              <w:spacing w:line="240" w:lineRule="auto"/>
              <w:rPr>
                <w:rFonts w:ascii="Arial" w:hAnsi="Arial" w:cs="Arial"/>
                <w:b/>
                <w:bCs/>
                <w:sz w:val="20"/>
                <w:szCs w:val="20"/>
              </w:rPr>
            </w:pPr>
            <w:r w:rsidRPr="00366F2E">
              <w:rPr>
                <w:rFonts w:ascii="Arial" w:hAnsi="Arial" w:cs="Arial"/>
                <w:b/>
                <w:bCs/>
                <w:sz w:val="20"/>
                <w:szCs w:val="20"/>
              </w:rPr>
              <w:t>Pohlednice Online</w:t>
            </w:r>
          </w:p>
        </w:tc>
        <w:tc>
          <w:tcPr>
            <w:tcW w:w="3261" w:type="dxa"/>
            <w:vAlign w:val="center"/>
          </w:tcPr>
          <w:p w14:paraId="08086683" w14:textId="78E1EF24" w:rsidR="000A6B3C" w:rsidRPr="00366F2E" w:rsidRDefault="000A6B3C" w:rsidP="0075644C">
            <w:pPr>
              <w:autoSpaceDE w:val="0"/>
              <w:autoSpaceDN w:val="0"/>
              <w:adjustRightInd w:val="0"/>
              <w:spacing w:line="240" w:lineRule="auto"/>
              <w:rPr>
                <w:rFonts w:ascii="Arial" w:hAnsi="Arial" w:cs="Arial"/>
                <w:sz w:val="20"/>
                <w:szCs w:val="20"/>
              </w:rPr>
            </w:pPr>
            <w:r w:rsidRPr="00366F2E">
              <w:rPr>
                <w:rFonts w:ascii="Arial" w:hAnsi="Arial" w:cs="Arial"/>
                <w:b/>
                <w:bCs/>
                <w:sz w:val="20"/>
                <w:szCs w:val="20"/>
              </w:rPr>
              <w:t xml:space="preserve">Rozměr A6 </w:t>
            </w:r>
            <w:r w:rsidRPr="00366F2E">
              <w:rPr>
                <w:rFonts w:ascii="Arial" w:hAnsi="Arial" w:cs="Arial"/>
                <w:b/>
                <w:sz w:val="20"/>
              </w:rPr>
              <w:t>(</w:t>
            </w:r>
            <w:proofErr w:type="gramStart"/>
            <w:r w:rsidRPr="00366F2E">
              <w:rPr>
                <w:rFonts w:ascii="Arial" w:hAnsi="Arial" w:cs="Arial"/>
                <w:sz w:val="20"/>
                <w:szCs w:val="20"/>
              </w:rPr>
              <w:t>105mm</w:t>
            </w:r>
            <w:proofErr w:type="gramEnd"/>
            <w:r w:rsidRPr="00366F2E">
              <w:rPr>
                <w:rFonts w:ascii="Arial" w:hAnsi="Arial" w:cs="Arial"/>
                <w:sz w:val="20"/>
                <w:szCs w:val="20"/>
              </w:rPr>
              <w:t xml:space="preserve"> × 148mm)</w:t>
            </w:r>
          </w:p>
          <w:p w14:paraId="45517400" w14:textId="0EA03297" w:rsidR="000A6B3C" w:rsidRPr="00366F2E" w:rsidRDefault="000A6B3C" w:rsidP="0075644C">
            <w:pPr>
              <w:autoSpaceDE w:val="0"/>
              <w:autoSpaceDN w:val="0"/>
              <w:adjustRightInd w:val="0"/>
              <w:spacing w:line="240" w:lineRule="auto"/>
              <w:rPr>
                <w:rFonts w:ascii="Arial" w:hAnsi="Arial" w:cs="Arial"/>
                <w:sz w:val="20"/>
                <w:szCs w:val="20"/>
              </w:rPr>
            </w:pPr>
            <w:r w:rsidRPr="00366F2E">
              <w:rPr>
                <w:rFonts w:ascii="Arial" w:hAnsi="Arial" w:cs="Arial"/>
                <w:b/>
                <w:bCs/>
                <w:sz w:val="20"/>
                <w:szCs w:val="20"/>
              </w:rPr>
              <w:t xml:space="preserve">Rozměr A5 </w:t>
            </w:r>
            <w:r w:rsidRPr="00366F2E">
              <w:rPr>
                <w:rFonts w:ascii="Arial" w:hAnsi="Arial" w:cs="Arial"/>
                <w:b/>
                <w:sz w:val="20"/>
              </w:rPr>
              <w:t>(</w:t>
            </w:r>
            <w:proofErr w:type="gramStart"/>
            <w:r w:rsidRPr="00366F2E">
              <w:rPr>
                <w:rFonts w:ascii="Arial" w:hAnsi="Arial" w:cs="Arial"/>
                <w:sz w:val="20"/>
                <w:szCs w:val="20"/>
              </w:rPr>
              <w:t>148mm</w:t>
            </w:r>
            <w:proofErr w:type="gramEnd"/>
            <w:r w:rsidRPr="00366F2E">
              <w:rPr>
                <w:rFonts w:ascii="Arial" w:hAnsi="Arial" w:cs="Arial"/>
                <w:sz w:val="20"/>
                <w:szCs w:val="20"/>
              </w:rPr>
              <w:t xml:space="preserve"> × 210mm)</w:t>
            </w:r>
          </w:p>
          <w:p w14:paraId="60DBF79E" w14:textId="32C17DBC" w:rsidR="000A6B3C" w:rsidRPr="00366F2E" w:rsidRDefault="000A6B3C" w:rsidP="0075644C">
            <w:pPr>
              <w:autoSpaceDE w:val="0"/>
              <w:autoSpaceDN w:val="0"/>
              <w:adjustRightInd w:val="0"/>
              <w:spacing w:line="240" w:lineRule="auto"/>
              <w:rPr>
                <w:rFonts w:ascii="Arial" w:hAnsi="Arial" w:cs="Arial"/>
                <w:b/>
                <w:bCs/>
                <w:sz w:val="20"/>
                <w:szCs w:val="20"/>
              </w:rPr>
            </w:pPr>
            <w:r w:rsidRPr="00366F2E">
              <w:rPr>
                <w:rFonts w:ascii="Arial" w:hAnsi="Arial" w:cs="Arial"/>
                <w:b/>
                <w:bCs/>
                <w:sz w:val="20"/>
                <w:szCs w:val="20"/>
              </w:rPr>
              <w:t xml:space="preserve">Rozměr DL </w:t>
            </w:r>
            <w:r w:rsidRPr="00366F2E">
              <w:rPr>
                <w:rFonts w:ascii="Arial" w:hAnsi="Arial" w:cs="Arial"/>
                <w:b/>
                <w:sz w:val="20"/>
              </w:rPr>
              <w:t>(</w:t>
            </w:r>
            <w:proofErr w:type="gramStart"/>
            <w:r w:rsidRPr="00366F2E">
              <w:rPr>
                <w:rFonts w:ascii="Arial" w:hAnsi="Arial" w:cs="Arial"/>
                <w:sz w:val="20"/>
                <w:szCs w:val="20"/>
              </w:rPr>
              <w:t>100mm</w:t>
            </w:r>
            <w:proofErr w:type="gramEnd"/>
            <w:r w:rsidRPr="00366F2E">
              <w:rPr>
                <w:rFonts w:ascii="Arial" w:hAnsi="Arial" w:cs="Arial"/>
                <w:sz w:val="20"/>
                <w:szCs w:val="20"/>
              </w:rPr>
              <w:t xml:space="preserve"> × 210mm)</w:t>
            </w:r>
          </w:p>
        </w:tc>
        <w:tc>
          <w:tcPr>
            <w:tcW w:w="1984" w:type="dxa"/>
            <w:vAlign w:val="center"/>
          </w:tcPr>
          <w:p w14:paraId="71B75D82" w14:textId="77777777" w:rsidR="000A6B3C" w:rsidRPr="00366F2E" w:rsidRDefault="000A6B3C" w:rsidP="003D56CF">
            <w:pPr>
              <w:autoSpaceDE w:val="0"/>
              <w:autoSpaceDN w:val="0"/>
              <w:adjustRightInd w:val="0"/>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9,09</w:t>
            </w:r>
          </w:p>
        </w:tc>
        <w:tc>
          <w:tcPr>
            <w:tcW w:w="1843" w:type="dxa"/>
            <w:vAlign w:val="center"/>
          </w:tcPr>
          <w:p w14:paraId="228B40C2" w14:textId="77777777" w:rsidR="000A6B3C" w:rsidRPr="00366F2E" w:rsidRDefault="000A6B3C" w:rsidP="003D56CF">
            <w:pPr>
              <w:autoSpaceDE w:val="0"/>
              <w:autoSpaceDN w:val="0"/>
              <w:adjustRightInd w:val="0"/>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11,00</w:t>
            </w:r>
          </w:p>
        </w:tc>
      </w:tr>
    </w:tbl>
    <w:p w14:paraId="19F6FB99" w14:textId="564D333B" w:rsidR="00BE5279" w:rsidRPr="00366F2E" w:rsidRDefault="00BE5279">
      <w:pPr>
        <w:spacing w:line="240" w:lineRule="auto"/>
        <w:rPr>
          <w:rFonts w:ascii="Arial" w:hAnsi="Arial" w:cs="Arial"/>
          <w:sz w:val="10"/>
        </w:rPr>
      </w:pPr>
    </w:p>
    <w:p w14:paraId="331ED5D4" w14:textId="77777777" w:rsidR="00653D19" w:rsidRPr="00366F2E" w:rsidRDefault="00653D19" w:rsidP="00653D19">
      <w:pPr>
        <w:pStyle w:val="cpNormal2"/>
        <w:spacing w:after="0" w:line="240" w:lineRule="auto"/>
        <w:rPr>
          <w:rFonts w:ascii="Arial" w:hAnsi="Arial" w:cs="Arial"/>
          <w:sz w:val="10"/>
        </w:rPr>
      </w:pPr>
    </w:p>
    <w:tbl>
      <w:tblPr>
        <w:tblW w:w="0" w:type="auto"/>
        <w:tblInd w:w="108" w:type="dxa"/>
        <w:tblLook w:val="04A0" w:firstRow="1" w:lastRow="0" w:firstColumn="1" w:lastColumn="0" w:noHBand="0" w:noVBand="1"/>
      </w:tblPr>
      <w:tblGrid>
        <w:gridCol w:w="567"/>
        <w:gridCol w:w="9356"/>
      </w:tblGrid>
      <w:tr w:rsidR="00653D19" w:rsidRPr="00366F2E" w14:paraId="16A42382" w14:textId="77777777" w:rsidTr="0075644C">
        <w:tc>
          <w:tcPr>
            <w:tcW w:w="567" w:type="dxa"/>
          </w:tcPr>
          <w:p w14:paraId="40FDF72A" w14:textId="0A47414C" w:rsidR="00653D19" w:rsidRPr="00366F2E" w:rsidRDefault="00716B60" w:rsidP="0075644C">
            <w:pPr>
              <w:spacing w:line="228" w:lineRule="auto"/>
              <w:rPr>
                <w:rFonts w:ascii="Arial" w:hAnsi="Arial" w:cs="Arial"/>
                <w:b/>
              </w:rPr>
            </w:pPr>
            <w:r w:rsidRPr="00366F2E">
              <w:rPr>
                <w:rFonts w:ascii="Arial" w:hAnsi="Arial" w:cs="Arial"/>
                <w:b/>
              </w:rPr>
              <w:t>5</w:t>
            </w:r>
            <w:r w:rsidR="00653D19" w:rsidRPr="00366F2E">
              <w:rPr>
                <w:rFonts w:ascii="Arial" w:hAnsi="Arial" w:cs="Arial"/>
                <w:b/>
              </w:rPr>
              <w:t>.</w:t>
            </w:r>
          </w:p>
        </w:tc>
        <w:tc>
          <w:tcPr>
            <w:tcW w:w="9356" w:type="dxa"/>
            <w:vAlign w:val="center"/>
          </w:tcPr>
          <w:p w14:paraId="69FFD53B" w14:textId="77777777" w:rsidR="00653D19" w:rsidRPr="00366F2E" w:rsidRDefault="00653D19" w:rsidP="0075644C">
            <w:pPr>
              <w:autoSpaceDE w:val="0"/>
              <w:autoSpaceDN w:val="0"/>
              <w:adjustRightInd w:val="0"/>
              <w:spacing w:line="240" w:lineRule="auto"/>
              <w:rPr>
                <w:rFonts w:ascii="Arial" w:hAnsi="Arial" w:cs="Arial"/>
                <w:b/>
                <w:bCs/>
              </w:rPr>
            </w:pPr>
            <w:r w:rsidRPr="00366F2E">
              <w:rPr>
                <w:rFonts w:ascii="Arial" w:hAnsi="Arial" w:cs="Arial"/>
                <w:b/>
                <w:bCs/>
              </w:rPr>
              <w:t>Ceny pro držitele Zákaznické karty</w:t>
            </w:r>
          </w:p>
        </w:tc>
      </w:tr>
    </w:tbl>
    <w:p w14:paraId="31F2FB5C" w14:textId="77777777" w:rsidR="00653D19" w:rsidRPr="00366F2E" w:rsidRDefault="00653D19" w:rsidP="00653D19">
      <w:pPr>
        <w:pStyle w:val="cpNormal2"/>
        <w:spacing w:after="0" w:line="240" w:lineRule="auto"/>
        <w:rPr>
          <w:rFonts w:ascii="Arial" w:hAnsi="Arial" w:cs="Arial"/>
          <w:sz w:val="10"/>
        </w:rPr>
      </w:pPr>
    </w:p>
    <w:tbl>
      <w:tblPr>
        <w:tblW w:w="0" w:type="auto"/>
        <w:tblInd w:w="108" w:type="dxa"/>
        <w:tblLook w:val="04A0" w:firstRow="1" w:lastRow="0" w:firstColumn="1" w:lastColumn="0" w:noHBand="0" w:noVBand="1"/>
      </w:tblPr>
      <w:tblGrid>
        <w:gridCol w:w="567"/>
        <w:gridCol w:w="9356"/>
      </w:tblGrid>
      <w:tr w:rsidR="00653D19" w:rsidRPr="00366F2E" w14:paraId="0FE2E2B8" w14:textId="77777777" w:rsidTr="0075644C">
        <w:tc>
          <w:tcPr>
            <w:tcW w:w="567" w:type="dxa"/>
          </w:tcPr>
          <w:p w14:paraId="51A1B6B0" w14:textId="6AA0AF10" w:rsidR="00653D19" w:rsidRPr="00366F2E" w:rsidRDefault="00716B60" w:rsidP="0075644C">
            <w:pPr>
              <w:spacing w:line="228" w:lineRule="auto"/>
              <w:rPr>
                <w:rFonts w:ascii="Arial" w:hAnsi="Arial" w:cs="Arial"/>
                <w:b/>
                <w:sz w:val="20"/>
              </w:rPr>
            </w:pPr>
            <w:r w:rsidRPr="00366F2E">
              <w:rPr>
                <w:rFonts w:ascii="Arial" w:hAnsi="Arial" w:cs="Arial"/>
                <w:b/>
                <w:sz w:val="20"/>
              </w:rPr>
              <w:t>5</w:t>
            </w:r>
            <w:r w:rsidR="00653D19" w:rsidRPr="00366F2E">
              <w:rPr>
                <w:rFonts w:ascii="Arial" w:hAnsi="Arial" w:cs="Arial"/>
                <w:b/>
                <w:sz w:val="20"/>
              </w:rPr>
              <w:t>.1</w:t>
            </w:r>
          </w:p>
        </w:tc>
        <w:tc>
          <w:tcPr>
            <w:tcW w:w="9356" w:type="dxa"/>
            <w:vAlign w:val="center"/>
          </w:tcPr>
          <w:p w14:paraId="43EA559B" w14:textId="1BD5587E" w:rsidR="00653D19" w:rsidRPr="00366F2E" w:rsidRDefault="00653D19" w:rsidP="0075644C">
            <w:pPr>
              <w:pStyle w:val="Zkladntextodsazen3"/>
              <w:suppressAutoHyphens/>
              <w:autoSpaceDE w:val="0"/>
              <w:autoSpaceDN w:val="0"/>
              <w:adjustRightInd w:val="0"/>
              <w:spacing w:line="228" w:lineRule="auto"/>
              <w:ind w:left="0" w:firstLine="0"/>
              <w:rPr>
                <w:rFonts w:ascii="Arial" w:hAnsi="Arial" w:cs="Arial"/>
                <w:b/>
                <w:sz w:val="20"/>
                <w:szCs w:val="22"/>
              </w:rPr>
            </w:pPr>
            <w:r w:rsidRPr="00366F2E">
              <w:rPr>
                <w:rFonts w:ascii="Arial" w:hAnsi="Arial" w:cs="Arial"/>
                <w:b/>
                <w:sz w:val="20"/>
                <w:szCs w:val="22"/>
              </w:rPr>
              <w:t xml:space="preserve">Výroba a </w:t>
            </w:r>
            <w:r w:rsidR="005F6F33" w:rsidRPr="00366F2E">
              <w:rPr>
                <w:rFonts w:ascii="Arial" w:hAnsi="Arial" w:cs="Arial"/>
                <w:b/>
                <w:sz w:val="20"/>
                <w:szCs w:val="22"/>
              </w:rPr>
              <w:t xml:space="preserve">příprava </w:t>
            </w:r>
            <w:r w:rsidRPr="00366F2E">
              <w:rPr>
                <w:rFonts w:ascii="Arial" w:hAnsi="Arial" w:cs="Arial"/>
                <w:b/>
                <w:sz w:val="20"/>
                <w:szCs w:val="22"/>
              </w:rPr>
              <w:t>podání Pohlednice Online odesílané na adresu v ČR pro držitele Zákaznické karty České pošty</w:t>
            </w:r>
          </w:p>
        </w:tc>
      </w:tr>
    </w:tbl>
    <w:p w14:paraId="0E20644B" w14:textId="77777777" w:rsidR="00653D19" w:rsidRPr="00366F2E" w:rsidRDefault="00653D19" w:rsidP="00653D19">
      <w:pPr>
        <w:pStyle w:val="cpNormal2"/>
        <w:spacing w:after="0" w:line="240" w:lineRule="auto"/>
        <w:rPr>
          <w:rFonts w:ascii="Arial" w:hAnsi="Arial" w:cs="Arial"/>
          <w:sz w:val="1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694"/>
        <w:gridCol w:w="3260"/>
        <w:gridCol w:w="1984"/>
        <w:gridCol w:w="1985"/>
      </w:tblGrid>
      <w:tr w:rsidR="00547C55" w:rsidRPr="00366F2E" w14:paraId="55930F00" w14:textId="77777777" w:rsidTr="00D25674">
        <w:trPr>
          <w:trHeight w:val="392"/>
        </w:trPr>
        <w:tc>
          <w:tcPr>
            <w:tcW w:w="2694" w:type="dxa"/>
            <w:shd w:val="clear" w:color="auto" w:fill="F2F2F2" w:themeFill="background1" w:themeFillShade="F2"/>
            <w:vAlign w:val="center"/>
          </w:tcPr>
          <w:p w14:paraId="0BB4549C" w14:textId="77777777" w:rsidR="00653D19" w:rsidRPr="00366F2E" w:rsidRDefault="00653D19" w:rsidP="0075644C">
            <w:pPr>
              <w:autoSpaceDE w:val="0"/>
              <w:autoSpaceDN w:val="0"/>
              <w:adjustRightInd w:val="0"/>
              <w:spacing w:line="240" w:lineRule="auto"/>
              <w:ind w:left="-8"/>
              <w:jc w:val="center"/>
              <w:rPr>
                <w:rFonts w:ascii="Arial" w:hAnsi="Arial" w:cs="Arial"/>
                <w:b/>
                <w:bCs/>
                <w:sz w:val="20"/>
                <w:szCs w:val="20"/>
              </w:rPr>
            </w:pPr>
            <w:r w:rsidRPr="00366F2E">
              <w:rPr>
                <w:rFonts w:ascii="Arial" w:hAnsi="Arial" w:cs="Arial"/>
                <w:b/>
                <w:bCs/>
                <w:sz w:val="20"/>
                <w:szCs w:val="20"/>
              </w:rPr>
              <w:t>Popis</w:t>
            </w:r>
          </w:p>
        </w:tc>
        <w:tc>
          <w:tcPr>
            <w:tcW w:w="3260" w:type="dxa"/>
            <w:shd w:val="clear" w:color="auto" w:fill="F2F2F2" w:themeFill="background1" w:themeFillShade="F2"/>
            <w:vAlign w:val="center"/>
          </w:tcPr>
          <w:p w14:paraId="201EA377" w14:textId="77777777" w:rsidR="00653D19" w:rsidRPr="00366F2E" w:rsidRDefault="00653D19" w:rsidP="0075644C">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Specifikace</w:t>
            </w:r>
          </w:p>
        </w:tc>
        <w:tc>
          <w:tcPr>
            <w:tcW w:w="1984" w:type="dxa"/>
            <w:shd w:val="clear" w:color="auto" w:fill="F2F2F2" w:themeFill="background1" w:themeFillShade="F2"/>
            <w:vAlign w:val="center"/>
          </w:tcPr>
          <w:p w14:paraId="5271C7F3" w14:textId="77777777" w:rsidR="00653D19" w:rsidRPr="00366F2E" w:rsidRDefault="00653D19" w:rsidP="0075644C">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 xml:space="preserve">Cena </w:t>
            </w:r>
            <w:r w:rsidR="00BE5279" w:rsidRPr="00366F2E">
              <w:rPr>
                <w:rFonts w:ascii="Arial" w:hAnsi="Arial" w:cs="Arial"/>
                <w:b/>
                <w:bCs/>
                <w:sz w:val="20"/>
                <w:szCs w:val="20"/>
              </w:rPr>
              <w:t xml:space="preserve">v Kč </w:t>
            </w:r>
            <w:r w:rsidRPr="00366F2E">
              <w:rPr>
                <w:rFonts w:ascii="Arial" w:hAnsi="Arial" w:cs="Arial"/>
                <w:b/>
                <w:bCs/>
                <w:sz w:val="20"/>
                <w:szCs w:val="20"/>
              </w:rPr>
              <w:t>po slevě</w:t>
            </w:r>
          </w:p>
          <w:p w14:paraId="72108632" w14:textId="77777777" w:rsidR="00653D19" w:rsidRPr="00366F2E" w:rsidRDefault="00653D19" w:rsidP="0075644C">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(bez DPH)</w:t>
            </w:r>
          </w:p>
        </w:tc>
        <w:tc>
          <w:tcPr>
            <w:tcW w:w="1985" w:type="dxa"/>
            <w:shd w:val="clear" w:color="auto" w:fill="F2F2F2" w:themeFill="background1" w:themeFillShade="F2"/>
            <w:vAlign w:val="center"/>
          </w:tcPr>
          <w:p w14:paraId="7EF932F5" w14:textId="77777777" w:rsidR="00653D19" w:rsidRPr="00366F2E" w:rsidRDefault="00653D19" w:rsidP="0075644C">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Cena</w:t>
            </w:r>
            <w:r w:rsidR="00BE5279" w:rsidRPr="00366F2E">
              <w:rPr>
                <w:rFonts w:ascii="Arial" w:hAnsi="Arial" w:cs="Arial"/>
                <w:b/>
                <w:bCs/>
                <w:sz w:val="20"/>
                <w:szCs w:val="20"/>
              </w:rPr>
              <w:t xml:space="preserve"> v Kč</w:t>
            </w:r>
            <w:r w:rsidRPr="00366F2E">
              <w:rPr>
                <w:rFonts w:ascii="Arial" w:hAnsi="Arial" w:cs="Arial"/>
                <w:b/>
                <w:bCs/>
                <w:sz w:val="20"/>
                <w:szCs w:val="20"/>
              </w:rPr>
              <w:t xml:space="preserve"> po slevě</w:t>
            </w:r>
          </w:p>
          <w:p w14:paraId="3924D884" w14:textId="77777777" w:rsidR="00653D19" w:rsidRPr="00366F2E" w:rsidRDefault="00653D19" w:rsidP="0075644C">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(s DPH)</w:t>
            </w:r>
          </w:p>
        </w:tc>
      </w:tr>
      <w:tr w:rsidR="00547C55" w:rsidRPr="00366F2E" w14:paraId="76F04768" w14:textId="77777777" w:rsidTr="005B1944">
        <w:trPr>
          <w:trHeight w:val="261"/>
        </w:trPr>
        <w:tc>
          <w:tcPr>
            <w:tcW w:w="2694" w:type="dxa"/>
            <w:vAlign w:val="center"/>
          </w:tcPr>
          <w:p w14:paraId="05B3650B" w14:textId="77777777" w:rsidR="00FE0273" w:rsidRPr="00366F2E" w:rsidRDefault="00FE0273" w:rsidP="00FE0273">
            <w:pPr>
              <w:autoSpaceDE w:val="0"/>
              <w:autoSpaceDN w:val="0"/>
              <w:adjustRightInd w:val="0"/>
              <w:spacing w:line="240" w:lineRule="auto"/>
              <w:ind w:left="-8"/>
              <w:rPr>
                <w:rFonts w:ascii="Arial" w:hAnsi="Arial" w:cs="Arial"/>
                <w:b/>
                <w:bCs/>
                <w:sz w:val="20"/>
                <w:szCs w:val="20"/>
              </w:rPr>
            </w:pPr>
            <w:r w:rsidRPr="00366F2E">
              <w:rPr>
                <w:rFonts w:ascii="Arial" w:hAnsi="Arial" w:cs="Arial"/>
                <w:b/>
                <w:bCs/>
                <w:sz w:val="20"/>
                <w:szCs w:val="20"/>
              </w:rPr>
              <w:t>Běžná Pohlednice Online</w:t>
            </w:r>
          </w:p>
        </w:tc>
        <w:tc>
          <w:tcPr>
            <w:tcW w:w="3260" w:type="dxa"/>
            <w:vAlign w:val="center"/>
          </w:tcPr>
          <w:p w14:paraId="4E381C01" w14:textId="473F00B1" w:rsidR="00FE0273" w:rsidRPr="00366F2E" w:rsidRDefault="00FE0273" w:rsidP="00FE0273">
            <w:pPr>
              <w:autoSpaceDE w:val="0"/>
              <w:autoSpaceDN w:val="0"/>
              <w:adjustRightInd w:val="0"/>
              <w:spacing w:line="240" w:lineRule="auto"/>
              <w:rPr>
                <w:rFonts w:ascii="Arial" w:hAnsi="Arial" w:cs="Arial"/>
                <w:b/>
                <w:bCs/>
                <w:sz w:val="20"/>
                <w:szCs w:val="20"/>
              </w:rPr>
            </w:pPr>
            <w:r w:rsidRPr="00366F2E">
              <w:rPr>
                <w:rFonts w:ascii="Arial" w:hAnsi="Arial" w:cs="Arial"/>
                <w:b/>
                <w:bCs/>
                <w:sz w:val="20"/>
                <w:szCs w:val="20"/>
              </w:rPr>
              <w:t xml:space="preserve">Rozměr A6 </w:t>
            </w:r>
            <w:r w:rsidRPr="00366F2E">
              <w:rPr>
                <w:rFonts w:ascii="Arial" w:hAnsi="Arial" w:cs="Arial"/>
                <w:b/>
                <w:sz w:val="20"/>
              </w:rPr>
              <w:t>(</w:t>
            </w:r>
            <w:proofErr w:type="gramStart"/>
            <w:r w:rsidRPr="00366F2E">
              <w:rPr>
                <w:rFonts w:ascii="Arial" w:hAnsi="Arial" w:cs="Arial"/>
                <w:sz w:val="20"/>
                <w:szCs w:val="20"/>
              </w:rPr>
              <w:t>105mm</w:t>
            </w:r>
            <w:proofErr w:type="gramEnd"/>
            <w:r w:rsidRPr="00366F2E">
              <w:rPr>
                <w:rFonts w:ascii="Arial" w:hAnsi="Arial" w:cs="Arial"/>
                <w:sz w:val="20"/>
                <w:szCs w:val="20"/>
              </w:rPr>
              <w:t xml:space="preserve"> × 148mm)</w:t>
            </w:r>
          </w:p>
        </w:tc>
        <w:tc>
          <w:tcPr>
            <w:tcW w:w="1984" w:type="dxa"/>
            <w:vAlign w:val="bottom"/>
          </w:tcPr>
          <w:p w14:paraId="5997375E" w14:textId="22ED6B4F" w:rsidR="00FE0273" w:rsidRPr="00366F2E" w:rsidRDefault="0068130C" w:rsidP="00FE0273">
            <w:pPr>
              <w:autoSpaceDE w:val="0"/>
              <w:autoSpaceDN w:val="0"/>
              <w:adjustRightInd w:val="0"/>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FE0273" w:rsidRPr="00366F2E">
              <w:rPr>
                <w:rFonts w:ascii="Arial" w:eastAsia="Times New Roman" w:hAnsi="Arial" w:cs="Arial"/>
                <w:sz w:val="20"/>
                <w:szCs w:val="20"/>
                <w:lang w:eastAsia="cs-CZ"/>
              </w:rPr>
              <w:t>8,</w:t>
            </w:r>
            <w:r w:rsidR="00A7666F" w:rsidRPr="00366F2E">
              <w:rPr>
                <w:rFonts w:ascii="Arial" w:eastAsia="Times New Roman" w:hAnsi="Arial" w:cs="Arial"/>
                <w:sz w:val="20"/>
                <w:szCs w:val="20"/>
                <w:lang w:eastAsia="cs-CZ"/>
              </w:rPr>
              <w:t>77</w:t>
            </w:r>
          </w:p>
        </w:tc>
        <w:tc>
          <w:tcPr>
            <w:tcW w:w="1985" w:type="dxa"/>
            <w:vAlign w:val="bottom"/>
          </w:tcPr>
          <w:p w14:paraId="1933E54C" w14:textId="50974CD8" w:rsidR="00FE0273" w:rsidRPr="00366F2E" w:rsidRDefault="00FE0273" w:rsidP="00FE0273">
            <w:pPr>
              <w:autoSpaceDE w:val="0"/>
              <w:autoSpaceDN w:val="0"/>
              <w:adjustRightInd w:val="0"/>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10,</w:t>
            </w:r>
            <w:r w:rsidR="00A7666F" w:rsidRPr="00366F2E">
              <w:rPr>
                <w:rFonts w:ascii="Arial" w:eastAsia="Times New Roman" w:hAnsi="Arial" w:cs="Arial"/>
                <w:b/>
                <w:sz w:val="20"/>
                <w:szCs w:val="20"/>
                <w:lang w:eastAsia="cs-CZ"/>
              </w:rPr>
              <w:t>61</w:t>
            </w:r>
          </w:p>
        </w:tc>
      </w:tr>
      <w:tr w:rsidR="00547C55" w:rsidRPr="00366F2E" w14:paraId="69B0192D" w14:textId="77777777" w:rsidTr="005B1944">
        <w:trPr>
          <w:trHeight w:val="279"/>
        </w:trPr>
        <w:tc>
          <w:tcPr>
            <w:tcW w:w="2694" w:type="dxa"/>
            <w:vAlign w:val="center"/>
          </w:tcPr>
          <w:p w14:paraId="7AF066D3" w14:textId="77777777" w:rsidR="00FE0273" w:rsidRPr="00366F2E" w:rsidRDefault="00FE0273" w:rsidP="00FE0273">
            <w:pPr>
              <w:autoSpaceDE w:val="0"/>
              <w:autoSpaceDN w:val="0"/>
              <w:adjustRightInd w:val="0"/>
              <w:spacing w:line="240" w:lineRule="auto"/>
              <w:ind w:left="-8"/>
              <w:rPr>
                <w:rFonts w:ascii="Arial" w:hAnsi="Arial" w:cs="Arial"/>
                <w:b/>
                <w:bCs/>
                <w:sz w:val="20"/>
                <w:szCs w:val="20"/>
              </w:rPr>
            </w:pPr>
            <w:r w:rsidRPr="00366F2E">
              <w:rPr>
                <w:rFonts w:ascii="Arial" w:hAnsi="Arial" w:cs="Arial"/>
                <w:b/>
                <w:bCs/>
                <w:sz w:val="20"/>
                <w:szCs w:val="20"/>
              </w:rPr>
              <w:t>Velká Pohlednice Online</w:t>
            </w:r>
          </w:p>
        </w:tc>
        <w:tc>
          <w:tcPr>
            <w:tcW w:w="3260" w:type="dxa"/>
            <w:vAlign w:val="center"/>
          </w:tcPr>
          <w:p w14:paraId="73A5AB34" w14:textId="5E2CF2D6" w:rsidR="00FE0273" w:rsidRPr="00366F2E" w:rsidRDefault="00FE0273" w:rsidP="00FE0273">
            <w:pPr>
              <w:autoSpaceDE w:val="0"/>
              <w:autoSpaceDN w:val="0"/>
              <w:adjustRightInd w:val="0"/>
              <w:spacing w:line="240" w:lineRule="auto"/>
              <w:rPr>
                <w:rFonts w:ascii="Arial" w:hAnsi="Arial" w:cs="Arial"/>
                <w:b/>
                <w:bCs/>
                <w:sz w:val="20"/>
                <w:szCs w:val="20"/>
              </w:rPr>
            </w:pPr>
            <w:r w:rsidRPr="00366F2E">
              <w:rPr>
                <w:rFonts w:ascii="Arial" w:hAnsi="Arial" w:cs="Arial"/>
                <w:b/>
                <w:bCs/>
                <w:sz w:val="20"/>
                <w:szCs w:val="20"/>
              </w:rPr>
              <w:t xml:space="preserve">Rozměr A5 </w:t>
            </w:r>
            <w:r w:rsidRPr="00366F2E">
              <w:rPr>
                <w:rFonts w:ascii="Arial" w:hAnsi="Arial" w:cs="Arial"/>
                <w:b/>
                <w:sz w:val="20"/>
              </w:rPr>
              <w:t>(</w:t>
            </w:r>
            <w:proofErr w:type="gramStart"/>
            <w:r w:rsidRPr="00366F2E">
              <w:rPr>
                <w:rFonts w:ascii="Arial" w:hAnsi="Arial" w:cs="Arial"/>
                <w:sz w:val="20"/>
                <w:szCs w:val="20"/>
              </w:rPr>
              <w:t>148mm</w:t>
            </w:r>
            <w:proofErr w:type="gramEnd"/>
            <w:r w:rsidRPr="00366F2E">
              <w:rPr>
                <w:rFonts w:ascii="Arial" w:hAnsi="Arial" w:cs="Arial"/>
                <w:sz w:val="20"/>
                <w:szCs w:val="20"/>
              </w:rPr>
              <w:t xml:space="preserve"> × 210mm)</w:t>
            </w:r>
          </w:p>
        </w:tc>
        <w:tc>
          <w:tcPr>
            <w:tcW w:w="1984" w:type="dxa"/>
            <w:vAlign w:val="bottom"/>
          </w:tcPr>
          <w:p w14:paraId="35A5E227" w14:textId="7D6CE35D" w:rsidR="00FE0273" w:rsidRPr="00366F2E" w:rsidRDefault="00FE0273" w:rsidP="00FE0273">
            <w:pPr>
              <w:autoSpaceDE w:val="0"/>
              <w:autoSpaceDN w:val="0"/>
              <w:adjustRightInd w:val="0"/>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10,</w:t>
            </w:r>
            <w:r w:rsidR="00760BCB" w:rsidRPr="00366F2E">
              <w:rPr>
                <w:rFonts w:ascii="Arial" w:eastAsia="Times New Roman" w:hAnsi="Arial" w:cs="Arial"/>
                <w:sz w:val="20"/>
                <w:szCs w:val="20"/>
                <w:lang w:eastAsia="cs-CZ"/>
              </w:rPr>
              <w:t>42</w:t>
            </w:r>
          </w:p>
        </w:tc>
        <w:tc>
          <w:tcPr>
            <w:tcW w:w="1985" w:type="dxa"/>
            <w:vAlign w:val="bottom"/>
          </w:tcPr>
          <w:p w14:paraId="37E1BA2D" w14:textId="555B6F01" w:rsidR="00FE0273" w:rsidRPr="00366F2E" w:rsidRDefault="00FE0273" w:rsidP="00FE0273">
            <w:pPr>
              <w:autoSpaceDE w:val="0"/>
              <w:autoSpaceDN w:val="0"/>
              <w:adjustRightInd w:val="0"/>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12,</w:t>
            </w:r>
            <w:r w:rsidR="00A7666F" w:rsidRPr="00366F2E">
              <w:rPr>
                <w:rFonts w:ascii="Arial" w:eastAsia="Times New Roman" w:hAnsi="Arial" w:cs="Arial"/>
                <w:b/>
                <w:sz w:val="20"/>
                <w:szCs w:val="20"/>
                <w:lang w:eastAsia="cs-CZ"/>
              </w:rPr>
              <w:t>6</w:t>
            </w:r>
            <w:r w:rsidR="00760BCB" w:rsidRPr="00366F2E">
              <w:rPr>
                <w:rFonts w:ascii="Arial" w:eastAsia="Times New Roman" w:hAnsi="Arial" w:cs="Arial"/>
                <w:b/>
                <w:sz w:val="20"/>
                <w:szCs w:val="20"/>
                <w:lang w:eastAsia="cs-CZ"/>
              </w:rPr>
              <w:t>1</w:t>
            </w:r>
          </w:p>
        </w:tc>
      </w:tr>
      <w:tr w:rsidR="009B691D" w:rsidRPr="00366F2E" w14:paraId="3E6106AF" w14:textId="77777777" w:rsidTr="005B1944">
        <w:trPr>
          <w:trHeight w:val="141"/>
        </w:trPr>
        <w:tc>
          <w:tcPr>
            <w:tcW w:w="2694" w:type="dxa"/>
            <w:vAlign w:val="center"/>
          </w:tcPr>
          <w:p w14:paraId="23C2C278" w14:textId="77777777" w:rsidR="00FE0273" w:rsidRPr="00366F2E" w:rsidRDefault="00FE0273" w:rsidP="00FE0273">
            <w:pPr>
              <w:autoSpaceDE w:val="0"/>
              <w:autoSpaceDN w:val="0"/>
              <w:adjustRightInd w:val="0"/>
              <w:spacing w:line="240" w:lineRule="auto"/>
              <w:ind w:left="-8"/>
              <w:rPr>
                <w:rFonts w:ascii="Arial" w:hAnsi="Arial" w:cs="Arial"/>
                <w:b/>
                <w:bCs/>
                <w:sz w:val="20"/>
                <w:szCs w:val="20"/>
              </w:rPr>
            </w:pPr>
            <w:r w:rsidRPr="00366F2E">
              <w:rPr>
                <w:rFonts w:ascii="Arial" w:hAnsi="Arial" w:cs="Arial"/>
                <w:b/>
                <w:bCs/>
                <w:sz w:val="20"/>
                <w:szCs w:val="20"/>
              </w:rPr>
              <w:t>Dlouhá Pohlednice Online</w:t>
            </w:r>
          </w:p>
        </w:tc>
        <w:tc>
          <w:tcPr>
            <w:tcW w:w="3260" w:type="dxa"/>
            <w:vAlign w:val="center"/>
          </w:tcPr>
          <w:p w14:paraId="01AB3763" w14:textId="34D83490" w:rsidR="00FE0273" w:rsidRPr="00366F2E" w:rsidRDefault="00FE0273" w:rsidP="00FE0273">
            <w:pPr>
              <w:rPr>
                <w:rFonts w:ascii="Arial" w:hAnsi="Arial" w:cs="Arial"/>
                <w:b/>
                <w:bCs/>
                <w:sz w:val="20"/>
                <w:szCs w:val="20"/>
              </w:rPr>
            </w:pPr>
            <w:r w:rsidRPr="00366F2E">
              <w:rPr>
                <w:rFonts w:ascii="Arial" w:hAnsi="Arial" w:cs="Arial"/>
                <w:b/>
                <w:bCs/>
                <w:sz w:val="20"/>
                <w:szCs w:val="20"/>
              </w:rPr>
              <w:t xml:space="preserve">Rozměr DL </w:t>
            </w:r>
            <w:r w:rsidRPr="00366F2E">
              <w:rPr>
                <w:rFonts w:ascii="Arial" w:hAnsi="Arial" w:cs="Arial"/>
                <w:b/>
                <w:sz w:val="20"/>
              </w:rPr>
              <w:t>(</w:t>
            </w:r>
            <w:proofErr w:type="gramStart"/>
            <w:r w:rsidRPr="00366F2E">
              <w:rPr>
                <w:rFonts w:ascii="Arial" w:hAnsi="Arial" w:cs="Arial"/>
                <w:sz w:val="20"/>
                <w:szCs w:val="20"/>
              </w:rPr>
              <w:t>100mm</w:t>
            </w:r>
            <w:proofErr w:type="gramEnd"/>
            <w:r w:rsidRPr="00366F2E">
              <w:rPr>
                <w:rFonts w:ascii="Arial" w:hAnsi="Arial" w:cs="Arial"/>
                <w:sz w:val="20"/>
                <w:szCs w:val="20"/>
              </w:rPr>
              <w:t xml:space="preserve"> × 210mm)</w:t>
            </w:r>
          </w:p>
        </w:tc>
        <w:tc>
          <w:tcPr>
            <w:tcW w:w="1984" w:type="dxa"/>
            <w:vAlign w:val="bottom"/>
          </w:tcPr>
          <w:p w14:paraId="20787083" w14:textId="22A220D9" w:rsidR="00FE0273" w:rsidRPr="00366F2E" w:rsidRDefault="0068130C" w:rsidP="00FE0273">
            <w:pPr>
              <w:autoSpaceDE w:val="0"/>
              <w:autoSpaceDN w:val="0"/>
              <w:adjustRightInd w:val="0"/>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FE0273" w:rsidRPr="00366F2E">
              <w:rPr>
                <w:rFonts w:ascii="Arial" w:eastAsia="Times New Roman" w:hAnsi="Arial" w:cs="Arial"/>
                <w:sz w:val="20"/>
                <w:szCs w:val="20"/>
                <w:lang w:eastAsia="cs-CZ"/>
              </w:rPr>
              <w:t>8,</w:t>
            </w:r>
            <w:r w:rsidR="00A7666F" w:rsidRPr="00366F2E">
              <w:rPr>
                <w:rFonts w:ascii="Arial" w:eastAsia="Times New Roman" w:hAnsi="Arial" w:cs="Arial"/>
                <w:sz w:val="20"/>
                <w:szCs w:val="20"/>
                <w:lang w:eastAsia="cs-CZ"/>
              </w:rPr>
              <w:t>77</w:t>
            </w:r>
          </w:p>
        </w:tc>
        <w:tc>
          <w:tcPr>
            <w:tcW w:w="1985" w:type="dxa"/>
            <w:vAlign w:val="bottom"/>
          </w:tcPr>
          <w:p w14:paraId="47811720" w14:textId="7855D322" w:rsidR="00FE0273" w:rsidRPr="00366F2E" w:rsidRDefault="00FE0273" w:rsidP="00FE0273">
            <w:pPr>
              <w:autoSpaceDE w:val="0"/>
              <w:autoSpaceDN w:val="0"/>
              <w:adjustRightInd w:val="0"/>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10,</w:t>
            </w:r>
            <w:r w:rsidR="00A7666F" w:rsidRPr="00366F2E">
              <w:rPr>
                <w:rFonts w:ascii="Arial" w:eastAsia="Times New Roman" w:hAnsi="Arial" w:cs="Arial"/>
                <w:b/>
                <w:sz w:val="20"/>
                <w:szCs w:val="20"/>
                <w:lang w:eastAsia="cs-CZ"/>
              </w:rPr>
              <w:t>61</w:t>
            </w:r>
          </w:p>
        </w:tc>
      </w:tr>
    </w:tbl>
    <w:p w14:paraId="5E4236C1" w14:textId="77777777" w:rsidR="00653D19" w:rsidRPr="00366F2E" w:rsidRDefault="00653D19" w:rsidP="00653D19">
      <w:pPr>
        <w:pStyle w:val="cpNormal2"/>
        <w:spacing w:after="0" w:line="240" w:lineRule="auto"/>
        <w:rPr>
          <w:rFonts w:ascii="Arial" w:hAnsi="Arial" w:cs="Arial"/>
          <w:sz w:val="10"/>
        </w:rPr>
      </w:pPr>
    </w:p>
    <w:tbl>
      <w:tblPr>
        <w:tblW w:w="0" w:type="auto"/>
        <w:tblInd w:w="108" w:type="dxa"/>
        <w:tblLook w:val="04A0" w:firstRow="1" w:lastRow="0" w:firstColumn="1" w:lastColumn="0" w:noHBand="0" w:noVBand="1"/>
      </w:tblPr>
      <w:tblGrid>
        <w:gridCol w:w="567"/>
        <w:gridCol w:w="9356"/>
      </w:tblGrid>
      <w:tr w:rsidR="00653D19" w:rsidRPr="00366F2E" w14:paraId="0D3A10B1" w14:textId="77777777" w:rsidTr="0075644C">
        <w:tc>
          <w:tcPr>
            <w:tcW w:w="567" w:type="dxa"/>
          </w:tcPr>
          <w:p w14:paraId="2D3B647A" w14:textId="3168EA54" w:rsidR="00653D19" w:rsidRPr="00366F2E" w:rsidRDefault="00716B60" w:rsidP="0075644C">
            <w:pPr>
              <w:spacing w:line="228" w:lineRule="auto"/>
              <w:rPr>
                <w:rFonts w:ascii="Arial" w:hAnsi="Arial" w:cs="Arial"/>
                <w:b/>
                <w:sz w:val="20"/>
              </w:rPr>
            </w:pPr>
            <w:r w:rsidRPr="00366F2E">
              <w:rPr>
                <w:rFonts w:ascii="Arial" w:hAnsi="Arial" w:cs="Arial"/>
                <w:b/>
                <w:sz w:val="20"/>
              </w:rPr>
              <w:t>5</w:t>
            </w:r>
            <w:r w:rsidR="00653D19" w:rsidRPr="00366F2E">
              <w:rPr>
                <w:rFonts w:ascii="Arial" w:hAnsi="Arial" w:cs="Arial"/>
                <w:b/>
                <w:sz w:val="20"/>
              </w:rPr>
              <w:t>.2</w:t>
            </w:r>
          </w:p>
        </w:tc>
        <w:tc>
          <w:tcPr>
            <w:tcW w:w="9356" w:type="dxa"/>
            <w:vAlign w:val="center"/>
          </w:tcPr>
          <w:p w14:paraId="5A8A7868" w14:textId="79B27AAD" w:rsidR="00653D19" w:rsidRPr="00366F2E" w:rsidRDefault="00653D19" w:rsidP="0075644C">
            <w:pPr>
              <w:pStyle w:val="Zkladntextodsazen3"/>
              <w:suppressAutoHyphens/>
              <w:autoSpaceDE w:val="0"/>
              <w:autoSpaceDN w:val="0"/>
              <w:adjustRightInd w:val="0"/>
              <w:spacing w:line="228" w:lineRule="auto"/>
              <w:ind w:left="0" w:firstLine="0"/>
              <w:rPr>
                <w:rFonts w:ascii="Arial" w:hAnsi="Arial" w:cs="Arial"/>
                <w:b/>
                <w:sz w:val="20"/>
                <w:szCs w:val="22"/>
              </w:rPr>
            </w:pPr>
            <w:r w:rsidRPr="00366F2E">
              <w:rPr>
                <w:rFonts w:ascii="Arial" w:hAnsi="Arial" w:cs="Arial"/>
                <w:b/>
                <w:sz w:val="20"/>
                <w:szCs w:val="22"/>
              </w:rPr>
              <w:t>Výroba a</w:t>
            </w:r>
            <w:r w:rsidR="005F6F33" w:rsidRPr="00366F2E">
              <w:rPr>
                <w:rFonts w:ascii="Arial" w:hAnsi="Arial" w:cs="Arial"/>
                <w:b/>
                <w:sz w:val="20"/>
                <w:szCs w:val="22"/>
              </w:rPr>
              <w:t xml:space="preserve"> příprava</w:t>
            </w:r>
            <w:r w:rsidRPr="00366F2E">
              <w:rPr>
                <w:rFonts w:ascii="Arial" w:hAnsi="Arial" w:cs="Arial"/>
                <w:b/>
                <w:sz w:val="20"/>
                <w:szCs w:val="22"/>
              </w:rPr>
              <w:t xml:space="preserve"> podání Pohlednice Online odesílané na adresu v zahraničí pro držitele Zákaznické karty České pošty</w:t>
            </w:r>
          </w:p>
        </w:tc>
      </w:tr>
    </w:tbl>
    <w:p w14:paraId="079F00CA" w14:textId="77777777" w:rsidR="00653D19" w:rsidRPr="00366F2E" w:rsidRDefault="00653D19" w:rsidP="00653D19">
      <w:pPr>
        <w:pStyle w:val="cpNormal2"/>
        <w:spacing w:after="0" w:line="240" w:lineRule="auto"/>
        <w:rPr>
          <w:rFonts w:ascii="Arial" w:hAnsi="Arial" w:cs="Arial"/>
          <w:sz w:val="1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2694"/>
        <w:gridCol w:w="3260"/>
        <w:gridCol w:w="1984"/>
        <w:gridCol w:w="1985"/>
      </w:tblGrid>
      <w:tr w:rsidR="00547C55" w:rsidRPr="00366F2E" w14:paraId="27CB0C33" w14:textId="77777777" w:rsidTr="00BE5279">
        <w:trPr>
          <w:trHeight w:val="392"/>
        </w:trPr>
        <w:tc>
          <w:tcPr>
            <w:tcW w:w="2694" w:type="dxa"/>
            <w:shd w:val="clear" w:color="auto" w:fill="F2F2F2" w:themeFill="background1" w:themeFillShade="F2"/>
            <w:vAlign w:val="center"/>
          </w:tcPr>
          <w:p w14:paraId="79EDF87B" w14:textId="77777777" w:rsidR="00527CF4" w:rsidRPr="00366F2E" w:rsidRDefault="00527CF4" w:rsidP="0075644C">
            <w:pPr>
              <w:autoSpaceDE w:val="0"/>
              <w:autoSpaceDN w:val="0"/>
              <w:adjustRightInd w:val="0"/>
              <w:spacing w:line="240" w:lineRule="auto"/>
              <w:ind w:left="-8"/>
              <w:jc w:val="center"/>
              <w:rPr>
                <w:rFonts w:ascii="Arial" w:hAnsi="Arial" w:cs="Arial"/>
                <w:b/>
                <w:bCs/>
                <w:sz w:val="20"/>
                <w:szCs w:val="20"/>
              </w:rPr>
            </w:pPr>
            <w:r w:rsidRPr="00366F2E">
              <w:rPr>
                <w:rFonts w:ascii="Arial" w:hAnsi="Arial" w:cs="Arial"/>
                <w:b/>
                <w:bCs/>
                <w:sz w:val="20"/>
                <w:szCs w:val="20"/>
              </w:rPr>
              <w:t>Popis</w:t>
            </w:r>
          </w:p>
        </w:tc>
        <w:tc>
          <w:tcPr>
            <w:tcW w:w="3260" w:type="dxa"/>
            <w:shd w:val="clear" w:color="auto" w:fill="F2F2F2" w:themeFill="background1" w:themeFillShade="F2"/>
            <w:vAlign w:val="center"/>
          </w:tcPr>
          <w:p w14:paraId="3962823E" w14:textId="77777777" w:rsidR="00527CF4" w:rsidRPr="00366F2E" w:rsidRDefault="00527CF4" w:rsidP="0075644C">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Specifikace</w:t>
            </w:r>
          </w:p>
        </w:tc>
        <w:tc>
          <w:tcPr>
            <w:tcW w:w="1984" w:type="dxa"/>
            <w:shd w:val="clear" w:color="auto" w:fill="F2F2F2" w:themeFill="background1" w:themeFillShade="F2"/>
            <w:vAlign w:val="center"/>
          </w:tcPr>
          <w:p w14:paraId="132B4C3C" w14:textId="77777777" w:rsidR="00527CF4" w:rsidRPr="00366F2E" w:rsidRDefault="00527CF4" w:rsidP="00115892">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Cena v Kč po slevě</w:t>
            </w:r>
          </w:p>
          <w:p w14:paraId="7F1846C0" w14:textId="77777777" w:rsidR="00527CF4" w:rsidRPr="00366F2E" w:rsidRDefault="00527CF4" w:rsidP="00115892">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(bez DPH)</w:t>
            </w:r>
          </w:p>
        </w:tc>
        <w:tc>
          <w:tcPr>
            <w:tcW w:w="1985" w:type="dxa"/>
            <w:shd w:val="clear" w:color="auto" w:fill="F2F2F2" w:themeFill="background1" w:themeFillShade="F2"/>
            <w:vAlign w:val="center"/>
          </w:tcPr>
          <w:p w14:paraId="615F335A" w14:textId="77777777" w:rsidR="00527CF4" w:rsidRPr="00366F2E" w:rsidRDefault="00527CF4" w:rsidP="00115892">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Cena v Kč po slevě</w:t>
            </w:r>
          </w:p>
          <w:p w14:paraId="1C41EA6D" w14:textId="77777777" w:rsidR="00527CF4" w:rsidRPr="00366F2E" w:rsidRDefault="00527CF4" w:rsidP="00115892">
            <w:pPr>
              <w:autoSpaceDE w:val="0"/>
              <w:autoSpaceDN w:val="0"/>
              <w:adjustRightInd w:val="0"/>
              <w:spacing w:line="240" w:lineRule="auto"/>
              <w:jc w:val="center"/>
              <w:rPr>
                <w:rFonts w:ascii="Arial" w:hAnsi="Arial" w:cs="Arial"/>
                <w:b/>
                <w:bCs/>
                <w:sz w:val="20"/>
                <w:szCs w:val="20"/>
              </w:rPr>
            </w:pPr>
            <w:r w:rsidRPr="00366F2E">
              <w:rPr>
                <w:rFonts w:ascii="Arial" w:hAnsi="Arial" w:cs="Arial"/>
                <w:b/>
                <w:bCs/>
                <w:sz w:val="20"/>
                <w:szCs w:val="20"/>
              </w:rPr>
              <w:t>(s DPH)</w:t>
            </w:r>
          </w:p>
        </w:tc>
      </w:tr>
      <w:tr w:rsidR="00547C55" w:rsidRPr="00366F2E" w14:paraId="685F1557" w14:textId="77777777" w:rsidTr="00317A3B">
        <w:trPr>
          <w:trHeight w:val="234"/>
        </w:trPr>
        <w:tc>
          <w:tcPr>
            <w:tcW w:w="2694" w:type="dxa"/>
            <w:vAlign w:val="center"/>
          </w:tcPr>
          <w:p w14:paraId="339FC7A3" w14:textId="77777777" w:rsidR="000A6B3C" w:rsidRPr="00366F2E" w:rsidRDefault="000A6B3C" w:rsidP="00317A3B">
            <w:pPr>
              <w:autoSpaceDE w:val="0"/>
              <w:autoSpaceDN w:val="0"/>
              <w:adjustRightInd w:val="0"/>
              <w:spacing w:line="240" w:lineRule="auto"/>
              <w:ind w:left="-8"/>
              <w:rPr>
                <w:rFonts w:ascii="Arial" w:hAnsi="Arial" w:cs="Arial"/>
                <w:b/>
                <w:bCs/>
                <w:sz w:val="20"/>
                <w:szCs w:val="20"/>
              </w:rPr>
            </w:pPr>
            <w:r w:rsidRPr="00366F2E">
              <w:rPr>
                <w:rFonts w:ascii="Arial" w:hAnsi="Arial" w:cs="Arial"/>
                <w:b/>
                <w:bCs/>
                <w:sz w:val="20"/>
                <w:szCs w:val="20"/>
              </w:rPr>
              <w:t>Běžná Pohlednice Online</w:t>
            </w:r>
          </w:p>
        </w:tc>
        <w:tc>
          <w:tcPr>
            <w:tcW w:w="3260" w:type="dxa"/>
            <w:vAlign w:val="center"/>
          </w:tcPr>
          <w:p w14:paraId="13BA7A28" w14:textId="2792DEE0" w:rsidR="000A6B3C" w:rsidRPr="00366F2E" w:rsidRDefault="000A6B3C" w:rsidP="00317A3B">
            <w:pPr>
              <w:autoSpaceDE w:val="0"/>
              <w:autoSpaceDN w:val="0"/>
              <w:adjustRightInd w:val="0"/>
              <w:spacing w:line="240" w:lineRule="auto"/>
              <w:rPr>
                <w:rFonts w:ascii="Arial" w:hAnsi="Arial" w:cs="Arial"/>
                <w:b/>
                <w:bCs/>
                <w:sz w:val="20"/>
                <w:szCs w:val="20"/>
              </w:rPr>
            </w:pPr>
            <w:r w:rsidRPr="00366F2E">
              <w:rPr>
                <w:rFonts w:ascii="Arial" w:hAnsi="Arial" w:cs="Arial"/>
                <w:b/>
                <w:bCs/>
                <w:sz w:val="20"/>
                <w:szCs w:val="20"/>
              </w:rPr>
              <w:t xml:space="preserve">Rozměr A6 </w:t>
            </w:r>
            <w:r w:rsidRPr="00366F2E">
              <w:rPr>
                <w:rFonts w:ascii="Arial" w:hAnsi="Arial" w:cs="Arial"/>
                <w:b/>
                <w:sz w:val="20"/>
              </w:rPr>
              <w:t>(</w:t>
            </w:r>
            <w:proofErr w:type="gramStart"/>
            <w:r w:rsidRPr="00366F2E">
              <w:rPr>
                <w:rFonts w:ascii="Arial" w:hAnsi="Arial" w:cs="Arial"/>
                <w:sz w:val="20"/>
                <w:szCs w:val="20"/>
              </w:rPr>
              <w:t>105mm</w:t>
            </w:r>
            <w:proofErr w:type="gramEnd"/>
            <w:r w:rsidRPr="00366F2E">
              <w:rPr>
                <w:rFonts w:ascii="Arial" w:hAnsi="Arial" w:cs="Arial"/>
                <w:sz w:val="20"/>
                <w:szCs w:val="20"/>
              </w:rPr>
              <w:t xml:space="preserve"> × 148mm)</w:t>
            </w:r>
          </w:p>
        </w:tc>
        <w:tc>
          <w:tcPr>
            <w:tcW w:w="1984" w:type="dxa"/>
            <w:vAlign w:val="center"/>
          </w:tcPr>
          <w:p w14:paraId="73ECFE03" w14:textId="7514511C" w:rsidR="000A6B3C" w:rsidRPr="00366F2E" w:rsidRDefault="0068130C" w:rsidP="00317A3B">
            <w:pPr>
              <w:autoSpaceDE w:val="0"/>
              <w:autoSpaceDN w:val="0"/>
              <w:adjustRightInd w:val="0"/>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0A6B3C" w:rsidRPr="00366F2E">
              <w:rPr>
                <w:rFonts w:ascii="Arial" w:eastAsia="Times New Roman" w:hAnsi="Arial" w:cs="Arial"/>
                <w:sz w:val="20"/>
                <w:szCs w:val="20"/>
                <w:lang w:eastAsia="cs-CZ"/>
              </w:rPr>
              <w:t>9,09</w:t>
            </w:r>
          </w:p>
        </w:tc>
        <w:tc>
          <w:tcPr>
            <w:tcW w:w="1985" w:type="dxa"/>
            <w:vAlign w:val="center"/>
          </w:tcPr>
          <w:p w14:paraId="65D99CBE" w14:textId="77777777" w:rsidR="000A6B3C" w:rsidRPr="00366F2E" w:rsidRDefault="000A6B3C" w:rsidP="00317A3B">
            <w:pPr>
              <w:autoSpaceDE w:val="0"/>
              <w:autoSpaceDN w:val="0"/>
              <w:adjustRightInd w:val="0"/>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11,00</w:t>
            </w:r>
          </w:p>
        </w:tc>
      </w:tr>
      <w:tr w:rsidR="00547C55" w:rsidRPr="00366F2E" w14:paraId="6F849B88" w14:textId="77777777" w:rsidTr="00317A3B">
        <w:trPr>
          <w:trHeight w:val="123"/>
        </w:trPr>
        <w:tc>
          <w:tcPr>
            <w:tcW w:w="2694" w:type="dxa"/>
            <w:vAlign w:val="center"/>
          </w:tcPr>
          <w:p w14:paraId="22C28F29" w14:textId="77777777" w:rsidR="000A6B3C" w:rsidRPr="00366F2E" w:rsidRDefault="000A6B3C" w:rsidP="00317A3B">
            <w:pPr>
              <w:autoSpaceDE w:val="0"/>
              <w:autoSpaceDN w:val="0"/>
              <w:adjustRightInd w:val="0"/>
              <w:spacing w:line="240" w:lineRule="auto"/>
              <w:ind w:left="-8"/>
              <w:rPr>
                <w:rFonts w:ascii="Arial" w:hAnsi="Arial" w:cs="Arial"/>
                <w:b/>
                <w:bCs/>
                <w:sz w:val="20"/>
                <w:szCs w:val="20"/>
              </w:rPr>
            </w:pPr>
            <w:r w:rsidRPr="00366F2E">
              <w:rPr>
                <w:rFonts w:ascii="Arial" w:hAnsi="Arial" w:cs="Arial"/>
                <w:b/>
                <w:bCs/>
                <w:sz w:val="20"/>
                <w:szCs w:val="20"/>
              </w:rPr>
              <w:t>Velká Pohlednice Online</w:t>
            </w:r>
          </w:p>
        </w:tc>
        <w:tc>
          <w:tcPr>
            <w:tcW w:w="3260" w:type="dxa"/>
            <w:vAlign w:val="center"/>
          </w:tcPr>
          <w:p w14:paraId="1CFAE898" w14:textId="010D1C87" w:rsidR="000A6B3C" w:rsidRPr="00366F2E" w:rsidRDefault="000A6B3C" w:rsidP="00317A3B">
            <w:pPr>
              <w:autoSpaceDE w:val="0"/>
              <w:autoSpaceDN w:val="0"/>
              <w:adjustRightInd w:val="0"/>
              <w:spacing w:line="240" w:lineRule="auto"/>
              <w:rPr>
                <w:rFonts w:ascii="Arial" w:hAnsi="Arial" w:cs="Arial"/>
                <w:b/>
                <w:bCs/>
                <w:sz w:val="20"/>
                <w:szCs w:val="20"/>
              </w:rPr>
            </w:pPr>
            <w:r w:rsidRPr="00366F2E">
              <w:rPr>
                <w:rFonts w:ascii="Arial" w:hAnsi="Arial" w:cs="Arial"/>
                <w:b/>
                <w:bCs/>
                <w:sz w:val="20"/>
                <w:szCs w:val="20"/>
              </w:rPr>
              <w:t xml:space="preserve">Rozměr A5 </w:t>
            </w:r>
            <w:r w:rsidRPr="00366F2E">
              <w:rPr>
                <w:rFonts w:ascii="Arial" w:hAnsi="Arial" w:cs="Arial"/>
                <w:b/>
                <w:sz w:val="20"/>
              </w:rPr>
              <w:t>(</w:t>
            </w:r>
            <w:proofErr w:type="gramStart"/>
            <w:r w:rsidRPr="00366F2E">
              <w:rPr>
                <w:rFonts w:ascii="Arial" w:hAnsi="Arial" w:cs="Arial"/>
                <w:sz w:val="20"/>
                <w:szCs w:val="20"/>
              </w:rPr>
              <w:t>148mm</w:t>
            </w:r>
            <w:proofErr w:type="gramEnd"/>
            <w:r w:rsidRPr="00366F2E">
              <w:rPr>
                <w:rFonts w:ascii="Arial" w:hAnsi="Arial" w:cs="Arial"/>
                <w:sz w:val="20"/>
                <w:szCs w:val="20"/>
              </w:rPr>
              <w:t xml:space="preserve"> × 210mm)</w:t>
            </w:r>
          </w:p>
        </w:tc>
        <w:tc>
          <w:tcPr>
            <w:tcW w:w="1984" w:type="dxa"/>
            <w:vAlign w:val="center"/>
          </w:tcPr>
          <w:p w14:paraId="60B9DABF" w14:textId="77777777" w:rsidR="000A6B3C" w:rsidRPr="00366F2E" w:rsidRDefault="000A6B3C" w:rsidP="00317A3B">
            <w:pPr>
              <w:autoSpaceDE w:val="0"/>
              <w:autoSpaceDN w:val="0"/>
              <w:adjustRightInd w:val="0"/>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10,74</w:t>
            </w:r>
          </w:p>
        </w:tc>
        <w:tc>
          <w:tcPr>
            <w:tcW w:w="1985" w:type="dxa"/>
            <w:vAlign w:val="center"/>
          </w:tcPr>
          <w:p w14:paraId="5509AED2" w14:textId="77777777" w:rsidR="000A6B3C" w:rsidRPr="00366F2E" w:rsidRDefault="000A6B3C" w:rsidP="00317A3B">
            <w:pPr>
              <w:autoSpaceDE w:val="0"/>
              <w:autoSpaceDN w:val="0"/>
              <w:adjustRightInd w:val="0"/>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13,00</w:t>
            </w:r>
          </w:p>
        </w:tc>
      </w:tr>
      <w:tr w:rsidR="009B691D" w:rsidRPr="00366F2E" w14:paraId="19363887" w14:textId="77777777" w:rsidTr="00317A3B">
        <w:trPr>
          <w:trHeight w:val="169"/>
        </w:trPr>
        <w:tc>
          <w:tcPr>
            <w:tcW w:w="2694" w:type="dxa"/>
            <w:vAlign w:val="center"/>
          </w:tcPr>
          <w:p w14:paraId="4D4FAA2A" w14:textId="77777777" w:rsidR="000A6B3C" w:rsidRPr="00366F2E" w:rsidRDefault="000A6B3C" w:rsidP="00317A3B">
            <w:pPr>
              <w:autoSpaceDE w:val="0"/>
              <w:autoSpaceDN w:val="0"/>
              <w:adjustRightInd w:val="0"/>
              <w:spacing w:line="240" w:lineRule="auto"/>
              <w:ind w:left="-8"/>
              <w:rPr>
                <w:rFonts w:ascii="Arial" w:hAnsi="Arial" w:cs="Arial"/>
                <w:b/>
                <w:bCs/>
                <w:sz w:val="20"/>
                <w:szCs w:val="20"/>
              </w:rPr>
            </w:pPr>
            <w:r w:rsidRPr="00366F2E">
              <w:rPr>
                <w:rFonts w:ascii="Arial" w:hAnsi="Arial" w:cs="Arial"/>
                <w:b/>
                <w:bCs/>
                <w:sz w:val="20"/>
                <w:szCs w:val="20"/>
              </w:rPr>
              <w:t>Dlouhá Pohlednice Online</w:t>
            </w:r>
          </w:p>
        </w:tc>
        <w:tc>
          <w:tcPr>
            <w:tcW w:w="3260" w:type="dxa"/>
            <w:vAlign w:val="center"/>
          </w:tcPr>
          <w:p w14:paraId="043FED8B" w14:textId="3DB2D9E1" w:rsidR="000A6B3C" w:rsidRPr="00366F2E" w:rsidRDefault="000A6B3C" w:rsidP="00317A3B">
            <w:pPr>
              <w:rPr>
                <w:rFonts w:ascii="Arial" w:hAnsi="Arial" w:cs="Arial"/>
                <w:b/>
                <w:bCs/>
                <w:sz w:val="20"/>
                <w:szCs w:val="20"/>
              </w:rPr>
            </w:pPr>
            <w:r w:rsidRPr="00366F2E">
              <w:rPr>
                <w:rFonts w:ascii="Arial" w:hAnsi="Arial" w:cs="Arial"/>
                <w:b/>
                <w:bCs/>
                <w:sz w:val="20"/>
                <w:szCs w:val="20"/>
              </w:rPr>
              <w:t xml:space="preserve">Rozměr DL </w:t>
            </w:r>
            <w:r w:rsidRPr="00366F2E">
              <w:rPr>
                <w:rFonts w:ascii="Arial" w:hAnsi="Arial" w:cs="Arial"/>
                <w:b/>
                <w:sz w:val="20"/>
              </w:rPr>
              <w:t>(</w:t>
            </w:r>
            <w:proofErr w:type="gramStart"/>
            <w:r w:rsidRPr="00366F2E">
              <w:rPr>
                <w:rFonts w:ascii="Arial" w:hAnsi="Arial" w:cs="Arial"/>
                <w:sz w:val="20"/>
                <w:szCs w:val="20"/>
              </w:rPr>
              <w:t>100mm</w:t>
            </w:r>
            <w:proofErr w:type="gramEnd"/>
            <w:r w:rsidRPr="00366F2E">
              <w:rPr>
                <w:rFonts w:ascii="Arial" w:hAnsi="Arial" w:cs="Arial"/>
                <w:sz w:val="20"/>
                <w:szCs w:val="20"/>
              </w:rPr>
              <w:t xml:space="preserve"> × 210mm)</w:t>
            </w:r>
          </w:p>
        </w:tc>
        <w:tc>
          <w:tcPr>
            <w:tcW w:w="1984" w:type="dxa"/>
            <w:vAlign w:val="center"/>
          </w:tcPr>
          <w:p w14:paraId="2388B0A2" w14:textId="55932525" w:rsidR="000A6B3C" w:rsidRPr="00366F2E" w:rsidRDefault="0068130C" w:rsidP="00317A3B">
            <w:pPr>
              <w:autoSpaceDE w:val="0"/>
              <w:autoSpaceDN w:val="0"/>
              <w:adjustRightInd w:val="0"/>
              <w:spacing w:line="240" w:lineRule="auto"/>
              <w:jc w:val="center"/>
              <w:rPr>
                <w:rFonts w:ascii="Arial" w:eastAsia="Times New Roman" w:hAnsi="Arial" w:cs="Arial"/>
                <w:sz w:val="20"/>
                <w:szCs w:val="20"/>
                <w:lang w:eastAsia="cs-CZ"/>
              </w:rPr>
            </w:pPr>
            <w:r w:rsidRPr="00366F2E">
              <w:rPr>
                <w:rFonts w:ascii="Arial" w:eastAsia="Times New Roman" w:hAnsi="Arial" w:cs="Arial"/>
                <w:sz w:val="20"/>
                <w:szCs w:val="20"/>
                <w:lang w:eastAsia="cs-CZ"/>
              </w:rPr>
              <w:t xml:space="preserve">  </w:t>
            </w:r>
            <w:r w:rsidR="000A6B3C" w:rsidRPr="00366F2E">
              <w:rPr>
                <w:rFonts w:ascii="Arial" w:eastAsia="Times New Roman" w:hAnsi="Arial" w:cs="Arial"/>
                <w:sz w:val="20"/>
                <w:szCs w:val="20"/>
                <w:lang w:eastAsia="cs-CZ"/>
              </w:rPr>
              <w:t>9,09</w:t>
            </w:r>
          </w:p>
        </w:tc>
        <w:tc>
          <w:tcPr>
            <w:tcW w:w="1985" w:type="dxa"/>
            <w:vAlign w:val="center"/>
          </w:tcPr>
          <w:p w14:paraId="4DED0719" w14:textId="77777777" w:rsidR="000A6B3C" w:rsidRPr="00366F2E" w:rsidRDefault="000A6B3C" w:rsidP="00317A3B">
            <w:pPr>
              <w:autoSpaceDE w:val="0"/>
              <w:autoSpaceDN w:val="0"/>
              <w:adjustRightInd w:val="0"/>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11,00</w:t>
            </w:r>
          </w:p>
        </w:tc>
      </w:tr>
    </w:tbl>
    <w:p w14:paraId="502362D7" w14:textId="77777777" w:rsidR="00653D19" w:rsidRPr="00366F2E" w:rsidRDefault="00653D19" w:rsidP="00653D19">
      <w:pPr>
        <w:pStyle w:val="cpNormal2"/>
        <w:spacing w:after="0" w:line="240" w:lineRule="auto"/>
        <w:rPr>
          <w:rFonts w:ascii="Arial" w:hAnsi="Arial" w:cs="Arial"/>
          <w:sz w:val="16"/>
        </w:rPr>
      </w:pPr>
    </w:p>
    <w:tbl>
      <w:tblPr>
        <w:tblW w:w="0" w:type="auto"/>
        <w:tblInd w:w="108" w:type="dxa"/>
        <w:tblLook w:val="04A0" w:firstRow="1" w:lastRow="0" w:firstColumn="1" w:lastColumn="0" w:noHBand="0" w:noVBand="1"/>
      </w:tblPr>
      <w:tblGrid>
        <w:gridCol w:w="567"/>
        <w:gridCol w:w="9356"/>
      </w:tblGrid>
      <w:tr w:rsidR="00002533" w:rsidRPr="00366F2E" w14:paraId="66460672" w14:textId="77777777" w:rsidTr="00CD4956">
        <w:tc>
          <w:tcPr>
            <w:tcW w:w="567" w:type="dxa"/>
          </w:tcPr>
          <w:p w14:paraId="4F3214F4" w14:textId="20F2797A" w:rsidR="00002533" w:rsidRPr="00366F2E" w:rsidRDefault="00716B60" w:rsidP="00CD4956">
            <w:pPr>
              <w:spacing w:line="228" w:lineRule="auto"/>
              <w:rPr>
                <w:rFonts w:ascii="Arial" w:hAnsi="Arial" w:cs="Arial"/>
                <w:b/>
              </w:rPr>
            </w:pPr>
            <w:bookmarkStart w:id="431" w:name="_Hlk91665704"/>
            <w:r w:rsidRPr="00366F2E">
              <w:rPr>
                <w:rFonts w:ascii="Arial" w:hAnsi="Arial" w:cs="Arial"/>
                <w:b/>
              </w:rPr>
              <w:t>6</w:t>
            </w:r>
            <w:r w:rsidR="00002533" w:rsidRPr="00366F2E">
              <w:rPr>
                <w:rFonts w:ascii="Arial" w:hAnsi="Arial" w:cs="Arial"/>
                <w:b/>
              </w:rPr>
              <w:t>.</w:t>
            </w:r>
          </w:p>
        </w:tc>
        <w:tc>
          <w:tcPr>
            <w:tcW w:w="9356" w:type="dxa"/>
            <w:vAlign w:val="center"/>
          </w:tcPr>
          <w:p w14:paraId="4F5AB7B2" w14:textId="29108C8A" w:rsidR="00002533" w:rsidRPr="00366F2E" w:rsidRDefault="00D13233" w:rsidP="00CD4956">
            <w:pPr>
              <w:autoSpaceDE w:val="0"/>
              <w:autoSpaceDN w:val="0"/>
              <w:adjustRightInd w:val="0"/>
              <w:spacing w:line="240" w:lineRule="auto"/>
              <w:rPr>
                <w:rFonts w:ascii="Arial" w:hAnsi="Arial" w:cs="Arial"/>
                <w:b/>
                <w:bCs/>
              </w:rPr>
            </w:pPr>
            <w:r w:rsidRPr="00366F2E">
              <w:rPr>
                <w:rFonts w:ascii="Arial" w:hAnsi="Arial" w:cs="Arial"/>
                <w:b/>
                <w:bCs/>
              </w:rPr>
              <w:t>Cena poštovní služby využité pro dodání</w:t>
            </w:r>
            <w:r w:rsidR="00002533" w:rsidRPr="00366F2E">
              <w:rPr>
                <w:rFonts w:ascii="Arial" w:hAnsi="Arial" w:cs="Arial"/>
                <w:b/>
                <w:bCs/>
              </w:rPr>
              <w:t xml:space="preserve"> Pohlednice Online</w:t>
            </w:r>
          </w:p>
        </w:tc>
      </w:tr>
    </w:tbl>
    <w:p w14:paraId="27723B00" w14:textId="77777777" w:rsidR="00002533" w:rsidRPr="00366F2E" w:rsidRDefault="00002533" w:rsidP="00002533">
      <w:pPr>
        <w:pStyle w:val="cpNormal2"/>
        <w:spacing w:after="0" w:line="240" w:lineRule="auto"/>
        <w:rPr>
          <w:rFonts w:ascii="Arial" w:hAnsi="Arial" w:cs="Arial"/>
          <w:sz w:val="18"/>
        </w:rPr>
      </w:pPr>
    </w:p>
    <w:tbl>
      <w:tblPr>
        <w:tblW w:w="0" w:type="auto"/>
        <w:tblInd w:w="108" w:type="dxa"/>
        <w:tblLook w:val="04A0" w:firstRow="1" w:lastRow="0" w:firstColumn="1" w:lastColumn="0" w:noHBand="0" w:noVBand="1"/>
      </w:tblPr>
      <w:tblGrid>
        <w:gridCol w:w="567"/>
        <w:gridCol w:w="9356"/>
      </w:tblGrid>
      <w:tr w:rsidR="00002533" w:rsidRPr="00366F2E" w14:paraId="082DF65F" w14:textId="77777777" w:rsidTr="001F163E">
        <w:trPr>
          <w:trHeight w:val="368"/>
        </w:trPr>
        <w:tc>
          <w:tcPr>
            <w:tcW w:w="567" w:type="dxa"/>
          </w:tcPr>
          <w:p w14:paraId="644E44F1" w14:textId="112AF273" w:rsidR="00002533" w:rsidRPr="00366F2E" w:rsidRDefault="00716B60" w:rsidP="00CD4956">
            <w:pPr>
              <w:spacing w:line="228" w:lineRule="auto"/>
              <w:rPr>
                <w:rFonts w:ascii="Arial" w:hAnsi="Arial" w:cs="Arial"/>
                <w:b/>
              </w:rPr>
            </w:pPr>
            <w:bookmarkStart w:id="432" w:name="_Hlk91665652"/>
            <w:r w:rsidRPr="00366F2E">
              <w:rPr>
                <w:rFonts w:ascii="Arial" w:hAnsi="Arial" w:cs="Arial"/>
                <w:b/>
                <w:sz w:val="20"/>
              </w:rPr>
              <w:t>6</w:t>
            </w:r>
            <w:r w:rsidR="00002533" w:rsidRPr="00366F2E">
              <w:rPr>
                <w:rFonts w:ascii="Arial" w:hAnsi="Arial" w:cs="Arial"/>
                <w:b/>
                <w:sz w:val="20"/>
              </w:rPr>
              <w:t>.1</w:t>
            </w:r>
          </w:p>
        </w:tc>
        <w:tc>
          <w:tcPr>
            <w:tcW w:w="9356" w:type="dxa"/>
            <w:vAlign w:val="center"/>
          </w:tcPr>
          <w:p w14:paraId="29B7B881" w14:textId="54CEB766" w:rsidR="00002533" w:rsidRPr="00366F2E" w:rsidRDefault="00002533" w:rsidP="00CD4956">
            <w:pPr>
              <w:autoSpaceDE w:val="0"/>
              <w:autoSpaceDN w:val="0"/>
              <w:adjustRightInd w:val="0"/>
              <w:spacing w:line="240" w:lineRule="auto"/>
              <w:jc w:val="both"/>
              <w:rPr>
                <w:rFonts w:ascii="Arial" w:hAnsi="Arial" w:cs="Arial"/>
                <w:bCs/>
                <w:sz w:val="20"/>
                <w:szCs w:val="20"/>
              </w:rPr>
            </w:pPr>
            <w:r w:rsidRPr="00366F2E">
              <w:rPr>
                <w:rFonts w:ascii="Arial" w:hAnsi="Arial" w:cs="Arial"/>
                <w:b/>
                <w:bCs/>
                <w:sz w:val="20"/>
                <w:szCs w:val="20"/>
              </w:rPr>
              <w:t xml:space="preserve">Cena pro vnitrostátní poštovní službu </w:t>
            </w:r>
            <w:r w:rsidRPr="00366F2E">
              <w:rPr>
                <w:rFonts w:ascii="Arial" w:hAnsi="Arial" w:cs="Arial"/>
                <w:bCs/>
                <w:sz w:val="20"/>
                <w:szCs w:val="20"/>
              </w:rPr>
              <w:t xml:space="preserve">se stanovuje </w:t>
            </w:r>
            <w:r w:rsidR="00D13233" w:rsidRPr="00366F2E">
              <w:rPr>
                <w:rFonts w:ascii="Arial" w:hAnsi="Arial" w:cs="Arial"/>
                <w:bCs/>
                <w:sz w:val="20"/>
                <w:szCs w:val="20"/>
              </w:rPr>
              <w:t xml:space="preserve">ve výši ceny </w:t>
            </w:r>
            <w:r w:rsidRPr="00366F2E">
              <w:rPr>
                <w:rFonts w:ascii="Arial" w:hAnsi="Arial" w:cs="Arial"/>
                <w:bCs/>
                <w:sz w:val="20"/>
                <w:szCs w:val="20"/>
              </w:rPr>
              <w:t>dle ceníku</w:t>
            </w:r>
            <w:r w:rsidR="00440A90" w:rsidRPr="00366F2E">
              <w:rPr>
                <w:rFonts w:ascii="Arial" w:hAnsi="Arial" w:cs="Arial"/>
                <w:bCs/>
                <w:sz w:val="20"/>
                <w:szCs w:val="20"/>
              </w:rPr>
              <w:t xml:space="preserve"> pro listovní zásilky –</w:t>
            </w:r>
            <w:r w:rsidRPr="00366F2E">
              <w:rPr>
                <w:rFonts w:ascii="Arial" w:hAnsi="Arial" w:cs="Arial"/>
                <w:bCs/>
                <w:sz w:val="20"/>
                <w:szCs w:val="20"/>
              </w:rPr>
              <w:t xml:space="preserve"> Firemní psaní – do hmotnosti 50</w:t>
            </w:r>
            <w:r w:rsidR="000557A3" w:rsidRPr="00366F2E">
              <w:rPr>
                <w:rFonts w:ascii="Arial" w:hAnsi="Arial" w:cs="Arial"/>
                <w:bCs/>
                <w:sz w:val="20"/>
                <w:szCs w:val="20"/>
              </w:rPr>
              <w:t xml:space="preserve"> </w:t>
            </w:r>
            <w:r w:rsidRPr="00366F2E">
              <w:rPr>
                <w:rFonts w:ascii="Arial" w:hAnsi="Arial" w:cs="Arial"/>
                <w:bCs/>
                <w:sz w:val="20"/>
                <w:szCs w:val="20"/>
              </w:rPr>
              <w:t>g</w:t>
            </w:r>
            <w:r w:rsidR="00A7666F" w:rsidRPr="00366F2E">
              <w:rPr>
                <w:rFonts w:ascii="Arial" w:hAnsi="Arial" w:cs="Arial"/>
                <w:bCs/>
                <w:sz w:val="20"/>
                <w:szCs w:val="20"/>
              </w:rPr>
              <w:t xml:space="preserve">, </w:t>
            </w:r>
            <w:r w:rsidR="00BE7F82" w:rsidRPr="00366F2E">
              <w:rPr>
                <w:rFonts w:ascii="Arial" w:hAnsi="Arial" w:cs="Arial"/>
                <w:bCs/>
                <w:sz w:val="20"/>
                <w:szCs w:val="20"/>
              </w:rPr>
              <w:t>platné pro dodání v prioritním režimu, ponížené o</w:t>
            </w:r>
            <w:r w:rsidR="00A7666F" w:rsidRPr="00366F2E">
              <w:rPr>
                <w:rFonts w:ascii="Arial" w:hAnsi="Arial" w:cs="Arial"/>
                <w:bCs/>
                <w:sz w:val="20"/>
                <w:szCs w:val="20"/>
              </w:rPr>
              <w:t xml:space="preserve"> </w:t>
            </w:r>
            <w:r w:rsidR="002F7329" w:rsidRPr="00366F2E">
              <w:rPr>
                <w:rFonts w:ascii="Arial" w:hAnsi="Arial" w:cs="Arial"/>
                <w:sz w:val="20"/>
                <w:szCs w:val="20"/>
              </w:rPr>
              <w:t>21,51</w:t>
            </w:r>
            <w:r w:rsidR="002220F1" w:rsidRPr="00366F2E">
              <w:rPr>
                <w:rFonts w:ascii="Arial" w:hAnsi="Arial" w:cs="Arial"/>
                <w:sz w:val="20"/>
                <w:szCs w:val="20"/>
              </w:rPr>
              <w:t xml:space="preserve"> </w:t>
            </w:r>
            <w:r w:rsidR="001A4753" w:rsidRPr="00366F2E">
              <w:rPr>
                <w:rFonts w:ascii="Arial" w:hAnsi="Arial" w:cs="Arial"/>
                <w:sz w:val="20"/>
                <w:szCs w:val="20"/>
              </w:rPr>
              <w:t xml:space="preserve">% </w:t>
            </w:r>
            <w:r w:rsidR="00760BCB" w:rsidRPr="00366F2E">
              <w:rPr>
                <w:rFonts w:ascii="Arial" w:hAnsi="Arial" w:cs="Arial"/>
                <w:bCs/>
                <w:sz w:val="20"/>
                <w:szCs w:val="20"/>
              </w:rPr>
              <w:t xml:space="preserve">(tj. cena za poštovní službu je </w:t>
            </w:r>
            <w:r w:rsidR="00EC785D" w:rsidRPr="00366F2E">
              <w:rPr>
                <w:rFonts w:ascii="Arial" w:hAnsi="Arial" w:cs="Arial"/>
                <w:bCs/>
                <w:sz w:val="20"/>
                <w:szCs w:val="20"/>
              </w:rPr>
              <w:t>2</w:t>
            </w:r>
            <w:r w:rsidR="002F7329" w:rsidRPr="00366F2E">
              <w:rPr>
                <w:rFonts w:ascii="Arial" w:hAnsi="Arial" w:cs="Arial"/>
                <w:bCs/>
                <w:sz w:val="20"/>
                <w:szCs w:val="20"/>
              </w:rPr>
              <w:t>5</w:t>
            </w:r>
            <w:r w:rsidR="00EC785D" w:rsidRPr="00366F2E">
              <w:rPr>
                <w:rFonts w:ascii="Arial" w:hAnsi="Arial" w:cs="Arial"/>
                <w:bCs/>
                <w:sz w:val="20"/>
                <w:szCs w:val="20"/>
              </w:rPr>
              <w:t>,</w:t>
            </w:r>
            <w:r w:rsidR="002F7329" w:rsidRPr="00366F2E">
              <w:rPr>
                <w:rFonts w:ascii="Arial" w:hAnsi="Arial" w:cs="Arial"/>
                <w:bCs/>
                <w:sz w:val="20"/>
                <w:szCs w:val="20"/>
              </w:rPr>
              <w:t>12</w:t>
            </w:r>
            <w:r w:rsidR="001A4753" w:rsidRPr="00366F2E">
              <w:rPr>
                <w:rFonts w:ascii="Arial" w:hAnsi="Arial" w:cs="Arial"/>
                <w:sz w:val="20"/>
                <w:szCs w:val="20"/>
              </w:rPr>
              <w:t xml:space="preserve"> </w:t>
            </w:r>
            <w:r w:rsidR="00760BCB" w:rsidRPr="00366F2E">
              <w:rPr>
                <w:rFonts w:ascii="Arial" w:hAnsi="Arial" w:cs="Arial"/>
                <w:bCs/>
                <w:sz w:val="20"/>
                <w:szCs w:val="20"/>
              </w:rPr>
              <w:t xml:space="preserve">Kč bez DPH, </w:t>
            </w:r>
            <w:r w:rsidR="002F7329" w:rsidRPr="00366F2E">
              <w:rPr>
                <w:rFonts w:ascii="Arial" w:hAnsi="Arial" w:cs="Arial"/>
                <w:sz w:val="20"/>
                <w:szCs w:val="20"/>
              </w:rPr>
              <w:t>30,39</w:t>
            </w:r>
            <w:r w:rsidR="001A4753" w:rsidRPr="00366F2E">
              <w:rPr>
                <w:rFonts w:ascii="Arial" w:hAnsi="Arial" w:cs="Arial"/>
                <w:sz w:val="20"/>
                <w:szCs w:val="20"/>
              </w:rPr>
              <w:t xml:space="preserve"> </w:t>
            </w:r>
            <w:r w:rsidR="002A4E3D" w:rsidRPr="00366F2E">
              <w:rPr>
                <w:rFonts w:ascii="Arial" w:hAnsi="Arial" w:cs="Arial"/>
                <w:sz w:val="20"/>
                <w:szCs w:val="20"/>
              </w:rPr>
              <w:t xml:space="preserve">Kč </w:t>
            </w:r>
            <w:r w:rsidR="00760BCB" w:rsidRPr="00366F2E">
              <w:rPr>
                <w:rFonts w:ascii="Arial" w:hAnsi="Arial" w:cs="Arial"/>
                <w:bCs/>
                <w:sz w:val="20"/>
                <w:szCs w:val="20"/>
              </w:rPr>
              <w:t>s DPH)</w:t>
            </w:r>
            <w:r w:rsidR="00A7666F" w:rsidRPr="00366F2E">
              <w:rPr>
                <w:rFonts w:ascii="Arial" w:hAnsi="Arial" w:cs="Arial"/>
                <w:bCs/>
                <w:sz w:val="20"/>
                <w:szCs w:val="20"/>
              </w:rPr>
              <w:t>.</w:t>
            </w:r>
          </w:p>
        </w:tc>
      </w:tr>
      <w:bookmarkEnd w:id="431"/>
      <w:bookmarkEnd w:id="432"/>
    </w:tbl>
    <w:p w14:paraId="66515541" w14:textId="77777777" w:rsidR="00002533" w:rsidRPr="00366F2E" w:rsidRDefault="00002533" w:rsidP="00002533">
      <w:pPr>
        <w:pStyle w:val="cpNormal2"/>
        <w:spacing w:after="0" w:line="240" w:lineRule="auto"/>
        <w:rPr>
          <w:rFonts w:ascii="Arial" w:hAnsi="Arial" w:cs="Arial"/>
          <w:sz w:val="18"/>
        </w:rPr>
      </w:pPr>
    </w:p>
    <w:tbl>
      <w:tblPr>
        <w:tblW w:w="9923" w:type="dxa"/>
        <w:tblInd w:w="108" w:type="dxa"/>
        <w:tblLook w:val="04A0" w:firstRow="1" w:lastRow="0" w:firstColumn="1" w:lastColumn="0" w:noHBand="0" w:noVBand="1"/>
      </w:tblPr>
      <w:tblGrid>
        <w:gridCol w:w="565"/>
        <w:gridCol w:w="9358"/>
      </w:tblGrid>
      <w:tr w:rsidR="006B1EF2" w:rsidRPr="00366F2E" w14:paraId="3E22CD36" w14:textId="77777777" w:rsidTr="00CD4956">
        <w:tc>
          <w:tcPr>
            <w:tcW w:w="565" w:type="dxa"/>
          </w:tcPr>
          <w:p w14:paraId="59408809" w14:textId="37A3D0F0" w:rsidR="00002533" w:rsidRPr="00366F2E" w:rsidRDefault="00716B60" w:rsidP="00CD4956">
            <w:pPr>
              <w:spacing w:line="228" w:lineRule="auto"/>
              <w:rPr>
                <w:rFonts w:ascii="Arial" w:hAnsi="Arial" w:cs="Arial"/>
                <w:b/>
              </w:rPr>
            </w:pPr>
            <w:r w:rsidRPr="00366F2E">
              <w:rPr>
                <w:rFonts w:ascii="Arial" w:hAnsi="Arial" w:cs="Arial"/>
                <w:b/>
                <w:sz w:val="20"/>
              </w:rPr>
              <w:t>6</w:t>
            </w:r>
            <w:r w:rsidR="00002533" w:rsidRPr="00366F2E">
              <w:rPr>
                <w:rFonts w:ascii="Arial" w:hAnsi="Arial" w:cs="Arial"/>
                <w:b/>
                <w:sz w:val="20"/>
              </w:rPr>
              <w:t>.2</w:t>
            </w:r>
          </w:p>
        </w:tc>
        <w:tc>
          <w:tcPr>
            <w:tcW w:w="9358" w:type="dxa"/>
            <w:vAlign w:val="center"/>
          </w:tcPr>
          <w:p w14:paraId="1BAFB0EA" w14:textId="399CB9D0" w:rsidR="00002533" w:rsidRPr="00366F2E" w:rsidRDefault="00002533" w:rsidP="00E7142C">
            <w:pPr>
              <w:autoSpaceDE w:val="0"/>
              <w:autoSpaceDN w:val="0"/>
              <w:adjustRightInd w:val="0"/>
              <w:spacing w:line="240" w:lineRule="auto"/>
              <w:jc w:val="both"/>
              <w:rPr>
                <w:rFonts w:ascii="Arial" w:hAnsi="Arial" w:cs="Arial"/>
                <w:bCs/>
                <w:sz w:val="20"/>
                <w:szCs w:val="20"/>
              </w:rPr>
            </w:pPr>
            <w:r w:rsidRPr="00366F2E">
              <w:rPr>
                <w:rFonts w:ascii="Arial" w:hAnsi="Arial" w:cs="Arial"/>
                <w:b/>
                <w:bCs/>
                <w:sz w:val="20"/>
                <w:szCs w:val="20"/>
              </w:rPr>
              <w:t xml:space="preserve">Cena pro mezinárodní poštovní službu </w:t>
            </w:r>
            <w:r w:rsidRPr="00366F2E">
              <w:rPr>
                <w:rFonts w:ascii="Arial" w:hAnsi="Arial" w:cs="Arial"/>
                <w:bCs/>
                <w:sz w:val="20"/>
                <w:szCs w:val="20"/>
              </w:rPr>
              <w:t>se stanovuje dle ceníku základních mezinárodních poštovních služeb</w:t>
            </w:r>
            <w:r w:rsidR="00131DBE" w:rsidRPr="00366F2E">
              <w:rPr>
                <w:rFonts w:ascii="Arial" w:hAnsi="Arial" w:cs="Arial"/>
                <w:bCs/>
                <w:sz w:val="20"/>
                <w:szCs w:val="20"/>
              </w:rPr>
              <w:t xml:space="preserve"> </w:t>
            </w:r>
            <w:r w:rsidRPr="00366F2E">
              <w:rPr>
                <w:rFonts w:ascii="Arial" w:hAnsi="Arial" w:cs="Arial"/>
                <w:bCs/>
                <w:sz w:val="20"/>
                <w:szCs w:val="20"/>
              </w:rPr>
              <w:t>– Obyčejná zásilka – do hmotnosti 50</w:t>
            </w:r>
            <w:r w:rsidR="00440A90" w:rsidRPr="00366F2E">
              <w:rPr>
                <w:rFonts w:ascii="Arial" w:hAnsi="Arial" w:cs="Arial"/>
                <w:bCs/>
                <w:sz w:val="20"/>
                <w:szCs w:val="20"/>
              </w:rPr>
              <w:t xml:space="preserve"> </w:t>
            </w:r>
            <w:r w:rsidRPr="00366F2E">
              <w:rPr>
                <w:rFonts w:ascii="Arial" w:hAnsi="Arial" w:cs="Arial"/>
                <w:bCs/>
                <w:sz w:val="20"/>
                <w:szCs w:val="20"/>
              </w:rPr>
              <w:t>g – evropské země nebo mimoevropské země.</w:t>
            </w:r>
          </w:p>
        </w:tc>
      </w:tr>
    </w:tbl>
    <w:p w14:paraId="466FB759" w14:textId="1DAD9231" w:rsidR="00131DBE" w:rsidRPr="00366F2E" w:rsidRDefault="00131DBE" w:rsidP="00E51300">
      <w:pPr>
        <w:pStyle w:val="Zkladntextodsazen3"/>
        <w:suppressAutoHyphens/>
        <w:autoSpaceDE w:val="0"/>
        <w:autoSpaceDN w:val="0"/>
        <w:adjustRightInd w:val="0"/>
        <w:spacing w:line="228" w:lineRule="auto"/>
        <w:ind w:left="3" w:firstLine="0"/>
        <w:rPr>
          <w:rFonts w:ascii="Arial" w:hAnsi="Arial" w:cs="Arial"/>
        </w:rPr>
      </w:pPr>
    </w:p>
    <w:p w14:paraId="26CE2EE7" w14:textId="7D3B7246" w:rsidR="00131DBE" w:rsidRPr="00366F2E" w:rsidRDefault="006C1393">
      <w:pPr>
        <w:spacing w:line="240" w:lineRule="auto"/>
        <w:rPr>
          <w:rFonts w:ascii="Arial" w:eastAsia="Times New Roman" w:hAnsi="Arial" w:cs="Arial"/>
          <w:szCs w:val="20"/>
          <w:lang w:eastAsia="cs-CZ"/>
        </w:rPr>
      </w:pPr>
      <w:r w:rsidRPr="00366F2E">
        <w:rPr>
          <w:rFonts w:ascii="Arial" w:hAnsi="Arial" w:cs="Arial"/>
          <w:noProof/>
          <w:lang w:eastAsia="cs-CZ"/>
        </w:rPr>
        <mc:AlternateContent>
          <mc:Choice Requires="wps">
            <w:drawing>
              <wp:anchor distT="0" distB="0" distL="114300" distR="114300" simplePos="0" relativeHeight="251658250" behindDoc="0" locked="0" layoutInCell="1" allowOverlap="1" wp14:anchorId="036C27F0" wp14:editId="00167FD9">
                <wp:simplePos x="0" y="0"/>
                <wp:positionH relativeFrom="margin">
                  <wp:posOffset>749935</wp:posOffset>
                </wp:positionH>
                <wp:positionV relativeFrom="bottomMargin">
                  <wp:posOffset>193675</wp:posOffset>
                </wp:positionV>
                <wp:extent cx="4847590" cy="258445"/>
                <wp:effectExtent l="0" t="0" r="0" b="8255"/>
                <wp:wrapNone/>
                <wp:docPr id="64" name="Textové pole 6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EA4254A" w14:textId="0ABD894A" w:rsidR="004F26E4" w:rsidRPr="006E1087" w:rsidRDefault="004F26E4" w:rsidP="00A33195">
                            <w:pPr>
                              <w:jc w:val="center"/>
                            </w:pPr>
                            <w:r>
                              <w:rPr>
                                <w:b/>
                                <w:i/>
                              </w:rPr>
                              <w:t>Pohlednice Online</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12725707">
              <v:shape id="Textové pole 64" style="position:absolute;margin-left:59.05pt;margin-top:15.25pt;width:381.7pt;height:20.35pt;z-index:251658250;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6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cddD5QEAAKkDAAAOAAAAZHJzL2Uyb0RvYy54bWysU8Fu2zAMvQ/YPwi6L04yZ02NOEXXosOA&#10;rhvQ9QNkWbKF2aJGKbGzrx8lp2m23YpdBJGUH997pDdXY9+xvUJvwJZ8MZtzpqyE2tim5E/f796t&#10;OfNB2Fp0YFXJD8rzq+3bN5vBFWoJLXS1QkYg1heDK3kbgiuyzMtW9cLPwClLRQ3Yi0AhNlmNYiD0&#10;vsuW8/mHbACsHYJU3lP2dirybcLXWsnwVWuvAutKTtxCOjGdVTyz7UYUDQrXGnmkIV7BohfGUtMT&#10;1K0Igu3Q/APVG4ngQYeZhD4DrY1USQOpWcz/UvPYCqeSFjLHu5NN/v/Byof9o/uGLIwfYaQBJhHe&#10;3YP84ZmFm1bYRl0jwtAqUVPjRbQsG5wvjp9Gq33hI0g1fIGahix2ARLQqLGPrpBORug0gMPJdDUG&#10;JimZr/OL1SWVJNWWq3Wer1ILUTx/7dCHTwp6Fi8lRxpqQhf7ex8iG1E8P4nNLNyZrkuD7ewfCXoY&#10;M4l9JDxRD2M1MlOX/H0eG0c1FdQH0oMw7QvtN11awF+cDbQrJfc/dwIVZ91nS55cLvI8LlcK8tXF&#10;kgI8r1TnFWElQZU8cDZdb8K0kDuHpmmp0zQFC9fkozZJ4gurI3/ah6T8uLtx4c7j9OrlD9v+BgAA&#10;//8DAFBLAwQUAAYACAAAACEAWqrh6N0AAAAJAQAADwAAAGRycy9kb3ducmV2LnhtbEyPTU/DMAyG&#10;70j8h8hI3FiSwaDrmk4TiCto40PiljVeW61xqiZby7/HnODmV370+nGxnnwnzjjENpABPVMgkKrg&#10;WqoNvL8932QgYrLkbBcIDXxjhHV5eVHY3IWRtnjepVpwCcXcGmhS6nMpY9Wgt3EWeiTeHcLgbeI4&#10;1NINduRy38m5UvfS25b4QmN7fGywOu5O3sDHy+Hr80691k9+0Y9hUpL8UhpzfTVtViASTukPhl99&#10;VoeSnfbhRC6KjrPONKMGbtUCBANZpnnYG3jQc5BlIf9/UP4AAAD//wMAUEsBAi0AFAAGAAgAAAAh&#10;ALaDOJL+AAAA4QEAABMAAAAAAAAAAAAAAAAAAAAAAFtDb250ZW50X1R5cGVzXS54bWxQSwECLQAU&#10;AAYACAAAACEAOP0h/9YAAACUAQAACwAAAAAAAAAAAAAAAAAvAQAAX3JlbHMvLnJlbHNQSwECLQAU&#10;AAYACAAAACEArHHXQ+UBAACpAwAADgAAAAAAAAAAAAAAAAAuAgAAZHJzL2Uyb0RvYy54bWxQSwEC&#10;LQAUAAYACAAAACEAWqrh6N0AAAAJAQAADwAAAAAAAAAAAAAAAAA/BAAAZHJzL2Rvd25yZXYueG1s&#10;UEsFBgAAAAAEAAQA8wAAAEkFAAAAAA==&#10;" w14:anchorId="036C27F0">
                <v:textbox>
                  <w:txbxContent>
                    <w:p w:rsidRPr="006E1087" w:rsidR="004F26E4" w:rsidP="00A33195" w:rsidRDefault="004F26E4" w14:paraId="5F84C81B" w14:textId="0ABD894A">
                      <w:pPr>
                        <w:jc w:val="center"/>
                      </w:pPr>
                      <w:r>
                        <w:rPr>
                          <w:b/>
                          <w:i/>
                        </w:rPr>
                        <w:t>Pohlednice Online</w:t>
                      </w:r>
                    </w:p>
                  </w:txbxContent>
                </v:textbox>
                <w10:wrap anchorx="margin" anchory="margin"/>
              </v:shape>
            </w:pict>
          </mc:Fallback>
        </mc:AlternateContent>
      </w:r>
      <w:r w:rsidR="00131DBE" w:rsidRPr="00366F2E">
        <w:rPr>
          <w:rFonts w:ascii="Arial" w:hAnsi="Arial" w:cs="Arial"/>
        </w:rPr>
        <w:br w:type="page"/>
      </w:r>
    </w:p>
    <w:p w14:paraId="46D9AC4B" w14:textId="71D883A9" w:rsidR="00A875D4" w:rsidRPr="00366F2E" w:rsidRDefault="00EC1B3E" w:rsidP="0022198C">
      <w:pPr>
        <w:pStyle w:val="Nadpis2"/>
        <w:numPr>
          <w:ilvl w:val="0"/>
          <w:numId w:val="11"/>
        </w:numPr>
        <w:spacing w:after="120"/>
        <w:rPr>
          <w:rFonts w:cs="Arial"/>
        </w:rPr>
      </w:pPr>
      <w:bookmarkStart w:id="433" w:name="_Toc22742905"/>
      <w:bookmarkStart w:id="434" w:name="_Toc87870666"/>
      <w:bookmarkStart w:id="435" w:name="_Toc151387993"/>
      <w:bookmarkStart w:id="436" w:name="_Toc189039841"/>
      <w:r w:rsidRPr="00366F2E">
        <w:rPr>
          <w:rFonts w:cs="Arial"/>
        </w:rPr>
        <w:lastRenderedPageBreak/>
        <w:t>ODVOZ BALÍKŮ</w:t>
      </w:r>
      <w:bookmarkEnd w:id="433"/>
      <w:bookmarkEnd w:id="434"/>
      <w:bookmarkEnd w:id="435"/>
      <w:bookmarkEnd w:id="436"/>
    </w:p>
    <w:tbl>
      <w:tblPr>
        <w:tblW w:w="9923" w:type="dxa"/>
        <w:tblInd w:w="108" w:type="dxa"/>
        <w:tblLook w:val="04A0" w:firstRow="1" w:lastRow="0" w:firstColumn="1" w:lastColumn="0" w:noHBand="0" w:noVBand="1"/>
      </w:tblPr>
      <w:tblGrid>
        <w:gridCol w:w="9923"/>
      </w:tblGrid>
      <w:tr w:rsidR="00A875D4" w:rsidRPr="00366F2E" w14:paraId="320FA2C8" w14:textId="77777777" w:rsidTr="521C895B">
        <w:tc>
          <w:tcPr>
            <w:tcW w:w="9923" w:type="dxa"/>
            <w:vAlign w:val="center"/>
          </w:tcPr>
          <w:p w14:paraId="27B3A6B8" w14:textId="5455C703" w:rsidR="00A875D4" w:rsidRPr="00366F2E" w:rsidRDefault="7650F2A7" w:rsidP="521C895B">
            <w:pPr>
              <w:pStyle w:val="Zkladntextodsazen3"/>
              <w:suppressAutoHyphens/>
              <w:autoSpaceDE w:val="0"/>
              <w:autoSpaceDN w:val="0"/>
              <w:adjustRightInd w:val="0"/>
              <w:spacing w:line="228" w:lineRule="auto"/>
              <w:ind w:left="3" w:firstLine="0"/>
              <w:rPr>
                <w:rFonts w:ascii="Arial" w:hAnsi="Arial" w:cs="Arial"/>
                <w:sz w:val="20"/>
              </w:rPr>
            </w:pPr>
            <w:r w:rsidRPr="00366F2E">
              <w:rPr>
                <w:rFonts w:ascii="Arial" w:hAnsi="Arial" w:cs="Arial"/>
                <w:sz w:val="20"/>
              </w:rPr>
              <w:t xml:space="preserve">Předmětem služby je poskytnutí služby Odvoz balíků pro </w:t>
            </w:r>
            <w:r w:rsidR="563A4D18" w:rsidRPr="00366F2E">
              <w:rPr>
                <w:rFonts w:ascii="Arial" w:hAnsi="Arial" w:cs="Arial"/>
                <w:sz w:val="20"/>
              </w:rPr>
              <w:t>zásilky</w:t>
            </w:r>
            <w:r w:rsidRPr="00366F2E">
              <w:rPr>
                <w:rFonts w:ascii="Arial" w:hAnsi="Arial" w:cs="Arial"/>
                <w:sz w:val="20"/>
              </w:rPr>
              <w:t xml:space="preserve"> Balík Do ruky. Objednávku odvozu lze uskutečnit pouze prostřednictvím objednávkového formuláře dostupného na webových stránkách České pošty. Odvoz bude na základě objednávky uskutečněn z jakékoli adresy v ČR, s výjimkou míst, kam Česká pošta nezajišťuje dodávání zásilek. V rámci jedné objednávky je možno předat k odvozu maximálně 10 ks zásilek.</w:t>
            </w:r>
          </w:p>
        </w:tc>
      </w:tr>
    </w:tbl>
    <w:p w14:paraId="1CE4A681" w14:textId="77777777" w:rsidR="00A875D4" w:rsidRPr="00366F2E" w:rsidRDefault="00A875D4" w:rsidP="00A875D4">
      <w:pPr>
        <w:spacing w:line="228" w:lineRule="auto"/>
        <w:rPr>
          <w:rFonts w:ascii="Arial" w:hAnsi="Arial" w:cs="Arial"/>
          <w:sz w:val="14"/>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6096"/>
        <w:gridCol w:w="1913"/>
        <w:gridCol w:w="1914"/>
      </w:tblGrid>
      <w:tr w:rsidR="00547C55" w:rsidRPr="00366F2E" w14:paraId="5D88EDDC" w14:textId="77777777" w:rsidTr="2A37792C">
        <w:trPr>
          <w:trHeight w:val="413"/>
        </w:trPr>
        <w:tc>
          <w:tcPr>
            <w:tcW w:w="6096" w:type="dxa"/>
            <w:vMerge w:val="restart"/>
            <w:shd w:val="clear" w:color="auto" w:fill="F2F2F2" w:themeFill="background1" w:themeFillShade="F2"/>
            <w:vAlign w:val="center"/>
          </w:tcPr>
          <w:p w14:paraId="1079A857" w14:textId="77777777" w:rsidR="00A875D4" w:rsidRPr="00366F2E" w:rsidRDefault="00A875D4" w:rsidP="0075644C">
            <w:pPr>
              <w:spacing w:line="228" w:lineRule="auto"/>
              <w:jc w:val="center"/>
              <w:rPr>
                <w:rFonts w:ascii="Arial" w:hAnsi="Arial" w:cs="Arial"/>
                <w:b/>
                <w:sz w:val="20"/>
                <w:szCs w:val="20"/>
              </w:rPr>
            </w:pPr>
            <w:r w:rsidRPr="00366F2E">
              <w:rPr>
                <w:rFonts w:ascii="Arial" w:hAnsi="Arial" w:cs="Arial"/>
                <w:b/>
                <w:sz w:val="20"/>
                <w:szCs w:val="20"/>
              </w:rPr>
              <w:t>Služba Odvoz balíků</w:t>
            </w:r>
          </w:p>
        </w:tc>
        <w:tc>
          <w:tcPr>
            <w:tcW w:w="3827" w:type="dxa"/>
            <w:gridSpan w:val="2"/>
            <w:shd w:val="clear" w:color="auto" w:fill="F2F2F2" w:themeFill="background1" w:themeFillShade="F2"/>
            <w:vAlign w:val="center"/>
          </w:tcPr>
          <w:p w14:paraId="263BC1DC" w14:textId="77777777" w:rsidR="00A875D4" w:rsidRPr="00366F2E" w:rsidRDefault="00BE5279" w:rsidP="00026EB9">
            <w:pPr>
              <w:pStyle w:val="Zpat"/>
              <w:jc w:val="center"/>
              <w:rPr>
                <w:rFonts w:ascii="Arial" w:hAnsi="Arial" w:cs="Arial"/>
                <w:b/>
                <w:sz w:val="20"/>
                <w:szCs w:val="20"/>
              </w:rPr>
            </w:pPr>
            <w:r w:rsidRPr="00366F2E">
              <w:rPr>
                <w:rFonts w:ascii="Arial" w:hAnsi="Arial" w:cs="Arial"/>
                <w:b/>
                <w:sz w:val="18"/>
                <w:szCs w:val="18"/>
              </w:rPr>
              <w:t xml:space="preserve">Cena v Kč </w:t>
            </w:r>
            <w:r w:rsidR="00026EB9" w:rsidRPr="00366F2E">
              <w:rPr>
                <w:rFonts w:ascii="Arial" w:hAnsi="Arial" w:cs="Arial"/>
                <w:b/>
                <w:sz w:val="18"/>
                <w:szCs w:val="18"/>
              </w:rPr>
              <w:t>*</w:t>
            </w:r>
          </w:p>
        </w:tc>
      </w:tr>
      <w:tr w:rsidR="00547C55" w:rsidRPr="00366F2E" w14:paraId="47859878" w14:textId="77777777" w:rsidTr="2A37792C">
        <w:trPr>
          <w:trHeight w:val="70"/>
        </w:trPr>
        <w:tc>
          <w:tcPr>
            <w:tcW w:w="6096" w:type="dxa"/>
            <w:vMerge/>
            <w:vAlign w:val="center"/>
          </w:tcPr>
          <w:p w14:paraId="691A0210" w14:textId="77777777" w:rsidR="00A875D4" w:rsidRPr="00366F2E" w:rsidRDefault="00A875D4" w:rsidP="0075644C">
            <w:pPr>
              <w:spacing w:line="228" w:lineRule="auto"/>
              <w:ind w:left="57"/>
              <w:jc w:val="center"/>
              <w:rPr>
                <w:rFonts w:ascii="Arial" w:hAnsi="Arial" w:cs="Arial"/>
                <w:sz w:val="20"/>
                <w:szCs w:val="20"/>
              </w:rPr>
            </w:pPr>
          </w:p>
        </w:tc>
        <w:tc>
          <w:tcPr>
            <w:tcW w:w="1913" w:type="dxa"/>
            <w:shd w:val="clear" w:color="auto" w:fill="F2F2F2" w:themeFill="background1" w:themeFillShade="F2"/>
            <w:vAlign w:val="center"/>
          </w:tcPr>
          <w:p w14:paraId="25CE044B" w14:textId="77777777" w:rsidR="00A875D4" w:rsidRPr="00366F2E" w:rsidRDefault="00A875D4" w:rsidP="0075644C">
            <w:pPr>
              <w:pStyle w:val="Zpat"/>
              <w:tabs>
                <w:tab w:val="clear" w:pos="4513"/>
              </w:tabs>
              <w:ind w:left="-57"/>
              <w:jc w:val="center"/>
              <w:rPr>
                <w:rFonts w:ascii="Arial" w:hAnsi="Arial" w:cs="Arial"/>
                <w:b/>
                <w:sz w:val="18"/>
                <w:szCs w:val="18"/>
              </w:rPr>
            </w:pPr>
            <w:r w:rsidRPr="00366F2E">
              <w:rPr>
                <w:rFonts w:ascii="Arial" w:hAnsi="Arial" w:cs="Arial"/>
                <w:b/>
                <w:sz w:val="18"/>
                <w:szCs w:val="18"/>
              </w:rPr>
              <w:t>bez DPH</w:t>
            </w:r>
          </w:p>
        </w:tc>
        <w:tc>
          <w:tcPr>
            <w:tcW w:w="1914" w:type="dxa"/>
            <w:shd w:val="clear" w:color="auto" w:fill="F2F2F2" w:themeFill="background1" w:themeFillShade="F2"/>
            <w:vAlign w:val="center"/>
          </w:tcPr>
          <w:p w14:paraId="6B877AF9" w14:textId="77777777" w:rsidR="00A875D4" w:rsidRPr="00366F2E" w:rsidRDefault="00A875D4" w:rsidP="0075644C">
            <w:pPr>
              <w:pStyle w:val="Zpat"/>
              <w:tabs>
                <w:tab w:val="clear" w:pos="4513"/>
              </w:tabs>
              <w:ind w:left="-57"/>
              <w:jc w:val="center"/>
              <w:rPr>
                <w:rFonts w:ascii="Arial" w:hAnsi="Arial" w:cs="Arial"/>
                <w:b/>
                <w:sz w:val="18"/>
                <w:szCs w:val="18"/>
              </w:rPr>
            </w:pPr>
            <w:r w:rsidRPr="00366F2E">
              <w:rPr>
                <w:rFonts w:ascii="Arial" w:hAnsi="Arial" w:cs="Arial"/>
                <w:b/>
                <w:sz w:val="18"/>
                <w:szCs w:val="18"/>
              </w:rPr>
              <w:t>s DPH</w:t>
            </w:r>
          </w:p>
        </w:tc>
      </w:tr>
      <w:tr w:rsidR="00547C55" w:rsidRPr="00366F2E" w14:paraId="485FBF6E" w14:textId="77777777" w:rsidTr="2A37792C">
        <w:trPr>
          <w:trHeight w:val="421"/>
        </w:trPr>
        <w:tc>
          <w:tcPr>
            <w:tcW w:w="6096" w:type="dxa"/>
            <w:vAlign w:val="center"/>
          </w:tcPr>
          <w:p w14:paraId="6B3710BA" w14:textId="79C0A078" w:rsidR="00A875D4" w:rsidRPr="00366F2E" w:rsidRDefault="00256B12" w:rsidP="00026EB9">
            <w:pPr>
              <w:spacing w:line="228" w:lineRule="auto"/>
              <w:rPr>
                <w:rFonts w:ascii="Arial" w:hAnsi="Arial" w:cs="Arial"/>
                <w:b/>
                <w:sz w:val="20"/>
                <w:szCs w:val="20"/>
              </w:rPr>
            </w:pPr>
            <w:r w:rsidRPr="00366F2E">
              <w:rPr>
                <w:rFonts w:ascii="Arial" w:hAnsi="Arial" w:cs="Arial"/>
                <w:b/>
                <w:sz w:val="20"/>
                <w:szCs w:val="20"/>
              </w:rPr>
              <w:t xml:space="preserve">Odvoz </w:t>
            </w:r>
            <w:r w:rsidR="004E4931" w:rsidRPr="00366F2E">
              <w:rPr>
                <w:rFonts w:ascii="Arial" w:hAnsi="Arial" w:cs="Arial"/>
                <w:b/>
                <w:sz w:val="20"/>
                <w:szCs w:val="20"/>
              </w:rPr>
              <w:t>1–10</w:t>
            </w:r>
            <w:r w:rsidR="00B67DD4" w:rsidRPr="00366F2E">
              <w:rPr>
                <w:rFonts w:ascii="Arial" w:hAnsi="Arial" w:cs="Arial"/>
                <w:b/>
                <w:sz w:val="20"/>
                <w:szCs w:val="20"/>
              </w:rPr>
              <w:t xml:space="preserve"> </w:t>
            </w:r>
            <w:r w:rsidR="00A875D4" w:rsidRPr="00366F2E">
              <w:rPr>
                <w:rFonts w:ascii="Arial" w:hAnsi="Arial" w:cs="Arial"/>
                <w:b/>
                <w:sz w:val="20"/>
                <w:szCs w:val="20"/>
              </w:rPr>
              <w:t xml:space="preserve">ks </w:t>
            </w:r>
            <w:r w:rsidR="00026EB9" w:rsidRPr="00366F2E">
              <w:rPr>
                <w:rFonts w:ascii="Arial" w:hAnsi="Arial" w:cs="Arial"/>
                <w:b/>
                <w:sz w:val="20"/>
                <w:szCs w:val="20"/>
              </w:rPr>
              <w:t>zásil</w:t>
            </w:r>
            <w:r w:rsidR="00B67DD4" w:rsidRPr="00366F2E">
              <w:rPr>
                <w:rFonts w:ascii="Arial" w:hAnsi="Arial" w:cs="Arial"/>
                <w:b/>
                <w:sz w:val="20"/>
                <w:szCs w:val="20"/>
              </w:rPr>
              <w:t>ek</w:t>
            </w:r>
            <w:r w:rsidR="00026EB9" w:rsidRPr="00366F2E">
              <w:rPr>
                <w:rFonts w:ascii="Arial" w:hAnsi="Arial" w:cs="Arial"/>
                <w:b/>
                <w:sz w:val="20"/>
                <w:szCs w:val="20"/>
              </w:rPr>
              <w:t xml:space="preserve"> </w:t>
            </w:r>
            <w:r w:rsidR="00A875D4" w:rsidRPr="00366F2E">
              <w:rPr>
                <w:rFonts w:ascii="Arial" w:hAnsi="Arial" w:cs="Arial"/>
                <w:b/>
                <w:sz w:val="20"/>
                <w:szCs w:val="20"/>
              </w:rPr>
              <w:t xml:space="preserve">Balík Do ruky </w:t>
            </w:r>
          </w:p>
        </w:tc>
        <w:tc>
          <w:tcPr>
            <w:tcW w:w="1913" w:type="dxa"/>
            <w:vAlign w:val="center"/>
          </w:tcPr>
          <w:p w14:paraId="3A89A74E" w14:textId="77777777" w:rsidR="00A875D4" w:rsidRPr="00366F2E" w:rsidRDefault="00BE5279" w:rsidP="00BE5279">
            <w:pPr>
              <w:pStyle w:val="Zpat"/>
              <w:tabs>
                <w:tab w:val="clear" w:pos="4513"/>
              </w:tabs>
              <w:jc w:val="center"/>
              <w:rPr>
                <w:rFonts w:ascii="Arial" w:hAnsi="Arial" w:cs="Arial"/>
                <w:sz w:val="20"/>
                <w:szCs w:val="20"/>
              </w:rPr>
            </w:pPr>
            <w:r w:rsidRPr="00366F2E">
              <w:rPr>
                <w:rFonts w:ascii="Arial" w:hAnsi="Arial" w:cs="Arial"/>
                <w:sz w:val="20"/>
                <w:szCs w:val="20"/>
              </w:rPr>
              <w:t>24,79</w:t>
            </w:r>
          </w:p>
        </w:tc>
        <w:tc>
          <w:tcPr>
            <w:tcW w:w="1914" w:type="dxa"/>
            <w:vAlign w:val="center"/>
          </w:tcPr>
          <w:p w14:paraId="4DE43F5D" w14:textId="77777777" w:rsidR="00A875D4" w:rsidRPr="00366F2E" w:rsidRDefault="00BE5279" w:rsidP="0075644C">
            <w:pPr>
              <w:pStyle w:val="Zpat"/>
              <w:tabs>
                <w:tab w:val="clear" w:pos="4513"/>
              </w:tabs>
              <w:jc w:val="center"/>
              <w:rPr>
                <w:rFonts w:ascii="Arial" w:hAnsi="Arial" w:cs="Arial"/>
                <w:b/>
                <w:sz w:val="20"/>
                <w:szCs w:val="20"/>
              </w:rPr>
            </w:pPr>
            <w:r w:rsidRPr="00366F2E">
              <w:rPr>
                <w:rFonts w:ascii="Arial" w:hAnsi="Arial" w:cs="Arial"/>
                <w:b/>
                <w:sz w:val="20"/>
                <w:szCs w:val="20"/>
              </w:rPr>
              <w:t>30,00</w:t>
            </w:r>
          </w:p>
        </w:tc>
      </w:tr>
      <w:tr w:rsidR="00547C55" w:rsidRPr="00366F2E" w14:paraId="5BDFBA86" w14:textId="77777777" w:rsidTr="2A37792C">
        <w:trPr>
          <w:trHeight w:val="317"/>
        </w:trPr>
        <w:tc>
          <w:tcPr>
            <w:tcW w:w="6096" w:type="dxa"/>
            <w:tcBorders>
              <w:left w:val="single" w:sz="4" w:space="0" w:color="auto"/>
              <w:right w:val="single" w:sz="4" w:space="0" w:color="auto"/>
            </w:tcBorders>
            <w:vAlign w:val="center"/>
          </w:tcPr>
          <w:p w14:paraId="11B7DEA7" w14:textId="0472170D" w:rsidR="00026EB9" w:rsidRPr="00366F2E" w:rsidRDefault="00026EB9" w:rsidP="00556AB3">
            <w:pPr>
              <w:spacing w:line="228" w:lineRule="auto"/>
              <w:rPr>
                <w:rFonts w:ascii="Arial" w:hAnsi="Arial" w:cs="Arial"/>
                <w:b/>
                <w:sz w:val="20"/>
                <w:szCs w:val="20"/>
              </w:rPr>
            </w:pPr>
            <w:r w:rsidRPr="00366F2E">
              <w:rPr>
                <w:rFonts w:ascii="Arial" w:hAnsi="Arial" w:cs="Arial"/>
                <w:b/>
                <w:sz w:val="20"/>
                <w:szCs w:val="20"/>
              </w:rPr>
              <w:t>Odvoz zásilek Balík Do ruky s doplňkovou službou Odvoz zboží</w:t>
            </w:r>
          </w:p>
        </w:tc>
        <w:tc>
          <w:tcPr>
            <w:tcW w:w="3827" w:type="dxa"/>
            <w:gridSpan w:val="2"/>
            <w:tcBorders>
              <w:left w:val="single" w:sz="4" w:space="0" w:color="auto"/>
              <w:right w:val="single" w:sz="4" w:space="0" w:color="auto"/>
            </w:tcBorders>
            <w:vAlign w:val="center"/>
          </w:tcPr>
          <w:p w14:paraId="55E561A4" w14:textId="77777777" w:rsidR="00026EB9" w:rsidRPr="00366F2E" w:rsidRDefault="00026EB9" w:rsidP="000D6F1E">
            <w:pPr>
              <w:pStyle w:val="Zpat"/>
              <w:tabs>
                <w:tab w:val="clear" w:pos="4513"/>
              </w:tabs>
              <w:jc w:val="center"/>
              <w:rPr>
                <w:rFonts w:ascii="Arial" w:hAnsi="Arial" w:cs="Arial"/>
                <w:sz w:val="20"/>
                <w:szCs w:val="20"/>
              </w:rPr>
            </w:pPr>
            <w:r w:rsidRPr="00366F2E">
              <w:rPr>
                <w:rFonts w:ascii="Arial" w:hAnsi="Arial" w:cs="Arial"/>
                <w:sz w:val="20"/>
                <w:szCs w:val="20"/>
              </w:rPr>
              <w:t>obsaženo v ceně služby</w:t>
            </w:r>
          </w:p>
        </w:tc>
      </w:tr>
    </w:tbl>
    <w:p w14:paraId="4E580B32" w14:textId="6EDA88E7" w:rsidR="2A37792C" w:rsidRPr="00366F2E" w:rsidRDefault="2A37792C">
      <w:pPr>
        <w:rPr>
          <w:rFonts w:ascii="Arial" w:hAnsi="Arial" w:cs="Arial"/>
        </w:rPr>
      </w:pPr>
    </w:p>
    <w:p w14:paraId="7A325ED1" w14:textId="1B4A9273" w:rsidR="00A875D4" w:rsidRPr="00366F2E" w:rsidRDefault="00026EB9" w:rsidP="00A875D4">
      <w:pPr>
        <w:spacing w:line="240" w:lineRule="auto"/>
        <w:rPr>
          <w:rFonts w:ascii="Arial" w:eastAsia="Times New Roman" w:hAnsi="Arial" w:cs="Arial"/>
          <w:bCs/>
          <w:sz w:val="20"/>
          <w:szCs w:val="20"/>
          <w:lang w:eastAsia="cs-CZ"/>
        </w:rPr>
      </w:pPr>
      <w:r w:rsidRPr="00366F2E">
        <w:rPr>
          <w:rFonts w:ascii="Arial" w:eastAsia="Times New Roman" w:hAnsi="Arial" w:cs="Arial"/>
          <w:bCs/>
          <w:sz w:val="20"/>
          <w:szCs w:val="20"/>
          <w:lang w:eastAsia="cs-CZ"/>
        </w:rPr>
        <w:t xml:space="preserve">* </w:t>
      </w:r>
      <w:r w:rsidR="00A875D4" w:rsidRPr="00366F2E">
        <w:rPr>
          <w:rFonts w:ascii="Arial" w:eastAsia="Times New Roman" w:hAnsi="Arial" w:cs="Arial"/>
          <w:bCs/>
          <w:sz w:val="20"/>
          <w:szCs w:val="20"/>
          <w:lang w:eastAsia="cs-CZ"/>
        </w:rPr>
        <w:t xml:space="preserve">Cena za službu „Odvoz balíků“ je příplatek, který bude připočítán k ceně </w:t>
      </w:r>
      <w:r w:rsidRPr="00366F2E">
        <w:rPr>
          <w:rFonts w:ascii="Arial" w:eastAsia="Times New Roman" w:hAnsi="Arial" w:cs="Arial"/>
          <w:bCs/>
          <w:sz w:val="20"/>
          <w:szCs w:val="20"/>
          <w:lang w:eastAsia="cs-CZ"/>
        </w:rPr>
        <w:t xml:space="preserve">poskytovaných poštovních služeb </w:t>
      </w:r>
      <w:r w:rsidR="00A875D4" w:rsidRPr="00366F2E">
        <w:rPr>
          <w:rFonts w:ascii="Arial" w:eastAsia="Times New Roman" w:hAnsi="Arial" w:cs="Arial"/>
          <w:bCs/>
          <w:sz w:val="20"/>
          <w:szCs w:val="20"/>
          <w:lang w:eastAsia="cs-CZ"/>
        </w:rPr>
        <w:t>stanovené dle ceníku těchto služeb.</w:t>
      </w:r>
    </w:p>
    <w:p w14:paraId="796C67CA" w14:textId="77777777" w:rsidR="00A875D4" w:rsidRPr="00366F2E" w:rsidRDefault="00A875D4" w:rsidP="00A875D4">
      <w:pPr>
        <w:spacing w:line="240" w:lineRule="auto"/>
        <w:rPr>
          <w:rFonts w:ascii="Arial" w:eastAsia="Times New Roman" w:hAnsi="Arial" w:cs="Arial"/>
          <w:bCs/>
          <w:sz w:val="20"/>
          <w:szCs w:val="20"/>
          <w:lang w:eastAsia="cs-CZ"/>
        </w:rPr>
      </w:pPr>
      <w:r w:rsidRPr="00366F2E">
        <w:rPr>
          <w:rFonts w:ascii="Arial" w:eastAsia="Times New Roman" w:hAnsi="Arial" w:cs="Arial"/>
          <w:bCs/>
          <w:sz w:val="20"/>
          <w:szCs w:val="20"/>
          <w:lang w:eastAsia="cs-CZ"/>
        </w:rPr>
        <w:t>Cena za Odvoz balíků a cena za předávané zásilky bude vybírána v hotovosti při převzetí zásilek.</w:t>
      </w:r>
    </w:p>
    <w:p w14:paraId="4ED6B7ED" w14:textId="77777777" w:rsidR="00CD2325" w:rsidRPr="00366F2E" w:rsidRDefault="00CD2325">
      <w:pPr>
        <w:spacing w:line="240" w:lineRule="auto"/>
        <w:rPr>
          <w:rFonts w:ascii="Arial" w:hAnsi="Arial" w:cs="Arial"/>
        </w:rPr>
      </w:pPr>
    </w:p>
    <w:p w14:paraId="2DE09515" w14:textId="77777777" w:rsidR="008E4DCC" w:rsidRPr="00366F2E" w:rsidRDefault="008E4DCC" w:rsidP="008E4DCC">
      <w:pPr>
        <w:spacing w:line="228" w:lineRule="auto"/>
        <w:rPr>
          <w:rFonts w:ascii="Arial" w:hAnsi="Arial" w:cs="Arial"/>
          <w:sz w:val="8"/>
          <w:szCs w:val="16"/>
        </w:rPr>
      </w:pPr>
    </w:p>
    <w:p w14:paraId="2AEAD3F1" w14:textId="77777777" w:rsidR="006F52EF" w:rsidRPr="00366F2E" w:rsidRDefault="006F52EF" w:rsidP="008E4DCC">
      <w:pPr>
        <w:spacing w:line="228" w:lineRule="auto"/>
        <w:rPr>
          <w:rFonts w:ascii="Arial" w:hAnsi="Arial" w:cs="Arial"/>
          <w:sz w:val="8"/>
          <w:szCs w:val="16"/>
        </w:rPr>
      </w:pPr>
    </w:p>
    <w:p w14:paraId="1BC41CB9" w14:textId="77777777" w:rsidR="00DF6929" w:rsidRPr="00366F2E" w:rsidRDefault="00DF6929" w:rsidP="008E4DCC">
      <w:pPr>
        <w:spacing w:line="228" w:lineRule="auto"/>
        <w:rPr>
          <w:rFonts w:ascii="Arial" w:hAnsi="Arial" w:cs="Arial"/>
          <w:sz w:val="8"/>
          <w:szCs w:val="16"/>
        </w:rPr>
      </w:pPr>
    </w:p>
    <w:p w14:paraId="4D8EB3BB" w14:textId="3C85937C" w:rsidR="008E4DCC" w:rsidRPr="00366F2E" w:rsidRDefault="008E4DCC" w:rsidP="0022198C">
      <w:pPr>
        <w:pStyle w:val="Nadpis2"/>
        <w:numPr>
          <w:ilvl w:val="0"/>
          <w:numId w:val="11"/>
        </w:numPr>
        <w:spacing w:after="120"/>
        <w:rPr>
          <w:rFonts w:cs="Arial"/>
        </w:rPr>
      </w:pPr>
      <w:bookmarkStart w:id="437" w:name="_Toc447207155"/>
      <w:bookmarkStart w:id="438" w:name="_Toc22742907"/>
      <w:bookmarkStart w:id="439" w:name="_Toc87870668"/>
      <w:bookmarkStart w:id="440" w:name="_Toc151387994"/>
      <w:bookmarkStart w:id="441" w:name="_Toc189039842"/>
      <w:r w:rsidRPr="00366F2E">
        <w:rPr>
          <w:rFonts w:cs="Arial"/>
        </w:rPr>
        <w:t>K</w:t>
      </w:r>
      <w:bookmarkEnd w:id="437"/>
      <w:r w:rsidR="00EC1B3E" w:rsidRPr="00366F2E">
        <w:rPr>
          <w:rFonts w:cs="Arial"/>
        </w:rPr>
        <w:t>OPÍROVÁNÍ</w:t>
      </w:r>
      <w:bookmarkEnd w:id="438"/>
      <w:bookmarkEnd w:id="439"/>
      <w:bookmarkEnd w:id="440"/>
      <w:bookmarkEnd w:id="441"/>
    </w:p>
    <w:tbl>
      <w:tblPr>
        <w:tblW w:w="9923" w:type="dxa"/>
        <w:tblInd w:w="108" w:type="dxa"/>
        <w:tblLook w:val="04A0" w:firstRow="1" w:lastRow="0" w:firstColumn="1" w:lastColumn="0" w:noHBand="0" w:noVBand="1"/>
      </w:tblPr>
      <w:tblGrid>
        <w:gridCol w:w="385"/>
        <w:gridCol w:w="5285"/>
        <w:gridCol w:w="2268"/>
        <w:gridCol w:w="1985"/>
      </w:tblGrid>
      <w:tr w:rsidR="00547C55" w:rsidRPr="00366F2E" w14:paraId="0D33002D" w14:textId="77777777" w:rsidTr="00AB0F79">
        <w:tc>
          <w:tcPr>
            <w:tcW w:w="5670"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585FF3CE" w14:textId="77777777" w:rsidR="004E1AA6" w:rsidRPr="00366F2E" w:rsidRDefault="002C1BF5" w:rsidP="002C1BF5">
            <w:pPr>
              <w:pStyle w:val="Zkladntextodsazen3"/>
              <w:tabs>
                <w:tab w:val="left" w:pos="900"/>
              </w:tabs>
              <w:suppressAutoHyphens/>
              <w:autoSpaceDE w:val="0"/>
              <w:autoSpaceDN w:val="0"/>
              <w:adjustRightInd w:val="0"/>
              <w:ind w:left="0" w:firstLine="0"/>
              <w:jc w:val="center"/>
              <w:rPr>
                <w:rFonts w:ascii="Arial" w:hAnsi="Arial" w:cs="Arial"/>
                <w:b/>
                <w:sz w:val="20"/>
              </w:rPr>
            </w:pPr>
            <w:r w:rsidRPr="00366F2E">
              <w:rPr>
                <w:rFonts w:ascii="Arial" w:hAnsi="Arial" w:cs="Arial"/>
                <w:b/>
                <w:sz w:val="20"/>
              </w:rPr>
              <w:t>Služba</w:t>
            </w:r>
          </w:p>
        </w:tc>
        <w:tc>
          <w:tcPr>
            <w:tcW w:w="2268"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419085D" w14:textId="77777777" w:rsidR="004E1AA6" w:rsidRPr="00366F2E" w:rsidRDefault="004E1AA6" w:rsidP="00C9715B">
            <w:pPr>
              <w:pStyle w:val="Bezmezer"/>
              <w:tabs>
                <w:tab w:val="left" w:pos="7655"/>
              </w:tabs>
              <w:jc w:val="center"/>
              <w:rPr>
                <w:rFonts w:ascii="Arial" w:hAnsi="Arial" w:cs="Arial"/>
                <w:b/>
                <w:sz w:val="20"/>
                <w:szCs w:val="20"/>
              </w:rPr>
            </w:pPr>
            <w:r w:rsidRPr="00366F2E">
              <w:rPr>
                <w:rFonts w:ascii="Arial" w:hAnsi="Arial" w:cs="Arial"/>
                <w:b/>
                <w:sz w:val="20"/>
                <w:szCs w:val="20"/>
              </w:rPr>
              <w:t>Cena</w:t>
            </w:r>
            <w:r w:rsidR="00106F77" w:rsidRPr="00366F2E">
              <w:rPr>
                <w:rFonts w:ascii="Arial" w:hAnsi="Arial" w:cs="Arial"/>
                <w:b/>
                <w:sz w:val="20"/>
                <w:szCs w:val="20"/>
              </w:rPr>
              <w:t xml:space="preserve"> v Kč</w:t>
            </w:r>
            <w:r w:rsidRPr="00366F2E">
              <w:rPr>
                <w:rFonts w:ascii="Arial" w:hAnsi="Arial" w:cs="Arial"/>
                <w:b/>
                <w:sz w:val="20"/>
                <w:szCs w:val="20"/>
              </w:rPr>
              <w:t xml:space="preserve"> (bez DPH)</w:t>
            </w:r>
          </w:p>
        </w:tc>
        <w:tc>
          <w:tcPr>
            <w:tcW w:w="1985" w:type="dxa"/>
            <w:tcBorders>
              <w:top w:val="single" w:sz="4" w:space="0" w:color="auto"/>
              <w:bottom w:val="single" w:sz="4" w:space="0" w:color="auto"/>
              <w:right w:val="single" w:sz="4" w:space="0" w:color="auto"/>
            </w:tcBorders>
            <w:shd w:val="clear" w:color="auto" w:fill="F2F2F2" w:themeFill="background1" w:themeFillShade="F2"/>
            <w:vAlign w:val="center"/>
          </w:tcPr>
          <w:p w14:paraId="7F62D284" w14:textId="77777777" w:rsidR="004E1AA6" w:rsidRPr="00366F2E" w:rsidRDefault="004E1AA6" w:rsidP="00C9715B">
            <w:pPr>
              <w:pStyle w:val="Bezmezer"/>
              <w:tabs>
                <w:tab w:val="left" w:pos="7655"/>
              </w:tabs>
              <w:jc w:val="center"/>
              <w:rPr>
                <w:rFonts w:ascii="Arial" w:hAnsi="Arial" w:cs="Arial"/>
                <w:b/>
                <w:sz w:val="20"/>
                <w:szCs w:val="20"/>
              </w:rPr>
            </w:pPr>
            <w:r w:rsidRPr="00366F2E">
              <w:rPr>
                <w:rFonts w:ascii="Arial" w:hAnsi="Arial" w:cs="Arial"/>
                <w:b/>
                <w:sz w:val="20"/>
                <w:szCs w:val="20"/>
              </w:rPr>
              <w:t xml:space="preserve">Cena </w:t>
            </w:r>
            <w:r w:rsidR="00106F77" w:rsidRPr="00366F2E">
              <w:rPr>
                <w:rFonts w:ascii="Arial" w:hAnsi="Arial" w:cs="Arial"/>
                <w:b/>
                <w:sz w:val="20"/>
                <w:szCs w:val="20"/>
              </w:rPr>
              <w:t xml:space="preserve">v Kč </w:t>
            </w:r>
            <w:r w:rsidRPr="00366F2E">
              <w:rPr>
                <w:rFonts w:ascii="Arial" w:hAnsi="Arial" w:cs="Arial"/>
                <w:b/>
                <w:sz w:val="20"/>
                <w:szCs w:val="20"/>
              </w:rPr>
              <w:t>(s DPH)</w:t>
            </w:r>
          </w:p>
        </w:tc>
      </w:tr>
      <w:tr w:rsidR="00547C55" w:rsidRPr="00366F2E" w14:paraId="197815A5" w14:textId="77777777" w:rsidTr="00AB0F79">
        <w:trPr>
          <w:trHeight w:val="284"/>
        </w:trPr>
        <w:tc>
          <w:tcPr>
            <w:tcW w:w="385" w:type="dxa"/>
            <w:tcBorders>
              <w:top w:val="single" w:sz="4" w:space="0" w:color="auto"/>
              <w:left w:val="single" w:sz="4" w:space="0" w:color="auto"/>
              <w:bottom w:val="single" w:sz="4" w:space="0" w:color="auto"/>
              <w:right w:val="single" w:sz="4" w:space="0" w:color="auto"/>
            </w:tcBorders>
            <w:vAlign w:val="center"/>
          </w:tcPr>
          <w:p w14:paraId="789A7950" w14:textId="77777777" w:rsidR="00D03F3C" w:rsidRPr="00366F2E" w:rsidRDefault="00D03F3C" w:rsidP="001B5A38">
            <w:pPr>
              <w:pStyle w:val="Zkladntextodsazen3"/>
              <w:numPr>
                <w:ilvl w:val="0"/>
                <w:numId w:val="74"/>
              </w:numPr>
              <w:tabs>
                <w:tab w:val="left" w:pos="317"/>
                <w:tab w:val="left" w:pos="1080"/>
              </w:tabs>
              <w:suppressAutoHyphens/>
              <w:autoSpaceDE w:val="0"/>
              <w:autoSpaceDN w:val="0"/>
              <w:adjustRightInd w:val="0"/>
              <w:ind w:left="34" w:hanging="10"/>
              <w:jc w:val="left"/>
              <w:rPr>
                <w:rFonts w:ascii="Arial" w:hAnsi="Arial" w:cs="Arial"/>
                <w:sz w:val="20"/>
              </w:rPr>
            </w:pPr>
          </w:p>
        </w:tc>
        <w:tc>
          <w:tcPr>
            <w:tcW w:w="5285" w:type="dxa"/>
            <w:tcBorders>
              <w:top w:val="single" w:sz="4" w:space="0" w:color="auto"/>
              <w:left w:val="single" w:sz="4" w:space="0" w:color="auto"/>
              <w:bottom w:val="single" w:sz="4" w:space="0" w:color="auto"/>
              <w:right w:val="single" w:sz="4" w:space="0" w:color="auto"/>
            </w:tcBorders>
            <w:vAlign w:val="center"/>
          </w:tcPr>
          <w:p w14:paraId="592CF064" w14:textId="77777777" w:rsidR="00D03F3C" w:rsidRPr="00366F2E" w:rsidRDefault="00D03F3C" w:rsidP="00D03F3C">
            <w:pPr>
              <w:pStyle w:val="Zkladntextodsazen3"/>
              <w:tabs>
                <w:tab w:val="left" w:pos="317"/>
                <w:tab w:val="left" w:pos="1080"/>
              </w:tabs>
              <w:suppressAutoHyphens/>
              <w:autoSpaceDE w:val="0"/>
              <w:autoSpaceDN w:val="0"/>
              <w:adjustRightInd w:val="0"/>
              <w:ind w:left="0" w:firstLine="0"/>
              <w:jc w:val="left"/>
              <w:rPr>
                <w:rFonts w:ascii="Arial" w:hAnsi="Arial" w:cs="Arial"/>
                <w:sz w:val="20"/>
              </w:rPr>
            </w:pPr>
            <w:r w:rsidRPr="00366F2E">
              <w:rPr>
                <w:rFonts w:ascii="Arial" w:hAnsi="Arial" w:cs="Arial"/>
                <w:sz w:val="20"/>
              </w:rPr>
              <w:t>Kopírování jednostranné formát A4 černobílé</w:t>
            </w:r>
          </w:p>
        </w:tc>
        <w:tc>
          <w:tcPr>
            <w:tcW w:w="2268" w:type="dxa"/>
            <w:tcBorders>
              <w:top w:val="single" w:sz="4" w:space="0" w:color="auto"/>
              <w:left w:val="single" w:sz="4" w:space="0" w:color="auto"/>
              <w:bottom w:val="single" w:sz="4" w:space="0" w:color="auto"/>
              <w:right w:val="single" w:sz="4" w:space="0" w:color="auto"/>
            </w:tcBorders>
            <w:vAlign w:val="center"/>
          </w:tcPr>
          <w:p w14:paraId="2C0F0FC2" w14:textId="7B544B0C" w:rsidR="00D03F3C" w:rsidRPr="00366F2E" w:rsidRDefault="00B034AA" w:rsidP="00106F77">
            <w:pPr>
              <w:pStyle w:val="Bezmezer"/>
              <w:tabs>
                <w:tab w:val="left" w:pos="7655"/>
              </w:tabs>
              <w:ind w:left="57"/>
              <w:jc w:val="center"/>
              <w:rPr>
                <w:rFonts w:ascii="Arial" w:hAnsi="Arial" w:cs="Arial"/>
                <w:sz w:val="20"/>
                <w:szCs w:val="20"/>
              </w:rPr>
            </w:pPr>
            <w:r w:rsidRPr="00366F2E">
              <w:rPr>
                <w:rFonts w:ascii="Arial" w:hAnsi="Arial" w:cs="Arial"/>
                <w:sz w:val="20"/>
                <w:szCs w:val="20"/>
              </w:rPr>
              <w:t xml:space="preserve"> </w:t>
            </w:r>
            <w:r w:rsidR="00D03F3C" w:rsidRPr="00366F2E">
              <w:rPr>
                <w:rFonts w:ascii="Arial" w:hAnsi="Arial" w:cs="Arial"/>
                <w:sz w:val="20"/>
                <w:szCs w:val="20"/>
              </w:rPr>
              <w:t>2,48</w:t>
            </w:r>
          </w:p>
        </w:tc>
        <w:tc>
          <w:tcPr>
            <w:tcW w:w="1985" w:type="dxa"/>
            <w:tcBorders>
              <w:top w:val="single" w:sz="4" w:space="0" w:color="auto"/>
              <w:bottom w:val="single" w:sz="4" w:space="0" w:color="auto"/>
              <w:right w:val="single" w:sz="4" w:space="0" w:color="auto"/>
            </w:tcBorders>
            <w:vAlign w:val="center"/>
          </w:tcPr>
          <w:p w14:paraId="58DC60BD" w14:textId="0596C9A6" w:rsidR="00D03F3C" w:rsidRPr="00366F2E" w:rsidRDefault="00B034AA" w:rsidP="00106F77">
            <w:pPr>
              <w:pStyle w:val="Bezmezer"/>
              <w:tabs>
                <w:tab w:val="left" w:pos="7655"/>
              </w:tabs>
              <w:ind w:left="-108"/>
              <w:jc w:val="center"/>
              <w:rPr>
                <w:rFonts w:ascii="Arial" w:hAnsi="Arial" w:cs="Arial"/>
                <w:b/>
                <w:sz w:val="20"/>
                <w:szCs w:val="20"/>
              </w:rPr>
            </w:pPr>
            <w:r w:rsidRPr="00366F2E">
              <w:rPr>
                <w:rFonts w:ascii="Arial" w:hAnsi="Arial" w:cs="Arial"/>
                <w:b/>
                <w:sz w:val="20"/>
                <w:szCs w:val="20"/>
              </w:rPr>
              <w:t xml:space="preserve">  </w:t>
            </w:r>
            <w:r w:rsidR="00D03F3C" w:rsidRPr="00366F2E">
              <w:rPr>
                <w:rFonts w:ascii="Arial" w:hAnsi="Arial" w:cs="Arial"/>
                <w:b/>
                <w:sz w:val="20"/>
                <w:szCs w:val="20"/>
              </w:rPr>
              <w:t>3,00</w:t>
            </w:r>
          </w:p>
        </w:tc>
      </w:tr>
      <w:tr w:rsidR="00547C55" w:rsidRPr="00366F2E" w14:paraId="1A696A2B" w14:textId="77777777" w:rsidTr="00AB0F79">
        <w:trPr>
          <w:trHeight w:val="284"/>
        </w:trPr>
        <w:tc>
          <w:tcPr>
            <w:tcW w:w="385" w:type="dxa"/>
            <w:tcBorders>
              <w:top w:val="single" w:sz="4" w:space="0" w:color="auto"/>
              <w:left w:val="single" w:sz="4" w:space="0" w:color="auto"/>
              <w:bottom w:val="single" w:sz="4" w:space="0" w:color="auto"/>
              <w:right w:val="single" w:sz="4" w:space="0" w:color="auto"/>
            </w:tcBorders>
            <w:vAlign w:val="center"/>
          </w:tcPr>
          <w:p w14:paraId="2EE30C65" w14:textId="77777777" w:rsidR="00D03F3C" w:rsidRPr="00366F2E" w:rsidRDefault="00D03F3C" w:rsidP="001B5A38">
            <w:pPr>
              <w:pStyle w:val="Zkladntextodsazen3"/>
              <w:numPr>
                <w:ilvl w:val="0"/>
                <w:numId w:val="74"/>
              </w:numPr>
              <w:tabs>
                <w:tab w:val="left" w:pos="317"/>
                <w:tab w:val="left" w:pos="1080"/>
              </w:tabs>
              <w:suppressAutoHyphens/>
              <w:autoSpaceDE w:val="0"/>
              <w:autoSpaceDN w:val="0"/>
              <w:adjustRightInd w:val="0"/>
              <w:ind w:left="34" w:hanging="10"/>
              <w:jc w:val="left"/>
              <w:rPr>
                <w:rFonts w:ascii="Arial" w:hAnsi="Arial" w:cs="Arial"/>
                <w:sz w:val="20"/>
              </w:rPr>
            </w:pPr>
          </w:p>
        </w:tc>
        <w:tc>
          <w:tcPr>
            <w:tcW w:w="5285" w:type="dxa"/>
            <w:tcBorders>
              <w:top w:val="single" w:sz="4" w:space="0" w:color="auto"/>
              <w:left w:val="single" w:sz="4" w:space="0" w:color="auto"/>
              <w:bottom w:val="single" w:sz="4" w:space="0" w:color="auto"/>
              <w:right w:val="single" w:sz="4" w:space="0" w:color="auto"/>
            </w:tcBorders>
            <w:vAlign w:val="center"/>
          </w:tcPr>
          <w:p w14:paraId="575F5409" w14:textId="77777777" w:rsidR="00D03F3C" w:rsidRPr="00366F2E" w:rsidRDefault="00D03F3C" w:rsidP="00D03F3C">
            <w:pPr>
              <w:pStyle w:val="Zkladntextodsazen3"/>
              <w:tabs>
                <w:tab w:val="left" w:pos="317"/>
                <w:tab w:val="left" w:pos="1080"/>
              </w:tabs>
              <w:suppressAutoHyphens/>
              <w:autoSpaceDE w:val="0"/>
              <w:autoSpaceDN w:val="0"/>
              <w:adjustRightInd w:val="0"/>
              <w:ind w:left="0" w:firstLine="0"/>
              <w:jc w:val="left"/>
              <w:rPr>
                <w:rFonts w:ascii="Arial" w:hAnsi="Arial" w:cs="Arial"/>
                <w:sz w:val="20"/>
              </w:rPr>
            </w:pPr>
            <w:r w:rsidRPr="00366F2E">
              <w:rPr>
                <w:rFonts w:ascii="Arial" w:hAnsi="Arial" w:cs="Arial"/>
                <w:sz w:val="20"/>
              </w:rPr>
              <w:t>Kopírování oboustranné formát A4 černobílé</w:t>
            </w:r>
          </w:p>
        </w:tc>
        <w:tc>
          <w:tcPr>
            <w:tcW w:w="2268" w:type="dxa"/>
            <w:tcBorders>
              <w:top w:val="single" w:sz="4" w:space="0" w:color="auto"/>
              <w:left w:val="single" w:sz="4" w:space="0" w:color="auto"/>
              <w:bottom w:val="single" w:sz="4" w:space="0" w:color="auto"/>
              <w:right w:val="single" w:sz="4" w:space="0" w:color="auto"/>
            </w:tcBorders>
            <w:vAlign w:val="center"/>
          </w:tcPr>
          <w:p w14:paraId="7F27B2D6" w14:textId="01C19A97" w:rsidR="00D03F3C" w:rsidRPr="00366F2E" w:rsidRDefault="00B034AA" w:rsidP="00106F77">
            <w:pPr>
              <w:pStyle w:val="Bezmezer"/>
              <w:tabs>
                <w:tab w:val="left" w:pos="7655"/>
              </w:tabs>
              <w:ind w:left="57"/>
              <w:jc w:val="center"/>
              <w:rPr>
                <w:rFonts w:ascii="Arial" w:hAnsi="Arial" w:cs="Arial"/>
                <w:sz w:val="20"/>
                <w:szCs w:val="20"/>
              </w:rPr>
            </w:pPr>
            <w:r w:rsidRPr="00366F2E">
              <w:rPr>
                <w:rFonts w:ascii="Arial" w:hAnsi="Arial" w:cs="Arial"/>
                <w:sz w:val="20"/>
                <w:szCs w:val="20"/>
              </w:rPr>
              <w:t xml:space="preserve"> </w:t>
            </w:r>
            <w:r w:rsidR="00D03F3C" w:rsidRPr="00366F2E">
              <w:rPr>
                <w:rFonts w:ascii="Arial" w:hAnsi="Arial" w:cs="Arial"/>
                <w:sz w:val="20"/>
                <w:szCs w:val="20"/>
              </w:rPr>
              <w:t>3,31</w:t>
            </w:r>
          </w:p>
        </w:tc>
        <w:tc>
          <w:tcPr>
            <w:tcW w:w="1985" w:type="dxa"/>
            <w:tcBorders>
              <w:top w:val="single" w:sz="4" w:space="0" w:color="auto"/>
              <w:bottom w:val="single" w:sz="4" w:space="0" w:color="auto"/>
              <w:right w:val="single" w:sz="4" w:space="0" w:color="auto"/>
            </w:tcBorders>
            <w:vAlign w:val="center"/>
          </w:tcPr>
          <w:p w14:paraId="3104A637" w14:textId="5D0E3868" w:rsidR="00D03F3C" w:rsidRPr="00366F2E" w:rsidRDefault="00B034AA" w:rsidP="00106F77">
            <w:pPr>
              <w:pStyle w:val="Bezmezer"/>
              <w:tabs>
                <w:tab w:val="left" w:pos="7655"/>
              </w:tabs>
              <w:ind w:left="-108"/>
              <w:jc w:val="center"/>
              <w:rPr>
                <w:rFonts w:ascii="Arial" w:hAnsi="Arial" w:cs="Arial"/>
                <w:b/>
                <w:sz w:val="20"/>
                <w:szCs w:val="20"/>
              </w:rPr>
            </w:pPr>
            <w:r w:rsidRPr="00366F2E">
              <w:rPr>
                <w:rFonts w:ascii="Arial" w:hAnsi="Arial" w:cs="Arial"/>
                <w:b/>
                <w:sz w:val="20"/>
                <w:szCs w:val="20"/>
              </w:rPr>
              <w:t xml:space="preserve">  </w:t>
            </w:r>
            <w:r w:rsidR="00D03F3C" w:rsidRPr="00366F2E">
              <w:rPr>
                <w:rFonts w:ascii="Arial" w:hAnsi="Arial" w:cs="Arial"/>
                <w:b/>
                <w:sz w:val="20"/>
                <w:szCs w:val="20"/>
              </w:rPr>
              <w:t>4,00</w:t>
            </w:r>
          </w:p>
        </w:tc>
      </w:tr>
      <w:tr w:rsidR="00547C55" w:rsidRPr="00366F2E" w14:paraId="25A258BC" w14:textId="77777777" w:rsidTr="00AB0F79">
        <w:trPr>
          <w:trHeight w:val="284"/>
        </w:trPr>
        <w:tc>
          <w:tcPr>
            <w:tcW w:w="385" w:type="dxa"/>
            <w:tcBorders>
              <w:top w:val="single" w:sz="4" w:space="0" w:color="auto"/>
              <w:left w:val="single" w:sz="4" w:space="0" w:color="auto"/>
              <w:bottom w:val="single" w:sz="4" w:space="0" w:color="auto"/>
              <w:right w:val="single" w:sz="4" w:space="0" w:color="auto"/>
            </w:tcBorders>
            <w:vAlign w:val="center"/>
          </w:tcPr>
          <w:p w14:paraId="591AB375" w14:textId="77777777" w:rsidR="00D03F3C" w:rsidRPr="00366F2E" w:rsidRDefault="00D03F3C" w:rsidP="001B5A38">
            <w:pPr>
              <w:pStyle w:val="Zkladntextodsazen3"/>
              <w:numPr>
                <w:ilvl w:val="0"/>
                <w:numId w:val="74"/>
              </w:numPr>
              <w:tabs>
                <w:tab w:val="left" w:pos="317"/>
                <w:tab w:val="left" w:pos="1080"/>
              </w:tabs>
              <w:suppressAutoHyphens/>
              <w:autoSpaceDE w:val="0"/>
              <w:autoSpaceDN w:val="0"/>
              <w:adjustRightInd w:val="0"/>
              <w:ind w:left="34" w:hanging="10"/>
              <w:jc w:val="left"/>
              <w:rPr>
                <w:rFonts w:ascii="Arial" w:hAnsi="Arial" w:cs="Arial"/>
                <w:sz w:val="20"/>
              </w:rPr>
            </w:pPr>
          </w:p>
        </w:tc>
        <w:tc>
          <w:tcPr>
            <w:tcW w:w="5285" w:type="dxa"/>
            <w:tcBorders>
              <w:top w:val="single" w:sz="4" w:space="0" w:color="auto"/>
              <w:left w:val="single" w:sz="4" w:space="0" w:color="auto"/>
              <w:bottom w:val="single" w:sz="4" w:space="0" w:color="auto"/>
              <w:right w:val="single" w:sz="4" w:space="0" w:color="auto"/>
            </w:tcBorders>
            <w:vAlign w:val="center"/>
          </w:tcPr>
          <w:p w14:paraId="7063866A" w14:textId="77777777" w:rsidR="00D03F3C" w:rsidRPr="00366F2E" w:rsidRDefault="00D03F3C" w:rsidP="00D03F3C">
            <w:pPr>
              <w:pStyle w:val="Zkladntextodsazen3"/>
              <w:tabs>
                <w:tab w:val="left" w:pos="317"/>
                <w:tab w:val="left" w:pos="1080"/>
              </w:tabs>
              <w:suppressAutoHyphens/>
              <w:autoSpaceDE w:val="0"/>
              <w:autoSpaceDN w:val="0"/>
              <w:adjustRightInd w:val="0"/>
              <w:ind w:left="0" w:firstLine="0"/>
              <w:jc w:val="left"/>
              <w:rPr>
                <w:rFonts w:ascii="Arial" w:hAnsi="Arial" w:cs="Arial"/>
                <w:sz w:val="20"/>
              </w:rPr>
            </w:pPr>
            <w:r w:rsidRPr="00366F2E">
              <w:rPr>
                <w:rFonts w:ascii="Arial" w:hAnsi="Arial" w:cs="Arial"/>
                <w:sz w:val="20"/>
              </w:rPr>
              <w:t>Kopírování jednostranné formát A4 barevné</w:t>
            </w:r>
          </w:p>
        </w:tc>
        <w:tc>
          <w:tcPr>
            <w:tcW w:w="2268" w:type="dxa"/>
            <w:tcBorders>
              <w:top w:val="single" w:sz="4" w:space="0" w:color="auto"/>
              <w:left w:val="single" w:sz="4" w:space="0" w:color="auto"/>
              <w:bottom w:val="single" w:sz="4" w:space="0" w:color="auto"/>
              <w:right w:val="single" w:sz="4" w:space="0" w:color="auto"/>
            </w:tcBorders>
            <w:vAlign w:val="center"/>
          </w:tcPr>
          <w:p w14:paraId="35287477" w14:textId="77777777" w:rsidR="00D03F3C" w:rsidRPr="00366F2E" w:rsidRDefault="00D03F3C" w:rsidP="00106F77">
            <w:pPr>
              <w:pStyle w:val="Zkladntextodsazen3"/>
              <w:jc w:val="center"/>
              <w:rPr>
                <w:rFonts w:ascii="Arial" w:hAnsi="Arial" w:cs="Arial"/>
                <w:sz w:val="20"/>
              </w:rPr>
            </w:pPr>
            <w:r w:rsidRPr="00366F2E">
              <w:rPr>
                <w:rFonts w:ascii="Arial" w:hAnsi="Arial" w:cs="Arial"/>
                <w:sz w:val="20"/>
              </w:rPr>
              <w:t>19,01</w:t>
            </w:r>
          </w:p>
        </w:tc>
        <w:tc>
          <w:tcPr>
            <w:tcW w:w="1985" w:type="dxa"/>
            <w:tcBorders>
              <w:top w:val="single" w:sz="4" w:space="0" w:color="auto"/>
              <w:bottom w:val="single" w:sz="4" w:space="0" w:color="auto"/>
              <w:right w:val="single" w:sz="4" w:space="0" w:color="auto"/>
            </w:tcBorders>
            <w:vAlign w:val="center"/>
          </w:tcPr>
          <w:p w14:paraId="6C08B8B1" w14:textId="77777777" w:rsidR="00D03F3C" w:rsidRPr="00366F2E" w:rsidRDefault="00D03F3C" w:rsidP="00106F77">
            <w:pPr>
              <w:pStyle w:val="Zkladntextodsazen3"/>
              <w:ind w:left="-108" w:firstLine="0"/>
              <w:jc w:val="center"/>
              <w:rPr>
                <w:rFonts w:ascii="Arial" w:hAnsi="Arial" w:cs="Arial"/>
                <w:b/>
                <w:sz w:val="20"/>
              </w:rPr>
            </w:pPr>
            <w:r w:rsidRPr="00366F2E">
              <w:rPr>
                <w:rFonts w:ascii="Arial" w:hAnsi="Arial" w:cs="Arial"/>
                <w:b/>
                <w:sz w:val="20"/>
              </w:rPr>
              <w:t>23,00</w:t>
            </w:r>
          </w:p>
        </w:tc>
      </w:tr>
      <w:tr w:rsidR="009B691D" w:rsidRPr="00366F2E" w14:paraId="3541BD60" w14:textId="77777777" w:rsidTr="00AB0F79">
        <w:trPr>
          <w:trHeight w:val="284"/>
        </w:trPr>
        <w:tc>
          <w:tcPr>
            <w:tcW w:w="385" w:type="dxa"/>
            <w:tcBorders>
              <w:top w:val="single" w:sz="4" w:space="0" w:color="auto"/>
              <w:left w:val="single" w:sz="4" w:space="0" w:color="auto"/>
              <w:bottom w:val="single" w:sz="4" w:space="0" w:color="auto"/>
              <w:right w:val="single" w:sz="4" w:space="0" w:color="auto"/>
            </w:tcBorders>
            <w:vAlign w:val="center"/>
          </w:tcPr>
          <w:p w14:paraId="6032F6A4" w14:textId="77777777" w:rsidR="00D03F3C" w:rsidRPr="00366F2E" w:rsidRDefault="00D03F3C" w:rsidP="001B5A38">
            <w:pPr>
              <w:pStyle w:val="Zkladntextodsazen3"/>
              <w:numPr>
                <w:ilvl w:val="0"/>
                <w:numId w:val="74"/>
              </w:numPr>
              <w:tabs>
                <w:tab w:val="left" w:pos="317"/>
                <w:tab w:val="left" w:pos="1080"/>
              </w:tabs>
              <w:suppressAutoHyphens/>
              <w:autoSpaceDE w:val="0"/>
              <w:autoSpaceDN w:val="0"/>
              <w:adjustRightInd w:val="0"/>
              <w:ind w:left="34" w:hanging="10"/>
              <w:jc w:val="left"/>
              <w:rPr>
                <w:rFonts w:ascii="Arial" w:hAnsi="Arial" w:cs="Arial"/>
                <w:sz w:val="20"/>
              </w:rPr>
            </w:pPr>
          </w:p>
        </w:tc>
        <w:tc>
          <w:tcPr>
            <w:tcW w:w="5285" w:type="dxa"/>
            <w:tcBorders>
              <w:top w:val="single" w:sz="4" w:space="0" w:color="auto"/>
              <w:left w:val="single" w:sz="4" w:space="0" w:color="auto"/>
              <w:bottom w:val="single" w:sz="4" w:space="0" w:color="auto"/>
              <w:right w:val="single" w:sz="4" w:space="0" w:color="auto"/>
            </w:tcBorders>
            <w:vAlign w:val="center"/>
          </w:tcPr>
          <w:p w14:paraId="1E2CE352" w14:textId="77777777" w:rsidR="00D03F3C" w:rsidRPr="00366F2E" w:rsidRDefault="00D03F3C" w:rsidP="00D03F3C">
            <w:pPr>
              <w:pStyle w:val="Zkladntextodsazen3"/>
              <w:tabs>
                <w:tab w:val="left" w:pos="317"/>
                <w:tab w:val="left" w:pos="1080"/>
              </w:tabs>
              <w:suppressAutoHyphens/>
              <w:autoSpaceDE w:val="0"/>
              <w:autoSpaceDN w:val="0"/>
              <w:adjustRightInd w:val="0"/>
              <w:ind w:left="0" w:firstLine="0"/>
              <w:jc w:val="left"/>
              <w:rPr>
                <w:rFonts w:ascii="Arial" w:hAnsi="Arial" w:cs="Arial"/>
                <w:sz w:val="20"/>
              </w:rPr>
            </w:pPr>
            <w:r w:rsidRPr="00366F2E">
              <w:rPr>
                <w:rFonts w:ascii="Arial" w:hAnsi="Arial" w:cs="Arial"/>
                <w:sz w:val="20"/>
              </w:rPr>
              <w:t>Kopírování oboustranné formát A4 barevné</w:t>
            </w:r>
          </w:p>
        </w:tc>
        <w:tc>
          <w:tcPr>
            <w:tcW w:w="2268" w:type="dxa"/>
            <w:tcBorders>
              <w:top w:val="single" w:sz="4" w:space="0" w:color="auto"/>
              <w:left w:val="single" w:sz="4" w:space="0" w:color="auto"/>
              <w:bottom w:val="single" w:sz="4" w:space="0" w:color="auto"/>
              <w:right w:val="single" w:sz="4" w:space="0" w:color="auto"/>
            </w:tcBorders>
            <w:vAlign w:val="center"/>
          </w:tcPr>
          <w:p w14:paraId="3B19904A" w14:textId="77777777" w:rsidR="00D03F3C" w:rsidRPr="00366F2E" w:rsidRDefault="00D03F3C" w:rsidP="00106F77">
            <w:pPr>
              <w:pStyle w:val="Bezmezer"/>
              <w:tabs>
                <w:tab w:val="left" w:pos="7655"/>
              </w:tabs>
              <w:ind w:left="6"/>
              <w:jc w:val="center"/>
              <w:rPr>
                <w:rFonts w:ascii="Arial" w:hAnsi="Arial" w:cs="Arial"/>
                <w:sz w:val="20"/>
                <w:szCs w:val="20"/>
              </w:rPr>
            </w:pPr>
            <w:r w:rsidRPr="00366F2E">
              <w:rPr>
                <w:rFonts w:ascii="Arial" w:hAnsi="Arial" w:cs="Arial"/>
                <w:sz w:val="20"/>
                <w:szCs w:val="20"/>
              </w:rPr>
              <w:t>36,36</w:t>
            </w:r>
          </w:p>
        </w:tc>
        <w:tc>
          <w:tcPr>
            <w:tcW w:w="1985" w:type="dxa"/>
            <w:tcBorders>
              <w:top w:val="single" w:sz="4" w:space="0" w:color="auto"/>
              <w:bottom w:val="single" w:sz="4" w:space="0" w:color="auto"/>
              <w:right w:val="single" w:sz="4" w:space="0" w:color="auto"/>
            </w:tcBorders>
            <w:vAlign w:val="center"/>
          </w:tcPr>
          <w:p w14:paraId="5EC13601" w14:textId="77777777" w:rsidR="00D03F3C" w:rsidRPr="00366F2E" w:rsidRDefault="00D03F3C" w:rsidP="00106F77">
            <w:pPr>
              <w:pStyle w:val="Bezmezer"/>
              <w:tabs>
                <w:tab w:val="left" w:pos="7655"/>
              </w:tabs>
              <w:ind w:left="-108"/>
              <w:jc w:val="center"/>
              <w:rPr>
                <w:rFonts w:ascii="Arial" w:hAnsi="Arial" w:cs="Arial"/>
                <w:b/>
                <w:sz w:val="20"/>
                <w:szCs w:val="20"/>
              </w:rPr>
            </w:pPr>
            <w:r w:rsidRPr="00366F2E">
              <w:rPr>
                <w:rFonts w:ascii="Arial" w:hAnsi="Arial" w:cs="Arial"/>
                <w:b/>
                <w:sz w:val="20"/>
                <w:szCs w:val="20"/>
              </w:rPr>
              <w:t>44,00</w:t>
            </w:r>
          </w:p>
        </w:tc>
      </w:tr>
    </w:tbl>
    <w:p w14:paraId="360ACCC4" w14:textId="77777777" w:rsidR="008E4DCC" w:rsidRPr="00366F2E" w:rsidRDefault="008E4DCC" w:rsidP="008E4DCC">
      <w:pPr>
        <w:spacing w:line="228" w:lineRule="auto"/>
        <w:rPr>
          <w:rFonts w:ascii="Arial" w:hAnsi="Arial" w:cs="Arial"/>
          <w:sz w:val="10"/>
          <w:szCs w:val="18"/>
        </w:rPr>
      </w:pPr>
    </w:p>
    <w:p w14:paraId="575E3A37" w14:textId="2B2A2CD0" w:rsidR="00DF6929" w:rsidRPr="00366F2E" w:rsidRDefault="00DF6929" w:rsidP="008E4DCC">
      <w:pPr>
        <w:spacing w:line="228" w:lineRule="auto"/>
        <w:rPr>
          <w:rFonts w:ascii="Arial" w:hAnsi="Arial" w:cs="Arial"/>
          <w:sz w:val="10"/>
          <w:szCs w:val="18"/>
        </w:rPr>
      </w:pPr>
    </w:p>
    <w:bookmarkStart w:id="442" w:name="_Toc29816422"/>
    <w:bookmarkStart w:id="443" w:name="_Toc29816423"/>
    <w:bookmarkStart w:id="444" w:name="_Toc29816424"/>
    <w:bookmarkStart w:id="445" w:name="_Toc29816425"/>
    <w:bookmarkEnd w:id="442"/>
    <w:bookmarkEnd w:id="443"/>
    <w:bookmarkEnd w:id="444"/>
    <w:bookmarkEnd w:id="445"/>
    <w:p w14:paraId="0FA8E1EF" w14:textId="719EFC10" w:rsidR="00F80FAB" w:rsidRPr="00366F2E" w:rsidRDefault="006C1393" w:rsidP="008E4DCC">
      <w:pPr>
        <w:spacing w:line="240" w:lineRule="auto"/>
        <w:rPr>
          <w:rFonts w:ascii="Arial" w:hAnsi="Arial" w:cs="Arial"/>
          <w:sz w:val="14"/>
        </w:rPr>
      </w:pPr>
      <w:r w:rsidRPr="00366F2E">
        <w:rPr>
          <w:rFonts w:ascii="Arial" w:hAnsi="Arial" w:cs="Arial"/>
          <w:noProof/>
          <w:lang w:eastAsia="cs-CZ"/>
        </w:rPr>
        <mc:AlternateContent>
          <mc:Choice Requires="wps">
            <w:drawing>
              <wp:anchor distT="0" distB="0" distL="114300" distR="114300" simplePos="0" relativeHeight="251658270" behindDoc="0" locked="0" layoutInCell="1" allowOverlap="1" wp14:anchorId="1D13A07E" wp14:editId="1A4B323B">
                <wp:simplePos x="0" y="0"/>
                <wp:positionH relativeFrom="margin">
                  <wp:posOffset>816610</wp:posOffset>
                </wp:positionH>
                <wp:positionV relativeFrom="bottomMargin">
                  <wp:posOffset>200660</wp:posOffset>
                </wp:positionV>
                <wp:extent cx="4847590" cy="258445"/>
                <wp:effectExtent l="0" t="0" r="0" b="8255"/>
                <wp:wrapNone/>
                <wp:docPr id="65" name="Textové pole 6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FF01156" w14:textId="24AC1D2B" w:rsidR="004F26E4" w:rsidRPr="006E1087" w:rsidRDefault="004F26E4" w:rsidP="00691DD2">
                            <w:pPr>
                              <w:jc w:val="center"/>
                            </w:pPr>
                            <w:r>
                              <w:rPr>
                                <w:b/>
                                <w:i/>
                              </w:rPr>
                              <w:t>Odvoz balíků, Kopírování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04E91F4E">
              <v:shape id="Textové pole 65" style="position:absolute;margin-left:64.3pt;margin-top:15.8pt;width:381.7pt;height:20.35pt;z-index:251658270;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61"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PyKv5AEAAKkDAAAOAAAAZHJzL2Uyb0RvYy54bWysU8Fu2zAMvQ/YPwi6L04yZ02NOEXXosOA&#10;rhvQ9QNkWbKF2aJGKbGzrx8lp2m23YpdBJGUH997pDdXY9+xvUJvwJZ8MZtzpqyE2tim5E/f796t&#10;OfNB2Fp0YFXJD8rzq+3bN5vBFWoJLXS1QkYg1heDK3kbgiuyzMtW9cLPwClLRQ3Yi0AhNlmNYiD0&#10;vsuW8/mHbACsHYJU3lP2dirybcLXWsnwVWuvAutKTtxCOjGdVTyz7UYUDQrXGnmkIV7BohfGUtMT&#10;1K0Igu3Q/APVG4ngQYeZhD4DrY1USQOpWcz/UvPYCqeSFjLHu5NN/v/Byof9o/uGLIwfYaQBJhHe&#10;3YP84ZmFm1bYRl0jwtAqUVPjRbQsG5wvjp9Gq33hI0g1fIGahix2ARLQqLGPrpBORug0gMPJdDUG&#10;JimZr/OL1SWVJNWWq3Wer1ILUTx/7dCHTwp6Fi8lRxpqQhf7ex8iG1E8P4nNLNyZrkuD7ewfCXoY&#10;M4l9JDxRD2M1MlOX/H1qHNVUUB9ID8K0L7TfdGkBf3E20K6U3P/cCVScdZ8teXK5yPO4XCnIVxdL&#10;CvC8Up1XhJUEVfLA2XS9CdNC7hyapqVO0xQsXJOP2iSJL6yO/GkfkvLj7saFO4/Tq5c/bPsbAAD/&#10;/wMAUEsDBBQABgAIAAAAIQC1oCxM3QAAAAkBAAAPAAAAZHJzL2Rvd25yZXYueG1sTI9NT8JAEIbv&#10;JvyHzZB4k12KYqndEqLxqgGFxNvSHdqG7mzTXWj9944nPU3ezJP3I1+PrhVX7EPjScN8pkAgld42&#10;VGn4/Hi9S0GEaMia1hNq+MYA62Jyk5vM+oG2eN3FSrAJhcxoqGPsMilDWaMzYeY7JP6dfO9MZNlX&#10;0vZmYHPXykSppXSmIU6oTYfPNZbn3cVp2L+dvg736r16cQ/d4Eclya2k1rfTcfMEIuIY/2D4rc/V&#10;oeBOR38hG0TLOkmXjGpYzPkykK4SHnfU8JgsQBa5/L+g+AEAAP//AwBQSwECLQAUAAYACAAAACEA&#10;toM4kv4AAADhAQAAEwAAAAAAAAAAAAAAAAAAAAAAW0NvbnRlbnRfVHlwZXNdLnhtbFBLAQItABQA&#10;BgAIAAAAIQA4/SH/1gAAAJQBAAALAAAAAAAAAAAAAAAAAC8BAABfcmVscy8ucmVsc1BLAQItABQA&#10;BgAIAAAAIQAMPyKv5AEAAKkDAAAOAAAAAAAAAAAAAAAAAC4CAABkcnMvZTJvRG9jLnhtbFBLAQIt&#10;ABQABgAIAAAAIQC1oCxM3QAAAAkBAAAPAAAAAAAAAAAAAAAAAD4EAABkcnMvZG93bnJldi54bWxQ&#10;SwUGAAAAAAQABADzAAAASAUAAAAA&#10;" w14:anchorId="1D13A07E">
                <v:textbox>
                  <w:txbxContent>
                    <w:p w:rsidRPr="006E1087" w:rsidR="004F26E4" w:rsidP="00691DD2" w:rsidRDefault="004F26E4" w14:paraId="0E225734" w14:textId="24AC1D2B">
                      <w:pPr>
                        <w:jc w:val="center"/>
                      </w:pPr>
                      <w:r>
                        <w:rPr>
                          <w:b/>
                          <w:i/>
                        </w:rPr>
                        <w:t>Odvoz balíků, Kopírování</w:t>
                      </w:r>
                    </w:p>
                  </w:txbxContent>
                </v:textbox>
                <w10:wrap anchorx="margin" anchory="margin"/>
              </v:shape>
            </w:pict>
          </mc:Fallback>
        </mc:AlternateContent>
      </w:r>
    </w:p>
    <w:p w14:paraId="5CF04379" w14:textId="791BD858" w:rsidR="0075644C" w:rsidRPr="00366F2E" w:rsidRDefault="0075644C" w:rsidP="0075644C">
      <w:pPr>
        <w:pStyle w:val="Nadpis1"/>
        <w:spacing w:before="360"/>
        <w:rPr>
          <w:rFonts w:cs="Arial"/>
        </w:rPr>
      </w:pPr>
      <w:bookmarkStart w:id="446" w:name="_Toc22742909"/>
      <w:bookmarkStart w:id="447" w:name="_Toc87870669"/>
      <w:bookmarkStart w:id="448" w:name="_Toc151387995"/>
      <w:bookmarkStart w:id="449" w:name="_Toc189039843"/>
      <w:r w:rsidRPr="00366F2E">
        <w:rPr>
          <w:rFonts w:cs="Arial"/>
        </w:rPr>
        <w:lastRenderedPageBreak/>
        <w:t xml:space="preserve">CENY MEZINÁRODNÍCH POŠTOVNÍCH </w:t>
      </w:r>
      <w:r w:rsidR="00BE2195" w:rsidRPr="00366F2E">
        <w:rPr>
          <w:rFonts w:cs="Arial"/>
        </w:rPr>
        <w:t xml:space="preserve">A NEPOŠTOVNÍCH </w:t>
      </w:r>
      <w:r w:rsidRPr="00366F2E">
        <w:rPr>
          <w:rFonts w:cs="Arial"/>
        </w:rPr>
        <w:t>SLUŽEB</w:t>
      </w:r>
      <w:bookmarkEnd w:id="446"/>
      <w:bookmarkEnd w:id="447"/>
      <w:bookmarkEnd w:id="448"/>
      <w:bookmarkEnd w:id="449"/>
    </w:p>
    <w:bookmarkStart w:id="450" w:name="_Toc189039844" w:displacedByCustomXml="next"/>
    <w:bookmarkStart w:id="451" w:name="_Toc151387996" w:displacedByCustomXml="next"/>
    <w:bookmarkStart w:id="452" w:name="_Toc87870670" w:displacedByCustomXml="next"/>
    <w:bookmarkStart w:id="453" w:name="_Toc22742910" w:displacedByCustomXml="next"/>
    <w:sdt>
      <w:sdtPr>
        <w:rPr>
          <w:rFonts w:cs="Arial"/>
        </w:rPr>
        <w:id w:val="1754931886"/>
        <w:placeholder>
          <w:docPart w:val="DefaultPlaceholder_1081868574"/>
        </w:placeholder>
      </w:sdtPr>
      <w:sdtEndPr/>
      <w:sdtContent>
        <w:p w14:paraId="085954E6" w14:textId="20011C88" w:rsidR="0075644C" w:rsidRPr="00366F2E" w:rsidRDefault="0075644C" w:rsidP="00414682">
          <w:pPr>
            <w:pStyle w:val="Nadpis2"/>
            <w:numPr>
              <w:ilvl w:val="0"/>
              <w:numId w:val="46"/>
            </w:numPr>
            <w:spacing w:after="120"/>
            <w:rPr>
              <w:rFonts w:cs="Arial"/>
            </w:rPr>
          </w:pPr>
          <w:r w:rsidRPr="00366F2E">
            <w:rPr>
              <w:rFonts w:cs="Arial"/>
            </w:rPr>
            <w:t>LISTOVNÍ ZÁSILKY</w:t>
          </w:r>
        </w:p>
      </w:sdtContent>
    </w:sdt>
    <w:bookmarkEnd w:id="450" w:displacedByCustomXml="prev"/>
    <w:bookmarkEnd w:id="451" w:displacedByCustomXml="prev"/>
    <w:bookmarkEnd w:id="452" w:displacedByCustomXml="prev"/>
    <w:bookmarkEnd w:id="453" w:displacedByCustomXml="prev"/>
    <w:p w14:paraId="661AAA28" w14:textId="77777777" w:rsidR="0075644C" w:rsidRPr="00366F2E" w:rsidRDefault="0075644C" w:rsidP="0075644C">
      <w:pPr>
        <w:pStyle w:val="cpNormal3"/>
        <w:spacing w:after="0"/>
        <w:ind w:left="3" w:firstLine="0"/>
        <w:rPr>
          <w:rFonts w:ascii="Arial" w:hAnsi="Arial" w:cs="Arial"/>
          <w:b/>
        </w:rPr>
      </w:pPr>
      <w:r w:rsidRPr="00366F2E">
        <w:rPr>
          <w:rFonts w:ascii="Arial" w:hAnsi="Arial" w:cs="Arial"/>
          <w:b/>
        </w:rPr>
        <w:t>Ceny základních mezinárodních poštovních služeb do hmotnosti 10 kg a s nimi souvisejících doplňkových služeb a příplatků jsou osvobozeny od DPH.</w:t>
      </w:r>
    </w:p>
    <w:p w14:paraId="27FEBFFC" w14:textId="5B1A3D4C" w:rsidR="0075644C" w:rsidRPr="00366F2E" w:rsidRDefault="0075644C" w:rsidP="00414682">
      <w:pPr>
        <w:pStyle w:val="Nadpis4"/>
        <w:numPr>
          <w:ilvl w:val="3"/>
          <w:numId w:val="47"/>
        </w:numPr>
        <w:tabs>
          <w:tab w:val="clear" w:pos="907"/>
          <w:tab w:val="num" w:pos="567"/>
        </w:tabs>
        <w:rPr>
          <w:rFonts w:cs="Arial"/>
        </w:rPr>
      </w:pPr>
      <w:bookmarkStart w:id="454" w:name="_Toc447207164"/>
      <w:bookmarkStart w:id="455" w:name="_Toc22742911"/>
      <w:bookmarkStart w:id="456" w:name="_Toc87870671"/>
      <w:bookmarkStart w:id="457" w:name="_Toc151387997"/>
      <w:bookmarkStart w:id="458" w:name="_Toc189039845"/>
      <w:r w:rsidRPr="00366F2E">
        <w:rPr>
          <w:rFonts w:cs="Arial"/>
        </w:rPr>
        <w:t>Obyčejná zásilka</w:t>
      </w:r>
      <w:bookmarkEnd w:id="454"/>
      <w:bookmarkEnd w:id="455"/>
      <w:bookmarkEnd w:id="456"/>
      <w:bookmarkEnd w:id="457"/>
      <w:bookmarkEnd w:id="458"/>
    </w:p>
    <w:p w14:paraId="7317FF42" w14:textId="77777777" w:rsidR="0075644C" w:rsidRPr="00366F2E" w:rsidRDefault="0075644C" w:rsidP="00792FD7">
      <w:pPr>
        <w:pStyle w:val="cpNormal4"/>
        <w:spacing w:after="0" w:line="260" w:lineRule="exact"/>
        <w:ind w:firstLine="0"/>
        <w:rPr>
          <w:rFonts w:ascii="Arial" w:hAnsi="Arial" w:cs="Arial"/>
          <w:szCs w:val="20"/>
        </w:rPr>
      </w:pPr>
      <w:r w:rsidRPr="00366F2E">
        <w:rPr>
          <w:rFonts w:ascii="Arial" w:hAnsi="Arial" w:cs="Arial"/>
          <w:szCs w:val="20"/>
        </w:rPr>
        <w:t>(čl. 115 poštovních podmínek)</w:t>
      </w:r>
    </w:p>
    <w:p w14:paraId="7AA88993" w14:textId="77777777" w:rsidR="0075644C" w:rsidRPr="00366F2E" w:rsidRDefault="0075644C" w:rsidP="0075644C">
      <w:pPr>
        <w:spacing w:line="228" w:lineRule="auto"/>
        <w:rPr>
          <w:rFonts w:ascii="Arial" w:hAnsi="Arial" w:cs="Arial"/>
          <w:sz w:val="20"/>
          <w:szCs w:val="1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4536"/>
        <w:gridCol w:w="1346"/>
        <w:gridCol w:w="1347"/>
        <w:gridCol w:w="2694"/>
      </w:tblGrid>
      <w:tr w:rsidR="00547C55" w:rsidRPr="00366F2E" w14:paraId="4FD11FBF" w14:textId="77777777" w:rsidTr="000153E1">
        <w:trPr>
          <w:cantSplit/>
          <w:trHeight w:val="234"/>
        </w:trPr>
        <w:tc>
          <w:tcPr>
            <w:tcW w:w="4536" w:type="dxa"/>
            <w:vMerge w:val="restart"/>
            <w:shd w:val="clear" w:color="auto" w:fill="F2F2F2"/>
            <w:vAlign w:val="center"/>
          </w:tcPr>
          <w:p w14:paraId="2EB2BD52" w14:textId="77777777" w:rsidR="00792FD7" w:rsidRPr="00366F2E" w:rsidRDefault="00792FD7" w:rsidP="0075644C">
            <w:pPr>
              <w:rPr>
                <w:rFonts w:ascii="Arial" w:hAnsi="Arial" w:cs="Arial"/>
                <w:b/>
                <w:sz w:val="20"/>
                <w:szCs w:val="20"/>
              </w:rPr>
            </w:pPr>
            <w:r w:rsidRPr="00366F2E">
              <w:rPr>
                <w:rFonts w:ascii="Arial" w:hAnsi="Arial" w:cs="Arial"/>
                <w:b/>
                <w:sz w:val="20"/>
                <w:szCs w:val="20"/>
              </w:rPr>
              <w:t>Základní cena</w:t>
            </w:r>
          </w:p>
        </w:tc>
        <w:tc>
          <w:tcPr>
            <w:tcW w:w="5387" w:type="dxa"/>
            <w:gridSpan w:val="3"/>
            <w:shd w:val="clear" w:color="auto" w:fill="F2F2F2"/>
          </w:tcPr>
          <w:p w14:paraId="1A15C271" w14:textId="77777777" w:rsidR="00792FD7" w:rsidRPr="00366F2E" w:rsidRDefault="00792FD7" w:rsidP="0075644C">
            <w:pPr>
              <w:jc w:val="center"/>
              <w:rPr>
                <w:rFonts w:ascii="Arial" w:hAnsi="Arial" w:cs="Arial"/>
                <w:b/>
                <w:sz w:val="20"/>
                <w:szCs w:val="20"/>
              </w:rPr>
            </w:pPr>
            <w:r w:rsidRPr="00366F2E">
              <w:rPr>
                <w:rFonts w:ascii="Arial" w:hAnsi="Arial" w:cs="Arial"/>
                <w:b/>
                <w:sz w:val="20"/>
                <w:szCs w:val="20"/>
              </w:rPr>
              <w:t>Cena v Kč</w:t>
            </w:r>
          </w:p>
        </w:tc>
      </w:tr>
      <w:tr w:rsidR="00547C55" w:rsidRPr="00366F2E" w14:paraId="05EB16C9" w14:textId="77777777" w:rsidTr="000153E1">
        <w:trPr>
          <w:cantSplit/>
          <w:trHeight w:val="251"/>
        </w:trPr>
        <w:tc>
          <w:tcPr>
            <w:tcW w:w="4536" w:type="dxa"/>
            <w:vMerge/>
            <w:shd w:val="clear" w:color="auto" w:fill="F2F2F2"/>
            <w:vAlign w:val="center"/>
          </w:tcPr>
          <w:p w14:paraId="24BBD328" w14:textId="77777777" w:rsidR="00F17596" w:rsidRPr="00366F2E" w:rsidRDefault="00F17596" w:rsidP="0075644C">
            <w:pPr>
              <w:rPr>
                <w:rFonts w:ascii="Arial" w:hAnsi="Arial" w:cs="Arial"/>
                <w:b/>
                <w:sz w:val="20"/>
                <w:szCs w:val="20"/>
              </w:rPr>
            </w:pPr>
          </w:p>
        </w:tc>
        <w:tc>
          <w:tcPr>
            <w:tcW w:w="2693" w:type="dxa"/>
            <w:gridSpan w:val="2"/>
            <w:shd w:val="clear" w:color="auto" w:fill="F2F2F2"/>
          </w:tcPr>
          <w:p w14:paraId="54A0672B" w14:textId="77777777" w:rsidR="00F17596" w:rsidRPr="00366F2E" w:rsidRDefault="00F17596" w:rsidP="0075644C">
            <w:pPr>
              <w:jc w:val="center"/>
              <w:rPr>
                <w:rFonts w:ascii="Arial" w:hAnsi="Arial" w:cs="Arial"/>
                <w:b/>
                <w:sz w:val="20"/>
                <w:szCs w:val="20"/>
              </w:rPr>
            </w:pPr>
            <w:r w:rsidRPr="00366F2E">
              <w:rPr>
                <w:rFonts w:ascii="Arial" w:hAnsi="Arial" w:cs="Arial"/>
                <w:b/>
                <w:sz w:val="20"/>
                <w:szCs w:val="20"/>
              </w:rPr>
              <w:t>EVROPSKÉ ZEMĚ</w:t>
            </w:r>
          </w:p>
        </w:tc>
        <w:tc>
          <w:tcPr>
            <w:tcW w:w="2694" w:type="dxa"/>
            <w:vMerge w:val="restart"/>
            <w:shd w:val="clear" w:color="auto" w:fill="F2F2F2"/>
          </w:tcPr>
          <w:p w14:paraId="28A2BAF5" w14:textId="77777777" w:rsidR="00F17596" w:rsidRPr="00366F2E" w:rsidRDefault="00F17596" w:rsidP="0075644C">
            <w:pPr>
              <w:jc w:val="center"/>
              <w:rPr>
                <w:rFonts w:ascii="Arial" w:hAnsi="Arial" w:cs="Arial"/>
                <w:b/>
                <w:sz w:val="20"/>
                <w:szCs w:val="20"/>
              </w:rPr>
            </w:pPr>
            <w:r w:rsidRPr="00366F2E">
              <w:rPr>
                <w:rFonts w:ascii="Arial" w:hAnsi="Arial" w:cs="Arial"/>
                <w:b/>
                <w:sz w:val="20"/>
                <w:szCs w:val="20"/>
              </w:rPr>
              <w:t>MIMOEVROPSKÉ ZEMĚ</w:t>
            </w:r>
          </w:p>
        </w:tc>
      </w:tr>
      <w:tr w:rsidR="00547C55" w:rsidRPr="00366F2E" w14:paraId="0C8D6050" w14:textId="77777777" w:rsidTr="00870892">
        <w:trPr>
          <w:cantSplit/>
          <w:trHeight w:val="297"/>
        </w:trPr>
        <w:tc>
          <w:tcPr>
            <w:tcW w:w="4536" w:type="dxa"/>
            <w:shd w:val="clear" w:color="auto" w:fill="F2F2F2"/>
          </w:tcPr>
          <w:p w14:paraId="26D5BEF7" w14:textId="77777777" w:rsidR="00F17596" w:rsidRPr="00366F2E" w:rsidRDefault="00F17596" w:rsidP="003B415E">
            <w:pPr>
              <w:rPr>
                <w:rFonts w:ascii="Arial" w:hAnsi="Arial" w:cs="Arial"/>
                <w:b/>
                <w:sz w:val="20"/>
                <w:szCs w:val="20"/>
              </w:rPr>
            </w:pPr>
            <w:r w:rsidRPr="00366F2E">
              <w:rPr>
                <w:rFonts w:ascii="Arial" w:hAnsi="Arial" w:cs="Arial"/>
                <w:b/>
                <w:sz w:val="20"/>
                <w:szCs w:val="20"/>
              </w:rPr>
              <w:t>Hmotnost do</w:t>
            </w:r>
          </w:p>
        </w:tc>
        <w:tc>
          <w:tcPr>
            <w:tcW w:w="1346" w:type="dxa"/>
            <w:shd w:val="clear" w:color="auto" w:fill="F2F2F2"/>
            <w:vAlign w:val="center"/>
          </w:tcPr>
          <w:p w14:paraId="710BC811" w14:textId="10CABDAC" w:rsidR="00F17596" w:rsidRPr="00366F2E" w:rsidRDefault="00F17596" w:rsidP="003B415E">
            <w:pPr>
              <w:jc w:val="center"/>
              <w:rPr>
                <w:rFonts w:ascii="Arial" w:hAnsi="Arial" w:cs="Arial"/>
                <w:b/>
                <w:sz w:val="20"/>
                <w:szCs w:val="20"/>
              </w:rPr>
            </w:pPr>
            <w:r w:rsidRPr="00366F2E">
              <w:rPr>
                <w:rFonts w:ascii="Arial" w:hAnsi="Arial" w:cs="Arial"/>
                <w:b/>
                <w:sz w:val="20"/>
                <w:szCs w:val="20"/>
              </w:rPr>
              <w:t>do EU</w:t>
            </w:r>
          </w:p>
        </w:tc>
        <w:tc>
          <w:tcPr>
            <w:tcW w:w="1347" w:type="dxa"/>
            <w:shd w:val="clear" w:color="auto" w:fill="F2F2F2"/>
            <w:vAlign w:val="center"/>
          </w:tcPr>
          <w:p w14:paraId="6C07392C" w14:textId="4CDB36AA" w:rsidR="00F17596" w:rsidRPr="00366F2E" w:rsidRDefault="00F17596" w:rsidP="003B415E">
            <w:pPr>
              <w:jc w:val="center"/>
              <w:rPr>
                <w:rFonts w:ascii="Arial" w:hAnsi="Arial" w:cs="Arial"/>
                <w:b/>
                <w:sz w:val="20"/>
                <w:szCs w:val="20"/>
              </w:rPr>
            </w:pPr>
            <w:r w:rsidRPr="00366F2E">
              <w:rPr>
                <w:rFonts w:ascii="Arial" w:hAnsi="Arial" w:cs="Arial"/>
                <w:b/>
                <w:sz w:val="20"/>
                <w:szCs w:val="20"/>
              </w:rPr>
              <w:t>mimo EU</w:t>
            </w:r>
          </w:p>
        </w:tc>
        <w:tc>
          <w:tcPr>
            <w:tcW w:w="2694" w:type="dxa"/>
            <w:vMerge/>
            <w:shd w:val="clear" w:color="auto" w:fill="F2F2F2"/>
            <w:vAlign w:val="center"/>
          </w:tcPr>
          <w:p w14:paraId="0424A2FC" w14:textId="0FCF4E38" w:rsidR="00F17596" w:rsidRPr="00366F2E" w:rsidRDefault="00F17596" w:rsidP="003B415E">
            <w:pPr>
              <w:jc w:val="center"/>
              <w:rPr>
                <w:rFonts w:ascii="Arial" w:hAnsi="Arial" w:cs="Arial"/>
                <w:b/>
                <w:sz w:val="20"/>
                <w:szCs w:val="20"/>
              </w:rPr>
            </w:pPr>
          </w:p>
        </w:tc>
      </w:tr>
      <w:tr w:rsidR="00547C55" w:rsidRPr="00366F2E" w14:paraId="2C1BF158" w14:textId="77777777" w:rsidTr="003D75AB">
        <w:trPr>
          <w:cantSplit/>
          <w:trHeight w:val="271"/>
        </w:trPr>
        <w:tc>
          <w:tcPr>
            <w:tcW w:w="4536" w:type="dxa"/>
          </w:tcPr>
          <w:p w14:paraId="26B48A79" w14:textId="77777777" w:rsidR="00F83699" w:rsidRPr="00366F2E" w:rsidRDefault="00F83699" w:rsidP="00F83699">
            <w:pPr>
              <w:rPr>
                <w:rFonts w:ascii="Arial" w:hAnsi="Arial" w:cs="Arial"/>
                <w:sz w:val="20"/>
                <w:szCs w:val="20"/>
              </w:rPr>
            </w:pPr>
            <w:r w:rsidRPr="00366F2E">
              <w:rPr>
                <w:rFonts w:ascii="Arial" w:hAnsi="Arial" w:cs="Arial"/>
                <w:sz w:val="20"/>
                <w:szCs w:val="20"/>
              </w:rPr>
              <w:t>50 g</w:t>
            </w:r>
          </w:p>
        </w:tc>
        <w:tc>
          <w:tcPr>
            <w:tcW w:w="1346" w:type="dxa"/>
            <w:shd w:val="clear" w:color="auto" w:fill="auto"/>
          </w:tcPr>
          <w:p w14:paraId="7730FA47" w14:textId="423E5B20" w:rsidR="00F83699" w:rsidRPr="00366F2E" w:rsidRDefault="00B005F6" w:rsidP="00F83699">
            <w:pPr>
              <w:ind w:left="-68"/>
              <w:jc w:val="center"/>
              <w:rPr>
                <w:rFonts w:ascii="Arial" w:hAnsi="Arial" w:cs="Arial"/>
                <w:sz w:val="20"/>
                <w:szCs w:val="20"/>
              </w:rPr>
            </w:pPr>
            <w:r w:rsidRPr="00366F2E">
              <w:rPr>
                <w:rFonts w:ascii="Arial" w:hAnsi="Arial" w:cs="Arial"/>
                <w:sz w:val="20"/>
                <w:szCs w:val="20"/>
              </w:rPr>
              <w:t xml:space="preserve"> </w:t>
            </w:r>
            <w:r w:rsidR="00F83699" w:rsidRPr="00366F2E">
              <w:rPr>
                <w:rFonts w:ascii="Arial" w:hAnsi="Arial" w:cs="Arial"/>
                <w:sz w:val="20"/>
                <w:szCs w:val="20"/>
              </w:rPr>
              <w:t xml:space="preserve"> </w:t>
            </w:r>
            <w:r w:rsidRPr="00366F2E">
              <w:rPr>
                <w:rFonts w:ascii="Arial" w:hAnsi="Arial" w:cs="Arial"/>
                <w:sz w:val="20"/>
                <w:szCs w:val="20"/>
              </w:rPr>
              <w:t xml:space="preserve"> </w:t>
            </w:r>
            <w:r w:rsidR="001564B9" w:rsidRPr="00366F2E">
              <w:rPr>
                <w:rFonts w:ascii="Arial" w:hAnsi="Arial" w:cs="Arial"/>
                <w:sz w:val="20"/>
                <w:szCs w:val="20"/>
              </w:rPr>
              <w:t>48</w:t>
            </w:r>
            <w:r w:rsidR="00F83699" w:rsidRPr="00366F2E">
              <w:rPr>
                <w:rFonts w:ascii="Arial" w:hAnsi="Arial" w:cs="Arial"/>
                <w:sz w:val="20"/>
                <w:szCs w:val="20"/>
              </w:rPr>
              <w:t xml:space="preserve">,00    </w:t>
            </w:r>
          </w:p>
        </w:tc>
        <w:tc>
          <w:tcPr>
            <w:tcW w:w="1347" w:type="dxa"/>
            <w:shd w:val="clear" w:color="auto" w:fill="auto"/>
          </w:tcPr>
          <w:p w14:paraId="2CFE6A15" w14:textId="6D3AAB8C" w:rsidR="00F83699" w:rsidRPr="00366F2E" w:rsidRDefault="00F83699" w:rsidP="00F83699">
            <w:pPr>
              <w:jc w:val="center"/>
              <w:rPr>
                <w:rFonts w:ascii="Arial" w:hAnsi="Arial" w:cs="Arial"/>
                <w:sz w:val="20"/>
                <w:szCs w:val="20"/>
              </w:rPr>
            </w:pPr>
            <w:r w:rsidRPr="00366F2E">
              <w:rPr>
                <w:rFonts w:ascii="Arial" w:hAnsi="Arial" w:cs="Arial"/>
                <w:sz w:val="20"/>
                <w:szCs w:val="20"/>
              </w:rPr>
              <w:t xml:space="preserve"> </w:t>
            </w:r>
            <w:r w:rsidR="00B005F6" w:rsidRPr="00366F2E">
              <w:rPr>
                <w:rFonts w:ascii="Arial" w:hAnsi="Arial" w:cs="Arial"/>
                <w:sz w:val="20"/>
                <w:szCs w:val="20"/>
              </w:rPr>
              <w:t xml:space="preserve">  </w:t>
            </w:r>
            <w:r w:rsidR="001564B9" w:rsidRPr="00366F2E">
              <w:rPr>
                <w:rFonts w:ascii="Arial" w:hAnsi="Arial" w:cs="Arial"/>
                <w:sz w:val="20"/>
                <w:szCs w:val="20"/>
              </w:rPr>
              <w:t>48</w:t>
            </w:r>
            <w:r w:rsidRPr="00366F2E">
              <w:rPr>
                <w:rFonts w:ascii="Arial" w:hAnsi="Arial" w:cs="Arial"/>
                <w:sz w:val="20"/>
                <w:szCs w:val="20"/>
              </w:rPr>
              <w:t xml:space="preserve">,00    </w:t>
            </w:r>
          </w:p>
        </w:tc>
        <w:tc>
          <w:tcPr>
            <w:tcW w:w="2694" w:type="dxa"/>
            <w:shd w:val="clear" w:color="auto" w:fill="auto"/>
          </w:tcPr>
          <w:p w14:paraId="37387DDF" w14:textId="7ED3FA4A" w:rsidR="00F83699" w:rsidRPr="00366F2E" w:rsidRDefault="00F83699" w:rsidP="00F83699">
            <w:pPr>
              <w:ind w:left="-138"/>
              <w:jc w:val="center"/>
              <w:rPr>
                <w:rFonts w:ascii="Arial" w:hAnsi="Arial" w:cs="Arial"/>
                <w:sz w:val="20"/>
                <w:szCs w:val="20"/>
              </w:rPr>
            </w:pPr>
            <w:r w:rsidRPr="00366F2E">
              <w:rPr>
                <w:rFonts w:ascii="Arial" w:hAnsi="Arial" w:cs="Arial"/>
                <w:sz w:val="20"/>
                <w:szCs w:val="20"/>
              </w:rPr>
              <w:t xml:space="preserve"> </w:t>
            </w:r>
            <w:r w:rsidR="00B005F6" w:rsidRPr="00366F2E">
              <w:rPr>
                <w:rFonts w:ascii="Arial" w:hAnsi="Arial" w:cs="Arial"/>
                <w:sz w:val="20"/>
                <w:szCs w:val="20"/>
              </w:rPr>
              <w:t xml:space="preserve">  </w:t>
            </w:r>
            <w:r w:rsidR="001564B9" w:rsidRPr="00366F2E">
              <w:rPr>
                <w:rFonts w:ascii="Arial" w:hAnsi="Arial" w:cs="Arial"/>
                <w:sz w:val="20"/>
                <w:szCs w:val="20"/>
              </w:rPr>
              <w:t>54</w:t>
            </w:r>
            <w:r w:rsidRPr="00366F2E">
              <w:rPr>
                <w:rFonts w:ascii="Arial" w:hAnsi="Arial" w:cs="Arial"/>
                <w:sz w:val="20"/>
                <w:szCs w:val="20"/>
              </w:rPr>
              <w:t xml:space="preserve">,00    </w:t>
            </w:r>
          </w:p>
        </w:tc>
      </w:tr>
      <w:tr w:rsidR="00547C55" w:rsidRPr="00366F2E" w14:paraId="4F1E5A99" w14:textId="77777777" w:rsidTr="003D75AB">
        <w:trPr>
          <w:cantSplit/>
          <w:trHeight w:val="271"/>
        </w:trPr>
        <w:tc>
          <w:tcPr>
            <w:tcW w:w="4536" w:type="dxa"/>
          </w:tcPr>
          <w:p w14:paraId="47067936" w14:textId="77777777" w:rsidR="00F83699" w:rsidRPr="00366F2E" w:rsidRDefault="00F83699" w:rsidP="00F83699">
            <w:pPr>
              <w:rPr>
                <w:rFonts w:ascii="Arial" w:hAnsi="Arial" w:cs="Arial"/>
                <w:sz w:val="20"/>
                <w:szCs w:val="20"/>
              </w:rPr>
            </w:pPr>
            <w:r w:rsidRPr="00366F2E">
              <w:rPr>
                <w:rFonts w:ascii="Arial" w:hAnsi="Arial" w:cs="Arial"/>
                <w:sz w:val="20"/>
                <w:szCs w:val="20"/>
              </w:rPr>
              <w:t>100 g</w:t>
            </w:r>
          </w:p>
        </w:tc>
        <w:tc>
          <w:tcPr>
            <w:tcW w:w="1346" w:type="dxa"/>
            <w:shd w:val="clear" w:color="auto" w:fill="auto"/>
          </w:tcPr>
          <w:p w14:paraId="5E64E7F4" w14:textId="2535E065" w:rsidR="00F83699" w:rsidRPr="00366F2E" w:rsidRDefault="00F83699" w:rsidP="00F83699">
            <w:pPr>
              <w:ind w:left="-68"/>
              <w:jc w:val="center"/>
              <w:rPr>
                <w:rFonts w:ascii="Arial" w:hAnsi="Arial" w:cs="Arial"/>
                <w:sz w:val="20"/>
                <w:szCs w:val="20"/>
              </w:rPr>
            </w:pPr>
            <w:r w:rsidRPr="00366F2E">
              <w:rPr>
                <w:rFonts w:ascii="Arial" w:hAnsi="Arial" w:cs="Arial"/>
                <w:sz w:val="20"/>
                <w:szCs w:val="20"/>
              </w:rPr>
              <w:t xml:space="preserve"> </w:t>
            </w:r>
            <w:r w:rsidR="00B005F6" w:rsidRPr="00366F2E">
              <w:rPr>
                <w:rFonts w:ascii="Arial" w:hAnsi="Arial" w:cs="Arial"/>
                <w:sz w:val="20"/>
                <w:szCs w:val="20"/>
              </w:rPr>
              <w:t xml:space="preserve">  </w:t>
            </w:r>
            <w:r w:rsidR="001564B9" w:rsidRPr="00366F2E">
              <w:rPr>
                <w:rFonts w:ascii="Arial" w:hAnsi="Arial" w:cs="Arial"/>
                <w:sz w:val="20"/>
                <w:szCs w:val="20"/>
              </w:rPr>
              <w:t>67</w:t>
            </w:r>
            <w:r w:rsidRPr="00366F2E">
              <w:rPr>
                <w:rFonts w:ascii="Arial" w:hAnsi="Arial" w:cs="Arial"/>
                <w:sz w:val="20"/>
                <w:szCs w:val="20"/>
              </w:rPr>
              <w:t xml:space="preserve">,00    </w:t>
            </w:r>
          </w:p>
        </w:tc>
        <w:tc>
          <w:tcPr>
            <w:tcW w:w="1347" w:type="dxa"/>
            <w:shd w:val="clear" w:color="auto" w:fill="auto"/>
          </w:tcPr>
          <w:p w14:paraId="60236596" w14:textId="1EEE51BE" w:rsidR="00F83699" w:rsidRPr="00366F2E" w:rsidRDefault="00F83699" w:rsidP="00F83699">
            <w:pPr>
              <w:jc w:val="center"/>
              <w:rPr>
                <w:rFonts w:ascii="Arial" w:hAnsi="Arial" w:cs="Arial"/>
                <w:sz w:val="20"/>
                <w:szCs w:val="20"/>
              </w:rPr>
            </w:pPr>
            <w:r w:rsidRPr="00366F2E">
              <w:rPr>
                <w:rFonts w:ascii="Arial" w:hAnsi="Arial" w:cs="Arial"/>
                <w:sz w:val="20"/>
                <w:szCs w:val="20"/>
              </w:rPr>
              <w:t xml:space="preserve"> </w:t>
            </w:r>
            <w:r w:rsidR="00B005F6" w:rsidRPr="00366F2E">
              <w:rPr>
                <w:rFonts w:ascii="Arial" w:hAnsi="Arial" w:cs="Arial"/>
                <w:sz w:val="20"/>
                <w:szCs w:val="20"/>
              </w:rPr>
              <w:t xml:space="preserve">  </w:t>
            </w:r>
            <w:r w:rsidR="001564B9" w:rsidRPr="00366F2E">
              <w:rPr>
                <w:rFonts w:ascii="Arial" w:hAnsi="Arial" w:cs="Arial"/>
                <w:sz w:val="20"/>
                <w:szCs w:val="20"/>
              </w:rPr>
              <w:t>67</w:t>
            </w:r>
            <w:r w:rsidRPr="00366F2E">
              <w:rPr>
                <w:rFonts w:ascii="Arial" w:hAnsi="Arial" w:cs="Arial"/>
                <w:sz w:val="20"/>
                <w:szCs w:val="20"/>
              </w:rPr>
              <w:t xml:space="preserve">,00    </w:t>
            </w:r>
          </w:p>
        </w:tc>
        <w:tc>
          <w:tcPr>
            <w:tcW w:w="2694" w:type="dxa"/>
            <w:shd w:val="clear" w:color="auto" w:fill="auto"/>
          </w:tcPr>
          <w:p w14:paraId="48FD258D" w14:textId="37C2B1B4" w:rsidR="00F83699" w:rsidRPr="00366F2E" w:rsidRDefault="00F83699" w:rsidP="00F83699">
            <w:pPr>
              <w:ind w:left="-138"/>
              <w:jc w:val="center"/>
              <w:rPr>
                <w:rFonts w:ascii="Arial" w:hAnsi="Arial" w:cs="Arial"/>
                <w:sz w:val="20"/>
                <w:szCs w:val="20"/>
              </w:rPr>
            </w:pPr>
            <w:r w:rsidRPr="00366F2E">
              <w:rPr>
                <w:rFonts w:ascii="Arial" w:hAnsi="Arial" w:cs="Arial"/>
                <w:sz w:val="20"/>
                <w:szCs w:val="20"/>
              </w:rPr>
              <w:t xml:space="preserve"> </w:t>
            </w:r>
            <w:r w:rsidR="00B005F6" w:rsidRPr="00366F2E">
              <w:rPr>
                <w:rFonts w:ascii="Arial" w:hAnsi="Arial" w:cs="Arial"/>
                <w:sz w:val="20"/>
                <w:szCs w:val="20"/>
              </w:rPr>
              <w:t xml:space="preserve">  </w:t>
            </w:r>
            <w:r w:rsidR="001564B9" w:rsidRPr="00366F2E">
              <w:rPr>
                <w:rFonts w:ascii="Arial" w:hAnsi="Arial" w:cs="Arial"/>
                <w:sz w:val="20"/>
                <w:szCs w:val="20"/>
              </w:rPr>
              <w:t>74</w:t>
            </w:r>
            <w:r w:rsidRPr="00366F2E">
              <w:rPr>
                <w:rFonts w:ascii="Arial" w:hAnsi="Arial" w:cs="Arial"/>
                <w:sz w:val="20"/>
                <w:szCs w:val="20"/>
              </w:rPr>
              <w:t xml:space="preserve">,00    </w:t>
            </w:r>
          </w:p>
        </w:tc>
      </w:tr>
      <w:tr w:rsidR="00547C55" w:rsidRPr="00366F2E" w14:paraId="6341D3F2" w14:textId="77777777" w:rsidTr="003D75AB">
        <w:trPr>
          <w:cantSplit/>
          <w:trHeight w:val="271"/>
        </w:trPr>
        <w:tc>
          <w:tcPr>
            <w:tcW w:w="4536" w:type="dxa"/>
          </w:tcPr>
          <w:p w14:paraId="5A867573" w14:textId="77777777" w:rsidR="00F83699" w:rsidRPr="00366F2E" w:rsidRDefault="00F83699" w:rsidP="00F83699">
            <w:pPr>
              <w:rPr>
                <w:rFonts w:ascii="Arial" w:hAnsi="Arial" w:cs="Arial"/>
                <w:sz w:val="20"/>
                <w:szCs w:val="20"/>
              </w:rPr>
            </w:pPr>
            <w:r w:rsidRPr="00366F2E">
              <w:rPr>
                <w:rFonts w:ascii="Arial" w:hAnsi="Arial" w:cs="Arial"/>
                <w:sz w:val="20"/>
                <w:szCs w:val="20"/>
              </w:rPr>
              <w:t>250 g</w:t>
            </w:r>
          </w:p>
        </w:tc>
        <w:tc>
          <w:tcPr>
            <w:tcW w:w="1346" w:type="dxa"/>
            <w:shd w:val="clear" w:color="auto" w:fill="auto"/>
          </w:tcPr>
          <w:p w14:paraId="73549CC2" w14:textId="43280B66" w:rsidR="00F83699" w:rsidRPr="00366F2E" w:rsidRDefault="00F83699" w:rsidP="00F83699">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109</w:t>
            </w:r>
            <w:r w:rsidRPr="00366F2E">
              <w:rPr>
                <w:rFonts w:ascii="Arial" w:hAnsi="Arial" w:cs="Arial"/>
                <w:sz w:val="20"/>
                <w:szCs w:val="20"/>
              </w:rPr>
              <w:t xml:space="preserve">,00    </w:t>
            </w:r>
          </w:p>
        </w:tc>
        <w:tc>
          <w:tcPr>
            <w:tcW w:w="1347" w:type="dxa"/>
            <w:shd w:val="clear" w:color="auto" w:fill="auto"/>
          </w:tcPr>
          <w:p w14:paraId="100EB278" w14:textId="724A2D0E" w:rsidR="00F83699" w:rsidRPr="00366F2E" w:rsidRDefault="00F83699" w:rsidP="00F83699">
            <w:pPr>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120</w:t>
            </w:r>
            <w:r w:rsidRPr="00366F2E">
              <w:rPr>
                <w:rFonts w:ascii="Arial" w:hAnsi="Arial" w:cs="Arial"/>
                <w:sz w:val="20"/>
                <w:szCs w:val="20"/>
              </w:rPr>
              <w:t xml:space="preserve">,00    </w:t>
            </w:r>
          </w:p>
        </w:tc>
        <w:tc>
          <w:tcPr>
            <w:tcW w:w="2694" w:type="dxa"/>
            <w:shd w:val="clear" w:color="auto" w:fill="auto"/>
          </w:tcPr>
          <w:p w14:paraId="1EE15FF7" w14:textId="22AF6C99" w:rsidR="00F83699" w:rsidRPr="00366F2E" w:rsidRDefault="00F83699" w:rsidP="00F83699">
            <w:pPr>
              <w:ind w:left="-13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141</w:t>
            </w:r>
            <w:r w:rsidRPr="00366F2E">
              <w:rPr>
                <w:rFonts w:ascii="Arial" w:hAnsi="Arial" w:cs="Arial"/>
                <w:sz w:val="20"/>
                <w:szCs w:val="20"/>
              </w:rPr>
              <w:t xml:space="preserve">,00    </w:t>
            </w:r>
          </w:p>
        </w:tc>
      </w:tr>
      <w:tr w:rsidR="00547C55" w:rsidRPr="00366F2E" w14:paraId="66DBDE58" w14:textId="77777777" w:rsidTr="003D75AB">
        <w:trPr>
          <w:cantSplit/>
          <w:trHeight w:val="271"/>
        </w:trPr>
        <w:tc>
          <w:tcPr>
            <w:tcW w:w="4536" w:type="dxa"/>
          </w:tcPr>
          <w:p w14:paraId="6F6CDB9B" w14:textId="77777777" w:rsidR="00F83699" w:rsidRPr="00366F2E" w:rsidRDefault="00F83699" w:rsidP="00F83699">
            <w:pPr>
              <w:rPr>
                <w:rFonts w:ascii="Arial" w:hAnsi="Arial" w:cs="Arial"/>
                <w:sz w:val="20"/>
                <w:szCs w:val="20"/>
              </w:rPr>
            </w:pPr>
            <w:r w:rsidRPr="00366F2E">
              <w:rPr>
                <w:rFonts w:ascii="Arial" w:hAnsi="Arial" w:cs="Arial"/>
                <w:sz w:val="20"/>
                <w:szCs w:val="20"/>
              </w:rPr>
              <w:t>500 g</w:t>
            </w:r>
          </w:p>
        </w:tc>
        <w:tc>
          <w:tcPr>
            <w:tcW w:w="1346" w:type="dxa"/>
            <w:shd w:val="clear" w:color="auto" w:fill="auto"/>
          </w:tcPr>
          <w:p w14:paraId="3E31AA57" w14:textId="3EE5DC75" w:rsidR="00F83699" w:rsidRPr="00366F2E" w:rsidRDefault="00F83699" w:rsidP="00F83699">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151</w:t>
            </w:r>
            <w:r w:rsidRPr="00366F2E">
              <w:rPr>
                <w:rFonts w:ascii="Arial" w:hAnsi="Arial" w:cs="Arial"/>
                <w:sz w:val="20"/>
                <w:szCs w:val="20"/>
              </w:rPr>
              <w:t xml:space="preserve">,00    </w:t>
            </w:r>
          </w:p>
        </w:tc>
        <w:tc>
          <w:tcPr>
            <w:tcW w:w="1347" w:type="dxa"/>
            <w:shd w:val="clear" w:color="auto" w:fill="auto"/>
          </w:tcPr>
          <w:p w14:paraId="1260AE24" w14:textId="13475B29" w:rsidR="00F83699" w:rsidRPr="00366F2E" w:rsidRDefault="00F83699" w:rsidP="00F83699">
            <w:pPr>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162</w:t>
            </w:r>
            <w:r w:rsidRPr="00366F2E">
              <w:rPr>
                <w:rFonts w:ascii="Arial" w:hAnsi="Arial" w:cs="Arial"/>
                <w:sz w:val="20"/>
                <w:szCs w:val="20"/>
              </w:rPr>
              <w:t xml:space="preserve">,00    </w:t>
            </w:r>
          </w:p>
        </w:tc>
        <w:tc>
          <w:tcPr>
            <w:tcW w:w="2694" w:type="dxa"/>
            <w:shd w:val="clear" w:color="auto" w:fill="auto"/>
          </w:tcPr>
          <w:p w14:paraId="22054916" w14:textId="3380E187" w:rsidR="00F83699" w:rsidRPr="00366F2E" w:rsidRDefault="00F83699" w:rsidP="00F83699">
            <w:pPr>
              <w:ind w:left="-13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213</w:t>
            </w:r>
            <w:r w:rsidRPr="00366F2E">
              <w:rPr>
                <w:rFonts w:ascii="Arial" w:hAnsi="Arial" w:cs="Arial"/>
                <w:sz w:val="20"/>
                <w:szCs w:val="20"/>
              </w:rPr>
              <w:t xml:space="preserve">,00    </w:t>
            </w:r>
          </w:p>
        </w:tc>
      </w:tr>
      <w:tr w:rsidR="00547C55" w:rsidRPr="00366F2E" w14:paraId="5C89747C" w14:textId="77777777" w:rsidTr="003D75AB">
        <w:trPr>
          <w:cantSplit/>
          <w:trHeight w:val="271"/>
        </w:trPr>
        <w:tc>
          <w:tcPr>
            <w:tcW w:w="4536" w:type="dxa"/>
          </w:tcPr>
          <w:p w14:paraId="1BEDD593" w14:textId="77777777" w:rsidR="00F83699" w:rsidRPr="00366F2E" w:rsidRDefault="00F83699" w:rsidP="00F83699">
            <w:pPr>
              <w:rPr>
                <w:rFonts w:ascii="Arial" w:hAnsi="Arial" w:cs="Arial"/>
                <w:sz w:val="20"/>
                <w:szCs w:val="20"/>
              </w:rPr>
            </w:pPr>
            <w:r w:rsidRPr="00366F2E">
              <w:rPr>
                <w:rFonts w:ascii="Arial" w:hAnsi="Arial" w:cs="Arial"/>
                <w:sz w:val="20"/>
                <w:szCs w:val="20"/>
              </w:rPr>
              <w:t>1 kg</w:t>
            </w:r>
          </w:p>
        </w:tc>
        <w:tc>
          <w:tcPr>
            <w:tcW w:w="1346" w:type="dxa"/>
            <w:shd w:val="clear" w:color="auto" w:fill="auto"/>
          </w:tcPr>
          <w:p w14:paraId="0E2728B2" w14:textId="7258C345" w:rsidR="00F83699" w:rsidRPr="00366F2E" w:rsidRDefault="00F83699" w:rsidP="00F83699">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248</w:t>
            </w:r>
            <w:r w:rsidRPr="00366F2E">
              <w:rPr>
                <w:rFonts w:ascii="Arial" w:hAnsi="Arial" w:cs="Arial"/>
                <w:sz w:val="20"/>
                <w:szCs w:val="20"/>
              </w:rPr>
              <w:t xml:space="preserve">,00    </w:t>
            </w:r>
          </w:p>
        </w:tc>
        <w:tc>
          <w:tcPr>
            <w:tcW w:w="1347" w:type="dxa"/>
            <w:shd w:val="clear" w:color="auto" w:fill="auto"/>
          </w:tcPr>
          <w:p w14:paraId="0F50E24C" w14:textId="524815FE" w:rsidR="00F83699" w:rsidRPr="00366F2E" w:rsidRDefault="00F83699" w:rsidP="00F83699">
            <w:pPr>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259</w:t>
            </w:r>
            <w:r w:rsidRPr="00366F2E">
              <w:rPr>
                <w:rFonts w:ascii="Arial" w:hAnsi="Arial" w:cs="Arial"/>
                <w:sz w:val="20"/>
                <w:szCs w:val="20"/>
              </w:rPr>
              <w:t xml:space="preserve">,00    </w:t>
            </w:r>
          </w:p>
        </w:tc>
        <w:tc>
          <w:tcPr>
            <w:tcW w:w="2694" w:type="dxa"/>
            <w:shd w:val="clear" w:color="auto" w:fill="auto"/>
          </w:tcPr>
          <w:p w14:paraId="2D0648D7" w14:textId="328088B7" w:rsidR="00F83699" w:rsidRPr="00366F2E" w:rsidRDefault="00F83699" w:rsidP="00F83699">
            <w:pPr>
              <w:ind w:left="-13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356</w:t>
            </w:r>
            <w:r w:rsidRPr="00366F2E">
              <w:rPr>
                <w:rFonts w:ascii="Arial" w:hAnsi="Arial" w:cs="Arial"/>
                <w:sz w:val="20"/>
                <w:szCs w:val="20"/>
              </w:rPr>
              <w:t xml:space="preserve">,00    </w:t>
            </w:r>
          </w:p>
        </w:tc>
      </w:tr>
      <w:tr w:rsidR="00F83699" w:rsidRPr="00366F2E" w14:paraId="5E08C12C" w14:textId="77777777" w:rsidTr="003D75AB">
        <w:trPr>
          <w:cantSplit/>
          <w:trHeight w:val="271"/>
        </w:trPr>
        <w:tc>
          <w:tcPr>
            <w:tcW w:w="4536" w:type="dxa"/>
          </w:tcPr>
          <w:p w14:paraId="2046B14F" w14:textId="77777777" w:rsidR="00F83699" w:rsidRPr="00366F2E" w:rsidRDefault="00F83699" w:rsidP="00F83699">
            <w:pPr>
              <w:rPr>
                <w:rFonts w:ascii="Arial" w:hAnsi="Arial" w:cs="Arial"/>
                <w:sz w:val="20"/>
                <w:szCs w:val="20"/>
              </w:rPr>
            </w:pPr>
            <w:r w:rsidRPr="00366F2E">
              <w:rPr>
                <w:rFonts w:ascii="Arial" w:hAnsi="Arial" w:cs="Arial"/>
                <w:sz w:val="20"/>
                <w:szCs w:val="20"/>
              </w:rPr>
              <w:t>2 kg</w:t>
            </w:r>
          </w:p>
        </w:tc>
        <w:tc>
          <w:tcPr>
            <w:tcW w:w="1346" w:type="dxa"/>
            <w:shd w:val="clear" w:color="auto" w:fill="auto"/>
          </w:tcPr>
          <w:p w14:paraId="530CEBA1" w14:textId="0809AD59" w:rsidR="00F83699" w:rsidRPr="00366F2E" w:rsidRDefault="00F83699" w:rsidP="00F83699">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417</w:t>
            </w:r>
            <w:r w:rsidRPr="00366F2E">
              <w:rPr>
                <w:rFonts w:ascii="Arial" w:hAnsi="Arial" w:cs="Arial"/>
                <w:sz w:val="20"/>
                <w:szCs w:val="20"/>
              </w:rPr>
              <w:t xml:space="preserve">,00    </w:t>
            </w:r>
          </w:p>
        </w:tc>
        <w:tc>
          <w:tcPr>
            <w:tcW w:w="1347" w:type="dxa"/>
            <w:shd w:val="clear" w:color="auto" w:fill="auto"/>
          </w:tcPr>
          <w:p w14:paraId="31B867B7" w14:textId="764BF324" w:rsidR="00F83699" w:rsidRPr="00366F2E" w:rsidRDefault="00F83699" w:rsidP="00F83699">
            <w:pPr>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428</w:t>
            </w:r>
            <w:r w:rsidRPr="00366F2E">
              <w:rPr>
                <w:rFonts w:ascii="Arial" w:hAnsi="Arial" w:cs="Arial"/>
                <w:sz w:val="20"/>
                <w:szCs w:val="20"/>
              </w:rPr>
              <w:t xml:space="preserve">,00    </w:t>
            </w:r>
          </w:p>
        </w:tc>
        <w:tc>
          <w:tcPr>
            <w:tcW w:w="2694" w:type="dxa"/>
            <w:shd w:val="clear" w:color="auto" w:fill="auto"/>
          </w:tcPr>
          <w:p w14:paraId="0A6FA45C" w14:textId="5ABB94AD" w:rsidR="00F83699" w:rsidRPr="00366F2E" w:rsidRDefault="00F83699" w:rsidP="00F83699">
            <w:pPr>
              <w:ind w:left="-13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610</w:t>
            </w:r>
            <w:r w:rsidRPr="00366F2E">
              <w:rPr>
                <w:rFonts w:ascii="Arial" w:hAnsi="Arial" w:cs="Arial"/>
                <w:sz w:val="20"/>
                <w:szCs w:val="20"/>
              </w:rPr>
              <w:t xml:space="preserve">,00    </w:t>
            </w:r>
          </w:p>
        </w:tc>
      </w:tr>
    </w:tbl>
    <w:p w14:paraId="3A6D6B78" w14:textId="77777777" w:rsidR="0075644C" w:rsidRPr="00366F2E" w:rsidRDefault="0075644C" w:rsidP="0075644C">
      <w:pPr>
        <w:spacing w:line="240" w:lineRule="auto"/>
        <w:rPr>
          <w:rFonts w:ascii="Arial" w:hAnsi="Arial" w:cs="Arial"/>
          <w:sz w:val="20"/>
          <w:szCs w:val="1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4536"/>
        <w:gridCol w:w="1346"/>
        <w:gridCol w:w="1347"/>
        <w:gridCol w:w="2694"/>
      </w:tblGrid>
      <w:tr w:rsidR="00547C55" w:rsidRPr="00366F2E" w14:paraId="37BC8B9B" w14:textId="77777777" w:rsidTr="000153E1">
        <w:trPr>
          <w:cantSplit/>
          <w:trHeight w:val="200"/>
        </w:trPr>
        <w:tc>
          <w:tcPr>
            <w:tcW w:w="4536" w:type="dxa"/>
            <w:vMerge w:val="restart"/>
            <w:shd w:val="clear" w:color="auto" w:fill="F2F2F2"/>
          </w:tcPr>
          <w:p w14:paraId="12C0B569" w14:textId="762CFF36" w:rsidR="000153E1" w:rsidRPr="00366F2E" w:rsidRDefault="000153E1" w:rsidP="001D5221">
            <w:pPr>
              <w:ind w:hanging="41"/>
              <w:rPr>
                <w:rFonts w:ascii="Arial" w:hAnsi="Arial" w:cs="Arial"/>
                <w:b/>
                <w:sz w:val="20"/>
                <w:szCs w:val="20"/>
              </w:rPr>
            </w:pPr>
            <w:r w:rsidRPr="00366F2E">
              <w:rPr>
                <w:rFonts w:ascii="Arial" w:hAnsi="Arial" w:cs="Arial"/>
                <w:b/>
                <w:sz w:val="20"/>
                <w:szCs w:val="20"/>
              </w:rPr>
              <w:t>Cena pro uživatele výplatních strojů</w:t>
            </w:r>
            <w:r w:rsidR="008D5090" w:rsidRPr="00366F2E">
              <w:rPr>
                <w:rFonts w:ascii="Arial" w:hAnsi="Arial" w:cs="Arial"/>
                <w:b/>
                <w:sz w:val="20"/>
                <w:szCs w:val="20"/>
              </w:rPr>
              <w:t>,</w:t>
            </w:r>
            <w:r w:rsidRPr="00366F2E">
              <w:rPr>
                <w:rFonts w:ascii="Arial" w:hAnsi="Arial" w:cs="Arial"/>
                <w:b/>
                <w:sz w:val="20"/>
                <w:szCs w:val="20"/>
              </w:rPr>
              <w:t xml:space="preserve"> při úhradě cen Kreditem</w:t>
            </w:r>
            <w:r w:rsidRPr="00366F2E">
              <w:rPr>
                <w:rFonts w:ascii="Arial" w:hAnsi="Arial" w:cs="Arial"/>
                <w:b/>
                <w:sz w:val="20"/>
                <w:szCs w:val="20"/>
                <w:vertAlign w:val="superscript"/>
              </w:rPr>
              <w:t>1)</w:t>
            </w:r>
            <w:r w:rsidR="008D5090" w:rsidRPr="00366F2E">
              <w:rPr>
                <w:rFonts w:ascii="Arial" w:hAnsi="Arial" w:cs="Arial"/>
                <w:b/>
                <w:sz w:val="20"/>
                <w:szCs w:val="20"/>
                <w:vertAlign w:val="superscript"/>
              </w:rPr>
              <w:t xml:space="preserve"> </w:t>
            </w:r>
            <w:r w:rsidR="008D5090" w:rsidRPr="00366F2E">
              <w:rPr>
                <w:rFonts w:ascii="Arial" w:hAnsi="Arial" w:cs="Arial"/>
                <w:b/>
                <w:sz w:val="20"/>
                <w:szCs w:val="20"/>
              </w:rPr>
              <w:t>nebo pro zákazníky Hybridní pošty</w:t>
            </w:r>
          </w:p>
        </w:tc>
        <w:tc>
          <w:tcPr>
            <w:tcW w:w="5387" w:type="dxa"/>
            <w:gridSpan w:val="3"/>
            <w:shd w:val="clear" w:color="auto" w:fill="F2F2F2"/>
          </w:tcPr>
          <w:p w14:paraId="05FC3652" w14:textId="77777777" w:rsidR="000153E1" w:rsidRPr="00366F2E" w:rsidRDefault="000153E1" w:rsidP="008F2F29">
            <w:pPr>
              <w:jc w:val="center"/>
              <w:rPr>
                <w:rFonts w:ascii="Arial" w:hAnsi="Arial" w:cs="Arial"/>
                <w:b/>
                <w:sz w:val="20"/>
                <w:szCs w:val="20"/>
              </w:rPr>
            </w:pPr>
            <w:r w:rsidRPr="00366F2E">
              <w:rPr>
                <w:rFonts w:ascii="Arial" w:hAnsi="Arial" w:cs="Arial"/>
                <w:b/>
                <w:sz w:val="20"/>
                <w:szCs w:val="20"/>
              </w:rPr>
              <w:t>Cena v Kč</w:t>
            </w:r>
          </w:p>
        </w:tc>
      </w:tr>
      <w:tr w:rsidR="00547C55" w:rsidRPr="00366F2E" w14:paraId="04F7992C" w14:textId="77777777" w:rsidTr="000153E1">
        <w:trPr>
          <w:cantSplit/>
          <w:trHeight w:val="200"/>
        </w:trPr>
        <w:tc>
          <w:tcPr>
            <w:tcW w:w="4536" w:type="dxa"/>
            <w:vMerge/>
            <w:shd w:val="clear" w:color="auto" w:fill="F2F2F2"/>
          </w:tcPr>
          <w:p w14:paraId="57448C67" w14:textId="77777777" w:rsidR="00F17596" w:rsidRPr="00366F2E" w:rsidRDefault="00F17596" w:rsidP="001D5221">
            <w:pPr>
              <w:ind w:hanging="41"/>
              <w:rPr>
                <w:rFonts w:ascii="Arial" w:hAnsi="Arial" w:cs="Arial"/>
                <w:sz w:val="20"/>
                <w:szCs w:val="20"/>
              </w:rPr>
            </w:pPr>
          </w:p>
        </w:tc>
        <w:tc>
          <w:tcPr>
            <w:tcW w:w="2693" w:type="dxa"/>
            <w:gridSpan w:val="2"/>
            <w:shd w:val="clear" w:color="auto" w:fill="F2F2F2"/>
          </w:tcPr>
          <w:p w14:paraId="7BCB361D" w14:textId="77777777" w:rsidR="00F17596" w:rsidRPr="00366F2E" w:rsidRDefault="00F17596" w:rsidP="008F2F29">
            <w:pPr>
              <w:jc w:val="center"/>
              <w:rPr>
                <w:rFonts w:ascii="Arial" w:hAnsi="Arial" w:cs="Arial"/>
                <w:b/>
                <w:sz w:val="20"/>
                <w:szCs w:val="20"/>
              </w:rPr>
            </w:pPr>
            <w:r w:rsidRPr="00366F2E">
              <w:rPr>
                <w:rFonts w:ascii="Arial" w:hAnsi="Arial" w:cs="Arial"/>
                <w:b/>
                <w:sz w:val="20"/>
                <w:szCs w:val="20"/>
              </w:rPr>
              <w:t>EVROPSKÉ ZEMĚ</w:t>
            </w:r>
          </w:p>
        </w:tc>
        <w:tc>
          <w:tcPr>
            <w:tcW w:w="2694" w:type="dxa"/>
            <w:vMerge w:val="restart"/>
            <w:shd w:val="clear" w:color="auto" w:fill="F2F2F2"/>
          </w:tcPr>
          <w:p w14:paraId="3DE7E98D" w14:textId="77777777" w:rsidR="00F17596" w:rsidRPr="00366F2E" w:rsidRDefault="00F17596" w:rsidP="008F2F29">
            <w:pPr>
              <w:jc w:val="center"/>
              <w:rPr>
                <w:rFonts w:ascii="Arial" w:hAnsi="Arial" w:cs="Arial"/>
                <w:b/>
                <w:sz w:val="20"/>
                <w:szCs w:val="20"/>
              </w:rPr>
            </w:pPr>
            <w:r w:rsidRPr="00366F2E">
              <w:rPr>
                <w:rFonts w:ascii="Arial" w:hAnsi="Arial" w:cs="Arial"/>
                <w:b/>
                <w:sz w:val="20"/>
                <w:szCs w:val="20"/>
              </w:rPr>
              <w:t>MIMOEVROPSKÉ ZEMĚ</w:t>
            </w:r>
          </w:p>
        </w:tc>
      </w:tr>
      <w:tr w:rsidR="00547C55" w:rsidRPr="00366F2E" w14:paraId="06E99BC0" w14:textId="77777777" w:rsidTr="00870892">
        <w:trPr>
          <w:cantSplit/>
          <w:trHeight w:val="248"/>
        </w:trPr>
        <w:tc>
          <w:tcPr>
            <w:tcW w:w="4536" w:type="dxa"/>
            <w:shd w:val="clear" w:color="auto" w:fill="F2F2F2"/>
            <w:vAlign w:val="center"/>
          </w:tcPr>
          <w:p w14:paraId="29BBE362" w14:textId="3A4B3F23" w:rsidR="00F17596" w:rsidRPr="00366F2E" w:rsidRDefault="00F17596" w:rsidP="003B415E">
            <w:pPr>
              <w:rPr>
                <w:rFonts w:ascii="Arial" w:hAnsi="Arial" w:cs="Arial"/>
                <w:b/>
                <w:sz w:val="20"/>
                <w:szCs w:val="20"/>
              </w:rPr>
            </w:pPr>
            <w:r w:rsidRPr="00366F2E">
              <w:rPr>
                <w:rFonts w:ascii="Arial" w:hAnsi="Arial" w:cs="Arial"/>
                <w:b/>
                <w:sz w:val="20"/>
                <w:szCs w:val="20"/>
              </w:rPr>
              <w:t>Hmotnost do</w:t>
            </w:r>
          </w:p>
        </w:tc>
        <w:tc>
          <w:tcPr>
            <w:tcW w:w="1346" w:type="dxa"/>
            <w:shd w:val="clear" w:color="auto" w:fill="F2F2F2"/>
            <w:vAlign w:val="center"/>
          </w:tcPr>
          <w:p w14:paraId="280EFB7F" w14:textId="1F4D224E" w:rsidR="00F17596" w:rsidRPr="00366F2E" w:rsidRDefault="00F17596" w:rsidP="003B415E">
            <w:pPr>
              <w:jc w:val="center"/>
              <w:rPr>
                <w:rFonts w:ascii="Arial" w:hAnsi="Arial" w:cs="Arial"/>
                <w:b/>
                <w:sz w:val="20"/>
                <w:szCs w:val="20"/>
              </w:rPr>
            </w:pPr>
            <w:r w:rsidRPr="00366F2E">
              <w:rPr>
                <w:rFonts w:ascii="Arial" w:hAnsi="Arial" w:cs="Arial"/>
                <w:b/>
                <w:sz w:val="20"/>
                <w:szCs w:val="20"/>
              </w:rPr>
              <w:t>do EU</w:t>
            </w:r>
          </w:p>
        </w:tc>
        <w:tc>
          <w:tcPr>
            <w:tcW w:w="1347" w:type="dxa"/>
            <w:shd w:val="clear" w:color="auto" w:fill="F2F2F2"/>
            <w:vAlign w:val="center"/>
          </w:tcPr>
          <w:p w14:paraId="61D30942" w14:textId="6D29D496" w:rsidR="00F17596" w:rsidRPr="00366F2E" w:rsidRDefault="00F17596" w:rsidP="003B415E">
            <w:pPr>
              <w:jc w:val="center"/>
              <w:rPr>
                <w:rFonts w:ascii="Arial" w:hAnsi="Arial" w:cs="Arial"/>
                <w:b/>
                <w:sz w:val="20"/>
                <w:szCs w:val="20"/>
              </w:rPr>
            </w:pPr>
            <w:r w:rsidRPr="00366F2E">
              <w:rPr>
                <w:rFonts w:ascii="Arial" w:hAnsi="Arial" w:cs="Arial"/>
                <w:b/>
                <w:sz w:val="20"/>
                <w:szCs w:val="20"/>
              </w:rPr>
              <w:t>mimo EU</w:t>
            </w:r>
          </w:p>
        </w:tc>
        <w:tc>
          <w:tcPr>
            <w:tcW w:w="2694" w:type="dxa"/>
            <w:vMerge/>
            <w:shd w:val="clear" w:color="auto" w:fill="F2F2F2"/>
            <w:vAlign w:val="center"/>
          </w:tcPr>
          <w:p w14:paraId="2646D86D" w14:textId="2B50F262" w:rsidR="00F17596" w:rsidRPr="00366F2E" w:rsidRDefault="00F17596" w:rsidP="003B415E">
            <w:pPr>
              <w:jc w:val="center"/>
              <w:rPr>
                <w:rFonts w:ascii="Arial" w:hAnsi="Arial" w:cs="Arial"/>
                <w:b/>
                <w:sz w:val="20"/>
                <w:szCs w:val="20"/>
              </w:rPr>
            </w:pPr>
          </w:p>
        </w:tc>
      </w:tr>
      <w:tr w:rsidR="00547C55" w:rsidRPr="00366F2E" w14:paraId="64ADFC80" w14:textId="77777777" w:rsidTr="003D75AB">
        <w:trPr>
          <w:cantSplit/>
          <w:trHeight w:val="271"/>
        </w:trPr>
        <w:tc>
          <w:tcPr>
            <w:tcW w:w="4536" w:type="dxa"/>
          </w:tcPr>
          <w:p w14:paraId="703919A9" w14:textId="77777777" w:rsidR="00B005F6" w:rsidRPr="00366F2E" w:rsidRDefault="00B005F6" w:rsidP="00B005F6">
            <w:pPr>
              <w:rPr>
                <w:rFonts w:ascii="Arial" w:hAnsi="Arial" w:cs="Arial"/>
                <w:sz w:val="20"/>
                <w:szCs w:val="20"/>
              </w:rPr>
            </w:pPr>
            <w:r w:rsidRPr="00366F2E">
              <w:rPr>
                <w:rFonts w:ascii="Arial" w:hAnsi="Arial" w:cs="Arial"/>
                <w:sz w:val="20"/>
                <w:szCs w:val="20"/>
              </w:rPr>
              <w:t>50 g</w:t>
            </w:r>
          </w:p>
        </w:tc>
        <w:tc>
          <w:tcPr>
            <w:tcW w:w="1346" w:type="dxa"/>
            <w:shd w:val="clear" w:color="auto" w:fill="auto"/>
          </w:tcPr>
          <w:p w14:paraId="599A6958" w14:textId="6943A090" w:rsidR="00B005F6" w:rsidRPr="00366F2E" w:rsidRDefault="00B005F6" w:rsidP="00B005F6">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47</w:t>
            </w:r>
            <w:r w:rsidRPr="00366F2E">
              <w:rPr>
                <w:rFonts w:ascii="Arial" w:hAnsi="Arial" w:cs="Arial"/>
                <w:sz w:val="20"/>
                <w:szCs w:val="20"/>
              </w:rPr>
              <w:t xml:space="preserve">,00    </w:t>
            </w:r>
          </w:p>
        </w:tc>
        <w:tc>
          <w:tcPr>
            <w:tcW w:w="1347" w:type="dxa"/>
            <w:shd w:val="clear" w:color="auto" w:fill="auto"/>
          </w:tcPr>
          <w:p w14:paraId="13C8460A" w14:textId="6273ADD8" w:rsidR="00B005F6" w:rsidRPr="00366F2E" w:rsidRDefault="00B005F6" w:rsidP="00B005F6">
            <w:pPr>
              <w:spacing w:line="240" w:lineRule="auto"/>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47</w:t>
            </w:r>
            <w:r w:rsidRPr="00366F2E">
              <w:rPr>
                <w:rFonts w:ascii="Arial" w:hAnsi="Arial" w:cs="Arial"/>
                <w:sz w:val="20"/>
                <w:szCs w:val="20"/>
              </w:rPr>
              <w:t xml:space="preserve">,00    </w:t>
            </w:r>
          </w:p>
        </w:tc>
        <w:tc>
          <w:tcPr>
            <w:tcW w:w="2694" w:type="dxa"/>
            <w:shd w:val="clear" w:color="auto" w:fill="auto"/>
          </w:tcPr>
          <w:p w14:paraId="0533A4C9" w14:textId="0AE12923" w:rsidR="00B005F6" w:rsidRPr="00366F2E" w:rsidRDefault="00B005F6" w:rsidP="00B005F6">
            <w:pPr>
              <w:spacing w:line="240" w:lineRule="auto"/>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52</w:t>
            </w:r>
            <w:r w:rsidRPr="00366F2E">
              <w:rPr>
                <w:rFonts w:ascii="Arial" w:hAnsi="Arial" w:cs="Arial"/>
                <w:sz w:val="20"/>
                <w:szCs w:val="20"/>
              </w:rPr>
              <w:t xml:space="preserve">,00    </w:t>
            </w:r>
          </w:p>
        </w:tc>
      </w:tr>
      <w:tr w:rsidR="00547C55" w:rsidRPr="00366F2E" w14:paraId="1267AF90" w14:textId="77777777" w:rsidTr="003D75AB">
        <w:trPr>
          <w:cantSplit/>
          <w:trHeight w:val="271"/>
        </w:trPr>
        <w:tc>
          <w:tcPr>
            <w:tcW w:w="4536" w:type="dxa"/>
          </w:tcPr>
          <w:p w14:paraId="01BC9B16" w14:textId="77777777" w:rsidR="00B005F6" w:rsidRPr="00366F2E" w:rsidRDefault="00B005F6" w:rsidP="00B005F6">
            <w:pPr>
              <w:rPr>
                <w:rFonts w:ascii="Arial" w:hAnsi="Arial" w:cs="Arial"/>
                <w:sz w:val="20"/>
                <w:szCs w:val="20"/>
              </w:rPr>
            </w:pPr>
            <w:r w:rsidRPr="00366F2E">
              <w:rPr>
                <w:rFonts w:ascii="Arial" w:hAnsi="Arial" w:cs="Arial"/>
                <w:sz w:val="20"/>
                <w:szCs w:val="20"/>
              </w:rPr>
              <w:t>100 g</w:t>
            </w:r>
          </w:p>
        </w:tc>
        <w:tc>
          <w:tcPr>
            <w:tcW w:w="1346" w:type="dxa"/>
            <w:shd w:val="clear" w:color="auto" w:fill="auto"/>
          </w:tcPr>
          <w:p w14:paraId="3B9653A3" w14:textId="7AF3EC3E" w:rsidR="00B005F6" w:rsidRPr="00366F2E" w:rsidRDefault="00B005F6" w:rsidP="00B005F6">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64</w:t>
            </w:r>
            <w:r w:rsidRPr="00366F2E">
              <w:rPr>
                <w:rFonts w:ascii="Arial" w:hAnsi="Arial" w:cs="Arial"/>
                <w:sz w:val="20"/>
                <w:szCs w:val="20"/>
              </w:rPr>
              <w:t xml:space="preserve">,00    </w:t>
            </w:r>
          </w:p>
        </w:tc>
        <w:tc>
          <w:tcPr>
            <w:tcW w:w="1347" w:type="dxa"/>
            <w:shd w:val="clear" w:color="auto" w:fill="auto"/>
          </w:tcPr>
          <w:p w14:paraId="11137A59" w14:textId="7ABB0021" w:rsidR="00B005F6" w:rsidRPr="00366F2E" w:rsidRDefault="00B005F6" w:rsidP="00B005F6">
            <w:pPr>
              <w:spacing w:line="240" w:lineRule="auto"/>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64</w:t>
            </w:r>
            <w:r w:rsidRPr="00366F2E">
              <w:rPr>
                <w:rFonts w:ascii="Arial" w:hAnsi="Arial" w:cs="Arial"/>
                <w:sz w:val="20"/>
                <w:szCs w:val="20"/>
              </w:rPr>
              <w:t xml:space="preserve">,00    </w:t>
            </w:r>
          </w:p>
        </w:tc>
        <w:tc>
          <w:tcPr>
            <w:tcW w:w="2694" w:type="dxa"/>
            <w:shd w:val="clear" w:color="auto" w:fill="auto"/>
          </w:tcPr>
          <w:p w14:paraId="3349628D" w14:textId="7300EAB2" w:rsidR="00B005F6" w:rsidRPr="00366F2E" w:rsidRDefault="00B005F6" w:rsidP="00B005F6">
            <w:pPr>
              <w:spacing w:line="240" w:lineRule="auto"/>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72</w:t>
            </w:r>
            <w:r w:rsidRPr="00366F2E">
              <w:rPr>
                <w:rFonts w:ascii="Arial" w:hAnsi="Arial" w:cs="Arial"/>
                <w:sz w:val="20"/>
                <w:szCs w:val="20"/>
              </w:rPr>
              <w:t xml:space="preserve">,00    </w:t>
            </w:r>
          </w:p>
        </w:tc>
      </w:tr>
      <w:tr w:rsidR="00547C55" w:rsidRPr="00366F2E" w14:paraId="2143F36A" w14:textId="77777777" w:rsidTr="003D75AB">
        <w:trPr>
          <w:cantSplit/>
          <w:trHeight w:val="271"/>
        </w:trPr>
        <w:tc>
          <w:tcPr>
            <w:tcW w:w="4536" w:type="dxa"/>
          </w:tcPr>
          <w:p w14:paraId="2EC6F0E5" w14:textId="77777777" w:rsidR="00B005F6" w:rsidRPr="00366F2E" w:rsidRDefault="00B005F6" w:rsidP="00B005F6">
            <w:pPr>
              <w:rPr>
                <w:rFonts w:ascii="Arial" w:hAnsi="Arial" w:cs="Arial"/>
                <w:sz w:val="20"/>
                <w:szCs w:val="20"/>
              </w:rPr>
            </w:pPr>
            <w:r w:rsidRPr="00366F2E">
              <w:rPr>
                <w:rFonts w:ascii="Arial" w:hAnsi="Arial" w:cs="Arial"/>
                <w:sz w:val="20"/>
                <w:szCs w:val="20"/>
              </w:rPr>
              <w:t>250 g</w:t>
            </w:r>
          </w:p>
        </w:tc>
        <w:tc>
          <w:tcPr>
            <w:tcW w:w="1346" w:type="dxa"/>
            <w:shd w:val="clear" w:color="auto" w:fill="auto"/>
          </w:tcPr>
          <w:p w14:paraId="211442E8" w14:textId="0538A07C" w:rsidR="00B005F6" w:rsidRPr="00366F2E" w:rsidRDefault="00B005F6" w:rsidP="00B005F6">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105</w:t>
            </w:r>
            <w:r w:rsidRPr="00366F2E">
              <w:rPr>
                <w:rFonts w:ascii="Arial" w:hAnsi="Arial" w:cs="Arial"/>
                <w:sz w:val="20"/>
                <w:szCs w:val="20"/>
              </w:rPr>
              <w:t xml:space="preserve">,00    </w:t>
            </w:r>
          </w:p>
        </w:tc>
        <w:tc>
          <w:tcPr>
            <w:tcW w:w="1347" w:type="dxa"/>
            <w:shd w:val="clear" w:color="auto" w:fill="auto"/>
          </w:tcPr>
          <w:p w14:paraId="21577D39" w14:textId="68716539" w:rsidR="00B005F6" w:rsidRPr="00366F2E" w:rsidRDefault="00B005F6" w:rsidP="00B005F6">
            <w:pPr>
              <w:spacing w:line="240" w:lineRule="auto"/>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116</w:t>
            </w:r>
            <w:r w:rsidRPr="00366F2E">
              <w:rPr>
                <w:rFonts w:ascii="Arial" w:hAnsi="Arial" w:cs="Arial"/>
                <w:sz w:val="20"/>
                <w:szCs w:val="20"/>
              </w:rPr>
              <w:t xml:space="preserve">,00    </w:t>
            </w:r>
          </w:p>
        </w:tc>
        <w:tc>
          <w:tcPr>
            <w:tcW w:w="2694" w:type="dxa"/>
            <w:shd w:val="clear" w:color="auto" w:fill="auto"/>
          </w:tcPr>
          <w:p w14:paraId="346BBD5D" w14:textId="6145340A" w:rsidR="00B005F6" w:rsidRPr="00366F2E" w:rsidRDefault="00B005F6" w:rsidP="00B005F6">
            <w:pPr>
              <w:spacing w:line="240" w:lineRule="auto"/>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137</w:t>
            </w:r>
            <w:r w:rsidRPr="00366F2E">
              <w:rPr>
                <w:rFonts w:ascii="Arial" w:hAnsi="Arial" w:cs="Arial"/>
                <w:sz w:val="20"/>
                <w:szCs w:val="20"/>
              </w:rPr>
              <w:t xml:space="preserve">,00    </w:t>
            </w:r>
          </w:p>
        </w:tc>
      </w:tr>
      <w:tr w:rsidR="00547C55" w:rsidRPr="00366F2E" w14:paraId="368F4524" w14:textId="77777777" w:rsidTr="003D75AB">
        <w:trPr>
          <w:cantSplit/>
          <w:trHeight w:val="271"/>
        </w:trPr>
        <w:tc>
          <w:tcPr>
            <w:tcW w:w="4536" w:type="dxa"/>
          </w:tcPr>
          <w:p w14:paraId="46DDF389" w14:textId="77777777" w:rsidR="00B005F6" w:rsidRPr="00366F2E" w:rsidRDefault="00B005F6" w:rsidP="00B005F6">
            <w:pPr>
              <w:rPr>
                <w:rFonts w:ascii="Arial" w:hAnsi="Arial" w:cs="Arial"/>
                <w:sz w:val="20"/>
                <w:szCs w:val="20"/>
              </w:rPr>
            </w:pPr>
            <w:r w:rsidRPr="00366F2E">
              <w:rPr>
                <w:rFonts w:ascii="Arial" w:hAnsi="Arial" w:cs="Arial"/>
                <w:sz w:val="20"/>
                <w:szCs w:val="20"/>
              </w:rPr>
              <w:t>500 g</w:t>
            </w:r>
          </w:p>
        </w:tc>
        <w:tc>
          <w:tcPr>
            <w:tcW w:w="1346" w:type="dxa"/>
            <w:shd w:val="clear" w:color="auto" w:fill="auto"/>
          </w:tcPr>
          <w:p w14:paraId="4BD4BA4B" w14:textId="36EA58E5" w:rsidR="00B005F6" w:rsidRPr="00366F2E" w:rsidRDefault="00B005F6" w:rsidP="00B005F6">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147</w:t>
            </w:r>
            <w:r w:rsidRPr="00366F2E">
              <w:rPr>
                <w:rFonts w:ascii="Arial" w:hAnsi="Arial" w:cs="Arial"/>
                <w:sz w:val="20"/>
                <w:szCs w:val="20"/>
              </w:rPr>
              <w:t xml:space="preserve">,00    </w:t>
            </w:r>
          </w:p>
        </w:tc>
        <w:tc>
          <w:tcPr>
            <w:tcW w:w="1347" w:type="dxa"/>
            <w:shd w:val="clear" w:color="auto" w:fill="auto"/>
          </w:tcPr>
          <w:p w14:paraId="3AFB9BD3" w14:textId="57612D4B" w:rsidR="00B005F6" w:rsidRPr="00366F2E" w:rsidRDefault="00B005F6" w:rsidP="00B005F6">
            <w:pPr>
              <w:spacing w:line="240" w:lineRule="auto"/>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158</w:t>
            </w:r>
            <w:r w:rsidRPr="00366F2E">
              <w:rPr>
                <w:rFonts w:ascii="Arial" w:hAnsi="Arial" w:cs="Arial"/>
                <w:sz w:val="20"/>
                <w:szCs w:val="20"/>
              </w:rPr>
              <w:t xml:space="preserve">,00    </w:t>
            </w:r>
          </w:p>
        </w:tc>
        <w:tc>
          <w:tcPr>
            <w:tcW w:w="2694" w:type="dxa"/>
            <w:shd w:val="clear" w:color="auto" w:fill="auto"/>
          </w:tcPr>
          <w:p w14:paraId="6195B98E" w14:textId="461389DC" w:rsidR="00B005F6" w:rsidRPr="00366F2E" w:rsidRDefault="00B005F6" w:rsidP="00B005F6">
            <w:pPr>
              <w:spacing w:line="240" w:lineRule="auto"/>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209</w:t>
            </w:r>
            <w:r w:rsidRPr="00366F2E">
              <w:rPr>
                <w:rFonts w:ascii="Arial" w:hAnsi="Arial" w:cs="Arial"/>
                <w:sz w:val="20"/>
                <w:szCs w:val="20"/>
              </w:rPr>
              <w:t xml:space="preserve">,00    </w:t>
            </w:r>
          </w:p>
        </w:tc>
      </w:tr>
      <w:tr w:rsidR="00547C55" w:rsidRPr="00366F2E" w14:paraId="16DE9446" w14:textId="77777777" w:rsidTr="003D75AB">
        <w:trPr>
          <w:cantSplit/>
          <w:trHeight w:val="271"/>
        </w:trPr>
        <w:tc>
          <w:tcPr>
            <w:tcW w:w="4536" w:type="dxa"/>
          </w:tcPr>
          <w:p w14:paraId="315C4B59" w14:textId="77777777" w:rsidR="00B005F6" w:rsidRPr="00366F2E" w:rsidRDefault="00B005F6" w:rsidP="00B005F6">
            <w:pPr>
              <w:rPr>
                <w:rFonts w:ascii="Arial" w:hAnsi="Arial" w:cs="Arial"/>
                <w:sz w:val="20"/>
                <w:szCs w:val="20"/>
              </w:rPr>
            </w:pPr>
            <w:r w:rsidRPr="00366F2E">
              <w:rPr>
                <w:rFonts w:ascii="Arial" w:hAnsi="Arial" w:cs="Arial"/>
                <w:sz w:val="20"/>
                <w:szCs w:val="20"/>
              </w:rPr>
              <w:t>1 kg</w:t>
            </w:r>
          </w:p>
        </w:tc>
        <w:tc>
          <w:tcPr>
            <w:tcW w:w="1346" w:type="dxa"/>
            <w:shd w:val="clear" w:color="auto" w:fill="auto"/>
          </w:tcPr>
          <w:p w14:paraId="3CC363EF" w14:textId="769CA12C" w:rsidR="00B005F6" w:rsidRPr="00366F2E" w:rsidRDefault="00B005F6" w:rsidP="00B005F6">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244</w:t>
            </w:r>
            <w:r w:rsidRPr="00366F2E">
              <w:rPr>
                <w:rFonts w:ascii="Arial" w:hAnsi="Arial" w:cs="Arial"/>
                <w:sz w:val="20"/>
                <w:szCs w:val="20"/>
              </w:rPr>
              <w:t xml:space="preserve">,00    </w:t>
            </w:r>
          </w:p>
        </w:tc>
        <w:tc>
          <w:tcPr>
            <w:tcW w:w="1347" w:type="dxa"/>
            <w:shd w:val="clear" w:color="auto" w:fill="auto"/>
          </w:tcPr>
          <w:p w14:paraId="2EDD900E" w14:textId="71E01688" w:rsidR="00B005F6" w:rsidRPr="00366F2E" w:rsidRDefault="00B005F6" w:rsidP="00B005F6">
            <w:pPr>
              <w:spacing w:line="240" w:lineRule="auto"/>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255</w:t>
            </w:r>
            <w:r w:rsidRPr="00366F2E">
              <w:rPr>
                <w:rFonts w:ascii="Arial" w:hAnsi="Arial" w:cs="Arial"/>
                <w:sz w:val="20"/>
                <w:szCs w:val="20"/>
              </w:rPr>
              <w:t xml:space="preserve">,00    </w:t>
            </w:r>
          </w:p>
        </w:tc>
        <w:tc>
          <w:tcPr>
            <w:tcW w:w="2694" w:type="dxa"/>
            <w:shd w:val="clear" w:color="auto" w:fill="auto"/>
          </w:tcPr>
          <w:p w14:paraId="04EC46D3" w14:textId="3CCD61DB" w:rsidR="00B005F6" w:rsidRPr="00366F2E" w:rsidRDefault="00B005F6" w:rsidP="00B005F6">
            <w:pPr>
              <w:spacing w:line="240" w:lineRule="auto"/>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352</w:t>
            </w:r>
            <w:r w:rsidRPr="00366F2E">
              <w:rPr>
                <w:rFonts w:ascii="Arial" w:hAnsi="Arial" w:cs="Arial"/>
                <w:sz w:val="20"/>
                <w:szCs w:val="20"/>
              </w:rPr>
              <w:t xml:space="preserve">,00    </w:t>
            </w:r>
          </w:p>
        </w:tc>
      </w:tr>
      <w:tr w:rsidR="00547C55" w:rsidRPr="00366F2E" w14:paraId="11C2C3DF" w14:textId="77777777" w:rsidTr="003D75AB">
        <w:trPr>
          <w:cantSplit/>
          <w:trHeight w:val="271"/>
        </w:trPr>
        <w:tc>
          <w:tcPr>
            <w:tcW w:w="4536" w:type="dxa"/>
          </w:tcPr>
          <w:p w14:paraId="73EAFCD8" w14:textId="77777777" w:rsidR="00B005F6" w:rsidRPr="00366F2E" w:rsidRDefault="00B005F6" w:rsidP="00B005F6">
            <w:pPr>
              <w:rPr>
                <w:rFonts w:ascii="Arial" w:hAnsi="Arial" w:cs="Arial"/>
                <w:sz w:val="20"/>
                <w:szCs w:val="20"/>
              </w:rPr>
            </w:pPr>
            <w:r w:rsidRPr="00366F2E">
              <w:rPr>
                <w:rFonts w:ascii="Arial" w:hAnsi="Arial" w:cs="Arial"/>
                <w:sz w:val="20"/>
                <w:szCs w:val="20"/>
              </w:rPr>
              <w:t>2 kg</w:t>
            </w:r>
          </w:p>
        </w:tc>
        <w:tc>
          <w:tcPr>
            <w:tcW w:w="1346" w:type="dxa"/>
            <w:shd w:val="clear" w:color="auto" w:fill="auto"/>
          </w:tcPr>
          <w:p w14:paraId="18F2EC3F" w14:textId="2E2FF18A" w:rsidR="00B005F6" w:rsidRPr="00366F2E" w:rsidRDefault="00B005F6" w:rsidP="00B005F6">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413</w:t>
            </w:r>
            <w:r w:rsidRPr="00366F2E">
              <w:rPr>
                <w:rFonts w:ascii="Arial" w:hAnsi="Arial" w:cs="Arial"/>
                <w:sz w:val="20"/>
                <w:szCs w:val="20"/>
              </w:rPr>
              <w:t xml:space="preserve">,00    </w:t>
            </w:r>
          </w:p>
        </w:tc>
        <w:tc>
          <w:tcPr>
            <w:tcW w:w="1347" w:type="dxa"/>
            <w:shd w:val="clear" w:color="auto" w:fill="auto"/>
          </w:tcPr>
          <w:p w14:paraId="3A5DF771" w14:textId="005212F4" w:rsidR="00B005F6" w:rsidRPr="00366F2E" w:rsidRDefault="00B005F6" w:rsidP="00B005F6">
            <w:pPr>
              <w:spacing w:line="240" w:lineRule="auto"/>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424</w:t>
            </w:r>
            <w:r w:rsidRPr="00366F2E">
              <w:rPr>
                <w:rFonts w:ascii="Arial" w:hAnsi="Arial" w:cs="Arial"/>
                <w:sz w:val="20"/>
                <w:szCs w:val="20"/>
              </w:rPr>
              <w:t xml:space="preserve">,00    </w:t>
            </w:r>
          </w:p>
        </w:tc>
        <w:tc>
          <w:tcPr>
            <w:tcW w:w="2694" w:type="dxa"/>
            <w:shd w:val="clear" w:color="auto" w:fill="auto"/>
          </w:tcPr>
          <w:p w14:paraId="41EA79A0" w14:textId="67ADC99E" w:rsidR="00B005F6" w:rsidRPr="00366F2E" w:rsidRDefault="00B005F6" w:rsidP="00B005F6">
            <w:pPr>
              <w:spacing w:line="240" w:lineRule="auto"/>
              <w:jc w:val="center"/>
              <w:rPr>
                <w:rFonts w:ascii="Arial" w:eastAsia="Times New Roman" w:hAnsi="Arial" w:cs="Arial"/>
                <w:sz w:val="20"/>
                <w:szCs w:val="20"/>
                <w:lang w:eastAsia="cs-CZ"/>
              </w:rPr>
            </w:pPr>
            <w:r w:rsidRPr="00366F2E">
              <w:rPr>
                <w:rFonts w:ascii="Arial" w:hAnsi="Arial" w:cs="Arial"/>
                <w:sz w:val="20"/>
                <w:szCs w:val="20"/>
              </w:rPr>
              <w:t xml:space="preserve"> </w:t>
            </w:r>
            <w:r w:rsidR="001564B9" w:rsidRPr="00366F2E">
              <w:rPr>
                <w:rFonts w:ascii="Arial" w:hAnsi="Arial" w:cs="Arial"/>
                <w:sz w:val="20"/>
                <w:szCs w:val="20"/>
              </w:rPr>
              <w:t>606</w:t>
            </w:r>
            <w:r w:rsidRPr="00366F2E">
              <w:rPr>
                <w:rFonts w:ascii="Arial" w:hAnsi="Arial" w:cs="Arial"/>
                <w:sz w:val="20"/>
                <w:szCs w:val="20"/>
              </w:rPr>
              <w:t xml:space="preserve">,00    </w:t>
            </w:r>
          </w:p>
        </w:tc>
      </w:tr>
    </w:tbl>
    <w:p w14:paraId="52603C7B" w14:textId="6E7D7A58" w:rsidR="00D71457" w:rsidRPr="00366F2E" w:rsidRDefault="008F1E91" w:rsidP="00A261A2">
      <w:pPr>
        <w:pStyle w:val="cpNormal4"/>
        <w:ind w:firstLine="142"/>
        <w:rPr>
          <w:rFonts w:ascii="Arial" w:hAnsi="Arial" w:cs="Arial"/>
        </w:rPr>
      </w:pPr>
      <w:bookmarkStart w:id="459" w:name="_Toc447207165"/>
      <w:r w:rsidRPr="00366F2E">
        <w:rPr>
          <w:rFonts w:ascii="Arial" w:hAnsi="Arial" w:cs="Arial"/>
        </w:rPr>
        <w:t xml:space="preserve">Všechny zásilky </w:t>
      </w:r>
      <w:r w:rsidR="00A852B2" w:rsidRPr="00366F2E">
        <w:rPr>
          <w:rFonts w:ascii="Arial" w:hAnsi="Arial" w:cs="Arial"/>
        </w:rPr>
        <w:t xml:space="preserve">jsou </w:t>
      </w:r>
      <w:r w:rsidRPr="00366F2E">
        <w:rPr>
          <w:rFonts w:ascii="Arial" w:hAnsi="Arial" w:cs="Arial"/>
        </w:rPr>
        <w:t>přepravovány „prioritně“</w:t>
      </w:r>
      <w:r w:rsidR="00A261A2" w:rsidRPr="00366F2E">
        <w:rPr>
          <w:rFonts w:ascii="Arial" w:hAnsi="Arial" w:cs="Arial"/>
        </w:rPr>
        <w:t>.</w:t>
      </w:r>
    </w:p>
    <w:p w14:paraId="50FD1D37" w14:textId="3B268BDF" w:rsidR="0075644C" w:rsidRPr="00366F2E" w:rsidRDefault="0075644C" w:rsidP="00414682">
      <w:pPr>
        <w:pStyle w:val="Nadpis4"/>
        <w:numPr>
          <w:ilvl w:val="3"/>
          <w:numId w:val="47"/>
        </w:numPr>
        <w:tabs>
          <w:tab w:val="clear" w:pos="907"/>
          <w:tab w:val="num" w:pos="567"/>
        </w:tabs>
        <w:rPr>
          <w:rFonts w:cs="Arial"/>
        </w:rPr>
      </w:pPr>
      <w:bookmarkStart w:id="460" w:name="_Toc22742912"/>
      <w:bookmarkStart w:id="461" w:name="_Toc87870672"/>
      <w:bookmarkStart w:id="462" w:name="_Toc151387998"/>
      <w:bookmarkStart w:id="463" w:name="_Toc189039846"/>
      <w:r w:rsidRPr="00366F2E">
        <w:rPr>
          <w:rFonts w:cs="Arial"/>
        </w:rPr>
        <w:t>Obyčejná slepecká zásilka</w:t>
      </w:r>
      <w:bookmarkEnd w:id="459"/>
      <w:bookmarkEnd w:id="460"/>
      <w:bookmarkEnd w:id="461"/>
      <w:bookmarkEnd w:id="462"/>
      <w:bookmarkEnd w:id="463"/>
    </w:p>
    <w:p w14:paraId="19569B5A" w14:textId="77777777" w:rsidR="0075644C" w:rsidRPr="00366F2E" w:rsidRDefault="0075644C" w:rsidP="00792FD7">
      <w:pPr>
        <w:pStyle w:val="cpNormal4"/>
        <w:spacing w:after="0" w:line="260" w:lineRule="exact"/>
        <w:ind w:firstLine="0"/>
        <w:rPr>
          <w:rFonts w:ascii="Arial" w:hAnsi="Arial" w:cs="Arial"/>
          <w:szCs w:val="20"/>
        </w:rPr>
      </w:pPr>
      <w:r w:rsidRPr="00366F2E">
        <w:rPr>
          <w:rFonts w:ascii="Arial" w:hAnsi="Arial" w:cs="Arial"/>
          <w:szCs w:val="20"/>
        </w:rPr>
        <w:t>(čl. 117 poštovních podmínek)</w:t>
      </w:r>
    </w:p>
    <w:p w14:paraId="2A929367" w14:textId="77777777" w:rsidR="0075644C" w:rsidRPr="00366F2E" w:rsidRDefault="0075644C" w:rsidP="0075644C">
      <w:pPr>
        <w:spacing w:line="228" w:lineRule="auto"/>
        <w:rPr>
          <w:rFonts w:ascii="Arial" w:hAnsi="Arial" w:cs="Arial"/>
          <w:sz w:val="18"/>
          <w:szCs w:val="18"/>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4536"/>
        <w:gridCol w:w="1346"/>
        <w:gridCol w:w="1347"/>
        <w:gridCol w:w="2694"/>
      </w:tblGrid>
      <w:tr w:rsidR="00547C55" w:rsidRPr="00366F2E" w14:paraId="6C3BFB65" w14:textId="77777777" w:rsidTr="000153E1">
        <w:trPr>
          <w:cantSplit/>
          <w:trHeight w:val="200"/>
        </w:trPr>
        <w:tc>
          <w:tcPr>
            <w:tcW w:w="4536" w:type="dxa"/>
            <w:vMerge w:val="restart"/>
            <w:shd w:val="clear" w:color="auto" w:fill="F2F2F2"/>
            <w:vAlign w:val="center"/>
          </w:tcPr>
          <w:p w14:paraId="542DA9BD" w14:textId="77777777" w:rsidR="00F17596" w:rsidRPr="00366F2E" w:rsidRDefault="00F17596" w:rsidP="0075644C">
            <w:pPr>
              <w:rPr>
                <w:rFonts w:ascii="Arial" w:hAnsi="Arial" w:cs="Arial"/>
                <w:b/>
                <w:sz w:val="20"/>
                <w:szCs w:val="20"/>
              </w:rPr>
            </w:pPr>
            <w:r w:rsidRPr="00366F2E">
              <w:rPr>
                <w:rFonts w:ascii="Arial" w:hAnsi="Arial" w:cs="Arial"/>
                <w:b/>
                <w:sz w:val="20"/>
                <w:szCs w:val="20"/>
              </w:rPr>
              <w:t>Hmotnost</w:t>
            </w:r>
          </w:p>
        </w:tc>
        <w:tc>
          <w:tcPr>
            <w:tcW w:w="2693" w:type="dxa"/>
            <w:gridSpan w:val="2"/>
            <w:shd w:val="clear" w:color="auto" w:fill="F2F2F2"/>
          </w:tcPr>
          <w:p w14:paraId="76D590E6" w14:textId="77777777" w:rsidR="00F17596" w:rsidRPr="00366F2E" w:rsidRDefault="00F17596" w:rsidP="0075644C">
            <w:pPr>
              <w:jc w:val="center"/>
              <w:rPr>
                <w:rFonts w:ascii="Arial" w:hAnsi="Arial" w:cs="Arial"/>
                <w:b/>
                <w:sz w:val="20"/>
                <w:szCs w:val="20"/>
              </w:rPr>
            </w:pPr>
            <w:r w:rsidRPr="00366F2E">
              <w:rPr>
                <w:rFonts w:ascii="Arial" w:hAnsi="Arial" w:cs="Arial"/>
                <w:b/>
                <w:sz w:val="20"/>
                <w:szCs w:val="20"/>
              </w:rPr>
              <w:t>EVROPSKÉ ZEMĚ</w:t>
            </w:r>
          </w:p>
        </w:tc>
        <w:tc>
          <w:tcPr>
            <w:tcW w:w="2694" w:type="dxa"/>
            <w:vMerge w:val="restart"/>
            <w:shd w:val="clear" w:color="auto" w:fill="F2F2F2"/>
          </w:tcPr>
          <w:p w14:paraId="7A24AE34" w14:textId="77777777" w:rsidR="00F17596" w:rsidRPr="00366F2E" w:rsidRDefault="00F17596" w:rsidP="0075644C">
            <w:pPr>
              <w:jc w:val="center"/>
              <w:rPr>
                <w:rFonts w:ascii="Arial" w:hAnsi="Arial" w:cs="Arial"/>
                <w:b/>
                <w:sz w:val="20"/>
                <w:szCs w:val="20"/>
              </w:rPr>
            </w:pPr>
            <w:r w:rsidRPr="00366F2E">
              <w:rPr>
                <w:rFonts w:ascii="Arial" w:hAnsi="Arial" w:cs="Arial"/>
                <w:b/>
                <w:sz w:val="20"/>
                <w:szCs w:val="20"/>
              </w:rPr>
              <w:t>MIMOEVROPSKÉ ZEMĚ</w:t>
            </w:r>
          </w:p>
        </w:tc>
      </w:tr>
      <w:tr w:rsidR="00547C55" w:rsidRPr="00366F2E" w14:paraId="74E8B220" w14:textId="77777777" w:rsidTr="00870892">
        <w:trPr>
          <w:cantSplit/>
          <w:trHeight w:val="257"/>
        </w:trPr>
        <w:tc>
          <w:tcPr>
            <w:tcW w:w="4536" w:type="dxa"/>
            <w:vMerge/>
            <w:shd w:val="clear" w:color="auto" w:fill="F2F2F2"/>
          </w:tcPr>
          <w:p w14:paraId="5428514B" w14:textId="77777777" w:rsidR="00F17596" w:rsidRPr="00366F2E" w:rsidRDefault="00F17596" w:rsidP="003B415E">
            <w:pPr>
              <w:rPr>
                <w:rFonts w:ascii="Arial" w:hAnsi="Arial" w:cs="Arial"/>
                <w:b/>
                <w:sz w:val="20"/>
                <w:szCs w:val="20"/>
              </w:rPr>
            </w:pPr>
          </w:p>
        </w:tc>
        <w:tc>
          <w:tcPr>
            <w:tcW w:w="1346" w:type="dxa"/>
            <w:shd w:val="clear" w:color="auto" w:fill="F2F2F2"/>
            <w:vAlign w:val="center"/>
          </w:tcPr>
          <w:p w14:paraId="29C390F9" w14:textId="16D1F6A5" w:rsidR="00F17596" w:rsidRPr="00366F2E" w:rsidRDefault="00F17596" w:rsidP="003B415E">
            <w:pPr>
              <w:jc w:val="center"/>
              <w:rPr>
                <w:rFonts w:ascii="Arial" w:hAnsi="Arial" w:cs="Arial"/>
                <w:b/>
                <w:sz w:val="20"/>
                <w:szCs w:val="20"/>
              </w:rPr>
            </w:pPr>
            <w:r w:rsidRPr="00366F2E">
              <w:rPr>
                <w:rFonts w:ascii="Arial" w:hAnsi="Arial" w:cs="Arial"/>
                <w:b/>
                <w:sz w:val="20"/>
                <w:szCs w:val="20"/>
              </w:rPr>
              <w:t>do EU</w:t>
            </w:r>
          </w:p>
        </w:tc>
        <w:tc>
          <w:tcPr>
            <w:tcW w:w="1347" w:type="dxa"/>
            <w:shd w:val="clear" w:color="auto" w:fill="F2F2F2"/>
            <w:vAlign w:val="center"/>
          </w:tcPr>
          <w:p w14:paraId="4E9D7B6B" w14:textId="0FEFE799" w:rsidR="00F17596" w:rsidRPr="00366F2E" w:rsidRDefault="00F17596" w:rsidP="003B415E">
            <w:pPr>
              <w:jc w:val="center"/>
              <w:rPr>
                <w:rFonts w:ascii="Arial" w:hAnsi="Arial" w:cs="Arial"/>
                <w:b/>
                <w:sz w:val="20"/>
                <w:szCs w:val="20"/>
              </w:rPr>
            </w:pPr>
            <w:r w:rsidRPr="00366F2E">
              <w:rPr>
                <w:rFonts w:ascii="Arial" w:hAnsi="Arial" w:cs="Arial"/>
                <w:b/>
                <w:sz w:val="20"/>
                <w:szCs w:val="20"/>
              </w:rPr>
              <w:t>mimo EU</w:t>
            </w:r>
          </w:p>
        </w:tc>
        <w:tc>
          <w:tcPr>
            <w:tcW w:w="2694" w:type="dxa"/>
            <w:vMerge/>
            <w:shd w:val="clear" w:color="auto" w:fill="F2F2F2"/>
            <w:vAlign w:val="center"/>
          </w:tcPr>
          <w:p w14:paraId="0397E2E9" w14:textId="24772BA7" w:rsidR="00F17596" w:rsidRPr="00366F2E" w:rsidRDefault="00F17596" w:rsidP="003B415E">
            <w:pPr>
              <w:jc w:val="center"/>
              <w:rPr>
                <w:rFonts w:ascii="Arial" w:hAnsi="Arial" w:cs="Arial"/>
                <w:b/>
                <w:sz w:val="20"/>
                <w:szCs w:val="20"/>
              </w:rPr>
            </w:pPr>
          </w:p>
        </w:tc>
      </w:tr>
      <w:tr w:rsidR="00547C55" w:rsidRPr="00366F2E" w14:paraId="7B93A995" w14:textId="77777777" w:rsidTr="00870892">
        <w:trPr>
          <w:cantSplit/>
          <w:trHeight w:val="271"/>
        </w:trPr>
        <w:tc>
          <w:tcPr>
            <w:tcW w:w="4536" w:type="dxa"/>
          </w:tcPr>
          <w:p w14:paraId="1E065948" w14:textId="77777777" w:rsidR="00F17596" w:rsidRPr="00366F2E" w:rsidRDefault="00F17596" w:rsidP="0075644C">
            <w:pPr>
              <w:rPr>
                <w:rFonts w:ascii="Arial" w:hAnsi="Arial" w:cs="Arial"/>
                <w:sz w:val="20"/>
                <w:szCs w:val="20"/>
              </w:rPr>
            </w:pPr>
            <w:r w:rsidRPr="00366F2E">
              <w:rPr>
                <w:rFonts w:ascii="Arial" w:hAnsi="Arial" w:cs="Arial"/>
                <w:sz w:val="20"/>
                <w:szCs w:val="20"/>
              </w:rPr>
              <w:t>do 7 kg včetně</w:t>
            </w:r>
          </w:p>
        </w:tc>
        <w:tc>
          <w:tcPr>
            <w:tcW w:w="1346" w:type="dxa"/>
            <w:shd w:val="clear" w:color="auto" w:fill="auto"/>
          </w:tcPr>
          <w:p w14:paraId="749BE91C" w14:textId="77777777" w:rsidR="00F17596" w:rsidRPr="00366F2E" w:rsidRDefault="00F17596" w:rsidP="0075644C">
            <w:pPr>
              <w:ind w:left="227"/>
              <w:jc w:val="center"/>
              <w:rPr>
                <w:rFonts w:ascii="Arial" w:hAnsi="Arial" w:cs="Arial"/>
                <w:sz w:val="20"/>
                <w:szCs w:val="20"/>
              </w:rPr>
            </w:pPr>
            <w:r w:rsidRPr="00366F2E">
              <w:rPr>
                <w:rFonts w:ascii="Arial" w:hAnsi="Arial" w:cs="Arial"/>
                <w:sz w:val="20"/>
                <w:szCs w:val="20"/>
              </w:rPr>
              <w:t>zdarma</w:t>
            </w:r>
          </w:p>
        </w:tc>
        <w:tc>
          <w:tcPr>
            <w:tcW w:w="1347" w:type="dxa"/>
            <w:shd w:val="clear" w:color="auto" w:fill="auto"/>
          </w:tcPr>
          <w:p w14:paraId="1C4ABBBA" w14:textId="77777777" w:rsidR="00F17596" w:rsidRPr="00366F2E" w:rsidRDefault="00F17596" w:rsidP="0075644C">
            <w:pPr>
              <w:jc w:val="center"/>
              <w:rPr>
                <w:rFonts w:ascii="Arial" w:hAnsi="Arial" w:cs="Arial"/>
                <w:sz w:val="20"/>
                <w:szCs w:val="20"/>
              </w:rPr>
            </w:pPr>
            <w:r w:rsidRPr="00366F2E">
              <w:rPr>
                <w:rFonts w:ascii="Arial" w:hAnsi="Arial" w:cs="Arial"/>
                <w:sz w:val="20"/>
                <w:szCs w:val="20"/>
              </w:rPr>
              <w:t>zdarma</w:t>
            </w:r>
          </w:p>
        </w:tc>
        <w:tc>
          <w:tcPr>
            <w:tcW w:w="2694" w:type="dxa"/>
            <w:shd w:val="clear" w:color="auto" w:fill="auto"/>
          </w:tcPr>
          <w:p w14:paraId="6AC0A555" w14:textId="2A905FC0" w:rsidR="00F17596" w:rsidRPr="00366F2E" w:rsidRDefault="00F17596" w:rsidP="0075644C">
            <w:pPr>
              <w:jc w:val="center"/>
              <w:rPr>
                <w:rFonts w:ascii="Arial" w:hAnsi="Arial" w:cs="Arial"/>
                <w:sz w:val="20"/>
                <w:szCs w:val="20"/>
              </w:rPr>
            </w:pPr>
            <w:r w:rsidRPr="00366F2E">
              <w:rPr>
                <w:rFonts w:ascii="Arial" w:hAnsi="Arial" w:cs="Arial"/>
                <w:sz w:val="20"/>
                <w:szCs w:val="20"/>
              </w:rPr>
              <w:t>zdarma</w:t>
            </w:r>
          </w:p>
        </w:tc>
      </w:tr>
    </w:tbl>
    <w:p w14:paraId="00931D76" w14:textId="77777777" w:rsidR="00A852B2" w:rsidRPr="00366F2E" w:rsidRDefault="00A852B2" w:rsidP="00A852B2">
      <w:pPr>
        <w:pStyle w:val="cpNormal4"/>
        <w:ind w:firstLine="142"/>
        <w:rPr>
          <w:rFonts w:ascii="Arial" w:hAnsi="Arial" w:cs="Arial"/>
        </w:rPr>
      </w:pPr>
      <w:r w:rsidRPr="00366F2E">
        <w:rPr>
          <w:rFonts w:ascii="Arial" w:hAnsi="Arial" w:cs="Arial"/>
        </w:rPr>
        <w:t>Všechny zásilky jsou přepravovány „prioritně“.</w:t>
      </w:r>
    </w:p>
    <w:p w14:paraId="5677EB12" w14:textId="50702843" w:rsidR="0075644C" w:rsidRPr="00366F2E" w:rsidRDefault="00A33195">
      <w:pPr>
        <w:spacing w:line="240" w:lineRule="auto"/>
        <w:rPr>
          <w:rFonts w:ascii="Arial" w:hAnsi="Arial" w:cs="Arial"/>
          <w:sz w:val="20"/>
        </w:rPr>
      </w:pPr>
      <w:r w:rsidRPr="00366F2E">
        <w:rPr>
          <w:rFonts w:ascii="Arial" w:hAnsi="Arial" w:cs="Arial"/>
          <w:noProof/>
          <w:lang w:eastAsia="cs-CZ"/>
        </w:rPr>
        <mc:AlternateContent>
          <mc:Choice Requires="wps">
            <w:drawing>
              <wp:anchor distT="0" distB="0" distL="114300" distR="114300" simplePos="0" relativeHeight="251658254" behindDoc="0" locked="0" layoutInCell="1" allowOverlap="1" wp14:anchorId="0636E2F9" wp14:editId="30F4EA14">
                <wp:simplePos x="0" y="0"/>
                <wp:positionH relativeFrom="margin">
                  <wp:posOffset>788670</wp:posOffset>
                </wp:positionH>
                <wp:positionV relativeFrom="bottomMargin">
                  <wp:posOffset>217805</wp:posOffset>
                </wp:positionV>
                <wp:extent cx="4847590" cy="258445"/>
                <wp:effectExtent l="0" t="0" r="0" b="8255"/>
                <wp:wrapNone/>
                <wp:docPr id="69" name="Textové pole 6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69B19CF" w14:textId="77777777" w:rsidR="004F26E4" w:rsidRPr="006E1087" w:rsidRDefault="004F26E4" w:rsidP="00A33195">
                            <w:pPr>
                              <w:jc w:val="center"/>
                            </w:pPr>
                            <w:r>
                              <w:rPr>
                                <w:b/>
                                <w:i/>
                              </w:rPr>
                              <w:t>Listovní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6C6E4B1D">
              <v:shape id="Textové pole 69" style="position:absolute;margin-left:62.1pt;margin-top:17.15pt;width:381.7pt;height:20.35pt;z-index:251658254;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62"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6kxB5gEAAKkDAAAOAAAAZHJzL2Uyb0RvYy54bWysU9tu2zAMfR+wfxD0vjjJnDY14hRdiw4D&#10;ugvQ9QNkWbKF2aJGKbGzrx8lp2m2vg17EURSPjznkN5cj33H9gq9AVvyxWzOmbISamObkj99v3+3&#10;5swHYWvRgVUlPyjPr7dv32wGV6gltNDVChmBWF8MruRtCK7IMi9b1Qs/A6csFTVgLwKF2GQ1ioHQ&#10;+y5bzucX2QBYOwSpvKfs3VTk24SvtZLhq9ZeBdaVnLiFdGI6q3hm240oGhSuNfJIQ/wDi14YS01P&#10;UHciCLZD8wqqNxLBgw4zCX0GWhupkgZSs5j/peaxFU4lLWSOdyeb/P+DlV/2j+4bsjB+gJEGmER4&#10;9wDyh2cWblthG3WDCEOrRE2NF9GybHC+OH4arfaFjyDV8BlqGrLYBUhAo8Y+ukI6GaHTAA4n09UY&#10;mKRkvs4vV1dUklRbrtZ5vkotRPH8tUMfPiroWbyUHGmoCV3sH3yIbETx/CQ2s3Bvui4NtrN/JOhh&#10;zCT2kfBEPYzVyExd8vcXsXFUU0F9ID0I077QftOlBfzF2UC7UnL/cydQcdZ9suTJ1SLP43KlIF9d&#10;LinA80p1XhFWElTJA2fT9TZMC7lzaJqWOk1TsHBDPmqTJL6wOvKnfUjKj7sbF+48Tq9e/rDtbwAA&#10;AP//AwBQSwMEFAAGAAgAAAAhAHvbDMLeAAAACQEAAA8AAABkcnMvZG93bnJldi54bWxMj8tOwzAQ&#10;RfdI/IM1SOyoTZq2IcSpKhBbEOUhsXPjaRI1Hkex24S/73QFy6s5uvdMsZ5cJ044hNaThvuZAoFU&#10;edtSreHz4+UuAxGiIWs6T6jhFwOsy+urwuTWj/SOp22sBZdQyI2GJsY+lzJUDToTZr5H4tveD85E&#10;jkMt7WBGLnedTJRaSmda4oXG9PjUYHXYHp2Gr9f9z3eq3upnt+hHPylJ7kFqfXszbR5BRJziHwwX&#10;fVaHkp12/kg2iI5zkiaMapincxAMZNlqCWKnYbVQIMtC/v+gPAMAAP//AwBQSwECLQAUAAYACAAA&#10;ACEAtoM4kv4AAADhAQAAEwAAAAAAAAAAAAAAAAAAAAAAW0NvbnRlbnRfVHlwZXNdLnhtbFBLAQIt&#10;ABQABgAIAAAAIQA4/SH/1gAAAJQBAAALAAAAAAAAAAAAAAAAAC8BAABfcmVscy8ucmVsc1BLAQIt&#10;ABQABgAIAAAAIQCt6kxB5gEAAKkDAAAOAAAAAAAAAAAAAAAAAC4CAABkcnMvZTJvRG9jLnhtbFBL&#10;AQItABQABgAIAAAAIQB72wzC3gAAAAkBAAAPAAAAAAAAAAAAAAAAAEAEAABkcnMvZG93bnJldi54&#10;bWxQSwUGAAAAAAQABADzAAAASwUAAAAA&#10;" w14:anchorId="0636E2F9">
                <v:textbox>
                  <w:txbxContent>
                    <w:p w:rsidRPr="006E1087" w:rsidR="004F26E4" w:rsidP="00A33195" w:rsidRDefault="004F26E4" w14:paraId="2558E465" w14:textId="77777777">
                      <w:pPr>
                        <w:jc w:val="center"/>
                      </w:pPr>
                      <w:r>
                        <w:rPr>
                          <w:b/>
                          <w:i/>
                        </w:rPr>
                        <w:t>Listovní zásilky mezinárodní</w:t>
                      </w:r>
                    </w:p>
                  </w:txbxContent>
                </v:textbox>
                <w10:wrap anchorx="margin" anchory="margin"/>
              </v:shape>
            </w:pict>
          </mc:Fallback>
        </mc:AlternateContent>
      </w:r>
      <w:r w:rsidR="0075644C" w:rsidRPr="00366F2E">
        <w:rPr>
          <w:rFonts w:ascii="Arial" w:hAnsi="Arial" w:cs="Arial"/>
        </w:rPr>
        <w:br w:type="page"/>
      </w:r>
    </w:p>
    <w:p w14:paraId="5181FDA9" w14:textId="51AEBC23" w:rsidR="0075644C" w:rsidRPr="00366F2E" w:rsidRDefault="0075644C" w:rsidP="00414682">
      <w:pPr>
        <w:pStyle w:val="Nadpis4"/>
        <w:numPr>
          <w:ilvl w:val="3"/>
          <w:numId w:val="47"/>
        </w:numPr>
        <w:tabs>
          <w:tab w:val="clear" w:pos="907"/>
          <w:tab w:val="num" w:pos="567"/>
        </w:tabs>
        <w:rPr>
          <w:rFonts w:cs="Arial"/>
        </w:rPr>
      </w:pPr>
      <w:bookmarkStart w:id="464" w:name="_Toc447207166"/>
      <w:bookmarkStart w:id="465" w:name="_Toc22742913"/>
      <w:bookmarkStart w:id="466" w:name="_Toc87870673"/>
      <w:bookmarkStart w:id="467" w:name="_Toc151387999"/>
      <w:bookmarkStart w:id="468" w:name="_Toc189039847"/>
      <w:r w:rsidRPr="00366F2E">
        <w:rPr>
          <w:rFonts w:cs="Arial"/>
        </w:rPr>
        <w:lastRenderedPageBreak/>
        <w:t>Doporučená zásilka</w:t>
      </w:r>
      <w:bookmarkEnd w:id="464"/>
      <w:bookmarkEnd w:id="465"/>
      <w:bookmarkEnd w:id="466"/>
      <w:bookmarkEnd w:id="467"/>
      <w:bookmarkEnd w:id="468"/>
    </w:p>
    <w:p w14:paraId="02ED1A5C" w14:textId="77777777" w:rsidR="0075644C" w:rsidRPr="00366F2E" w:rsidRDefault="0075644C" w:rsidP="00792FD7">
      <w:pPr>
        <w:pStyle w:val="cpNormal4"/>
        <w:spacing w:after="0" w:line="260" w:lineRule="exact"/>
        <w:ind w:firstLine="0"/>
        <w:rPr>
          <w:rFonts w:ascii="Arial" w:hAnsi="Arial" w:cs="Arial"/>
          <w:szCs w:val="20"/>
        </w:rPr>
      </w:pPr>
      <w:r w:rsidRPr="00366F2E">
        <w:rPr>
          <w:rFonts w:ascii="Arial" w:hAnsi="Arial" w:cs="Arial"/>
          <w:szCs w:val="20"/>
        </w:rPr>
        <w:t>(čl. 118 poštovních podmínek)</w:t>
      </w:r>
    </w:p>
    <w:p w14:paraId="79DC1C3A" w14:textId="77777777" w:rsidR="002B2048" w:rsidRPr="00366F2E" w:rsidRDefault="002B2048" w:rsidP="0075644C">
      <w:pPr>
        <w:spacing w:line="228" w:lineRule="auto"/>
        <w:rPr>
          <w:rFonts w:ascii="Arial" w:hAnsi="Arial" w:cs="Arial"/>
          <w:sz w:val="18"/>
          <w:szCs w:val="18"/>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261"/>
        <w:gridCol w:w="1665"/>
        <w:gridCol w:w="1666"/>
        <w:gridCol w:w="3331"/>
      </w:tblGrid>
      <w:tr w:rsidR="00547C55" w:rsidRPr="00366F2E" w14:paraId="048E8C37" w14:textId="77777777" w:rsidTr="00792FD7">
        <w:trPr>
          <w:cantSplit/>
          <w:trHeight w:val="259"/>
        </w:trPr>
        <w:tc>
          <w:tcPr>
            <w:tcW w:w="3261" w:type="dxa"/>
            <w:vMerge w:val="restart"/>
            <w:shd w:val="clear" w:color="auto" w:fill="F2F2F2"/>
            <w:vAlign w:val="center"/>
          </w:tcPr>
          <w:p w14:paraId="0C33E478" w14:textId="77777777" w:rsidR="002B2048" w:rsidRPr="00366F2E" w:rsidRDefault="002B2048" w:rsidP="0075644C">
            <w:pPr>
              <w:rPr>
                <w:rFonts w:ascii="Arial" w:hAnsi="Arial" w:cs="Arial"/>
                <w:b/>
                <w:sz w:val="20"/>
                <w:szCs w:val="20"/>
              </w:rPr>
            </w:pPr>
            <w:r w:rsidRPr="00366F2E">
              <w:rPr>
                <w:rFonts w:ascii="Arial" w:hAnsi="Arial" w:cs="Arial"/>
                <w:b/>
                <w:sz w:val="20"/>
                <w:szCs w:val="20"/>
              </w:rPr>
              <w:t>Základní cena</w:t>
            </w:r>
          </w:p>
        </w:tc>
        <w:tc>
          <w:tcPr>
            <w:tcW w:w="6662" w:type="dxa"/>
            <w:gridSpan w:val="3"/>
            <w:shd w:val="clear" w:color="auto" w:fill="F2F2F2"/>
            <w:vAlign w:val="center"/>
          </w:tcPr>
          <w:p w14:paraId="3DD08BC3" w14:textId="77777777" w:rsidR="002B2048" w:rsidRPr="00366F2E" w:rsidRDefault="002B2048" w:rsidP="0075644C">
            <w:pPr>
              <w:jc w:val="center"/>
              <w:rPr>
                <w:rFonts w:ascii="Arial" w:hAnsi="Arial" w:cs="Arial"/>
                <w:b/>
                <w:sz w:val="20"/>
                <w:szCs w:val="20"/>
              </w:rPr>
            </w:pPr>
            <w:r w:rsidRPr="00366F2E">
              <w:rPr>
                <w:rFonts w:ascii="Arial" w:hAnsi="Arial" w:cs="Arial"/>
                <w:b/>
                <w:sz w:val="20"/>
                <w:szCs w:val="20"/>
              </w:rPr>
              <w:t>Cena v Kč</w:t>
            </w:r>
          </w:p>
        </w:tc>
      </w:tr>
      <w:tr w:rsidR="00547C55" w:rsidRPr="00366F2E" w14:paraId="2E38D5D1" w14:textId="77777777" w:rsidTr="006F6A8D">
        <w:trPr>
          <w:cantSplit/>
          <w:trHeight w:val="418"/>
        </w:trPr>
        <w:tc>
          <w:tcPr>
            <w:tcW w:w="3261" w:type="dxa"/>
            <w:vMerge/>
            <w:shd w:val="clear" w:color="auto" w:fill="F2F2F2"/>
            <w:vAlign w:val="center"/>
          </w:tcPr>
          <w:p w14:paraId="6BA5BB52" w14:textId="77777777" w:rsidR="00F17596" w:rsidRPr="00366F2E" w:rsidRDefault="00F17596" w:rsidP="0075644C">
            <w:pPr>
              <w:rPr>
                <w:rFonts w:ascii="Arial" w:hAnsi="Arial" w:cs="Arial"/>
                <w:b/>
                <w:sz w:val="20"/>
                <w:szCs w:val="20"/>
              </w:rPr>
            </w:pPr>
          </w:p>
        </w:tc>
        <w:tc>
          <w:tcPr>
            <w:tcW w:w="3331" w:type="dxa"/>
            <w:gridSpan w:val="2"/>
            <w:shd w:val="clear" w:color="auto" w:fill="F2F2F2"/>
            <w:vAlign w:val="center"/>
          </w:tcPr>
          <w:p w14:paraId="50103279" w14:textId="77777777" w:rsidR="00F17596" w:rsidRPr="00366F2E" w:rsidRDefault="00F17596" w:rsidP="0075644C">
            <w:pPr>
              <w:jc w:val="center"/>
              <w:rPr>
                <w:rFonts w:ascii="Arial" w:hAnsi="Arial" w:cs="Arial"/>
                <w:b/>
                <w:sz w:val="20"/>
                <w:szCs w:val="20"/>
              </w:rPr>
            </w:pPr>
            <w:r w:rsidRPr="00366F2E">
              <w:rPr>
                <w:rFonts w:ascii="Arial" w:hAnsi="Arial" w:cs="Arial"/>
                <w:b/>
                <w:sz w:val="20"/>
                <w:szCs w:val="20"/>
              </w:rPr>
              <w:t>EVROPSKÉ ZEMĚ</w:t>
            </w:r>
          </w:p>
        </w:tc>
        <w:tc>
          <w:tcPr>
            <w:tcW w:w="3331" w:type="dxa"/>
            <w:vMerge w:val="restart"/>
            <w:shd w:val="clear" w:color="auto" w:fill="F2F2F2"/>
            <w:vAlign w:val="center"/>
          </w:tcPr>
          <w:p w14:paraId="186D2533" w14:textId="77777777" w:rsidR="00F17596" w:rsidRPr="00366F2E" w:rsidRDefault="00F17596" w:rsidP="0075644C">
            <w:pPr>
              <w:jc w:val="center"/>
              <w:rPr>
                <w:rFonts w:ascii="Arial" w:hAnsi="Arial" w:cs="Arial"/>
                <w:b/>
                <w:sz w:val="20"/>
                <w:szCs w:val="20"/>
              </w:rPr>
            </w:pPr>
            <w:r w:rsidRPr="00366F2E">
              <w:rPr>
                <w:rFonts w:ascii="Arial" w:hAnsi="Arial" w:cs="Arial"/>
                <w:b/>
                <w:sz w:val="20"/>
                <w:szCs w:val="20"/>
              </w:rPr>
              <w:t>MIMOEVROPSKÉ ZEMĚ</w:t>
            </w:r>
          </w:p>
        </w:tc>
      </w:tr>
      <w:tr w:rsidR="00547C55" w:rsidRPr="00366F2E" w14:paraId="178777EF" w14:textId="77777777" w:rsidTr="00E85BAB">
        <w:trPr>
          <w:cantSplit/>
          <w:trHeight w:val="271"/>
        </w:trPr>
        <w:tc>
          <w:tcPr>
            <w:tcW w:w="3261" w:type="dxa"/>
            <w:shd w:val="clear" w:color="auto" w:fill="F2F2F2" w:themeFill="background1" w:themeFillShade="F2"/>
          </w:tcPr>
          <w:p w14:paraId="556F86EB" w14:textId="77777777" w:rsidR="00F17596" w:rsidRPr="00366F2E" w:rsidRDefault="00F17596" w:rsidP="008F1E91">
            <w:pPr>
              <w:rPr>
                <w:rFonts w:ascii="Arial" w:hAnsi="Arial" w:cs="Arial"/>
                <w:b/>
                <w:sz w:val="20"/>
                <w:szCs w:val="20"/>
              </w:rPr>
            </w:pPr>
            <w:r w:rsidRPr="00366F2E">
              <w:rPr>
                <w:rFonts w:ascii="Arial" w:hAnsi="Arial" w:cs="Arial"/>
                <w:b/>
                <w:sz w:val="20"/>
                <w:szCs w:val="20"/>
              </w:rPr>
              <w:t>Hmotnost do</w:t>
            </w:r>
          </w:p>
        </w:tc>
        <w:tc>
          <w:tcPr>
            <w:tcW w:w="1665" w:type="dxa"/>
            <w:shd w:val="clear" w:color="auto" w:fill="F2F2F2" w:themeFill="background1" w:themeFillShade="F2"/>
            <w:vAlign w:val="center"/>
          </w:tcPr>
          <w:p w14:paraId="3297D6F7" w14:textId="77777777" w:rsidR="00F17596" w:rsidRPr="00366F2E" w:rsidRDefault="00F17596" w:rsidP="008F1E91">
            <w:pPr>
              <w:ind w:left="-69"/>
              <w:jc w:val="center"/>
              <w:rPr>
                <w:rFonts w:ascii="Arial" w:hAnsi="Arial" w:cs="Arial"/>
                <w:b/>
                <w:sz w:val="20"/>
                <w:szCs w:val="20"/>
              </w:rPr>
            </w:pPr>
            <w:r w:rsidRPr="00366F2E">
              <w:rPr>
                <w:rFonts w:ascii="Arial" w:hAnsi="Arial" w:cs="Arial"/>
                <w:b/>
                <w:sz w:val="20"/>
                <w:szCs w:val="20"/>
              </w:rPr>
              <w:t>do EU</w:t>
            </w:r>
          </w:p>
        </w:tc>
        <w:tc>
          <w:tcPr>
            <w:tcW w:w="1666" w:type="dxa"/>
            <w:shd w:val="clear" w:color="auto" w:fill="F2F2F2" w:themeFill="background1" w:themeFillShade="F2"/>
            <w:vAlign w:val="center"/>
          </w:tcPr>
          <w:p w14:paraId="061E834C" w14:textId="77777777" w:rsidR="00F17596" w:rsidRPr="00366F2E" w:rsidRDefault="00F17596" w:rsidP="008F1E91">
            <w:pPr>
              <w:ind w:left="-69"/>
              <w:jc w:val="center"/>
              <w:rPr>
                <w:rFonts w:ascii="Arial" w:hAnsi="Arial" w:cs="Arial"/>
                <w:b/>
                <w:sz w:val="20"/>
                <w:szCs w:val="20"/>
              </w:rPr>
            </w:pPr>
            <w:r w:rsidRPr="00366F2E">
              <w:rPr>
                <w:rFonts w:ascii="Arial" w:hAnsi="Arial" w:cs="Arial"/>
                <w:b/>
                <w:sz w:val="20"/>
                <w:szCs w:val="20"/>
              </w:rPr>
              <w:t>mimo EU</w:t>
            </w:r>
          </w:p>
        </w:tc>
        <w:tc>
          <w:tcPr>
            <w:tcW w:w="3331" w:type="dxa"/>
            <w:vMerge/>
            <w:shd w:val="clear" w:color="auto" w:fill="F2F2F2" w:themeFill="background1" w:themeFillShade="F2"/>
            <w:vAlign w:val="center"/>
          </w:tcPr>
          <w:p w14:paraId="5B9FAB9C" w14:textId="0F6116EF" w:rsidR="00F17596" w:rsidRPr="00366F2E" w:rsidRDefault="00F17596" w:rsidP="008F1E91">
            <w:pPr>
              <w:ind w:left="-140" w:right="-68"/>
              <w:jc w:val="center"/>
              <w:rPr>
                <w:rFonts w:ascii="Arial" w:hAnsi="Arial" w:cs="Arial"/>
                <w:b/>
                <w:sz w:val="20"/>
                <w:szCs w:val="20"/>
              </w:rPr>
            </w:pPr>
          </w:p>
        </w:tc>
      </w:tr>
      <w:tr w:rsidR="00547C55" w:rsidRPr="00366F2E" w14:paraId="77A3E309" w14:textId="77777777" w:rsidTr="003D75AB">
        <w:trPr>
          <w:cantSplit/>
          <w:trHeight w:val="271"/>
        </w:trPr>
        <w:tc>
          <w:tcPr>
            <w:tcW w:w="3261" w:type="dxa"/>
          </w:tcPr>
          <w:p w14:paraId="4310D3C1" w14:textId="77777777" w:rsidR="004E15A3" w:rsidRPr="00366F2E" w:rsidRDefault="004E15A3" w:rsidP="004E15A3">
            <w:pPr>
              <w:rPr>
                <w:rFonts w:ascii="Arial" w:hAnsi="Arial" w:cs="Arial"/>
                <w:sz w:val="20"/>
                <w:szCs w:val="20"/>
              </w:rPr>
            </w:pPr>
            <w:r w:rsidRPr="00366F2E">
              <w:rPr>
                <w:rFonts w:ascii="Arial" w:hAnsi="Arial" w:cs="Arial"/>
                <w:sz w:val="20"/>
                <w:szCs w:val="20"/>
              </w:rPr>
              <w:t>50 g</w:t>
            </w:r>
          </w:p>
        </w:tc>
        <w:tc>
          <w:tcPr>
            <w:tcW w:w="1665" w:type="dxa"/>
            <w:shd w:val="clear" w:color="auto" w:fill="auto"/>
          </w:tcPr>
          <w:p w14:paraId="77987B56" w14:textId="111CAE56" w:rsidR="004E15A3" w:rsidRPr="00366F2E" w:rsidRDefault="004E15A3" w:rsidP="004E15A3">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125</w:t>
            </w:r>
            <w:r w:rsidRPr="00366F2E">
              <w:rPr>
                <w:rFonts w:ascii="Arial" w:hAnsi="Arial" w:cs="Arial"/>
                <w:sz w:val="20"/>
                <w:szCs w:val="20"/>
              </w:rPr>
              <w:t xml:space="preserve">,00 </w:t>
            </w:r>
          </w:p>
        </w:tc>
        <w:tc>
          <w:tcPr>
            <w:tcW w:w="1666" w:type="dxa"/>
            <w:shd w:val="clear" w:color="auto" w:fill="auto"/>
          </w:tcPr>
          <w:p w14:paraId="2FC0857C" w14:textId="1458C561" w:rsidR="004E15A3" w:rsidRPr="00366F2E" w:rsidRDefault="004E15A3" w:rsidP="004E15A3">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125</w:t>
            </w:r>
            <w:r w:rsidRPr="00366F2E">
              <w:rPr>
                <w:rFonts w:ascii="Arial" w:hAnsi="Arial" w:cs="Arial"/>
                <w:sz w:val="20"/>
                <w:szCs w:val="20"/>
              </w:rPr>
              <w:t xml:space="preserve">,00 </w:t>
            </w:r>
          </w:p>
        </w:tc>
        <w:tc>
          <w:tcPr>
            <w:tcW w:w="3331" w:type="dxa"/>
            <w:shd w:val="clear" w:color="auto" w:fill="auto"/>
          </w:tcPr>
          <w:p w14:paraId="07CDA79D" w14:textId="2C98CD31" w:rsidR="004E15A3" w:rsidRPr="00366F2E" w:rsidRDefault="004E15A3" w:rsidP="004E15A3">
            <w:pPr>
              <w:ind w:left="-13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131</w:t>
            </w:r>
            <w:r w:rsidRPr="00366F2E">
              <w:rPr>
                <w:rFonts w:ascii="Arial" w:hAnsi="Arial" w:cs="Arial"/>
                <w:sz w:val="20"/>
                <w:szCs w:val="20"/>
              </w:rPr>
              <w:t xml:space="preserve">,00 </w:t>
            </w:r>
          </w:p>
        </w:tc>
      </w:tr>
      <w:tr w:rsidR="00547C55" w:rsidRPr="00366F2E" w14:paraId="6CCB5392" w14:textId="77777777" w:rsidTr="003D75AB">
        <w:trPr>
          <w:cantSplit/>
          <w:trHeight w:val="271"/>
        </w:trPr>
        <w:tc>
          <w:tcPr>
            <w:tcW w:w="3261" w:type="dxa"/>
          </w:tcPr>
          <w:p w14:paraId="6549C887" w14:textId="77777777" w:rsidR="004E15A3" w:rsidRPr="00366F2E" w:rsidRDefault="004E15A3" w:rsidP="004E15A3">
            <w:pPr>
              <w:rPr>
                <w:rFonts w:ascii="Arial" w:hAnsi="Arial" w:cs="Arial"/>
                <w:sz w:val="20"/>
                <w:szCs w:val="20"/>
              </w:rPr>
            </w:pPr>
            <w:r w:rsidRPr="00366F2E">
              <w:rPr>
                <w:rFonts w:ascii="Arial" w:hAnsi="Arial" w:cs="Arial"/>
                <w:sz w:val="20"/>
                <w:szCs w:val="20"/>
              </w:rPr>
              <w:t>100 g</w:t>
            </w:r>
          </w:p>
        </w:tc>
        <w:tc>
          <w:tcPr>
            <w:tcW w:w="1665" w:type="dxa"/>
            <w:shd w:val="clear" w:color="auto" w:fill="auto"/>
          </w:tcPr>
          <w:p w14:paraId="5A9ED169" w14:textId="7D04980E" w:rsidR="004E15A3" w:rsidRPr="00366F2E" w:rsidRDefault="004E15A3" w:rsidP="004E15A3">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152</w:t>
            </w:r>
            <w:r w:rsidRPr="00366F2E">
              <w:rPr>
                <w:rFonts w:ascii="Arial" w:hAnsi="Arial" w:cs="Arial"/>
                <w:sz w:val="20"/>
                <w:szCs w:val="20"/>
              </w:rPr>
              <w:t xml:space="preserve">,00 </w:t>
            </w:r>
          </w:p>
        </w:tc>
        <w:tc>
          <w:tcPr>
            <w:tcW w:w="1666" w:type="dxa"/>
            <w:shd w:val="clear" w:color="auto" w:fill="auto"/>
          </w:tcPr>
          <w:p w14:paraId="19D49857" w14:textId="344A4753" w:rsidR="004E15A3" w:rsidRPr="00366F2E" w:rsidRDefault="004E15A3" w:rsidP="004E15A3">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152</w:t>
            </w:r>
            <w:r w:rsidRPr="00366F2E">
              <w:rPr>
                <w:rFonts w:ascii="Arial" w:hAnsi="Arial" w:cs="Arial"/>
                <w:sz w:val="20"/>
                <w:szCs w:val="20"/>
              </w:rPr>
              <w:t xml:space="preserve">,00 </w:t>
            </w:r>
          </w:p>
        </w:tc>
        <w:tc>
          <w:tcPr>
            <w:tcW w:w="3331" w:type="dxa"/>
            <w:shd w:val="clear" w:color="auto" w:fill="auto"/>
          </w:tcPr>
          <w:p w14:paraId="0BE50A5D" w14:textId="209F06E8" w:rsidR="004E15A3" w:rsidRPr="00366F2E" w:rsidRDefault="004E15A3" w:rsidP="004E15A3">
            <w:pPr>
              <w:ind w:left="-13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160</w:t>
            </w:r>
            <w:r w:rsidRPr="00366F2E">
              <w:rPr>
                <w:rFonts w:ascii="Arial" w:hAnsi="Arial" w:cs="Arial"/>
                <w:sz w:val="20"/>
                <w:szCs w:val="20"/>
              </w:rPr>
              <w:t xml:space="preserve">,00 </w:t>
            </w:r>
          </w:p>
        </w:tc>
      </w:tr>
      <w:tr w:rsidR="00547C55" w:rsidRPr="00366F2E" w14:paraId="7A8A8370" w14:textId="77777777" w:rsidTr="003D75AB">
        <w:trPr>
          <w:cantSplit/>
          <w:trHeight w:val="271"/>
        </w:trPr>
        <w:tc>
          <w:tcPr>
            <w:tcW w:w="3261" w:type="dxa"/>
          </w:tcPr>
          <w:p w14:paraId="4F51F44F" w14:textId="77777777" w:rsidR="004E15A3" w:rsidRPr="00366F2E" w:rsidRDefault="004E15A3" w:rsidP="004E15A3">
            <w:pPr>
              <w:rPr>
                <w:rFonts w:ascii="Arial" w:hAnsi="Arial" w:cs="Arial"/>
                <w:sz w:val="20"/>
                <w:szCs w:val="20"/>
              </w:rPr>
            </w:pPr>
            <w:r w:rsidRPr="00366F2E">
              <w:rPr>
                <w:rFonts w:ascii="Arial" w:hAnsi="Arial" w:cs="Arial"/>
                <w:sz w:val="20"/>
                <w:szCs w:val="20"/>
              </w:rPr>
              <w:t>250 g</w:t>
            </w:r>
          </w:p>
        </w:tc>
        <w:tc>
          <w:tcPr>
            <w:tcW w:w="1665" w:type="dxa"/>
            <w:shd w:val="clear" w:color="auto" w:fill="auto"/>
          </w:tcPr>
          <w:p w14:paraId="161666AC" w14:textId="0FD8BE43" w:rsidR="004E15A3" w:rsidRPr="00366F2E" w:rsidRDefault="004E15A3" w:rsidP="004E15A3">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196</w:t>
            </w:r>
            <w:r w:rsidRPr="00366F2E">
              <w:rPr>
                <w:rFonts w:ascii="Arial" w:hAnsi="Arial" w:cs="Arial"/>
                <w:sz w:val="20"/>
                <w:szCs w:val="20"/>
              </w:rPr>
              <w:t xml:space="preserve">,00 </w:t>
            </w:r>
          </w:p>
        </w:tc>
        <w:tc>
          <w:tcPr>
            <w:tcW w:w="1666" w:type="dxa"/>
            <w:shd w:val="clear" w:color="auto" w:fill="auto"/>
          </w:tcPr>
          <w:p w14:paraId="746DA481" w14:textId="0907CADD" w:rsidR="004E15A3" w:rsidRPr="00366F2E" w:rsidRDefault="004E15A3" w:rsidP="004E15A3">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199</w:t>
            </w:r>
            <w:r w:rsidRPr="00366F2E">
              <w:rPr>
                <w:rFonts w:ascii="Arial" w:hAnsi="Arial" w:cs="Arial"/>
                <w:sz w:val="20"/>
                <w:szCs w:val="20"/>
              </w:rPr>
              <w:t xml:space="preserve">,00 </w:t>
            </w:r>
          </w:p>
        </w:tc>
        <w:tc>
          <w:tcPr>
            <w:tcW w:w="3331" w:type="dxa"/>
            <w:shd w:val="clear" w:color="auto" w:fill="auto"/>
          </w:tcPr>
          <w:p w14:paraId="2D4CE8C4" w14:textId="0AFE2E72" w:rsidR="004E15A3" w:rsidRPr="00366F2E" w:rsidRDefault="004E15A3" w:rsidP="004E15A3">
            <w:pPr>
              <w:ind w:left="-13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220</w:t>
            </w:r>
            <w:r w:rsidRPr="00366F2E">
              <w:rPr>
                <w:rFonts w:ascii="Arial" w:hAnsi="Arial" w:cs="Arial"/>
                <w:sz w:val="20"/>
                <w:szCs w:val="20"/>
              </w:rPr>
              <w:t xml:space="preserve">,00 </w:t>
            </w:r>
          </w:p>
        </w:tc>
      </w:tr>
      <w:tr w:rsidR="00547C55" w:rsidRPr="00366F2E" w14:paraId="1A347D9A" w14:textId="77777777" w:rsidTr="003D75AB">
        <w:trPr>
          <w:cantSplit/>
          <w:trHeight w:val="271"/>
        </w:trPr>
        <w:tc>
          <w:tcPr>
            <w:tcW w:w="3261" w:type="dxa"/>
          </w:tcPr>
          <w:p w14:paraId="2EE15088" w14:textId="77777777" w:rsidR="004E15A3" w:rsidRPr="00366F2E" w:rsidRDefault="004E15A3" w:rsidP="004E15A3">
            <w:pPr>
              <w:rPr>
                <w:rFonts w:ascii="Arial" w:hAnsi="Arial" w:cs="Arial"/>
                <w:sz w:val="20"/>
                <w:szCs w:val="20"/>
              </w:rPr>
            </w:pPr>
            <w:r w:rsidRPr="00366F2E">
              <w:rPr>
                <w:rFonts w:ascii="Arial" w:hAnsi="Arial" w:cs="Arial"/>
                <w:sz w:val="20"/>
                <w:szCs w:val="20"/>
              </w:rPr>
              <w:t>500 g</w:t>
            </w:r>
          </w:p>
        </w:tc>
        <w:tc>
          <w:tcPr>
            <w:tcW w:w="1665" w:type="dxa"/>
            <w:shd w:val="clear" w:color="auto" w:fill="auto"/>
          </w:tcPr>
          <w:p w14:paraId="14DB3A2A" w14:textId="54487AB1" w:rsidR="004E15A3" w:rsidRPr="00366F2E" w:rsidRDefault="004E15A3" w:rsidP="004E15A3">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239</w:t>
            </w:r>
            <w:r w:rsidRPr="00366F2E">
              <w:rPr>
                <w:rFonts w:ascii="Arial" w:hAnsi="Arial" w:cs="Arial"/>
                <w:sz w:val="20"/>
                <w:szCs w:val="20"/>
              </w:rPr>
              <w:t xml:space="preserve">,00 </w:t>
            </w:r>
          </w:p>
        </w:tc>
        <w:tc>
          <w:tcPr>
            <w:tcW w:w="1666" w:type="dxa"/>
            <w:shd w:val="clear" w:color="auto" w:fill="auto"/>
          </w:tcPr>
          <w:p w14:paraId="39531F0C" w14:textId="7B97C9BD" w:rsidR="004E15A3" w:rsidRPr="00366F2E" w:rsidRDefault="004E15A3" w:rsidP="004E15A3">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242</w:t>
            </w:r>
            <w:r w:rsidRPr="00366F2E">
              <w:rPr>
                <w:rFonts w:ascii="Arial" w:hAnsi="Arial" w:cs="Arial"/>
                <w:sz w:val="20"/>
                <w:szCs w:val="20"/>
              </w:rPr>
              <w:t xml:space="preserve">,00 </w:t>
            </w:r>
          </w:p>
        </w:tc>
        <w:tc>
          <w:tcPr>
            <w:tcW w:w="3331" w:type="dxa"/>
            <w:shd w:val="clear" w:color="auto" w:fill="auto"/>
          </w:tcPr>
          <w:p w14:paraId="44DAD544" w14:textId="09235804" w:rsidR="004E15A3" w:rsidRPr="00366F2E" w:rsidRDefault="004E15A3" w:rsidP="004E15A3">
            <w:pPr>
              <w:ind w:left="-13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295</w:t>
            </w:r>
            <w:r w:rsidRPr="00366F2E">
              <w:rPr>
                <w:rFonts w:ascii="Arial" w:hAnsi="Arial" w:cs="Arial"/>
                <w:sz w:val="20"/>
                <w:szCs w:val="20"/>
              </w:rPr>
              <w:t xml:space="preserve">,00 </w:t>
            </w:r>
          </w:p>
        </w:tc>
      </w:tr>
      <w:tr w:rsidR="00547C55" w:rsidRPr="00366F2E" w14:paraId="2A9C9524" w14:textId="77777777" w:rsidTr="003D75AB">
        <w:trPr>
          <w:cantSplit/>
          <w:trHeight w:val="271"/>
        </w:trPr>
        <w:tc>
          <w:tcPr>
            <w:tcW w:w="3261" w:type="dxa"/>
          </w:tcPr>
          <w:p w14:paraId="6AC34600" w14:textId="77777777" w:rsidR="004E15A3" w:rsidRPr="00366F2E" w:rsidRDefault="004E15A3" w:rsidP="004E15A3">
            <w:pPr>
              <w:rPr>
                <w:rFonts w:ascii="Arial" w:hAnsi="Arial" w:cs="Arial"/>
                <w:sz w:val="20"/>
                <w:szCs w:val="20"/>
              </w:rPr>
            </w:pPr>
            <w:r w:rsidRPr="00366F2E">
              <w:rPr>
                <w:rFonts w:ascii="Arial" w:hAnsi="Arial" w:cs="Arial"/>
                <w:sz w:val="20"/>
                <w:szCs w:val="20"/>
              </w:rPr>
              <w:t>1 kg</w:t>
            </w:r>
          </w:p>
        </w:tc>
        <w:tc>
          <w:tcPr>
            <w:tcW w:w="1665" w:type="dxa"/>
            <w:shd w:val="clear" w:color="auto" w:fill="auto"/>
          </w:tcPr>
          <w:p w14:paraId="60614BA9" w14:textId="2BF44AC6" w:rsidR="004E15A3" w:rsidRPr="00366F2E" w:rsidRDefault="004E15A3" w:rsidP="004E15A3">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340</w:t>
            </w:r>
            <w:r w:rsidRPr="00366F2E">
              <w:rPr>
                <w:rFonts w:ascii="Arial" w:hAnsi="Arial" w:cs="Arial"/>
                <w:sz w:val="20"/>
                <w:szCs w:val="20"/>
              </w:rPr>
              <w:t xml:space="preserve">,00 </w:t>
            </w:r>
          </w:p>
        </w:tc>
        <w:tc>
          <w:tcPr>
            <w:tcW w:w="1666" w:type="dxa"/>
            <w:shd w:val="clear" w:color="auto" w:fill="auto"/>
          </w:tcPr>
          <w:p w14:paraId="0FA06E2F" w14:textId="55E5660B" w:rsidR="004E15A3" w:rsidRPr="00366F2E" w:rsidRDefault="004E15A3" w:rsidP="004E15A3">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343</w:t>
            </w:r>
            <w:r w:rsidRPr="00366F2E">
              <w:rPr>
                <w:rFonts w:ascii="Arial" w:hAnsi="Arial" w:cs="Arial"/>
                <w:sz w:val="20"/>
                <w:szCs w:val="20"/>
              </w:rPr>
              <w:t xml:space="preserve">,00 </w:t>
            </w:r>
          </w:p>
        </w:tc>
        <w:tc>
          <w:tcPr>
            <w:tcW w:w="3331" w:type="dxa"/>
            <w:shd w:val="clear" w:color="auto" w:fill="auto"/>
          </w:tcPr>
          <w:p w14:paraId="18AFC81C" w14:textId="5C88A536" w:rsidR="004E15A3" w:rsidRPr="00366F2E" w:rsidRDefault="004E15A3" w:rsidP="004E15A3">
            <w:pPr>
              <w:ind w:left="-13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445</w:t>
            </w:r>
            <w:r w:rsidRPr="00366F2E">
              <w:rPr>
                <w:rFonts w:ascii="Arial" w:hAnsi="Arial" w:cs="Arial"/>
                <w:sz w:val="20"/>
                <w:szCs w:val="20"/>
              </w:rPr>
              <w:t xml:space="preserve">,00 </w:t>
            </w:r>
          </w:p>
        </w:tc>
      </w:tr>
      <w:tr w:rsidR="004E15A3" w:rsidRPr="00366F2E" w14:paraId="7D172253" w14:textId="77777777" w:rsidTr="003D75AB">
        <w:trPr>
          <w:cantSplit/>
          <w:trHeight w:val="271"/>
        </w:trPr>
        <w:tc>
          <w:tcPr>
            <w:tcW w:w="3261" w:type="dxa"/>
          </w:tcPr>
          <w:p w14:paraId="54125E0B" w14:textId="77777777" w:rsidR="004E15A3" w:rsidRPr="00366F2E" w:rsidRDefault="004E15A3" w:rsidP="004E15A3">
            <w:pPr>
              <w:rPr>
                <w:rFonts w:ascii="Arial" w:hAnsi="Arial" w:cs="Arial"/>
                <w:sz w:val="20"/>
                <w:szCs w:val="20"/>
              </w:rPr>
            </w:pPr>
            <w:r w:rsidRPr="00366F2E">
              <w:rPr>
                <w:rFonts w:ascii="Arial" w:hAnsi="Arial" w:cs="Arial"/>
                <w:sz w:val="20"/>
                <w:szCs w:val="20"/>
              </w:rPr>
              <w:t>2 kg</w:t>
            </w:r>
          </w:p>
        </w:tc>
        <w:tc>
          <w:tcPr>
            <w:tcW w:w="1665" w:type="dxa"/>
            <w:shd w:val="clear" w:color="auto" w:fill="auto"/>
          </w:tcPr>
          <w:p w14:paraId="5FAEAF46" w14:textId="0136F412" w:rsidR="004E15A3" w:rsidRPr="00366F2E" w:rsidRDefault="004E15A3" w:rsidP="004E15A3">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517</w:t>
            </w:r>
            <w:r w:rsidRPr="00366F2E">
              <w:rPr>
                <w:rFonts w:ascii="Arial" w:hAnsi="Arial" w:cs="Arial"/>
                <w:sz w:val="20"/>
                <w:szCs w:val="20"/>
              </w:rPr>
              <w:t xml:space="preserve">,00 </w:t>
            </w:r>
          </w:p>
        </w:tc>
        <w:tc>
          <w:tcPr>
            <w:tcW w:w="1666" w:type="dxa"/>
            <w:shd w:val="clear" w:color="auto" w:fill="auto"/>
          </w:tcPr>
          <w:p w14:paraId="4B87041E" w14:textId="343DF5C9" w:rsidR="004E15A3" w:rsidRPr="00366F2E" w:rsidRDefault="004E15A3" w:rsidP="004E15A3">
            <w:pPr>
              <w:ind w:left="-68"/>
              <w:jc w:val="center"/>
              <w:rPr>
                <w:rFonts w:ascii="Arial" w:hAnsi="Arial" w:cs="Arial"/>
                <w:sz w:val="20"/>
                <w:szCs w:val="20"/>
              </w:rPr>
            </w:pPr>
            <w:r w:rsidRPr="00366F2E">
              <w:rPr>
                <w:rFonts w:ascii="Arial" w:hAnsi="Arial" w:cs="Arial"/>
                <w:sz w:val="20"/>
                <w:szCs w:val="20"/>
              </w:rPr>
              <w:t xml:space="preserve"> </w:t>
            </w:r>
            <w:r w:rsidR="001564B9" w:rsidRPr="00366F2E">
              <w:rPr>
                <w:rFonts w:ascii="Arial" w:hAnsi="Arial" w:cs="Arial"/>
                <w:sz w:val="20"/>
                <w:szCs w:val="20"/>
              </w:rPr>
              <w:t>520</w:t>
            </w:r>
            <w:r w:rsidRPr="00366F2E">
              <w:rPr>
                <w:rFonts w:ascii="Arial" w:hAnsi="Arial" w:cs="Arial"/>
                <w:sz w:val="20"/>
                <w:szCs w:val="20"/>
              </w:rPr>
              <w:t xml:space="preserve">,00 </w:t>
            </w:r>
          </w:p>
        </w:tc>
        <w:tc>
          <w:tcPr>
            <w:tcW w:w="3331" w:type="dxa"/>
            <w:shd w:val="clear" w:color="auto" w:fill="auto"/>
          </w:tcPr>
          <w:p w14:paraId="15B5DE20" w14:textId="480AF00B" w:rsidR="004E15A3" w:rsidRPr="00366F2E" w:rsidRDefault="004E15A3" w:rsidP="004E15A3">
            <w:pPr>
              <w:ind w:left="-13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711</w:t>
            </w:r>
            <w:r w:rsidRPr="00366F2E">
              <w:rPr>
                <w:rFonts w:ascii="Arial" w:hAnsi="Arial" w:cs="Arial"/>
                <w:sz w:val="20"/>
                <w:szCs w:val="20"/>
              </w:rPr>
              <w:t xml:space="preserve">,00 </w:t>
            </w:r>
          </w:p>
        </w:tc>
      </w:tr>
    </w:tbl>
    <w:p w14:paraId="6FAA29A4" w14:textId="77777777" w:rsidR="002B2048" w:rsidRPr="00366F2E" w:rsidRDefault="002B2048" w:rsidP="0075644C">
      <w:pPr>
        <w:pStyle w:val="cpNormal4"/>
        <w:spacing w:after="0"/>
        <w:ind w:left="709" w:hanging="709"/>
        <w:rPr>
          <w:rFonts w:ascii="Arial" w:hAnsi="Arial" w:cs="Arial"/>
          <w:sz w:val="22"/>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3261"/>
        <w:gridCol w:w="1665"/>
        <w:gridCol w:w="1666"/>
        <w:gridCol w:w="3331"/>
      </w:tblGrid>
      <w:tr w:rsidR="00547C55" w:rsidRPr="00366F2E" w14:paraId="2A007596" w14:textId="77777777" w:rsidTr="00832921">
        <w:trPr>
          <w:cantSplit/>
          <w:trHeight w:val="261"/>
        </w:trPr>
        <w:tc>
          <w:tcPr>
            <w:tcW w:w="3261" w:type="dxa"/>
            <w:vMerge w:val="restart"/>
            <w:shd w:val="clear" w:color="auto" w:fill="F2F2F2"/>
          </w:tcPr>
          <w:p w14:paraId="6E0C5ACE" w14:textId="77777777" w:rsidR="002B2048" w:rsidRPr="00366F2E" w:rsidRDefault="002B2048" w:rsidP="008D5090">
            <w:pPr>
              <w:rPr>
                <w:rFonts w:ascii="Arial" w:hAnsi="Arial" w:cs="Arial"/>
                <w:b/>
                <w:sz w:val="20"/>
                <w:szCs w:val="20"/>
              </w:rPr>
            </w:pPr>
            <w:r w:rsidRPr="00366F2E">
              <w:rPr>
                <w:rFonts w:ascii="Arial" w:hAnsi="Arial" w:cs="Arial"/>
                <w:b/>
                <w:sz w:val="20"/>
                <w:szCs w:val="20"/>
              </w:rPr>
              <w:t>Cena pro uživatele výplatních strojů, při úhradě cen Kreditem</w:t>
            </w:r>
            <w:r w:rsidRPr="00366F2E">
              <w:rPr>
                <w:rFonts w:ascii="Arial" w:hAnsi="Arial" w:cs="Arial"/>
                <w:b/>
                <w:sz w:val="20"/>
                <w:szCs w:val="20"/>
                <w:vertAlign w:val="superscript"/>
              </w:rPr>
              <w:t xml:space="preserve">1) </w:t>
            </w:r>
            <w:r w:rsidRPr="00366F2E">
              <w:rPr>
                <w:rFonts w:ascii="Arial" w:hAnsi="Arial" w:cs="Arial"/>
                <w:b/>
                <w:sz w:val="20"/>
                <w:szCs w:val="20"/>
              </w:rPr>
              <w:t>nebo pro zákazníky Hybridní pošty</w:t>
            </w:r>
          </w:p>
        </w:tc>
        <w:tc>
          <w:tcPr>
            <w:tcW w:w="6662" w:type="dxa"/>
            <w:gridSpan w:val="3"/>
            <w:shd w:val="clear" w:color="auto" w:fill="F2F2F2"/>
            <w:vAlign w:val="center"/>
          </w:tcPr>
          <w:p w14:paraId="6B049622" w14:textId="77777777" w:rsidR="002B2048" w:rsidRPr="00366F2E" w:rsidRDefault="002B2048" w:rsidP="008F2F29">
            <w:pPr>
              <w:jc w:val="center"/>
              <w:rPr>
                <w:rFonts w:ascii="Arial" w:hAnsi="Arial" w:cs="Arial"/>
                <w:b/>
                <w:sz w:val="20"/>
                <w:szCs w:val="20"/>
              </w:rPr>
            </w:pPr>
            <w:r w:rsidRPr="00366F2E">
              <w:rPr>
                <w:rFonts w:ascii="Arial" w:hAnsi="Arial" w:cs="Arial"/>
                <w:b/>
                <w:sz w:val="20"/>
                <w:szCs w:val="20"/>
              </w:rPr>
              <w:t>Cena v Kč</w:t>
            </w:r>
          </w:p>
        </w:tc>
      </w:tr>
      <w:tr w:rsidR="00547C55" w:rsidRPr="00366F2E" w14:paraId="2F024037" w14:textId="77777777" w:rsidTr="006F6A8D">
        <w:trPr>
          <w:cantSplit/>
          <w:trHeight w:val="557"/>
        </w:trPr>
        <w:tc>
          <w:tcPr>
            <w:tcW w:w="3261" w:type="dxa"/>
            <w:vMerge/>
            <w:shd w:val="clear" w:color="auto" w:fill="F2F2F2"/>
          </w:tcPr>
          <w:p w14:paraId="6EABD03C" w14:textId="77777777" w:rsidR="00F17596" w:rsidRPr="00366F2E" w:rsidRDefault="00F17596" w:rsidP="001D5221">
            <w:pPr>
              <w:rPr>
                <w:rFonts w:ascii="Arial" w:hAnsi="Arial" w:cs="Arial"/>
                <w:sz w:val="20"/>
                <w:szCs w:val="20"/>
              </w:rPr>
            </w:pPr>
          </w:p>
        </w:tc>
        <w:tc>
          <w:tcPr>
            <w:tcW w:w="3331" w:type="dxa"/>
            <w:gridSpan w:val="2"/>
            <w:shd w:val="clear" w:color="auto" w:fill="F2F2F2"/>
            <w:vAlign w:val="center"/>
          </w:tcPr>
          <w:p w14:paraId="50607858" w14:textId="77777777" w:rsidR="00F17596" w:rsidRPr="00366F2E" w:rsidRDefault="00F17596" w:rsidP="008F2F29">
            <w:pPr>
              <w:jc w:val="center"/>
              <w:rPr>
                <w:rFonts w:ascii="Arial" w:hAnsi="Arial" w:cs="Arial"/>
                <w:b/>
                <w:sz w:val="20"/>
                <w:szCs w:val="20"/>
              </w:rPr>
            </w:pPr>
            <w:r w:rsidRPr="00366F2E">
              <w:rPr>
                <w:rFonts w:ascii="Arial" w:hAnsi="Arial" w:cs="Arial"/>
                <w:b/>
                <w:sz w:val="20"/>
                <w:szCs w:val="20"/>
              </w:rPr>
              <w:t>EVROPSKÉ ZEMĚ</w:t>
            </w:r>
          </w:p>
        </w:tc>
        <w:tc>
          <w:tcPr>
            <w:tcW w:w="3331" w:type="dxa"/>
            <w:vMerge w:val="restart"/>
            <w:shd w:val="clear" w:color="auto" w:fill="F2F2F2"/>
            <w:vAlign w:val="center"/>
          </w:tcPr>
          <w:p w14:paraId="1FF5AD33" w14:textId="77777777" w:rsidR="00F17596" w:rsidRPr="00366F2E" w:rsidRDefault="00F17596" w:rsidP="008F2F29">
            <w:pPr>
              <w:jc w:val="center"/>
              <w:rPr>
                <w:rFonts w:ascii="Arial" w:hAnsi="Arial" w:cs="Arial"/>
                <w:b/>
                <w:sz w:val="20"/>
                <w:szCs w:val="20"/>
              </w:rPr>
            </w:pPr>
            <w:r w:rsidRPr="00366F2E">
              <w:rPr>
                <w:rFonts w:ascii="Arial" w:hAnsi="Arial" w:cs="Arial"/>
                <w:b/>
                <w:sz w:val="20"/>
                <w:szCs w:val="20"/>
              </w:rPr>
              <w:t>MIMOEVROPSKÉ ZEMĚ</w:t>
            </w:r>
          </w:p>
        </w:tc>
      </w:tr>
      <w:tr w:rsidR="00547C55" w:rsidRPr="00366F2E" w14:paraId="77251CEF" w14:textId="77777777" w:rsidTr="00E85BAB">
        <w:trPr>
          <w:cantSplit/>
          <w:trHeight w:val="271"/>
        </w:trPr>
        <w:tc>
          <w:tcPr>
            <w:tcW w:w="3261" w:type="dxa"/>
            <w:shd w:val="clear" w:color="auto" w:fill="F2F2F2" w:themeFill="background1" w:themeFillShade="F2"/>
          </w:tcPr>
          <w:p w14:paraId="04664AC9" w14:textId="77777777" w:rsidR="00F17596" w:rsidRPr="00366F2E" w:rsidRDefault="00F17596" w:rsidP="008F1E91">
            <w:pPr>
              <w:rPr>
                <w:rFonts w:ascii="Arial" w:hAnsi="Arial" w:cs="Arial"/>
                <w:b/>
                <w:sz w:val="20"/>
                <w:szCs w:val="20"/>
              </w:rPr>
            </w:pPr>
            <w:r w:rsidRPr="00366F2E">
              <w:rPr>
                <w:rFonts w:ascii="Arial" w:hAnsi="Arial" w:cs="Arial"/>
                <w:b/>
                <w:sz w:val="20"/>
                <w:szCs w:val="20"/>
              </w:rPr>
              <w:t>Hmotnost do</w:t>
            </w:r>
          </w:p>
        </w:tc>
        <w:tc>
          <w:tcPr>
            <w:tcW w:w="1665" w:type="dxa"/>
            <w:shd w:val="clear" w:color="auto" w:fill="F2F2F2"/>
            <w:vAlign w:val="center"/>
          </w:tcPr>
          <w:p w14:paraId="634FBB76" w14:textId="77777777" w:rsidR="00F17596" w:rsidRPr="00366F2E" w:rsidRDefault="00F17596" w:rsidP="008F1E91">
            <w:pPr>
              <w:jc w:val="center"/>
              <w:rPr>
                <w:rFonts w:ascii="Arial" w:hAnsi="Arial" w:cs="Arial"/>
                <w:sz w:val="20"/>
                <w:szCs w:val="20"/>
              </w:rPr>
            </w:pPr>
            <w:r w:rsidRPr="00366F2E">
              <w:rPr>
                <w:rFonts w:ascii="Arial" w:hAnsi="Arial" w:cs="Arial"/>
                <w:b/>
                <w:sz w:val="20"/>
                <w:szCs w:val="20"/>
              </w:rPr>
              <w:t>do EU</w:t>
            </w:r>
          </w:p>
        </w:tc>
        <w:tc>
          <w:tcPr>
            <w:tcW w:w="1666" w:type="dxa"/>
            <w:shd w:val="clear" w:color="auto" w:fill="F2F2F2"/>
            <w:vAlign w:val="center"/>
          </w:tcPr>
          <w:p w14:paraId="04D791C9" w14:textId="77777777" w:rsidR="00F17596" w:rsidRPr="00366F2E" w:rsidRDefault="00F17596" w:rsidP="008F1E91">
            <w:pPr>
              <w:jc w:val="center"/>
              <w:rPr>
                <w:rFonts w:ascii="Arial" w:hAnsi="Arial" w:cs="Arial"/>
                <w:sz w:val="20"/>
                <w:szCs w:val="20"/>
              </w:rPr>
            </w:pPr>
            <w:r w:rsidRPr="00366F2E">
              <w:rPr>
                <w:rFonts w:ascii="Arial" w:hAnsi="Arial" w:cs="Arial"/>
                <w:b/>
                <w:sz w:val="20"/>
                <w:szCs w:val="20"/>
              </w:rPr>
              <w:t>mimo EU</w:t>
            </w:r>
          </w:p>
        </w:tc>
        <w:tc>
          <w:tcPr>
            <w:tcW w:w="3331" w:type="dxa"/>
            <w:vMerge/>
            <w:shd w:val="clear" w:color="auto" w:fill="F2F2F2"/>
            <w:vAlign w:val="center"/>
          </w:tcPr>
          <w:p w14:paraId="5D007F6B" w14:textId="08A56EBA" w:rsidR="00F17596" w:rsidRPr="00366F2E" w:rsidRDefault="00F17596" w:rsidP="008F1E91">
            <w:pPr>
              <w:jc w:val="center"/>
              <w:rPr>
                <w:rFonts w:ascii="Arial" w:hAnsi="Arial" w:cs="Arial"/>
                <w:sz w:val="20"/>
                <w:szCs w:val="20"/>
              </w:rPr>
            </w:pPr>
          </w:p>
        </w:tc>
      </w:tr>
      <w:tr w:rsidR="00547C55" w:rsidRPr="00366F2E" w14:paraId="1E5CEB7F" w14:textId="77777777" w:rsidTr="003D75AB">
        <w:trPr>
          <w:cantSplit/>
          <w:trHeight w:val="271"/>
        </w:trPr>
        <w:tc>
          <w:tcPr>
            <w:tcW w:w="3261" w:type="dxa"/>
          </w:tcPr>
          <w:p w14:paraId="65D400B2" w14:textId="77777777" w:rsidR="00BB7CB7" w:rsidRPr="00366F2E" w:rsidRDefault="00BB7CB7" w:rsidP="00BB7CB7">
            <w:pPr>
              <w:rPr>
                <w:rFonts w:ascii="Arial" w:hAnsi="Arial" w:cs="Arial"/>
                <w:sz w:val="20"/>
                <w:szCs w:val="20"/>
              </w:rPr>
            </w:pPr>
            <w:r w:rsidRPr="00366F2E">
              <w:rPr>
                <w:rFonts w:ascii="Arial" w:hAnsi="Arial" w:cs="Arial"/>
                <w:sz w:val="20"/>
                <w:szCs w:val="20"/>
              </w:rPr>
              <w:t>50 g</w:t>
            </w:r>
          </w:p>
        </w:tc>
        <w:tc>
          <w:tcPr>
            <w:tcW w:w="1665" w:type="dxa"/>
            <w:shd w:val="clear" w:color="auto" w:fill="auto"/>
          </w:tcPr>
          <w:p w14:paraId="112BA0E2" w14:textId="66A7BB09" w:rsidR="00BB7CB7" w:rsidRPr="00366F2E" w:rsidRDefault="00BB7CB7" w:rsidP="00BB7CB7">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121</w:t>
            </w:r>
            <w:r w:rsidRPr="00366F2E">
              <w:rPr>
                <w:rFonts w:ascii="Arial" w:hAnsi="Arial" w:cs="Arial"/>
                <w:sz w:val="20"/>
                <w:szCs w:val="20"/>
              </w:rPr>
              <w:t xml:space="preserve">,00 </w:t>
            </w:r>
          </w:p>
        </w:tc>
        <w:tc>
          <w:tcPr>
            <w:tcW w:w="1666" w:type="dxa"/>
            <w:shd w:val="clear" w:color="auto" w:fill="auto"/>
          </w:tcPr>
          <w:p w14:paraId="51C7A703" w14:textId="4BBF331E" w:rsidR="00BB7CB7" w:rsidRPr="00366F2E" w:rsidRDefault="00BB7CB7" w:rsidP="00BB7CB7">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121</w:t>
            </w:r>
            <w:r w:rsidRPr="00366F2E">
              <w:rPr>
                <w:rFonts w:ascii="Arial" w:hAnsi="Arial" w:cs="Arial"/>
                <w:sz w:val="20"/>
                <w:szCs w:val="20"/>
              </w:rPr>
              <w:t xml:space="preserve">,00 </w:t>
            </w:r>
          </w:p>
        </w:tc>
        <w:tc>
          <w:tcPr>
            <w:tcW w:w="3331" w:type="dxa"/>
            <w:shd w:val="clear" w:color="auto" w:fill="auto"/>
          </w:tcPr>
          <w:p w14:paraId="735EFEAB" w14:textId="0118E07E" w:rsidR="00BB7CB7" w:rsidRPr="00366F2E" w:rsidRDefault="00BB7CB7" w:rsidP="00BB7CB7">
            <w:pPr>
              <w:spacing w:line="240" w:lineRule="auto"/>
              <w:ind w:left="-71"/>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127</w:t>
            </w:r>
            <w:r w:rsidRPr="00366F2E">
              <w:rPr>
                <w:rFonts w:ascii="Arial" w:hAnsi="Arial" w:cs="Arial"/>
                <w:sz w:val="20"/>
                <w:szCs w:val="20"/>
              </w:rPr>
              <w:t xml:space="preserve">,00 </w:t>
            </w:r>
          </w:p>
        </w:tc>
      </w:tr>
      <w:tr w:rsidR="00547C55" w:rsidRPr="00366F2E" w14:paraId="320BE00B" w14:textId="77777777" w:rsidTr="003D75AB">
        <w:trPr>
          <w:cantSplit/>
          <w:trHeight w:val="271"/>
        </w:trPr>
        <w:tc>
          <w:tcPr>
            <w:tcW w:w="3261" w:type="dxa"/>
          </w:tcPr>
          <w:p w14:paraId="6DC326E6" w14:textId="77777777" w:rsidR="00BB7CB7" w:rsidRPr="00366F2E" w:rsidRDefault="00BB7CB7" w:rsidP="00BB7CB7">
            <w:pPr>
              <w:rPr>
                <w:rFonts w:ascii="Arial" w:hAnsi="Arial" w:cs="Arial"/>
                <w:sz w:val="20"/>
                <w:szCs w:val="20"/>
              </w:rPr>
            </w:pPr>
            <w:r w:rsidRPr="00366F2E">
              <w:rPr>
                <w:rFonts w:ascii="Arial" w:hAnsi="Arial" w:cs="Arial"/>
                <w:sz w:val="20"/>
                <w:szCs w:val="20"/>
              </w:rPr>
              <w:t>100 g</w:t>
            </w:r>
          </w:p>
        </w:tc>
        <w:tc>
          <w:tcPr>
            <w:tcW w:w="1665" w:type="dxa"/>
            <w:shd w:val="clear" w:color="auto" w:fill="auto"/>
          </w:tcPr>
          <w:p w14:paraId="72B8357F" w14:textId="3268E60A" w:rsidR="00BB7CB7" w:rsidRPr="00366F2E" w:rsidRDefault="00BB7CB7" w:rsidP="00BB7CB7">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148</w:t>
            </w:r>
            <w:r w:rsidRPr="00366F2E">
              <w:rPr>
                <w:rFonts w:ascii="Arial" w:hAnsi="Arial" w:cs="Arial"/>
                <w:sz w:val="20"/>
                <w:szCs w:val="20"/>
              </w:rPr>
              <w:t xml:space="preserve">,00 </w:t>
            </w:r>
          </w:p>
        </w:tc>
        <w:tc>
          <w:tcPr>
            <w:tcW w:w="1666" w:type="dxa"/>
            <w:shd w:val="clear" w:color="auto" w:fill="auto"/>
          </w:tcPr>
          <w:p w14:paraId="1FE9315D" w14:textId="7D4DE42C" w:rsidR="00BB7CB7" w:rsidRPr="00366F2E" w:rsidRDefault="00BB7CB7" w:rsidP="00BB7CB7">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148</w:t>
            </w:r>
            <w:r w:rsidRPr="00366F2E">
              <w:rPr>
                <w:rFonts w:ascii="Arial" w:hAnsi="Arial" w:cs="Arial"/>
                <w:sz w:val="20"/>
                <w:szCs w:val="20"/>
              </w:rPr>
              <w:t xml:space="preserve">,00 </w:t>
            </w:r>
          </w:p>
        </w:tc>
        <w:tc>
          <w:tcPr>
            <w:tcW w:w="3331" w:type="dxa"/>
            <w:shd w:val="clear" w:color="auto" w:fill="auto"/>
          </w:tcPr>
          <w:p w14:paraId="501789BC" w14:textId="30376FD2" w:rsidR="00BB7CB7" w:rsidRPr="00366F2E" w:rsidRDefault="00BB7CB7" w:rsidP="00BB7CB7">
            <w:pPr>
              <w:spacing w:line="240" w:lineRule="auto"/>
              <w:ind w:left="-71"/>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156</w:t>
            </w:r>
            <w:r w:rsidRPr="00366F2E">
              <w:rPr>
                <w:rFonts w:ascii="Arial" w:hAnsi="Arial" w:cs="Arial"/>
                <w:sz w:val="20"/>
                <w:szCs w:val="20"/>
              </w:rPr>
              <w:t xml:space="preserve">,00 </w:t>
            </w:r>
          </w:p>
        </w:tc>
      </w:tr>
      <w:tr w:rsidR="00547C55" w:rsidRPr="00366F2E" w14:paraId="37B1A34E" w14:textId="77777777" w:rsidTr="003D75AB">
        <w:trPr>
          <w:cantSplit/>
          <w:trHeight w:val="271"/>
        </w:trPr>
        <w:tc>
          <w:tcPr>
            <w:tcW w:w="3261" w:type="dxa"/>
          </w:tcPr>
          <w:p w14:paraId="0C9ECB4F" w14:textId="77777777" w:rsidR="00BB7CB7" w:rsidRPr="00366F2E" w:rsidRDefault="00BB7CB7" w:rsidP="00BB7CB7">
            <w:pPr>
              <w:rPr>
                <w:rFonts w:ascii="Arial" w:hAnsi="Arial" w:cs="Arial"/>
                <w:sz w:val="20"/>
                <w:szCs w:val="20"/>
              </w:rPr>
            </w:pPr>
            <w:r w:rsidRPr="00366F2E">
              <w:rPr>
                <w:rFonts w:ascii="Arial" w:hAnsi="Arial" w:cs="Arial"/>
                <w:sz w:val="20"/>
                <w:szCs w:val="20"/>
              </w:rPr>
              <w:t>250 g</w:t>
            </w:r>
          </w:p>
        </w:tc>
        <w:tc>
          <w:tcPr>
            <w:tcW w:w="1665" w:type="dxa"/>
            <w:shd w:val="clear" w:color="auto" w:fill="auto"/>
          </w:tcPr>
          <w:p w14:paraId="42EA49D9" w14:textId="59C9A8E0" w:rsidR="00BB7CB7" w:rsidRPr="00366F2E" w:rsidRDefault="00BB7CB7" w:rsidP="00BB7CB7">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193</w:t>
            </w:r>
            <w:r w:rsidRPr="00366F2E">
              <w:rPr>
                <w:rFonts w:ascii="Arial" w:hAnsi="Arial" w:cs="Arial"/>
                <w:sz w:val="20"/>
                <w:szCs w:val="20"/>
              </w:rPr>
              <w:t xml:space="preserve">,00 </w:t>
            </w:r>
          </w:p>
        </w:tc>
        <w:tc>
          <w:tcPr>
            <w:tcW w:w="1666" w:type="dxa"/>
            <w:shd w:val="clear" w:color="auto" w:fill="auto"/>
          </w:tcPr>
          <w:p w14:paraId="311FF3DB" w14:textId="28606E32" w:rsidR="00BB7CB7" w:rsidRPr="00366F2E" w:rsidRDefault="00BB7CB7" w:rsidP="00BB7CB7">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196</w:t>
            </w:r>
            <w:r w:rsidRPr="00366F2E">
              <w:rPr>
                <w:rFonts w:ascii="Arial" w:hAnsi="Arial" w:cs="Arial"/>
                <w:sz w:val="20"/>
                <w:szCs w:val="20"/>
              </w:rPr>
              <w:t xml:space="preserve">,00 </w:t>
            </w:r>
          </w:p>
        </w:tc>
        <w:tc>
          <w:tcPr>
            <w:tcW w:w="3331" w:type="dxa"/>
            <w:shd w:val="clear" w:color="auto" w:fill="auto"/>
          </w:tcPr>
          <w:p w14:paraId="31DAF339" w14:textId="16703F52" w:rsidR="00BB7CB7" w:rsidRPr="00366F2E" w:rsidRDefault="00BB7CB7" w:rsidP="00BB7CB7">
            <w:pPr>
              <w:spacing w:line="240" w:lineRule="auto"/>
              <w:ind w:left="-71"/>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216</w:t>
            </w:r>
            <w:r w:rsidRPr="00366F2E">
              <w:rPr>
                <w:rFonts w:ascii="Arial" w:hAnsi="Arial" w:cs="Arial"/>
                <w:sz w:val="20"/>
                <w:szCs w:val="20"/>
              </w:rPr>
              <w:t xml:space="preserve">,00 </w:t>
            </w:r>
          </w:p>
        </w:tc>
      </w:tr>
      <w:tr w:rsidR="00547C55" w:rsidRPr="00366F2E" w14:paraId="7009D5E7" w14:textId="77777777" w:rsidTr="003D75AB">
        <w:trPr>
          <w:cantSplit/>
          <w:trHeight w:val="271"/>
        </w:trPr>
        <w:tc>
          <w:tcPr>
            <w:tcW w:w="3261" w:type="dxa"/>
          </w:tcPr>
          <w:p w14:paraId="34D2B9C2" w14:textId="77777777" w:rsidR="00BB7CB7" w:rsidRPr="00366F2E" w:rsidRDefault="00BB7CB7" w:rsidP="00BB7CB7">
            <w:pPr>
              <w:rPr>
                <w:rFonts w:ascii="Arial" w:hAnsi="Arial" w:cs="Arial"/>
                <w:sz w:val="20"/>
                <w:szCs w:val="20"/>
              </w:rPr>
            </w:pPr>
            <w:r w:rsidRPr="00366F2E">
              <w:rPr>
                <w:rFonts w:ascii="Arial" w:hAnsi="Arial" w:cs="Arial"/>
                <w:sz w:val="20"/>
                <w:szCs w:val="20"/>
              </w:rPr>
              <w:t>500 g</w:t>
            </w:r>
          </w:p>
        </w:tc>
        <w:tc>
          <w:tcPr>
            <w:tcW w:w="1665" w:type="dxa"/>
            <w:shd w:val="clear" w:color="auto" w:fill="auto"/>
          </w:tcPr>
          <w:p w14:paraId="132D19D3" w14:textId="6B39E761" w:rsidR="00BB7CB7" w:rsidRPr="00366F2E" w:rsidRDefault="00BB7CB7" w:rsidP="00BB7CB7">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235</w:t>
            </w:r>
            <w:r w:rsidRPr="00366F2E">
              <w:rPr>
                <w:rFonts w:ascii="Arial" w:hAnsi="Arial" w:cs="Arial"/>
                <w:sz w:val="20"/>
                <w:szCs w:val="20"/>
              </w:rPr>
              <w:t xml:space="preserve">,00 </w:t>
            </w:r>
          </w:p>
        </w:tc>
        <w:tc>
          <w:tcPr>
            <w:tcW w:w="1666" w:type="dxa"/>
            <w:shd w:val="clear" w:color="auto" w:fill="auto"/>
          </w:tcPr>
          <w:p w14:paraId="44447F08" w14:textId="276E7617" w:rsidR="00BB7CB7" w:rsidRPr="00366F2E" w:rsidRDefault="00BB7CB7" w:rsidP="00BB7CB7">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238</w:t>
            </w:r>
            <w:r w:rsidRPr="00366F2E">
              <w:rPr>
                <w:rFonts w:ascii="Arial" w:hAnsi="Arial" w:cs="Arial"/>
                <w:sz w:val="20"/>
                <w:szCs w:val="20"/>
              </w:rPr>
              <w:t xml:space="preserve">,00 </w:t>
            </w:r>
          </w:p>
        </w:tc>
        <w:tc>
          <w:tcPr>
            <w:tcW w:w="3331" w:type="dxa"/>
            <w:shd w:val="clear" w:color="auto" w:fill="auto"/>
          </w:tcPr>
          <w:p w14:paraId="12CA2569" w14:textId="53B521F4" w:rsidR="00BB7CB7" w:rsidRPr="00366F2E" w:rsidRDefault="00BB7CB7" w:rsidP="00BB7CB7">
            <w:pPr>
              <w:spacing w:line="240" w:lineRule="auto"/>
              <w:ind w:left="-71"/>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291</w:t>
            </w:r>
            <w:r w:rsidRPr="00366F2E">
              <w:rPr>
                <w:rFonts w:ascii="Arial" w:hAnsi="Arial" w:cs="Arial"/>
                <w:sz w:val="20"/>
                <w:szCs w:val="20"/>
              </w:rPr>
              <w:t xml:space="preserve">,00 </w:t>
            </w:r>
          </w:p>
        </w:tc>
      </w:tr>
      <w:tr w:rsidR="00547C55" w:rsidRPr="00366F2E" w14:paraId="74B49CDC" w14:textId="77777777" w:rsidTr="003D75AB">
        <w:trPr>
          <w:cantSplit/>
          <w:trHeight w:val="271"/>
        </w:trPr>
        <w:tc>
          <w:tcPr>
            <w:tcW w:w="3261" w:type="dxa"/>
          </w:tcPr>
          <w:p w14:paraId="445FF7ED" w14:textId="77777777" w:rsidR="00BB7CB7" w:rsidRPr="00366F2E" w:rsidRDefault="00BB7CB7" w:rsidP="00BB7CB7">
            <w:pPr>
              <w:rPr>
                <w:rFonts w:ascii="Arial" w:hAnsi="Arial" w:cs="Arial"/>
                <w:sz w:val="20"/>
                <w:szCs w:val="20"/>
              </w:rPr>
            </w:pPr>
            <w:r w:rsidRPr="00366F2E">
              <w:rPr>
                <w:rFonts w:ascii="Arial" w:hAnsi="Arial" w:cs="Arial"/>
                <w:sz w:val="20"/>
                <w:szCs w:val="20"/>
              </w:rPr>
              <w:t>1 kg</w:t>
            </w:r>
          </w:p>
        </w:tc>
        <w:tc>
          <w:tcPr>
            <w:tcW w:w="1665" w:type="dxa"/>
            <w:shd w:val="clear" w:color="auto" w:fill="auto"/>
          </w:tcPr>
          <w:p w14:paraId="30B7266D" w14:textId="66E4600F" w:rsidR="00BB7CB7" w:rsidRPr="00366F2E" w:rsidRDefault="00BB7CB7" w:rsidP="00BB7CB7">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336</w:t>
            </w:r>
            <w:r w:rsidRPr="00366F2E">
              <w:rPr>
                <w:rFonts w:ascii="Arial" w:hAnsi="Arial" w:cs="Arial"/>
                <w:sz w:val="20"/>
                <w:szCs w:val="20"/>
              </w:rPr>
              <w:t xml:space="preserve">,00 </w:t>
            </w:r>
          </w:p>
        </w:tc>
        <w:tc>
          <w:tcPr>
            <w:tcW w:w="1666" w:type="dxa"/>
            <w:shd w:val="clear" w:color="auto" w:fill="auto"/>
          </w:tcPr>
          <w:p w14:paraId="7D49E994" w14:textId="62461828" w:rsidR="00BB7CB7" w:rsidRPr="00366F2E" w:rsidRDefault="00BB7CB7" w:rsidP="00BB7CB7">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339</w:t>
            </w:r>
            <w:r w:rsidRPr="00366F2E">
              <w:rPr>
                <w:rFonts w:ascii="Arial" w:hAnsi="Arial" w:cs="Arial"/>
                <w:sz w:val="20"/>
                <w:szCs w:val="20"/>
              </w:rPr>
              <w:t xml:space="preserve">,00 </w:t>
            </w:r>
          </w:p>
        </w:tc>
        <w:tc>
          <w:tcPr>
            <w:tcW w:w="3331" w:type="dxa"/>
            <w:shd w:val="clear" w:color="auto" w:fill="auto"/>
          </w:tcPr>
          <w:p w14:paraId="1792C5A2" w14:textId="3619A846" w:rsidR="00BB7CB7" w:rsidRPr="00366F2E" w:rsidRDefault="00BB7CB7" w:rsidP="00BB7CB7">
            <w:pPr>
              <w:spacing w:line="240" w:lineRule="auto"/>
              <w:ind w:left="-71"/>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441</w:t>
            </w:r>
            <w:r w:rsidRPr="00366F2E">
              <w:rPr>
                <w:rFonts w:ascii="Arial" w:hAnsi="Arial" w:cs="Arial"/>
                <w:sz w:val="20"/>
                <w:szCs w:val="20"/>
              </w:rPr>
              <w:t xml:space="preserve">,00 </w:t>
            </w:r>
          </w:p>
        </w:tc>
      </w:tr>
      <w:tr w:rsidR="00547C55" w:rsidRPr="00366F2E" w14:paraId="3363C9F4" w14:textId="77777777" w:rsidTr="003D75AB">
        <w:trPr>
          <w:cantSplit/>
          <w:trHeight w:val="271"/>
        </w:trPr>
        <w:tc>
          <w:tcPr>
            <w:tcW w:w="3261" w:type="dxa"/>
          </w:tcPr>
          <w:p w14:paraId="4FF288ED" w14:textId="77777777" w:rsidR="00BB7CB7" w:rsidRPr="00366F2E" w:rsidRDefault="00BB7CB7" w:rsidP="00BB7CB7">
            <w:pPr>
              <w:rPr>
                <w:rFonts w:ascii="Arial" w:hAnsi="Arial" w:cs="Arial"/>
                <w:sz w:val="20"/>
                <w:szCs w:val="20"/>
              </w:rPr>
            </w:pPr>
            <w:r w:rsidRPr="00366F2E">
              <w:rPr>
                <w:rFonts w:ascii="Arial" w:hAnsi="Arial" w:cs="Arial"/>
                <w:sz w:val="20"/>
                <w:szCs w:val="20"/>
              </w:rPr>
              <w:t>2 kg</w:t>
            </w:r>
          </w:p>
        </w:tc>
        <w:tc>
          <w:tcPr>
            <w:tcW w:w="1665" w:type="dxa"/>
            <w:shd w:val="clear" w:color="auto" w:fill="auto"/>
          </w:tcPr>
          <w:p w14:paraId="267BC03E" w14:textId="115954EF" w:rsidR="00BB7CB7" w:rsidRPr="00366F2E" w:rsidRDefault="00BB7CB7" w:rsidP="00BB7CB7">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513</w:t>
            </w:r>
            <w:r w:rsidRPr="00366F2E">
              <w:rPr>
                <w:rFonts w:ascii="Arial" w:hAnsi="Arial" w:cs="Arial"/>
                <w:sz w:val="20"/>
                <w:szCs w:val="20"/>
              </w:rPr>
              <w:t xml:space="preserve">,00 </w:t>
            </w:r>
          </w:p>
        </w:tc>
        <w:tc>
          <w:tcPr>
            <w:tcW w:w="1666" w:type="dxa"/>
            <w:shd w:val="clear" w:color="auto" w:fill="auto"/>
          </w:tcPr>
          <w:p w14:paraId="748AE3AF" w14:textId="2B1BFD96" w:rsidR="00BB7CB7" w:rsidRPr="00366F2E" w:rsidRDefault="00BB7CB7" w:rsidP="00BB7CB7">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516</w:t>
            </w:r>
            <w:r w:rsidRPr="00366F2E">
              <w:rPr>
                <w:rFonts w:ascii="Arial" w:hAnsi="Arial" w:cs="Arial"/>
                <w:sz w:val="20"/>
                <w:szCs w:val="20"/>
              </w:rPr>
              <w:t xml:space="preserve">,00 </w:t>
            </w:r>
          </w:p>
        </w:tc>
        <w:tc>
          <w:tcPr>
            <w:tcW w:w="3331" w:type="dxa"/>
            <w:shd w:val="clear" w:color="auto" w:fill="auto"/>
          </w:tcPr>
          <w:p w14:paraId="0F4DB6A0" w14:textId="6BDC3623" w:rsidR="00BB7CB7" w:rsidRPr="00366F2E" w:rsidRDefault="00BB7CB7" w:rsidP="00BB7CB7">
            <w:pPr>
              <w:spacing w:line="240" w:lineRule="auto"/>
              <w:ind w:left="-71"/>
              <w:jc w:val="center"/>
              <w:rPr>
                <w:rFonts w:ascii="Arial" w:eastAsia="Times New Roman" w:hAnsi="Arial" w:cs="Arial"/>
                <w:sz w:val="20"/>
                <w:szCs w:val="20"/>
                <w:lang w:eastAsia="cs-CZ"/>
              </w:rPr>
            </w:pPr>
            <w:r w:rsidRPr="00366F2E">
              <w:rPr>
                <w:rFonts w:ascii="Arial" w:hAnsi="Arial" w:cs="Arial"/>
                <w:sz w:val="20"/>
                <w:szCs w:val="20"/>
              </w:rPr>
              <w:t xml:space="preserve"> </w:t>
            </w:r>
            <w:r w:rsidR="00E639FF" w:rsidRPr="00366F2E">
              <w:rPr>
                <w:rFonts w:ascii="Arial" w:hAnsi="Arial" w:cs="Arial"/>
                <w:sz w:val="20"/>
                <w:szCs w:val="20"/>
              </w:rPr>
              <w:t>707</w:t>
            </w:r>
            <w:r w:rsidRPr="00366F2E">
              <w:rPr>
                <w:rFonts w:ascii="Arial" w:hAnsi="Arial" w:cs="Arial"/>
                <w:sz w:val="20"/>
                <w:szCs w:val="20"/>
              </w:rPr>
              <w:t xml:space="preserve">,00 </w:t>
            </w:r>
          </w:p>
        </w:tc>
      </w:tr>
    </w:tbl>
    <w:p w14:paraId="5C01F8D8" w14:textId="77777777" w:rsidR="00A852B2" w:rsidRPr="00366F2E" w:rsidRDefault="00A852B2" w:rsidP="00A852B2">
      <w:pPr>
        <w:pStyle w:val="cpNormal4"/>
        <w:ind w:firstLine="142"/>
        <w:rPr>
          <w:rFonts w:ascii="Arial" w:hAnsi="Arial" w:cs="Arial"/>
        </w:rPr>
      </w:pPr>
      <w:r w:rsidRPr="00366F2E">
        <w:rPr>
          <w:rFonts w:ascii="Arial" w:hAnsi="Arial" w:cs="Arial"/>
        </w:rPr>
        <w:t>Všechny zásilky jsou přepravovány „prioritně“.</w:t>
      </w:r>
    </w:p>
    <w:p w14:paraId="768E4276" w14:textId="7C73AD96" w:rsidR="0075644C" w:rsidRPr="00366F2E" w:rsidRDefault="0075644C" w:rsidP="00414682">
      <w:pPr>
        <w:pStyle w:val="Nadpis4"/>
        <w:numPr>
          <w:ilvl w:val="3"/>
          <w:numId w:val="47"/>
        </w:numPr>
        <w:tabs>
          <w:tab w:val="clear" w:pos="907"/>
          <w:tab w:val="num" w:pos="567"/>
        </w:tabs>
        <w:spacing w:before="360"/>
        <w:rPr>
          <w:rFonts w:cs="Arial"/>
        </w:rPr>
      </w:pPr>
      <w:bookmarkStart w:id="469" w:name="_Toc447207167"/>
      <w:bookmarkStart w:id="470" w:name="_Toc22742914"/>
      <w:bookmarkStart w:id="471" w:name="_Toc87870674"/>
      <w:bookmarkStart w:id="472" w:name="_Toc151388000"/>
      <w:bookmarkStart w:id="473" w:name="_Toc189039848"/>
      <w:r w:rsidRPr="00366F2E">
        <w:rPr>
          <w:rFonts w:cs="Arial"/>
        </w:rPr>
        <w:t>Doporučená slepecká zásilka</w:t>
      </w:r>
      <w:bookmarkEnd w:id="469"/>
      <w:bookmarkEnd w:id="470"/>
      <w:bookmarkEnd w:id="471"/>
      <w:bookmarkEnd w:id="472"/>
      <w:bookmarkEnd w:id="473"/>
    </w:p>
    <w:p w14:paraId="4A98AC24" w14:textId="77777777" w:rsidR="0075644C" w:rsidRPr="00366F2E" w:rsidRDefault="0075644C" w:rsidP="0075644C">
      <w:pPr>
        <w:pStyle w:val="cpNormal4"/>
        <w:spacing w:after="0" w:line="260" w:lineRule="exact"/>
        <w:ind w:firstLine="567"/>
        <w:rPr>
          <w:rFonts w:ascii="Arial" w:hAnsi="Arial" w:cs="Arial"/>
          <w:szCs w:val="20"/>
        </w:rPr>
      </w:pPr>
      <w:r w:rsidRPr="00366F2E">
        <w:rPr>
          <w:rFonts w:ascii="Arial" w:hAnsi="Arial" w:cs="Arial"/>
          <w:szCs w:val="20"/>
        </w:rPr>
        <w:t>(čl. 120 poštovních podmínek)</w:t>
      </w:r>
    </w:p>
    <w:p w14:paraId="5E10C3E8" w14:textId="77777777" w:rsidR="0075644C" w:rsidRPr="00366F2E" w:rsidRDefault="0075644C" w:rsidP="0075644C">
      <w:pPr>
        <w:spacing w:line="228" w:lineRule="auto"/>
        <w:rPr>
          <w:rFonts w:ascii="Arial" w:hAnsi="Arial" w:cs="Arial"/>
          <w:sz w:val="14"/>
          <w:szCs w:val="18"/>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261"/>
        <w:gridCol w:w="1630"/>
        <w:gridCol w:w="1630"/>
        <w:gridCol w:w="3402"/>
      </w:tblGrid>
      <w:tr w:rsidR="00D62380" w:rsidRPr="00366F2E" w14:paraId="7BD9FDCB" w14:textId="77777777" w:rsidTr="00DF164E">
        <w:trPr>
          <w:cantSplit/>
          <w:trHeight w:val="560"/>
        </w:trPr>
        <w:tc>
          <w:tcPr>
            <w:tcW w:w="3261" w:type="dxa"/>
            <w:vMerge w:val="restart"/>
            <w:shd w:val="clear" w:color="auto" w:fill="F2F2F2"/>
            <w:vAlign w:val="center"/>
          </w:tcPr>
          <w:p w14:paraId="629CC8BD" w14:textId="77777777" w:rsidR="002B2048" w:rsidRPr="00366F2E" w:rsidRDefault="002B2048" w:rsidP="0075644C">
            <w:pPr>
              <w:rPr>
                <w:rFonts w:ascii="Arial" w:hAnsi="Arial" w:cs="Arial"/>
                <w:b/>
                <w:sz w:val="20"/>
                <w:szCs w:val="20"/>
              </w:rPr>
            </w:pPr>
            <w:r w:rsidRPr="00366F2E">
              <w:rPr>
                <w:rFonts w:ascii="Arial" w:hAnsi="Arial" w:cs="Arial"/>
                <w:b/>
                <w:sz w:val="20"/>
                <w:szCs w:val="20"/>
              </w:rPr>
              <w:t>Hmotnost do</w:t>
            </w:r>
          </w:p>
        </w:tc>
        <w:tc>
          <w:tcPr>
            <w:tcW w:w="3260" w:type="dxa"/>
            <w:gridSpan w:val="2"/>
            <w:shd w:val="clear" w:color="auto" w:fill="F2F2F2"/>
            <w:vAlign w:val="center"/>
          </w:tcPr>
          <w:p w14:paraId="33CDD852" w14:textId="77777777" w:rsidR="002B2048" w:rsidRPr="00366F2E" w:rsidRDefault="002B2048" w:rsidP="0075644C">
            <w:pPr>
              <w:jc w:val="center"/>
              <w:rPr>
                <w:rFonts w:ascii="Arial" w:hAnsi="Arial" w:cs="Arial"/>
                <w:b/>
                <w:sz w:val="20"/>
                <w:szCs w:val="20"/>
              </w:rPr>
            </w:pPr>
            <w:r w:rsidRPr="00366F2E">
              <w:rPr>
                <w:rFonts w:ascii="Arial" w:hAnsi="Arial" w:cs="Arial"/>
                <w:b/>
                <w:sz w:val="20"/>
                <w:szCs w:val="20"/>
              </w:rPr>
              <w:t>EVROPSKÉ ZEMĚ</w:t>
            </w:r>
          </w:p>
        </w:tc>
        <w:tc>
          <w:tcPr>
            <w:tcW w:w="3402" w:type="dxa"/>
            <w:shd w:val="clear" w:color="auto" w:fill="F2F2F2"/>
            <w:vAlign w:val="center"/>
          </w:tcPr>
          <w:p w14:paraId="7AF09D93" w14:textId="77777777" w:rsidR="002B2048" w:rsidRPr="00366F2E" w:rsidRDefault="002B2048" w:rsidP="0075644C">
            <w:pPr>
              <w:jc w:val="center"/>
              <w:rPr>
                <w:rFonts w:ascii="Arial" w:hAnsi="Arial" w:cs="Arial"/>
                <w:b/>
                <w:sz w:val="20"/>
                <w:szCs w:val="20"/>
              </w:rPr>
            </w:pPr>
            <w:r w:rsidRPr="00366F2E">
              <w:rPr>
                <w:rFonts w:ascii="Arial" w:hAnsi="Arial" w:cs="Arial"/>
                <w:b/>
                <w:sz w:val="20"/>
                <w:szCs w:val="20"/>
              </w:rPr>
              <w:t>MIMOEVROPSKÉ ZEMĚ</w:t>
            </w:r>
          </w:p>
        </w:tc>
      </w:tr>
      <w:tr w:rsidR="00D62380" w:rsidRPr="00366F2E" w14:paraId="44184914" w14:textId="77777777" w:rsidTr="00E85BAB">
        <w:trPr>
          <w:cantSplit/>
          <w:trHeight w:val="197"/>
        </w:trPr>
        <w:tc>
          <w:tcPr>
            <w:tcW w:w="3261" w:type="dxa"/>
            <w:vMerge/>
            <w:shd w:val="clear" w:color="auto" w:fill="F2F2F2"/>
            <w:vAlign w:val="center"/>
          </w:tcPr>
          <w:p w14:paraId="74EA5C70" w14:textId="77777777" w:rsidR="002B2048" w:rsidRPr="00366F2E" w:rsidRDefault="002B2048" w:rsidP="008F1E91">
            <w:pPr>
              <w:rPr>
                <w:rFonts w:ascii="Arial" w:hAnsi="Arial" w:cs="Arial"/>
                <w:b/>
                <w:sz w:val="20"/>
                <w:szCs w:val="20"/>
              </w:rPr>
            </w:pPr>
          </w:p>
        </w:tc>
        <w:tc>
          <w:tcPr>
            <w:tcW w:w="1630" w:type="dxa"/>
            <w:shd w:val="clear" w:color="auto" w:fill="F2F2F2"/>
            <w:vAlign w:val="center"/>
          </w:tcPr>
          <w:p w14:paraId="5DE93317" w14:textId="77777777" w:rsidR="002B2048" w:rsidRPr="00366F2E" w:rsidRDefault="002B2048" w:rsidP="008F1E91">
            <w:pPr>
              <w:ind w:left="-69"/>
              <w:jc w:val="center"/>
              <w:rPr>
                <w:rFonts w:ascii="Arial" w:hAnsi="Arial" w:cs="Arial"/>
                <w:b/>
                <w:sz w:val="20"/>
                <w:szCs w:val="20"/>
              </w:rPr>
            </w:pPr>
            <w:r w:rsidRPr="00366F2E">
              <w:rPr>
                <w:rFonts w:ascii="Arial" w:hAnsi="Arial" w:cs="Arial"/>
                <w:b/>
                <w:sz w:val="20"/>
                <w:szCs w:val="20"/>
              </w:rPr>
              <w:t>do EU</w:t>
            </w:r>
          </w:p>
        </w:tc>
        <w:tc>
          <w:tcPr>
            <w:tcW w:w="1630" w:type="dxa"/>
            <w:shd w:val="clear" w:color="auto" w:fill="F2F2F2"/>
            <w:vAlign w:val="center"/>
          </w:tcPr>
          <w:p w14:paraId="5659E3AD" w14:textId="77777777" w:rsidR="002B2048" w:rsidRPr="00366F2E" w:rsidRDefault="002B2048" w:rsidP="008F1E91">
            <w:pPr>
              <w:ind w:left="-69"/>
              <w:jc w:val="center"/>
              <w:rPr>
                <w:rFonts w:ascii="Arial" w:hAnsi="Arial" w:cs="Arial"/>
                <w:b/>
                <w:sz w:val="20"/>
                <w:szCs w:val="20"/>
              </w:rPr>
            </w:pPr>
            <w:r w:rsidRPr="00366F2E">
              <w:rPr>
                <w:rFonts w:ascii="Arial" w:hAnsi="Arial" w:cs="Arial"/>
                <w:b/>
                <w:sz w:val="20"/>
                <w:szCs w:val="20"/>
              </w:rPr>
              <w:t>mimo EU</w:t>
            </w:r>
          </w:p>
        </w:tc>
        <w:tc>
          <w:tcPr>
            <w:tcW w:w="3402" w:type="dxa"/>
            <w:shd w:val="clear" w:color="auto" w:fill="F2F2F2"/>
            <w:vAlign w:val="center"/>
          </w:tcPr>
          <w:p w14:paraId="51805A62" w14:textId="615303A5" w:rsidR="002B2048" w:rsidRPr="00366F2E" w:rsidRDefault="002B2048" w:rsidP="008F1E91">
            <w:pPr>
              <w:ind w:left="-69"/>
              <w:jc w:val="center"/>
              <w:rPr>
                <w:rFonts w:ascii="Arial" w:hAnsi="Arial" w:cs="Arial"/>
                <w:b/>
                <w:sz w:val="20"/>
                <w:szCs w:val="20"/>
              </w:rPr>
            </w:pPr>
          </w:p>
        </w:tc>
      </w:tr>
      <w:tr w:rsidR="00D62380" w:rsidRPr="00366F2E" w14:paraId="3239F37B" w14:textId="77777777" w:rsidTr="00E85BAB">
        <w:trPr>
          <w:cantSplit/>
          <w:trHeight w:val="271"/>
        </w:trPr>
        <w:tc>
          <w:tcPr>
            <w:tcW w:w="3261" w:type="dxa"/>
          </w:tcPr>
          <w:p w14:paraId="72B8582F" w14:textId="77777777" w:rsidR="002B2048" w:rsidRPr="00366F2E" w:rsidRDefault="002B2048" w:rsidP="004D4213">
            <w:pPr>
              <w:rPr>
                <w:rFonts w:ascii="Arial" w:hAnsi="Arial" w:cs="Arial"/>
                <w:sz w:val="20"/>
                <w:szCs w:val="20"/>
              </w:rPr>
            </w:pPr>
            <w:r w:rsidRPr="00366F2E">
              <w:rPr>
                <w:rFonts w:ascii="Arial" w:hAnsi="Arial" w:cs="Arial"/>
                <w:sz w:val="20"/>
                <w:szCs w:val="20"/>
              </w:rPr>
              <w:t>7 kg</w:t>
            </w:r>
          </w:p>
        </w:tc>
        <w:tc>
          <w:tcPr>
            <w:tcW w:w="1630" w:type="dxa"/>
            <w:shd w:val="clear" w:color="auto" w:fill="auto"/>
          </w:tcPr>
          <w:p w14:paraId="251BEDB3" w14:textId="77777777" w:rsidR="002B2048" w:rsidRPr="00366F2E" w:rsidRDefault="002B2048" w:rsidP="00DF164E">
            <w:pPr>
              <w:ind w:left="-69"/>
              <w:jc w:val="center"/>
              <w:rPr>
                <w:rFonts w:ascii="Arial" w:hAnsi="Arial" w:cs="Arial"/>
                <w:sz w:val="20"/>
                <w:szCs w:val="20"/>
              </w:rPr>
            </w:pPr>
            <w:r w:rsidRPr="00366F2E">
              <w:rPr>
                <w:rFonts w:ascii="Arial" w:hAnsi="Arial" w:cs="Arial"/>
                <w:sz w:val="20"/>
                <w:szCs w:val="20"/>
              </w:rPr>
              <w:t>zdarma</w:t>
            </w:r>
          </w:p>
        </w:tc>
        <w:tc>
          <w:tcPr>
            <w:tcW w:w="1630" w:type="dxa"/>
            <w:shd w:val="clear" w:color="auto" w:fill="auto"/>
          </w:tcPr>
          <w:p w14:paraId="3B7AB1C9" w14:textId="77777777" w:rsidR="002B2048" w:rsidRPr="00366F2E" w:rsidRDefault="002B2048" w:rsidP="00DF164E">
            <w:pPr>
              <w:ind w:left="-69"/>
              <w:jc w:val="center"/>
              <w:rPr>
                <w:rFonts w:ascii="Arial" w:hAnsi="Arial" w:cs="Arial"/>
                <w:sz w:val="20"/>
                <w:szCs w:val="20"/>
              </w:rPr>
            </w:pPr>
            <w:r w:rsidRPr="00366F2E">
              <w:rPr>
                <w:rFonts w:ascii="Arial" w:hAnsi="Arial" w:cs="Arial"/>
                <w:sz w:val="20"/>
                <w:szCs w:val="20"/>
              </w:rPr>
              <w:t>zdarma</w:t>
            </w:r>
          </w:p>
        </w:tc>
        <w:tc>
          <w:tcPr>
            <w:tcW w:w="3402" w:type="dxa"/>
            <w:shd w:val="clear" w:color="auto" w:fill="auto"/>
          </w:tcPr>
          <w:p w14:paraId="6D0349FA" w14:textId="77777777" w:rsidR="002B2048" w:rsidRPr="00366F2E" w:rsidRDefault="002B2048" w:rsidP="00DF164E">
            <w:pPr>
              <w:ind w:left="-69"/>
              <w:jc w:val="center"/>
              <w:rPr>
                <w:rFonts w:ascii="Arial" w:hAnsi="Arial" w:cs="Arial"/>
                <w:sz w:val="20"/>
                <w:szCs w:val="20"/>
              </w:rPr>
            </w:pPr>
            <w:r w:rsidRPr="00366F2E">
              <w:rPr>
                <w:rFonts w:ascii="Arial" w:hAnsi="Arial" w:cs="Arial"/>
                <w:sz w:val="20"/>
                <w:szCs w:val="20"/>
              </w:rPr>
              <w:t>zdarma</w:t>
            </w:r>
          </w:p>
        </w:tc>
      </w:tr>
    </w:tbl>
    <w:p w14:paraId="11334647" w14:textId="77777777" w:rsidR="00420B3A" w:rsidRPr="00366F2E" w:rsidRDefault="00420B3A" w:rsidP="00420B3A">
      <w:pPr>
        <w:pStyle w:val="cpNormal4"/>
        <w:ind w:firstLine="142"/>
        <w:rPr>
          <w:rFonts w:ascii="Arial" w:hAnsi="Arial" w:cs="Arial"/>
        </w:rPr>
      </w:pPr>
      <w:r w:rsidRPr="00366F2E">
        <w:rPr>
          <w:rFonts w:ascii="Arial" w:hAnsi="Arial" w:cs="Arial"/>
        </w:rPr>
        <w:t>Všechny zásilky jsou přepravovány „prioritně“.</w:t>
      </w:r>
    </w:p>
    <w:p w14:paraId="1738C6D7" w14:textId="77777777" w:rsidR="00F76B11" w:rsidRPr="00366F2E" w:rsidRDefault="00F76B11" w:rsidP="0075644C">
      <w:pPr>
        <w:pStyle w:val="cpNormal4"/>
        <w:spacing w:after="0"/>
        <w:ind w:left="709" w:hanging="709"/>
        <w:rPr>
          <w:rFonts w:ascii="Arial" w:hAnsi="Arial" w:cs="Arial"/>
          <w:b/>
          <w:sz w:val="22"/>
        </w:rPr>
      </w:pPr>
    </w:p>
    <w:p w14:paraId="7830D934" w14:textId="3AA21DAA" w:rsidR="00F76B11" w:rsidRPr="00366F2E" w:rsidRDefault="00A33195">
      <w:pPr>
        <w:spacing w:line="240" w:lineRule="auto"/>
        <w:rPr>
          <w:rFonts w:ascii="Arial" w:hAnsi="Arial" w:cs="Arial"/>
          <w:b/>
        </w:rPr>
      </w:pPr>
      <w:r w:rsidRPr="00366F2E">
        <w:rPr>
          <w:rFonts w:ascii="Arial" w:hAnsi="Arial" w:cs="Arial"/>
          <w:noProof/>
          <w:lang w:eastAsia="cs-CZ"/>
        </w:rPr>
        <mc:AlternateContent>
          <mc:Choice Requires="wps">
            <w:drawing>
              <wp:anchor distT="0" distB="0" distL="114300" distR="114300" simplePos="0" relativeHeight="251658256" behindDoc="0" locked="0" layoutInCell="1" allowOverlap="1" wp14:anchorId="6B2CBD99" wp14:editId="44034362">
                <wp:simplePos x="0" y="0"/>
                <wp:positionH relativeFrom="margin">
                  <wp:posOffset>723113</wp:posOffset>
                </wp:positionH>
                <wp:positionV relativeFrom="bottomMargin">
                  <wp:posOffset>204038</wp:posOffset>
                </wp:positionV>
                <wp:extent cx="4847590" cy="258445"/>
                <wp:effectExtent l="0" t="0" r="0" b="8255"/>
                <wp:wrapNone/>
                <wp:docPr id="71" name="Textové pole 7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434823C" w14:textId="77777777" w:rsidR="004F26E4" w:rsidRPr="006E1087" w:rsidRDefault="004F26E4" w:rsidP="00A33195">
                            <w:pPr>
                              <w:jc w:val="center"/>
                            </w:pPr>
                            <w:r>
                              <w:rPr>
                                <w:b/>
                                <w:i/>
                              </w:rPr>
                              <w:t>Listovní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0C2B5E51">
              <v:shape id="Textové pole 71" style="position:absolute;margin-left:56.95pt;margin-top:16.05pt;width:381.7pt;height:20.35pt;z-index:251658256;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63"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pLmt5QEAAKkDAAAOAAAAZHJzL2Uyb0RvYy54bWysU8GO0zAQvSPxD5bvNG1JaTdqulp2tQhp&#10;WZAWPsBx7MQi8Zix26R8PWOn2y1wQ1wsz4zz5r03k+312HfsoNAbsCVfzOacKSuhNrYp+bev9282&#10;nPkgbC06sKrkR+X59e71q+3gCrWEFrpaISMQ64vBlbwNwRVZ5mWreuFn4JSlogbsRaAQm6xGMRB6&#10;32XL+fxdNgDWDkEq7yl7NxX5LuFrrWT4rLVXgXUlJ24hnZjOKp7ZbiuKBoVrjTzREP/AohfGUtMz&#10;1J0Igu3R/AXVG4ngQYeZhD4DrY1USQOpWcz/UPPUCqeSFjLHu7NN/v/BysfDk/uCLIzvYaQBJhHe&#10;PYD87pmF21bYRt0gwtAqUVPjRbQsG5wvTp9Gq33hI0g1fIKahiz2ARLQqLGPrpBORug0gOPZdDUG&#10;JimZb/L16opKkmrL1SbPV6mFKJ6/dujDBwU9i5eSIw01oYvDgw+RjSien8RmFu5N16XBdva3BD2M&#10;mcQ+Ep6oh7EamalL/nYdG0c1FdRH0oMw7QvtN11awJ+cDbQrJfc/9gIVZ91HS55cLfI8LlcK8tV6&#10;SQFeVqrLirCSoEoeOJuut2FayL1D07TUaZqChRvyUZsk8YXViT/tQ1J+2t24cJdxevXyh+1+AQAA&#10;//8DAFBLAwQUAAYACAAAACEA+fnelN4AAAAJAQAADwAAAGRycy9kb3ducmV2LnhtbEyPy07DMBBF&#10;90j8gzVI7KidBEga4lQIxBbU8pDYufE0iYjHUew24e8ZVrC8mqN7z1SbxQ3ihFPoPWlIVgoEUuNt&#10;T62Gt9enqwJEiIasGTyhhm8MsKnPzypTWj/TFk+72AouoVAaDV2MYyllaDp0Jqz8iMS3g5+ciRyn&#10;VtrJzFzuBpkqdSud6YkXOjPiQ4fN1+7oNLw/Hz4/rtVL++huxtkvSpJbS60vL5b7OxARl/gHw68+&#10;q0PNTnt/JBvEwDnJ1oxqyNIEBANFnmcg9hrytABZV/L/B/UPAAAA//8DAFBLAQItABQABgAIAAAA&#10;IQC2gziS/gAAAOEBAAATAAAAAAAAAAAAAAAAAAAAAABbQ29udGVudF9UeXBlc10ueG1sUEsBAi0A&#10;FAAGAAgAAAAhADj9If/WAAAAlAEAAAsAAAAAAAAAAAAAAAAALwEAAF9yZWxzLy5yZWxzUEsBAi0A&#10;FAAGAAgAAAAhAA2kua3lAQAAqQMAAA4AAAAAAAAAAAAAAAAALgIAAGRycy9lMm9Eb2MueG1sUEsB&#10;Ai0AFAAGAAgAAAAhAPn53pTeAAAACQEAAA8AAAAAAAAAAAAAAAAAPwQAAGRycy9kb3ducmV2Lnht&#10;bFBLBQYAAAAABAAEAPMAAABKBQAAAAA=&#10;" w14:anchorId="6B2CBD99">
                <v:textbox>
                  <w:txbxContent>
                    <w:p w:rsidRPr="006E1087" w:rsidR="004F26E4" w:rsidP="00A33195" w:rsidRDefault="004F26E4" w14:paraId="18CACADA" w14:textId="77777777">
                      <w:pPr>
                        <w:jc w:val="center"/>
                      </w:pPr>
                      <w:r>
                        <w:rPr>
                          <w:b/>
                          <w:i/>
                        </w:rPr>
                        <w:t>Listovní zásilky mezinárodní</w:t>
                      </w:r>
                    </w:p>
                  </w:txbxContent>
                </v:textbox>
                <w10:wrap anchorx="margin" anchory="margin"/>
              </v:shape>
            </w:pict>
          </mc:Fallback>
        </mc:AlternateContent>
      </w:r>
      <w:r w:rsidR="00F76B11" w:rsidRPr="00366F2E">
        <w:rPr>
          <w:rFonts w:ascii="Arial" w:hAnsi="Arial" w:cs="Arial"/>
          <w:b/>
        </w:rPr>
        <w:br w:type="page"/>
      </w:r>
    </w:p>
    <w:p w14:paraId="05099B74" w14:textId="77777777" w:rsidR="0075644C" w:rsidRPr="00366F2E" w:rsidRDefault="0075644C" w:rsidP="0075644C">
      <w:pPr>
        <w:pStyle w:val="cpNormal4"/>
        <w:spacing w:after="0"/>
        <w:ind w:left="709" w:hanging="709"/>
        <w:rPr>
          <w:rFonts w:ascii="Arial" w:hAnsi="Arial" w:cs="Arial"/>
          <w:b/>
          <w:sz w:val="22"/>
        </w:rPr>
      </w:pPr>
    </w:p>
    <w:p w14:paraId="5C9D527B" w14:textId="693F6E43" w:rsidR="0075644C" w:rsidRPr="00366F2E" w:rsidRDefault="0075644C" w:rsidP="00414682">
      <w:pPr>
        <w:pStyle w:val="Nadpis4"/>
        <w:numPr>
          <w:ilvl w:val="3"/>
          <w:numId w:val="47"/>
        </w:numPr>
        <w:tabs>
          <w:tab w:val="clear" w:pos="907"/>
          <w:tab w:val="num" w:pos="567"/>
        </w:tabs>
        <w:spacing w:before="0"/>
        <w:rPr>
          <w:rFonts w:cs="Arial"/>
        </w:rPr>
      </w:pPr>
      <w:bookmarkStart w:id="474" w:name="_Toc447207168"/>
      <w:bookmarkStart w:id="475" w:name="_Toc22742915"/>
      <w:bookmarkStart w:id="476" w:name="_Toc87870675"/>
      <w:bookmarkStart w:id="477" w:name="_Toc151388001"/>
      <w:bookmarkStart w:id="478" w:name="_Toc189039849"/>
      <w:r w:rsidRPr="00366F2E">
        <w:rPr>
          <w:rFonts w:cs="Arial"/>
        </w:rPr>
        <w:t>Cenné psaní</w:t>
      </w:r>
      <w:bookmarkEnd w:id="474"/>
      <w:bookmarkEnd w:id="475"/>
      <w:bookmarkEnd w:id="476"/>
      <w:bookmarkEnd w:id="477"/>
      <w:bookmarkEnd w:id="478"/>
    </w:p>
    <w:p w14:paraId="1A72325F" w14:textId="77777777" w:rsidR="0075644C" w:rsidRPr="00366F2E" w:rsidRDefault="0075644C" w:rsidP="00B31F43">
      <w:pPr>
        <w:pStyle w:val="cpNormal4"/>
        <w:spacing w:after="0" w:line="260" w:lineRule="exact"/>
        <w:ind w:firstLine="0"/>
        <w:rPr>
          <w:rFonts w:ascii="Arial" w:hAnsi="Arial" w:cs="Arial"/>
          <w:szCs w:val="20"/>
        </w:rPr>
      </w:pPr>
      <w:r w:rsidRPr="00366F2E">
        <w:rPr>
          <w:rFonts w:ascii="Arial" w:hAnsi="Arial" w:cs="Arial"/>
          <w:szCs w:val="20"/>
        </w:rPr>
        <w:t>(čl. 121 poštovních podmínek)</w:t>
      </w: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261"/>
        <w:gridCol w:w="1665"/>
        <w:gridCol w:w="1666"/>
        <w:gridCol w:w="3331"/>
      </w:tblGrid>
      <w:tr w:rsidR="00D62380" w:rsidRPr="00366F2E" w14:paraId="772DE4E8" w14:textId="77777777" w:rsidTr="006A4CC3">
        <w:trPr>
          <w:cantSplit/>
          <w:trHeight w:val="276"/>
        </w:trPr>
        <w:tc>
          <w:tcPr>
            <w:tcW w:w="3261" w:type="dxa"/>
            <w:vMerge w:val="restart"/>
            <w:shd w:val="clear" w:color="auto" w:fill="F2F2F2"/>
            <w:vAlign w:val="center"/>
          </w:tcPr>
          <w:p w14:paraId="6F776D1B" w14:textId="77777777" w:rsidR="002B2048" w:rsidRPr="00366F2E" w:rsidRDefault="002B2048" w:rsidP="0075644C">
            <w:pPr>
              <w:rPr>
                <w:rFonts w:ascii="Arial" w:hAnsi="Arial" w:cs="Arial"/>
                <w:b/>
                <w:sz w:val="20"/>
                <w:szCs w:val="20"/>
              </w:rPr>
            </w:pPr>
            <w:r w:rsidRPr="00366F2E">
              <w:rPr>
                <w:rFonts w:ascii="Arial" w:hAnsi="Arial" w:cs="Arial"/>
                <w:b/>
                <w:sz w:val="20"/>
                <w:szCs w:val="20"/>
              </w:rPr>
              <w:t>Základní cena</w:t>
            </w:r>
          </w:p>
        </w:tc>
        <w:tc>
          <w:tcPr>
            <w:tcW w:w="6662" w:type="dxa"/>
            <w:gridSpan w:val="3"/>
            <w:shd w:val="clear" w:color="auto" w:fill="F2F2F2"/>
            <w:vAlign w:val="center"/>
          </w:tcPr>
          <w:p w14:paraId="53A189BC" w14:textId="77777777" w:rsidR="002B2048" w:rsidRPr="00366F2E" w:rsidRDefault="002B2048" w:rsidP="0075644C">
            <w:pPr>
              <w:jc w:val="center"/>
              <w:rPr>
                <w:rFonts w:ascii="Arial" w:hAnsi="Arial" w:cs="Arial"/>
                <w:b/>
                <w:sz w:val="20"/>
                <w:szCs w:val="20"/>
              </w:rPr>
            </w:pPr>
            <w:r w:rsidRPr="00366F2E">
              <w:rPr>
                <w:rFonts w:ascii="Arial" w:hAnsi="Arial" w:cs="Arial"/>
                <w:b/>
                <w:sz w:val="20"/>
                <w:szCs w:val="20"/>
              </w:rPr>
              <w:t>Cena v Kč</w:t>
            </w:r>
          </w:p>
        </w:tc>
      </w:tr>
      <w:tr w:rsidR="00D62380" w:rsidRPr="00366F2E" w14:paraId="5C0075FD" w14:textId="77777777" w:rsidTr="00E10019">
        <w:trPr>
          <w:cantSplit/>
          <w:trHeight w:val="422"/>
        </w:trPr>
        <w:tc>
          <w:tcPr>
            <w:tcW w:w="3261" w:type="dxa"/>
            <w:vMerge/>
            <w:shd w:val="clear" w:color="auto" w:fill="F2F2F2"/>
            <w:vAlign w:val="center"/>
          </w:tcPr>
          <w:p w14:paraId="36B3A2E6" w14:textId="77777777" w:rsidR="00F17596" w:rsidRPr="00366F2E" w:rsidRDefault="00F17596" w:rsidP="0075644C">
            <w:pPr>
              <w:rPr>
                <w:rFonts w:ascii="Arial" w:hAnsi="Arial" w:cs="Arial"/>
                <w:b/>
                <w:sz w:val="20"/>
                <w:szCs w:val="20"/>
              </w:rPr>
            </w:pPr>
          </w:p>
        </w:tc>
        <w:tc>
          <w:tcPr>
            <w:tcW w:w="3331" w:type="dxa"/>
            <w:gridSpan w:val="2"/>
            <w:shd w:val="clear" w:color="auto" w:fill="F2F2F2"/>
            <w:vAlign w:val="center"/>
          </w:tcPr>
          <w:p w14:paraId="247D2CE5" w14:textId="77777777" w:rsidR="00F17596" w:rsidRPr="00366F2E" w:rsidRDefault="00F17596" w:rsidP="0075644C">
            <w:pPr>
              <w:jc w:val="center"/>
              <w:rPr>
                <w:rFonts w:ascii="Arial" w:hAnsi="Arial" w:cs="Arial"/>
                <w:b/>
                <w:sz w:val="20"/>
                <w:szCs w:val="20"/>
              </w:rPr>
            </w:pPr>
            <w:r w:rsidRPr="00366F2E">
              <w:rPr>
                <w:rFonts w:ascii="Arial" w:hAnsi="Arial" w:cs="Arial"/>
                <w:b/>
                <w:sz w:val="20"/>
                <w:szCs w:val="20"/>
              </w:rPr>
              <w:t>EVROPSKÉ ZEMĚ</w:t>
            </w:r>
          </w:p>
        </w:tc>
        <w:tc>
          <w:tcPr>
            <w:tcW w:w="3331" w:type="dxa"/>
            <w:vMerge w:val="restart"/>
            <w:shd w:val="clear" w:color="auto" w:fill="F2F2F2"/>
            <w:vAlign w:val="center"/>
          </w:tcPr>
          <w:p w14:paraId="713010C6" w14:textId="77777777" w:rsidR="00F17596" w:rsidRPr="00366F2E" w:rsidRDefault="00F17596" w:rsidP="0075644C">
            <w:pPr>
              <w:jc w:val="center"/>
              <w:rPr>
                <w:rFonts w:ascii="Arial" w:hAnsi="Arial" w:cs="Arial"/>
                <w:b/>
                <w:sz w:val="20"/>
                <w:szCs w:val="20"/>
              </w:rPr>
            </w:pPr>
            <w:r w:rsidRPr="00366F2E">
              <w:rPr>
                <w:rFonts w:ascii="Arial" w:hAnsi="Arial" w:cs="Arial"/>
                <w:b/>
                <w:sz w:val="20"/>
                <w:szCs w:val="20"/>
              </w:rPr>
              <w:t>MIMOEVROPSKÉ ZEMĚ</w:t>
            </w:r>
          </w:p>
        </w:tc>
      </w:tr>
      <w:tr w:rsidR="00D62380" w:rsidRPr="00366F2E" w14:paraId="3BF34186" w14:textId="77777777" w:rsidTr="00E85BAB">
        <w:trPr>
          <w:cantSplit/>
          <w:trHeight w:val="156"/>
        </w:trPr>
        <w:tc>
          <w:tcPr>
            <w:tcW w:w="3261" w:type="dxa"/>
            <w:tcBorders>
              <w:bottom w:val="single" w:sz="4" w:space="0" w:color="auto"/>
            </w:tcBorders>
            <w:shd w:val="clear" w:color="auto" w:fill="F2F2F2"/>
            <w:vAlign w:val="center"/>
          </w:tcPr>
          <w:p w14:paraId="18BB40B5" w14:textId="77777777" w:rsidR="00F17596" w:rsidRPr="00366F2E" w:rsidRDefault="00F17596" w:rsidP="008F1E91">
            <w:pPr>
              <w:rPr>
                <w:rFonts w:ascii="Arial" w:hAnsi="Arial" w:cs="Arial"/>
                <w:b/>
                <w:sz w:val="20"/>
                <w:szCs w:val="20"/>
              </w:rPr>
            </w:pPr>
            <w:r w:rsidRPr="00366F2E">
              <w:rPr>
                <w:rFonts w:ascii="Arial" w:hAnsi="Arial" w:cs="Arial"/>
                <w:b/>
                <w:sz w:val="20"/>
                <w:szCs w:val="20"/>
              </w:rPr>
              <w:t>Hmotnost do</w:t>
            </w:r>
          </w:p>
        </w:tc>
        <w:tc>
          <w:tcPr>
            <w:tcW w:w="1665" w:type="dxa"/>
            <w:tcBorders>
              <w:bottom w:val="single" w:sz="4" w:space="0" w:color="auto"/>
            </w:tcBorders>
            <w:shd w:val="clear" w:color="auto" w:fill="F2F2F2"/>
            <w:vAlign w:val="center"/>
          </w:tcPr>
          <w:p w14:paraId="62AE1267" w14:textId="77777777" w:rsidR="00F17596" w:rsidRPr="00366F2E" w:rsidRDefault="00F17596" w:rsidP="008F1E91">
            <w:pPr>
              <w:ind w:left="113"/>
              <w:jc w:val="center"/>
              <w:rPr>
                <w:rFonts w:ascii="Arial" w:hAnsi="Arial" w:cs="Arial"/>
                <w:b/>
                <w:sz w:val="20"/>
                <w:szCs w:val="20"/>
              </w:rPr>
            </w:pPr>
            <w:r w:rsidRPr="00366F2E">
              <w:rPr>
                <w:rFonts w:ascii="Arial" w:hAnsi="Arial" w:cs="Arial"/>
                <w:b/>
                <w:sz w:val="20"/>
                <w:szCs w:val="20"/>
              </w:rPr>
              <w:t>do EU</w:t>
            </w:r>
          </w:p>
        </w:tc>
        <w:tc>
          <w:tcPr>
            <w:tcW w:w="1666" w:type="dxa"/>
            <w:tcBorders>
              <w:bottom w:val="single" w:sz="4" w:space="0" w:color="auto"/>
            </w:tcBorders>
            <w:shd w:val="clear" w:color="auto" w:fill="F2F2F2"/>
            <w:vAlign w:val="center"/>
          </w:tcPr>
          <w:p w14:paraId="4B04F187" w14:textId="77777777" w:rsidR="00F17596" w:rsidRPr="00366F2E" w:rsidRDefault="00F17596" w:rsidP="008F1E91">
            <w:pPr>
              <w:ind w:left="113"/>
              <w:jc w:val="center"/>
              <w:rPr>
                <w:rFonts w:ascii="Arial" w:hAnsi="Arial" w:cs="Arial"/>
                <w:b/>
                <w:sz w:val="20"/>
                <w:szCs w:val="20"/>
              </w:rPr>
            </w:pPr>
            <w:r w:rsidRPr="00366F2E">
              <w:rPr>
                <w:rFonts w:ascii="Arial" w:hAnsi="Arial" w:cs="Arial"/>
                <w:b/>
                <w:sz w:val="20"/>
                <w:szCs w:val="20"/>
              </w:rPr>
              <w:t>mimo EU</w:t>
            </w:r>
          </w:p>
        </w:tc>
        <w:tc>
          <w:tcPr>
            <w:tcW w:w="3331" w:type="dxa"/>
            <w:vMerge/>
            <w:tcBorders>
              <w:bottom w:val="single" w:sz="4" w:space="0" w:color="auto"/>
            </w:tcBorders>
            <w:shd w:val="clear" w:color="auto" w:fill="F2F2F2"/>
            <w:vAlign w:val="center"/>
          </w:tcPr>
          <w:p w14:paraId="17B2A867" w14:textId="132148E3" w:rsidR="00F17596" w:rsidRPr="00366F2E" w:rsidRDefault="00F17596" w:rsidP="008F1E91">
            <w:pPr>
              <w:ind w:left="113"/>
              <w:jc w:val="center"/>
              <w:rPr>
                <w:rFonts w:ascii="Arial" w:hAnsi="Arial" w:cs="Arial"/>
                <w:b/>
                <w:sz w:val="20"/>
                <w:szCs w:val="20"/>
              </w:rPr>
            </w:pPr>
          </w:p>
        </w:tc>
      </w:tr>
      <w:tr w:rsidR="00D62380" w:rsidRPr="00366F2E" w14:paraId="148D0E98" w14:textId="77777777" w:rsidTr="003D75AB">
        <w:trPr>
          <w:cantSplit/>
          <w:trHeight w:val="271"/>
        </w:trPr>
        <w:tc>
          <w:tcPr>
            <w:tcW w:w="3261" w:type="dxa"/>
            <w:tcBorders>
              <w:top w:val="single" w:sz="4" w:space="0" w:color="auto"/>
            </w:tcBorders>
          </w:tcPr>
          <w:p w14:paraId="7E257DCE" w14:textId="77777777" w:rsidR="00BB7CB7" w:rsidRPr="00366F2E" w:rsidRDefault="00BB7CB7" w:rsidP="00BB7CB7">
            <w:pPr>
              <w:rPr>
                <w:rFonts w:ascii="Arial" w:hAnsi="Arial" w:cs="Arial"/>
                <w:sz w:val="20"/>
                <w:szCs w:val="20"/>
              </w:rPr>
            </w:pPr>
            <w:r w:rsidRPr="00366F2E">
              <w:rPr>
                <w:rFonts w:ascii="Arial" w:hAnsi="Arial" w:cs="Arial"/>
                <w:sz w:val="20"/>
                <w:szCs w:val="20"/>
              </w:rPr>
              <w:t>50 g</w:t>
            </w:r>
          </w:p>
        </w:tc>
        <w:tc>
          <w:tcPr>
            <w:tcW w:w="1665" w:type="dxa"/>
            <w:tcBorders>
              <w:top w:val="single" w:sz="4" w:space="0" w:color="auto"/>
            </w:tcBorders>
            <w:shd w:val="clear" w:color="auto" w:fill="auto"/>
          </w:tcPr>
          <w:p w14:paraId="7F5836A7" w14:textId="7A15C3F6" w:rsidR="00BB7CB7" w:rsidRPr="00366F2E" w:rsidRDefault="00BB7CB7" w:rsidP="00BB7CB7">
            <w:pPr>
              <w:ind w:left="-6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156</w:t>
            </w:r>
            <w:r w:rsidRPr="00366F2E">
              <w:rPr>
                <w:rFonts w:ascii="Arial" w:hAnsi="Arial" w:cs="Arial"/>
                <w:sz w:val="20"/>
                <w:szCs w:val="20"/>
              </w:rPr>
              <w:t xml:space="preserve">,00 </w:t>
            </w:r>
          </w:p>
        </w:tc>
        <w:tc>
          <w:tcPr>
            <w:tcW w:w="1666" w:type="dxa"/>
            <w:tcBorders>
              <w:top w:val="single" w:sz="4" w:space="0" w:color="auto"/>
            </w:tcBorders>
            <w:shd w:val="clear" w:color="auto" w:fill="auto"/>
          </w:tcPr>
          <w:p w14:paraId="76359761" w14:textId="300BC042" w:rsidR="00BB7CB7" w:rsidRPr="00366F2E" w:rsidRDefault="00BB7CB7" w:rsidP="00BB7CB7">
            <w:pPr>
              <w:ind w:left="-6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156</w:t>
            </w:r>
            <w:r w:rsidRPr="00366F2E">
              <w:rPr>
                <w:rFonts w:ascii="Arial" w:hAnsi="Arial" w:cs="Arial"/>
                <w:sz w:val="20"/>
                <w:szCs w:val="20"/>
              </w:rPr>
              <w:t xml:space="preserve">,00 </w:t>
            </w:r>
          </w:p>
        </w:tc>
        <w:tc>
          <w:tcPr>
            <w:tcW w:w="3331" w:type="dxa"/>
            <w:tcBorders>
              <w:top w:val="single" w:sz="4" w:space="0" w:color="auto"/>
            </w:tcBorders>
            <w:shd w:val="clear" w:color="auto" w:fill="auto"/>
          </w:tcPr>
          <w:p w14:paraId="00FD680B" w14:textId="4DDB829C" w:rsidR="00BB7CB7" w:rsidRPr="00366F2E" w:rsidRDefault="00BB7CB7" w:rsidP="00BB7CB7">
            <w:pPr>
              <w:ind w:left="-138"/>
              <w:jc w:val="center"/>
              <w:rPr>
                <w:rFonts w:ascii="Arial" w:hAnsi="Arial" w:cs="Arial"/>
                <w:sz w:val="20"/>
                <w:szCs w:val="20"/>
              </w:rPr>
            </w:pPr>
            <w:r w:rsidRPr="00366F2E">
              <w:rPr>
                <w:rFonts w:ascii="Arial" w:hAnsi="Arial" w:cs="Arial"/>
                <w:sz w:val="20"/>
                <w:szCs w:val="20"/>
              </w:rPr>
              <w:t xml:space="preserve"> </w:t>
            </w:r>
            <w:r w:rsidR="00836B48" w:rsidRPr="00366F2E">
              <w:rPr>
                <w:rFonts w:ascii="Arial" w:hAnsi="Arial" w:cs="Arial"/>
                <w:sz w:val="20"/>
                <w:szCs w:val="20"/>
              </w:rPr>
              <w:t>163</w:t>
            </w:r>
            <w:r w:rsidRPr="00366F2E">
              <w:rPr>
                <w:rFonts w:ascii="Arial" w:hAnsi="Arial" w:cs="Arial"/>
                <w:sz w:val="20"/>
                <w:szCs w:val="20"/>
              </w:rPr>
              <w:t xml:space="preserve">,00 </w:t>
            </w:r>
          </w:p>
        </w:tc>
      </w:tr>
      <w:tr w:rsidR="00D62380" w:rsidRPr="00366F2E" w14:paraId="7AE5D0D3" w14:textId="77777777" w:rsidTr="003D75AB">
        <w:trPr>
          <w:cantSplit/>
          <w:trHeight w:val="271"/>
        </w:trPr>
        <w:tc>
          <w:tcPr>
            <w:tcW w:w="3261" w:type="dxa"/>
          </w:tcPr>
          <w:p w14:paraId="02759139" w14:textId="77777777" w:rsidR="00BB7CB7" w:rsidRPr="00366F2E" w:rsidRDefault="00BB7CB7" w:rsidP="00BB7CB7">
            <w:pPr>
              <w:rPr>
                <w:rFonts w:ascii="Arial" w:hAnsi="Arial" w:cs="Arial"/>
                <w:sz w:val="20"/>
                <w:szCs w:val="20"/>
              </w:rPr>
            </w:pPr>
            <w:r w:rsidRPr="00366F2E">
              <w:rPr>
                <w:rFonts w:ascii="Arial" w:hAnsi="Arial" w:cs="Arial"/>
                <w:sz w:val="20"/>
                <w:szCs w:val="20"/>
              </w:rPr>
              <w:t>100 g</w:t>
            </w:r>
          </w:p>
        </w:tc>
        <w:tc>
          <w:tcPr>
            <w:tcW w:w="1665" w:type="dxa"/>
            <w:shd w:val="clear" w:color="auto" w:fill="auto"/>
          </w:tcPr>
          <w:p w14:paraId="7350F8EE" w14:textId="792E8451" w:rsidR="00BB7CB7" w:rsidRPr="00366F2E" w:rsidRDefault="00BB7CB7" w:rsidP="00BB7CB7">
            <w:pPr>
              <w:ind w:left="-6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189</w:t>
            </w:r>
            <w:r w:rsidRPr="00366F2E">
              <w:rPr>
                <w:rFonts w:ascii="Arial" w:hAnsi="Arial" w:cs="Arial"/>
                <w:sz w:val="20"/>
                <w:szCs w:val="20"/>
              </w:rPr>
              <w:t xml:space="preserve">,00 </w:t>
            </w:r>
          </w:p>
        </w:tc>
        <w:tc>
          <w:tcPr>
            <w:tcW w:w="1666" w:type="dxa"/>
            <w:shd w:val="clear" w:color="auto" w:fill="auto"/>
          </w:tcPr>
          <w:p w14:paraId="046AB405" w14:textId="08971BFA" w:rsidR="00BB7CB7" w:rsidRPr="00366F2E" w:rsidRDefault="00BB7CB7" w:rsidP="00BB7CB7">
            <w:pPr>
              <w:ind w:left="-6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189</w:t>
            </w:r>
            <w:r w:rsidRPr="00366F2E">
              <w:rPr>
                <w:rFonts w:ascii="Arial" w:hAnsi="Arial" w:cs="Arial"/>
                <w:sz w:val="20"/>
                <w:szCs w:val="20"/>
              </w:rPr>
              <w:t xml:space="preserve">,00 </w:t>
            </w:r>
          </w:p>
        </w:tc>
        <w:tc>
          <w:tcPr>
            <w:tcW w:w="3331" w:type="dxa"/>
            <w:shd w:val="clear" w:color="auto" w:fill="auto"/>
          </w:tcPr>
          <w:p w14:paraId="0C88E5D5" w14:textId="281905BC" w:rsidR="00BB7CB7" w:rsidRPr="00366F2E" w:rsidRDefault="00BB7CB7" w:rsidP="00BB7CB7">
            <w:pPr>
              <w:ind w:left="-138"/>
              <w:jc w:val="center"/>
              <w:rPr>
                <w:rFonts w:ascii="Arial" w:hAnsi="Arial" w:cs="Arial"/>
                <w:sz w:val="20"/>
                <w:szCs w:val="20"/>
              </w:rPr>
            </w:pPr>
            <w:r w:rsidRPr="00366F2E">
              <w:rPr>
                <w:rFonts w:ascii="Arial" w:hAnsi="Arial" w:cs="Arial"/>
                <w:sz w:val="20"/>
                <w:szCs w:val="20"/>
              </w:rPr>
              <w:t xml:space="preserve"> </w:t>
            </w:r>
            <w:r w:rsidR="00836B48" w:rsidRPr="00366F2E">
              <w:rPr>
                <w:rFonts w:ascii="Arial" w:hAnsi="Arial" w:cs="Arial"/>
                <w:sz w:val="20"/>
                <w:szCs w:val="20"/>
              </w:rPr>
              <w:t>196</w:t>
            </w:r>
            <w:r w:rsidRPr="00366F2E">
              <w:rPr>
                <w:rFonts w:ascii="Arial" w:hAnsi="Arial" w:cs="Arial"/>
                <w:sz w:val="20"/>
                <w:szCs w:val="20"/>
              </w:rPr>
              <w:t xml:space="preserve">,00 </w:t>
            </w:r>
          </w:p>
        </w:tc>
      </w:tr>
      <w:tr w:rsidR="00D62380" w:rsidRPr="00366F2E" w14:paraId="7B1FAC7A" w14:textId="77777777" w:rsidTr="003D75AB">
        <w:trPr>
          <w:cantSplit/>
          <w:trHeight w:val="271"/>
        </w:trPr>
        <w:tc>
          <w:tcPr>
            <w:tcW w:w="3261" w:type="dxa"/>
          </w:tcPr>
          <w:p w14:paraId="5D89348C" w14:textId="77777777" w:rsidR="00BB7CB7" w:rsidRPr="00366F2E" w:rsidRDefault="00BB7CB7" w:rsidP="00BB7CB7">
            <w:pPr>
              <w:rPr>
                <w:rFonts w:ascii="Arial" w:hAnsi="Arial" w:cs="Arial"/>
                <w:sz w:val="20"/>
                <w:szCs w:val="20"/>
              </w:rPr>
            </w:pPr>
            <w:r w:rsidRPr="00366F2E">
              <w:rPr>
                <w:rFonts w:ascii="Arial" w:hAnsi="Arial" w:cs="Arial"/>
                <w:sz w:val="20"/>
                <w:szCs w:val="20"/>
              </w:rPr>
              <w:t>250 g</w:t>
            </w:r>
          </w:p>
        </w:tc>
        <w:tc>
          <w:tcPr>
            <w:tcW w:w="1665" w:type="dxa"/>
            <w:shd w:val="clear" w:color="auto" w:fill="auto"/>
          </w:tcPr>
          <w:p w14:paraId="73B1CF79" w14:textId="62FDD4D0" w:rsidR="00BB7CB7" w:rsidRPr="00366F2E" w:rsidRDefault="00BB7CB7" w:rsidP="00BB7CB7">
            <w:pPr>
              <w:ind w:left="-6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233</w:t>
            </w:r>
            <w:r w:rsidRPr="00366F2E">
              <w:rPr>
                <w:rFonts w:ascii="Arial" w:hAnsi="Arial" w:cs="Arial"/>
                <w:sz w:val="20"/>
                <w:szCs w:val="20"/>
              </w:rPr>
              <w:t xml:space="preserve">,00 </w:t>
            </w:r>
          </w:p>
        </w:tc>
        <w:tc>
          <w:tcPr>
            <w:tcW w:w="1666" w:type="dxa"/>
            <w:shd w:val="clear" w:color="auto" w:fill="auto"/>
          </w:tcPr>
          <w:p w14:paraId="07715563" w14:textId="3EDA0F65" w:rsidR="00BB7CB7" w:rsidRPr="00366F2E" w:rsidRDefault="00BB7CB7" w:rsidP="00BB7CB7">
            <w:pPr>
              <w:ind w:left="-6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236</w:t>
            </w:r>
            <w:r w:rsidRPr="00366F2E">
              <w:rPr>
                <w:rFonts w:ascii="Arial" w:hAnsi="Arial" w:cs="Arial"/>
                <w:sz w:val="20"/>
                <w:szCs w:val="20"/>
              </w:rPr>
              <w:t xml:space="preserve">,00 </w:t>
            </w:r>
          </w:p>
        </w:tc>
        <w:tc>
          <w:tcPr>
            <w:tcW w:w="3331" w:type="dxa"/>
            <w:shd w:val="clear" w:color="auto" w:fill="auto"/>
          </w:tcPr>
          <w:p w14:paraId="21E57755" w14:textId="4E8D7BBE" w:rsidR="00BB7CB7" w:rsidRPr="00366F2E" w:rsidRDefault="00BB7CB7" w:rsidP="00BB7CB7">
            <w:pPr>
              <w:ind w:left="-138"/>
              <w:jc w:val="center"/>
              <w:rPr>
                <w:rFonts w:ascii="Arial" w:hAnsi="Arial" w:cs="Arial"/>
                <w:sz w:val="20"/>
                <w:szCs w:val="20"/>
              </w:rPr>
            </w:pPr>
            <w:r w:rsidRPr="00366F2E">
              <w:rPr>
                <w:rFonts w:ascii="Arial" w:hAnsi="Arial" w:cs="Arial"/>
                <w:sz w:val="20"/>
                <w:szCs w:val="20"/>
              </w:rPr>
              <w:t xml:space="preserve"> </w:t>
            </w:r>
            <w:r w:rsidR="00836B48" w:rsidRPr="00366F2E">
              <w:rPr>
                <w:rFonts w:ascii="Arial" w:hAnsi="Arial" w:cs="Arial"/>
                <w:sz w:val="20"/>
                <w:szCs w:val="20"/>
              </w:rPr>
              <w:t>257</w:t>
            </w:r>
            <w:r w:rsidRPr="00366F2E">
              <w:rPr>
                <w:rFonts w:ascii="Arial" w:hAnsi="Arial" w:cs="Arial"/>
                <w:sz w:val="20"/>
                <w:szCs w:val="20"/>
              </w:rPr>
              <w:t xml:space="preserve">,00 </w:t>
            </w:r>
          </w:p>
        </w:tc>
      </w:tr>
      <w:tr w:rsidR="00D62380" w:rsidRPr="00366F2E" w14:paraId="6FA8A80C" w14:textId="77777777" w:rsidTr="003D75AB">
        <w:trPr>
          <w:cantSplit/>
          <w:trHeight w:val="271"/>
        </w:trPr>
        <w:tc>
          <w:tcPr>
            <w:tcW w:w="3261" w:type="dxa"/>
          </w:tcPr>
          <w:p w14:paraId="0928B1CB" w14:textId="77777777" w:rsidR="00BB7CB7" w:rsidRPr="00366F2E" w:rsidRDefault="00BB7CB7" w:rsidP="00BB7CB7">
            <w:pPr>
              <w:rPr>
                <w:rFonts w:ascii="Arial" w:hAnsi="Arial" w:cs="Arial"/>
                <w:sz w:val="20"/>
                <w:szCs w:val="20"/>
              </w:rPr>
            </w:pPr>
            <w:r w:rsidRPr="00366F2E">
              <w:rPr>
                <w:rFonts w:ascii="Arial" w:hAnsi="Arial" w:cs="Arial"/>
                <w:sz w:val="20"/>
                <w:szCs w:val="20"/>
              </w:rPr>
              <w:t>500 g</w:t>
            </w:r>
          </w:p>
        </w:tc>
        <w:tc>
          <w:tcPr>
            <w:tcW w:w="1665" w:type="dxa"/>
            <w:shd w:val="clear" w:color="auto" w:fill="auto"/>
          </w:tcPr>
          <w:p w14:paraId="79397AC1" w14:textId="24D11100" w:rsidR="00BB7CB7" w:rsidRPr="00366F2E" w:rsidRDefault="00BB7CB7" w:rsidP="00BB7CB7">
            <w:pPr>
              <w:ind w:left="-6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276</w:t>
            </w:r>
            <w:r w:rsidRPr="00366F2E">
              <w:rPr>
                <w:rFonts w:ascii="Arial" w:hAnsi="Arial" w:cs="Arial"/>
                <w:sz w:val="20"/>
                <w:szCs w:val="20"/>
              </w:rPr>
              <w:t xml:space="preserve">,00 </w:t>
            </w:r>
          </w:p>
        </w:tc>
        <w:tc>
          <w:tcPr>
            <w:tcW w:w="1666" w:type="dxa"/>
            <w:shd w:val="clear" w:color="auto" w:fill="auto"/>
          </w:tcPr>
          <w:p w14:paraId="2D273F4B" w14:textId="0385F2D6" w:rsidR="00BB7CB7" w:rsidRPr="00366F2E" w:rsidRDefault="00BB7CB7" w:rsidP="00BB7CB7">
            <w:pPr>
              <w:ind w:left="-6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279</w:t>
            </w:r>
            <w:r w:rsidRPr="00366F2E">
              <w:rPr>
                <w:rFonts w:ascii="Arial" w:hAnsi="Arial" w:cs="Arial"/>
                <w:sz w:val="20"/>
                <w:szCs w:val="20"/>
              </w:rPr>
              <w:t xml:space="preserve">,00 </w:t>
            </w:r>
          </w:p>
        </w:tc>
        <w:tc>
          <w:tcPr>
            <w:tcW w:w="3331" w:type="dxa"/>
            <w:shd w:val="clear" w:color="auto" w:fill="auto"/>
          </w:tcPr>
          <w:p w14:paraId="55B3D96A" w14:textId="44C1BA4F" w:rsidR="00BB7CB7" w:rsidRPr="00366F2E" w:rsidRDefault="00BB7CB7" w:rsidP="00BB7CB7">
            <w:pPr>
              <w:ind w:left="-138"/>
              <w:jc w:val="center"/>
              <w:rPr>
                <w:rFonts w:ascii="Arial" w:hAnsi="Arial" w:cs="Arial"/>
                <w:sz w:val="20"/>
                <w:szCs w:val="20"/>
              </w:rPr>
            </w:pPr>
            <w:r w:rsidRPr="00366F2E">
              <w:rPr>
                <w:rFonts w:ascii="Arial" w:hAnsi="Arial" w:cs="Arial"/>
                <w:sz w:val="20"/>
                <w:szCs w:val="20"/>
              </w:rPr>
              <w:t xml:space="preserve"> </w:t>
            </w:r>
            <w:r w:rsidR="00836B48" w:rsidRPr="00366F2E">
              <w:rPr>
                <w:rFonts w:ascii="Arial" w:hAnsi="Arial" w:cs="Arial"/>
                <w:sz w:val="20"/>
                <w:szCs w:val="20"/>
              </w:rPr>
              <w:t>333</w:t>
            </w:r>
            <w:r w:rsidRPr="00366F2E">
              <w:rPr>
                <w:rFonts w:ascii="Arial" w:hAnsi="Arial" w:cs="Arial"/>
                <w:sz w:val="20"/>
                <w:szCs w:val="20"/>
              </w:rPr>
              <w:t xml:space="preserve">,00 </w:t>
            </w:r>
          </w:p>
        </w:tc>
      </w:tr>
      <w:tr w:rsidR="00D62380" w:rsidRPr="00366F2E" w14:paraId="1EFB6141" w14:textId="77777777" w:rsidTr="003D75AB">
        <w:trPr>
          <w:cantSplit/>
          <w:trHeight w:val="271"/>
        </w:trPr>
        <w:tc>
          <w:tcPr>
            <w:tcW w:w="3261" w:type="dxa"/>
          </w:tcPr>
          <w:p w14:paraId="3443CDD2" w14:textId="77777777" w:rsidR="00BB7CB7" w:rsidRPr="00366F2E" w:rsidRDefault="00BB7CB7" w:rsidP="00BB7CB7">
            <w:pPr>
              <w:rPr>
                <w:rFonts w:ascii="Arial" w:hAnsi="Arial" w:cs="Arial"/>
                <w:sz w:val="20"/>
                <w:szCs w:val="20"/>
              </w:rPr>
            </w:pPr>
            <w:r w:rsidRPr="00366F2E">
              <w:rPr>
                <w:rFonts w:ascii="Arial" w:hAnsi="Arial" w:cs="Arial"/>
                <w:sz w:val="20"/>
                <w:szCs w:val="20"/>
              </w:rPr>
              <w:t>1 kg</w:t>
            </w:r>
          </w:p>
        </w:tc>
        <w:tc>
          <w:tcPr>
            <w:tcW w:w="1665" w:type="dxa"/>
            <w:shd w:val="clear" w:color="auto" w:fill="auto"/>
          </w:tcPr>
          <w:p w14:paraId="283BB5B3" w14:textId="571535E0" w:rsidR="00BB7CB7" w:rsidRPr="00366F2E" w:rsidRDefault="00BB7CB7" w:rsidP="00BB7CB7">
            <w:pPr>
              <w:ind w:left="-6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377</w:t>
            </w:r>
            <w:r w:rsidRPr="00366F2E">
              <w:rPr>
                <w:rFonts w:ascii="Arial" w:hAnsi="Arial" w:cs="Arial"/>
                <w:sz w:val="20"/>
                <w:szCs w:val="20"/>
              </w:rPr>
              <w:t xml:space="preserve">,00 </w:t>
            </w:r>
          </w:p>
        </w:tc>
        <w:tc>
          <w:tcPr>
            <w:tcW w:w="1666" w:type="dxa"/>
            <w:shd w:val="clear" w:color="auto" w:fill="auto"/>
          </w:tcPr>
          <w:p w14:paraId="15B667A6" w14:textId="63C0AFA9" w:rsidR="00BB7CB7" w:rsidRPr="00366F2E" w:rsidRDefault="00BB7CB7" w:rsidP="00BB7CB7">
            <w:pPr>
              <w:ind w:left="-6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380</w:t>
            </w:r>
            <w:r w:rsidRPr="00366F2E">
              <w:rPr>
                <w:rFonts w:ascii="Arial" w:hAnsi="Arial" w:cs="Arial"/>
                <w:sz w:val="20"/>
                <w:szCs w:val="20"/>
              </w:rPr>
              <w:t xml:space="preserve">,00 </w:t>
            </w:r>
          </w:p>
        </w:tc>
        <w:tc>
          <w:tcPr>
            <w:tcW w:w="3331" w:type="dxa"/>
            <w:shd w:val="clear" w:color="auto" w:fill="auto"/>
          </w:tcPr>
          <w:p w14:paraId="11B31A0F" w14:textId="721FC5B3" w:rsidR="00BB7CB7" w:rsidRPr="00366F2E" w:rsidRDefault="00BB7CB7" w:rsidP="00BB7CB7">
            <w:pPr>
              <w:ind w:left="-138"/>
              <w:jc w:val="center"/>
              <w:rPr>
                <w:rFonts w:ascii="Arial" w:hAnsi="Arial" w:cs="Arial"/>
                <w:sz w:val="20"/>
                <w:szCs w:val="20"/>
              </w:rPr>
            </w:pPr>
            <w:r w:rsidRPr="00366F2E">
              <w:rPr>
                <w:rFonts w:ascii="Arial" w:hAnsi="Arial" w:cs="Arial"/>
                <w:sz w:val="20"/>
                <w:szCs w:val="20"/>
              </w:rPr>
              <w:t xml:space="preserve"> </w:t>
            </w:r>
            <w:r w:rsidR="00836B48" w:rsidRPr="00366F2E">
              <w:rPr>
                <w:rFonts w:ascii="Arial" w:hAnsi="Arial" w:cs="Arial"/>
                <w:sz w:val="20"/>
                <w:szCs w:val="20"/>
              </w:rPr>
              <w:t>482</w:t>
            </w:r>
            <w:r w:rsidRPr="00366F2E">
              <w:rPr>
                <w:rFonts w:ascii="Arial" w:hAnsi="Arial" w:cs="Arial"/>
                <w:sz w:val="20"/>
                <w:szCs w:val="20"/>
              </w:rPr>
              <w:t xml:space="preserve">,00 </w:t>
            </w:r>
          </w:p>
        </w:tc>
      </w:tr>
      <w:tr w:rsidR="00BB7CB7" w:rsidRPr="00366F2E" w14:paraId="14B9A201" w14:textId="77777777" w:rsidTr="003D75AB">
        <w:trPr>
          <w:cantSplit/>
          <w:trHeight w:val="271"/>
        </w:trPr>
        <w:tc>
          <w:tcPr>
            <w:tcW w:w="3261" w:type="dxa"/>
          </w:tcPr>
          <w:p w14:paraId="2CCED01C" w14:textId="77777777" w:rsidR="00BB7CB7" w:rsidRPr="00366F2E" w:rsidRDefault="00BB7CB7" w:rsidP="00BB7CB7">
            <w:pPr>
              <w:rPr>
                <w:rFonts w:ascii="Arial" w:hAnsi="Arial" w:cs="Arial"/>
                <w:sz w:val="20"/>
                <w:szCs w:val="20"/>
              </w:rPr>
            </w:pPr>
            <w:r w:rsidRPr="00366F2E">
              <w:rPr>
                <w:rFonts w:ascii="Arial" w:hAnsi="Arial" w:cs="Arial"/>
                <w:sz w:val="20"/>
                <w:szCs w:val="20"/>
              </w:rPr>
              <w:t>2 kg</w:t>
            </w:r>
          </w:p>
        </w:tc>
        <w:tc>
          <w:tcPr>
            <w:tcW w:w="1665" w:type="dxa"/>
            <w:shd w:val="clear" w:color="auto" w:fill="auto"/>
          </w:tcPr>
          <w:p w14:paraId="15127F51" w14:textId="47F06607" w:rsidR="00BB7CB7" w:rsidRPr="00366F2E" w:rsidRDefault="00BB7CB7" w:rsidP="00BB7CB7">
            <w:pPr>
              <w:ind w:left="-6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554</w:t>
            </w:r>
            <w:r w:rsidRPr="00366F2E">
              <w:rPr>
                <w:rFonts w:ascii="Arial" w:hAnsi="Arial" w:cs="Arial"/>
                <w:sz w:val="20"/>
                <w:szCs w:val="20"/>
              </w:rPr>
              <w:t xml:space="preserve">,00 </w:t>
            </w:r>
          </w:p>
        </w:tc>
        <w:tc>
          <w:tcPr>
            <w:tcW w:w="1666" w:type="dxa"/>
            <w:shd w:val="clear" w:color="auto" w:fill="auto"/>
          </w:tcPr>
          <w:p w14:paraId="01AB024C" w14:textId="6C86FA13" w:rsidR="00BB7CB7" w:rsidRPr="00366F2E" w:rsidRDefault="00BB7CB7" w:rsidP="00BB7CB7">
            <w:pPr>
              <w:ind w:left="-68"/>
              <w:jc w:val="center"/>
              <w:rPr>
                <w:rFonts w:ascii="Arial" w:hAnsi="Arial" w:cs="Arial"/>
                <w:sz w:val="20"/>
                <w:szCs w:val="20"/>
              </w:rPr>
            </w:pPr>
            <w:r w:rsidRPr="00366F2E">
              <w:rPr>
                <w:rFonts w:ascii="Arial" w:hAnsi="Arial" w:cs="Arial"/>
                <w:sz w:val="20"/>
                <w:szCs w:val="20"/>
              </w:rPr>
              <w:t xml:space="preserve"> </w:t>
            </w:r>
            <w:r w:rsidR="00E639FF" w:rsidRPr="00366F2E">
              <w:rPr>
                <w:rFonts w:ascii="Arial" w:hAnsi="Arial" w:cs="Arial"/>
                <w:sz w:val="20"/>
                <w:szCs w:val="20"/>
              </w:rPr>
              <w:t>557</w:t>
            </w:r>
            <w:r w:rsidRPr="00366F2E">
              <w:rPr>
                <w:rFonts w:ascii="Arial" w:hAnsi="Arial" w:cs="Arial"/>
                <w:sz w:val="20"/>
                <w:szCs w:val="20"/>
              </w:rPr>
              <w:t xml:space="preserve">,00 </w:t>
            </w:r>
          </w:p>
        </w:tc>
        <w:tc>
          <w:tcPr>
            <w:tcW w:w="3331" w:type="dxa"/>
            <w:shd w:val="clear" w:color="auto" w:fill="auto"/>
          </w:tcPr>
          <w:p w14:paraId="1883D61C" w14:textId="11349B73" w:rsidR="00BB7CB7" w:rsidRPr="00366F2E" w:rsidRDefault="00BB7CB7" w:rsidP="00BB7CB7">
            <w:pPr>
              <w:ind w:left="-138"/>
              <w:jc w:val="center"/>
              <w:rPr>
                <w:rFonts w:ascii="Arial" w:hAnsi="Arial" w:cs="Arial"/>
                <w:sz w:val="20"/>
                <w:szCs w:val="20"/>
              </w:rPr>
            </w:pPr>
            <w:r w:rsidRPr="00366F2E">
              <w:rPr>
                <w:rFonts w:ascii="Arial" w:hAnsi="Arial" w:cs="Arial"/>
                <w:sz w:val="20"/>
                <w:szCs w:val="20"/>
              </w:rPr>
              <w:t xml:space="preserve"> </w:t>
            </w:r>
            <w:r w:rsidR="00836B48" w:rsidRPr="00366F2E">
              <w:rPr>
                <w:rFonts w:ascii="Arial" w:hAnsi="Arial" w:cs="Arial"/>
                <w:sz w:val="20"/>
                <w:szCs w:val="20"/>
              </w:rPr>
              <w:t>748</w:t>
            </w:r>
            <w:r w:rsidRPr="00366F2E">
              <w:rPr>
                <w:rFonts w:ascii="Arial" w:hAnsi="Arial" w:cs="Arial"/>
                <w:sz w:val="20"/>
                <w:szCs w:val="20"/>
              </w:rPr>
              <w:t xml:space="preserve">,00 </w:t>
            </w:r>
          </w:p>
        </w:tc>
      </w:tr>
    </w:tbl>
    <w:p w14:paraId="3088C2D3" w14:textId="77777777" w:rsidR="002B2048" w:rsidRPr="00366F2E" w:rsidRDefault="002B2048" w:rsidP="00381492">
      <w:pPr>
        <w:pStyle w:val="Bezmezer"/>
        <w:tabs>
          <w:tab w:val="left" w:pos="7655"/>
        </w:tabs>
        <w:jc w:val="both"/>
        <w:rPr>
          <w:rFonts w:ascii="Arial" w:hAnsi="Arial" w:cs="Arial"/>
          <w:sz w:val="20"/>
          <w:szCs w:val="20"/>
        </w:rPr>
      </w:pPr>
    </w:p>
    <w:p w14:paraId="09A6F6EA" w14:textId="77777777" w:rsidR="002B2048" w:rsidRPr="00366F2E" w:rsidRDefault="002B2048" w:rsidP="00381492">
      <w:pPr>
        <w:pStyle w:val="Bezmezer"/>
        <w:tabs>
          <w:tab w:val="left" w:pos="7655"/>
        </w:tabs>
        <w:jc w:val="both"/>
        <w:rPr>
          <w:rFonts w:ascii="Arial" w:hAnsi="Arial" w:cs="Arial"/>
          <w:sz w:val="20"/>
          <w:szCs w:val="20"/>
        </w:rPr>
      </w:pPr>
      <w:r w:rsidRPr="00366F2E">
        <w:rPr>
          <w:rFonts w:ascii="Arial" w:hAnsi="Arial" w:cs="Arial"/>
          <w:sz w:val="20"/>
          <w:szCs w:val="20"/>
        </w:rPr>
        <w:t>Cena dle hmotnosti se zvyšuje o příplatek dle Udané ceny:</w:t>
      </w:r>
    </w:p>
    <w:p w14:paraId="655B35D0" w14:textId="77777777" w:rsidR="002B2048" w:rsidRPr="00366F2E" w:rsidRDefault="002B2048" w:rsidP="00381492">
      <w:pPr>
        <w:rPr>
          <w:rFonts w:ascii="Arial" w:hAnsi="Arial" w:cs="Arial"/>
        </w:rPr>
      </w:pPr>
      <w:r w:rsidRPr="00366F2E">
        <w:rPr>
          <w:rFonts w:ascii="Arial" w:hAnsi="Arial" w:cs="Arial"/>
          <w:sz w:val="20"/>
          <w:szCs w:val="20"/>
        </w:rPr>
        <w:t>Za každých i započatých 1 000 Kč Udané ceny</w:t>
      </w:r>
      <w:r w:rsidRPr="00366F2E">
        <w:rPr>
          <w:rFonts w:ascii="Arial" w:hAnsi="Arial" w:cs="Arial"/>
          <w:sz w:val="20"/>
          <w:szCs w:val="20"/>
        </w:rPr>
        <w:tab/>
      </w:r>
      <w:r w:rsidRPr="00366F2E">
        <w:rPr>
          <w:rFonts w:ascii="Arial" w:hAnsi="Arial" w:cs="Arial"/>
          <w:sz w:val="20"/>
          <w:szCs w:val="20"/>
        </w:rPr>
        <w:tab/>
      </w:r>
      <w:r w:rsidRPr="00366F2E">
        <w:rPr>
          <w:rFonts w:ascii="Arial" w:hAnsi="Arial" w:cs="Arial"/>
          <w:sz w:val="20"/>
          <w:szCs w:val="20"/>
        </w:rPr>
        <w:tab/>
      </w:r>
      <w:r w:rsidRPr="00366F2E">
        <w:rPr>
          <w:rFonts w:ascii="Arial" w:hAnsi="Arial" w:cs="Arial"/>
          <w:sz w:val="20"/>
          <w:szCs w:val="20"/>
        </w:rPr>
        <w:tab/>
      </w:r>
      <w:r w:rsidRPr="00366F2E">
        <w:rPr>
          <w:rFonts w:ascii="Arial" w:hAnsi="Arial" w:cs="Arial"/>
          <w:sz w:val="20"/>
          <w:szCs w:val="20"/>
        </w:rPr>
        <w:tab/>
        <w:t>4,00 Kč</w:t>
      </w:r>
    </w:p>
    <w:p w14:paraId="772C5F59" w14:textId="77777777" w:rsidR="002B2048" w:rsidRPr="00366F2E" w:rsidRDefault="002B2048" w:rsidP="00007939">
      <w:pPr>
        <w:pStyle w:val="cpNormal4"/>
        <w:spacing w:after="0"/>
        <w:ind w:firstLine="0"/>
        <w:rPr>
          <w:rFonts w:ascii="Arial" w:eastAsia="Times New Roman" w:hAnsi="Arial" w:cs="Arial"/>
          <w:sz w:val="16"/>
          <w:szCs w:val="16"/>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261"/>
        <w:gridCol w:w="1665"/>
        <w:gridCol w:w="1666"/>
        <w:gridCol w:w="3331"/>
      </w:tblGrid>
      <w:tr w:rsidR="00D62380" w:rsidRPr="00366F2E" w14:paraId="66374714" w14:textId="77777777" w:rsidTr="006A4CC3">
        <w:trPr>
          <w:cantSplit/>
          <w:trHeight w:val="258"/>
        </w:trPr>
        <w:tc>
          <w:tcPr>
            <w:tcW w:w="3261" w:type="dxa"/>
            <w:vMerge w:val="restart"/>
            <w:shd w:val="clear" w:color="auto" w:fill="F2F2F2"/>
          </w:tcPr>
          <w:p w14:paraId="7C52E405" w14:textId="77777777" w:rsidR="002B2048" w:rsidRPr="00366F2E" w:rsidRDefault="002B2048" w:rsidP="0028793B">
            <w:pPr>
              <w:ind w:hanging="41"/>
              <w:rPr>
                <w:rFonts w:ascii="Arial" w:hAnsi="Arial" w:cs="Arial"/>
                <w:b/>
                <w:sz w:val="20"/>
                <w:szCs w:val="20"/>
              </w:rPr>
            </w:pPr>
            <w:r w:rsidRPr="00366F2E">
              <w:rPr>
                <w:rFonts w:ascii="Arial" w:hAnsi="Arial" w:cs="Arial"/>
                <w:b/>
                <w:sz w:val="20"/>
                <w:szCs w:val="20"/>
              </w:rPr>
              <w:t>Cena pro uživatele výplatních strojů, při úhradě cen Kreditem</w:t>
            </w:r>
            <w:r w:rsidRPr="00366F2E">
              <w:rPr>
                <w:rFonts w:ascii="Arial" w:hAnsi="Arial" w:cs="Arial"/>
                <w:b/>
                <w:sz w:val="20"/>
                <w:szCs w:val="20"/>
                <w:vertAlign w:val="superscript"/>
              </w:rPr>
              <w:t xml:space="preserve">1) </w:t>
            </w:r>
            <w:r w:rsidRPr="00366F2E">
              <w:rPr>
                <w:rFonts w:ascii="Arial" w:hAnsi="Arial" w:cs="Arial"/>
                <w:b/>
                <w:sz w:val="20"/>
                <w:szCs w:val="20"/>
              </w:rPr>
              <w:t>nebo pro zákazníky Hybridní pošty</w:t>
            </w:r>
          </w:p>
        </w:tc>
        <w:tc>
          <w:tcPr>
            <w:tcW w:w="6662" w:type="dxa"/>
            <w:gridSpan w:val="3"/>
            <w:shd w:val="clear" w:color="auto" w:fill="F2F2F2"/>
            <w:vAlign w:val="center"/>
          </w:tcPr>
          <w:p w14:paraId="13029C6A" w14:textId="77777777" w:rsidR="002B2048" w:rsidRPr="00366F2E" w:rsidRDefault="002B2048" w:rsidP="008F2F29">
            <w:pPr>
              <w:jc w:val="center"/>
              <w:rPr>
                <w:rFonts w:ascii="Arial" w:hAnsi="Arial" w:cs="Arial"/>
                <w:b/>
                <w:sz w:val="20"/>
                <w:szCs w:val="20"/>
              </w:rPr>
            </w:pPr>
            <w:r w:rsidRPr="00366F2E">
              <w:rPr>
                <w:rFonts w:ascii="Arial" w:hAnsi="Arial" w:cs="Arial"/>
                <w:b/>
                <w:sz w:val="20"/>
                <w:szCs w:val="20"/>
              </w:rPr>
              <w:t>Cena v Kč</w:t>
            </w:r>
          </w:p>
        </w:tc>
      </w:tr>
      <w:tr w:rsidR="00D62380" w:rsidRPr="00366F2E" w14:paraId="6F39A664" w14:textId="77777777" w:rsidTr="00E10019">
        <w:trPr>
          <w:cantSplit/>
          <w:trHeight w:val="266"/>
        </w:trPr>
        <w:tc>
          <w:tcPr>
            <w:tcW w:w="3261" w:type="dxa"/>
            <w:vMerge/>
            <w:shd w:val="clear" w:color="auto" w:fill="F2F2F2"/>
          </w:tcPr>
          <w:p w14:paraId="71AEA96C" w14:textId="77777777" w:rsidR="00F17596" w:rsidRPr="00366F2E" w:rsidRDefault="00F17596" w:rsidP="0028793B">
            <w:pPr>
              <w:ind w:hanging="41"/>
              <w:rPr>
                <w:rFonts w:ascii="Arial" w:hAnsi="Arial" w:cs="Arial"/>
                <w:b/>
                <w:sz w:val="20"/>
                <w:szCs w:val="20"/>
              </w:rPr>
            </w:pPr>
          </w:p>
        </w:tc>
        <w:tc>
          <w:tcPr>
            <w:tcW w:w="3331" w:type="dxa"/>
            <w:gridSpan w:val="2"/>
            <w:shd w:val="clear" w:color="auto" w:fill="F2F2F2"/>
            <w:vAlign w:val="center"/>
          </w:tcPr>
          <w:p w14:paraId="54A6884C" w14:textId="77777777" w:rsidR="00F17596" w:rsidRPr="00366F2E" w:rsidRDefault="00F17596" w:rsidP="008F2F29">
            <w:pPr>
              <w:jc w:val="center"/>
              <w:rPr>
                <w:rFonts w:ascii="Arial" w:hAnsi="Arial" w:cs="Arial"/>
                <w:b/>
                <w:sz w:val="20"/>
                <w:szCs w:val="20"/>
              </w:rPr>
            </w:pPr>
            <w:r w:rsidRPr="00366F2E">
              <w:rPr>
                <w:rFonts w:ascii="Arial" w:hAnsi="Arial" w:cs="Arial"/>
                <w:b/>
                <w:sz w:val="20"/>
                <w:szCs w:val="20"/>
              </w:rPr>
              <w:t>EVROPSKÉ ZEMĚ</w:t>
            </w:r>
          </w:p>
        </w:tc>
        <w:tc>
          <w:tcPr>
            <w:tcW w:w="3331" w:type="dxa"/>
            <w:vMerge w:val="restart"/>
            <w:shd w:val="clear" w:color="auto" w:fill="F2F2F2"/>
            <w:vAlign w:val="center"/>
          </w:tcPr>
          <w:p w14:paraId="13C7B363" w14:textId="77777777" w:rsidR="00F17596" w:rsidRPr="00366F2E" w:rsidRDefault="00F17596" w:rsidP="008F2F29">
            <w:pPr>
              <w:jc w:val="center"/>
              <w:rPr>
                <w:rFonts w:ascii="Arial" w:hAnsi="Arial" w:cs="Arial"/>
                <w:b/>
                <w:sz w:val="20"/>
                <w:szCs w:val="20"/>
              </w:rPr>
            </w:pPr>
            <w:r w:rsidRPr="00366F2E">
              <w:rPr>
                <w:rFonts w:ascii="Arial" w:hAnsi="Arial" w:cs="Arial"/>
                <w:b/>
                <w:sz w:val="20"/>
                <w:szCs w:val="20"/>
              </w:rPr>
              <w:t>MIMOEVROPSKÉ ZEMĚ</w:t>
            </w:r>
          </w:p>
        </w:tc>
      </w:tr>
      <w:tr w:rsidR="00D62380" w:rsidRPr="00366F2E" w14:paraId="59DE8D68" w14:textId="77777777" w:rsidTr="00E85BAB">
        <w:trPr>
          <w:cantSplit/>
          <w:trHeight w:val="271"/>
        </w:trPr>
        <w:tc>
          <w:tcPr>
            <w:tcW w:w="3261" w:type="dxa"/>
            <w:shd w:val="clear" w:color="auto" w:fill="F2F2F2" w:themeFill="background1" w:themeFillShade="F2"/>
          </w:tcPr>
          <w:p w14:paraId="11B14AD5" w14:textId="77777777" w:rsidR="00F17596" w:rsidRPr="00366F2E" w:rsidRDefault="00F17596" w:rsidP="008F1E91">
            <w:pPr>
              <w:rPr>
                <w:rFonts w:ascii="Arial" w:hAnsi="Arial" w:cs="Arial"/>
                <w:b/>
                <w:sz w:val="20"/>
                <w:szCs w:val="20"/>
              </w:rPr>
            </w:pPr>
            <w:r w:rsidRPr="00366F2E">
              <w:rPr>
                <w:rFonts w:ascii="Arial" w:hAnsi="Arial" w:cs="Arial"/>
                <w:b/>
                <w:sz w:val="20"/>
                <w:szCs w:val="20"/>
              </w:rPr>
              <w:t>Hmotnost do</w:t>
            </w:r>
          </w:p>
        </w:tc>
        <w:tc>
          <w:tcPr>
            <w:tcW w:w="1665" w:type="dxa"/>
            <w:shd w:val="clear" w:color="auto" w:fill="F2F2F2"/>
            <w:vAlign w:val="center"/>
          </w:tcPr>
          <w:p w14:paraId="599094A2" w14:textId="77777777" w:rsidR="00F17596" w:rsidRPr="00366F2E" w:rsidRDefault="00F17596" w:rsidP="008F1E91">
            <w:pPr>
              <w:jc w:val="center"/>
              <w:rPr>
                <w:rFonts w:ascii="Arial" w:hAnsi="Arial" w:cs="Arial"/>
                <w:sz w:val="20"/>
                <w:szCs w:val="20"/>
              </w:rPr>
            </w:pPr>
            <w:r w:rsidRPr="00366F2E">
              <w:rPr>
                <w:rFonts w:ascii="Arial" w:hAnsi="Arial" w:cs="Arial"/>
                <w:b/>
                <w:sz w:val="20"/>
                <w:szCs w:val="20"/>
              </w:rPr>
              <w:t>do EU</w:t>
            </w:r>
          </w:p>
        </w:tc>
        <w:tc>
          <w:tcPr>
            <w:tcW w:w="1666" w:type="dxa"/>
            <w:shd w:val="clear" w:color="auto" w:fill="F2F2F2"/>
            <w:vAlign w:val="center"/>
          </w:tcPr>
          <w:p w14:paraId="1AA30117" w14:textId="77777777" w:rsidR="00F17596" w:rsidRPr="00366F2E" w:rsidRDefault="00F17596" w:rsidP="008F1E91">
            <w:pPr>
              <w:jc w:val="center"/>
              <w:rPr>
                <w:rFonts w:ascii="Arial" w:hAnsi="Arial" w:cs="Arial"/>
                <w:sz w:val="20"/>
                <w:szCs w:val="20"/>
              </w:rPr>
            </w:pPr>
            <w:r w:rsidRPr="00366F2E">
              <w:rPr>
                <w:rFonts w:ascii="Arial" w:hAnsi="Arial" w:cs="Arial"/>
                <w:b/>
                <w:sz w:val="20"/>
                <w:szCs w:val="20"/>
              </w:rPr>
              <w:t>mimo EU</w:t>
            </w:r>
          </w:p>
        </w:tc>
        <w:tc>
          <w:tcPr>
            <w:tcW w:w="3331" w:type="dxa"/>
            <w:vMerge/>
            <w:shd w:val="clear" w:color="auto" w:fill="F2F2F2"/>
            <w:vAlign w:val="center"/>
          </w:tcPr>
          <w:p w14:paraId="7A6D9AF4" w14:textId="60E8AD80" w:rsidR="00F17596" w:rsidRPr="00366F2E" w:rsidRDefault="00F17596" w:rsidP="008F1E91">
            <w:pPr>
              <w:jc w:val="center"/>
              <w:rPr>
                <w:rFonts w:ascii="Arial" w:hAnsi="Arial" w:cs="Arial"/>
                <w:sz w:val="20"/>
                <w:szCs w:val="20"/>
              </w:rPr>
            </w:pPr>
          </w:p>
        </w:tc>
      </w:tr>
      <w:tr w:rsidR="00D62380" w:rsidRPr="00366F2E" w14:paraId="1F9490C9" w14:textId="77777777" w:rsidTr="003D75AB">
        <w:trPr>
          <w:cantSplit/>
          <w:trHeight w:val="271"/>
        </w:trPr>
        <w:tc>
          <w:tcPr>
            <w:tcW w:w="3261" w:type="dxa"/>
          </w:tcPr>
          <w:p w14:paraId="49E3B7E8" w14:textId="77777777" w:rsidR="00C65A0D" w:rsidRPr="00366F2E" w:rsidRDefault="00C65A0D" w:rsidP="00C65A0D">
            <w:pPr>
              <w:rPr>
                <w:rFonts w:ascii="Arial" w:hAnsi="Arial" w:cs="Arial"/>
                <w:sz w:val="20"/>
                <w:szCs w:val="20"/>
              </w:rPr>
            </w:pPr>
            <w:r w:rsidRPr="00366F2E">
              <w:rPr>
                <w:rFonts w:ascii="Arial" w:hAnsi="Arial" w:cs="Arial"/>
                <w:sz w:val="20"/>
                <w:szCs w:val="20"/>
              </w:rPr>
              <w:t>50 g</w:t>
            </w:r>
          </w:p>
        </w:tc>
        <w:tc>
          <w:tcPr>
            <w:tcW w:w="1665" w:type="dxa"/>
            <w:shd w:val="clear" w:color="auto" w:fill="auto"/>
          </w:tcPr>
          <w:p w14:paraId="4013130D" w14:textId="2A3C37A9" w:rsidR="00C65A0D" w:rsidRPr="00366F2E" w:rsidRDefault="00C65A0D" w:rsidP="00C65A0D">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152</w:t>
            </w:r>
            <w:r w:rsidRPr="00366F2E">
              <w:rPr>
                <w:rFonts w:ascii="Arial" w:hAnsi="Arial" w:cs="Arial"/>
                <w:sz w:val="20"/>
                <w:szCs w:val="20"/>
              </w:rPr>
              <w:t xml:space="preserve">,00 </w:t>
            </w:r>
          </w:p>
        </w:tc>
        <w:tc>
          <w:tcPr>
            <w:tcW w:w="1666" w:type="dxa"/>
            <w:shd w:val="clear" w:color="auto" w:fill="auto"/>
          </w:tcPr>
          <w:p w14:paraId="36CEB669" w14:textId="633020AA" w:rsidR="00C65A0D" w:rsidRPr="00366F2E" w:rsidRDefault="00C65A0D" w:rsidP="00C65A0D">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152</w:t>
            </w:r>
            <w:r w:rsidRPr="00366F2E">
              <w:rPr>
                <w:rFonts w:ascii="Arial" w:hAnsi="Arial" w:cs="Arial"/>
                <w:sz w:val="20"/>
                <w:szCs w:val="20"/>
              </w:rPr>
              <w:t xml:space="preserve">,00 </w:t>
            </w:r>
          </w:p>
        </w:tc>
        <w:tc>
          <w:tcPr>
            <w:tcW w:w="3331" w:type="dxa"/>
            <w:shd w:val="clear" w:color="auto" w:fill="auto"/>
          </w:tcPr>
          <w:p w14:paraId="3338A812" w14:textId="48620488" w:rsidR="00C65A0D" w:rsidRPr="00366F2E" w:rsidRDefault="00C65A0D" w:rsidP="00C65A0D">
            <w:pPr>
              <w:spacing w:line="240" w:lineRule="auto"/>
              <w:ind w:left="-13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159</w:t>
            </w:r>
            <w:r w:rsidRPr="00366F2E">
              <w:rPr>
                <w:rFonts w:ascii="Arial" w:hAnsi="Arial" w:cs="Arial"/>
                <w:sz w:val="20"/>
                <w:szCs w:val="20"/>
              </w:rPr>
              <w:t xml:space="preserve">,00 </w:t>
            </w:r>
          </w:p>
        </w:tc>
      </w:tr>
      <w:tr w:rsidR="00D62380" w:rsidRPr="00366F2E" w14:paraId="1EA2034C" w14:textId="77777777" w:rsidTr="003D75AB">
        <w:trPr>
          <w:cantSplit/>
          <w:trHeight w:val="271"/>
        </w:trPr>
        <w:tc>
          <w:tcPr>
            <w:tcW w:w="3261" w:type="dxa"/>
          </w:tcPr>
          <w:p w14:paraId="2183251F" w14:textId="77777777" w:rsidR="00C65A0D" w:rsidRPr="00366F2E" w:rsidRDefault="00C65A0D" w:rsidP="00C65A0D">
            <w:pPr>
              <w:rPr>
                <w:rFonts w:ascii="Arial" w:hAnsi="Arial" w:cs="Arial"/>
                <w:sz w:val="20"/>
                <w:szCs w:val="20"/>
              </w:rPr>
            </w:pPr>
            <w:r w:rsidRPr="00366F2E">
              <w:rPr>
                <w:rFonts w:ascii="Arial" w:hAnsi="Arial" w:cs="Arial"/>
                <w:sz w:val="20"/>
                <w:szCs w:val="20"/>
              </w:rPr>
              <w:t>100 g</w:t>
            </w:r>
          </w:p>
        </w:tc>
        <w:tc>
          <w:tcPr>
            <w:tcW w:w="1665" w:type="dxa"/>
            <w:shd w:val="clear" w:color="auto" w:fill="auto"/>
          </w:tcPr>
          <w:p w14:paraId="3F33CF48" w14:textId="7354A906" w:rsidR="00C65A0D" w:rsidRPr="00366F2E" w:rsidRDefault="00C65A0D" w:rsidP="00C65A0D">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185</w:t>
            </w:r>
            <w:r w:rsidRPr="00366F2E">
              <w:rPr>
                <w:rFonts w:ascii="Arial" w:hAnsi="Arial" w:cs="Arial"/>
                <w:sz w:val="20"/>
                <w:szCs w:val="20"/>
              </w:rPr>
              <w:t xml:space="preserve">,00 </w:t>
            </w:r>
          </w:p>
        </w:tc>
        <w:tc>
          <w:tcPr>
            <w:tcW w:w="1666" w:type="dxa"/>
            <w:shd w:val="clear" w:color="auto" w:fill="auto"/>
          </w:tcPr>
          <w:p w14:paraId="41A3DFC3" w14:textId="11E5404C" w:rsidR="00C65A0D" w:rsidRPr="00366F2E" w:rsidRDefault="00C65A0D" w:rsidP="00C65A0D">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185</w:t>
            </w:r>
            <w:r w:rsidRPr="00366F2E">
              <w:rPr>
                <w:rFonts w:ascii="Arial" w:hAnsi="Arial" w:cs="Arial"/>
                <w:sz w:val="20"/>
                <w:szCs w:val="20"/>
              </w:rPr>
              <w:t xml:space="preserve">,00 </w:t>
            </w:r>
          </w:p>
        </w:tc>
        <w:tc>
          <w:tcPr>
            <w:tcW w:w="3331" w:type="dxa"/>
            <w:shd w:val="clear" w:color="auto" w:fill="auto"/>
          </w:tcPr>
          <w:p w14:paraId="46CC172D" w14:textId="22E0537E" w:rsidR="00C65A0D" w:rsidRPr="00366F2E" w:rsidRDefault="00C65A0D" w:rsidP="00C65A0D">
            <w:pPr>
              <w:spacing w:line="240" w:lineRule="auto"/>
              <w:ind w:left="-13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193</w:t>
            </w:r>
            <w:r w:rsidRPr="00366F2E">
              <w:rPr>
                <w:rFonts w:ascii="Arial" w:hAnsi="Arial" w:cs="Arial"/>
                <w:sz w:val="20"/>
                <w:szCs w:val="20"/>
              </w:rPr>
              <w:t xml:space="preserve">,00 </w:t>
            </w:r>
          </w:p>
        </w:tc>
      </w:tr>
      <w:tr w:rsidR="00D62380" w:rsidRPr="00366F2E" w14:paraId="70666945" w14:textId="77777777" w:rsidTr="003D75AB">
        <w:trPr>
          <w:cantSplit/>
          <w:trHeight w:val="271"/>
        </w:trPr>
        <w:tc>
          <w:tcPr>
            <w:tcW w:w="3261" w:type="dxa"/>
          </w:tcPr>
          <w:p w14:paraId="48654E4E" w14:textId="77777777" w:rsidR="00C65A0D" w:rsidRPr="00366F2E" w:rsidRDefault="00C65A0D" w:rsidP="00C65A0D">
            <w:pPr>
              <w:rPr>
                <w:rFonts w:ascii="Arial" w:hAnsi="Arial" w:cs="Arial"/>
                <w:sz w:val="20"/>
                <w:szCs w:val="20"/>
              </w:rPr>
            </w:pPr>
            <w:r w:rsidRPr="00366F2E">
              <w:rPr>
                <w:rFonts w:ascii="Arial" w:hAnsi="Arial" w:cs="Arial"/>
                <w:sz w:val="20"/>
                <w:szCs w:val="20"/>
              </w:rPr>
              <w:t>250 g</w:t>
            </w:r>
          </w:p>
        </w:tc>
        <w:tc>
          <w:tcPr>
            <w:tcW w:w="1665" w:type="dxa"/>
            <w:shd w:val="clear" w:color="auto" w:fill="auto"/>
          </w:tcPr>
          <w:p w14:paraId="7179DC0D" w14:textId="12EFBEE0" w:rsidR="00C65A0D" w:rsidRPr="00366F2E" w:rsidRDefault="00C65A0D" w:rsidP="00C65A0D">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229</w:t>
            </w:r>
            <w:r w:rsidRPr="00366F2E">
              <w:rPr>
                <w:rFonts w:ascii="Arial" w:hAnsi="Arial" w:cs="Arial"/>
                <w:sz w:val="20"/>
                <w:szCs w:val="20"/>
              </w:rPr>
              <w:t xml:space="preserve">,00 </w:t>
            </w:r>
          </w:p>
        </w:tc>
        <w:tc>
          <w:tcPr>
            <w:tcW w:w="1666" w:type="dxa"/>
            <w:shd w:val="clear" w:color="auto" w:fill="auto"/>
          </w:tcPr>
          <w:p w14:paraId="6AFBD721" w14:textId="127A5066" w:rsidR="00C65A0D" w:rsidRPr="00366F2E" w:rsidRDefault="00C65A0D" w:rsidP="00C65A0D">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232</w:t>
            </w:r>
            <w:r w:rsidRPr="00366F2E">
              <w:rPr>
                <w:rFonts w:ascii="Arial" w:hAnsi="Arial" w:cs="Arial"/>
                <w:sz w:val="20"/>
                <w:szCs w:val="20"/>
              </w:rPr>
              <w:t xml:space="preserve">,00 </w:t>
            </w:r>
          </w:p>
        </w:tc>
        <w:tc>
          <w:tcPr>
            <w:tcW w:w="3331" w:type="dxa"/>
            <w:shd w:val="clear" w:color="auto" w:fill="auto"/>
          </w:tcPr>
          <w:p w14:paraId="5A79094B" w14:textId="796B154B" w:rsidR="00C65A0D" w:rsidRPr="00366F2E" w:rsidRDefault="00C65A0D" w:rsidP="00C65A0D">
            <w:pPr>
              <w:spacing w:line="240" w:lineRule="auto"/>
              <w:ind w:left="-13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253</w:t>
            </w:r>
            <w:r w:rsidRPr="00366F2E">
              <w:rPr>
                <w:rFonts w:ascii="Arial" w:hAnsi="Arial" w:cs="Arial"/>
                <w:sz w:val="20"/>
                <w:szCs w:val="20"/>
              </w:rPr>
              <w:t xml:space="preserve">,00 </w:t>
            </w:r>
          </w:p>
        </w:tc>
      </w:tr>
      <w:tr w:rsidR="00D62380" w:rsidRPr="00366F2E" w14:paraId="1199FD50" w14:textId="77777777" w:rsidTr="003D75AB">
        <w:trPr>
          <w:cantSplit/>
          <w:trHeight w:val="271"/>
        </w:trPr>
        <w:tc>
          <w:tcPr>
            <w:tcW w:w="3261" w:type="dxa"/>
          </w:tcPr>
          <w:p w14:paraId="23E172E8" w14:textId="77777777" w:rsidR="00C65A0D" w:rsidRPr="00366F2E" w:rsidRDefault="00C65A0D" w:rsidP="00C65A0D">
            <w:pPr>
              <w:rPr>
                <w:rFonts w:ascii="Arial" w:hAnsi="Arial" w:cs="Arial"/>
                <w:sz w:val="20"/>
                <w:szCs w:val="20"/>
              </w:rPr>
            </w:pPr>
            <w:r w:rsidRPr="00366F2E">
              <w:rPr>
                <w:rFonts w:ascii="Arial" w:hAnsi="Arial" w:cs="Arial"/>
                <w:sz w:val="20"/>
                <w:szCs w:val="20"/>
              </w:rPr>
              <w:t>500 g</w:t>
            </w:r>
          </w:p>
        </w:tc>
        <w:tc>
          <w:tcPr>
            <w:tcW w:w="1665" w:type="dxa"/>
            <w:shd w:val="clear" w:color="auto" w:fill="auto"/>
          </w:tcPr>
          <w:p w14:paraId="1B01E50E" w14:textId="1C1CDFF3" w:rsidR="00C65A0D" w:rsidRPr="00366F2E" w:rsidRDefault="00C65A0D" w:rsidP="00C65A0D">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272</w:t>
            </w:r>
            <w:r w:rsidRPr="00366F2E">
              <w:rPr>
                <w:rFonts w:ascii="Arial" w:hAnsi="Arial" w:cs="Arial"/>
                <w:sz w:val="20"/>
                <w:szCs w:val="20"/>
              </w:rPr>
              <w:t xml:space="preserve">,00 </w:t>
            </w:r>
          </w:p>
        </w:tc>
        <w:tc>
          <w:tcPr>
            <w:tcW w:w="1666" w:type="dxa"/>
            <w:shd w:val="clear" w:color="auto" w:fill="auto"/>
          </w:tcPr>
          <w:p w14:paraId="32BD1B76" w14:textId="1AC830F1" w:rsidR="00C65A0D" w:rsidRPr="00366F2E" w:rsidRDefault="00C65A0D" w:rsidP="00C65A0D">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275</w:t>
            </w:r>
            <w:r w:rsidRPr="00366F2E">
              <w:rPr>
                <w:rFonts w:ascii="Arial" w:hAnsi="Arial" w:cs="Arial"/>
                <w:sz w:val="20"/>
                <w:szCs w:val="20"/>
              </w:rPr>
              <w:t xml:space="preserve">,00 </w:t>
            </w:r>
          </w:p>
        </w:tc>
        <w:tc>
          <w:tcPr>
            <w:tcW w:w="3331" w:type="dxa"/>
            <w:shd w:val="clear" w:color="auto" w:fill="auto"/>
          </w:tcPr>
          <w:p w14:paraId="1BD33B63" w14:textId="0D0A41DB" w:rsidR="00C65A0D" w:rsidRPr="00366F2E" w:rsidRDefault="00C65A0D" w:rsidP="00C65A0D">
            <w:pPr>
              <w:spacing w:line="240" w:lineRule="auto"/>
              <w:ind w:left="-13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329</w:t>
            </w:r>
            <w:r w:rsidRPr="00366F2E">
              <w:rPr>
                <w:rFonts w:ascii="Arial" w:hAnsi="Arial" w:cs="Arial"/>
                <w:sz w:val="20"/>
                <w:szCs w:val="20"/>
              </w:rPr>
              <w:t xml:space="preserve">,00 </w:t>
            </w:r>
          </w:p>
        </w:tc>
      </w:tr>
      <w:tr w:rsidR="00D62380" w:rsidRPr="00366F2E" w14:paraId="2B1EEE8A" w14:textId="77777777" w:rsidTr="003D75AB">
        <w:trPr>
          <w:cantSplit/>
          <w:trHeight w:val="271"/>
        </w:trPr>
        <w:tc>
          <w:tcPr>
            <w:tcW w:w="3261" w:type="dxa"/>
          </w:tcPr>
          <w:p w14:paraId="5B97B051" w14:textId="77777777" w:rsidR="00C65A0D" w:rsidRPr="00366F2E" w:rsidRDefault="00C65A0D" w:rsidP="00C65A0D">
            <w:pPr>
              <w:rPr>
                <w:rFonts w:ascii="Arial" w:hAnsi="Arial" w:cs="Arial"/>
                <w:sz w:val="20"/>
                <w:szCs w:val="20"/>
              </w:rPr>
            </w:pPr>
            <w:r w:rsidRPr="00366F2E">
              <w:rPr>
                <w:rFonts w:ascii="Arial" w:hAnsi="Arial" w:cs="Arial"/>
                <w:sz w:val="20"/>
                <w:szCs w:val="20"/>
              </w:rPr>
              <w:t>1 kg</w:t>
            </w:r>
          </w:p>
        </w:tc>
        <w:tc>
          <w:tcPr>
            <w:tcW w:w="1665" w:type="dxa"/>
            <w:shd w:val="clear" w:color="auto" w:fill="auto"/>
          </w:tcPr>
          <w:p w14:paraId="6553ED7D" w14:textId="5D8D19CA" w:rsidR="00C65A0D" w:rsidRPr="00366F2E" w:rsidRDefault="00C65A0D" w:rsidP="00C65A0D">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373</w:t>
            </w:r>
            <w:r w:rsidRPr="00366F2E">
              <w:rPr>
                <w:rFonts w:ascii="Arial" w:hAnsi="Arial" w:cs="Arial"/>
                <w:sz w:val="20"/>
                <w:szCs w:val="20"/>
              </w:rPr>
              <w:t xml:space="preserve">,00 </w:t>
            </w:r>
          </w:p>
        </w:tc>
        <w:tc>
          <w:tcPr>
            <w:tcW w:w="1666" w:type="dxa"/>
            <w:shd w:val="clear" w:color="auto" w:fill="auto"/>
          </w:tcPr>
          <w:p w14:paraId="5FCABAFC" w14:textId="0923532C" w:rsidR="00C65A0D" w:rsidRPr="00366F2E" w:rsidRDefault="00C65A0D" w:rsidP="00C65A0D">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376</w:t>
            </w:r>
            <w:r w:rsidRPr="00366F2E">
              <w:rPr>
                <w:rFonts w:ascii="Arial" w:hAnsi="Arial" w:cs="Arial"/>
                <w:sz w:val="20"/>
                <w:szCs w:val="20"/>
              </w:rPr>
              <w:t xml:space="preserve">,00 </w:t>
            </w:r>
          </w:p>
        </w:tc>
        <w:tc>
          <w:tcPr>
            <w:tcW w:w="3331" w:type="dxa"/>
            <w:shd w:val="clear" w:color="auto" w:fill="auto"/>
          </w:tcPr>
          <w:p w14:paraId="7F7448EF" w14:textId="2B3A6AF8" w:rsidR="00C65A0D" w:rsidRPr="00366F2E" w:rsidRDefault="00C65A0D" w:rsidP="00C65A0D">
            <w:pPr>
              <w:spacing w:line="240" w:lineRule="auto"/>
              <w:ind w:left="-13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478</w:t>
            </w:r>
            <w:r w:rsidRPr="00366F2E">
              <w:rPr>
                <w:rFonts w:ascii="Arial" w:hAnsi="Arial" w:cs="Arial"/>
                <w:sz w:val="20"/>
                <w:szCs w:val="20"/>
              </w:rPr>
              <w:t xml:space="preserve">,00 </w:t>
            </w:r>
          </w:p>
        </w:tc>
      </w:tr>
      <w:tr w:rsidR="00C65A0D" w:rsidRPr="00366F2E" w14:paraId="005FE4F5" w14:textId="77777777" w:rsidTr="003D75AB">
        <w:trPr>
          <w:cantSplit/>
          <w:trHeight w:val="271"/>
        </w:trPr>
        <w:tc>
          <w:tcPr>
            <w:tcW w:w="3261" w:type="dxa"/>
          </w:tcPr>
          <w:p w14:paraId="5CB1E565" w14:textId="77777777" w:rsidR="00C65A0D" w:rsidRPr="00366F2E" w:rsidRDefault="00C65A0D" w:rsidP="00C65A0D">
            <w:pPr>
              <w:rPr>
                <w:rFonts w:ascii="Arial" w:hAnsi="Arial" w:cs="Arial"/>
                <w:sz w:val="20"/>
                <w:szCs w:val="20"/>
              </w:rPr>
            </w:pPr>
            <w:r w:rsidRPr="00366F2E">
              <w:rPr>
                <w:rFonts w:ascii="Arial" w:hAnsi="Arial" w:cs="Arial"/>
                <w:sz w:val="20"/>
                <w:szCs w:val="20"/>
              </w:rPr>
              <w:t>2 kg</w:t>
            </w:r>
          </w:p>
        </w:tc>
        <w:tc>
          <w:tcPr>
            <w:tcW w:w="1665" w:type="dxa"/>
            <w:shd w:val="clear" w:color="auto" w:fill="auto"/>
          </w:tcPr>
          <w:p w14:paraId="2FBA358D" w14:textId="7B267778" w:rsidR="00C65A0D" w:rsidRPr="00366F2E" w:rsidRDefault="00C65A0D" w:rsidP="00C65A0D">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550</w:t>
            </w:r>
            <w:r w:rsidRPr="00366F2E">
              <w:rPr>
                <w:rFonts w:ascii="Arial" w:hAnsi="Arial" w:cs="Arial"/>
                <w:sz w:val="20"/>
                <w:szCs w:val="20"/>
              </w:rPr>
              <w:t xml:space="preserve">,00 </w:t>
            </w:r>
          </w:p>
        </w:tc>
        <w:tc>
          <w:tcPr>
            <w:tcW w:w="1666" w:type="dxa"/>
            <w:shd w:val="clear" w:color="auto" w:fill="auto"/>
          </w:tcPr>
          <w:p w14:paraId="15A51E3E" w14:textId="0DC22C76" w:rsidR="00C65A0D" w:rsidRPr="00366F2E" w:rsidRDefault="00C65A0D" w:rsidP="00C65A0D">
            <w:pPr>
              <w:spacing w:line="240" w:lineRule="auto"/>
              <w:ind w:left="-6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553</w:t>
            </w:r>
            <w:r w:rsidRPr="00366F2E">
              <w:rPr>
                <w:rFonts w:ascii="Arial" w:hAnsi="Arial" w:cs="Arial"/>
                <w:sz w:val="20"/>
                <w:szCs w:val="20"/>
              </w:rPr>
              <w:t xml:space="preserve">,00 </w:t>
            </w:r>
          </w:p>
        </w:tc>
        <w:tc>
          <w:tcPr>
            <w:tcW w:w="3331" w:type="dxa"/>
            <w:shd w:val="clear" w:color="auto" w:fill="auto"/>
          </w:tcPr>
          <w:p w14:paraId="7A85F6F4" w14:textId="6D3053B3" w:rsidR="00C65A0D" w:rsidRPr="00366F2E" w:rsidRDefault="00C65A0D" w:rsidP="00C65A0D">
            <w:pPr>
              <w:spacing w:line="240" w:lineRule="auto"/>
              <w:ind w:left="-138"/>
              <w:jc w:val="center"/>
              <w:rPr>
                <w:rFonts w:ascii="Arial" w:eastAsia="Times New Roman" w:hAnsi="Arial" w:cs="Arial"/>
                <w:sz w:val="20"/>
                <w:szCs w:val="20"/>
                <w:lang w:eastAsia="cs-CZ"/>
              </w:rPr>
            </w:pPr>
            <w:r w:rsidRPr="00366F2E">
              <w:rPr>
                <w:rFonts w:ascii="Arial" w:hAnsi="Arial" w:cs="Arial"/>
                <w:sz w:val="20"/>
                <w:szCs w:val="20"/>
              </w:rPr>
              <w:t xml:space="preserve"> </w:t>
            </w:r>
            <w:r w:rsidR="00836B48" w:rsidRPr="00366F2E">
              <w:rPr>
                <w:rFonts w:ascii="Arial" w:hAnsi="Arial" w:cs="Arial"/>
                <w:sz w:val="20"/>
                <w:szCs w:val="20"/>
              </w:rPr>
              <w:t>744</w:t>
            </w:r>
            <w:r w:rsidRPr="00366F2E">
              <w:rPr>
                <w:rFonts w:ascii="Arial" w:hAnsi="Arial" w:cs="Arial"/>
                <w:sz w:val="20"/>
                <w:szCs w:val="20"/>
              </w:rPr>
              <w:t xml:space="preserve">,00 </w:t>
            </w:r>
          </w:p>
        </w:tc>
      </w:tr>
    </w:tbl>
    <w:p w14:paraId="79DF3749" w14:textId="77777777" w:rsidR="002B2048" w:rsidRPr="00366F2E" w:rsidRDefault="002B2048" w:rsidP="00B55EF0">
      <w:pPr>
        <w:spacing w:line="228" w:lineRule="auto"/>
        <w:rPr>
          <w:rFonts w:ascii="Arial" w:hAnsi="Arial" w:cs="Arial"/>
          <w:sz w:val="18"/>
          <w:szCs w:val="18"/>
        </w:rPr>
      </w:pPr>
    </w:p>
    <w:p w14:paraId="0358D2C7" w14:textId="77777777" w:rsidR="002B2048" w:rsidRPr="00366F2E" w:rsidRDefault="002B2048" w:rsidP="00B55EF0">
      <w:pPr>
        <w:pStyle w:val="Bezmezer"/>
        <w:tabs>
          <w:tab w:val="left" w:pos="7655"/>
        </w:tabs>
        <w:rPr>
          <w:rFonts w:ascii="Arial" w:hAnsi="Arial" w:cs="Arial"/>
          <w:sz w:val="20"/>
          <w:szCs w:val="20"/>
        </w:rPr>
      </w:pPr>
      <w:r w:rsidRPr="00366F2E">
        <w:rPr>
          <w:rFonts w:ascii="Arial" w:hAnsi="Arial" w:cs="Arial"/>
          <w:sz w:val="20"/>
          <w:szCs w:val="20"/>
        </w:rPr>
        <w:t>Cena dle hmotnosti se zvyšuje o příplatek dle Udané ceny:</w:t>
      </w:r>
    </w:p>
    <w:p w14:paraId="019AC356" w14:textId="77777777" w:rsidR="002B2048" w:rsidRPr="00366F2E" w:rsidRDefault="002B2048" w:rsidP="00B55EF0">
      <w:pPr>
        <w:pStyle w:val="Zkladntextodsazen3"/>
        <w:suppressAutoHyphens/>
        <w:autoSpaceDE w:val="0"/>
        <w:autoSpaceDN w:val="0"/>
        <w:adjustRightInd w:val="0"/>
        <w:spacing w:line="228" w:lineRule="auto"/>
        <w:ind w:left="0" w:firstLine="0"/>
        <w:jc w:val="left"/>
        <w:rPr>
          <w:rFonts w:ascii="Arial" w:hAnsi="Arial" w:cs="Arial"/>
          <w:sz w:val="20"/>
        </w:rPr>
      </w:pPr>
      <w:r w:rsidRPr="00366F2E">
        <w:rPr>
          <w:rFonts w:ascii="Arial" w:hAnsi="Arial" w:cs="Arial"/>
          <w:sz w:val="20"/>
        </w:rPr>
        <w:t>Za každých i započatých 1 000 Kč Udané ceny</w:t>
      </w:r>
      <w:r w:rsidRPr="00366F2E">
        <w:rPr>
          <w:rFonts w:ascii="Arial" w:hAnsi="Arial" w:cs="Arial"/>
          <w:sz w:val="20"/>
        </w:rPr>
        <w:tab/>
      </w:r>
      <w:r w:rsidRPr="00366F2E">
        <w:rPr>
          <w:rFonts w:ascii="Arial" w:hAnsi="Arial" w:cs="Arial"/>
          <w:sz w:val="20"/>
        </w:rPr>
        <w:tab/>
      </w:r>
      <w:r w:rsidRPr="00366F2E">
        <w:rPr>
          <w:rFonts w:ascii="Arial" w:hAnsi="Arial" w:cs="Arial"/>
          <w:sz w:val="20"/>
        </w:rPr>
        <w:tab/>
      </w:r>
      <w:r w:rsidRPr="00366F2E">
        <w:rPr>
          <w:rFonts w:ascii="Arial" w:hAnsi="Arial" w:cs="Arial"/>
          <w:sz w:val="20"/>
        </w:rPr>
        <w:tab/>
      </w:r>
      <w:r w:rsidRPr="00366F2E">
        <w:rPr>
          <w:rFonts w:ascii="Arial" w:hAnsi="Arial" w:cs="Arial"/>
          <w:sz w:val="20"/>
        </w:rPr>
        <w:tab/>
        <w:t>3,80 Kč</w:t>
      </w:r>
    </w:p>
    <w:p w14:paraId="29445FB5" w14:textId="77777777" w:rsidR="002B2048" w:rsidRPr="00366F2E" w:rsidRDefault="002B2048">
      <w:pPr>
        <w:rPr>
          <w:rFonts w:ascii="Arial" w:hAnsi="Arial" w:cs="Arial"/>
        </w:rPr>
      </w:pPr>
    </w:p>
    <w:p w14:paraId="65A02CE4" w14:textId="77777777" w:rsidR="00A852B2" w:rsidRPr="00366F2E" w:rsidRDefault="00A852B2" w:rsidP="00F17596">
      <w:pPr>
        <w:pStyle w:val="cpNormal4"/>
        <w:ind w:firstLine="0"/>
        <w:rPr>
          <w:rFonts w:ascii="Arial" w:hAnsi="Arial" w:cs="Arial"/>
        </w:rPr>
      </w:pPr>
      <w:r w:rsidRPr="00366F2E">
        <w:rPr>
          <w:rFonts w:ascii="Arial" w:hAnsi="Arial" w:cs="Arial"/>
        </w:rPr>
        <w:t>Všechny zásilky jsou přepravovány „prioritně“.</w:t>
      </w:r>
    </w:p>
    <w:p w14:paraId="65BC74E7" w14:textId="7DF77C6B" w:rsidR="002A149F" w:rsidRPr="00366F2E" w:rsidRDefault="00F93631">
      <w:pPr>
        <w:spacing w:line="240" w:lineRule="auto"/>
        <w:rPr>
          <w:rFonts w:ascii="Arial" w:hAnsi="Arial" w:cs="Arial"/>
          <w:sz w:val="20"/>
        </w:rPr>
      </w:pPr>
      <w:r w:rsidRPr="00366F2E">
        <w:rPr>
          <w:rFonts w:ascii="Arial" w:hAnsi="Arial" w:cs="Arial"/>
          <w:noProof/>
          <w:lang w:eastAsia="cs-CZ"/>
        </w:rPr>
        <mc:AlternateContent>
          <mc:Choice Requires="wps">
            <w:drawing>
              <wp:anchor distT="0" distB="0" distL="114300" distR="114300" simplePos="0" relativeHeight="251658286" behindDoc="0" locked="0" layoutInCell="1" allowOverlap="1" wp14:anchorId="48856E25" wp14:editId="17DF83AB">
                <wp:simplePos x="0" y="0"/>
                <wp:positionH relativeFrom="margin">
                  <wp:posOffset>829310</wp:posOffset>
                </wp:positionH>
                <wp:positionV relativeFrom="bottomMargin">
                  <wp:posOffset>188595</wp:posOffset>
                </wp:positionV>
                <wp:extent cx="4847590" cy="258445"/>
                <wp:effectExtent l="0" t="0" r="0" b="8255"/>
                <wp:wrapNone/>
                <wp:docPr id="19" name="Textové pole 1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DECB0CA" w14:textId="77777777" w:rsidR="00F93631" w:rsidRPr="006E1087" w:rsidRDefault="00F93631" w:rsidP="00F93631">
                            <w:pPr>
                              <w:jc w:val="center"/>
                            </w:pPr>
                            <w:r>
                              <w:rPr>
                                <w:b/>
                                <w:i/>
                              </w:rPr>
                              <w:t>Listovní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793C5156">
              <v:shape id="Textové pole 19" style="position:absolute;margin-left:65.3pt;margin-top:14.85pt;width:381.7pt;height:20.35pt;z-index:251658286;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64"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K45M5QEAAKkDAAAOAAAAZHJzL2Uyb0RvYy54bWysU8Fu2zAMvQ/YPwi6L04yZ02NOEXXosOA&#10;rhvQ9QNkWbKF2aJGKbGzrx8lp2m23YpdBJGUH997pDdXY9+xvUJvwJZ8MZtzpqyE2tim5E/f796t&#10;OfNB2Fp0YFXJD8rzq+3bN5vBFWoJLXS1QkYg1heDK3kbgiuyzMtW9cLPwClLRQ3Yi0AhNlmNYiD0&#10;vsuW8/mHbACsHYJU3lP2dirybcLXWsnwVWuvAutKTtxCOjGdVTyz7UYUDQrXGnmkIV7BohfGUtMT&#10;1K0Igu3Q/APVG4ngQYeZhD4DrY1USQOpWcz/UvPYCqeSFjLHu5NN/v/Byof9o/uGLIwfYaQBJhHe&#10;3YP84ZmFm1bYRl0jwtAqUVPjRbQsG5wvjp9Gq33hI0g1fIGahix2ARLQqLGPrpBORug0gMPJdDUG&#10;JimZr/OL1SWVJNWWq3Wer1ILUTx/7dCHTwp6Fi8lRxpqQhf7ex8iG1E8P4nNLNyZrkuD7ewfCXoY&#10;M4l9JDxRD2M1MlOX/P06No5qKqgPpAdh2hfab7q0gL84G2hXSu5/7gQqzrrPljy5XOR5XK4U5KuL&#10;JQV4XqnOK8JKgip54Gy63oRpIXcOTdNSp2kKFq7JR22SxBdWR/60D0n5cXfjwp3H6dXLH7b9DQAA&#10;//8DAFBLAwQUAAYACAAAACEAAR0Rbt0AAAAJAQAADwAAAGRycy9kb3ducmV2LnhtbEyPQU/CQBCF&#10;7yb+h82YeJNdsQKt3RKi8aoBlITb0h3ahu5s011o/feOJzm+zJc338uXo2vFBfvQeNLwOFEgkEpv&#10;G6o0fG3fHxYgQjRkTesJNfxggGVxe5ObzPqB1njZxEpwCYXMaKhj7DIpQ1mjM2HiOyS+HX3vTOTY&#10;V9L2ZuBy18qpUjPpTEP8oTYdvtZYnjZnp+H747jfJeqzenPP3eBHJcmlUuv7u3H1AiLiGP9h+NNn&#10;dSjY6eDPZINoOT+pGaMapukcBAOLNOFxBw1zlYAscnm9oPgFAAD//wMAUEsBAi0AFAAGAAgAAAAh&#10;ALaDOJL+AAAA4QEAABMAAAAAAAAAAAAAAAAAAAAAAFtDb250ZW50X1R5cGVzXS54bWxQSwECLQAU&#10;AAYACAAAACEAOP0h/9YAAACUAQAACwAAAAAAAAAAAAAAAAAvAQAAX3JlbHMvLnJlbHNQSwECLQAU&#10;AAYACAAAACEAqiuOTOUBAACpAwAADgAAAAAAAAAAAAAAAAAuAgAAZHJzL2Uyb0RvYy54bWxQSwEC&#10;LQAUAAYACAAAACEAAR0Rbt0AAAAJAQAADwAAAAAAAAAAAAAAAAA/BAAAZHJzL2Rvd25yZXYueG1s&#10;UEsFBgAAAAAEAAQA8wAAAEkFAAAAAA==&#10;" w14:anchorId="48856E25">
                <v:textbox>
                  <w:txbxContent>
                    <w:p w:rsidRPr="006E1087" w:rsidR="00F93631" w:rsidP="00F93631" w:rsidRDefault="00F93631" w14:paraId="158A0954" w14:textId="77777777">
                      <w:pPr>
                        <w:jc w:val="center"/>
                      </w:pPr>
                      <w:r>
                        <w:rPr>
                          <w:b/>
                          <w:i/>
                        </w:rPr>
                        <w:t>Listovní zásilky mezinárodní</w:t>
                      </w:r>
                    </w:p>
                  </w:txbxContent>
                </v:textbox>
                <w10:wrap anchorx="margin" anchory="margin"/>
              </v:shape>
            </w:pict>
          </mc:Fallback>
        </mc:AlternateContent>
      </w:r>
      <w:r w:rsidR="002A149F" w:rsidRPr="00366F2E">
        <w:rPr>
          <w:rFonts w:ascii="Arial" w:hAnsi="Arial" w:cs="Arial"/>
        </w:rPr>
        <w:br w:type="page"/>
      </w:r>
    </w:p>
    <w:p w14:paraId="4B1E82ED" w14:textId="5F773D3A" w:rsidR="008333FD" w:rsidRPr="00366F2E" w:rsidRDefault="008333FD" w:rsidP="007435D5">
      <w:pPr>
        <w:pStyle w:val="Nadpis4"/>
        <w:numPr>
          <w:ilvl w:val="3"/>
          <w:numId w:val="47"/>
        </w:numPr>
        <w:tabs>
          <w:tab w:val="clear" w:pos="907"/>
          <w:tab w:val="num" w:pos="567"/>
        </w:tabs>
        <w:spacing w:before="0"/>
        <w:rPr>
          <w:rFonts w:cs="Arial"/>
        </w:rPr>
      </w:pPr>
      <w:bookmarkStart w:id="479" w:name="_Toc179383810"/>
      <w:bookmarkStart w:id="480" w:name="_Toc179383811"/>
      <w:bookmarkStart w:id="481" w:name="_Toc179383812"/>
      <w:bookmarkStart w:id="482" w:name="_Toc179383813"/>
      <w:bookmarkStart w:id="483" w:name="_Toc179383830"/>
      <w:bookmarkStart w:id="484" w:name="_Toc447207171"/>
      <w:bookmarkStart w:id="485" w:name="_Toc22742918"/>
      <w:bookmarkStart w:id="486" w:name="_Toc87870678"/>
      <w:bookmarkStart w:id="487" w:name="_Toc151388004"/>
      <w:bookmarkStart w:id="488" w:name="_Toc189039850"/>
      <w:bookmarkEnd w:id="479"/>
      <w:bookmarkEnd w:id="480"/>
      <w:bookmarkEnd w:id="481"/>
      <w:bookmarkEnd w:id="482"/>
      <w:bookmarkEnd w:id="483"/>
      <w:r w:rsidRPr="00366F2E">
        <w:rPr>
          <w:rFonts w:cs="Arial"/>
        </w:rPr>
        <w:lastRenderedPageBreak/>
        <w:t>Obchodní psaní do zahraničí (Slovensko)</w:t>
      </w:r>
      <w:bookmarkEnd w:id="484"/>
      <w:bookmarkEnd w:id="485"/>
      <w:bookmarkEnd w:id="486"/>
      <w:bookmarkEnd w:id="487"/>
      <w:bookmarkEnd w:id="488"/>
    </w:p>
    <w:p w14:paraId="6C91983C" w14:textId="59C88051" w:rsidR="008333FD" w:rsidRPr="00366F2E" w:rsidRDefault="008333FD" w:rsidP="008938B7">
      <w:pPr>
        <w:pStyle w:val="cpNormal4"/>
        <w:spacing w:after="0" w:line="240" w:lineRule="auto"/>
        <w:ind w:firstLine="0"/>
        <w:rPr>
          <w:rFonts w:ascii="Arial" w:hAnsi="Arial" w:cs="Arial"/>
          <w:szCs w:val="20"/>
        </w:rPr>
      </w:pPr>
      <w:r w:rsidRPr="00366F2E">
        <w:rPr>
          <w:rFonts w:ascii="Arial" w:hAnsi="Arial" w:cs="Arial"/>
          <w:szCs w:val="20"/>
        </w:rPr>
        <w:t>(Poštovní podmínky služby Obchodní psaní do zahraničí</w:t>
      </w:r>
      <w:r w:rsidR="00380A28" w:rsidRPr="00366F2E">
        <w:rPr>
          <w:rFonts w:ascii="Arial" w:hAnsi="Arial" w:cs="Arial"/>
          <w:szCs w:val="20"/>
        </w:rPr>
        <w:t xml:space="preserve"> a Poštovní podmínky – Zahraniční podmínky</w:t>
      </w:r>
      <w:r w:rsidRPr="00366F2E">
        <w:rPr>
          <w:rFonts w:ascii="Arial" w:hAnsi="Arial" w:cs="Arial"/>
          <w:szCs w:val="20"/>
        </w:rPr>
        <w:t>)</w:t>
      </w:r>
    </w:p>
    <w:p w14:paraId="567AB006" w14:textId="77777777" w:rsidR="008333FD" w:rsidRPr="00366F2E" w:rsidRDefault="008333FD" w:rsidP="008333FD">
      <w:pPr>
        <w:spacing w:line="228" w:lineRule="auto"/>
        <w:rPr>
          <w:rFonts w:ascii="Arial" w:hAnsi="Arial" w:cs="Arial"/>
          <w:sz w:val="18"/>
          <w:szCs w:val="18"/>
        </w:rPr>
      </w:pPr>
    </w:p>
    <w:p w14:paraId="3BBFB3D7" w14:textId="77777777" w:rsidR="008333FD" w:rsidRPr="00366F2E" w:rsidRDefault="008333FD" w:rsidP="008333FD">
      <w:pPr>
        <w:spacing w:line="228" w:lineRule="auto"/>
        <w:rPr>
          <w:rFonts w:ascii="Arial" w:hAnsi="Arial" w:cs="Arial"/>
          <w:sz w:val="16"/>
          <w:szCs w:val="18"/>
        </w:rPr>
      </w:pPr>
    </w:p>
    <w:tbl>
      <w:tblPr>
        <w:tblW w:w="9925"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276"/>
        <w:gridCol w:w="1062"/>
        <w:gridCol w:w="1092"/>
        <w:gridCol w:w="1120"/>
        <w:gridCol w:w="1064"/>
        <w:gridCol w:w="1049"/>
        <w:gridCol w:w="1050"/>
        <w:gridCol w:w="1148"/>
        <w:gridCol w:w="1064"/>
      </w:tblGrid>
      <w:tr w:rsidR="00D62380" w:rsidRPr="00366F2E" w14:paraId="3AC28E0A" w14:textId="77777777" w:rsidTr="008333FD">
        <w:trPr>
          <w:cantSplit/>
          <w:trHeight w:val="200"/>
        </w:trPr>
        <w:tc>
          <w:tcPr>
            <w:tcW w:w="1276" w:type="dxa"/>
            <w:vMerge w:val="restart"/>
            <w:shd w:val="clear" w:color="auto" w:fill="F2F2F2"/>
            <w:vAlign w:val="center"/>
          </w:tcPr>
          <w:p w14:paraId="44631AE5" w14:textId="77777777" w:rsidR="008333FD" w:rsidRPr="00366F2E" w:rsidRDefault="008333FD" w:rsidP="00526F13">
            <w:pPr>
              <w:rPr>
                <w:rFonts w:ascii="Arial" w:hAnsi="Arial" w:cs="Arial"/>
                <w:b/>
                <w:sz w:val="18"/>
                <w:szCs w:val="20"/>
              </w:rPr>
            </w:pPr>
            <w:bookmarkStart w:id="489" w:name="_Hlk180588392"/>
            <w:r w:rsidRPr="00366F2E">
              <w:rPr>
                <w:rFonts w:ascii="Arial" w:hAnsi="Arial" w:cs="Arial"/>
                <w:b/>
                <w:sz w:val="20"/>
                <w:szCs w:val="18"/>
              </w:rPr>
              <w:t>Hmotnost do</w:t>
            </w:r>
          </w:p>
        </w:tc>
        <w:tc>
          <w:tcPr>
            <w:tcW w:w="8649" w:type="dxa"/>
            <w:gridSpan w:val="8"/>
            <w:shd w:val="clear" w:color="auto" w:fill="F2F2F2"/>
          </w:tcPr>
          <w:p w14:paraId="290B8A3A" w14:textId="77777777" w:rsidR="008333FD" w:rsidRPr="00366F2E" w:rsidRDefault="008333FD" w:rsidP="008333FD">
            <w:pPr>
              <w:jc w:val="center"/>
              <w:rPr>
                <w:rFonts w:ascii="Arial" w:hAnsi="Arial" w:cs="Arial"/>
                <w:b/>
                <w:sz w:val="20"/>
                <w:szCs w:val="18"/>
              </w:rPr>
            </w:pPr>
            <w:r w:rsidRPr="00366F2E">
              <w:rPr>
                <w:rFonts w:ascii="Arial" w:hAnsi="Arial" w:cs="Arial"/>
                <w:b/>
                <w:sz w:val="20"/>
                <w:szCs w:val="18"/>
              </w:rPr>
              <w:t>Podání jednoho druhu OP na Slovensko (v ks)</w:t>
            </w:r>
          </w:p>
        </w:tc>
      </w:tr>
      <w:tr w:rsidR="00D62380" w:rsidRPr="00366F2E" w14:paraId="00FAFB5E" w14:textId="77777777" w:rsidTr="008333FD">
        <w:trPr>
          <w:cantSplit/>
          <w:trHeight w:val="233"/>
        </w:trPr>
        <w:tc>
          <w:tcPr>
            <w:tcW w:w="1276" w:type="dxa"/>
            <w:vMerge/>
            <w:shd w:val="clear" w:color="auto" w:fill="F2F2F2"/>
          </w:tcPr>
          <w:p w14:paraId="54CFED99" w14:textId="77777777" w:rsidR="008333FD" w:rsidRPr="00366F2E" w:rsidRDefault="008333FD" w:rsidP="008333FD">
            <w:pPr>
              <w:rPr>
                <w:rFonts w:ascii="Arial" w:hAnsi="Arial" w:cs="Arial"/>
                <w:b/>
                <w:sz w:val="18"/>
                <w:szCs w:val="20"/>
              </w:rPr>
            </w:pPr>
          </w:p>
        </w:tc>
        <w:tc>
          <w:tcPr>
            <w:tcW w:w="2154" w:type="dxa"/>
            <w:gridSpan w:val="2"/>
            <w:shd w:val="clear" w:color="auto" w:fill="F2F2F2"/>
            <w:vAlign w:val="center"/>
          </w:tcPr>
          <w:p w14:paraId="47DAE9DD" w14:textId="4601281F" w:rsidR="008333FD" w:rsidRPr="00366F2E" w:rsidRDefault="002D150F" w:rsidP="008333FD">
            <w:pPr>
              <w:jc w:val="center"/>
              <w:rPr>
                <w:rFonts w:ascii="Arial" w:hAnsi="Arial" w:cs="Arial"/>
                <w:b/>
                <w:sz w:val="20"/>
                <w:szCs w:val="18"/>
              </w:rPr>
            </w:pPr>
            <w:r w:rsidRPr="00366F2E">
              <w:rPr>
                <w:rFonts w:ascii="Arial" w:hAnsi="Arial" w:cs="Arial"/>
                <w:b/>
                <w:sz w:val="20"/>
                <w:szCs w:val="18"/>
              </w:rPr>
              <w:t xml:space="preserve">od </w:t>
            </w:r>
            <w:r w:rsidR="00D340F9" w:rsidRPr="00366F2E">
              <w:rPr>
                <w:rFonts w:ascii="Arial" w:hAnsi="Arial" w:cs="Arial"/>
                <w:b/>
                <w:sz w:val="20"/>
                <w:szCs w:val="18"/>
              </w:rPr>
              <w:t>1000</w:t>
            </w:r>
          </w:p>
        </w:tc>
        <w:tc>
          <w:tcPr>
            <w:tcW w:w="2184" w:type="dxa"/>
            <w:gridSpan w:val="2"/>
            <w:shd w:val="clear" w:color="auto" w:fill="F2F2F2"/>
            <w:vAlign w:val="center"/>
          </w:tcPr>
          <w:p w14:paraId="344A909D" w14:textId="356CF6EB" w:rsidR="008333FD" w:rsidRPr="00366F2E" w:rsidRDefault="002D150F" w:rsidP="008333FD">
            <w:pPr>
              <w:jc w:val="center"/>
              <w:rPr>
                <w:rFonts w:ascii="Arial" w:hAnsi="Arial" w:cs="Arial"/>
                <w:b/>
                <w:sz w:val="20"/>
                <w:szCs w:val="18"/>
              </w:rPr>
            </w:pPr>
            <w:r w:rsidRPr="00366F2E">
              <w:rPr>
                <w:rFonts w:ascii="Arial" w:hAnsi="Arial" w:cs="Arial"/>
                <w:b/>
                <w:sz w:val="20"/>
                <w:szCs w:val="18"/>
              </w:rPr>
              <w:t xml:space="preserve">od </w:t>
            </w:r>
            <w:r w:rsidR="008333FD" w:rsidRPr="00366F2E">
              <w:rPr>
                <w:rFonts w:ascii="Arial" w:hAnsi="Arial" w:cs="Arial"/>
                <w:b/>
                <w:sz w:val="20"/>
                <w:szCs w:val="18"/>
              </w:rPr>
              <w:t>5 000</w:t>
            </w:r>
          </w:p>
        </w:tc>
        <w:tc>
          <w:tcPr>
            <w:tcW w:w="2099" w:type="dxa"/>
            <w:gridSpan w:val="2"/>
            <w:shd w:val="clear" w:color="auto" w:fill="F2F2F2"/>
            <w:vAlign w:val="center"/>
          </w:tcPr>
          <w:p w14:paraId="2B9A9BE5" w14:textId="30495E0E" w:rsidR="008333FD" w:rsidRPr="00366F2E" w:rsidRDefault="002D150F" w:rsidP="008333FD">
            <w:pPr>
              <w:jc w:val="center"/>
              <w:rPr>
                <w:rFonts w:ascii="Arial" w:hAnsi="Arial" w:cs="Arial"/>
                <w:b/>
                <w:sz w:val="20"/>
                <w:szCs w:val="18"/>
              </w:rPr>
            </w:pPr>
            <w:r w:rsidRPr="00366F2E">
              <w:rPr>
                <w:rFonts w:ascii="Arial" w:hAnsi="Arial" w:cs="Arial"/>
                <w:b/>
                <w:sz w:val="20"/>
                <w:szCs w:val="18"/>
              </w:rPr>
              <w:t xml:space="preserve">od </w:t>
            </w:r>
            <w:r w:rsidR="008333FD" w:rsidRPr="00366F2E">
              <w:rPr>
                <w:rFonts w:ascii="Arial" w:hAnsi="Arial" w:cs="Arial"/>
                <w:b/>
                <w:sz w:val="20"/>
                <w:szCs w:val="18"/>
              </w:rPr>
              <w:t>25 000</w:t>
            </w:r>
          </w:p>
        </w:tc>
        <w:tc>
          <w:tcPr>
            <w:tcW w:w="2212" w:type="dxa"/>
            <w:gridSpan w:val="2"/>
            <w:shd w:val="clear" w:color="auto" w:fill="F2F2F2"/>
            <w:vAlign w:val="center"/>
          </w:tcPr>
          <w:p w14:paraId="655B7742" w14:textId="09A9F9E9" w:rsidR="008333FD" w:rsidRPr="00366F2E" w:rsidRDefault="002D150F" w:rsidP="008333FD">
            <w:pPr>
              <w:jc w:val="center"/>
              <w:rPr>
                <w:rFonts w:ascii="Arial" w:hAnsi="Arial" w:cs="Arial"/>
                <w:b/>
                <w:sz w:val="20"/>
                <w:szCs w:val="18"/>
              </w:rPr>
            </w:pPr>
            <w:r w:rsidRPr="00366F2E">
              <w:rPr>
                <w:rFonts w:ascii="Arial" w:hAnsi="Arial" w:cs="Arial"/>
                <w:b/>
                <w:sz w:val="20"/>
                <w:szCs w:val="18"/>
              </w:rPr>
              <w:t xml:space="preserve">od </w:t>
            </w:r>
            <w:r w:rsidR="008333FD" w:rsidRPr="00366F2E">
              <w:rPr>
                <w:rFonts w:ascii="Arial" w:hAnsi="Arial" w:cs="Arial"/>
                <w:b/>
                <w:sz w:val="20"/>
                <w:szCs w:val="18"/>
              </w:rPr>
              <w:t>50 000</w:t>
            </w:r>
          </w:p>
        </w:tc>
      </w:tr>
      <w:tr w:rsidR="00D62380" w:rsidRPr="00366F2E" w14:paraId="5AA8A9A2" w14:textId="77777777" w:rsidTr="007A29D1">
        <w:trPr>
          <w:cantSplit/>
          <w:trHeight w:val="271"/>
        </w:trPr>
        <w:tc>
          <w:tcPr>
            <w:tcW w:w="1276" w:type="dxa"/>
            <w:vMerge/>
            <w:shd w:val="clear" w:color="auto" w:fill="F2F2F2" w:themeFill="background1" w:themeFillShade="F2"/>
          </w:tcPr>
          <w:p w14:paraId="3789F734" w14:textId="77777777" w:rsidR="008333FD" w:rsidRPr="00366F2E" w:rsidRDefault="008333FD" w:rsidP="008333FD">
            <w:pPr>
              <w:rPr>
                <w:rFonts w:ascii="Arial" w:hAnsi="Arial" w:cs="Arial"/>
                <w:b/>
                <w:sz w:val="18"/>
                <w:szCs w:val="20"/>
              </w:rPr>
            </w:pPr>
          </w:p>
        </w:tc>
        <w:tc>
          <w:tcPr>
            <w:tcW w:w="1062" w:type="dxa"/>
            <w:shd w:val="clear" w:color="auto" w:fill="F2F2F2"/>
            <w:vAlign w:val="center"/>
          </w:tcPr>
          <w:p w14:paraId="42DD4641" w14:textId="77777777" w:rsidR="008333FD" w:rsidRPr="00366F2E" w:rsidRDefault="008333FD" w:rsidP="008333FD">
            <w:pPr>
              <w:jc w:val="center"/>
              <w:rPr>
                <w:rFonts w:ascii="Arial" w:hAnsi="Arial" w:cs="Arial"/>
                <w:b/>
                <w:sz w:val="18"/>
                <w:szCs w:val="18"/>
              </w:rPr>
            </w:pPr>
            <w:r w:rsidRPr="00366F2E">
              <w:rPr>
                <w:rFonts w:ascii="Arial" w:hAnsi="Arial" w:cs="Arial"/>
                <w:b/>
                <w:sz w:val="18"/>
                <w:szCs w:val="18"/>
              </w:rPr>
              <w:t>Cena v Kč</w:t>
            </w:r>
          </w:p>
          <w:p w14:paraId="3DDD120A" w14:textId="77777777" w:rsidR="008333FD" w:rsidRPr="00366F2E" w:rsidRDefault="008333FD" w:rsidP="008333FD">
            <w:pPr>
              <w:jc w:val="center"/>
              <w:rPr>
                <w:rFonts w:ascii="Arial" w:hAnsi="Arial" w:cs="Arial"/>
                <w:b/>
                <w:sz w:val="18"/>
                <w:szCs w:val="18"/>
              </w:rPr>
            </w:pPr>
            <w:r w:rsidRPr="00366F2E">
              <w:rPr>
                <w:rFonts w:ascii="Arial" w:hAnsi="Arial" w:cs="Arial"/>
                <w:b/>
                <w:sz w:val="18"/>
                <w:szCs w:val="18"/>
              </w:rPr>
              <w:t>(bez DPH)</w:t>
            </w:r>
          </w:p>
        </w:tc>
        <w:tc>
          <w:tcPr>
            <w:tcW w:w="1092" w:type="dxa"/>
            <w:shd w:val="clear" w:color="auto" w:fill="F2F2F2"/>
          </w:tcPr>
          <w:p w14:paraId="6509EF15" w14:textId="77777777" w:rsidR="008333FD" w:rsidRPr="00366F2E" w:rsidRDefault="007C1FF8" w:rsidP="008333FD">
            <w:pPr>
              <w:jc w:val="center"/>
              <w:rPr>
                <w:rFonts w:ascii="Arial" w:hAnsi="Arial" w:cs="Arial"/>
                <w:b/>
                <w:sz w:val="18"/>
                <w:szCs w:val="18"/>
              </w:rPr>
            </w:pPr>
            <w:r w:rsidRPr="00366F2E">
              <w:rPr>
                <w:rFonts w:ascii="Arial" w:hAnsi="Arial" w:cs="Arial"/>
                <w:b/>
                <w:sz w:val="18"/>
                <w:szCs w:val="18"/>
              </w:rPr>
              <w:t xml:space="preserve">Cena </w:t>
            </w:r>
            <w:r w:rsidR="008333FD" w:rsidRPr="00366F2E">
              <w:rPr>
                <w:rFonts w:ascii="Arial" w:hAnsi="Arial" w:cs="Arial"/>
                <w:b/>
                <w:sz w:val="18"/>
                <w:szCs w:val="18"/>
              </w:rPr>
              <w:t>v Kč</w:t>
            </w:r>
          </w:p>
          <w:p w14:paraId="4925F695" w14:textId="77777777" w:rsidR="008333FD" w:rsidRPr="00366F2E" w:rsidRDefault="008333FD" w:rsidP="008333FD">
            <w:pPr>
              <w:jc w:val="center"/>
              <w:rPr>
                <w:rFonts w:ascii="Arial" w:hAnsi="Arial" w:cs="Arial"/>
                <w:b/>
                <w:sz w:val="18"/>
                <w:szCs w:val="18"/>
              </w:rPr>
            </w:pPr>
            <w:r w:rsidRPr="00366F2E">
              <w:rPr>
                <w:rFonts w:ascii="Arial" w:hAnsi="Arial" w:cs="Arial"/>
                <w:b/>
                <w:sz w:val="18"/>
                <w:szCs w:val="18"/>
              </w:rPr>
              <w:t>(s DPH)</w:t>
            </w:r>
          </w:p>
        </w:tc>
        <w:tc>
          <w:tcPr>
            <w:tcW w:w="1120" w:type="dxa"/>
            <w:shd w:val="clear" w:color="auto" w:fill="F2F2F2"/>
            <w:vAlign w:val="center"/>
          </w:tcPr>
          <w:p w14:paraId="507198EE" w14:textId="77777777" w:rsidR="008333FD" w:rsidRPr="00366F2E" w:rsidRDefault="008333FD" w:rsidP="008333FD">
            <w:pPr>
              <w:jc w:val="center"/>
              <w:rPr>
                <w:rFonts w:ascii="Arial" w:hAnsi="Arial" w:cs="Arial"/>
                <w:b/>
                <w:sz w:val="18"/>
                <w:szCs w:val="18"/>
              </w:rPr>
            </w:pPr>
            <w:r w:rsidRPr="00366F2E">
              <w:rPr>
                <w:rFonts w:ascii="Arial" w:hAnsi="Arial" w:cs="Arial"/>
                <w:b/>
                <w:sz w:val="18"/>
                <w:szCs w:val="18"/>
              </w:rPr>
              <w:t>Cena v Kč</w:t>
            </w:r>
          </w:p>
          <w:p w14:paraId="3104C465" w14:textId="77777777" w:rsidR="008333FD" w:rsidRPr="00366F2E" w:rsidRDefault="008333FD" w:rsidP="008333FD">
            <w:pPr>
              <w:jc w:val="center"/>
              <w:rPr>
                <w:rFonts w:ascii="Arial" w:hAnsi="Arial" w:cs="Arial"/>
                <w:b/>
                <w:sz w:val="18"/>
                <w:szCs w:val="18"/>
              </w:rPr>
            </w:pPr>
            <w:r w:rsidRPr="00366F2E">
              <w:rPr>
                <w:rFonts w:ascii="Arial" w:hAnsi="Arial" w:cs="Arial"/>
                <w:b/>
                <w:sz w:val="18"/>
                <w:szCs w:val="18"/>
              </w:rPr>
              <w:t>(bez DPH)</w:t>
            </w:r>
          </w:p>
        </w:tc>
        <w:tc>
          <w:tcPr>
            <w:tcW w:w="1064" w:type="dxa"/>
            <w:shd w:val="clear" w:color="auto" w:fill="F2F2F2"/>
          </w:tcPr>
          <w:p w14:paraId="1EEF19AE" w14:textId="77777777" w:rsidR="008333FD" w:rsidRPr="00366F2E" w:rsidRDefault="008333FD" w:rsidP="008333FD">
            <w:pPr>
              <w:jc w:val="center"/>
              <w:rPr>
                <w:rFonts w:ascii="Arial" w:hAnsi="Arial" w:cs="Arial"/>
                <w:b/>
                <w:sz w:val="18"/>
                <w:szCs w:val="18"/>
              </w:rPr>
            </w:pPr>
            <w:r w:rsidRPr="00366F2E">
              <w:rPr>
                <w:rFonts w:ascii="Arial" w:hAnsi="Arial" w:cs="Arial"/>
                <w:b/>
                <w:sz w:val="18"/>
                <w:szCs w:val="18"/>
              </w:rPr>
              <w:t>Cena v Kč</w:t>
            </w:r>
          </w:p>
          <w:p w14:paraId="55B8EA85" w14:textId="77777777" w:rsidR="008333FD" w:rsidRPr="00366F2E" w:rsidRDefault="008333FD" w:rsidP="008333FD">
            <w:pPr>
              <w:jc w:val="center"/>
              <w:rPr>
                <w:rFonts w:ascii="Arial" w:hAnsi="Arial" w:cs="Arial"/>
                <w:b/>
                <w:sz w:val="18"/>
                <w:szCs w:val="18"/>
              </w:rPr>
            </w:pPr>
            <w:r w:rsidRPr="00366F2E">
              <w:rPr>
                <w:rFonts w:ascii="Arial" w:hAnsi="Arial" w:cs="Arial"/>
                <w:b/>
                <w:sz w:val="18"/>
                <w:szCs w:val="18"/>
              </w:rPr>
              <w:t>(s DPH)</w:t>
            </w:r>
          </w:p>
        </w:tc>
        <w:tc>
          <w:tcPr>
            <w:tcW w:w="1049" w:type="dxa"/>
            <w:shd w:val="clear" w:color="auto" w:fill="F2F2F2"/>
            <w:vAlign w:val="center"/>
          </w:tcPr>
          <w:p w14:paraId="3209E701" w14:textId="77777777" w:rsidR="008333FD" w:rsidRPr="00366F2E" w:rsidRDefault="008333FD" w:rsidP="008333FD">
            <w:pPr>
              <w:jc w:val="center"/>
              <w:rPr>
                <w:rFonts w:ascii="Arial" w:hAnsi="Arial" w:cs="Arial"/>
                <w:b/>
                <w:sz w:val="18"/>
                <w:szCs w:val="18"/>
              </w:rPr>
            </w:pPr>
            <w:r w:rsidRPr="00366F2E">
              <w:rPr>
                <w:rFonts w:ascii="Arial" w:hAnsi="Arial" w:cs="Arial"/>
                <w:b/>
                <w:sz w:val="18"/>
                <w:szCs w:val="18"/>
              </w:rPr>
              <w:t>Cena v Kč</w:t>
            </w:r>
          </w:p>
          <w:p w14:paraId="40EFE06A" w14:textId="77777777" w:rsidR="008333FD" w:rsidRPr="00366F2E" w:rsidRDefault="008333FD" w:rsidP="008333FD">
            <w:pPr>
              <w:jc w:val="center"/>
              <w:rPr>
                <w:rFonts w:ascii="Arial" w:hAnsi="Arial" w:cs="Arial"/>
                <w:b/>
                <w:sz w:val="18"/>
                <w:szCs w:val="18"/>
              </w:rPr>
            </w:pPr>
            <w:r w:rsidRPr="00366F2E">
              <w:rPr>
                <w:rFonts w:ascii="Arial" w:hAnsi="Arial" w:cs="Arial"/>
                <w:b/>
                <w:sz w:val="18"/>
                <w:szCs w:val="18"/>
              </w:rPr>
              <w:t>(bez DPH)</w:t>
            </w:r>
          </w:p>
        </w:tc>
        <w:tc>
          <w:tcPr>
            <w:tcW w:w="1050" w:type="dxa"/>
            <w:shd w:val="clear" w:color="auto" w:fill="F2F2F2"/>
          </w:tcPr>
          <w:p w14:paraId="4D810E2F" w14:textId="77777777" w:rsidR="008333FD" w:rsidRPr="00366F2E" w:rsidRDefault="008333FD" w:rsidP="008333FD">
            <w:pPr>
              <w:jc w:val="center"/>
              <w:rPr>
                <w:rFonts w:ascii="Arial" w:hAnsi="Arial" w:cs="Arial"/>
                <w:b/>
                <w:sz w:val="18"/>
                <w:szCs w:val="18"/>
              </w:rPr>
            </w:pPr>
            <w:r w:rsidRPr="00366F2E">
              <w:rPr>
                <w:rFonts w:ascii="Arial" w:hAnsi="Arial" w:cs="Arial"/>
                <w:b/>
                <w:sz w:val="18"/>
                <w:szCs w:val="18"/>
              </w:rPr>
              <w:t>Cena v Kč</w:t>
            </w:r>
          </w:p>
          <w:p w14:paraId="6B0A0C72" w14:textId="77777777" w:rsidR="008333FD" w:rsidRPr="00366F2E" w:rsidRDefault="008333FD" w:rsidP="008333FD">
            <w:pPr>
              <w:jc w:val="center"/>
              <w:rPr>
                <w:rFonts w:ascii="Arial" w:hAnsi="Arial" w:cs="Arial"/>
                <w:b/>
                <w:sz w:val="18"/>
                <w:szCs w:val="18"/>
              </w:rPr>
            </w:pPr>
            <w:r w:rsidRPr="00366F2E">
              <w:rPr>
                <w:rFonts w:ascii="Arial" w:hAnsi="Arial" w:cs="Arial"/>
                <w:b/>
                <w:sz w:val="18"/>
                <w:szCs w:val="18"/>
              </w:rPr>
              <w:t>(s DPH)</w:t>
            </w:r>
          </w:p>
        </w:tc>
        <w:tc>
          <w:tcPr>
            <w:tcW w:w="1148" w:type="dxa"/>
            <w:shd w:val="clear" w:color="auto" w:fill="F2F2F2"/>
            <w:vAlign w:val="center"/>
          </w:tcPr>
          <w:p w14:paraId="7B8C566A" w14:textId="77777777" w:rsidR="008333FD" w:rsidRPr="00366F2E" w:rsidRDefault="008333FD" w:rsidP="008333FD">
            <w:pPr>
              <w:jc w:val="center"/>
              <w:rPr>
                <w:rFonts w:ascii="Arial" w:hAnsi="Arial" w:cs="Arial"/>
                <w:b/>
                <w:sz w:val="18"/>
                <w:szCs w:val="18"/>
              </w:rPr>
            </w:pPr>
            <w:r w:rsidRPr="00366F2E">
              <w:rPr>
                <w:rFonts w:ascii="Arial" w:hAnsi="Arial" w:cs="Arial"/>
                <w:b/>
                <w:sz w:val="18"/>
                <w:szCs w:val="18"/>
              </w:rPr>
              <w:t>Cena v Kč</w:t>
            </w:r>
          </w:p>
          <w:p w14:paraId="51DC1B04" w14:textId="77777777" w:rsidR="008333FD" w:rsidRPr="00366F2E" w:rsidRDefault="008333FD" w:rsidP="008333FD">
            <w:pPr>
              <w:jc w:val="center"/>
              <w:rPr>
                <w:rFonts w:ascii="Arial" w:hAnsi="Arial" w:cs="Arial"/>
                <w:b/>
                <w:sz w:val="18"/>
                <w:szCs w:val="18"/>
              </w:rPr>
            </w:pPr>
            <w:r w:rsidRPr="00366F2E">
              <w:rPr>
                <w:rFonts w:ascii="Arial" w:hAnsi="Arial" w:cs="Arial"/>
                <w:b/>
                <w:sz w:val="18"/>
                <w:szCs w:val="18"/>
              </w:rPr>
              <w:t>(bez DPH)</w:t>
            </w:r>
          </w:p>
        </w:tc>
        <w:tc>
          <w:tcPr>
            <w:tcW w:w="1064" w:type="dxa"/>
            <w:shd w:val="clear" w:color="auto" w:fill="F2F2F2"/>
          </w:tcPr>
          <w:p w14:paraId="040541B2" w14:textId="77777777" w:rsidR="008333FD" w:rsidRPr="00366F2E" w:rsidRDefault="008333FD" w:rsidP="008333FD">
            <w:pPr>
              <w:jc w:val="center"/>
              <w:rPr>
                <w:rFonts w:ascii="Arial" w:hAnsi="Arial" w:cs="Arial"/>
                <w:b/>
                <w:sz w:val="18"/>
                <w:szCs w:val="18"/>
              </w:rPr>
            </w:pPr>
            <w:r w:rsidRPr="00366F2E">
              <w:rPr>
                <w:rFonts w:ascii="Arial" w:hAnsi="Arial" w:cs="Arial"/>
                <w:b/>
                <w:sz w:val="18"/>
                <w:szCs w:val="18"/>
              </w:rPr>
              <w:t>Cena v Kč</w:t>
            </w:r>
          </w:p>
          <w:p w14:paraId="58B609F4" w14:textId="77777777" w:rsidR="008333FD" w:rsidRPr="00366F2E" w:rsidRDefault="008333FD" w:rsidP="008333FD">
            <w:pPr>
              <w:jc w:val="center"/>
              <w:rPr>
                <w:rFonts w:ascii="Arial" w:hAnsi="Arial" w:cs="Arial"/>
                <w:b/>
                <w:sz w:val="18"/>
                <w:szCs w:val="18"/>
              </w:rPr>
            </w:pPr>
            <w:r w:rsidRPr="00366F2E">
              <w:rPr>
                <w:rFonts w:ascii="Arial" w:hAnsi="Arial" w:cs="Arial"/>
                <w:b/>
                <w:sz w:val="18"/>
                <w:szCs w:val="18"/>
              </w:rPr>
              <w:t>(s DPH)</w:t>
            </w:r>
          </w:p>
        </w:tc>
      </w:tr>
      <w:tr w:rsidR="000001CC" w:rsidRPr="00366F2E" w14:paraId="56C7E6CE" w14:textId="77777777" w:rsidTr="00A206AF">
        <w:trPr>
          <w:cantSplit/>
          <w:trHeight w:val="271"/>
        </w:trPr>
        <w:tc>
          <w:tcPr>
            <w:tcW w:w="1276" w:type="dxa"/>
          </w:tcPr>
          <w:p w14:paraId="13809D72" w14:textId="77777777" w:rsidR="000001CC" w:rsidRPr="00366F2E" w:rsidRDefault="000001CC" w:rsidP="000001CC">
            <w:pPr>
              <w:rPr>
                <w:rFonts w:ascii="Arial" w:hAnsi="Arial" w:cs="Arial"/>
                <w:sz w:val="20"/>
                <w:szCs w:val="20"/>
              </w:rPr>
            </w:pPr>
            <w:r w:rsidRPr="00366F2E">
              <w:rPr>
                <w:rFonts w:ascii="Arial" w:hAnsi="Arial" w:cs="Arial"/>
                <w:sz w:val="20"/>
                <w:szCs w:val="20"/>
              </w:rPr>
              <w:t>20 g</w:t>
            </w:r>
          </w:p>
        </w:tc>
        <w:tc>
          <w:tcPr>
            <w:tcW w:w="1062" w:type="dxa"/>
            <w:shd w:val="clear" w:color="auto" w:fill="auto"/>
          </w:tcPr>
          <w:p w14:paraId="4824DFFA" w14:textId="0922987A" w:rsidR="000001CC" w:rsidRPr="00366F2E" w:rsidRDefault="000001CC" w:rsidP="000001CC">
            <w:pPr>
              <w:jc w:val="center"/>
              <w:rPr>
                <w:rFonts w:ascii="Arial" w:hAnsi="Arial" w:cs="Arial"/>
                <w:sz w:val="20"/>
              </w:rPr>
            </w:pPr>
            <w:r w:rsidRPr="00366F2E">
              <w:rPr>
                <w:rFonts w:ascii="Arial" w:hAnsi="Arial" w:cs="Arial"/>
                <w:sz w:val="20"/>
              </w:rPr>
              <w:t xml:space="preserve">18,10 </w:t>
            </w:r>
          </w:p>
        </w:tc>
        <w:tc>
          <w:tcPr>
            <w:tcW w:w="1092" w:type="dxa"/>
          </w:tcPr>
          <w:p w14:paraId="49B15130" w14:textId="0F404123" w:rsidR="000001CC" w:rsidRPr="00366F2E" w:rsidRDefault="000001CC" w:rsidP="000001CC">
            <w:pPr>
              <w:ind w:left="113"/>
              <w:jc w:val="center"/>
              <w:rPr>
                <w:rFonts w:ascii="Arial" w:hAnsi="Arial" w:cs="Arial"/>
                <w:b/>
                <w:sz w:val="20"/>
                <w:szCs w:val="20"/>
              </w:rPr>
            </w:pPr>
            <w:r w:rsidRPr="00366F2E">
              <w:rPr>
                <w:rFonts w:ascii="Arial" w:hAnsi="Arial" w:cs="Arial"/>
                <w:b/>
                <w:sz w:val="20"/>
              </w:rPr>
              <w:t xml:space="preserve">21,90 </w:t>
            </w:r>
          </w:p>
        </w:tc>
        <w:tc>
          <w:tcPr>
            <w:tcW w:w="1120" w:type="dxa"/>
            <w:shd w:val="clear" w:color="auto" w:fill="auto"/>
          </w:tcPr>
          <w:p w14:paraId="32847056" w14:textId="2F0F93C3" w:rsidR="000001CC" w:rsidRPr="00366F2E" w:rsidRDefault="000001CC" w:rsidP="000001CC">
            <w:pPr>
              <w:jc w:val="center"/>
              <w:rPr>
                <w:rFonts w:ascii="Arial" w:hAnsi="Arial" w:cs="Arial"/>
                <w:sz w:val="20"/>
              </w:rPr>
            </w:pPr>
            <w:r w:rsidRPr="00366F2E">
              <w:rPr>
                <w:rFonts w:ascii="Arial" w:hAnsi="Arial" w:cs="Arial"/>
                <w:sz w:val="20"/>
              </w:rPr>
              <w:t xml:space="preserve">17,60 </w:t>
            </w:r>
          </w:p>
        </w:tc>
        <w:tc>
          <w:tcPr>
            <w:tcW w:w="1064" w:type="dxa"/>
            <w:vAlign w:val="center"/>
          </w:tcPr>
          <w:p w14:paraId="1DD65B2D" w14:textId="03A47496"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21,30 </w:t>
            </w:r>
          </w:p>
        </w:tc>
        <w:tc>
          <w:tcPr>
            <w:tcW w:w="1049" w:type="dxa"/>
            <w:shd w:val="clear" w:color="auto" w:fill="auto"/>
          </w:tcPr>
          <w:p w14:paraId="43748F36" w14:textId="571962AD" w:rsidR="000001CC" w:rsidRPr="00366F2E" w:rsidRDefault="000001CC" w:rsidP="000001CC">
            <w:pPr>
              <w:jc w:val="center"/>
              <w:rPr>
                <w:rFonts w:ascii="Arial" w:hAnsi="Arial" w:cs="Arial"/>
                <w:sz w:val="20"/>
              </w:rPr>
            </w:pPr>
            <w:r w:rsidRPr="00366F2E">
              <w:rPr>
                <w:rFonts w:ascii="Arial" w:hAnsi="Arial" w:cs="Arial"/>
                <w:sz w:val="20"/>
              </w:rPr>
              <w:t xml:space="preserve">17,00 </w:t>
            </w:r>
          </w:p>
        </w:tc>
        <w:tc>
          <w:tcPr>
            <w:tcW w:w="1050" w:type="dxa"/>
            <w:vAlign w:val="center"/>
          </w:tcPr>
          <w:p w14:paraId="69A6D77E" w14:textId="03EB6BEE"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20,57 </w:t>
            </w:r>
          </w:p>
        </w:tc>
        <w:tc>
          <w:tcPr>
            <w:tcW w:w="1148" w:type="dxa"/>
            <w:shd w:val="clear" w:color="auto" w:fill="auto"/>
          </w:tcPr>
          <w:p w14:paraId="40A5E48D" w14:textId="79983E35" w:rsidR="000001CC" w:rsidRPr="00366F2E" w:rsidRDefault="000001CC" w:rsidP="000001CC">
            <w:pPr>
              <w:jc w:val="center"/>
              <w:rPr>
                <w:rFonts w:ascii="Arial" w:hAnsi="Arial" w:cs="Arial"/>
                <w:sz w:val="20"/>
              </w:rPr>
            </w:pPr>
            <w:r w:rsidRPr="00366F2E">
              <w:rPr>
                <w:rFonts w:ascii="Arial" w:hAnsi="Arial" w:cs="Arial"/>
                <w:sz w:val="20"/>
              </w:rPr>
              <w:t xml:space="preserve">16,40 </w:t>
            </w:r>
          </w:p>
        </w:tc>
        <w:tc>
          <w:tcPr>
            <w:tcW w:w="1064" w:type="dxa"/>
            <w:vAlign w:val="center"/>
          </w:tcPr>
          <w:p w14:paraId="373DBEA7" w14:textId="609772A9"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19,84 </w:t>
            </w:r>
          </w:p>
        </w:tc>
      </w:tr>
      <w:tr w:rsidR="000001CC" w:rsidRPr="00366F2E" w14:paraId="1C6BA055" w14:textId="77777777" w:rsidTr="00A206AF">
        <w:trPr>
          <w:cantSplit/>
          <w:trHeight w:val="271"/>
        </w:trPr>
        <w:tc>
          <w:tcPr>
            <w:tcW w:w="1276" w:type="dxa"/>
          </w:tcPr>
          <w:p w14:paraId="4DEE5A61" w14:textId="77777777" w:rsidR="000001CC" w:rsidRPr="00366F2E" w:rsidRDefault="000001CC" w:rsidP="000001CC">
            <w:pPr>
              <w:rPr>
                <w:rFonts w:ascii="Arial" w:hAnsi="Arial" w:cs="Arial"/>
                <w:sz w:val="20"/>
                <w:szCs w:val="20"/>
              </w:rPr>
            </w:pPr>
            <w:r w:rsidRPr="00366F2E">
              <w:rPr>
                <w:rFonts w:ascii="Arial" w:hAnsi="Arial" w:cs="Arial"/>
                <w:sz w:val="20"/>
                <w:szCs w:val="20"/>
              </w:rPr>
              <w:t>30 g</w:t>
            </w:r>
          </w:p>
        </w:tc>
        <w:tc>
          <w:tcPr>
            <w:tcW w:w="1062" w:type="dxa"/>
            <w:shd w:val="clear" w:color="auto" w:fill="auto"/>
          </w:tcPr>
          <w:p w14:paraId="4C0E2A82" w14:textId="2D169D87" w:rsidR="000001CC" w:rsidRPr="00366F2E" w:rsidRDefault="000001CC" w:rsidP="000001CC">
            <w:pPr>
              <w:jc w:val="center"/>
              <w:rPr>
                <w:rFonts w:ascii="Arial" w:hAnsi="Arial" w:cs="Arial"/>
                <w:sz w:val="20"/>
              </w:rPr>
            </w:pPr>
            <w:r w:rsidRPr="00366F2E">
              <w:rPr>
                <w:rFonts w:ascii="Arial" w:hAnsi="Arial" w:cs="Arial"/>
                <w:sz w:val="20"/>
              </w:rPr>
              <w:t xml:space="preserve">18,40 </w:t>
            </w:r>
          </w:p>
        </w:tc>
        <w:tc>
          <w:tcPr>
            <w:tcW w:w="1092" w:type="dxa"/>
          </w:tcPr>
          <w:p w14:paraId="56818CF3" w14:textId="57A61F9B" w:rsidR="000001CC" w:rsidRPr="00366F2E" w:rsidRDefault="000001CC" w:rsidP="000001CC">
            <w:pPr>
              <w:ind w:left="113"/>
              <w:jc w:val="center"/>
              <w:rPr>
                <w:rFonts w:ascii="Arial" w:hAnsi="Arial" w:cs="Arial"/>
                <w:b/>
                <w:sz w:val="20"/>
                <w:szCs w:val="20"/>
              </w:rPr>
            </w:pPr>
            <w:r w:rsidRPr="00366F2E">
              <w:rPr>
                <w:rFonts w:ascii="Arial" w:hAnsi="Arial" w:cs="Arial"/>
                <w:b/>
                <w:sz w:val="20"/>
              </w:rPr>
              <w:t xml:space="preserve">22,26 </w:t>
            </w:r>
          </w:p>
        </w:tc>
        <w:tc>
          <w:tcPr>
            <w:tcW w:w="1120" w:type="dxa"/>
            <w:shd w:val="clear" w:color="auto" w:fill="auto"/>
          </w:tcPr>
          <w:p w14:paraId="43092A4F" w14:textId="1B1755CD" w:rsidR="000001CC" w:rsidRPr="00366F2E" w:rsidRDefault="000001CC" w:rsidP="000001CC">
            <w:pPr>
              <w:jc w:val="center"/>
              <w:rPr>
                <w:rFonts w:ascii="Arial" w:hAnsi="Arial" w:cs="Arial"/>
                <w:sz w:val="20"/>
              </w:rPr>
            </w:pPr>
            <w:r w:rsidRPr="00366F2E">
              <w:rPr>
                <w:rFonts w:ascii="Arial" w:hAnsi="Arial" w:cs="Arial"/>
                <w:sz w:val="20"/>
              </w:rPr>
              <w:t xml:space="preserve">17,90 </w:t>
            </w:r>
          </w:p>
        </w:tc>
        <w:tc>
          <w:tcPr>
            <w:tcW w:w="1064" w:type="dxa"/>
            <w:vAlign w:val="center"/>
          </w:tcPr>
          <w:p w14:paraId="51A8DEFB" w14:textId="694360CD"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21,66 </w:t>
            </w:r>
          </w:p>
        </w:tc>
        <w:tc>
          <w:tcPr>
            <w:tcW w:w="1049" w:type="dxa"/>
            <w:shd w:val="clear" w:color="auto" w:fill="auto"/>
          </w:tcPr>
          <w:p w14:paraId="567F2B8F" w14:textId="58E595AD" w:rsidR="000001CC" w:rsidRPr="00366F2E" w:rsidRDefault="000001CC" w:rsidP="000001CC">
            <w:pPr>
              <w:jc w:val="center"/>
              <w:rPr>
                <w:rFonts w:ascii="Arial" w:hAnsi="Arial" w:cs="Arial"/>
                <w:sz w:val="20"/>
              </w:rPr>
            </w:pPr>
            <w:r w:rsidRPr="00366F2E">
              <w:rPr>
                <w:rFonts w:ascii="Arial" w:hAnsi="Arial" w:cs="Arial"/>
                <w:sz w:val="20"/>
              </w:rPr>
              <w:t xml:space="preserve">17,40 </w:t>
            </w:r>
          </w:p>
        </w:tc>
        <w:tc>
          <w:tcPr>
            <w:tcW w:w="1050" w:type="dxa"/>
            <w:vAlign w:val="center"/>
          </w:tcPr>
          <w:p w14:paraId="67B6E7C3" w14:textId="7AABFBB0"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21,05 </w:t>
            </w:r>
          </w:p>
        </w:tc>
        <w:tc>
          <w:tcPr>
            <w:tcW w:w="1148" w:type="dxa"/>
            <w:shd w:val="clear" w:color="auto" w:fill="auto"/>
          </w:tcPr>
          <w:p w14:paraId="6EE6035F" w14:textId="32E39A15" w:rsidR="000001CC" w:rsidRPr="00366F2E" w:rsidRDefault="000001CC" w:rsidP="000001CC">
            <w:pPr>
              <w:jc w:val="center"/>
              <w:rPr>
                <w:rFonts w:ascii="Arial" w:hAnsi="Arial" w:cs="Arial"/>
                <w:sz w:val="20"/>
              </w:rPr>
            </w:pPr>
            <w:r w:rsidRPr="00366F2E">
              <w:rPr>
                <w:rFonts w:ascii="Arial" w:hAnsi="Arial" w:cs="Arial"/>
                <w:sz w:val="20"/>
              </w:rPr>
              <w:t xml:space="preserve">16,70 </w:t>
            </w:r>
          </w:p>
        </w:tc>
        <w:tc>
          <w:tcPr>
            <w:tcW w:w="1064" w:type="dxa"/>
            <w:vAlign w:val="center"/>
          </w:tcPr>
          <w:p w14:paraId="091C440F" w14:textId="609AD6F1"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20,21 </w:t>
            </w:r>
          </w:p>
        </w:tc>
      </w:tr>
      <w:tr w:rsidR="000001CC" w:rsidRPr="00366F2E" w14:paraId="459B70C8" w14:textId="77777777" w:rsidTr="00A206AF">
        <w:trPr>
          <w:cantSplit/>
          <w:trHeight w:val="271"/>
        </w:trPr>
        <w:tc>
          <w:tcPr>
            <w:tcW w:w="1276" w:type="dxa"/>
          </w:tcPr>
          <w:p w14:paraId="67F2AF26" w14:textId="77777777" w:rsidR="000001CC" w:rsidRPr="00366F2E" w:rsidRDefault="000001CC" w:rsidP="000001CC">
            <w:pPr>
              <w:rPr>
                <w:rFonts w:ascii="Arial" w:hAnsi="Arial" w:cs="Arial"/>
                <w:sz w:val="20"/>
                <w:szCs w:val="20"/>
              </w:rPr>
            </w:pPr>
            <w:r w:rsidRPr="00366F2E">
              <w:rPr>
                <w:rFonts w:ascii="Arial" w:hAnsi="Arial" w:cs="Arial"/>
                <w:sz w:val="20"/>
                <w:szCs w:val="20"/>
              </w:rPr>
              <w:t>40 g</w:t>
            </w:r>
          </w:p>
        </w:tc>
        <w:tc>
          <w:tcPr>
            <w:tcW w:w="1062" w:type="dxa"/>
            <w:shd w:val="clear" w:color="auto" w:fill="auto"/>
          </w:tcPr>
          <w:p w14:paraId="64362F93" w14:textId="2F34C80C" w:rsidR="000001CC" w:rsidRPr="00366F2E" w:rsidRDefault="000001CC" w:rsidP="000001CC">
            <w:pPr>
              <w:jc w:val="center"/>
              <w:rPr>
                <w:rFonts w:ascii="Arial" w:hAnsi="Arial" w:cs="Arial"/>
                <w:sz w:val="20"/>
              </w:rPr>
            </w:pPr>
            <w:r w:rsidRPr="00366F2E">
              <w:rPr>
                <w:rFonts w:ascii="Arial" w:hAnsi="Arial" w:cs="Arial"/>
                <w:sz w:val="20"/>
              </w:rPr>
              <w:t xml:space="preserve">18,80 </w:t>
            </w:r>
          </w:p>
        </w:tc>
        <w:tc>
          <w:tcPr>
            <w:tcW w:w="1092" w:type="dxa"/>
          </w:tcPr>
          <w:p w14:paraId="0DCC1464" w14:textId="16EB4ECD" w:rsidR="000001CC" w:rsidRPr="00366F2E" w:rsidRDefault="000001CC" w:rsidP="000001CC">
            <w:pPr>
              <w:ind w:left="113"/>
              <w:jc w:val="center"/>
              <w:rPr>
                <w:rFonts w:ascii="Arial" w:hAnsi="Arial" w:cs="Arial"/>
                <w:b/>
                <w:sz w:val="20"/>
                <w:szCs w:val="20"/>
              </w:rPr>
            </w:pPr>
            <w:r w:rsidRPr="00366F2E">
              <w:rPr>
                <w:rFonts w:ascii="Arial" w:hAnsi="Arial" w:cs="Arial"/>
                <w:b/>
                <w:sz w:val="20"/>
              </w:rPr>
              <w:t xml:space="preserve">22,75 </w:t>
            </w:r>
          </w:p>
        </w:tc>
        <w:tc>
          <w:tcPr>
            <w:tcW w:w="1120" w:type="dxa"/>
            <w:shd w:val="clear" w:color="auto" w:fill="auto"/>
          </w:tcPr>
          <w:p w14:paraId="6936E8B6" w14:textId="5C3ACB2A" w:rsidR="000001CC" w:rsidRPr="00366F2E" w:rsidRDefault="000001CC" w:rsidP="000001CC">
            <w:pPr>
              <w:jc w:val="center"/>
              <w:rPr>
                <w:rFonts w:ascii="Arial" w:hAnsi="Arial" w:cs="Arial"/>
                <w:sz w:val="20"/>
              </w:rPr>
            </w:pPr>
            <w:r w:rsidRPr="00366F2E">
              <w:rPr>
                <w:rFonts w:ascii="Arial" w:hAnsi="Arial" w:cs="Arial"/>
                <w:sz w:val="20"/>
              </w:rPr>
              <w:t xml:space="preserve">18,30 </w:t>
            </w:r>
          </w:p>
        </w:tc>
        <w:tc>
          <w:tcPr>
            <w:tcW w:w="1064" w:type="dxa"/>
            <w:vAlign w:val="center"/>
          </w:tcPr>
          <w:p w14:paraId="7A8A8AA5" w14:textId="5690E90B"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22,14 </w:t>
            </w:r>
          </w:p>
        </w:tc>
        <w:tc>
          <w:tcPr>
            <w:tcW w:w="1049" w:type="dxa"/>
            <w:shd w:val="clear" w:color="auto" w:fill="auto"/>
          </w:tcPr>
          <w:p w14:paraId="2FF5D7CD" w14:textId="10491C39" w:rsidR="000001CC" w:rsidRPr="00366F2E" w:rsidRDefault="000001CC" w:rsidP="000001CC">
            <w:pPr>
              <w:jc w:val="center"/>
              <w:rPr>
                <w:rFonts w:ascii="Arial" w:hAnsi="Arial" w:cs="Arial"/>
                <w:sz w:val="20"/>
              </w:rPr>
            </w:pPr>
            <w:r w:rsidRPr="00366F2E">
              <w:rPr>
                <w:rFonts w:ascii="Arial" w:hAnsi="Arial" w:cs="Arial"/>
                <w:sz w:val="20"/>
              </w:rPr>
              <w:t xml:space="preserve">17,80 </w:t>
            </w:r>
          </w:p>
        </w:tc>
        <w:tc>
          <w:tcPr>
            <w:tcW w:w="1050" w:type="dxa"/>
            <w:vAlign w:val="center"/>
          </w:tcPr>
          <w:p w14:paraId="056490B1" w14:textId="5FCC6649"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21,54 </w:t>
            </w:r>
          </w:p>
        </w:tc>
        <w:tc>
          <w:tcPr>
            <w:tcW w:w="1148" w:type="dxa"/>
            <w:shd w:val="clear" w:color="auto" w:fill="auto"/>
          </w:tcPr>
          <w:p w14:paraId="7E0F9922" w14:textId="3F7CE579" w:rsidR="000001CC" w:rsidRPr="00366F2E" w:rsidRDefault="000001CC" w:rsidP="000001CC">
            <w:pPr>
              <w:jc w:val="center"/>
              <w:rPr>
                <w:rFonts w:ascii="Arial" w:hAnsi="Arial" w:cs="Arial"/>
                <w:sz w:val="20"/>
              </w:rPr>
            </w:pPr>
            <w:r w:rsidRPr="00366F2E">
              <w:rPr>
                <w:rFonts w:ascii="Arial" w:hAnsi="Arial" w:cs="Arial"/>
                <w:sz w:val="20"/>
              </w:rPr>
              <w:t xml:space="preserve">17,10 </w:t>
            </w:r>
          </w:p>
        </w:tc>
        <w:tc>
          <w:tcPr>
            <w:tcW w:w="1064" w:type="dxa"/>
            <w:vAlign w:val="center"/>
          </w:tcPr>
          <w:p w14:paraId="3772AE74" w14:textId="357C1C76"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20,69 </w:t>
            </w:r>
          </w:p>
        </w:tc>
      </w:tr>
      <w:tr w:rsidR="000001CC" w:rsidRPr="00366F2E" w14:paraId="6878689C" w14:textId="77777777" w:rsidTr="00A206AF">
        <w:trPr>
          <w:cantSplit/>
          <w:trHeight w:val="271"/>
        </w:trPr>
        <w:tc>
          <w:tcPr>
            <w:tcW w:w="1276" w:type="dxa"/>
          </w:tcPr>
          <w:p w14:paraId="77427DEC" w14:textId="77777777" w:rsidR="000001CC" w:rsidRPr="00366F2E" w:rsidRDefault="000001CC" w:rsidP="000001CC">
            <w:pPr>
              <w:rPr>
                <w:rFonts w:ascii="Arial" w:hAnsi="Arial" w:cs="Arial"/>
                <w:sz w:val="20"/>
                <w:szCs w:val="20"/>
              </w:rPr>
            </w:pPr>
            <w:r w:rsidRPr="00366F2E">
              <w:rPr>
                <w:rFonts w:ascii="Arial" w:hAnsi="Arial" w:cs="Arial"/>
                <w:sz w:val="20"/>
                <w:szCs w:val="20"/>
              </w:rPr>
              <w:t>50 g</w:t>
            </w:r>
          </w:p>
        </w:tc>
        <w:tc>
          <w:tcPr>
            <w:tcW w:w="1062" w:type="dxa"/>
            <w:shd w:val="clear" w:color="auto" w:fill="auto"/>
          </w:tcPr>
          <w:p w14:paraId="4CE5BBB2" w14:textId="755CBBF9" w:rsidR="000001CC" w:rsidRPr="00366F2E" w:rsidRDefault="000001CC" w:rsidP="000001CC">
            <w:pPr>
              <w:jc w:val="center"/>
              <w:rPr>
                <w:rFonts w:ascii="Arial" w:hAnsi="Arial" w:cs="Arial"/>
                <w:sz w:val="20"/>
                <w:szCs w:val="20"/>
              </w:rPr>
            </w:pPr>
            <w:r w:rsidRPr="00366F2E">
              <w:rPr>
                <w:rFonts w:ascii="Arial" w:hAnsi="Arial" w:cs="Arial"/>
                <w:sz w:val="20"/>
              </w:rPr>
              <w:t xml:space="preserve">19,40 </w:t>
            </w:r>
          </w:p>
        </w:tc>
        <w:tc>
          <w:tcPr>
            <w:tcW w:w="1092" w:type="dxa"/>
          </w:tcPr>
          <w:p w14:paraId="245E8A56" w14:textId="01A428E3" w:rsidR="000001CC" w:rsidRPr="00366F2E" w:rsidRDefault="000001CC" w:rsidP="000001CC">
            <w:pPr>
              <w:ind w:left="113"/>
              <w:jc w:val="center"/>
              <w:rPr>
                <w:rFonts w:ascii="Arial" w:hAnsi="Arial" w:cs="Arial"/>
                <w:b/>
                <w:sz w:val="20"/>
                <w:szCs w:val="20"/>
              </w:rPr>
            </w:pPr>
            <w:r w:rsidRPr="00366F2E">
              <w:rPr>
                <w:rFonts w:ascii="Arial" w:hAnsi="Arial" w:cs="Arial"/>
                <w:b/>
                <w:sz w:val="20"/>
              </w:rPr>
              <w:t xml:space="preserve">23,47 </w:t>
            </w:r>
          </w:p>
        </w:tc>
        <w:tc>
          <w:tcPr>
            <w:tcW w:w="1120" w:type="dxa"/>
            <w:shd w:val="clear" w:color="auto" w:fill="auto"/>
          </w:tcPr>
          <w:p w14:paraId="59EDC395" w14:textId="11C12F76" w:rsidR="000001CC" w:rsidRPr="00366F2E" w:rsidRDefault="000001CC" w:rsidP="000001CC">
            <w:pPr>
              <w:jc w:val="center"/>
              <w:rPr>
                <w:rFonts w:ascii="Arial" w:hAnsi="Arial" w:cs="Arial"/>
                <w:sz w:val="20"/>
              </w:rPr>
            </w:pPr>
            <w:r w:rsidRPr="00366F2E">
              <w:rPr>
                <w:rFonts w:ascii="Arial" w:hAnsi="Arial" w:cs="Arial"/>
                <w:sz w:val="20"/>
              </w:rPr>
              <w:t xml:space="preserve">18,80 </w:t>
            </w:r>
          </w:p>
        </w:tc>
        <w:tc>
          <w:tcPr>
            <w:tcW w:w="1064" w:type="dxa"/>
            <w:vAlign w:val="center"/>
          </w:tcPr>
          <w:p w14:paraId="117509C4" w14:textId="3B466EAD"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22,75 </w:t>
            </w:r>
          </w:p>
        </w:tc>
        <w:tc>
          <w:tcPr>
            <w:tcW w:w="1049" w:type="dxa"/>
            <w:shd w:val="clear" w:color="auto" w:fill="auto"/>
          </w:tcPr>
          <w:p w14:paraId="5204677D" w14:textId="1810B9A8" w:rsidR="000001CC" w:rsidRPr="00366F2E" w:rsidRDefault="000001CC" w:rsidP="000001CC">
            <w:pPr>
              <w:jc w:val="center"/>
              <w:rPr>
                <w:rFonts w:ascii="Arial" w:hAnsi="Arial" w:cs="Arial"/>
                <w:sz w:val="20"/>
              </w:rPr>
            </w:pPr>
            <w:r w:rsidRPr="00366F2E">
              <w:rPr>
                <w:rFonts w:ascii="Arial" w:hAnsi="Arial" w:cs="Arial"/>
                <w:sz w:val="20"/>
              </w:rPr>
              <w:t xml:space="preserve">18,30 </w:t>
            </w:r>
          </w:p>
        </w:tc>
        <w:tc>
          <w:tcPr>
            <w:tcW w:w="1050" w:type="dxa"/>
            <w:vAlign w:val="center"/>
          </w:tcPr>
          <w:p w14:paraId="0E030499" w14:textId="54AF12E2"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22,14 </w:t>
            </w:r>
          </w:p>
        </w:tc>
        <w:tc>
          <w:tcPr>
            <w:tcW w:w="1148" w:type="dxa"/>
            <w:shd w:val="clear" w:color="auto" w:fill="auto"/>
          </w:tcPr>
          <w:p w14:paraId="24D4216C" w14:textId="5B74526C" w:rsidR="000001CC" w:rsidRPr="00366F2E" w:rsidRDefault="000001CC" w:rsidP="000001CC">
            <w:pPr>
              <w:jc w:val="center"/>
              <w:rPr>
                <w:rFonts w:ascii="Arial" w:hAnsi="Arial" w:cs="Arial"/>
                <w:sz w:val="20"/>
              </w:rPr>
            </w:pPr>
            <w:r w:rsidRPr="00366F2E">
              <w:rPr>
                <w:rFonts w:ascii="Arial" w:hAnsi="Arial" w:cs="Arial"/>
                <w:sz w:val="20"/>
              </w:rPr>
              <w:t xml:space="preserve">17,70 </w:t>
            </w:r>
          </w:p>
        </w:tc>
        <w:tc>
          <w:tcPr>
            <w:tcW w:w="1064" w:type="dxa"/>
            <w:vAlign w:val="center"/>
          </w:tcPr>
          <w:p w14:paraId="7912FCC7" w14:textId="188AEFC6"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21,42 </w:t>
            </w:r>
          </w:p>
        </w:tc>
      </w:tr>
      <w:tr w:rsidR="000001CC" w:rsidRPr="00366F2E" w14:paraId="544DE698" w14:textId="77777777" w:rsidTr="00A206AF">
        <w:trPr>
          <w:cantSplit/>
          <w:trHeight w:val="271"/>
        </w:trPr>
        <w:tc>
          <w:tcPr>
            <w:tcW w:w="1276" w:type="dxa"/>
          </w:tcPr>
          <w:p w14:paraId="6E520E7F" w14:textId="77777777" w:rsidR="000001CC" w:rsidRPr="00366F2E" w:rsidRDefault="000001CC" w:rsidP="000001CC">
            <w:pPr>
              <w:rPr>
                <w:rFonts w:ascii="Arial" w:hAnsi="Arial" w:cs="Arial"/>
                <w:sz w:val="20"/>
                <w:szCs w:val="20"/>
              </w:rPr>
            </w:pPr>
            <w:r w:rsidRPr="00366F2E">
              <w:rPr>
                <w:rFonts w:ascii="Arial" w:hAnsi="Arial" w:cs="Arial"/>
                <w:sz w:val="20"/>
                <w:szCs w:val="20"/>
              </w:rPr>
              <w:t>60 g</w:t>
            </w:r>
          </w:p>
        </w:tc>
        <w:tc>
          <w:tcPr>
            <w:tcW w:w="1062" w:type="dxa"/>
            <w:shd w:val="clear" w:color="auto" w:fill="auto"/>
          </w:tcPr>
          <w:p w14:paraId="5D031891" w14:textId="251D400B" w:rsidR="000001CC" w:rsidRPr="00366F2E" w:rsidRDefault="000001CC" w:rsidP="000001CC">
            <w:pPr>
              <w:jc w:val="center"/>
              <w:rPr>
                <w:rFonts w:ascii="Arial" w:hAnsi="Arial" w:cs="Arial"/>
                <w:sz w:val="20"/>
                <w:szCs w:val="20"/>
              </w:rPr>
            </w:pPr>
            <w:r w:rsidRPr="00366F2E">
              <w:rPr>
                <w:rFonts w:ascii="Arial" w:hAnsi="Arial" w:cs="Arial"/>
                <w:sz w:val="20"/>
              </w:rPr>
              <w:t xml:space="preserve">20,20 </w:t>
            </w:r>
          </w:p>
        </w:tc>
        <w:tc>
          <w:tcPr>
            <w:tcW w:w="1092" w:type="dxa"/>
          </w:tcPr>
          <w:p w14:paraId="5AD26B62" w14:textId="6E2EB9EA" w:rsidR="000001CC" w:rsidRPr="00366F2E" w:rsidRDefault="000001CC" w:rsidP="000001CC">
            <w:pPr>
              <w:ind w:left="113"/>
              <w:jc w:val="center"/>
              <w:rPr>
                <w:rFonts w:ascii="Arial" w:hAnsi="Arial" w:cs="Arial"/>
                <w:b/>
                <w:sz w:val="20"/>
                <w:szCs w:val="20"/>
              </w:rPr>
            </w:pPr>
            <w:r w:rsidRPr="00366F2E">
              <w:rPr>
                <w:rFonts w:ascii="Arial" w:hAnsi="Arial" w:cs="Arial"/>
                <w:b/>
                <w:sz w:val="20"/>
              </w:rPr>
              <w:t xml:space="preserve">24,44 </w:t>
            </w:r>
          </w:p>
        </w:tc>
        <w:tc>
          <w:tcPr>
            <w:tcW w:w="1120" w:type="dxa"/>
            <w:shd w:val="clear" w:color="auto" w:fill="auto"/>
          </w:tcPr>
          <w:p w14:paraId="556E8057" w14:textId="119F30A2" w:rsidR="000001CC" w:rsidRPr="00366F2E" w:rsidRDefault="000001CC" w:rsidP="000001CC">
            <w:pPr>
              <w:jc w:val="center"/>
              <w:rPr>
                <w:rFonts w:ascii="Arial" w:hAnsi="Arial" w:cs="Arial"/>
                <w:sz w:val="20"/>
                <w:szCs w:val="20"/>
              </w:rPr>
            </w:pPr>
            <w:r w:rsidRPr="00366F2E">
              <w:rPr>
                <w:rFonts w:ascii="Arial" w:hAnsi="Arial" w:cs="Arial"/>
                <w:sz w:val="20"/>
              </w:rPr>
              <w:t xml:space="preserve">19,50 </w:t>
            </w:r>
          </w:p>
        </w:tc>
        <w:tc>
          <w:tcPr>
            <w:tcW w:w="1064" w:type="dxa"/>
            <w:vAlign w:val="center"/>
          </w:tcPr>
          <w:p w14:paraId="0B3E7F79" w14:textId="23197C9D"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23,60 </w:t>
            </w:r>
          </w:p>
        </w:tc>
        <w:tc>
          <w:tcPr>
            <w:tcW w:w="1049" w:type="dxa"/>
            <w:shd w:val="clear" w:color="auto" w:fill="auto"/>
          </w:tcPr>
          <w:p w14:paraId="77ACEDB7" w14:textId="23CE4AA2" w:rsidR="000001CC" w:rsidRPr="00366F2E" w:rsidRDefault="000001CC" w:rsidP="000001CC">
            <w:pPr>
              <w:jc w:val="center"/>
              <w:rPr>
                <w:rFonts w:ascii="Arial" w:hAnsi="Arial" w:cs="Arial"/>
                <w:sz w:val="20"/>
              </w:rPr>
            </w:pPr>
            <w:r w:rsidRPr="00366F2E">
              <w:rPr>
                <w:rFonts w:ascii="Arial" w:hAnsi="Arial" w:cs="Arial"/>
                <w:sz w:val="20"/>
              </w:rPr>
              <w:t xml:space="preserve">18,90 </w:t>
            </w:r>
          </w:p>
        </w:tc>
        <w:tc>
          <w:tcPr>
            <w:tcW w:w="1050" w:type="dxa"/>
            <w:vAlign w:val="center"/>
          </w:tcPr>
          <w:p w14:paraId="40287E7D" w14:textId="3C11FA26"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22,87 </w:t>
            </w:r>
          </w:p>
        </w:tc>
        <w:tc>
          <w:tcPr>
            <w:tcW w:w="1148" w:type="dxa"/>
            <w:shd w:val="clear" w:color="auto" w:fill="auto"/>
          </w:tcPr>
          <w:p w14:paraId="6C8968BC" w14:textId="18B660B8" w:rsidR="000001CC" w:rsidRPr="00366F2E" w:rsidRDefault="000001CC" w:rsidP="000001CC">
            <w:pPr>
              <w:jc w:val="center"/>
              <w:rPr>
                <w:rFonts w:ascii="Arial" w:hAnsi="Arial" w:cs="Arial"/>
                <w:sz w:val="20"/>
              </w:rPr>
            </w:pPr>
            <w:r w:rsidRPr="00366F2E">
              <w:rPr>
                <w:rFonts w:ascii="Arial" w:hAnsi="Arial" w:cs="Arial"/>
                <w:sz w:val="20"/>
              </w:rPr>
              <w:t xml:space="preserve">18,20 </w:t>
            </w:r>
          </w:p>
        </w:tc>
        <w:tc>
          <w:tcPr>
            <w:tcW w:w="1064" w:type="dxa"/>
            <w:vAlign w:val="center"/>
          </w:tcPr>
          <w:p w14:paraId="6E83E0A4" w14:textId="27A92F50"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22,02 </w:t>
            </w:r>
          </w:p>
        </w:tc>
      </w:tr>
      <w:tr w:rsidR="000001CC" w:rsidRPr="00366F2E" w14:paraId="44982527" w14:textId="77777777" w:rsidTr="00A206AF">
        <w:trPr>
          <w:cantSplit/>
          <w:trHeight w:val="271"/>
        </w:trPr>
        <w:tc>
          <w:tcPr>
            <w:tcW w:w="1276" w:type="dxa"/>
          </w:tcPr>
          <w:p w14:paraId="4B94282A" w14:textId="77777777" w:rsidR="000001CC" w:rsidRPr="00366F2E" w:rsidRDefault="000001CC" w:rsidP="000001CC">
            <w:pPr>
              <w:rPr>
                <w:rFonts w:ascii="Arial" w:hAnsi="Arial" w:cs="Arial"/>
                <w:sz w:val="20"/>
                <w:szCs w:val="20"/>
              </w:rPr>
            </w:pPr>
            <w:r w:rsidRPr="00366F2E">
              <w:rPr>
                <w:rFonts w:ascii="Arial" w:hAnsi="Arial" w:cs="Arial"/>
                <w:sz w:val="20"/>
                <w:szCs w:val="20"/>
              </w:rPr>
              <w:t>70 g</w:t>
            </w:r>
          </w:p>
        </w:tc>
        <w:tc>
          <w:tcPr>
            <w:tcW w:w="1062" w:type="dxa"/>
            <w:shd w:val="clear" w:color="auto" w:fill="auto"/>
          </w:tcPr>
          <w:p w14:paraId="0DD5B006" w14:textId="2088D9F2" w:rsidR="000001CC" w:rsidRPr="00366F2E" w:rsidRDefault="000001CC" w:rsidP="000001CC">
            <w:pPr>
              <w:jc w:val="center"/>
              <w:rPr>
                <w:rFonts w:ascii="Arial" w:hAnsi="Arial" w:cs="Arial"/>
                <w:sz w:val="20"/>
                <w:szCs w:val="20"/>
              </w:rPr>
            </w:pPr>
            <w:r w:rsidRPr="00366F2E">
              <w:rPr>
                <w:rFonts w:ascii="Arial" w:hAnsi="Arial" w:cs="Arial"/>
                <w:sz w:val="20"/>
              </w:rPr>
              <w:t xml:space="preserve">20,70 </w:t>
            </w:r>
          </w:p>
        </w:tc>
        <w:tc>
          <w:tcPr>
            <w:tcW w:w="1092" w:type="dxa"/>
          </w:tcPr>
          <w:p w14:paraId="59CE84B5" w14:textId="3D1DD023" w:rsidR="000001CC" w:rsidRPr="00366F2E" w:rsidRDefault="000001CC" w:rsidP="000001CC">
            <w:pPr>
              <w:ind w:left="113"/>
              <w:jc w:val="center"/>
              <w:rPr>
                <w:rFonts w:ascii="Arial" w:hAnsi="Arial" w:cs="Arial"/>
                <w:b/>
                <w:sz w:val="20"/>
                <w:szCs w:val="20"/>
              </w:rPr>
            </w:pPr>
            <w:r w:rsidRPr="00366F2E">
              <w:rPr>
                <w:rFonts w:ascii="Arial" w:hAnsi="Arial" w:cs="Arial"/>
                <w:b/>
                <w:sz w:val="20"/>
              </w:rPr>
              <w:t xml:space="preserve">25,05 </w:t>
            </w:r>
          </w:p>
        </w:tc>
        <w:tc>
          <w:tcPr>
            <w:tcW w:w="1120" w:type="dxa"/>
            <w:shd w:val="clear" w:color="auto" w:fill="auto"/>
          </w:tcPr>
          <w:p w14:paraId="62C60C3D" w14:textId="3BC6A389" w:rsidR="000001CC" w:rsidRPr="00366F2E" w:rsidRDefault="000001CC" w:rsidP="000001CC">
            <w:pPr>
              <w:jc w:val="center"/>
              <w:rPr>
                <w:rFonts w:ascii="Arial" w:hAnsi="Arial" w:cs="Arial"/>
                <w:sz w:val="20"/>
                <w:szCs w:val="20"/>
              </w:rPr>
            </w:pPr>
            <w:r w:rsidRPr="00366F2E">
              <w:rPr>
                <w:rFonts w:ascii="Arial" w:hAnsi="Arial" w:cs="Arial"/>
                <w:sz w:val="20"/>
              </w:rPr>
              <w:t xml:space="preserve">20,10 </w:t>
            </w:r>
          </w:p>
        </w:tc>
        <w:tc>
          <w:tcPr>
            <w:tcW w:w="1064" w:type="dxa"/>
            <w:vAlign w:val="center"/>
          </w:tcPr>
          <w:p w14:paraId="62D05CFF" w14:textId="4E7C89EC"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24,32 </w:t>
            </w:r>
          </w:p>
        </w:tc>
        <w:tc>
          <w:tcPr>
            <w:tcW w:w="1049" w:type="dxa"/>
            <w:shd w:val="clear" w:color="auto" w:fill="auto"/>
          </w:tcPr>
          <w:p w14:paraId="6E8C7E7F" w14:textId="1AC403B2" w:rsidR="000001CC" w:rsidRPr="00366F2E" w:rsidRDefault="000001CC" w:rsidP="000001CC">
            <w:pPr>
              <w:jc w:val="center"/>
              <w:rPr>
                <w:rFonts w:ascii="Arial" w:hAnsi="Arial" w:cs="Arial"/>
                <w:sz w:val="20"/>
                <w:szCs w:val="20"/>
              </w:rPr>
            </w:pPr>
            <w:r w:rsidRPr="00366F2E">
              <w:rPr>
                <w:rFonts w:ascii="Arial" w:hAnsi="Arial" w:cs="Arial"/>
                <w:sz w:val="20"/>
              </w:rPr>
              <w:t xml:space="preserve">19,40 </w:t>
            </w:r>
          </w:p>
        </w:tc>
        <w:tc>
          <w:tcPr>
            <w:tcW w:w="1050" w:type="dxa"/>
            <w:vAlign w:val="center"/>
          </w:tcPr>
          <w:p w14:paraId="1EDDC281" w14:textId="6CCE78C9"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23,47 </w:t>
            </w:r>
          </w:p>
        </w:tc>
        <w:tc>
          <w:tcPr>
            <w:tcW w:w="1148" w:type="dxa"/>
            <w:shd w:val="clear" w:color="auto" w:fill="auto"/>
          </w:tcPr>
          <w:p w14:paraId="3C7B85C9" w14:textId="47FCAEE8" w:rsidR="000001CC" w:rsidRPr="00366F2E" w:rsidRDefault="000001CC" w:rsidP="000001CC">
            <w:pPr>
              <w:jc w:val="center"/>
              <w:rPr>
                <w:rFonts w:ascii="Arial" w:hAnsi="Arial" w:cs="Arial"/>
                <w:sz w:val="20"/>
                <w:szCs w:val="20"/>
              </w:rPr>
            </w:pPr>
            <w:r w:rsidRPr="00366F2E">
              <w:rPr>
                <w:rFonts w:ascii="Arial" w:hAnsi="Arial" w:cs="Arial"/>
                <w:sz w:val="20"/>
              </w:rPr>
              <w:t xml:space="preserve">18,80 </w:t>
            </w:r>
          </w:p>
        </w:tc>
        <w:tc>
          <w:tcPr>
            <w:tcW w:w="1064" w:type="dxa"/>
            <w:vAlign w:val="center"/>
          </w:tcPr>
          <w:p w14:paraId="69C84F53" w14:textId="43CEC5BC"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22,75 </w:t>
            </w:r>
          </w:p>
        </w:tc>
      </w:tr>
      <w:tr w:rsidR="000001CC" w:rsidRPr="00366F2E" w14:paraId="615D0A6C" w14:textId="77777777" w:rsidTr="00A206AF">
        <w:trPr>
          <w:cantSplit/>
          <w:trHeight w:val="271"/>
        </w:trPr>
        <w:tc>
          <w:tcPr>
            <w:tcW w:w="1276" w:type="dxa"/>
          </w:tcPr>
          <w:p w14:paraId="1BD628A1" w14:textId="77777777" w:rsidR="000001CC" w:rsidRPr="00366F2E" w:rsidRDefault="000001CC" w:rsidP="000001CC">
            <w:pPr>
              <w:rPr>
                <w:rFonts w:ascii="Arial" w:hAnsi="Arial" w:cs="Arial"/>
                <w:sz w:val="20"/>
                <w:szCs w:val="20"/>
              </w:rPr>
            </w:pPr>
            <w:r w:rsidRPr="00366F2E">
              <w:rPr>
                <w:rFonts w:ascii="Arial" w:hAnsi="Arial" w:cs="Arial"/>
                <w:sz w:val="20"/>
                <w:szCs w:val="20"/>
              </w:rPr>
              <w:t>80 g</w:t>
            </w:r>
          </w:p>
        </w:tc>
        <w:tc>
          <w:tcPr>
            <w:tcW w:w="1062" w:type="dxa"/>
            <w:shd w:val="clear" w:color="auto" w:fill="auto"/>
          </w:tcPr>
          <w:p w14:paraId="01E16BB4" w14:textId="6E8493C3" w:rsidR="000001CC" w:rsidRPr="00366F2E" w:rsidRDefault="000001CC" w:rsidP="000001CC">
            <w:pPr>
              <w:jc w:val="center"/>
              <w:rPr>
                <w:rFonts w:ascii="Arial" w:hAnsi="Arial" w:cs="Arial"/>
                <w:sz w:val="20"/>
                <w:szCs w:val="20"/>
              </w:rPr>
            </w:pPr>
            <w:r w:rsidRPr="00366F2E">
              <w:rPr>
                <w:rFonts w:ascii="Arial" w:hAnsi="Arial" w:cs="Arial"/>
                <w:sz w:val="20"/>
              </w:rPr>
              <w:t xml:space="preserve">21,30 </w:t>
            </w:r>
          </w:p>
        </w:tc>
        <w:tc>
          <w:tcPr>
            <w:tcW w:w="1092" w:type="dxa"/>
          </w:tcPr>
          <w:p w14:paraId="3FED893F" w14:textId="6F259134" w:rsidR="000001CC" w:rsidRPr="00366F2E" w:rsidRDefault="000001CC" w:rsidP="000001CC">
            <w:pPr>
              <w:ind w:left="113"/>
              <w:jc w:val="center"/>
              <w:rPr>
                <w:rFonts w:ascii="Arial" w:hAnsi="Arial" w:cs="Arial"/>
                <w:b/>
                <w:sz w:val="20"/>
                <w:szCs w:val="20"/>
              </w:rPr>
            </w:pPr>
            <w:r w:rsidRPr="00366F2E">
              <w:rPr>
                <w:rFonts w:ascii="Arial" w:hAnsi="Arial" w:cs="Arial"/>
                <w:b/>
                <w:sz w:val="20"/>
              </w:rPr>
              <w:t xml:space="preserve">25,77 </w:t>
            </w:r>
          </w:p>
        </w:tc>
        <w:tc>
          <w:tcPr>
            <w:tcW w:w="1120" w:type="dxa"/>
            <w:shd w:val="clear" w:color="auto" w:fill="auto"/>
          </w:tcPr>
          <w:p w14:paraId="16B6F9DA" w14:textId="0F40715A" w:rsidR="000001CC" w:rsidRPr="00366F2E" w:rsidRDefault="000001CC" w:rsidP="000001CC">
            <w:pPr>
              <w:jc w:val="center"/>
              <w:rPr>
                <w:rFonts w:ascii="Arial" w:hAnsi="Arial" w:cs="Arial"/>
                <w:sz w:val="20"/>
                <w:szCs w:val="20"/>
              </w:rPr>
            </w:pPr>
            <w:r w:rsidRPr="00366F2E">
              <w:rPr>
                <w:rFonts w:ascii="Arial" w:hAnsi="Arial" w:cs="Arial"/>
                <w:sz w:val="20"/>
              </w:rPr>
              <w:t xml:space="preserve">20,60 </w:t>
            </w:r>
          </w:p>
        </w:tc>
        <w:tc>
          <w:tcPr>
            <w:tcW w:w="1064" w:type="dxa"/>
            <w:vAlign w:val="center"/>
          </w:tcPr>
          <w:p w14:paraId="049BE103" w14:textId="36494E1B"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24,93 </w:t>
            </w:r>
          </w:p>
        </w:tc>
        <w:tc>
          <w:tcPr>
            <w:tcW w:w="1049" w:type="dxa"/>
            <w:shd w:val="clear" w:color="auto" w:fill="auto"/>
          </w:tcPr>
          <w:p w14:paraId="6B13E822" w14:textId="3546356E" w:rsidR="000001CC" w:rsidRPr="00366F2E" w:rsidRDefault="000001CC" w:rsidP="000001CC">
            <w:pPr>
              <w:jc w:val="center"/>
              <w:rPr>
                <w:rFonts w:ascii="Arial" w:hAnsi="Arial" w:cs="Arial"/>
                <w:sz w:val="20"/>
                <w:szCs w:val="20"/>
              </w:rPr>
            </w:pPr>
            <w:r w:rsidRPr="00366F2E">
              <w:rPr>
                <w:rFonts w:ascii="Arial" w:hAnsi="Arial" w:cs="Arial"/>
                <w:sz w:val="20"/>
              </w:rPr>
              <w:t xml:space="preserve">20,00 </w:t>
            </w:r>
          </w:p>
        </w:tc>
        <w:tc>
          <w:tcPr>
            <w:tcW w:w="1050" w:type="dxa"/>
            <w:vAlign w:val="center"/>
          </w:tcPr>
          <w:p w14:paraId="75BD5B75" w14:textId="617C8BB5"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24,20 </w:t>
            </w:r>
          </w:p>
        </w:tc>
        <w:tc>
          <w:tcPr>
            <w:tcW w:w="1148" w:type="dxa"/>
            <w:shd w:val="clear" w:color="auto" w:fill="auto"/>
          </w:tcPr>
          <w:p w14:paraId="7C6A8220" w14:textId="02089B4A" w:rsidR="000001CC" w:rsidRPr="00366F2E" w:rsidRDefault="000001CC" w:rsidP="000001CC">
            <w:pPr>
              <w:jc w:val="center"/>
              <w:rPr>
                <w:rFonts w:ascii="Arial" w:hAnsi="Arial" w:cs="Arial"/>
                <w:sz w:val="20"/>
                <w:szCs w:val="20"/>
              </w:rPr>
            </w:pPr>
            <w:r w:rsidRPr="00366F2E">
              <w:rPr>
                <w:rFonts w:ascii="Arial" w:hAnsi="Arial" w:cs="Arial"/>
                <w:sz w:val="20"/>
              </w:rPr>
              <w:t xml:space="preserve">19,30 </w:t>
            </w:r>
          </w:p>
        </w:tc>
        <w:tc>
          <w:tcPr>
            <w:tcW w:w="1064" w:type="dxa"/>
            <w:vAlign w:val="center"/>
          </w:tcPr>
          <w:p w14:paraId="1D0EF1C0" w14:textId="1F3A1504"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23,35 </w:t>
            </w:r>
          </w:p>
        </w:tc>
      </w:tr>
      <w:tr w:rsidR="000001CC" w:rsidRPr="00366F2E" w14:paraId="1CC5A1E1" w14:textId="77777777" w:rsidTr="00A206AF">
        <w:trPr>
          <w:cantSplit/>
          <w:trHeight w:val="271"/>
        </w:trPr>
        <w:tc>
          <w:tcPr>
            <w:tcW w:w="1276" w:type="dxa"/>
          </w:tcPr>
          <w:p w14:paraId="4965A980" w14:textId="77777777" w:rsidR="000001CC" w:rsidRPr="00366F2E" w:rsidRDefault="000001CC" w:rsidP="000001CC">
            <w:pPr>
              <w:rPr>
                <w:rFonts w:ascii="Arial" w:hAnsi="Arial" w:cs="Arial"/>
                <w:sz w:val="20"/>
                <w:szCs w:val="20"/>
              </w:rPr>
            </w:pPr>
            <w:r w:rsidRPr="00366F2E">
              <w:rPr>
                <w:rFonts w:ascii="Arial" w:hAnsi="Arial" w:cs="Arial"/>
                <w:sz w:val="20"/>
                <w:szCs w:val="20"/>
              </w:rPr>
              <w:t>90 g</w:t>
            </w:r>
          </w:p>
        </w:tc>
        <w:tc>
          <w:tcPr>
            <w:tcW w:w="1062" w:type="dxa"/>
            <w:shd w:val="clear" w:color="auto" w:fill="auto"/>
          </w:tcPr>
          <w:p w14:paraId="5C246C4A" w14:textId="1244F79A" w:rsidR="000001CC" w:rsidRPr="00366F2E" w:rsidRDefault="000001CC" w:rsidP="000001CC">
            <w:pPr>
              <w:jc w:val="center"/>
              <w:rPr>
                <w:rFonts w:ascii="Arial" w:hAnsi="Arial" w:cs="Arial"/>
                <w:sz w:val="20"/>
                <w:szCs w:val="20"/>
              </w:rPr>
            </w:pPr>
            <w:r w:rsidRPr="00366F2E">
              <w:rPr>
                <w:rFonts w:ascii="Arial" w:hAnsi="Arial" w:cs="Arial"/>
                <w:sz w:val="20"/>
              </w:rPr>
              <w:t xml:space="preserve">22,30 </w:t>
            </w:r>
          </w:p>
        </w:tc>
        <w:tc>
          <w:tcPr>
            <w:tcW w:w="1092" w:type="dxa"/>
          </w:tcPr>
          <w:p w14:paraId="7C5B3616" w14:textId="7ADB7B73" w:rsidR="000001CC" w:rsidRPr="00366F2E" w:rsidRDefault="000001CC" w:rsidP="000001CC">
            <w:pPr>
              <w:ind w:left="113"/>
              <w:jc w:val="center"/>
              <w:rPr>
                <w:rFonts w:ascii="Arial" w:hAnsi="Arial" w:cs="Arial"/>
                <w:b/>
                <w:sz w:val="20"/>
                <w:szCs w:val="20"/>
              </w:rPr>
            </w:pPr>
            <w:r w:rsidRPr="00366F2E">
              <w:rPr>
                <w:rFonts w:ascii="Arial" w:hAnsi="Arial" w:cs="Arial"/>
                <w:b/>
                <w:sz w:val="20"/>
              </w:rPr>
              <w:t xml:space="preserve">26,98 </w:t>
            </w:r>
          </w:p>
        </w:tc>
        <w:tc>
          <w:tcPr>
            <w:tcW w:w="1120" w:type="dxa"/>
            <w:shd w:val="clear" w:color="auto" w:fill="auto"/>
          </w:tcPr>
          <w:p w14:paraId="5236D6B6" w14:textId="511BE6EF" w:rsidR="000001CC" w:rsidRPr="00366F2E" w:rsidRDefault="000001CC" w:rsidP="000001CC">
            <w:pPr>
              <w:jc w:val="center"/>
              <w:rPr>
                <w:rFonts w:ascii="Arial" w:hAnsi="Arial" w:cs="Arial"/>
                <w:sz w:val="20"/>
                <w:szCs w:val="20"/>
              </w:rPr>
            </w:pPr>
            <w:r w:rsidRPr="00366F2E">
              <w:rPr>
                <w:rFonts w:ascii="Arial" w:hAnsi="Arial" w:cs="Arial"/>
                <w:sz w:val="20"/>
              </w:rPr>
              <w:t xml:space="preserve">21,70 </w:t>
            </w:r>
          </w:p>
        </w:tc>
        <w:tc>
          <w:tcPr>
            <w:tcW w:w="1064" w:type="dxa"/>
            <w:vAlign w:val="center"/>
          </w:tcPr>
          <w:p w14:paraId="1CD7F38A" w14:textId="367737EA"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26,26 </w:t>
            </w:r>
          </w:p>
        </w:tc>
        <w:tc>
          <w:tcPr>
            <w:tcW w:w="1049" w:type="dxa"/>
            <w:shd w:val="clear" w:color="auto" w:fill="auto"/>
          </w:tcPr>
          <w:p w14:paraId="23A6AC6F" w14:textId="16A8E4BA" w:rsidR="000001CC" w:rsidRPr="00366F2E" w:rsidRDefault="000001CC" w:rsidP="000001CC">
            <w:pPr>
              <w:jc w:val="center"/>
              <w:rPr>
                <w:rFonts w:ascii="Arial" w:hAnsi="Arial" w:cs="Arial"/>
                <w:sz w:val="20"/>
                <w:szCs w:val="20"/>
              </w:rPr>
            </w:pPr>
            <w:r w:rsidRPr="00366F2E">
              <w:rPr>
                <w:rFonts w:ascii="Arial" w:hAnsi="Arial" w:cs="Arial"/>
                <w:sz w:val="20"/>
              </w:rPr>
              <w:t xml:space="preserve">20,90 </w:t>
            </w:r>
          </w:p>
        </w:tc>
        <w:tc>
          <w:tcPr>
            <w:tcW w:w="1050" w:type="dxa"/>
            <w:vAlign w:val="center"/>
          </w:tcPr>
          <w:p w14:paraId="4C31D3BF" w14:textId="685B6971"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25,29 </w:t>
            </w:r>
          </w:p>
        </w:tc>
        <w:tc>
          <w:tcPr>
            <w:tcW w:w="1148" w:type="dxa"/>
            <w:shd w:val="clear" w:color="auto" w:fill="auto"/>
          </w:tcPr>
          <w:p w14:paraId="2E9533C9" w14:textId="15E904E5" w:rsidR="000001CC" w:rsidRPr="00366F2E" w:rsidRDefault="000001CC" w:rsidP="000001CC">
            <w:pPr>
              <w:jc w:val="center"/>
              <w:rPr>
                <w:rFonts w:ascii="Arial" w:hAnsi="Arial" w:cs="Arial"/>
                <w:sz w:val="20"/>
                <w:szCs w:val="20"/>
              </w:rPr>
            </w:pPr>
            <w:r w:rsidRPr="00366F2E">
              <w:rPr>
                <w:rFonts w:ascii="Arial" w:hAnsi="Arial" w:cs="Arial"/>
                <w:sz w:val="20"/>
              </w:rPr>
              <w:t xml:space="preserve">20,20 </w:t>
            </w:r>
          </w:p>
        </w:tc>
        <w:tc>
          <w:tcPr>
            <w:tcW w:w="1064" w:type="dxa"/>
            <w:vAlign w:val="center"/>
          </w:tcPr>
          <w:p w14:paraId="2CF060FD" w14:textId="276D8DCC"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24,44 </w:t>
            </w:r>
          </w:p>
        </w:tc>
      </w:tr>
      <w:tr w:rsidR="000001CC" w:rsidRPr="00366F2E" w14:paraId="2D9A067F" w14:textId="77777777" w:rsidTr="00A206AF">
        <w:trPr>
          <w:cantSplit/>
          <w:trHeight w:val="271"/>
        </w:trPr>
        <w:tc>
          <w:tcPr>
            <w:tcW w:w="1276" w:type="dxa"/>
          </w:tcPr>
          <w:p w14:paraId="64DFF1A7" w14:textId="77777777" w:rsidR="000001CC" w:rsidRPr="00366F2E" w:rsidRDefault="000001CC" w:rsidP="000001CC">
            <w:pPr>
              <w:rPr>
                <w:rFonts w:ascii="Arial" w:hAnsi="Arial" w:cs="Arial"/>
                <w:sz w:val="20"/>
                <w:szCs w:val="20"/>
              </w:rPr>
            </w:pPr>
            <w:r w:rsidRPr="00366F2E">
              <w:rPr>
                <w:rFonts w:ascii="Arial" w:hAnsi="Arial" w:cs="Arial"/>
                <w:sz w:val="20"/>
                <w:szCs w:val="20"/>
              </w:rPr>
              <w:t>100 g</w:t>
            </w:r>
          </w:p>
        </w:tc>
        <w:tc>
          <w:tcPr>
            <w:tcW w:w="1062" w:type="dxa"/>
            <w:shd w:val="clear" w:color="auto" w:fill="auto"/>
          </w:tcPr>
          <w:p w14:paraId="7E46875B" w14:textId="30E5A553" w:rsidR="000001CC" w:rsidRPr="00366F2E" w:rsidRDefault="000001CC" w:rsidP="000001CC">
            <w:pPr>
              <w:jc w:val="center"/>
              <w:rPr>
                <w:rFonts w:ascii="Arial" w:hAnsi="Arial" w:cs="Arial"/>
                <w:sz w:val="20"/>
                <w:szCs w:val="20"/>
              </w:rPr>
            </w:pPr>
            <w:r w:rsidRPr="00366F2E">
              <w:rPr>
                <w:rFonts w:ascii="Arial" w:hAnsi="Arial" w:cs="Arial"/>
                <w:sz w:val="20"/>
              </w:rPr>
              <w:t xml:space="preserve">24,20 </w:t>
            </w:r>
          </w:p>
        </w:tc>
        <w:tc>
          <w:tcPr>
            <w:tcW w:w="1092" w:type="dxa"/>
          </w:tcPr>
          <w:p w14:paraId="72C39947" w14:textId="75042F4D" w:rsidR="000001CC" w:rsidRPr="00366F2E" w:rsidRDefault="000001CC" w:rsidP="000001CC">
            <w:pPr>
              <w:ind w:left="113"/>
              <w:jc w:val="center"/>
              <w:rPr>
                <w:rFonts w:ascii="Arial" w:hAnsi="Arial" w:cs="Arial"/>
                <w:b/>
                <w:sz w:val="20"/>
                <w:szCs w:val="20"/>
              </w:rPr>
            </w:pPr>
            <w:r w:rsidRPr="00366F2E">
              <w:rPr>
                <w:rFonts w:ascii="Arial" w:hAnsi="Arial" w:cs="Arial"/>
                <w:b/>
                <w:sz w:val="20"/>
              </w:rPr>
              <w:t xml:space="preserve">29,28 </w:t>
            </w:r>
          </w:p>
        </w:tc>
        <w:tc>
          <w:tcPr>
            <w:tcW w:w="1120" w:type="dxa"/>
            <w:shd w:val="clear" w:color="auto" w:fill="auto"/>
          </w:tcPr>
          <w:p w14:paraId="54DC364C" w14:textId="3C97881F" w:rsidR="000001CC" w:rsidRPr="00366F2E" w:rsidRDefault="000001CC" w:rsidP="000001CC">
            <w:pPr>
              <w:jc w:val="center"/>
              <w:rPr>
                <w:rFonts w:ascii="Arial" w:hAnsi="Arial" w:cs="Arial"/>
                <w:sz w:val="20"/>
                <w:szCs w:val="20"/>
              </w:rPr>
            </w:pPr>
            <w:r w:rsidRPr="00366F2E">
              <w:rPr>
                <w:rFonts w:ascii="Arial" w:hAnsi="Arial" w:cs="Arial"/>
                <w:sz w:val="20"/>
              </w:rPr>
              <w:t xml:space="preserve">23,40 </w:t>
            </w:r>
          </w:p>
        </w:tc>
        <w:tc>
          <w:tcPr>
            <w:tcW w:w="1064" w:type="dxa"/>
            <w:vAlign w:val="center"/>
          </w:tcPr>
          <w:p w14:paraId="1F1BE50B" w14:textId="1C4DDD83"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28,31 </w:t>
            </w:r>
          </w:p>
        </w:tc>
        <w:tc>
          <w:tcPr>
            <w:tcW w:w="1049" w:type="dxa"/>
            <w:shd w:val="clear" w:color="auto" w:fill="auto"/>
          </w:tcPr>
          <w:p w14:paraId="0C2E8BE6" w14:textId="7237B2AB" w:rsidR="000001CC" w:rsidRPr="00366F2E" w:rsidRDefault="000001CC" w:rsidP="000001CC">
            <w:pPr>
              <w:jc w:val="center"/>
              <w:rPr>
                <w:rFonts w:ascii="Arial" w:hAnsi="Arial" w:cs="Arial"/>
                <w:sz w:val="20"/>
                <w:szCs w:val="20"/>
              </w:rPr>
            </w:pPr>
            <w:r w:rsidRPr="00366F2E">
              <w:rPr>
                <w:rFonts w:ascii="Arial" w:hAnsi="Arial" w:cs="Arial"/>
                <w:sz w:val="20"/>
              </w:rPr>
              <w:t xml:space="preserve">22,70 </w:t>
            </w:r>
          </w:p>
        </w:tc>
        <w:tc>
          <w:tcPr>
            <w:tcW w:w="1050" w:type="dxa"/>
            <w:vAlign w:val="center"/>
          </w:tcPr>
          <w:p w14:paraId="70B9B32B" w14:textId="5DCE4048"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27,47 </w:t>
            </w:r>
          </w:p>
        </w:tc>
        <w:tc>
          <w:tcPr>
            <w:tcW w:w="1148" w:type="dxa"/>
            <w:shd w:val="clear" w:color="auto" w:fill="auto"/>
          </w:tcPr>
          <w:p w14:paraId="1F1B76CD" w14:textId="4C84F53A" w:rsidR="000001CC" w:rsidRPr="00366F2E" w:rsidRDefault="000001CC" w:rsidP="000001CC">
            <w:pPr>
              <w:jc w:val="center"/>
              <w:rPr>
                <w:rFonts w:ascii="Arial" w:hAnsi="Arial" w:cs="Arial"/>
                <w:sz w:val="20"/>
                <w:szCs w:val="20"/>
              </w:rPr>
            </w:pPr>
            <w:r w:rsidRPr="00366F2E">
              <w:rPr>
                <w:rFonts w:ascii="Arial" w:hAnsi="Arial" w:cs="Arial"/>
                <w:sz w:val="20"/>
              </w:rPr>
              <w:t xml:space="preserve">21,90 </w:t>
            </w:r>
          </w:p>
        </w:tc>
        <w:tc>
          <w:tcPr>
            <w:tcW w:w="1064" w:type="dxa"/>
            <w:vAlign w:val="center"/>
          </w:tcPr>
          <w:p w14:paraId="7BA96BD0" w14:textId="23C0A191"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26,50 </w:t>
            </w:r>
          </w:p>
        </w:tc>
      </w:tr>
      <w:tr w:rsidR="000001CC" w:rsidRPr="00366F2E" w14:paraId="5D536032" w14:textId="77777777" w:rsidTr="00A206AF">
        <w:trPr>
          <w:cantSplit/>
          <w:trHeight w:val="271"/>
        </w:trPr>
        <w:tc>
          <w:tcPr>
            <w:tcW w:w="1276" w:type="dxa"/>
          </w:tcPr>
          <w:p w14:paraId="08F7FA66" w14:textId="77777777" w:rsidR="000001CC" w:rsidRPr="00366F2E" w:rsidRDefault="000001CC" w:rsidP="000001CC">
            <w:pPr>
              <w:rPr>
                <w:rFonts w:ascii="Arial" w:hAnsi="Arial" w:cs="Arial"/>
                <w:sz w:val="20"/>
                <w:szCs w:val="20"/>
              </w:rPr>
            </w:pPr>
            <w:r w:rsidRPr="00366F2E">
              <w:rPr>
                <w:rFonts w:ascii="Arial" w:hAnsi="Arial" w:cs="Arial"/>
                <w:sz w:val="20"/>
                <w:szCs w:val="20"/>
              </w:rPr>
              <w:t>250 g</w:t>
            </w:r>
          </w:p>
        </w:tc>
        <w:tc>
          <w:tcPr>
            <w:tcW w:w="1062" w:type="dxa"/>
            <w:shd w:val="clear" w:color="auto" w:fill="auto"/>
          </w:tcPr>
          <w:p w14:paraId="2C4DE0BD" w14:textId="3002F5F1" w:rsidR="000001CC" w:rsidRPr="00366F2E" w:rsidRDefault="000001CC" w:rsidP="000001CC">
            <w:pPr>
              <w:jc w:val="center"/>
              <w:rPr>
                <w:rFonts w:ascii="Arial" w:hAnsi="Arial" w:cs="Arial"/>
                <w:sz w:val="20"/>
                <w:szCs w:val="20"/>
              </w:rPr>
            </w:pPr>
            <w:r w:rsidRPr="00366F2E">
              <w:rPr>
                <w:rFonts w:ascii="Arial" w:hAnsi="Arial" w:cs="Arial"/>
                <w:sz w:val="20"/>
              </w:rPr>
              <w:t xml:space="preserve">25,00 </w:t>
            </w:r>
          </w:p>
        </w:tc>
        <w:tc>
          <w:tcPr>
            <w:tcW w:w="1092" w:type="dxa"/>
          </w:tcPr>
          <w:p w14:paraId="42B389A7" w14:textId="7CA1F637" w:rsidR="000001CC" w:rsidRPr="00366F2E" w:rsidRDefault="000001CC" w:rsidP="000001CC">
            <w:pPr>
              <w:ind w:left="113"/>
              <w:jc w:val="center"/>
              <w:rPr>
                <w:rFonts w:ascii="Arial" w:hAnsi="Arial" w:cs="Arial"/>
                <w:b/>
                <w:sz w:val="20"/>
                <w:szCs w:val="20"/>
              </w:rPr>
            </w:pPr>
            <w:r w:rsidRPr="00366F2E">
              <w:rPr>
                <w:rFonts w:ascii="Arial" w:hAnsi="Arial" w:cs="Arial"/>
                <w:b/>
                <w:sz w:val="20"/>
              </w:rPr>
              <w:t xml:space="preserve">30,25 </w:t>
            </w:r>
          </w:p>
        </w:tc>
        <w:tc>
          <w:tcPr>
            <w:tcW w:w="1120" w:type="dxa"/>
            <w:shd w:val="clear" w:color="auto" w:fill="auto"/>
          </w:tcPr>
          <w:p w14:paraId="7CB4A115" w14:textId="6C6F89BF" w:rsidR="000001CC" w:rsidRPr="00366F2E" w:rsidRDefault="000001CC" w:rsidP="000001CC">
            <w:pPr>
              <w:jc w:val="center"/>
              <w:rPr>
                <w:rFonts w:ascii="Arial" w:hAnsi="Arial" w:cs="Arial"/>
                <w:sz w:val="20"/>
                <w:szCs w:val="20"/>
              </w:rPr>
            </w:pPr>
            <w:r w:rsidRPr="00366F2E">
              <w:rPr>
                <w:rFonts w:ascii="Arial" w:hAnsi="Arial" w:cs="Arial"/>
                <w:sz w:val="20"/>
              </w:rPr>
              <w:t xml:space="preserve">24,20 </w:t>
            </w:r>
          </w:p>
        </w:tc>
        <w:tc>
          <w:tcPr>
            <w:tcW w:w="1064" w:type="dxa"/>
            <w:vAlign w:val="center"/>
          </w:tcPr>
          <w:p w14:paraId="3894A588" w14:textId="0E0468A3"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29,28 </w:t>
            </w:r>
          </w:p>
        </w:tc>
        <w:tc>
          <w:tcPr>
            <w:tcW w:w="1049" w:type="dxa"/>
            <w:shd w:val="clear" w:color="auto" w:fill="auto"/>
          </w:tcPr>
          <w:p w14:paraId="399F1278" w14:textId="5A2EFF9E" w:rsidR="000001CC" w:rsidRPr="00366F2E" w:rsidRDefault="000001CC" w:rsidP="000001CC">
            <w:pPr>
              <w:jc w:val="center"/>
              <w:rPr>
                <w:rFonts w:ascii="Arial" w:hAnsi="Arial" w:cs="Arial"/>
                <w:sz w:val="20"/>
                <w:szCs w:val="20"/>
              </w:rPr>
            </w:pPr>
            <w:r w:rsidRPr="00366F2E">
              <w:rPr>
                <w:rFonts w:ascii="Arial" w:hAnsi="Arial" w:cs="Arial"/>
                <w:sz w:val="20"/>
              </w:rPr>
              <w:t xml:space="preserve">23,40 </w:t>
            </w:r>
          </w:p>
        </w:tc>
        <w:tc>
          <w:tcPr>
            <w:tcW w:w="1050" w:type="dxa"/>
            <w:vAlign w:val="center"/>
          </w:tcPr>
          <w:p w14:paraId="26946B0C" w14:textId="58113866"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28,31 </w:t>
            </w:r>
          </w:p>
        </w:tc>
        <w:tc>
          <w:tcPr>
            <w:tcW w:w="1148" w:type="dxa"/>
            <w:shd w:val="clear" w:color="auto" w:fill="auto"/>
          </w:tcPr>
          <w:p w14:paraId="26DB82F4" w14:textId="27AD7F64" w:rsidR="000001CC" w:rsidRPr="00366F2E" w:rsidRDefault="000001CC" w:rsidP="000001CC">
            <w:pPr>
              <w:jc w:val="center"/>
              <w:rPr>
                <w:rFonts w:ascii="Arial" w:hAnsi="Arial" w:cs="Arial"/>
                <w:sz w:val="20"/>
                <w:szCs w:val="20"/>
              </w:rPr>
            </w:pPr>
            <w:r w:rsidRPr="00366F2E">
              <w:rPr>
                <w:rFonts w:ascii="Arial" w:hAnsi="Arial" w:cs="Arial"/>
                <w:sz w:val="20"/>
              </w:rPr>
              <w:t xml:space="preserve">22,60 </w:t>
            </w:r>
          </w:p>
        </w:tc>
        <w:tc>
          <w:tcPr>
            <w:tcW w:w="1064" w:type="dxa"/>
            <w:vAlign w:val="center"/>
          </w:tcPr>
          <w:p w14:paraId="4E3B8B14" w14:textId="45FCED1B"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27,35 </w:t>
            </w:r>
          </w:p>
        </w:tc>
      </w:tr>
      <w:tr w:rsidR="000001CC" w:rsidRPr="00366F2E" w14:paraId="67259B92" w14:textId="77777777" w:rsidTr="00A206AF">
        <w:trPr>
          <w:cantSplit/>
          <w:trHeight w:val="271"/>
        </w:trPr>
        <w:tc>
          <w:tcPr>
            <w:tcW w:w="1276" w:type="dxa"/>
          </w:tcPr>
          <w:p w14:paraId="629E4783" w14:textId="77777777" w:rsidR="000001CC" w:rsidRPr="00366F2E" w:rsidRDefault="000001CC" w:rsidP="000001CC">
            <w:pPr>
              <w:rPr>
                <w:rFonts w:ascii="Arial" w:hAnsi="Arial" w:cs="Arial"/>
                <w:sz w:val="20"/>
                <w:szCs w:val="20"/>
              </w:rPr>
            </w:pPr>
            <w:r w:rsidRPr="00366F2E">
              <w:rPr>
                <w:rFonts w:ascii="Arial" w:hAnsi="Arial" w:cs="Arial"/>
                <w:sz w:val="20"/>
                <w:szCs w:val="20"/>
              </w:rPr>
              <w:t>500 g</w:t>
            </w:r>
          </w:p>
        </w:tc>
        <w:tc>
          <w:tcPr>
            <w:tcW w:w="1062" w:type="dxa"/>
            <w:shd w:val="clear" w:color="auto" w:fill="auto"/>
          </w:tcPr>
          <w:p w14:paraId="6D2A5543" w14:textId="1320ED1E" w:rsidR="000001CC" w:rsidRPr="00366F2E" w:rsidRDefault="000001CC" w:rsidP="000001CC">
            <w:pPr>
              <w:jc w:val="center"/>
              <w:rPr>
                <w:rFonts w:ascii="Arial" w:hAnsi="Arial" w:cs="Arial"/>
                <w:sz w:val="20"/>
                <w:szCs w:val="20"/>
              </w:rPr>
            </w:pPr>
            <w:r w:rsidRPr="00366F2E">
              <w:rPr>
                <w:rFonts w:ascii="Arial" w:hAnsi="Arial" w:cs="Arial"/>
                <w:sz w:val="20"/>
              </w:rPr>
              <w:t xml:space="preserve">30,60 </w:t>
            </w:r>
          </w:p>
        </w:tc>
        <w:tc>
          <w:tcPr>
            <w:tcW w:w="1092" w:type="dxa"/>
          </w:tcPr>
          <w:p w14:paraId="0C15E208" w14:textId="7135563C" w:rsidR="000001CC" w:rsidRPr="00366F2E" w:rsidRDefault="000001CC" w:rsidP="000001CC">
            <w:pPr>
              <w:ind w:left="113"/>
              <w:jc w:val="center"/>
              <w:rPr>
                <w:rFonts w:ascii="Arial" w:hAnsi="Arial" w:cs="Arial"/>
                <w:b/>
                <w:sz w:val="20"/>
                <w:szCs w:val="20"/>
              </w:rPr>
            </w:pPr>
            <w:r w:rsidRPr="00366F2E">
              <w:rPr>
                <w:rFonts w:ascii="Arial" w:hAnsi="Arial" w:cs="Arial"/>
                <w:b/>
                <w:sz w:val="20"/>
              </w:rPr>
              <w:t xml:space="preserve">37,03 </w:t>
            </w:r>
          </w:p>
        </w:tc>
        <w:tc>
          <w:tcPr>
            <w:tcW w:w="1120" w:type="dxa"/>
            <w:shd w:val="clear" w:color="auto" w:fill="auto"/>
          </w:tcPr>
          <w:p w14:paraId="3E8CF598" w14:textId="263A40CC" w:rsidR="000001CC" w:rsidRPr="00366F2E" w:rsidRDefault="000001CC" w:rsidP="000001CC">
            <w:pPr>
              <w:jc w:val="center"/>
              <w:rPr>
                <w:rFonts w:ascii="Arial" w:hAnsi="Arial" w:cs="Arial"/>
                <w:sz w:val="20"/>
                <w:szCs w:val="20"/>
              </w:rPr>
            </w:pPr>
            <w:r w:rsidRPr="00366F2E">
              <w:rPr>
                <w:rFonts w:ascii="Arial" w:hAnsi="Arial" w:cs="Arial"/>
                <w:sz w:val="20"/>
              </w:rPr>
              <w:t xml:space="preserve">29,60 </w:t>
            </w:r>
          </w:p>
        </w:tc>
        <w:tc>
          <w:tcPr>
            <w:tcW w:w="1064" w:type="dxa"/>
            <w:vAlign w:val="center"/>
          </w:tcPr>
          <w:p w14:paraId="40B693E6" w14:textId="23D49579"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35,82 </w:t>
            </w:r>
          </w:p>
        </w:tc>
        <w:tc>
          <w:tcPr>
            <w:tcW w:w="1049" w:type="dxa"/>
            <w:shd w:val="clear" w:color="auto" w:fill="auto"/>
          </w:tcPr>
          <w:p w14:paraId="3754A391" w14:textId="2D7701C0" w:rsidR="000001CC" w:rsidRPr="00366F2E" w:rsidRDefault="000001CC" w:rsidP="000001CC">
            <w:pPr>
              <w:jc w:val="center"/>
              <w:rPr>
                <w:rFonts w:ascii="Arial" w:hAnsi="Arial" w:cs="Arial"/>
                <w:sz w:val="20"/>
                <w:szCs w:val="20"/>
              </w:rPr>
            </w:pPr>
            <w:r w:rsidRPr="00366F2E">
              <w:rPr>
                <w:rFonts w:ascii="Arial" w:hAnsi="Arial" w:cs="Arial"/>
                <w:sz w:val="20"/>
              </w:rPr>
              <w:t xml:space="preserve">28,60 </w:t>
            </w:r>
          </w:p>
        </w:tc>
        <w:tc>
          <w:tcPr>
            <w:tcW w:w="1050" w:type="dxa"/>
            <w:vAlign w:val="center"/>
          </w:tcPr>
          <w:p w14:paraId="4513B051" w14:textId="498ADE78"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34,61 </w:t>
            </w:r>
          </w:p>
        </w:tc>
        <w:tc>
          <w:tcPr>
            <w:tcW w:w="1148" w:type="dxa"/>
            <w:shd w:val="clear" w:color="auto" w:fill="auto"/>
          </w:tcPr>
          <w:p w14:paraId="1F5FE793" w14:textId="6F857284" w:rsidR="000001CC" w:rsidRPr="00366F2E" w:rsidRDefault="000001CC" w:rsidP="000001CC">
            <w:pPr>
              <w:jc w:val="center"/>
              <w:rPr>
                <w:rFonts w:ascii="Arial" w:hAnsi="Arial" w:cs="Arial"/>
                <w:sz w:val="20"/>
                <w:szCs w:val="20"/>
              </w:rPr>
            </w:pPr>
            <w:r w:rsidRPr="00366F2E">
              <w:rPr>
                <w:rFonts w:ascii="Arial" w:hAnsi="Arial" w:cs="Arial"/>
                <w:sz w:val="20"/>
              </w:rPr>
              <w:t xml:space="preserve">27,60 </w:t>
            </w:r>
          </w:p>
        </w:tc>
        <w:tc>
          <w:tcPr>
            <w:tcW w:w="1064" w:type="dxa"/>
            <w:vAlign w:val="center"/>
          </w:tcPr>
          <w:p w14:paraId="3D43A534" w14:textId="6D871262"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33,40 </w:t>
            </w:r>
          </w:p>
        </w:tc>
      </w:tr>
      <w:tr w:rsidR="000001CC" w:rsidRPr="00366F2E" w14:paraId="5DDB5403" w14:textId="77777777" w:rsidTr="00A206AF">
        <w:trPr>
          <w:cantSplit/>
          <w:trHeight w:val="271"/>
        </w:trPr>
        <w:tc>
          <w:tcPr>
            <w:tcW w:w="1276" w:type="dxa"/>
          </w:tcPr>
          <w:p w14:paraId="28CE2E85" w14:textId="77777777" w:rsidR="000001CC" w:rsidRPr="00366F2E" w:rsidRDefault="000001CC" w:rsidP="000001CC">
            <w:pPr>
              <w:rPr>
                <w:rFonts w:ascii="Arial" w:hAnsi="Arial" w:cs="Arial"/>
                <w:sz w:val="20"/>
                <w:szCs w:val="20"/>
              </w:rPr>
            </w:pPr>
            <w:r w:rsidRPr="00366F2E">
              <w:rPr>
                <w:rFonts w:ascii="Arial" w:hAnsi="Arial" w:cs="Arial"/>
                <w:sz w:val="20"/>
                <w:szCs w:val="20"/>
              </w:rPr>
              <w:t>750 g</w:t>
            </w:r>
          </w:p>
        </w:tc>
        <w:tc>
          <w:tcPr>
            <w:tcW w:w="1062" w:type="dxa"/>
            <w:shd w:val="clear" w:color="auto" w:fill="auto"/>
          </w:tcPr>
          <w:p w14:paraId="08DB6F2C" w14:textId="71D9311C" w:rsidR="000001CC" w:rsidRPr="00366F2E" w:rsidRDefault="000001CC" w:rsidP="000001CC">
            <w:pPr>
              <w:jc w:val="center"/>
              <w:rPr>
                <w:rFonts w:ascii="Arial" w:hAnsi="Arial" w:cs="Arial"/>
                <w:sz w:val="20"/>
                <w:szCs w:val="20"/>
              </w:rPr>
            </w:pPr>
            <w:r w:rsidRPr="00366F2E">
              <w:rPr>
                <w:rFonts w:ascii="Arial" w:hAnsi="Arial" w:cs="Arial"/>
                <w:sz w:val="20"/>
              </w:rPr>
              <w:t xml:space="preserve">35,70 </w:t>
            </w:r>
          </w:p>
        </w:tc>
        <w:tc>
          <w:tcPr>
            <w:tcW w:w="1092" w:type="dxa"/>
          </w:tcPr>
          <w:p w14:paraId="6544B011" w14:textId="343DF496" w:rsidR="000001CC" w:rsidRPr="00366F2E" w:rsidRDefault="000001CC" w:rsidP="000001CC">
            <w:pPr>
              <w:ind w:left="113"/>
              <w:jc w:val="center"/>
              <w:rPr>
                <w:rFonts w:ascii="Arial" w:hAnsi="Arial" w:cs="Arial"/>
                <w:b/>
                <w:sz w:val="20"/>
                <w:szCs w:val="20"/>
              </w:rPr>
            </w:pPr>
            <w:r w:rsidRPr="00366F2E">
              <w:rPr>
                <w:rFonts w:ascii="Arial" w:hAnsi="Arial" w:cs="Arial"/>
                <w:b/>
                <w:sz w:val="20"/>
              </w:rPr>
              <w:t xml:space="preserve">43,20 </w:t>
            </w:r>
          </w:p>
        </w:tc>
        <w:tc>
          <w:tcPr>
            <w:tcW w:w="1120" w:type="dxa"/>
            <w:shd w:val="clear" w:color="auto" w:fill="auto"/>
          </w:tcPr>
          <w:p w14:paraId="17236826" w14:textId="47DCEA3F" w:rsidR="000001CC" w:rsidRPr="00366F2E" w:rsidRDefault="000001CC" w:rsidP="000001CC">
            <w:pPr>
              <w:jc w:val="center"/>
              <w:rPr>
                <w:rFonts w:ascii="Arial" w:hAnsi="Arial" w:cs="Arial"/>
                <w:sz w:val="20"/>
                <w:szCs w:val="20"/>
              </w:rPr>
            </w:pPr>
            <w:r w:rsidRPr="00366F2E">
              <w:rPr>
                <w:rFonts w:ascii="Arial" w:hAnsi="Arial" w:cs="Arial"/>
                <w:sz w:val="20"/>
              </w:rPr>
              <w:t xml:space="preserve">34,50 </w:t>
            </w:r>
          </w:p>
        </w:tc>
        <w:tc>
          <w:tcPr>
            <w:tcW w:w="1064" w:type="dxa"/>
            <w:vAlign w:val="center"/>
          </w:tcPr>
          <w:p w14:paraId="445F49D4" w14:textId="01133EDE"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41,75 </w:t>
            </w:r>
          </w:p>
        </w:tc>
        <w:tc>
          <w:tcPr>
            <w:tcW w:w="1049" w:type="dxa"/>
            <w:shd w:val="clear" w:color="auto" w:fill="auto"/>
          </w:tcPr>
          <w:p w14:paraId="16A0238F" w14:textId="5A5F852B" w:rsidR="000001CC" w:rsidRPr="00366F2E" w:rsidRDefault="000001CC" w:rsidP="000001CC">
            <w:pPr>
              <w:jc w:val="center"/>
              <w:rPr>
                <w:rFonts w:ascii="Arial" w:hAnsi="Arial" w:cs="Arial"/>
                <w:sz w:val="20"/>
                <w:szCs w:val="20"/>
              </w:rPr>
            </w:pPr>
            <w:r w:rsidRPr="00366F2E">
              <w:rPr>
                <w:rFonts w:ascii="Arial" w:hAnsi="Arial" w:cs="Arial"/>
                <w:sz w:val="20"/>
              </w:rPr>
              <w:t xml:space="preserve">33,40 </w:t>
            </w:r>
          </w:p>
        </w:tc>
        <w:tc>
          <w:tcPr>
            <w:tcW w:w="1050" w:type="dxa"/>
            <w:vAlign w:val="center"/>
          </w:tcPr>
          <w:p w14:paraId="1880DAC0" w14:textId="1D849725"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40,41 </w:t>
            </w:r>
          </w:p>
        </w:tc>
        <w:tc>
          <w:tcPr>
            <w:tcW w:w="1148" w:type="dxa"/>
            <w:shd w:val="clear" w:color="auto" w:fill="auto"/>
          </w:tcPr>
          <w:p w14:paraId="2254BB43" w14:textId="02A72130" w:rsidR="000001CC" w:rsidRPr="00366F2E" w:rsidRDefault="000001CC" w:rsidP="000001CC">
            <w:pPr>
              <w:jc w:val="center"/>
              <w:rPr>
                <w:rFonts w:ascii="Arial" w:hAnsi="Arial" w:cs="Arial"/>
                <w:sz w:val="20"/>
                <w:szCs w:val="20"/>
              </w:rPr>
            </w:pPr>
            <w:r w:rsidRPr="00366F2E">
              <w:rPr>
                <w:rFonts w:ascii="Arial" w:hAnsi="Arial" w:cs="Arial"/>
                <w:sz w:val="20"/>
              </w:rPr>
              <w:t xml:space="preserve">32,20 </w:t>
            </w:r>
          </w:p>
        </w:tc>
        <w:tc>
          <w:tcPr>
            <w:tcW w:w="1064" w:type="dxa"/>
            <w:vAlign w:val="center"/>
          </w:tcPr>
          <w:p w14:paraId="27A0C611" w14:textId="60B0F17F"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38,96 </w:t>
            </w:r>
          </w:p>
        </w:tc>
      </w:tr>
      <w:tr w:rsidR="000001CC" w:rsidRPr="00366F2E" w14:paraId="19B76FCB" w14:textId="77777777" w:rsidTr="00A206AF">
        <w:trPr>
          <w:cantSplit/>
          <w:trHeight w:val="271"/>
        </w:trPr>
        <w:tc>
          <w:tcPr>
            <w:tcW w:w="1276" w:type="dxa"/>
          </w:tcPr>
          <w:p w14:paraId="4232EF20" w14:textId="77777777" w:rsidR="000001CC" w:rsidRPr="00366F2E" w:rsidRDefault="000001CC" w:rsidP="000001CC">
            <w:pPr>
              <w:rPr>
                <w:rFonts w:ascii="Arial" w:hAnsi="Arial" w:cs="Arial"/>
                <w:sz w:val="20"/>
                <w:szCs w:val="20"/>
              </w:rPr>
            </w:pPr>
            <w:r w:rsidRPr="00366F2E">
              <w:rPr>
                <w:rFonts w:ascii="Arial" w:hAnsi="Arial" w:cs="Arial"/>
                <w:sz w:val="20"/>
                <w:szCs w:val="20"/>
              </w:rPr>
              <w:t>1 000 g</w:t>
            </w:r>
          </w:p>
        </w:tc>
        <w:tc>
          <w:tcPr>
            <w:tcW w:w="1062" w:type="dxa"/>
            <w:shd w:val="clear" w:color="auto" w:fill="auto"/>
          </w:tcPr>
          <w:p w14:paraId="370C7804" w14:textId="7F2D84C7" w:rsidR="000001CC" w:rsidRPr="00366F2E" w:rsidRDefault="000001CC" w:rsidP="000001CC">
            <w:pPr>
              <w:jc w:val="center"/>
              <w:rPr>
                <w:rFonts w:ascii="Arial" w:hAnsi="Arial" w:cs="Arial"/>
                <w:sz w:val="20"/>
                <w:szCs w:val="20"/>
              </w:rPr>
            </w:pPr>
            <w:r w:rsidRPr="00366F2E">
              <w:rPr>
                <w:rFonts w:ascii="Arial" w:hAnsi="Arial" w:cs="Arial"/>
                <w:sz w:val="20"/>
              </w:rPr>
              <w:t xml:space="preserve">45,80 </w:t>
            </w:r>
          </w:p>
        </w:tc>
        <w:tc>
          <w:tcPr>
            <w:tcW w:w="1092" w:type="dxa"/>
          </w:tcPr>
          <w:p w14:paraId="7464FFAD" w14:textId="104BCFDD" w:rsidR="000001CC" w:rsidRPr="00366F2E" w:rsidRDefault="000001CC" w:rsidP="000001CC">
            <w:pPr>
              <w:ind w:left="113"/>
              <w:jc w:val="center"/>
              <w:rPr>
                <w:rFonts w:ascii="Arial" w:hAnsi="Arial" w:cs="Arial"/>
                <w:b/>
                <w:sz w:val="20"/>
                <w:szCs w:val="20"/>
              </w:rPr>
            </w:pPr>
            <w:r w:rsidRPr="00366F2E">
              <w:rPr>
                <w:rFonts w:ascii="Arial" w:hAnsi="Arial" w:cs="Arial"/>
                <w:b/>
                <w:sz w:val="20"/>
              </w:rPr>
              <w:t xml:space="preserve">55,42 </w:t>
            </w:r>
          </w:p>
        </w:tc>
        <w:tc>
          <w:tcPr>
            <w:tcW w:w="1120" w:type="dxa"/>
            <w:shd w:val="clear" w:color="auto" w:fill="auto"/>
          </w:tcPr>
          <w:p w14:paraId="61B181F6" w14:textId="477217A5" w:rsidR="000001CC" w:rsidRPr="00366F2E" w:rsidRDefault="000001CC" w:rsidP="000001CC">
            <w:pPr>
              <w:jc w:val="center"/>
              <w:rPr>
                <w:rFonts w:ascii="Arial" w:hAnsi="Arial" w:cs="Arial"/>
                <w:sz w:val="20"/>
                <w:szCs w:val="20"/>
              </w:rPr>
            </w:pPr>
            <w:r w:rsidRPr="00366F2E">
              <w:rPr>
                <w:rFonts w:ascii="Arial" w:hAnsi="Arial" w:cs="Arial"/>
                <w:sz w:val="20"/>
              </w:rPr>
              <w:t xml:space="preserve">44,30 </w:t>
            </w:r>
          </w:p>
        </w:tc>
        <w:tc>
          <w:tcPr>
            <w:tcW w:w="1064" w:type="dxa"/>
            <w:vAlign w:val="center"/>
          </w:tcPr>
          <w:p w14:paraId="71D3ACC8" w14:textId="7F01DDEB"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53,60 </w:t>
            </w:r>
          </w:p>
        </w:tc>
        <w:tc>
          <w:tcPr>
            <w:tcW w:w="1049" w:type="dxa"/>
            <w:shd w:val="clear" w:color="auto" w:fill="auto"/>
          </w:tcPr>
          <w:p w14:paraId="60985C81" w14:textId="05AB7D6E" w:rsidR="000001CC" w:rsidRPr="00366F2E" w:rsidRDefault="000001CC" w:rsidP="000001CC">
            <w:pPr>
              <w:jc w:val="center"/>
              <w:rPr>
                <w:rFonts w:ascii="Arial" w:hAnsi="Arial" w:cs="Arial"/>
                <w:sz w:val="20"/>
                <w:szCs w:val="20"/>
              </w:rPr>
            </w:pPr>
            <w:r w:rsidRPr="00366F2E">
              <w:rPr>
                <w:rFonts w:ascii="Arial" w:hAnsi="Arial" w:cs="Arial"/>
                <w:sz w:val="20"/>
              </w:rPr>
              <w:t xml:space="preserve">42,80 </w:t>
            </w:r>
          </w:p>
        </w:tc>
        <w:tc>
          <w:tcPr>
            <w:tcW w:w="1050" w:type="dxa"/>
            <w:vAlign w:val="center"/>
          </w:tcPr>
          <w:p w14:paraId="5021B7C6" w14:textId="1EF79E95"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51,79 </w:t>
            </w:r>
          </w:p>
        </w:tc>
        <w:tc>
          <w:tcPr>
            <w:tcW w:w="1148" w:type="dxa"/>
            <w:shd w:val="clear" w:color="auto" w:fill="auto"/>
          </w:tcPr>
          <w:p w14:paraId="38940AE3" w14:textId="1C8B87C2" w:rsidR="000001CC" w:rsidRPr="00366F2E" w:rsidRDefault="000001CC" w:rsidP="000001CC">
            <w:pPr>
              <w:jc w:val="center"/>
              <w:rPr>
                <w:rFonts w:ascii="Arial" w:hAnsi="Arial" w:cs="Arial"/>
                <w:sz w:val="20"/>
                <w:szCs w:val="20"/>
              </w:rPr>
            </w:pPr>
            <w:r w:rsidRPr="00366F2E">
              <w:rPr>
                <w:rFonts w:ascii="Arial" w:hAnsi="Arial" w:cs="Arial"/>
                <w:sz w:val="20"/>
              </w:rPr>
              <w:t xml:space="preserve">41,30 </w:t>
            </w:r>
          </w:p>
        </w:tc>
        <w:tc>
          <w:tcPr>
            <w:tcW w:w="1064" w:type="dxa"/>
            <w:vAlign w:val="center"/>
          </w:tcPr>
          <w:p w14:paraId="227265C8" w14:textId="2FE3D7D9" w:rsidR="000001CC" w:rsidRPr="00366F2E" w:rsidRDefault="000001CC" w:rsidP="000001CC">
            <w:pPr>
              <w:ind w:left="113"/>
              <w:jc w:val="center"/>
              <w:rPr>
                <w:rFonts w:ascii="Arial" w:hAnsi="Arial" w:cs="Arial"/>
                <w:b/>
                <w:sz w:val="20"/>
                <w:szCs w:val="20"/>
              </w:rPr>
            </w:pPr>
            <w:r w:rsidRPr="00366F2E">
              <w:rPr>
                <w:rFonts w:ascii="Arial" w:hAnsi="Arial" w:cs="Arial"/>
                <w:b/>
                <w:bCs/>
                <w:sz w:val="20"/>
              </w:rPr>
              <w:t xml:space="preserve">49,97 </w:t>
            </w:r>
          </w:p>
        </w:tc>
      </w:tr>
      <w:bookmarkEnd w:id="489"/>
    </w:tbl>
    <w:p w14:paraId="2D4872D3" w14:textId="6DC07820" w:rsidR="00805DBC" w:rsidRPr="00366F2E" w:rsidRDefault="00805DBC" w:rsidP="008333FD">
      <w:pPr>
        <w:spacing w:line="228" w:lineRule="auto"/>
        <w:rPr>
          <w:rFonts w:ascii="Arial" w:hAnsi="Arial" w:cs="Arial"/>
          <w:szCs w:val="18"/>
        </w:rPr>
      </w:pPr>
    </w:p>
    <w:p w14:paraId="4F69C558" w14:textId="77777777" w:rsidR="00452BF4" w:rsidRPr="00366F2E" w:rsidRDefault="00452BF4" w:rsidP="007435D5">
      <w:pPr>
        <w:pStyle w:val="Nadpis4"/>
        <w:numPr>
          <w:ilvl w:val="3"/>
          <w:numId w:val="47"/>
        </w:numPr>
        <w:tabs>
          <w:tab w:val="clear" w:pos="907"/>
          <w:tab w:val="num" w:pos="567"/>
        </w:tabs>
        <w:spacing w:before="0"/>
        <w:rPr>
          <w:rFonts w:cs="Arial"/>
        </w:rPr>
      </w:pPr>
      <w:bookmarkStart w:id="490" w:name="_Toc22742919"/>
      <w:bookmarkStart w:id="491" w:name="_Toc87870679"/>
      <w:bookmarkStart w:id="492" w:name="_Toc151388005"/>
      <w:bookmarkStart w:id="493" w:name="_Toc189039851"/>
      <w:bookmarkStart w:id="494" w:name="_Hlk88465989"/>
      <w:r w:rsidRPr="00366F2E">
        <w:rPr>
          <w:rFonts w:cs="Arial"/>
        </w:rPr>
        <w:t>Doplňující informace k mezinárodním listovním zásilkám</w:t>
      </w:r>
      <w:bookmarkEnd w:id="490"/>
      <w:bookmarkEnd w:id="491"/>
      <w:bookmarkEnd w:id="492"/>
      <w:bookmarkEnd w:id="493"/>
    </w:p>
    <w:bookmarkEnd w:id="494"/>
    <w:p w14:paraId="27C49FC1" w14:textId="77777777" w:rsidR="00D01BF5" w:rsidRPr="00366F2E" w:rsidRDefault="00D01BF5" w:rsidP="008333FD">
      <w:pPr>
        <w:spacing w:line="228" w:lineRule="auto"/>
        <w:rPr>
          <w:rFonts w:ascii="Arial" w:hAnsi="Arial" w:cs="Arial"/>
          <w:szCs w:val="18"/>
        </w:rPr>
      </w:pPr>
    </w:p>
    <w:tbl>
      <w:tblPr>
        <w:tblStyle w:val="Mkatabulky"/>
        <w:tblW w:w="0" w:type="auto"/>
        <w:tblInd w:w="10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41"/>
        <w:gridCol w:w="9548"/>
      </w:tblGrid>
      <w:tr w:rsidR="00547C55" w:rsidRPr="00366F2E" w14:paraId="021E8A78" w14:textId="77777777" w:rsidTr="00E01ED0">
        <w:trPr>
          <w:cnfStyle w:val="100000000000" w:firstRow="1" w:lastRow="0" w:firstColumn="0" w:lastColumn="0" w:oddVBand="0" w:evenVBand="0" w:oddHBand="0" w:evenHBand="0" w:firstRowFirstColumn="0" w:firstRowLastColumn="0" w:lastRowFirstColumn="0" w:lastRowLastColumn="0"/>
          <w:trHeight w:val="2659"/>
        </w:trPr>
        <w:tc>
          <w:tcPr>
            <w:tcW w:w="341" w:type="dxa"/>
            <w:shd w:val="clear" w:color="auto" w:fill="auto"/>
          </w:tcPr>
          <w:p w14:paraId="3D318056" w14:textId="77777777" w:rsidR="00296CFE" w:rsidRPr="00366F2E" w:rsidRDefault="00296CFE" w:rsidP="00E01ED0">
            <w:pPr>
              <w:spacing w:line="228" w:lineRule="auto"/>
              <w:jc w:val="left"/>
              <w:rPr>
                <w:rFonts w:ascii="Arial" w:hAnsi="Arial" w:cs="Arial"/>
                <w:sz w:val="14"/>
                <w:szCs w:val="14"/>
              </w:rPr>
            </w:pPr>
            <w:r w:rsidRPr="00366F2E">
              <w:rPr>
                <w:rFonts w:ascii="Arial" w:hAnsi="Arial" w:cs="Arial"/>
                <w:sz w:val="14"/>
                <w:szCs w:val="14"/>
              </w:rPr>
              <w:t>1)</w:t>
            </w:r>
          </w:p>
        </w:tc>
        <w:tc>
          <w:tcPr>
            <w:tcW w:w="9548" w:type="dxa"/>
            <w:shd w:val="clear" w:color="auto" w:fill="auto"/>
          </w:tcPr>
          <w:p w14:paraId="2F153930" w14:textId="77777777" w:rsidR="00296CFE" w:rsidRPr="00366F2E" w:rsidRDefault="00296CFE" w:rsidP="002C33D3">
            <w:pPr>
              <w:pStyle w:val="Zkladntextodsazen3"/>
              <w:suppressAutoHyphens/>
              <w:autoSpaceDE w:val="0"/>
              <w:autoSpaceDN w:val="0"/>
              <w:adjustRightInd w:val="0"/>
              <w:spacing w:line="120" w:lineRule="atLeast"/>
              <w:ind w:left="0" w:firstLine="0"/>
              <w:rPr>
                <w:rFonts w:ascii="Arial" w:hAnsi="Arial" w:cs="Arial"/>
                <w:sz w:val="16"/>
                <w:szCs w:val="16"/>
              </w:rPr>
            </w:pPr>
            <w:r w:rsidRPr="00366F2E">
              <w:rPr>
                <w:rFonts w:ascii="Arial" w:hAnsi="Arial" w:cs="Arial"/>
                <w:sz w:val="16"/>
                <w:szCs w:val="16"/>
              </w:rPr>
              <w:t>Ceny uvedených základních poštovních služeb a s nimi souvisejících doplňkových služeb a příplatků jsou osvobozeny od DPH a jsou platné pouze pro:</w:t>
            </w:r>
          </w:p>
          <w:p w14:paraId="5C3FA706" w14:textId="6139EDD1" w:rsidR="00296CFE" w:rsidRPr="00366F2E" w:rsidRDefault="00296CFE" w:rsidP="002C33D3">
            <w:pPr>
              <w:pStyle w:val="Zkladntextodsazen3"/>
              <w:numPr>
                <w:ilvl w:val="0"/>
                <w:numId w:val="88"/>
              </w:numPr>
              <w:suppressAutoHyphens/>
              <w:autoSpaceDE w:val="0"/>
              <w:autoSpaceDN w:val="0"/>
              <w:adjustRightInd w:val="0"/>
              <w:spacing w:line="120" w:lineRule="atLeast"/>
              <w:rPr>
                <w:rFonts w:ascii="Arial" w:hAnsi="Arial" w:cs="Arial"/>
                <w:sz w:val="16"/>
                <w:szCs w:val="16"/>
              </w:rPr>
            </w:pPr>
            <w:r w:rsidRPr="00366F2E">
              <w:rPr>
                <w:rFonts w:ascii="Arial" w:hAnsi="Arial" w:cs="Arial"/>
                <w:sz w:val="16"/>
                <w:szCs w:val="16"/>
              </w:rPr>
              <w:t xml:space="preserve">uživatele výplatních strojů, kteří mají uzavřenou s Českou poštou, </w:t>
            </w:r>
            <w:proofErr w:type="spellStart"/>
            <w:r w:rsidRPr="00366F2E">
              <w:rPr>
                <w:rFonts w:ascii="Arial" w:hAnsi="Arial" w:cs="Arial"/>
                <w:sz w:val="16"/>
                <w:szCs w:val="16"/>
              </w:rPr>
              <w:t>s.p</w:t>
            </w:r>
            <w:proofErr w:type="spellEnd"/>
            <w:r w:rsidRPr="00366F2E">
              <w:rPr>
                <w:rFonts w:ascii="Arial" w:hAnsi="Arial" w:cs="Arial"/>
                <w:sz w:val="16"/>
                <w:szCs w:val="16"/>
              </w:rPr>
              <w:t>., „Dohodu o používání výplatního stroje k úhradě cen za poštovní služby“ dle Podmínek pro používání výplatních strojů, platných a účinných ke dni podání.</w:t>
            </w:r>
          </w:p>
          <w:p w14:paraId="06656211" w14:textId="77777777" w:rsidR="006230CF" w:rsidRPr="00366F2E" w:rsidRDefault="006230CF" w:rsidP="002C33D3">
            <w:pPr>
              <w:pStyle w:val="Zkladntextodsazen3"/>
              <w:suppressAutoHyphens/>
              <w:autoSpaceDE w:val="0"/>
              <w:autoSpaceDN w:val="0"/>
              <w:adjustRightInd w:val="0"/>
              <w:spacing w:line="120" w:lineRule="atLeast"/>
              <w:ind w:left="1080" w:firstLine="0"/>
              <w:rPr>
                <w:rFonts w:ascii="Arial" w:hAnsi="Arial" w:cs="Arial"/>
                <w:sz w:val="16"/>
                <w:szCs w:val="16"/>
              </w:rPr>
            </w:pPr>
          </w:p>
          <w:p w14:paraId="10F7810D" w14:textId="36D88326" w:rsidR="00296CFE" w:rsidRPr="00366F2E" w:rsidRDefault="00296CFE" w:rsidP="00682B8D">
            <w:pPr>
              <w:pStyle w:val="Zkladntextodsazen3"/>
              <w:numPr>
                <w:ilvl w:val="0"/>
                <w:numId w:val="88"/>
              </w:numPr>
              <w:suppressAutoHyphens/>
              <w:autoSpaceDE w:val="0"/>
              <w:autoSpaceDN w:val="0"/>
              <w:adjustRightInd w:val="0"/>
              <w:spacing w:line="120" w:lineRule="atLeast"/>
              <w:rPr>
                <w:rFonts w:ascii="Arial" w:hAnsi="Arial" w:cs="Arial"/>
                <w:szCs w:val="18"/>
              </w:rPr>
            </w:pPr>
            <w:bookmarkStart w:id="495" w:name="_Hlk88466034"/>
            <w:r w:rsidRPr="00366F2E">
              <w:rPr>
                <w:rFonts w:ascii="Arial" w:hAnsi="Arial" w:cs="Arial"/>
                <w:sz w:val="16"/>
                <w:szCs w:val="16"/>
              </w:rPr>
              <w:t xml:space="preserve">podavatele, kteří hradí ceny za poštovní služby na základě s Českou poštou, </w:t>
            </w:r>
            <w:proofErr w:type="spellStart"/>
            <w:r w:rsidRPr="00366F2E">
              <w:rPr>
                <w:rFonts w:ascii="Arial" w:hAnsi="Arial" w:cs="Arial"/>
                <w:sz w:val="16"/>
                <w:szCs w:val="16"/>
              </w:rPr>
              <w:t>s.p</w:t>
            </w:r>
            <w:proofErr w:type="spellEnd"/>
            <w:r w:rsidR="000C05A5" w:rsidRPr="00366F2E">
              <w:rPr>
                <w:rFonts w:ascii="Arial" w:hAnsi="Arial" w:cs="Arial"/>
                <w:sz w:val="16"/>
                <w:szCs w:val="16"/>
              </w:rPr>
              <w:t>.</w:t>
            </w:r>
            <w:r w:rsidRPr="00366F2E">
              <w:rPr>
                <w:rFonts w:ascii="Arial" w:hAnsi="Arial" w:cs="Arial"/>
                <w:sz w:val="16"/>
                <w:szCs w:val="16"/>
              </w:rPr>
              <w:t xml:space="preserve"> uzavřené „Dohody o úhradě cen poštovních služeb Kreditem.“ Podmínkou uzavření dohody podle předchozí věty je předpokládaný finanční obrat podavatele za kalendářní rok za podání vnitrostátních poštovních zásilek Obyčejné psaní, Obyčejné </w:t>
            </w:r>
            <w:r w:rsidR="002B327F" w:rsidRPr="00366F2E">
              <w:rPr>
                <w:rFonts w:ascii="Arial" w:hAnsi="Arial" w:cs="Arial"/>
                <w:sz w:val="16"/>
                <w:szCs w:val="16"/>
              </w:rPr>
              <w:t>psaní – standard</w:t>
            </w:r>
            <w:r w:rsidRPr="00366F2E">
              <w:rPr>
                <w:rFonts w:ascii="Arial" w:hAnsi="Arial" w:cs="Arial"/>
                <w:sz w:val="16"/>
                <w:szCs w:val="16"/>
              </w:rPr>
              <w:t>, Doporučené psaní, Doporučené psaní – standard, Doporučen</w:t>
            </w:r>
            <w:r w:rsidR="000001CC" w:rsidRPr="00366F2E">
              <w:rPr>
                <w:rFonts w:ascii="Arial" w:hAnsi="Arial" w:cs="Arial"/>
                <w:sz w:val="16"/>
                <w:szCs w:val="16"/>
              </w:rPr>
              <w:t>á</w:t>
            </w:r>
            <w:r w:rsidRPr="00366F2E">
              <w:rPr>
                <w:rFonts w:ascii="Arial" w:hAnsi="Arial" w:cs="Arial"/>
                <w:sz w:val="16"/>
                <w:szCs w:val="16"/>
              </w:rPr>
              <w:t xml:space="preserve"> </w:t>
            </w:r>
            <w:r w:rsidR="000001CC" w:rsidRPr="00366F2E">
              <w:rPr>
                <w:rFonts w:ascii="Arial" w:hAnsi="Arial" w:cs="Arial"/>
                <w:sz w:val="16"/>
                <w:szCs w:val="16"/>
              </w:rPr>
              <w:t>zásilka</w:t>
            </w:r>
            <w:r w:rsidRPr="00366F2E">
              <w:rPr>
                <w:rFonts w:ascii="Arial" w:hAnsi="Arial" w:cs="Arial"/>
                <w:sz w:val="16"/>
                <w:szCs w:val="16"/>
              </w:rPr>
              <w:t>, Cenné psaní, Cenn</w:t>
            </w:r>
            <w:r w:rsidR="000001CC" w:rsidRPr="00366F2E">
              <w:rPr>
                <w:rFonts w:ascii="Arial" w:hAnsi="Arial" w:cs="Arial"/>
                <w:sz w:val="16"/>
                <w:szCs w:val="16"/>
              </w:rPr>
              <w:t>á</w:t>
            </w:r>
            <w:r w:rsidRPr="00366F2E">
              <w:rPr>
                <w:rFonts w:ascii="Arial" w:hAnsi="Arial" w:cs="Arial"/>
                <w:sz w:val="16"/>
                <w:szCs w:val="16"/>
              </w:rPr>
              <w:t xml:space="preserve"> </w:t>
            </w:r>
            <w:r w:rsidR="000001CC" w:rsidRPr="00366F2E">
              <w:rPr>
                <w:rFonts w:ascii="Arial" w:hAnsi="Arial" w:cs="Arial"/>
                <w:sz w:val="16"/>
                <w:szCs w:val="16"/>
              </w:rPr>
              <w:t xml:space="preserve">zásilka </w:t>
            </w:r>
            <w:r w:rsidRPr="00366F2E">
              <w:rPr>
                <w:rFonts w:ascii="Arial" w:hAnsi="Arial" w:cs="Arial"/>
                <w:sz w:val="16"/>
                <w:szCs w:val="16"/>
              </w:rPr>
              <w:t xml:space="preserve">a mezinárodních poštovních zásilek Obyčejná zásilka, Doporučená zásilka a Cenné psaní po odečtení všech slev, ve výši alespoň 3 mil. Kč. Pokud podavatel nedosáhne za kalendářní rok finančního obratu v požadované výši, bude mu po uplynutí kalendářního roku doúčtován rozdíl mezi základní cenou po odečtení slev, na které má nárok a cenou po odečtení „slevy pro uživatele výplatních strojů nebo při úhradě cen Kreditem“. Ceny pro uživatele výplatních strojů nebo při úhradě cen Kreditem se nevztahují na ceny hrazené na základě dohody o úhradě cen poštovních služeb Kreditem </w:t>
            </w:r>
            <w:proofErr w:type="spellStart"/>
            <w:r w:rsidRPr="00366F2E">
              <w:rPr>
                <w:rFonts w:ascii="Arial" w:hAnsi="Arial" w:cs="Arial"/>
                <w:sz w:val="16"/>
                <w:szCs w:val="16"/>
              </w:rPr>
              <w:t>PostBox</w:t>
            </w:r>
            <w:proofErr w:type="spellEnd"/>
            <w:r w:rsidRPr="00366F2E">
              <w:rPr>
                <w:rFonts w:ascii="Arial" w:hAnsi="Arial" w:cs="Arial"/>
                <w:sz w:val="16"/>
                <w:szCs w:val="16"/>
              </w:rPr>
              <w:t>.</w:t>
            </w:r>
            <w:bookmarkEnd w:id="495"/>
          </w:p>
        </w:tc>
      </w:tr>
    </w:tbl>
    <w:p w14:paraId="68B2E0A7" w14:textId="77777777" w:rsidR="00296CFE" w:rsidRPr="00366F2E" w:rsidRDefault="00296CFE" w:rsidP="008333FD">
      <w:pPr>
        <w:spacing w:line="228" w:lineRule="auto"/>
        <w:rPr>
          <w:rFonts w:ascii="Arial" w:hAnsi="Arial" w:cs="Arial"/>
          <w:szCs w:val="18"/>
        </w:rPr>
      </w:pPr>
    </w:p>
    <w:p w14:paraId="31615651" w14:textId="56AE0637" w:rsidR="008333FD" w:rsidRPr="00366F2E" w:rsidRDefault="00A33195">
      <w:pPr>
        <w:spacing w:line="240" w:lineRule="auto"/>
        <w:rPr>
          <w:rFonts w:ascii="Arial" w:hAnsi="Arial" w:cs="Arial"/>
          <w:sz w:val="20"/>
        </w:rPr>
      </w:pPr>
      <w:r w:rsidRPr="00366F2E">
        <w:rPr>
          <w:rFonts w:ascii="Arial" w:hAnsi="Arial" w:cs="Arial"/>
          <w:noProof/>
          <w:lang w:eastAsia="cs-CZ"/>
        </w:rPr>
        <mc:AlternateContent>
          <mc:Choice Requires="wps">
            <w:drawing>
              <wp:anchor distT="0" distB="0" distL="114300" distR="114300" simplePos="0" relativeHeight="251658257" behindDoc="0" locked="0" layoutInCell="1" allowOverlap="1" wp14:anchorId="3D9668B1" wp14:editId="1DA0F067">
                <wp:simplePos x="0" y="0"/>
                <wp:positionH relativeFrom="margin">
                  <wp:posOffset>778535</wp:posOffset>
                </wp:positionH>
                <wp:positionV relativeFrom="bottomMargin">
                  <wp:posOffset>177927</wp:posOffset>
                </wp:positionV>
                <wp:extent cx="4847590" cy="258445"/>
                <wp:effectExtent l="0" t="0" r="0" b="8255"/>
                <wp:wrapNone/>
                <wp:docPr id="75" name="Textové pole 7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C348EF2" w14:textId="77777777" w:rsidR="004F26E4" w:rsidRPr="006E1087" w:rsidRDefault="004F26E4" w:rsidP="00A33195">
                            <w:pPr>
                              <w:jc w:val="center"/>
                            </w:pPr>
                            <w:r>
                              <w:rPr>
                                <w:b/>
                                <w:i/>
                              </w:rPr>
                              <w:t>Listovní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75A80B2C">
              <v:shape id="Textové pole 75" style="position:absolute;margin-left:61.3pt;margin-top:14pt;width:381.7pt;height:20.35pt;z-index:251658257;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65"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ZXug5QEAAKkDAAAOAAAAZHJzL2Uyb0RvYy54bWysU8GO0zAQvSPxD5bvNG1J2TZqulp2tQhp&#10;WZAWPsBx7MQi8Zix26R8PWOn2y1wQ1wsz4zz5r03k+312HfsoNAbsCVfzOacKSuhNrYp+bev92/W&#10;nPkgbC06sKrkR+X59e71q+3gCrWEFrpaISMQ64vBlbwNwRVZ5mWreuFn4JSlogbsRaAQm6xGMRB6&#10;32XL+fxdNgDWDkEq7yl7NxX5LuFrrWT4rLVXgXUlJ24hnZjOKp7ZbiuKBoVrjTzREP/AohfGUtMz&#10;1J0Igu3R/AXVG4ngQYeZhD4DrY1USQOpWcz/UPPUCqeSFjLHu7NN/v/BysfDk/uCLIzvYaQBJhHe&#10;PYD87pmF21bYRt0gwtAqUVPjRbQsG5wvTp9Gq33hI0g1fIKahiz2ARLQqLGPrpBORug0gOPZdDUG&#10;JimZr/Or1YZKkmrL1TrPV6mFKJ6/dujDBwU9i5eSIw01oYvDgw+RjSien8RmFu5N16XBdva3BD2M&#10;mcQ+Ep6oh7EamalL/nYTG0c1FdRH0oMw7QvtN11awJ+cDbQrJfc/9gIVZ91HS55sFnkelysF+epq&#10;SQFeVqrLirCSoEoeOJuut2FayL1D07TUaZqChRvyUZsk8YXViT/tQ1J+2t24cJdxevXyh+1+AQAA&#10;//8DAFBLAwQUAAYACAAAACEAphT+kNwAAAAJAQAADwAAAGRycy9kb3ducmV2LnhtbEyPy07DMBBF&#10;90j9B2sqsaM2EQQT4lRVEVsQ5SGxc+NpEhGPo9htwt8zrOhuruboPsr17HtxwjF2gQxcrxQIpDq4&#10;jhoD729PVxpETJac7QOhgR+MsK4WF6UtXJjoFU+71Ag2oVhYA21KQyFlrFv0Nq7CgMS/Qxi9TSzH&#10;RrrRTmzue5kplUtvO+KE1g64bbH+3h29gY/nw9fnjXppHv3tMIVZSfL30pjL5bx5AJFwTv8w/NXn&#10;6lBxp304kouiZ51lOaMGMs2bGNA652NvINd3IKtSni+ofgEAAP//AwBQSwECLQAUAAYACAAAACEA&#10;toM4kv4AAADhAQAAEwAAAAAAAAAAAAAAAAAAAAAAW0NvbnRlbnRfVHlwZXNdLnhtbFBLAQItABQA&#10;BgAIAAAAIQA4/SH/1gAAAJQBAAALAAAAAAAAAAAAAAAAAC8BAABfcmVscy8ucmVsc1BLAQItABQA&#10;BgAIAAAAIQAKZXug5QEAAKkDAAAOAAAAAAAAAAAAAAAAAC4CAABkcnMvZTJvRG9jLnhtbFBLAQIt&#10;ABQABgAIAAAAIQCmFP6Q3AAAAAkBAAAPAAAAAAAAAAAAAAAAAD8EAABkcnMvZG93bnJldi54bWxQ&#10;SwUGAAAAAAQABADzAAAASAUAAAAA&#10;" w14:anchorId="3D9668B1">
                <v:textbox>
                  <w:txbxContent>
                    <w:p w:rsidRPr="006E1087" w:rsidR="004F26E4" w:rsidP="00A33195" w:rsidRDefault="004F26E4" w14:paraId="384C0C26" w14:textId="77777777">
                      <w:pPr>
                        <w:jc w:val="center"/>
                      </w:pPr>
                      <w:r>
                        <w:rPr>
                          <w:b/>
                          <w:i/>
                        </w:rPr>
                        <w:t>Listovní zásilky mezinárodní</w:t>
                      </w:r>
                    </w:p>
                  </w:txbxContent>
                </v:textbox>
                <w10:wrap anchorx="margin" anchory="margin"/>
              </v:shape>
            </w:pict>
          </mc:Fallback>
        </mc:AlternateContent>
      </w:r>
      <w:r w:rsidR="008333FD" w:rsidRPr="00366F2E">
        <w:rPr>
          <w:rFonts w:ascii="Arial" w:hAnsi="Arial" w:cs="Arial"/>
        </w:rPr>
        <w:br w:type="page"/>
      </w:r>
    </w:p>
    <w:p w14:paraId="7E391E44" w14:textId="029DEC5C" w:rsidR="008333FD" w:rsidRPr="00366F2E" w:rsidRDefault="008333FD" w:rsidP="00414682">
      <w:pPr>
        <w:pStyle w:val="Nadpis4"/>
        <w:numPr>
          <w:ilvl w:val="3"/>
          <w:numId w:val="49"/>
        </w:numPr>
        <w:tabs>
          <w:tab w:val="clear" w:pos="907"/>
          <w:tab w:val="num" w:pos="567"/>
        </w:tabs>
        <w:rPr>
          <w:rFonts w:cs="Arial"/>
        </w:rPr>
      </w:pPr>
      <w:bookmarkStart w:id="496" w:name="_Toc22742920"/>
      <w:bookmarkStart w:id="497" w:name="_Toc87870680"/>
      <w:bookmarkStart w:id="498" w:name="_Toc151388006"/>
      <w:bookmarkStart w:id="499" w:name="_Toc189039852"/>
      <w:r w:rsidRPr="00366F2E">
        <w:rPr>
          <w:rFonts w:cs="Arial"/>
        </w:rPr>
        <w:lastRenderedPageBreak/>
        <w:t>Přehled a ceník doplňkových služeb, příplatků a vrácení cen</w:t>
      </w:r>
      <w:bookmarkEnd w:id="496"/>
      <w:bookmarkEnd w:id="497"/>
      <w:bookmarkEnd w:id="498"/>
      <w:bookmarkEnd w:id="499"/>
    </w:p>
    <w:tbl>
      <w:tblPr>
        <w:tblW w:w="11414" w:type="dxa"/>
        <w:tblInd w:w="-502" w:type="dxa"/>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CellMar>
          <w:left w:w="70" w:type="dxa"/>
          <w:right w:w="70" w:type="dxa"/>
        </w:tblCellMar>
        <w:tblLook w:val="0000" w:firstRow="0" w:lastRow="0" w:firstColumn="0" w:lastColumn="0" w:noHBand="0" w:noVBand="0"/>
      </w:tblPr>
      <w:tblGrid>
        <w:gridCol w:w="2269"/>
        <w:gridCol w:w="1349"/>
        <w:gridCol w:w="1417"/>
        <w:gridCol w:w="1560"/>
        <w:gridCol w:w="1701"/>
        <w:gridCol w:w="1559"/>
        <w:gridCol w:w="1559"/>
      </w:tblGrid>
      <w:tr w:rsidR="008C0816" w:rsidRPr="00366F2E" w14:paraId="50D194F6" w14:textId="77777777" w:rsidTr="001F054D">
        <w:trPr>
          <w:trHeight w:val="626"/>
        </w:trPr>
        <w:tc>
          <w:tcPr>
            <w:tcW w:w="2269" w:type="dxa"/>
            <w:vMerge w:val="restart"/>
            <w:shd w:val="clear" w:color="auto" w:fill="F2F2F2" w:themeFill="background1" w:themeFillShade="F2"/>
            <w:vAlign w:val="center"/>
          </w:tcPr>
          <w:p w14:paraId="704B036C" w14:textId="77777777" w:rsidR="008C0816" w:rsidRPr="00366F2E" w:rsidRDefault="008C0816" w:rsidP="008333FD">
            <w:pPr>
              <w:spacing w:line="228" w:lineRule="auto"/>
              <w:jc w:val="center"/>
              <w:rPr>
                <w:rFonts w:ascii="Arial" w:hAnsi="Arial" w:cs="Arial"/>
                <w:b/>
                <w:sz w:val="20"/>
                <w:szCs w:val="20"/>
              </w:rPr>
            </w:pPr>
            <w:r w:rsidRPr="00366F2E">
              <w:rPr>
                <w:rFonts w:ascii="Arial" w:hAnsi="Arial" w:cs="Arial"/>
                <w:b/>
                <w:sz w:val="20"/>
                <w:szCs w:val="20"/>
              </w:rPr>
              <w:t>Druh zásilky</w:t>
            </w:r>
          </w:p>
        </w:tc>
        <w:tc>
          <w:tcPr>
            <w:tcW w:w="1349" w:type="dxa"/>
            <w:shd w:val="clear" w:color="auto" w:fill="F2F2F2" w:themeFill="background1" w:themeFillShade="F2"/>
            <w:vAlign w:val="center"/>
          </w:tcPr>
          <w:p w14:paraId="08CF35A8" w14:textId="77777777" w:rsidR="008C0816" w:rsidRPr="00366F2E" w:rsidRDefault="008C0816" w:rsidP="000E0AE7">
            <w:pPr>
              <w:pStyle w:val="Zpat"/>
              <w:tabs>
                <w:tab w:val="clear" w:pos="4513"/>
              </w:tabs>
              <w:ind w:left="-57" w:right="-68"/>
              <w:jc w:val="center"/>
              <w:rPr>
                <w:rFonts w:ascii="Arial" w:hAnsi="Arial" w:cs="Arial"/>
                <w:b/>
                <w:sz w:val="20"/>
                <w:szCs w:val="20"/>
              </w:rPr>
            </w:pPr>
            <w:r w:rsidRPr="00366F2E">
              <w:rPr>
                <w:rFonts w:ascii="Arial" w:hAnsi="Arial" w:cs="Arial"/>
                <w:b/>
                <w:sz w:val="20"/>
                <w:szCs w:val="20"/>
              </w:rPr>
              <w:t>Obyčejná zásilka</w:t>
            </w:r>
          </w:p>
        </w:tc>
        <w:tc>
          <w:tcPr>
            <w:tcW w:w="1417" w:type="dxa"/>
            <w:shd w:val="clear" w:color="auto" w:fill="F2F2F2" w:themeFill="background1" w:themeFillShade="F2"/>
            <w:vAlign w:val="center"/>
          </w:tcPr>
          <w:p w14:paraId="104A2568" w14:textId="77777777" w:rsidR="008C0816" w:rsidRPr="00366F2E" w:rsidRDefault="008C0816" w:rsidP="000E0AE7">
            <w:pPr>
              <w:pStyle w:val="Zpat"/>
              <w:tabs>
                <w:tab w:val="clear" w:pos="4513"/>
              </w:tabs>
              <w:ind w:left="-113" w:right="-72"/>
              <w:jc w:val="center"/>
              <w:rPr>
                <w:rFonts w:ascii="Arial" w:hAnsi="Arial" w:cs="Arial"/>
                <w:b/>
                <w:sz w:val="20"/>
                <w:szCs w:val="20"/>
              </w:rPr>
            </w:pPr>
            <w:r w:rsidRPr="00366F2E">
              <w:rPr>
                <w:rFonts w:ascii="Arial" w:hAnsi="Arial" w:cs="Arial"/>
                <w:b/>
                <w:sz w:val="20"/>
                <w:szCs w:val="20"/>
              </w:rPr>
              <w:t>Obyčejná slepecká zásilka</w:t>
            </w:r>
          </w:p>
        </w:tc>
        <w:tc>
          <w:tcPr>
            <w:tcW w:w="1560" w:type="dxa"/>
            <w:shd w:val="clear" w:color="auto" w:fill="F2F2F2" w:themeFill="background1" w:themeFillShade="F2"/>
            <w:vAlign w:val="center"/>
          </w:tcPr>
          <w:p w14:paraId="0789C32D" w14:textId="77777777" w:rsidR="008C0816" w:rsidRPr="00366F2E" w:rsidRDefault="008C0816" w:rsidP="000E0AE7">
            <w:pPr>
              <w:pStyle w:val="Zpat"/>
              <w:tabs>
                <w:tab w:val="clear" w:pos="4513"/>
              </w:tabs>
              <w:ind w:left="-57" w:right="-70"/>
              <w:jc w:val="center"/>
              <w:rPr>
                <w:rFonts w:ascii="Arial" w:hAnsi="Arial" w:cs="Arial"/>
                <w:b/>
                <w:sz w:val="20"/>
                <w:szCs w:val="20"/>
              </w:rPr>
            </w:pPr>
            <w:r w:rsidRPr="00366F2E">
              <w:rPr>
                <w:rFonts w:ascii="Arial" w:hAnsi="Arial" w:cs="Arial"/>
                <w:b/>
                <w:sz w:val="20"/>
                <w:szCs w:val="20"/>
              </w:rPr>
              <w:t>Doporučená zásilka</w:t>
            </w:r>
          </w:p>
        </w:tc>
        <w:tc>
          <w:tcPr>
            <w:tcW w:w="1701" w:type="dxa"/>
            <w:shd w:val="clear" w:color="auto" w:fill="F2F2F2" w:themeFill="background1" w:themeFillShade="F2"/>
            <w:vAlign w:val="center"/>
          </w:tcPr>
          <w:p w14:paraId="4B115842" w14:textId="77777777" w:rsidR="008C0816" w:rsidRPr="00366F2E" w:rsidRDefault="008C0816" w:rsidP="000E0AE7">
            <w:pPr>
              <w:pStyle w:val="Zpat"/>
              <w:tabs>
                <w:tab w:val="clear" w:pos="4513"/>
              </w:tabs>
              <w:ind w:left="-57" w:right="-68"/>
              <w:jc w:val="center"/>
              <w:rPr>
                <w:rFonts w:ascii="Arial" w:hAnsi="Arial" w:cs="Arial"/>
                <w:b/>
                <w:sz w:val="20"/>
                <w:szCs w:val="20"/>
              </w:rPr>
            </w:pPr>
            <w:r w:rsidRPr="00366F2E">
              <w:rPr>
                <w:rFonts w:ascii="Arial" w:hAnsi="Arial" w:cs="Arial"/>
                <w:b/>
                <w:sz w:val="20"/>
                <w:szCs w:val="20"/>
              </w:rPr>
              <w:t>Doporučená slepecká zásilka</w:t>
            </w:r>
          </w:p>
        </w:tc>
        <w:tc>
          <w:tcPr>
            <w:tcW w:w="1559" w:type="dxa"/>
            <w:shd w:val="clear" w:color="auto" w:fill="F2F2F2" w:themeFill="background1" w:themeFillShade="F2"/>
            <w:vAlign w:val="center"/>
          </w:tcPr>
          <w:p w14:paraId="7373BDAE" w14:textId="77777777" w:rsidR="008C0816" w:rsidRPr="00366F2E" w:rsidRDefault="008C0816" w:rsidP="008333FD">
            <w:pPr>
              <w:pStyle w:val="Zpat"/>
              <w:tabs>
                <w:tab w:val="clear" w:pos="4513"/>
              </w:tabs>
              <w:ind w:left="-57"/>
              <w:jc w:val="center"/>
              <w:rPr>
                <w:rFonts w:ascii="Arial" w:hAnsi="Arial" w:cs="Arial"/>
                <w:b/>
                <w:sz w:val="20"/>
                <w:szCs w:val="20"/>
              </w:rPr>
            </w:pPr>
            <w:r w:rsidRPr="00366F2E">
              <w:rPr>
                <w:rFonts w:ascii="Arial" w:hAnsi="Arial" w:cs="Arial"/>
                <w:b/>
                <w:sz w:val="20"/>
                <w:szCs w:val="20"/>
              </w:rPr>
              <w:t>Cenné psaní</w:t>
            </w:r>
          </w:p>
        </w:tc>
        <w:tc>
          <w:tcPr>
            <w:tcW w:w="1559" w:type="dxa"/>
            <w:shd w:val="clear" w:color="auto" w:fill="F2F2F2" w:themeFill="background1" w:themeFillShade="F2"/>
          </w:tcPr>
          <w:p w14:paraId="2B719BEA" w14:textId="77777777" w:rsidR="001F054D" w:rsidRPr="00366F2E" w:rsidRDefault="008C0816" w:rsidP="008333FD">
            <w:pPr>
              <w:pStyle w:val="Zpat"/>
              <w:tabs>
                <w:tab w:val="clear" w:pos="4513"/>
              </w:tabs>
              <w:ind w:left="-57"/>
              <w:jc w:val="center"/>
              <w:rPr>
                <w:rFonts w:ascii="Arial" w:hAnsi="Arial" w:cs="Arial"/>
                <w:b/>
                <w:sz w:val="20"/>
                <w:szCs w:val="20"/>
              </w:rPr>
            </w:pPr>
            <w:r w:rsidRPr="00366F2E">
              <w:rPr>
                <w:rFonts w:ascii="Arial" w:hAnsi="Arial" w:cs="Arial"/>
                <w:b/>
                <w:sz w:val="20"/>
                <w:szCs w:val="20"/>
              </w:rPr>
              <w:t xml:space="preserve">Obchodní psaní </w:t>
            </w:r>
          </w:p>
          <w:p w14:paraId="3A40B705" w14:textId="040E1613" w:rsidR="008C0816" w:rsidRPr="00366F2E" w:rsidRDefault="008C0816" w:rsidP="008333FD">
            <w:pPr>
              <w:pStyle w:val="Zpat"/>
              <w:tabs>
                <w:tab w:val="clear" w:pos="4513"/>
              </w:tabs>
              <w:ind w:left="-57"/>
              <w:jc w:val="center"/>
              <w:rPr>
                <w:rFonts w:ascii="Arial" w:hAnsi="Arial" w:cs="Arial"/>
                <w:b/>
                <w:sz w:val="20"/>
                <w:szCs w:val="20"/>
              </w:rPr>
            </w:pPr>
            <w:r w:rsidRPr="00366F2E">
              <w:rPr>
                <w:rFonts w:ascii="Arial" w:hAnsi="Arial" w:cs="Arial"/>
                <w:b/>
                <w:sz w:val="20"/>
                <w:szCs w:val="20"/>
              </w:rPr>
              <w:t>do zahraničí</w:t>
            </w:r>
          </w:p>
        </w:tc>
      </w:tr>
      <w:tr w:rsidR="008C0816" w:rsidRPr="00366F2E" w14:paraId="69243045" w14:textId="77777777" w:rsidTr="001F054D">
        <w:trPr>
          <w:trHeight w:val="178"/>
        </w:trPr>
        <w:tc>
          <w:tcPr>
            <w:tcW w:w="2269" w:type="dxa"/>
            <w:vMerge/>
            <w:vAlign w:val="center"/>
          </w:tcPr>
          <w:p w14:paraId="134C84F3" w14:textId="77777777" w:rsidR="008C0816" w:rsidRPr="00366F2E" w:rsidRDefault="008C0816" w:rsidP="008333FD">
            <w:pPr>
              <w:spacing w:line="228" w:lineRule="auto"/>
              <w:jc w:val="center"/>
              <w:rPr>
                <w:rFonts w:ascii="Arial" w:hAnsi="Arial" w:cs="Arial"/>
                <w:b/>
                <w:sz w:val="20"/>
                <w:szCs w:val="20"/>
              </w:rPr>
            </w:pPr>
          </w:p>
        </w:tc>
        <w:tc>
          <w:tcPr>
            <w:tcW w:w="9145" w:type="dxa"/>
            <w:gridSpan w:val="6"/>
            <w:shd w:val="clear" w:color="auto" w:fill="F2F2F2" w:themeFill="background1" w:themeFillShade="F2"/>
          </w:tcPr>
          <w:p w14:paraId="11D22A67" w14:textId="77777777" w:rsidR="008C0816" w:rsidRPr="00366F2E" w:rsidRDefault="008C0816" w:rsidP="008333FD">
            <w:pPr>
              <w:pStyle w:val="Zpat"/>
              <w:tabs>
                <w:tab w:val="clear" w:pos="4513"/>
              </w:tabs>
              <w:jc w:val="center"/>
              <w:rPr>
                <w:rFonts w:ascii="Arial" w:hAnsi="Arial" w:cs="Arial"/>
                <w:b/>
                <w:sz w:val="18"/>
                <w:szCs w:val="18"/>
              </w:rPr>
            </w:pPr>
            <w:r w:rsidRPr="00366F2E">
              <w:rPr>
                <w:rFonts w:ascii="Arial" w:hAnsi="Arial" w:cs="Arial"/>
                <w:b/>
                <w:sz w:val="18"/>
                <w:szCs w:val="18"/>
              </w:rPr>
              <w:t>Cena v Kč – ceny (kromě zásilky Obchodní psaní do zahraničí) jsou osvobozeny od DPH</w:t>
            </w:r>
          </w:p>
        </w:tc>
      </w:tr>
      <w:tr w:rsidR="008C0816" w:rsidRPr="00366F2E" w14:paraId="7E2775CE" w14:textId="77777777" w:rsidTr="001F054D">
        <w:trPr>
          <w:trHeight w:val="178"/>
        </w:trPr>
        <w:tc>
          <w:tcPr>
            <w:tcW w:w="11414" w:type="dxa"/>
            <w:gridSpan w:val="7"/>
            <w:shd w:val="clear" w:color="auto" w:fill="F2F2F2" w:themeFill="background1" w:themeFillShade="F2"/>
          </w:tcPr>
          <w:p w14:paraId="20D42A6D" w14:textId="77777777" w:rsidR="008C0816" w:rsidRPr="00366F2E" w:rsidRDefault="008C0816" w:rsidP="008333FD">
            <w:pPr>
              <w:pStyle w:val="Zpat"/>
              <w:tabs>
                <w:tab w:val="clear" w:pos="4513"/>
              </w:tabs>
              <w:jc w:val="center"/>
              <w:rPr>
                <w:rFonts w:ascii="Arial" w:hAnsi="Arial" w:cs="Arial"/>
                <w:b/>
                <w:sz w:val="20"/>
                <w:szCs w:val="20"/>
              </w:rPr>
            </w:pPr>
            <w:r w:rsidRPr="00366F2E">
              <w:rPr>
                <w:rFonts w:ascii="Arial" w:hAnsi="Arial" w:cs="Arial"/>
                <w:b/>
                <w:sz w:val="20"/>
                <w:szCs w:val="20"/>
              </w:rPr>
              <w:t>Doplňkové služby</w:t>
            </w:r>
          </w:p>
        </w:tc>
      </w:tr>
      <w:tr w:rsidR="008C0816" w:rsidRPr="00366F2E" w14:paraId="62F8FA3F" w14:textId="77777777" w:rsidTr="001F054D">
        <w:trPr>
          <w:trHeight w:val="252"/>
        </w:trPr>
        <w:tc>
          <w:tcPr>
            <w:tcW w:w="2269" w:type="dxa"/>
            <w:vAlign w:val="center"/>
          </w:tcPr>
          <w:p w14:paraId="4ADF54CC" w14:textId="77777777" w:rsidR="008C0816" w:rsidRPr="00366F2E" w:rsidRDefault="008C0816" w:rsidP="008809A0">
            <w:pPr>
              <w:spacing w:line="228" w:lineRule="auto"/>
              <w:ind w:left="78" w:hanging="78"/>
              <w:rPr>
                <w:rFonts w:ascii="Arial" w:hAnsi="Arial" w:cs="Arial"/>
                <w:sz w:val="20"/>
                <w:szCs w:val="20"/>
              </w:rPr>
            </w:pPr>
            <w:r w:rsidRPr="00366F2E">
              <w:rPr>
                <w:rFonts w:ascii="Arial" w:hAnsi="Arial" w:cs="Arial"/>
                <w:sz w:val="20"/>
                <w:szCs w:val="20"/>
              </w:rPr>
              <w:t>Dodejka</w:t>
            </w:r>
          </w:p>
        </w:tc>
        <w:tc>
          <w:tcPr>
            <w:tcW w:w="1349" w:type="dxa"/>
            <w:shd w:val="clear" w:color="auto" w:fill="auto"/>
            <w:vAlign w:val="center"/>
          </w:tcPr>
          <w:p w14:paraId="74C504C7" w14:textId="77777777" w:rsidR="008C0816" w:rsidRPr="00366F2E" w:rsidRDefault="008C0816" w:rsidP="008809A0">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417" w:type="dxa"/>
            <w:vAlign w:val="center"/>
          </w:tcPr>
          <w:p w14:paraId="45552AFF" w14:textId="77777777" w:rsidR="008C0816" w:rsidRPr="00366F2E" w:rsidRDefault="008C0816" w:rsidP="008809A0">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560" w:type="dxa"/>
            <w:vAlign w:val="center"/>
          </w:tcPr>
          <w:p w14:paraId="6F5F5745" w14:textId="7207FA01" w:rsidR="008C0816" w:rsidRPr="00366F2E" w:rsidRDefault="00962B02" w:rsidP="008809A0">
            <w:pPr>
              <w:pStyle w:val="Zpat"/>
              <w:tabs>
                <w:tab w:val="clear" w:pos="4513"/>
              </w:tabs>
              <w:jc w:val="center"/>
              <w:rPr>
                <w:rFonts w:ascii="Arial" w:hAnsi="Arial" w:cs="Arial"/>
                <w:sz w:val="18"/>
                <w:szCs w:val="18"/>
              </w:rPr>
            </w:pPr>
            <w:r w:rsidRPr="00366F2E">
              <w:rPr>
                <w:rFonts w:ascii="Arial" w:hAnsi="Arial" w:cs="Arial"/>
                <w:sz w:val="18"/>
                <w:szCs w:val="18"/>
              </w:rPr>
              <w:t>30</w:t>
            </w:r>
            <w:r w:rsidR="008C0816" w:rsidRPr="00366F2E">
              <w:rPr>
                <w:rFonts w:ascii="Arial" w:hAnsi="Arial" w:cs="Arial"/>
                <w:sz w:val="18"/>
                <w:szCs w:val="18"/>
              </w:rPr>
              <w:t>,00</w:t>
            </w:r>
          </w:p>
        </w:tc>
        <w:tc>
          <w:tcPr>
            <w:tcW w:w="1701" w:type="dxa"/>
            <w:vAlign w:val="center"/>
          </w:tcPr>
          <w:p w14:paraId="37A3DBB7" w14:textId="77777777" w:rsidR="008C0816" w:rsidRPr="00366F2E" w:rsidRDefault="008C0816" w:rsidP="008809A0">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559" w:type="dxa"/>
            <w:vAlign w:val="center"/>
          </w:tcPr>
          <w:p w14:paraId="2430D9D1" w14:textId="370EDB7F" w:rsidR="008C0816" w:rsidRPr="00366F2E" w:rsidRDefault="00962B02" w:rsidP="008809A0">
            <w:pPr>
              <w:pStyle w:val="Zpat"/>
              <w:tabs>
                <w:tab w:val="clear" w:pos="4513"/>
              </w:tabs>
              <w:jc w:val="center"/>
              <w:rPr>
                <w:rFonts w:ascii="Arial" w:hAnsi="Arial" w:cs="Arial"/>
                <w:sz w:val="18"/>
                <w:szCs w:val="18"/>
              </w:rPr>
            </w:pPr>
            <w:r w:rsidRPr="00366F2E">
              <w:rPr>
                <w:rFonts w:ascii="Arial" w:hAnsi="Arial" w:cs="Arial"/>
                <w:sz w:val="18"/>
                <w:szCs w:val="18"/>
              </w:rPr>
              <w:t>30</w:t>
            </w:r>
            <w:r w:rsidR="008C0816" w:rsidRPr="00366F2E">
              <w:rPr>
                <w:rFonts w:ascii="Arial" w:hAnsi="Arial" w:cs="Arial"/>
                <w:sz w:val="18"/>
                <w:szCs w:val="18"/>
              </w:rPr>
              <w:t>,00</w:t>
            </w:r>
          </w:p>
        </w:tc>
        <w:tc>
          <w:tcPr>
            <w:tcW w:w="1559" w:type="dxa"/>
            <w:vAlign w:val="center"/>
          </w:tcPr>
          <w:p w14:paraId="0120F4B5" w14:textId="77777777" w:rsidR="008C0816" w:rsidRPr="00366F2E" w:rsidRDefault="008C0816" w:rsidP="008809A0">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8C0816" w:rsidRPr="00366F2E" w14:paraId="45333D16" w14:textId="77777777" w:rsidTr="001F054D">
        <w:trPr>
          <w:trHeight w:val="487"/>
        </w:trPr>
        <w:tc>
          <w:tcPr>
            <w:tcW w:w="2269" w:type="dxa"/>
            <w:vAlign w:val="center"/>
          </w:tcPr>
          <w:p w14:paraId="04A52486" w14:textId="77777777" w:rsidR="008C0816" w:rsidRPr="00366F2E" w:rsidRDefault="008C0816" w:rsidP="00D70855">
            <w:pPr>
              <w:spacing w:line="228" w:lineRule="auto"/>
              <w:rPr>
                <w:rFonts w:ascii="Arial" w:hAnsi="Arial" w:cs="Arial"/>
                <w:sz w:val="20"/>
                <w:szCs w:val="20"/>
              </w:rPr>
            </w:pPr>
            <w:r w:rsidRPr="00366F2E">
              <w:rPr>
                <w:rFonts w:ascii="Arial" w:hAnsi="Arial" w:cs="Arial"/>
                <w:sz w:val="20"/>
                <w:szCs w:val="20"/>
              </w:rPr>
              <w:t>Dodání do vlastních rukou adresáta</w:t>
            </w:r>
          </w:p>
        </w:tc>
        <w:tc>
          <w:tcPr>
            <w:tcW w:w="1349" w:type="dxa"/>
            <w:shd w:val="clear" w:color="auto" w:fill="auto"/>
            <w:vAlign w:val="center"/>
          </w:tcPr>
          <w:p w14:paraId="4E76CFCB" w14:textId="77777777" w:rsidR="008C0816" w:rsidRPr="00366F2E" w:rsidRDefault="008C0816" w:rsidP="00D70855">
            <w:pPr>
              <w:jc w:val="center"/>
              <w:rPr>
                <w:rFonts w:ascii="Arial" w:hAnsi="Arial" w:cs="Arial"/>
                <w:sz w:val="18"/>
                <w:szCs w:val="18"/>
              </w:rPr>
            </w:pPr>
            <w:r w:rsidRPr="00366F2E">
              <w:rPr>
                <w:rFonts w:ascii="Arial" w:hAnsi="Arial" w:cs="Arial"/>
                <w:sz w:val="18"/>
                <w:szCs w:val="18"/>
              </w:rPr>
              <w:t>-</w:t>
            </w:r>
          </w:p>
        </w:tc>
        <w:tc>
          <w:tcPr>
            <w:tcW w:w="1417" w:type="dxa"/>
            <w:vAlign w:val="center"/>
          </w:tcPr>
          <w:p w14:paraId="3F0E718B" w14:textId="77777777" w:rsidR="008C0816" w:rsidRPr="00366F2E" w:rsidRDefault="008C0816" w:rsidP="00D70855">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560" w:type="dxa"/>
            <w:vAlign w:val="center"/>
          </w:tcPr>
          <w:p w14:paraId="2826B053" w14:textId="5007569A" w:rsidR="008C0816" w:rsidRPr="00366F2E" w:rsidRDefault="00962B02" w:rsidP="00D70855">
            <w:pPr>
              <w:pStyle w:val="Zpat"/>
              <w:tabs>
                <w:tab w:val="clear" w:pos="4513"/>
              </w:tabs>
              <w:ind w:left="57"/>
              <w:jc w:val="center"/>
              <w:rPr>
                <w:rFonts w:ascii="Arial" w:hAnsi="Arial" w:cs="Arial"/>
                <w:sz w:val="18"/>
                <w:szCs w:val="18"/>
              </w:rPr>
            </w:pPr>
            <w:r w:rsidRPr="00366F2E">
              <w:rPr>
                <w:rFonts w:ascii="Arial" w:hAnsi="Arial" w:cs="Arial"/>
                <w:sz w:val="18"/>
                <w:szCs w:val="18"/>
              </w:rPr>
              <w:t>24</w:t>
            </w:r>
            <w:r w:rsidR="008C0816" w:rsidRPr="00366F2E">
              <w:rPr>
                <w:rFonts w:ascii="Arial" w:hAnsi="Arial" w:cs="Arial"/>
                <w:sz w:val="18"/>
                <w:szCs w:val="18"/>
              </w:rPr>
              <w:t>,00</w:t>
            </w:r>
          </w:p>
        </w:tc>
        <w:tc>
          <w:tcPr>
            <w:tcW w:w="1701" w:type="dxa"/>
            <w:vAlign w:val="center"/>
          </w:tcPr>
          <w:p w14:paraId="6F4716EC" w14:textId="3B363A13" w:rsidR="008C0816" w:rsidRPr="00366F2E" w:rsidRDefault="008C0816" w:rsidP="00D70855">
            <w:pPr>
              <w:pStyle w:val="Zpat"/>
              <w:tabs>
                <w:tab w:val="clear" w:pos="4513"/>
              </w:tabs>
              <w:ind w:left="57"/>
              <w:jc w:val="center"/>
              <w:rPr>
                <w:rFonts w:ascii="Arial" w:hAnsi="Arial" w:cs="Arial"/>
                <w:sz w:val="18"/>
                <w:szCs w:val="18"/>
              </w:rPr>
            </w:pPr>
            <w:r w:rsidRPr="00366F2E">
              <w:rPr>
                <w:rFonts w:ascii="Arial" w:hAnsi="Arial" w:cs="Arial"/>
                <w:sz w:val="18"/>
                <w:szCs w:val="18"/>
              </w:rPr>
              <w:t>obsaženo v ceně služby</w:t>
            </w:r>
          </w:p>
        </w:tc>
        <w:tc>
          <w:tcPr>
            <w:tcW w:w="1559" w:type="dxa"/>
            <w:vAlign w:val="center"/>
          </w:tcPr>
          <w:p w14:paraId="15475379" w14:textId="44922604" w:rsidR="008C0816" w:rsidRPr="00366F2E" w:rsidRDefault="00962B02" w:rsidP="00D70855">
            <w:pPr>
              <w:pStyle w:val="Zpat"/>
              <w:tabs>
                <w:tab w:val="clear" w:pos="4513"/>
              </w:tabs>
              <w:ind w:left="57"/>
              <w:jc w:val="center"/>
              <w:rPr>
                <w:rFonts w:ascii="Arial" w:hAnsi="Arial" w:cs="Arial"/>
                <w:sz w:val="18"/>
                <w:szCs w:val="18"/>
              </w:rPr>
            </w:pPr>
            <w:r w:rsidRPr="00366F2E">
              <w:rPr>
                <w:rFonts w:ascii="Arial" w:hAnsi="Arial" w:cs="Arial"/>
                <w:sz w:val="18"/>
                <w:szCs w:val="18"/>
              </w:rPr>
              <w:t>24</w:t>
            </w:r>
            <w:r w:rsidR="008C0816" w:rsidRPr="00366F2E">
              <w:rPr>
                <w:rFonts w:ascii="Arial" w:hAnsi="Arial" w:cs="Arial"/>
                <w:sz w:val="18"/>
                <w:szCs w:val="18"/>
              </w:rPr>
              <w:t>,00</w:t>
            </w:r>
          </w:p>
        </w:tc>
        <w:tc>
          <w:tcPr>
            <w:tcW w:w="1559" w:type="dxa"/>
            <w:vAlign w:val="center"/>
          </w:tcPr>
          <w:p w14:paraId="6C5A069F" w14:textId="77777777" w:rsidR="008C0816" w:rsidRPr="00366F2E" w:rsidRDefault="008C0816" w:rsidP="00D70855">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8C0816" w:rsidRPr="00366F2E" w14:paraId="6EEDB826" w14:textId="77777777" w:rsidTr="001F054D">
        <w:trPr>
          <w:trHeight w:val="178"/>
        </w:trPr>
        <w:tc>
          <w:tcPr>
            <w:tcW w:w="2269" w:type="dxa"/>
            <w:vAlign w:val="center"/>
          </w:tcPr>
          <w:p w14:paraId="59BB4C6F" w14:textId="77777777" w:rsidR="008C0816" w:rsidRPr="00366F2E" w:rsidRDefault="008C0816" w:rsidP="0069259A">
            <w:pPr>
              <w:spacing w:line="228" w:lineRule="auto"/>
              <w:rPr>
                <w:rFonts w:ascii="Arial" w:hAnsi="Arial" w:cs="Arial"/>
                <w:sz w:val="20"/>
                <w:szCs w:val="20"/>
              </w:rPr>
            </w:pPr>
            <w:r w:rsidRPr="00366F2E">
              <w:rPr>
                <w:rFonts w:ascii="Arial" w:hAnsi="Arial" w:cs="Arial"/>
                <w:sz w:val="20"/>
                <w:szCs w:val="20"/>
              </w:rPr>
              <w:t>Dobírka</w:t>
            </w:r>
          </w:p>
        </w:tc>
        <w:tc>
          <w:tcPr>
            <w:tcW w:w="1349" w:type="dxa"/>
            <w:shd w:val="clear" w:color="auto" w:fill="auto"/>
            <w:vAlign w:val="center"/>
          </w:tcPr>
          <w:p w14:paraId="01701731" w14:textId="77777777" w:rsidR="008C0816" w:rsidRPr="00366F2E" w:rsidRDefault="008C0816" w:rsidP="008333FD">
            <w:pPr>
              <w:jc w:val="center"/>
              <w:rPr>
                <w:rFonts w:ascii="Arial" w:hAnsi="Arial" w:cs="Arial"/>
                <w:sz w:val="18"/>
                <w:szCs w:val="18"/>
              </w:rPr>
            </w:pPr>
            <w:r w:rsidRPr="00366F2E">
              <w:rPr>
                <w:rFonts w:ascii="Arial" w:hAnsi="Arial" w:cs="Arial"/>
                <w:sz w:val="18"/>
                <w:szCs w:val="18"/>
              </w:rPr>
              <w:t>-</w:t>
            </w:r>
          </w:p>
        </w:tc>
        <w:tc>
          <w:tcPr>
            <w:tcW w:w="1417" w:type="dxa"/>
          </w:tcPr>
          <w:p w14:paraId="4436769C" w14:textId="77777777" w:rsidR="008C0816" w:rsidRPr="00366F2E" w:rsidRDefault="008C0816" w:rsidP="008333FD">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560" w:type="dxa"/>
            <w:vAlign w:val="center"/>
          </w:tcPr>
          <w:p w14:paraId="78712745" w14:textId="77777777" w:rsidR="008C0816" w:rsidRPr="00366F2E" w:rsidRDefault="008C0816" w:rsidP="008333FD">
            <w:pPr>
              <w:pStyle w:val="Zpat"/>
              <w:tabs>
                <w:tab w:val="clear" w:pos="4513"/>
              </w:tabs>
              <w:jc w:val="center"/>
              <w:rPr>
                <w:rFonts w:ascii="Arial" w:hAnsi="Arial" w:cs="Arial"/>
                <w:sz w:val="18"/>
                <w:szCs w:val="18"/>
              </w:rPr>
            </w:pPr>
            <w:r w:rsidRPr="00366F2E">
              <w:rPr>
                <w:rFonts w:ascii="Arial" w:hAnsi="Arial" w:cs="Arial"/>
                <w:sz w:val="18"/>
                <w:szCs w:val="18"/>
              </w:rPr>
              <w:t>25,00</w:t>
            </w:r>
          </w:p>
        </w:tc>
        <w:tc>
          <w:tcPr>
            <w:tcW w:w="1701" w:type="dxa"/>
            <w:vAlign w:val="center"/>
          </w:tcPr>
          <w:p w14:paraId="27FC7D40" w14:textId="77777777" w:rsidR="008C0816" w:rsidRPr="00366F2E" w:rsidRDefault="008C0816" w:rsidP="008333FD">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559" w:type="dxa"/>
            <w:vAlign w:val="center"/>
          </w:tcPr>
          <w:p w14:paraId="1C5DCB68" w14:textId="77777777" w:rsidR="008C0816" w:rsidRPr="00366F2E" w:rsidRDefault="008C0816" w:rsidP="008333FD">
            <w:pPr>
              <w:pStyle w:val="Zpat"/>
              <w:tabs>
                <w:tab w:val="clear" w:pos="4513"/>
              </w:tabs>
              <w:jc w:val="center"/>
              <w:rPr>
                <w:rFonts w:ascii="Arial" w:hAnsi="Arial" w:cs="Arial"/>
                <w:sz w:val="18"/>
                <w:szCs w:val="18"/>
              </w:rPr>
            </w:pPr>
            <w:r w:rsidRPr="00366F2E">
              <w:rPr>
                <w:rFonts w:ascii="Arial" w:hAnsi="Arial" w:cs="Arial"/>
                <w:sz w:val="18"/>
                <w:szCs w:val="18"/>
              </w:rPr>
              <w:t>25,00</w:t>
            </w:r>
          </w:p>
        </w:tc>
        <w:tc>
          <w:tcPr>
            <w:tcW w:w="1559" w:type="dxa"/>
            <w:vAlign w:val="center"/>
          </w:tcPr>
          <w:p w14:paraId="55510F60" w14:textId="77777777" w:rsidR="008C0816" w:rsidRPr="00366F2E" w:rsidRDefault="008C0816" w:rsidP="008333FD">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8C0816" w:rsidRPr="00366F2E" w14:paraId="183FE65F" w14:textId="77777777" w:rsidTr="001F054D">
        <w:trPr>
          <w:trHeight w:val="178"/>
        </w:trPr>
        <w:tc>
          <w:tcPr>
            <w:tcW w:w="11414" w:type="dxa"/>
            <w:gridSpan w:val="7"/>
            <w:shd w:val="clear" w:color="auto" w:fill="F2F2F2" w:themeFill="background1" w:themeFillShade="F2"/>
          </w:tcPr>
          <w:p w14:paraId="62984D94" w14:textId="77777777" w:rsidR="008C0816" w:rsidRPr="00366F2E" w:rsidRDefault="008C0816" w:rsidP="008333FD">
            <w:pPr>
              <w:pStyle w:val="Zpat"/>
              <w:tabs>
                <w:tab w:val="clear" w:pos="4513"/>
              </w:tabs>
              <w:jc w:val="center"/>
              <w:rPr>
                <w:rFonts w:ascii="Arial" w:hAnsi="Arial" w:cs="Arial"/>
                <w:b/>
                <w:sz w:val="20"/>
                <w:szCs w:val="20"/>
              </w:rPr>
            </w:pPr>
            <w:r w:rsidRPr="00366F2E">
              <w:rPr>
                <w:rFonts w:ascii="Arial" w:hAnsi="Arial" w:cs="Arial"/>
                <w:b/>
                <w:sz w:val="20"/>
                <w:szCs w:val="20"/>
              </w:rPr>
              <w:t>Příplatky</w:t>
            </w:r>
          </w:p>
        </w:tc>
      </w:tr>
      <w:tr w:rsidR="008C0816" w:rsidRPr="00366F2E" w14:paraId="06C74295" w14:textId="77777777" w:rsidTr="001F054D">
        <w:trPr>
          <w:trHeight w:val="178"/>
        </w:trPr>
        <w:tc>
          <w:tcPr>
            <w:tcW w:w="2269" w:type="dxa"/>
            <w:vAlign w:val="center"/>
          </w:tcPr>
          <w:p w14:paraId="6675851B" w14:textId="77777777" w:rsidR="008C0816" w:rsidRPr="00366F2E" w:rsidRDefault="008C0816" w:rsidP="0069259A">
            <w:pPr>
              <w:spacing w:line="228" w:lineRule="auto"/>
              <w:rPr>
                <w:rFonts w:ascii="Arial" w:hAnsi="Arial" w:cs="Arial"/>
                <w:sz w:val="20"/>
                <w:szCs w:val="20"/>
              </w:rPr>
            </w:pPr>
            <w:r w:rsidRPr="00366F2E">
              <w:rPr>
                <w:rFonts w:ascii="Arial" w:hAnsi="Arial" w:cs="Arial"/>
                <w:sz w:val="20"/>
                <w:szCs w:val="20"/>
              </w:rPr>
              <w:t>Žádost o změnu uzavřené smlouvy</w:t>
            </w:r>
          </w:p>
        </w:tc>
        <w:tc>
          <w:tcPr>
            <w:tcW w:w="1349" w:type="dxa"/>
            <w:shd w:val="clear" w:color="auto" w:fill="auto"/>
            <w:vAlign w:val="center"/>
          </w:tcPr>
          <w:p w14:paraId="4580384C" w14:textId="77777777" w:rsidR="008C0816" w:rsidRPr="00366F2E" w:rsidRDefault="008C0816" w:rsidP="00751441">
            <w:pPr>
              <w:jc w:val="center"/>
              <w:rPr>
                <w:rFonts w:ascii="Arial" w:hAnsi="Arial" w:cs="Arial"/>
                <w:sz w:val="18"/>
                <w:szCs w:val="18"/>
              </w:rPr>
            </w:pPr>
            <w:r w:rsidRPr="00366F2E">
              <w:rPr>
                <w:rFonts w:ascii="Arial" w:hAnsi="Arial" w:cs="Arial"/>
                <w:sz w:val="18"/>
                <w:szCs w:val="18"/>
              </w:rPr>
              <w:t>70,00</w:t>
            </w:r>
          </w:p>
        </w:tc>
        <w:tc>
          <w:tcPr>
            <w:tcW w:w="1417" w:type="dxa"/>
            <w:vAlign w:val="center"/>
          </w:tcPr>
          <w:p w14:paraId="62FC8D21" w14:textId="77777777" w:rsidR="008C0816" w:rsidRPr="00366F2E" w:rsidRDefault="008C0816" w:rsidP="00751441">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560" w:type="dxa"/>
            <w:vAlign w:val="center"/>
          </w:tcPr>
          <w:p w14:paraId="0DBF1CCF" w14:textId="77777777" w:rsidR="008C0816" w:rsidRPr="00366F2E" w:rsidRDefault="008C0816" w:rsidP="00751441">
            <w:pPr>
              <w:pStyle w:val="Zpat"/>
              <w:tabs>
                <w:tab w:val="clear" w:pos="4513"/>
              </w:tabs>
              <w:jc w:val="center"/>
              <w:rPr>
                <w:rFonts w:ascii="Arial" w:hAnsi="Arial" w:cs="Arial"/>
                <w:sz w:val="18"/>
                <w:szCs w:val="18"/>
              </w:rPr>
            </w:pPr>
            <w:r w:rsidRPr="00366F2E">
              <w:rPr>
                <w:rFonts w:ascii="Arial" w:hAnsi="Arial" w:cs="Arial"/>
                <w:sz w:val="18"/>
                <w:szCs w:val="18"/>
              </w:rPr>
              <w:t>70,00</w:t>
            </w:r>
          </w:p>
        </w:tc>
        <w:tc>
          <w:tcPr>
            <w:tcW w:w="1701" w:type="dxa"/>
            <w:vAlign w:val="center"/>
          </w:tcPr>
          <w:p w14:paraId="77C0E14D" w14:textId="77777777" w:rsidR="008C0816" w:rsidRPr="00366F2E" w:rsidRDefault="008C0816" w:rsidP="00751441">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559" w:type="dxa"/>
            <w:vAlign w:val="center"/>
          </w:tcPr>
          <w:p w14:paraId="3D903857" w14:textId="77777777" w:rsidR="008C0816" w:rsidRPr="00366F2E" w:rsidRDefault="008C0816" w:rsidP="00751441">
            <w:pPr>
              <w:pStyle w:val="Zpat"/>
              <w:tabs>
                <w:tab w:val="clear" w:pos="4513"/>
              </w:tabs>
              <w:jc w:val="center"/>
              <w:rPr>
                <w:rFonts w:ascii="Arial" w:hAnsi="Arial" w:cs="Arial"/>
                <w:sz w:val="18"/>
                <w:szCs w:val="18"/>
              </w:rPr>
            </w:pPr>
            <w:r w:rsidRPr="00366F2E">
              <w:rPr>
                <w:rFonts w:ascii="Arial" w:hAnsi="Arial" w:cs="Arial"/>
                <w:sz w:val="18"/>
                <w:szCs w:val="18"/>
              </w:rPr>
              <w:t>70,00</w:t>
            </w:r>
          </w:p>
        </w:tc>
        <w:tc>
          <w:tcPr>
            <w:tcW w:w="1559" w:type="dxa"/>
            <w:vAlign w:val="center"/>
          </w:tcPr>
          <w:p w14:paraId="60CE34B3" w14:textId="77777777" w:rsidR="008C0816" w:rsidRPr="00366F2E" w:rsidRDefault="008C0816" w:rsidP="00751441">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8C0816" w:rsidRPr="00366F2E" w14:paraId="50A903B0" w14:textId="77777777" w:rsidTr="001F054D">
        <w:trPr>
          <w:trHeight w:val="178"/>
        </w:trPr>
        <w:tc>
          <w:tcPr>
            <w:tcW w:w="2269" w:type="dxa"/>
            <w:vAlign w:val="center"/>
          </w:tcPr>
          <w:p w14:paraId="2551FD8F" w14:textId="77777777" w:rsidR="008C0816" w:rsidRPr="00366F2E" w:rsidRDefault="008C0816" w:rsidP="0069259A">
            <w:pPr>
              <w:spacing w:line="228" w:lineRule="auto"/>
              <w:rPr>
                <w:rFonts w:ascii="Arial" w:hAnsi="Arial" w:cs="Arial"/>
                <w:sz w:val="20"/>
                <w:szCs w:val="20"/>
              </w:rPr>
            </w:pPr>
            <w:r w:rsidRPr="00366F2E">
              <w:rPr>
                <w:rFonts w:ascii="Arial" w:hAnsi="Arial" w:cs="Arial"/>
                <w:sz w:val="20"/>
                <w:szCs w:val="20"/>
              </w:rPr>
              <w:t>Reklamace</w:t>
            </w:r>
          </w:p>
        </w:tc>
        <w:tc>
          <w:tcPr>
            <w:tcW w:w="1349" w:type="dxa"/>
            <w:shd w:val="clear" w:color="auto" w:fill="auto"/>
            <w:vAlign w:val="center"/>
          </w:tcPr>
          <w:p w14:paraId="55792FF7" w14:textId="77777777" w:rsidR="008C0816" w:rsidRPr="00366F2E" w:rsidRDefault="008C0816" w:rsidP="008333FD">
            <w:pPr>
              <w:jc w:val="center"/>
              <w:rPr>
                <w:rFonts w:ascii="Arial" w:hAnsi="Arial" w:cs="Arial"/>
                <w:sz w:val="18"/>
                <w:szCs w:val="18"/>
              </w:rPr>
            </w:pPr>
            <w:r w:rsidRPr="00366F2E">
              <w:rPr>
                <w:rFonts w:ascii="Arial" w:hAnsi="Arial" w:cs="Arial"/>
                <w:sz w:val="18"/>
                <w:szCs w:val="18"/>
              </w:rPr>
              <w:t>-</w:t>
            </w:r>
          </w:p>
        </w:tc>
        <w:tc>
          <w:tcPr>
            <w:tcW w:w="1417" w:type="dxa"/>
            <w:vAlign w:val="center"/>
          </w:tcPr>
          <w:p w14:paraId="2531E87B" w14:textId="77777777" w:rsidR="008C0816" w:rsidRPr="00366F2E" w:rsidRDefault="008C0816" w:rsidP="008333FD">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560" w:type="dxa"/>
            <w:vAlign w:val="center"/>
          </w:tcPr>
          <w:p w14:paraId="06B070AF" w14:textId="77777777" w:rsidR="008C0816" w:rsidRPr="00366F2E" w:rsidRDefault="008C0816" w:rsidP="008333FD">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701" w:type="dxa"/>
            <w:vAlign w:val="center"/>
          </w:tcPr>
          <w:p w14:paraId="39DF8D51" w14:textId="77777777" w:rsidR="008C0816" w:rsidRPr="00366F2E" w:rsidRDefault="008C0816" w:rsidP="008333FD">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559" w:type="dxa"/>
            <w:vAlign w:val="center"/>
          </w:tcPr>
          <w:p w14:paraId="503D288D" w14:textId="77777777" w:rsidR="008C0816" w:rsidRPr="00366F2E" w:rsidRDefault="008C0816" w:rsidP="008333FD">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559" w:type="dxa"/>
            <w:vAlign w:val="center"/>
          </w:tcPr>
          <w:p w14:paraId="5549980A" w14:textId="77777777" w:rsidR="008C0816" w:rsidRPr="00366F2E" w:rsidRDefault="008C0816" w:rsidP="008333FD">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8C0816" w:rsidRPr="00366F2E" w14:paraId="7EBCA9A9" w14:textId="77777777" w:rsidTr="001F054D">
        <w:trPr>
          <w:trHeight w:val="178"/>
        </w:trPr>
        <w:tc>
          <w:tcPr>
            <w:tcW w:w="2269" w:type="dxa"/>
          </w:tcPr>
          <w:p w14:paraId="2975BC8F" w14:textId="55FA45EC" w:rsidR="008C0816" w:rsidRPr="00366F2E" w:rsidRDefault="008C0816" w:rsidP="003B3EE3">
            <w:pPr>
              <w:spacing w:line="228" w:lineRule="auto"/>
              <w:rPr>
                <w:rFonts w:ascii="Arial" w:hAnsi="Arial" w:cs="Arial"/>
                <w:sz w:val="20"/>
                <w:szCs w:val="20"/>
              </w:rPr>
            </w:pPr>
            <w:r w:rsidRPr="00366F2E">
              <w:rPr>
                <w:rFonts w:ascii="Arial" w:hAnsi="Arial" w:cs="Arial"/>
                <w:sz w:val="20"/>
                <w:szCs w:val="20"/>
              </w:rPr>
              <w:t>Poštovní zásilky pro válečné zajatce a civilní internované osoby</w:t>
            </w:r>
          </w:p>
        </w:tc>
        <w:tc>
          <w:tcPr>
            <w:tcW w:w="1349" w:type="dxa"/>
            <w:shd w:val="clear" w:color="auto" w:fill="auto"/>
            <w:vAlign w:val="center"/>
          </w:tcPr>
          <w:p w14:paraId="24CF91C4"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zdarma</w:t>
            </w:r>
          </w:p>
        </w:tc>
        <w:tc>
          <w:tcPr>
            <w:tcW w:w="1417" w:type="dxa"/>
            <w:vAlign w:val="center"/>
          </w:tcPr>
          <w:p w14:paraId="4A17E18C"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zdarma</w:t>
            </w:r>
          </w:p>
        </w:tc>
        <w:tc>
          <w:tcPr>
            <w:tcW w:w="1560" w:type="dxa"/>
            <w:vAlign w:val="center"/>
          </w:tcPr>
          <w:p w14:paraId="11348D6E"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zdarma</w:t>
            </w:r>
          </w:p>
        </w:tc>
        <w:tc>
          <w:tcPr>
            <w:tcW w:w="1701" w:type="dxa"/>
            <w:vAlign w:val="center"/>
          </w:tcPr>
          <w:p w14:paraId="28227913"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zdarma</w:t>
            </w:r>
          </w:p>
        </w:tc>
        <w:tc>
          <w:tcPr>
            <w:tcW w:w="1559" w:type="dxa"/>
            <w:vAlign w:val="center"/>
          </w:tcPr>
          <w:p w14:paraId="4D8B85A6"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zdarma</w:t>
            </w:r>
          </w:p>
        </w:tc>
        <w:tc>
          <w:tcPr>
            <w:tcW w:w="1559" w:type="dxa"/>
            <w:vAlign w:val="center"/>
          </w:tcPr>
          <w:p w14:paraId="7C931089"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8C0816" w:rsidRPr="00366F2E" w14:paraId="092DE402" w14:textId="77777777" w:rsidTr="001F054D">
        <w:trPr>
          <w:trHeight w:val="178"/>
        </w:trPr>
        <w:tc>
          <w:tcPr>
            <w:tcW w:w="11414" w:type="dxa"/>
            <w:gridSpan w:val="7"/>
          </w:tcPr>
          <w:p w14:paraId="442B201B" w14:textId="77777777" w:rsidR="008C0816" w:rsidRPr="00366F2E" w:rsidRDefault="008C0816" w:rsidP="2A37792C">
            <w:pPr>
              <w:pStyle w:val="Zpat"/>
              <w:tabs>
                <w:tab w:val="clear" w:pos="4513"/>
              </w:tabs>
              <w:rPr>
                <w:rFonts w:ascii="Arial" w:hAnsi="Arial" w:cs="Arial"/>
                <w:b/>
                <w:bCs/>
                <w:sz w:val="18"/>
                <w:szCs w:val="18"/>
              </w:rPr>
            </w:pPr>
            <w:r w:rsidRPr="00366F2E">
              <w:rPr>
                <w:rFonts w:ascii="Arial" w:hAnsi="Arial" w:cs="Arial"/>
                <w:b/>
                <w:bCs/>
                <w:sz w:val="20"/>
                <w:szCs w:val="20"/>
              </w:rPr>
              <w:t>Dodání zásilky na Dobírku:</w:t>
            </w:r>
          </w:p>
        </w:tc>
      </w:tr>
      <w:tr w:rsidR="008C0816" w:rsidRPr="00366F2E" w14:paraId="55FC0460" w14:textId="77777777" w:rsidTr="001F054D">
        <w:trPr>
          <w:trHeight w:val="178"/>
        </w:trPr>
        <w:tc>
          <w:tcPr>
            <w:tcW w:w="2269" w:type="dxa"/>
          </w:tcPr>
          <w:p w14:paraId="4090C897" w14:textId="77777777" w:rsidR="008C0816" w:rsidRPr="00366F2E" w:rsidRDefault="008C0816" w:rsidP="003B3EE3">
            <w:pPr>
              <w:spacing w:line="228" w:lineRule="auto"/>
              <w:rPr>
                <w:rFonts w:ascii="Arial" w:hAnsi="Arial" w:cs="Arial"/>
                <w:sz w:val="20"/>
                <w:szCs w:val="20"/>
              </w:rPr>
            </w:pPr>
            <w:r w:rsidRPr="00366F2E">
              <w:rPr>
                <w:rFonts w:ascii="Arial" w:hAnsi="Arial" w:cs="Arial"/>
                <w:sz w:val="20"/>
                <w:szCs w:val="20"/>
              </w:rPr>
              <w:t>Je-li částka určena k výplatě dobírkovou poukázkou typu hotovost – účet. Slovensko – jednotná cena</w:t>
            </w:r>
          </w:p>
        </w:tc>
        <w:tc>
          <w:tcPr>
            <w:tcW w:w="1349" w:type="dxa"/>
            <w:shd w:val="clear" w:color="auto" w:fill="auto"/>
            <w:vAlign w:val="center"/>
          </w:tcPr>
          <w:p w14:paraId="0D6C149D"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417" w:type="dxa"/>
            <w:vAlign w:val="center"/>
          </w:tcPr>
          <w:p w14:paraId="065F70A7"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560" w:type="dxa"/>
            <w:vAlign w:val="center"/>
          </w:tcPr>
          <w:p w14:paraId="16717131"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55,00</w:t>
            </w:r>
          </w:p>
        </w:tc>
        <w:tc>
          <w:tcPr>
            <w:tcW w:w="1701" w:type="dxa"/>
            <w:vAlign w:val="center"/>
          </w:tcPr>
          <w:p w14:paraId="191012F6"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559" w:type="dxa"/>
            <w:vAlign w:val="center"/>
          </w:tcPr>
          <w:p w14:paraId="18B416A6"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55,00</w:t>
            </w:r>
          </w:p>
        </w:tc>
        <w:tc>
          <w:tcPr>
            <w:tcW w:w="1559" w:type="dxa"/>
            <w:vAlign w:val="center"/>
          </w:tcPr>
          <w:p w14:paraId="4FD5A962"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8C0816" w:rsidRPr="00366F2E" w14:paraId="10E71EB1" w14:textId="77777777" w:rsidTr="001F054D">
        <w:trPr>
          <w:trHeight w:val="178"/>
        </w:trPr>
        <w:tc>
          <w:tcPr>
            <w:tcW w:w="11414" w:type="dxa"/>
            <w:gridSpan w:val="7"/>
          </w:tcPr>
          <w:p w14:paraId="2F6C360D" w14:textId="77777777" w:rsidR="008C0816" w:rsidRPr="00366F2E" w:rsidRDefault="008C0816" w:rsidP="003B3EE3">
            <w:pPr>
              <w:spacing w:line="228" w:lineRule="auto"/>
              <w:rPr>
                <w:rFonts w:ascii="Arial" w:hAnsi="Arial" w:cs="Arial"/>
                <w:sz w:val="20"/>
                <w:szCs w:val="20"/>
              </w:rPr>
            </w:pPr>
            <w:r w:rsidRPr="00366F2E">
              <w:rPr>
                <w:rFonts w:ascii="Arial" w:hAnsi="Arial" w:cs="Arial"/>
                <w:sz w:val="20"/>
                <w:szCs w:val="20"/>
              </w:rPr>
              <w:t>Je-li částka určena k výplatě dobírkovou poukázkou typu hotovost – hotovost:</w:t>
            </w:r>
          </w:p>
        </w:tc>
      </w:tr>
      <w:tr w:rsidR="008C0816" w:rsidRPr="00366F2E" w14:paraId="16BBA198" w14:textId="77777777" w:rsidTr="001F054D">
        <w:trPr>
          <w:trHeight w:val="178"/>
        </w:trPr>
        <w:tc>
          <w:tcPr>
            <w:tcW w:w="11414" w:type="dxa"/>
            <w:gridSpan w:val="7"/>
          </w:tcPr>
          <w:p w14:paraId="11414203" w14:textId="77777777" w:rsidR="008C0816" w:rsidRPr="00366F2E" w:rsidRDefault="008C0816" w:rsidP="003B3EE3">
            <w:pPr>
              <w:pStyle w:val="Zpat"/>
              <w:tabs>
                <w:tab w:val="clear" w:pos="4513"/>
              </w:tabs>
              <w:rPr>
                <w:rFonts w:ascii="Arial" w:hAnsi="Arial" w:cs="Arial"/>
                <w:sz w:val="18"/>
                <w:szCs w:val="18"/>
              </w:rPr>
            </w:pPr>
            <w:r w:rsidRPr="00366F2E">
              <w:rPr>
                <w:rFonts w:ascii="Arial" w:hAnsi="Arial" w:cs="Arial"/>
                <w:sz w:val="20"/>
                <w:szCs w:val="20"/>
              </w:rPr>
              <w:t>Slovensko – cena dle poukazované částky:</w:t>
            </w:r>
          </w:p>
        </w:tc>
      </w:tr>
      <w:tr w:rsidR="008C0816" w:rsidRPr="00366F2E" w14:paraId="649F1D14" w14:textId="77777777" w:rsidTr="001F054D">
        <w:trPr>
          <w:trHeight w:val="178"/>
        </w:trPr>
        <w:tc>
          <w:tcPr>
            <w:tcW w:w="2269" w:type="dxa"/>
            <w:vAlign w:val="center"/>
          </w:tcPr>
          <w:p w14:paraId="3732F586" w14:textId="77777777" w:rsidR="008C0816" w:rsidRPr="00366F2E" w:rsidRDefault="008C0816" w:rsidP="003B3EE3">
            <w:pPr>
              <w:spacing w:line="228" w:lineRule="auto"/>
              <w:rPr>
                <w:rFonts w:ascii="Arial" w:hAnsi="Arial" w:cs="Arial"/>
                <w:sz w:val="20"/>
                <w:szCs w:val="20"/>
              </w:rPr>
            </w:pPr>
            <w:r w:rsidRPr="00366F2E">
              <w:rPr>
                <w:rFonts w:ascii="Arial" w:hAnsi="Arial" w:cs="Arial"/>
                <w:sz w:val="20"/>
                <w:szCs w:val="20"/>
              </w:rPr>
              <w:t>1 Kč až 6 500 Kč</w:t>
            </w:r>
          </w:p>
        </w:tc>
        <w:tc>
          <w:tcPr>
            <w:tcW w:w="1349" w:type="dxa"/>
            <w:shd w:val="clear" w:color="auto" w:fill="auto"/>
            <w:vAlign w:val="center"/>
          </w:tcPr>
          <w:p w14:paraId="3901DD16"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417" w:type="dxa"/>
            <w:vAlign w:val="center"/>
          </w:tcPr>
          <w:p w14:paraId="178B72CE"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560" w:type="dxa"/>
            <w:vAlign w:val="center"/>
          </w:tcPr>
          <w:p w14:paraId="5BC00C32"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80,00</w:t>
            </w:r>
          </w:p>
        </w:tc>
        <w:tc>
          <w:tcPr>
            <w:tcW w:w="1701" w:type="dxa"/>
            <w:vAlign w:val="center"/>
          </w:tcPr>
          <w:p w14:paraId="71A0BF51"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559" w:type="dxa"/>
            <w:vAlign w:val="center"/>
          </w:tcPr>
          <w:p w14:paraId="3ED86882"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80,00</w:t>
            </w:r>
          </w:p>
        </w:tc>
        <w:tc>
          <w:tcPr>
            <w:tcW w:w="1559" w:type="dxa"/>
            <w:vAlign w:val="center"/>
          </w:tcPr>
          <w:p w14:paraId="0F2E143A"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8C0816" w:rsidRPr="00366F2E" w14:paraId="000371B3" w14:textId="77777777" w:rsidTr="001F054D">
        <w:trPr>
          <w:trHeight w:val="178"/>
        </w:trPr>
        <w:tc>
          <w:tcPr>
            <w:tcW w:w="2269" w:type="dxa"/>
            <w:vAlign w:val="center"/>
          </w:tcPr>
          <w:p w14:paraId="472B7AFB" w14:textId="77777777" w:rsidR="008C0816" w:rsidRPr="00366F2E" w:rsidRDefault="008C0816" w:rsidP="003B3EE3">
            <w:pPr>
              <w:spacing w:line="228" w:lineRule="auto"/>
              <w:rPr>
                <w:rFonts w:ascii="Arial" w:hAnsi="Arial" w:cs="Arial"/>
                <w:sz w:val="20"/>
                <w:szCs w:val="20"/>
              </w:rPr>
            </w:pPr>
            <w:r w:rsidRPr="00366F2E">
              <w:rPr>
                <w:rFonts w:ascii="Arial" w:hAnsi="Arial" w:cs="Arial"/>
                <w:sz w:val="20"/>
                <w:szCs w:val="20"/>
              </w:rPr>
              <w:t>6 501 Kč – 13 000 Kč</w:t>
            </w:r>
          </w:p>
        </w:tc>
        <w:tc>
          <w:tcPr>
            <w:tcW w:w="1349" w:type="dxa"/>
            <w:shd w:val="clear" w:color="auto" w:fill="auto"/>
            <w:vAlign w:val="center"/>
          </w:tcPr>
          <w:p w14:paraId="6A19CC8B"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417" w:type="dxa"/>
            <w:vAlign w:val="center"/>
          </w:tcPr>
          <w:p w14:paraId="7AC8D6C5"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560" w:type="dxa"/>
            <w:vAlign w:val="center"/>
          </w:tcPr>
          <w:p w14:paraId="05E44173"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90,00</w:t>
            </w:r>
          </w:p>
        </w:tc>
        <w:tc>
          <w:tcPr>
            <w:tcW w:w="1701" w:type="dxa"/>
            <w:vAlign w:val="center"/>
          </w:tcPr>
          <w:p w14:paraId="20AF9240"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559" w:type="dxa"/>
            <w:vAlign w:val="center"/>
          </w:tcPr>
          <w:p w14:paraId="0A8A60F1"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90,00</w:t>
            </w:r>
          </w:p>
        </w:tc>
        <w:tc>
          <w:tcPr>
            <w:tcW w:w="1559" w:type="dxa"/>
            <w:vAlign w:val="center"/>
          </w:tcPr>
          <w:p w14:paraId="79B5C029"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8C0816" w:rsidRPr="00366F2E" w14:paraId="15BCF24D" w14:textId="77777777" w:rsidTr="001F054D">
        <w:trPr>
          <w:trHeight w:val="178"/>
        </w:trPr>
        <w:tc>
          <w:tcPr>
            <w:tcW w:w="2269" w:type="dxa"/>
            <w:vAlign w:val="center"/>
          </w:tcPr>
          <w:p w14:paraId="1F2D96F4" w14:textId="77777777" w:rsidR="008C0816" w:rsidRPr="00366F2E" w:rsidRDefault="008C0816" w:rsidP="003B3EE3">
            <w:pPr>
              <w:spacing w:line="228" w:lineRule="auto"/>
              <w:rPr>
                <w:rFonts w:ascii="Arial" w:hAnsi="Arial" w:cs="Arial"/>
                <w:sz w:val="20"/>
                <w:szCs w:val="20"/>
              </w:rPr>
            </w:pPr>
            <w:r w:rsidRPr="00366F2E">
              <w:rPr>
                <w:rFonts w:ascii="Arial" w:hAnsi="Arial" w:cs="Arial"/>
                <w:sz w:val="20"/>
                <w:szCs w:val="20"/>
              </w:rPr>
              <w:t>13 001 Kč a více</w:t>
            </w:r>
          </w:p>
        </w:tc>
        <w:tc>
          <w:tcPr>
            <w:tcW w:w="1349" w:type="dxa"/>
            <w:shd w:val="clear" w:color="auto" w:fill="auto"/>
            <w:vAlign w:val="center"/>
          </w:tcPr>
          <w:p w14:paraId="3304C797"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417" w:type="dxa"/>
            <w:vAlign w:val="center"/>
          </w:tcPr>
          <w:p w14:paraId="5969AEF4"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560" w:type="dxa"/>
            <w:vAlign w:val="center"/>
          </w:tcPr>
          <w:p w14:paraId="4669A696"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100,00</w:t>
            </w:r>
          </w:p>
        </w:tc>
        <w:tc>
          <w:tcPr>
            <w:tcW w:w="1701" w:type="dxa"/>
            <w:vAlign w:val="center"/>
          </w:tcPr>
          <w:p w14:paraId="5E28A5DA"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obsaženo v ceně služby</w:t>
            </w:r>
          </w:p>
        </w:tc>
        <w:tc>
          <w:tcPr>
            <w:tcW w:w="1559" w:type="dxa"/>
            <w:vAlign w:val="center"/>
          </w:tcPr>
          <w:p w14:paraId="586F8279"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100,00</w:t>
            </w:r>
          </w:p>
        </w:tc>
        <w:tc>
          <w:tcPr>
            <w:tcW w:w="1559" w:type="dxa"/>
            <w:vAlign w:val="center"/>
          </w:tcPr>
          <w:p w14:paraId="48ED3379"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8C0816" w:rsidRPr="00366F2E" w14:paraId="2CC158A3" w14:textId="77777777" w:rsidTr="001F054D">
        <w:trPr>
          <w:trHeight w:val="178"/>
        </w:trPr>
        <w:tc>
          <w:tcPr>
            <w:tcW w:w="11414" w:type="dxa"/>
            <w:gridSpan w:val="7"/>
            <w:vAlign w:val="center"/>
          </w:tcPr>
          <w:p w14:paraId="7BE0D9F2" w14:textId="77777777" w:rsidR="008C0816" w:rsidRPr="00366F2E" w:rsidRDefault="008C0816" w:rsidP="003B3EE3">
            <w:pPr>
              <w:pStyle w:val="Zpat"/>
              <w:tabs>
                <w:tab w:val="clear" w:pos="4513"/>
              </w:tabs>
              <w:rPr>
                <w:rFonts w:ascii="Arial" w:hAnsi="Arial" w:cs="Arial"/>
                <w:sz w:val="20"/>
                <w:szCs w:val="20"/>
              </w:rPr>
            </w:pPr>
            <w:r w:rsidRPr="00366F2E">
              <w:rPr>
                <w:rFonts w:ascii="Arial" w:hAnsi="Arial" w:cs="Arial"/>
                <w:sz w:val="20"/>
                <w:szCs w:val="20"/>
              </w:rPr>
              <w:t>Ostatní cizina – cena dle poukazované částky:</w:t>
            </w:r>
          </w:p>
        </w:tc>
      </w:tr>
      <w:tr w:rsidR="008C0816" w:rsidRPr="00366F2E" w14:paraId="4FB7246D" w14:textId="77777777" w:rsidTr="001F054D">
        <w:trPr>
          <w:trHeight w:val="178"/>
        </w:trPr>
        <w:tc>
          <w:tcPr>
            <w:tcW w:w="2269" w:type="dxa"/>
            <w:vAlign w:val="center"/>
          </w:tcPr>
          <w:p w14:paraId="10722E46" w14:textId="77777777" w:rsidR="008C0816" w:rsidRPr="00366F2E" w:rsidRDefault="008C0816" w:rsidP="003B3EE3">
            <w:pPr>
              <w:spacing w:line="228" w:lineRule="auto"/>
              <w:rPr>
                <w:rFonts w:ascii="Arial" w:hAnsi="Arial" w:cs="Arial"/>
                <w:sz w:val="20"/>
                <w:szCs w:val="20"/>
              </w:rPr>
            </w:pPr>
            <w:r w:rsidRPr="00366F2E">
              <w:rPr>
                <w:rFonts w:ascii="Arial" w:hAnsi="Arial" w:cs="Arial"/>
                <w:sz w:val="20"/>
                <w:szCs w:val="20"/>
              </w:rPr>
              <w:t>1 Kč až 6 500 Kč</w:t>
            </w:r>
          </w:p>
        </w:tc>
        <w:tc>
          <w:tcPr>
            <w:tcW w:w="1349" w:type="dxa"/>
            <w:shd w:val="clear" w:color="auto" w:fill="auto"/>
            <w:vAlign w:val="center"/>
          </w:tcPr>
          <w:p w14:paraId="0765EABB"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417" w:type="dxa"/>
            <w:vAlign w:val="center"/>
          </w:tcPr>
          <w:p w14:paraId="6BEABD5B"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560" w:type="dxa"/>
            <w:vAlign w:val="center"/>
          </w:tcPr>
          <w:p w14:paraId="276F3975" w14:textId="77777777" w:rsidR="008C0816" w:rsidRPr="00366F2E" w:rsidRDefault="008C0816" w:rsidP="003B3EE3">
            <w:pPr>
              <w:pStyle w:val="Zpat"/>
              <w:tabs>
                <w:tab w:val="clear" w:pos="4513"/>
              </w:tabs>
              <w:ind w:left="-113"/>
              <w:jc w:val="center"/>
              <w:rPr>
                <w:rFonts w:ascii="Arial" w:hAnsi="Arial" w:cs="Arial"/>
                <w:sz w:val="18"/>
                <w:szCs w:val="18"/>
              </w:rPr>
            </w:pPr>
            <w:r w:rsidRPr="00366F2E">
              <w:rPr>
                <w:rFonts w:ascii="Arial" w:hAnsi="Arial" w:cs="Arial"/>
                <w:sz w:val="18"/>
                <w:szCs w:val="18"/>
              </w:rPr>
              <w:t>100,00</w:t>
            </w:r>
          </w:p>
        </w:tc>
        <w:tc>
          <w:tcPr>
            <w:tcW w:w="1701" w:type="dxa"/>
            <w:vAlign w:val="center"/>
          </w:tcPr>
          <w:p w14:paraId="70FBF878" w14:textId="77777777" w:rsidR="008C0816" w:rsidRPr="00366F2E" w:rsidRDefault="008C0816" w:rsidP="003B3EE3">
            <w:pPr>
              <w:pStyle w:val="Zpat"/>
              <w:tabs>
                <w:tab w:val="clear" w:pos="4513"/>
              </w:tabs>
              <w:ind w:left="-113"/>
              <w:jc w:val="center"/>
              <w:rPr>
                <w:rFonts w:ascii="Arial" w:hAnsi="Arial" w:cs="Arial"/>
                <w:sz w:val="18"/>
                <w:szCs w:val="18"/>
              </w:rPr>
            </w:pPr>
            <w:r w:rsidRPr="00366F2E">
              <w:rPr>
                <w:rFonts w:ascii="Arial" w:hAnsi="Arial" w:cs="Arial"/>
                <w:sz w:val="18"/>
                <w:szCs w:val="18"/>
              </w:rPr>
              <w:t>obsaženo v ceně služby</w:t>
            </w:r>
          </w:p>
        </w:tc>
        <w:tc>
          <w:tcPr>
            <w:tcW w:w="1559" w:type="dxa"/>
            <w:vAlign w:val="center"/>
          </w:tcPr>
          <w:p w14:paraId="0D7811ED" w14:textId="77777777" w:rsidR="008C0816" w:rsidRPr="00366F2E" w:rsidRDefault="008C0816" w:rsidP="003B3EE3">
            <w:pPr>
              <w:pStyle w:val="Zpat"/>
              <w:tabs>
                <w:tab w:val="clear" w:pos="4513"/>
              </w:tabs>
              <w:ind w:left="-113"/>
              <w:jc w:val="center"/>
              <w:rPr>
                <w:rFonts w:ascii="Arial" w:hAnsi="Arial" w:cs="Arial"/>
                <w:sz w:val="18"/>
                <w:szCs w:val="18"/>
              </w:rPr>
            </w:pPr>
            <w:r w:rsidRPr="00366F2E">
              <w:rPr>
                <w:rFonts w:ascii="Arial" w:hAnsi="Arial" w:cs="Arial"/>
                <w:sz w:val="18"/>
                <w:szCs w:val="18"/>
              </w:rPr>
              <w:t>100,00</w:t>
            </w:r>
          </w:p>
        </w:tc>
        <w:tc>
          <w:tcPr>
            <w:tcW w:w="1559" w:type="dxa"/>
            <w:vAlign w:val="center"/>
          </w:tcPr>
          <w:p w14:paraId="52546E2A" w14:textId="77777777" w:rsidR="008C0816" w:rsidRPr="00366F2E" w:rsidRDefault="008C0816" w:rsidP="003B3EE3">
            <w:pPr>
              <w:pStyle w:val="Zpat"/>
              <w:tabs>
                <w:tab w:val="clear" w:pos="4513"/>
              </w:tabs>
              <w:ind w:left="-113" w:right="-70"/>
              <w:jc w:val="center"/>
              <w:rPr>
                <w:rFonts w:ascii="Arial" w:hAnsi="Arial" w:cs="Arial"/>
                <w:sz w:val="18"/>
                <w:szCs w:val="18"/>
              </w:rPr>
            </w:pPr>
            <w:r w:rsidRPr="00366F2E">
              <w:rPr>
                <w:rFonts w:ascii="Arial" w:hAnsi="Arial" w:cs="Arial"/>
                <w:sz w:val="18"/>
                <w:szCs w:val="18"/>
              </w:rPr>
              <w:t>-</w:t>
            </w:r>
          </w:p>
        </w:tc>
      </w:tr>
      <w:tr w:rsidR="008C0816" w:rsidRPr="00366F2E" w14:paraId="2AF05A9D" w14:textId="77777777" w:rsidTr="001F054D">
        <w:trPr>
          <w:trHeight w:val="178"/>
        </w:trPr>
        <w:tc>
          <w:tcPr>
            <w:tcW w:w="2269" w:type="dxa"/>
            <w:vMerge w:val="restart"/>
            <w:vAlign w:val="center"/>
          </w:tcPr>
          <w:p w14:paraId="3FFD3EF1" w14:textId="77777777" w:rsidR="008C0816" w:rsidRPr="00366F2E" w:rsidRDefault="008C0816" w:rsidP="003B3EE3">
            <w:pPr>
              <w:spacing w:line="228" w:lineRule="auto"/>
              <w:rPr>
                <w:rFonts w:ascii="Arial" w:hAnsi="Arial" w:cs="Arial"/>
                <w:sz w:val="20"/>
                <w:szCs w:val="20"/>
              </w:rPr>
            </w:pPr>
            <w:r w:rsidRPr="00366F2E">
              <w:rPr>
                <w:rFonts w:ascii="Arial" w:hAnsi="Arial" w:cs="Arial"/>
                <w:sz w:val="20"/>
                <w:szCs w:val="20"/>
              </w:rPr>
              <w:t>6 501 Kč – 13 000 Kč</w:t>
            </w:r>
          </w:p>
          <w:p w14:paraId="7164791E" w14:textId="77777777" w:rsidR="008C0816" w:rsidRPr="00366F2E" w:rsidRDefault="008C0816" w:rsidP="003B3EE3">
            <w:pPr>
              <w:spacing w:line="228" w:lineRule="auto"/>
              <w:rPr>
                <w:rFonts w:ascii="Arial" w:hAnsi="Arial" w:cs="Arial"/>
                <w:sz w:val="20"/>
                <w:szCs w:val="20"/>
              </w:rPr>
            </w:pPr>
            <w:r w:rsidRPr="00366F2E">
              <w:rPr>
                <w:rFonts w:ascii="Arial" w:hAnsi="Arial" w:cs="Arial"/>
                <w:sz w:val="20"/>
                <w:szCs w:val="20"/>
              </w:rPr>
              <w:t>13 001 Kč a více</w:t>
            </w:r>
          </w:p>
        </w:tc>
        <w:tc>
          <w:tcPr>
            <w:tcW w:w="1349" w:type="dxa"/>
            <w:shd w:val="clear" w:color="auto" w:fill="auto"/>
            <w:vAlign w:val="center"/>
          </w:tcPr>
          <w:p w14:paraId="36875E5F"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417" w:type="dxa"/>
            <w:vAlign w:val="center"/>
          </w:tcPr>
          <w:p w14:paraId="023C40B3"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560" w:type="dxa"/>
            <w:vAlign w:val="center"/>
          </w:tcPr>
          <w:p w14:paraId="5C8AD2DD" w14:textId="77777777" w:rsidR="008C0816" w:rsidRPr="00366F2E" w:rsidRDefault="008C0816" w:rsidP="003B3EE3">
            <w:pPr>
              <w:pStyle w:val="Zpat"/>
              <w:tabs>
                <w:tab w:val="clear" w:pos="4513"/>
              </w:tabs>
              <w:ind w:left="-113"/>
              <w:jc w:val="center"/>
              <w:rPr>
                <w:rFonts w:ascii="Arial" w:hAnsi="Arial" w:cs="Arial"/>
                <w:sz w:val="18"/>
                <w:szCs w:val="18"/>
              </w:rPr>
            </w:pPr>
            <w:r w:rsidRPr="00366F2E">
              <w:rPr>
                <w:rFonts w:ascii="Arial" w:hAnsi="Arial" w:cs="Arial"/>
                <w:sz w:val="18"/>
                <w:szCs w:val="18"/>
              </w:rPr>
              <w:t>125,00</w:t>
            </w:r>
          </w:p>
        </w:tc>
        <w:tc>
          <w:tcPr>
            <w:tcW w:w="1701" w:type="dxa"/>
            <w:vAlign w:val="center"/>
          </w:tcPr>
          <w:p w14:paraId="54C85F33" w14:textId="77777777" w:rsidR="008C0816" w:rsidRPr="00366F2E" w:rsidRDefault="008C0816" w:rsidP="003B3EE3">
            <w:pPr>
              <w:pStyle w:val="Zpat"/>
              <w:tabs>
                <w:tab w:val="clear" w:pos="4513"/>
              </w:tabs>
              <w:ind w:left="-113"/>
              <w:jc w:val="center"/>
              <w:rPr>
                <w:rFonts w:ascii="Arial" w:hAnsi="Arial" w:cs="Arial"/>
                <w:sz w:val="18"/>
                <w:szCs w:val="18"/>
              </w:rPr>
            </w:pPr>
            <w:r w:rsidRPr="00366F2E">
              <w:rPr>
                <w:rFonts w:ascii="Arial" w:hAnsi="Arial" w:cs="Arial"/>
                <w:sz w:val="18"/>
                <w:szCs w:val="18"/>
              </w:rPr>
              <w:t>obsaženo v ceně služby</w:t>
            </w:r>
          </w:p>
        </w:tc>
        <w:tc>
          <w:tcPr>
            <w:tcW w:w="1559" w:type="dxa"/>
            <w:vAlign w:val="center"/>
          </w:tcPr>
          <w:p w14:paraId="25F8FC20" w14:textId="77777777" w:rsidR="008C0816" w:rsidRPr="00366F2E" w:rsidRDefault="008C0816" w:rsidP="003B3EE3">
            <w:pPr>
              <w:pStyle w:val="Zpat"/>
              <w:tabs>
                <w:tab w:val="clear" w:pos="4513"/>
              </w:tabs>
              <w:ind w:left="-113"/>
              <w:jc w:val="center"/>
              <w:rPr>
                <w:rFonts w:ascii="Arial" w:hAnsi="Arial" w:cs="Arial"/>
                <w:sz w:val="18"/>
                <w:szCs w:val="18"/>
              </w:rPr>
            </w:pPr>
            <w:r w:rsidRPr="00366F2E">
              <w:rPr>
                <w:rFonts w:ascii="Arial" w:hAnsi="Arial" w:cs="Arial"/>
                <w:sz w:val="18"/>
                <w:szCs w:val="18"/>
              </w:rPr>
              <w:t>125,00</w:t>
            </w:r>
          </w:p>
        </w:tc>
        <w:tc>
          <w:tcPr>
            <w:tcW w:w="1559" w:type="dxa"/>
            <w:vAlign w:val="center"/>
          </w:tcPr>
          <w:p w14:paraId="5BED0DDF"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8C0816" w:rsidRPr="00366F2E" w14:paraId="27543E2B" w14:textId="77777777" w:rsidTr="001F054D">
        <w:trPr>
          <w:trHeight w:val="178"/>
        </w:trPr>
        <w:tc>
          <w:tcPr>
            <w:tcW w:w="2269" w:type="dxa"/>
            <w:vMerge/>
          </w:tcPr>
          <w:p w14:paraId="61D0F593" w14:textId="77777777" w:rsidR="008C0816" w:rsidRPr="00366F2E" w:rsidRDefault="008C0816" w:rsidP="003B3EE3">
            <w:pPr>
              <w:spacing w:line="228" w:lineRule="auto"/>
              <w:rPr>
                <w:rFonts w:ascii="Arial" w:hAnsi="Arial" w:cs="Arial"/>
                <w:sz w:val="20"/>
                <w:szCs w:val="20"/>
              </w:rPr>
            </w:pPr>
          </w:p>
        </w:tc>
        <w:tc>
          <w:tcPr>
            <w:tcW w:w="1349" w:type="dxa"/>
            <w:shd w:val="clear" w:color="auto" w:fill="auto"/>
            <w:vAlign w:val="center"/>
          </w:tcPr>
          <w:p w14:paraId="2869FF9D"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417" w:type="dxa"/>
            <w:vAlign w:val="center"/>
          </w:tcPr>
          <w:p w14:paraId="05800381"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1560" w:type="dxa"/>
            <w:vAlign w:val="center"/>
          </w:tcPr>
          <w:p w14:paraId="1B131AB2" w14:textId="77777777" w:rsidR="008C0816" w:rsidRPr="00366F2E" w:rsidRDefault="008C0816" w:rsidP="003B3EE3">
            <w:pPr>
              <w:pStyle w:val="Zpat"/>
              <w:tabs>
                <w:tab w:val="clear" w:pos="4513"/>
              </w:tabs>
              <w:ind w:left="-113"/>
              <w:jc w:val="center"/>
              <w:rPr>
                <w:rFonts w:ascii="Arial" w:hAnsi="Arial" w:cs="Arial"/>
                <w:sz w:val="18"/>
                <w:szCs w:val="18"/>
              </w:rPr>
            </w:pPr>
            <w:r w:rsidRPr="00366F2E">
              <w:rPr>
                <w:rFonts w:ascii="Arial" w:hAnsi="Arial" w:cs="Arial"/>
                <w:sz w:val="18"/>
                <w:szCs w:val="18"/>
              </w:rPr>
              <w:t>155,00</w:t>
            </w:r>
          </w:p>
        </w:tc>
        <w:tc>
          <w:tcPr>
            <w:tcW w:w="1701" w:type="dxa"/>
            <w:vAlign w:val="center"/>
          </w:tcPr>
          <w:p w14:paraId="46F3E64C" w14:textId="77777777" w:rsidR="008C0816" w:rsidRPr="00366F2E" w:rsidRDefault="008C0816" w:rsidP="003B3EE3">
            <w:pPr>
              <w:pStyle w:val="Zpat"/>
              <w:tabs>
                <w:tab w:val="clear" w:pos="4513"/>
              </w:tabs>
              <w:ind w:left="-113"/>
              <w:jc w:val="center"/>
              <w:rPr>
                <w:rFonts w:ascii="Arial" w:hAnsi="Arial" w:cs="Arial"/>
                <w:sz w:val="18"/>
                <w:szCs w:val="18"/>
              </w:rPr>
            </w:pPr>
            <w:r w:rsidRPr="00366F2E">
              <w:rPr>
                <w:rFonts w:ascii="Arial" w:hAnsi="Arial" w:cs="Arial"/>
                <w:sz w:val="18"/>
                <w:szCs w:val="18"/>
              </w:rPr>
              <w:t>obsaženo v ceně služby</w:t>
            </w:r>
          </w:p>
        </w:tc>
        <w:tc>
          <w:tcPr>
            <w:tcW w:w="1559" w:type="dxa"/>
            <w:vAlign w:val="center"/>
          </w:tcPr>
          <w:p w14:paraId="15D6BDF7" w14:textId="77777777" w:rsidR="008C0816" w:rsidRPr="00366F2E" w:rsidRDefault="008C0816" w:rsidP="003B3EE3">
            <w:pPr>
              <w:pStyle w:val="Zpat"/>
              <w:tabs>
                <w:tab w:val="clear" w:pos="4513"/>
              </w:tabs>
              <w:ind w:left="-113"/>
              <w:jc w:val="center"/>
              <w:rPr>
                <w:rFonts w:ascii="Arial" w:hAnsi="Arial" w:cs="Arial"/>
                <w:sz w:val="18"/>
                <w:szCs w:val="18"/>
              </w:rPr>
            </w:pPr>
            <w:r w:rsidRPr="00366F2E">
              <w:rPr>
                <w:rFonts w:ascii="Arial" w:hAnsi="Arial" w:cs="Arial"/>
                <w:sz w:val="18"/>
                <w:szCs w:val="18"/>
              </w:rPr>
              <w:t>155,00</w:t>
            </w:r>
          </w:p>
        </w:tc>
        <w:tc>
          <w:tcPr>
            <w:tcW w:w="1559" w:type="dxa"/>
            <w:vAlign w:val="center"/>
          </w:tcPr>
          <w:p w14:paraId="6A4263BA" w14:textId="77777777" w:rsidR="008C0816" w:rsidRPr="00366F2E" w:rsidRDefault="008C0816" w:rsidP="003B3EE3">
            <w:pPr>
              <w:pStyle w:val="Zpat"/>
              <w:tabs>
                <w:tab w:val="clear" w:pos="4513"/>
              </w:tabs>
              <w:jc w:val="center"/>
              <w:rPr>
                <w:rFonts w:ascii="Arial" w:hAnsi="Arial" w:cs="Arial"/>
                <w:sz w:val="18"/>
                <w:szCs w:val="18"/>
              </w:rPr>
            </w:pPr>
            <w:r w:rsidRPr="00366F2E">
              <w:rPr>
                <w:rFonts w:ascii="Arial" w:hAnsi="Arial" w:cs="Arial"/>
                <w:sz w:val="18"/>
                <w:szCs w:val="18"/>
              </w:rPr>
              <w:t>-</w:t>
            </w:r>
          </w:p>
        </w:tc>
      </w:tr>
      <w:tr w:rsidR="008C0816" w:rsidRPr="00366F2E" w14:paraId="1F423AAD" w14:textId="77777777" w:rsidTr="001F054D">
        <w:trPr>
          <w:trHeight w:val="178"/>
        </w:trPr>
        <w:tc>
          <w:tcPr>
            <w:tcW w:w="11414" w:type="dxa"/>
            <w:gridSpan w:val="7"/>
            <w:shd w:val="clear" w:color="auto" w:fill="F2F2F2" w:themeFill="background1" w:themeFillShade="F2"/>
          </w:tcPr>
          <w:p w14:paraId="078DAAE5" w14:textId="77777777" w:rsidR="008C0816" w:rsidRPr="00366F2E" w:rsidRDefault="008C0816" w:rsidP="003B3EE3">
            <w:pPr>
              <w:pStyle w:val="Zpat"/>
              <w:tabs>
                <w:tab w:val="clear" w:pos="4513"/>
              </w:tabs>
              <w:jc w:val="center"/>
              <w:rPr>
                <w:rFonts w:ascii="Arial" w:hAnsi="Arial" w:cs="Arial"/>
                <w:b/>
                <w:sz w:val="20"/>
                <w:szCs w:val="20"/>
              </w:rPr>
            </w:pPr>
            <w:r w:rsidRPr="00366F2E">
              <w:rPr>
                <w:rFonts w:ascii="Arial" w:hAnsi="Arial" w:cs="Arial"/>
                <w:b/>
                <w:sz w:val="20"/>
                <w:szCs w:val="20"/>
              </w:rPr>
              <w:t>Vrácení cen</w:t>
            </w:r>
          </w:p>
        </w:tc>
      </w:tr>
      <w:tr w:rsidR="008C0816" w:rsidRPr="00366F2E" w14:paraId="6C732C23" w14:textId="77777777" w:rsidTr="001F054D">
        <w:trPr>
          <w:trHeight w:val="178"/>
        </w:trPr>
        <w:tc>
          <w:tcPr>
            <w:tcW w:w="11414" w:type="dxa"/>
            <w:gridSpan w:val="7"/>
          </w:tcPr>
          <w:p w14:paraId="682BDC00" w14:textId="77777777" w:rsidR="008C0816" w:rsidRPr="00366F2E" w:rsidRDefault="008C0816" w:rsidP="003B3EE3">
            <w:pPr>
              <w:pStyle w:val="Zpat"/>
              <w:tabs>
                <w:tab w:val="clear" w:pos="4513"/>
              </w:tabs>
              <w:rPr>
                <w:rFonts w:ascii="Arial" w:hAnsi="Arial" w:cs="Arial"/>
                <w:b/>
                <w:sz w:val="18"/>
                <w:szCs w:val="18"/>
              </w:rPr>
            </w:pPr>
            <w:r w:rsidRPr="00366F2E">
              <w:rPr>
                <w:rFonts w:ascii="Arial" w:hAnsi="Arial" w:cs="Arial"/>
                <w:b/>
                <w:sz w:val="20"/>
                <w:szCs w:val="20"/>
              </w:rPr>
              <w:t>Při nevystoupení zásilky do zahraničí:</w:t>
            </w:r>
          </w:p>
        </w:tc>
      </w:tr>
      <w:tr w:rsidR="008C0816" w:rsidRPr="00366F2E" w14:paraId="281A269B" w14:textId="77777777" w:rsidTr="001F054D">
        <w:trPr>
          <w:trHeight w:val="178"/>
        </w:trPr>
        <w:tc>
          <w:tcPr>
            <w:tcW w:w="2269" w:type="dxa"/>
          </w:tcPr>
          <w:p w14:paraId="19712E42" w14:textId="77777777" w:rsidR="008C0816" w:rsidRPr="00366F2E" w:rsidRDefault="008C0816" w:rsidP="003B3EE3">
            <w:pPr>
              <w:spacing w:line="228" w:lineRule="auto"/>
              <w:rPr>
                <w:rFonts w:ascii="Arial" w:hAnsi="Arial" w:cs="Arial"/>
                <w:sz w:val="20"/>
                <w:szCs w:val="20"/>
              </w:rPr>
            </w:pPr>
            <w:r w:rsidRPr="00366F2E">
              <w:rPr>
                <w:rFonts w:ascii="Arial" w:hAnsi="Arial" w:cs="Arial"/>
                <w:sz w:val="20"/>
                <w:szCs w:val="20"/>
              </w:rPr>
              <w:t>Při vrácení zásilky, která bez zavinění pošty nevystoupila do zahraničí, vrací pošta:</w:t>
            </w:r>
          </w:p>
        </w:tc>
        <w:tc>
          <w:tcPr>
            <w:tcW w:w="9145" w:type="dxa"/>
            <w:gridSpan w:val="6"/>
            <w:shd w:val="clear" w:color="auto" w:fill="auto"/>
            <w:vAlign w:val="center"/>
          </w:tcPr>
          <w:p w14:paraId="54DAC022" w14:textId="77777777" w:rsidR="008C0816" w:rsidRPr="00366F2E" w:rsidRDefault="008C0816" w:rsidP="003B3EE3">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cenu uhrazenou za službu sníženou o cenu za odpovídající vnitrostátní zásilku</w:t>
            </w:r>
          </w:p>
        </w:tc>
      </w:tr>
    </w:tbl>
    <w:p w14:paraId="2A2F782F" w14:textId="77777777" w:rsidR="000819ED" w:rsidRPr="00366F2E" w:rsidRDefault="000819ED" w:rsidP="2A37792C">
      <w:pPr>
        <w:spacing w:line="240" w:lineRule="auto"/>
        <w:rPr>
          <w:rFonts w:ascii="Arial" w:hAnsi="Arial" w:cs="Arial"/>
          <w:sz w:val="20"/>
          <w:szCs w:val="20"/>
        </w:rPr>
      </w:pPr>
    </w:p>
    <w:p w14:paraId="0E47DBB5" w14:textId="25F7B034" w:rsidR="008333FD" w:rsidRPr="00366F2E" w:rsidRDefault="00A33195">
      <w:pPr>
        <w:spacing w:line="240" w:lineRule="auto"/>
        <w:rPr>
          <w:rFonts w:ascii="Arial" w:hAnsi="Arial" w:cs="Arial"/>
          <w:sz w:val="20"/>
        </w:rPr>
      </w:pPr>
      <w:r w:rsidRPr="00366F2E">
        <w:rPr>
          <w:rFonts w:ascii="Arial" w:hAnsi="Arial" w:cs="Arial"/>
          <w:noProof/>
          <w:lang w:eastAsia="cs-CZ"/>
        </w:rPr>
        <mc:AlternateContent>
          <mc:Choice Requires="wps">
            <w:drawing>
              <wp:anchor distT="0" distB="0" distL="114300" distR="114300" simplePos="0" relativeHeight="251658258" behindDoc="0" locked="0" layoutInCell="1" allowOverlap="1" wp14:anchorId="4DAB0852" wp14:editId="5D224DE2">
                <wp:simplePos x="0" y="0"/>
                <wp:positionH relativeFrom="margin">
                  <wp:posOffset>763600</wp:posOffset>
                </wp:positionH>
                <wp:positionV relativeFrom="bottomMargin">
                  <wp:posOffset>167792</wp:posOffset>
                </wp:positionV>
                <wp:extent cx="4847590" cy="258445"/>
                <wp:effectExtent l="0" t="0" r="0" b="8255"/>
                <wp:wrapNone/>
                <wp:docPr id="76" name="Textové pole 7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17BB363" w14:textId="77777777" w:rsidR="004F26E4" w:rsidRPr="006E1087" w:rsidRDefault="004F26E4" w:rsidP="00A33195">
                            <w:pPr>
                              <w:jc w:val="center"/>
                            </w:pPr>
                            <w:r>
                              <w:rPr>
                                <w:b/>
                                <w:i/>
                              </w:rPr>
                              <w:t>Listovní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3CF79900">
              <v:shape id="Textové pole 76" style="position:absolute;margin-left:60.15pt;margin-top:13.2pt;width:381.7pt;height:20.35pt;z-index:251658258;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6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7NQJ5AEAAKkDAAAOAAAAZHJzL2Uyb0RvYy54bWysU9tu2zAMfR+wfxD0vjgJnDU14hRdiw4D&#10;ugvQ7QNkWY6F2aJGKrGzrx8lp2m2vQ17ESRSOjznkNrcjH0nDgbJgivlYjaXwjgNtXW7Un77+vBm&#10;LQUF5WrVgTOlPBqSN9vXrzaDL8wSWuhqg4JBHBWDL2Ubgi+yjHRrekUz8MZxsgHsVeAj7rIa1cDo&#10;fZct5/O32QBYewRtiDh6PyXlNuE3jdHhc9OQCaIrJXMLacW0VnHNthtV7FD51uoTDfUPLHplHRc9&#10;Q92roMQe7V9QvdUIBE2YaegzaBqrTdLAahbzP9Q8tcqbpIXNIX+2if4frP50ePJfUITxHYzcwCSC&#10;/CPo7yQc3LXK7cwtIgytUTUXXkTLssFTcXoaraaCIkg1fISam6z2ARLQ2GAfXWGdgtG5Acez6WYM&#10;QnMwX+dXq2tOac4tV+s8X6USqnh+7ZHCewO9iJtSIjc1oavDI4XIRhXPV2IxBw+261JjO/dbgC/G&#10;SGIfCU/Uw1iNwtbMJI1DVFNBfWQ9CNO88HzzpgX8KcXAs1JK+rFXaKToPjj25HqR81sR0iFfXS35&#10;gJeZ6jKjnGaoUgYppu1dmAZy79HuWq40dcHBLfvY2CTxhdWJP89DUn6a3Thwl+d06+WHbX8BAAD/&#10;/wMAUEsDBBQABgAIAAAAIQBhJOvq3gAAAAkBAAAPAAAAZHJzL2Rvd25yZXYueG1sTI/LTsMwEEX3&#10;SP0Ha5C6o3bTkoYQp0JUbEGUh8TOjadJ1HgcxW4T/p5hBcurObr3TLGdXCcuOITWk4blQoFAqrxt&#10;qdbw/vZ0k4EI0ZA1nSfU8I0BtuXsqjC59SO94mUfa8ElFHKjoYmxz6UMVYPOhIXvkfh29IMzkeNQ&#10;SzuYkctdJxOlUulMS7zQmB4fG6xO+7PT8PF8/Ppcq5d652770U9KkruTWs+vp4d7EBGn+AfDrz6r&#10;Q8lOB38mG0THOVErRjUk6RoEA1m22oA4aEg3S5BlIf9/UP4AAAD//wMAUEsBAi0AFAAGAAgAAAAh&#10;ALaDOJL+AAAA4QEAABMAAAAAAAAAAAAAAAAAAAAAAFtDb250ZW50X1R5cGVzXS54bWxQSwECLQAU&#10;AAYACAAAACEAOP0h/9YAAACUAQAACwAAAAAAAAAAAAAAAAAvAQAAX3JlbHMvLnJlbHNQSwECLQAU&#10;AAYACAAAACEAH+zUCeQBAACpAwAADgAAAAAAAAAAAAAAAAAuAgAAZHJzL2Uyb0RvYy54bWxQSwEC&#10;LQAUAAYACAAAACEAYSTr6t4AAAAJAQAADwAAAAAAAAAAAAAAAAA+BAAAZHJzL2Rvd25yZXYueG1s&#10;UEsFBgAAAAAEAAQA8wAAAEkFAAAAAA==&#10;" w14:anchorId="4DAB0852">
                <v:textbox>
                  <w:txbxContent>
                    <w:p w:rsidRPr="006E1087" w:rsidR="004F26E4" w:rsidP="00A33195" w:rsidRDefault="004F26E4" w14:paraId="62D4B50F" w14:textId="77777777">
                      <w:pPr>
                        <w:jc w:val="center"/>
                      </w:pPr>
                      <w:r>
                        <w:rPr>
                          <w:b/>
                          <w:i/>
                        </w:rPr>
                        <w:t>Listovní zásilky mezinárodní</w:t>
                      </w:r>
                    </w:p>
                  </w:txbxContent>
                </v:textbox>
                <w10:wrap anchorx="margin" anchory="margin"/>
              </v:shape>
            </w:pict>
          </mc:Fallback>
        </mc:AlternateContent>
      </w:r>
    </w:p>
    <w:tbl>
      <w:tblPr>
        <w:tblW w:w="11416" w:type="dxa"/>
        <w:tblInd w:w="-506" w:type="dxa"/>
        <w:tblLook w:val="04A0" w:firstRow="1" w:lastRow="0" w:firstColumn="1" w:lastColumn="0" w:noHBand="0" w:noVBand="1"/>
      </w:tblPr>
      <w:tblGrid>
        <w:gridCol w:w="9073"/>
        <w:gridCol w:w="2343"/>
      </w:tblGrid>
      <w:tr w:rsidR="00547C55" w:rsidRPr="00366F2E" w14:paraId="57F164FA" w14:textId="77777777" w:rsidTr="001F054D">
        <w:trPr>
          <w:trHeight w:val="418"/>
        </w:trPr>
        <w:tc>
          <w:tcPr>
            <w:tcW w:w="907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5C46898" w14:textId="322B68A3" w:rsidR="00B55EF0" w:rsidRPr="00366F2E" w:rsidRDefault="00B55EF0" w:rsidP="0047715C">
            <w:pPr>
              <w:spacing w:line="228" w:lineRule="auto"/>
              <w:rPr>
                <w:rFonts w:ascii="Arial" w:hAnsi="Arial" w:cs="Arial"/>
              </w:rPr>
            </w:pPr>
            <w:r w:rsidRPr="00366F2E">
              <w:rPr>
                <w:rFonts w:ascii="Arial" w:hAnsi="Arial" w:cs="Arial"/>
                <w:b/>
                <w:sz w:val="20"/>
              </w:rPr>
              <w:t>Ceny doplňkových služeb pro uživatele výplatních strojů</w:t>
            </w:r>
            <w:r w:rsidR="004F16E3" w:rsidRPr="00366F2E">
              <w:rPr>
                <w:rFonts w:ascii="Arial" w:hAnsi="Arial" w:cs="Arial"/>
                <w:b/>
                <w:sz w:val="20"/>
              </w:rPr>
              <w:t>,</w:t>
            </w:r>
            <w:r w:rsidR="00404602" w:rsidRPr="00366F2E">
              <w:rPr>
                <w:rFonts w:ascii="Arial" w:hAnsi="Arial" w:cs="Arial"/>
                <w:b/>
                <w:sz w:val="20"/>
              </w:rPr>
              <w:t xml:space="preserve"> </w:t>
            </w:r>
            <w:r w:rsidRPr="00366F2E">
              <w:rPr>
                <w:rFonts w:ascii="Arial" w:hAnsi="Arial" w:cs="Arial"/>
                <w:b/>
                <w:sz w:val="20"/>
              </w:rPr>
              <w:t>při úhradě cen Kreditem</w:t>
            </w:r>
            <w:r w:rsidR="004F16E3" w:rsidRPr="00366F2E">
              <w:rPr>
                <w:rFonts w:ascii="Arial" w:hAnsi="Arial" w:cs="Arial"/>
                <w:b/>
                <w:sz w:val="20"/>
              </w:rPr>
              <w:t xml:space="preserve"> nebo pro uživatele Hybridní pošty</w:t>
            </w:r>
          </w:p>
        </w:tc>
        <w:tc>
          <w:tcPr>
            <w:tcW w:w="234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AED981E" w14:textId="77777777" w:rsidR="00B55EF0" w:rsidRPr="00366F2E" w:rsidRDefault="00B55EF0" w:rsidP="001D3CC5">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Cena</w:t>
            </w:r>
            <w:r w:rsidR="00D50230" w:rsidRPr="00366F2E">
              <w:rPr>
                <w:rFonts w:ascii="Arial" w:hAnsi="Arial" w:cs="Arial"/>
                <w:b/>
                <w:sz w:val="20"/>
                <w:szCs w:val="20"/>
              </w:rPr>
              <w:t xml:space="preserve"> v </w:t>
            </w:r>
            <w:r w:rsidRPr="00366F2E">
              <w:rPr>
                <w:rFonts w:ascii="Arial" w:hAnsi="Arial" w:cs="Arial"/>
                <w:b/>
                <w:sz w:val="20"/>
                <w:szCs w:val="20"/>
              </w:rPr>
              <w:t>Kč</w:t>
            </w:r>
          </w:p>
        </w:tc>
      </w:tr>
      <w:tr w:rsidR="00547C55" w:rsidRPr="00366F2E" w14:paraId="68A8C0E0" w14:textId="77777777" w:rsidTr="001F054D">
        <w:trPr>
          <w:trHeight w:val="144"/>
        </w:trPr>
        <w:tc>
          <w:tcPr>
            <w:tcW w:w="9073" w:type="dxa"/>
            <w:tcBorders>
              <w:top w:val="single" w:sz="4" w:space="0" w:color="auto"/>
              <w:left w:val="single" w:sz="4" w:space="0" w:color="auto"/>
              <w:bottom w:val="single" w:sz="4" w:space="0" w:color="auto"/>
              <w:right w:val="single" w:sz="4" w:space="0" w:color="auto"/>
            </w:tcBorders>
            <w:vAlign w:val="center"/>
          </w:tcPr>
          <w:p w14:paraId="62BBBFDB" w14:textId="77777777" w:rsidR="008809A0" w:rsidRPr="00366F2E" w:rsidRDefault="008809A0" w:rsidP="008809A0">
            <w:pPr>
              <w:spacing w:line="228" w:lineRule="auto"/>
              <w:rPr>
                <w:rFonts w:ascii="Arial" w:hAnsi="Arial" w:cs="Arial"/>
                <w:sz w:val="20"/>
                <w:szCs w:val="20"/>
              </w:rPr>
            </w:pPr>
            <w:r w:rsidRPr="00366F2E">
              <w:rPr>
                <w:rFonts w:ascii="Arial" w:hAnsi="Arial" w:cs="Arial"/>
                <w:sz w:val="20"/>
                <w:szCs w:val="20"/>
              </w:rPr>
              <w:t>Dodejka</w:t>
            </w:r>
          </w:p>
        </w:tc>
        <w:tc>
          <w:tcPr>
            <w:tcW w:w="2343" w:type="dxa"/>
            <w:tcBorders>
              <w:top w:val="single" w:sz="4" w:space="0" w:color="auto"/>
              <w:left w:val="single" w:sz="4" w:space="0" w:color="auto"/>
              <w:bottom w:val="single" w:sz="4" w:space="0" w:color="auto"/>
              <w:right w:val="single" w:sz="4" w:space="0" w:color="auto"/>
            </w:tcBorders>
            <w:vAlign w:val="center"/>
          </w:tcPr>
          <w:p w14:paraId="57BC2A1F" w14:textId="35C939A7" w:rsidR="008809A0" w:rsidRPr="00366F2E" w:rsidRDefault="00962B02" w:rsidP="008809A0">
            <w:pPr>
              <w:pStyle w:val="Bezmezer"/>
              <w:tabs>
                <w:tab w:val="left" w:pos="7655"/>
              </w:tabs>
              <w:spacing w:line="228" w:lineRule="auto"/>
              <w:ind w:left="-108"/>
              <w:jc w:val="center"/>
              <w:rPr>
                <w:rFonts w:ascii="Arial" w:hAnsi="Arial" w:cs="Arial"/>
                <w:sz w:val="20"/>
                <w:szCs w:val="20"/>
              </w:rPr>
            </w:pPr>
            <w:r w:rsidRPr="00366F2E">
              <w:rPr>
                <w:rFonts w:ascii="Arial" w:hAnsi="Arial" w:cs="Arial"/>
                <w:sz w:val="20"/>
                <w:szCs w:val="20"/>
              </w:rPr>
              <w:t>29</w:t>
            </w:r>
            <w:r w:rsidR="008E6EBF" w:rsidRPr="00366F2E">
              <w:rPr>
                <w:rFonts w:ascii="Arial" w:hAnsi="Arial" w:cs="Arial"/>
                <w:sz w:val="20"/>
                <w:szCs w:val="20"/>
              </w:rPr>
              <w:t>,30</w:t>
            </w:r>
          </w:p>
        </w:tc>
      </w:tr>
      <w:tr w:rsidR="00547C55" w:rsidRPr="00366F2E" w14:paraId="0EDE6081" w14:textId="77777777" w:rsidTr="001F054D">
        <w:trPr>
          <w:trHeight w:val="144"/>
        </w:trPr>
        <w:tc>
          <w:tcPr>
            <w:tcW w:w="9073" w:type="dxa"/>
            <w:tcBorders>
              <w:top w:val="single" w:sz="4" w:space="0" w:color="auto"/>
              <w:left w:val="single" w:sz="4" w:space="0" w:color="auto"/>
              <w:bottom w:val="single" w:sz="4" w:space="0" w:color="auto"/>
              <w:right w:val="single" w:sz="4" w:space="0" w:color="auto"/>
            </w:tcBorders>
            <w:vAlign w:val="center"/>
          </w:tcPr>
          <w:p w14:paraId="2CFC3482" w14:textId="77777777" w:rsidR="008809A0" w:rsidRPr="00366F2E" w:rsidRDefault="008809A0" w:rsidP="008809A0">
            <w:pPr>
              <w:spacing w:line="228" w:lineRule="auto"/>
              <w:rPr>
                <w:rFonts w:ascii="Arial" w:hAnsi="Arial" w:cs="Arial"/>
                <w:sz w:val="20"/>
                <w:szCs w:val="20"/>
              </w:rPr>
            </w:pPr>
            <w:r w:rsidRPr="00366F2E">
              <w:rPr>
                <w:rFonts w:ascii="Arial" w:hAnsi="Arial" w:cs="Arial"/>
                <w:sz w:val="20"/>
                <w:szCs w:val="20"/>
              </w:rPr>
              <w:t>Dodání do vlastních rukou adresáta</w:t>
            </w:r>
          </w:p>
        </w:tc>
        <w:tc>
          <w:tcPr>
            <w:tcW w:w="2343" w:type="dxa"/>
            <w:tcBorders>
              <w:top w:val="single" w:sz="4" w:space="0" w:color="auto"/>
              <w:left w:val="single" w:sz="4" w:space="0" w:color="auto"/>
              <w:bottom w:val="single" w:sz="4" w:space="0" w:color="auto"/>
              <w:right w:val="single" w:sz="4" w:space="0" w:color="auto"/>
            </w:tcBorders>
            <w:vAlign w:val="center"/>
          </w:tcPr>
          <w:p w14:paraId="62771E9D" w14:textId="63F3FEE9" w:rsidR="008809A0" w:rsidRPr="00366F2E" w:rsidRDefault="00962B02" w:rsidP="008809A0">
            <w:pPr>
              <w:pStyle w:val="Bezmezer"/>
              <w:tabs>
                <w:tab w:val="left" w:pos="7655"/>
              </w:tabs>
              <w:spacing w:line="228" w:lineRule="auto"/>
              <w:ind w:left="-108"/>
              <w:jc w:val="center"/>
              <w:rPr>
                <w:rFonts w:ascii="Arial" w:hAnsi="Arial" w:cs="Arial"/>
                <w:sz w:val="20"/>
                <w:szCs w:val="20"/>
              </w:rPr>
            </w:pPr>
            <w:r w:rsidRPr="00366F2E">
              <w:rPr>
                <w:rFonts w:ascii="Arial" w:hAnsi="Arial" w:cs="Arial"/>
                <w:sz w:val="20"/>
                <w:szCs w:val="20"/>
              </w:rPr>
              <w:t>23</w:t>
            </w:r>
            <w:r w:rsidR="008E6EBF" w:rsidRPr="00366F2E">
              <w:rPr>
                <w:rFonts w:ascii="Arial" w:hAnsi="Arial" w:cs="Arial"/>
                <w:sz w:val="20"/>
                <w:szCs w:val="20"/>
              </w:rPr>
              <w:t>,50</w:t>
            </w:r>
          </w:p>
        </w:tc>
      </w:tr>
      <w:tr w:rsidR="00547C55" w:rsidRPr="00366F2E" w14:paraId="1A76C353" w14:textId="77777777" w:rsidTr="001F054D">
        <w:trPr>
          <w:trHeight w:val="144"/>
        </w:trPr>
        <w:tc>
          <w:tcPr>
            <w:tcW w:w="9073" w:type="dxa"/>
            <w:tcBorders>
              <w:top w:val="single" w:sz="4" w:space="0" w:color="auto"/>
              <w:left w:val="single" w:sz="4" w:space="0" w:color="auto"/>
              <w:bottom w:val="single" w:sz="4" w:space="0" w:color="auto"/>
              <w:right w:val="single" w:sz="4" w:space="0" w:color="auto"/>
            </w:tcBorders>
            <w:vAlign w:val="center"/>
          </w:tcPr>
          <w:p w14:paraId="0428E4D2" w14:textId="77777777" w:rsidR="00B55EF0" w:rsidRPr="00366F2E" w:rsidRDefault="00B55EF0" w:rsidP="0047715C">
            <w:pPr>
              <w:spacing w:line="228" w:lineRule="auto"/>
              <w:rPr>
                <w:rFonts w:ascii="Arial" w:hAnsi="Arial" w:cs="Arial"/>
                <w:sz w:val="20"/>
                <w:szCs w:val="20"/>
              </w:rPr>
            </w:pPr>
            <w:r w:rsidRPr="00366F2E">
              <w:rPr>
                <w:rFonts w:ascii="Arial" w:hAnsi="Arial" w:cs="Arial"/>
                <w:sz w:val="20"/>
                <w:szCs w:val="20"/>
              </w:rPr>
              <w:t>Dobírka</w:t>
            </w:r>
          </w:p>
        </w:tc>
        <w:tc>
          <w:tcPr>
            <w:tcW w:w="2343" w:type="dxa"/>
            <w:tcBorders>
              <w:top w:val="single" w:sz="4" w:space="0" w:color="auto"/>
              <w:left w:val="single" w:sz="4" w:space="0" w:color="auto"/>
              <w:bottom w:val="single" w:sz="4" w:space="0" w:color="auto"/>
              <w:right w:val="single" w:sz="4" w:space="0" w:color="auto"/>
            </w:tcBorders>
            <w:vAlign w:val="center"/>
          </w:tcPr>
          <w:p w14:paraId="2FDF095B" w14:textId="77777777" w:rsidR="00B55EF0" w:rsidRPr="00366F2E" w:rsidRDefault="00B55EF0" w:rsidP="007A1F88">
            <w:pPr>
              <w:pStyle w:val="Bezmezer"/>
              <w:tabs>
                <w:tab w:val="left" w:pos="7655"/>
              </w:tabs>
              <w:spacing w:line="228" w:lineRule="auto"/>
              <w:ind w:left="-108"/>
              <w:jc w:val="center"/>
              <w:rPr>
                <w:rFonts w:ascii="Arial" w:hAnsi="Arial" w:cs="Arial"/>
                <w:sz w:val="20"/>
                <w:szCs w:val="20"/>
              </w:rPr>
            </w:pPr>
            <w:r w:rsidRPr="00366F2E">
              <w:rPr>
                <w:rFonts w:ascii="Arial" w:hAnsi="Arial" w:cs="Arial"/>
                <w:sz w:val="20"/>
                <w:szCs w:val="20"/>
              </w:rPr>
              <w:t>23,70</w:t>
            </w:r>
          </w:p>
        </w:tc>
      </w:tr>
    </w:tbl>
    <w:p w14:paraId="50AB181F" w14:textId="77777777" w:rsidR="001F054D" w:rsidRPr="00366F2E" w:rsidRDefault="001F054D" w:rsidP="001F054D">
      <w:pPr>
        <w:pStyle w:val="cpNormal4"/>
        <w:rPr>
          <w:rFonts w:ascii="Arial" w:hAnsi="Arial" w:cs="Arial"/>
        </w:rPr>
      </w:pPr>
      <w:bookmarkStart w:id="500" w:name="_Toc22742921"/>
      <w:bookmarkStart w:id="501" w:name="_Toc87870681"/>
      <w:bookmarkStart w:id="502" w:name="_Toc151388007"/>
    </w:p>
    <w:p w14:paraId="29A4CE1D" w14:textId="77777777" w:rsidR="001F054D" w:rsidRPr="00366F2E" w:rsidRDefault="001F054D" w:rsidP="001F054D">
      <w:pPr>
        <w:pStyle w:val="cpNormal4"/>
        <w:rPr>
          <w:rFonts w:ascii="Arial" w:hAnsi="Arial" w:cs="Arial"/>
        </w:rPr>
      </w:pPr>
    </w:p>
    <w:p w14:paraId="220D7462" w14:textId="1F1A1236" w:rsidR="008333FD" w:rsidRPr="00366F2E" w:rsidRDefault="00310B8A" w:rsidP="00414682">
      <w:pPr>
        <w:pStyle w:val="Nadpis4"/>
        <w:numPr>
          <w:ilvl w:val="3"/>
          <w:numId w:val="49"/>
        </w:numPr>
        <w:tabs>
          <w:tab w:val="clear" w:pos="907"/>
          <w:tab w:val="num" w:pos="567"/>
        </w:tabs>
        <w:rPr>
          <w:rFonts w:cs="Arial"/>
        </w:rPr>
      </w:pPr>
      <w:bookmarkStart w:id="503" w:name="_Toc189039853"/>
      <w:r w:rsidRPr="00366F2E">
        <w:rPr>
          <w:rFonts w:cs="Arial"/>
        </w:rPr>
        <w:lastRenderedPageBreak/>
        <w:t>Slevy</w:t>
      </w:r>
      <w:bookmarkEnd w:id="500"/>
      <w:bookmarkEnd w:id="501"/>
      <w:bookmarkEnd w:id="502"/>
      <w:bookmarkEnd w:id="503"/>
    </w:p>
    <w:tbl>
      <w:tblPr>
        <w:tblW w:w="10065" w:type="dxa"/>
        <w:tblInd w:w="108" w:type="dxa"/>
        <w:tblLook w:val="04A0" w:firstRow="1" w:lastRow="0" w:firstColumn="1" w:lastColumn="0" w:noHBand="0" w:noVBand="1"/>
      </w:tblPr>
      <w:tblGrid>
        <w:gridCol w:w="9235"/>
        <w:gridCol w:w="830"/>
      </w:tblGrid>
      <w:tr w:rsidR="00547C55" w:rsidRPr="00366F2E" w14:paraId="239D564F" w14:textId="77777777" w:rsidTr="00836EBD">
        <w:trPr>
          <w:trHeight w:val="393"/>
        </w:trPr>
        <w:tc>
          <w:tcPr>
            <w:tcW w:w="10065"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0FC217C" w14:textId="77777777" w:rsidR="001D3CC5" w:rsidRPr="00366F2E" w:rsidRDefault="001D3CC5" w:rsidP="0076466C">
            <w:pPr>
              <w:pStyle w:val="Bezmezer"/>
              <w:tabs>
                <w:tab w:val="left" w:pos="7655"/>
              </w:tabs>
              <w:spacing w:line="228" w:lineRule="auto"/>
              <w:rPr>
                <w:rFonts w:ascii="Arial" w:hAnsi="Arial" w:cs="Arial"/>
                <w:b/>
              </w:rPr>
            </w:pPr>
            <w:r w:rsidRPr="00366F2E">
              <w:rPr>
                <w:rFonts w:ascii="Arial" w:hAnsi="Arial" w:cs="Arial"/>
                <w:b/>
                <w:sz w:val="20"/>
              </w:rPr>
              <w:t>Sleva v Kč/za zásilku</w:t>
            </w:r>
          </w:p>
        </w:tc>
      </w:tr>
      <w:tr w:rsidR="00547C55" w:rsidRPr="00366F2E" w14:paraId="5EC874A3" w14:textId="77777777" w:rsidTr="008809A0">
        <w:trPr>
          <w:trHeight w:val="393"/>
        </w:trPr>
        <w:tc>
          <w:tcPr>
            <w:tcW w:w="9235" w:type="dxa"/>
            <w:tcBorders>
              <w:top w:val="single" w:sz="4" w:space="0" w:color="auto"/>
              <w:left w:val="single" w:sz="4" w:space="0" w:color="auto"/>
              <w:bottom w:val="single" w:sz="4" w:space="0" w:color="auto"/>
              <w:right w:val="single" w:sz="4" w:space="0" w:color="auto"/>
            </w:tcBorders>
            <w:vAlign w:val="center"/>
          </w:tcPr>
          <w:p w14:paraId="40B8D969" w14:textId="77777777" w:rsidR="007D7CC5" w:rsidRPr="00366F2E" w:rsidRDefault="007044CC" w:rsidP="00BF69AB">
            <w:pPr>
              <w:spacing w:line="228" w:lineRule="auto"/>
              <w:rPr>
                <w:rFonts w:ascii="Arial" w:hAnsi="Arial" w:cs="Arial"/>
                <w:b/>
                <w:sz w:val="20"/>
              </w:rPr>
            </w:pPr>
            <w:r w:rsidRPr="00366F2E">
              <w:rPr>
                <w:rFonts w:ascii="Arial" w:hAnsi="Arial" w:cs="Arial"/>
                <w:b/>
                <w:sz w:val="20"/>
              </w:rPr>
              <w:t>Sleva při elektronickém předání</w:t>
            </w:r>
            <w:r w:rsidR="00A852B2" w:rsidRPr="00366F2E">
              <w:rPr>
                <w:rFonts w:ascii="Arial" w:hAnsi="Arial" w:cs="Arial"/>
                <w:b/>
                <w:sz w:val="20"/>
              </w:rPr>
              <w:t xml:space="preserve"> kompletních</w:t>
            </w:r>
            <w:r w:rsidRPr="00366F2E">
              <w:rPr>
                <w:rFonts w:ascii="Arial" w:hAnsi="Arial" w:cs="Arial"/>
                <w:sz w:val="18"/>
              </w:rPr>
              <w:t xml:space="preserve"> </w:t>
            </w:r>
            <w:r w:rsidRPr="00366F2E">
              <w:rPr>
                <w:rFonts w:ascii="Arial" w:hAnsi="Arial" w:cs="Arial"/>
                <w:b/>
                <w:sz w:val="20"/>
              </w:rPr>
              <w:t>podacích údajů u</w:t>
            </w:r>
            <w:r w:rsidR="007D7CC5" w:rsidRPr="00366F2E">
              <w:rPr>
                <w:rFonts w:ascii="Arial" w:hAnsi="Arial" w:cs="Arial"/>
                <w:b/>
                <w:sz w:val="20"/>
              </w:rPr>
              <w:t>:</w:t>
            </w:r>
          </w:p>
          <w:p w14:paraId="1E7A9E83" w14:textId="5700C6EF" w:rsidR="007D7CC5" w:rsidRPr="00366F2E" w:rsidRDefault="008F1E91" w:rsidP="00671786">
            <w:pPr>
              <w:pStyle w:val="Odstavecseseznamem"/>
              <w:numPr>
                <w:ilvl w:val="0"/>
                <w:numId w:val="25"/>
              </w:numPr>
              <w:spacing w:line="228" w:lineRule="auto"/>
              <w:rPr>
                <w:rFonts w:ascii="Arial" w:hAnsi="Arial" w:cs="Arial"/>
                <w:b/>
              </w:rPr>
            </w:pPr>
            <w:r w:rsidRPr="00366F2E">
              <w:rPr>
                <w:rFonts w:ascii="Arial" w:hAnsi="Arial" w:cs="Arial"/>
                <w:b/>
                <w:sz w:val="20"/>
              </w:rPr>
              <w:t>Doporučených zásilek</w:t>
            </w:r>
            <w:r w:rsidR="00671786" w:rsidRPr="00366F2E">
              <w:rPr>
                <w:rFonts w:ascii="Arial" w:hAnsi="Arial" w:cs="Arial"/>
                <w:b/>
                <w:sz w:val="20"/>
              </w:rPr>
              <w:t xml:space="preserve"> (bez ohledu na hmotnost a cílovou zemi určení)</w:t>
            </w:r>
          </w:p>
          <w:p w14:paraId="71BAF246" w14:textId="53DCA4F3" w:rsidR="007D7CC5" w:rsidRPr="00366F2E" w:rsidRDefault="007044CC" w:rsidP="00671786">
            <w:pPr>
              <w:pStyle w:val="Odstavecseseznamem"/>
              <w:numPr>
                <w:ilvl w:val="0"/>
                <w:numId w:val="25"/>
              </w:numPr>
              <w:spacing w:line="228" w:lineRule="auto"/>
              <w:rPr>
                <w:rFonts w:ascii="Arial" w:hAnsi="Arial" w:cs="Arial"/>
                <w:b/>
              </w:rPr>
            </w:pPr>
            <w:r w:rsidRPr="00366F2E">
              <w:rPr>
                <w:rFonts w:ascii="Arial" w:hAnsi="Arial" w:cs="Arial"/>
                <w:b/>
                <w:sz w:val="20"/>
              </w:rPr>
              <w:t>Cenných psaní</w:t>
            </w:r>
            <w:r w:rsidR="00671786" w:rsidRPr="00366F2E">
              <w:rPr>
                <w:rFonts w:ascii="Arial" w:hAnsi="Arial" w:cs="Arial"/>
                <w:b/>
                <w:sz w:val="20"/>
              </w:rPr>
              <w:t xml:space="preserve"> (bez ohledu na hmotnost a cílovou zemi určení)</w:t>
            </w:r>
          </w:p>
          <w:p w14:paraId="6604DA61" w14:textId="5198291C" w:rsidR="007044CC" w:rsidRPr="00366F2E" w:rsidRDefault="00BF69AB" w:rsidP="00671786">
            <w:pPr>
              <w:pStyle w:val="Odstavecseseznamem"/>
              <w:numPr>
                <w:ilvl w:val="0"/>
                <w:numId w:val="25"/>
              </w:numPr>
              <w:spacing w:line="228" w:lineRule="auto"/>
              <w:rPr>
                <w:rFonts w:ascii="Arial" w:hAnsi="Arial" w:cs="Arial"/>
                <w:b/>
              </w:rPr>
            </w:pPr>
            <w:r w:rsidRPr="00366F2E">
              <w:rPr>
                <w:rFonts w:ascii="Arial" w:hAnsi="Arial" w:cs="Arial"/>
                <w:b/>
                <w:sz w:val="20"/>
              </w:rPr>
              <w:t xml:space="preserve">Obyčejných zásilek </w:t>
            </w:r>
            <w:r w:rsidR="007D7CC5" w:rsidRPr="00366F2E">
              <w:rPr>
                <w:rFonts w:ascii="Arial" w:hAnsi="Arial" w:cs="Arial"/>
                <w:b/>
                <w:sz w:val="20"/>
              </w:rPr>
              <w:t xml:space="preserve">pouze </w:t>
            </w:r>
            <w:r w:rsidR="008F1E91" w:rsidRPr="00366F2E">
              <w:rPr>
                <w:rFonts w:ascii="Arial" w:hAnsi="Arial" w:cs="Arial"/>
                <w:b/>
                <w:sz w:val="20"/>
              </w:rPr>
              <w:t xml:space="preserve">mimo EU nad </w:t>
            </w:r>
            <w:r w:rsidR="003D75AB" w:rsidRPr="00366F2E">
              <w:rPr>
                <w:rFonts w:ascii="Arial" w:hAnsi="Arial" w:cs="Arial"/>
                <w:b/>
                <w:sz w:val="20"/>
              </w:rPr>
              <w:t>5</w:t>
            </w:r>
            <w:r w:rsidR="008F1E91" w:rsidRPr="00366F2E">
              <w:rPr>
                <w:rFonts w:ascii="Arial" w:hAnsi="Arial" w:cs="Arial"/>
                <w:b/>
                <w:sz w:val="20"/>
              </w:rPr>
              <w:t>0 g</w:t>
            </w:r>
          </w:p>
        </w:tc>
        <w:tc>
          <w:tcPr>
            <w:tcW w:w="830" w:type="dxa"/>
            <w:tcBorders>
              <w:top w:val="single" w:sz="4" w:space="0" w:color="auto"/>
              <w:left w:val="single" w:sz="4" w:space="0" w:color="auto"/>
              <w:bottom w:val="single" w:sz="4" w:space="0" w:color="auto"/>
              <w:right w:val="single" w:sz="4" w:space="0" w:color="auto"/>
            </w:tcBorders>
            <w:vAlign w:val="center"/>
          </w:tcPr>
          <w:p w14:paraId="633AB897" w14:textId="140E3499" w:rsidR="007044CC" w:rsidRPr="00366F2E" w:rsidRDefault="008F1E91" w:rsidP="007044CC">
            <w:pPr>
              <w:pStyle w:val="Bezmezer"/>
              <w:tabs>
                <w:tab w:val="left" w:pos="7655"/>
              </w:tabs>
              <w:spacing w:line="228" w:lineRule="auto"/>
              <w:ind w:left="113"/>
              <w:rPr>
                <w:rFonts w:ascii="Arial" w:hAnsi="Arial" w:cs="Arial"/>
                <w:sz w:val="20"/>
                <w:szCs w:val="20"/>
              </w:rPr>
            </w:pPr>
            <w:r w:rsidRPr="00366F2E">
              <w:rPr>
                <w:rFonts w:ascii="Arial" w:hAnsi="Arial" w:cs="Arial"/>
                <w:sz w:val="20"/>
                <w:szCs w:val="20"/>
              </w:rPr>
              <w:t>8</w:t>
            </w:r>
            <w:r w:rsidR="007044CC" w:rsidRPr="00366F2E">
              <w:rPr>
                <w:rFonts w:ascii="Arial" w:hAnsi="Arial" w:cs="Arial"/>
                <w:sz w:val="20"/>
                <w:szCs w:val="20"/>
              </w:rPr>
              <w:t>,00</w:t>
            </w:r>
          </w:p>
        </w:tc>
      </w:tr>
    </w:tbl>
    <w:p w14:paraId="116E78FB" w14:textId="72235000" w:rsidR="00E07148" w:rsidRPr="00366F2E" w:rsidRDefault="00E07148" w:rsidP="00ED4839">
      <w:pPr>
        <w:pStyle w:val="Bezmezer"/>
        <w:tabs>
          <w:tab w:val="left" w:pos="7655"/>
        </w:tabs>
        <w:ind w:left="142"/>
        <w:jc w:val="both"/>
        <w:rPr>
          <w:rFonts w:ascii="Arial" w:hAnsi="Arial" w:cs="Arial"/>
          <w:sz w:val="16"/>
          <w:szCs w:val="16"/>
        </w:rPr>
      </w:pPr>
      <w:r w:rsidRPr="00366F2E">
        <w:rPr>
          <w:rFonts w:ascii="Arial" w:hAnsi="Arial" w:cs="Arial"/>
          <w:sz w:val="16"/>
          <w:szCs w:val="16"/>
        </w:rPr>
        <w:t>Nebyl-li způsob předání podacích údajů v elektronické podobě sjednán zvláštní dohodou, může odesílatel podací údaje předat prostřednictvím aplikace</w:t>
      </w:r>
      <w:r w:rsidR="00F1724E" w:rsidRPr="00366F2E">
        <w:rPr>
          <w:rFonts w:ascii="Arial" w:hAnsi="Arial" w:cs="Arial"/>
          <w:sz w:val="16"/>
          <w:szCs w:val="16"/>
        </w:rPr>
        <w:t xml:space="preserve"> „Poslat zásilku“ dostupné na </w:t>
      </w:r>
      <w:hyperlink r:id="rId18" w:history="1">
        <w:r w:rsidR="007D7CC5" w:rsidRPr="00366F2E">
          <w:rPr>
            <w:rStyle w:val="Hypertextovodkaz"/>
            <w:rFonts w:ascii="Arial" w:hAnsi="Arial" w:cs="Arial"/>
            <w:color w:val="auto"/>
            <w:sz w:val="16"/>
            <w:szCs w:val="16"/>
          </w:rPr>
          <w:t>www.poslatzasilku.cz</w:t>
        </w:r>
      </w:hyperlink>
      <w:r w:rsidR="007D7CC5" w:rsidRPr="00366F2E">
        <w:rPr>
          <w:rFonts w:ascii="Arial" w:hAnsi="Arial" w:cs="Arial"/>
          <w:sz w:val="16"/>
          <w:szCs w:val="16"/>
        </w:rPr>
        <w:t xml:space="preserve">, </w:t>
      </w:r>
      <w:r w:rsidR="00F1724E" w:rsidRPr="00366F2E">
        <w:rPr>
          <w:rFonts w:ascii="Arial" w:hAnsi="Arial" w:cs="Arial"/>
          <w:sz w:val="16"/>
          <w:szCs w:val="16"/>
        </w:rPr>
        <w:t xml:space="preserve">prostřednictvím elektronického podacího archu </w:t>
      </w:r>
      <w:proofErr w:type="spellStart"/>
      <w:r w:rsidR="00F1724E" w:rsidRPr="00366F2E">
        <w:rPr>
          <w:rFonts w:ascii="Arial" w:hAnsi="Arial" w:cs="Arial"/>
          <w:sz w:val="16"/>
          <w:szCs w:val="16"/>
        </w:rPr>
        <w:t>ePA</w:t>
      </w:r>
      <w:proofErr w:type="spellEnd"/>
      <w:r w:rsidR="00F1724E" w:rsidRPr="00366F2E">
        <w:rPr>
          <w:rFonts w:ascii="Arial" w:hAnsi="Arial" w:cs="Arial"/>
          <w:sz w:val="16"/>
          <w:szCs w:val="16"/>
        </w:rPr>
        <w:t xml:space="preserve">, který je k dispozici ke stažení na </w:t>
      </w:r>
      <w:hyperlink r:id="rId19" w:history="1">
        <w:r w:rsidR="007D7CC5" w:rsidRPr="00366F2E">
          <w:rPr>
            <w:rStyle w:val="Hypertextovodkaz"/>
            <w:rFonts w:ascii="Arial" w:hAnsi="Arial" w:cs="Arial"/>
            <w:color w:val="auto"/>
            <w:sz w:val="16"/>
            <w:szCs w:val="16"/>
          </w:rPr>
          <w:t>www.ceskaposta.cz/ke-stazeni/formulare-a-tiskopisy</w:t>
        </w:r>
      </w:hyperlink>
      <w:r w:rsidR="007D7CC5" w:rsidRPr="00366F2E">
        <w:rPr>
          <w:rFonts w:ascii="Arial" w:hAnsi="Arial" w:cs="Arial"/>
          <w:sz w:val="16"/>
          <w:szCs w:val="16"/>
        </w:rPr>
        <w:t xml:space="preserve"> nebo prostřednictvím služby Dopis Online na </w:t>
      </w:r>
      <w:hyperlink r:id="rId20" w:history="1">
        <w:r w:rsidR="007D7CC5" w:rsidRPr="00366F2E">
          <w:rPr>
            <w:rStyle w:val="Hypertextovodkaz"/>
            <w:rFonts w:ascii="Arial" w:hAnsi="Arial" w:cs="Arial"/>
            <w:color w:val="auto"/>
            <w:sz w:val="16"/>
            <w:szCs w:val="16"/>
          </w:rPr>
          <w:t>https://online.postservis.cz/</w:t>
        </w:r>
      </w:hyperlink>
    </w:p>
    <w:p w14:paraId="75924519" w14:textId="393CA46C" w:rsidR="00954480" w:rsidRPr="00366F2E" w:rsidRDefault="00954480" w:rsidP="00414682">
      <w:pPr>
        <w:pStyle w:val="Nadpis4"/>
        <w:numPr>
          <w:ilvl w:val="3"/>
          <w:numId w:val="49"/>
        </w:numPr>
        <w:tabs>
          <w:tab w:val="clear" w:pos="907"/>
          <w:tab w:val="num" w:pos="567"/>
        </w:tabs>
        <w:rPr>
          <w:rFonts w:cs="Arial"/>
        </w:rPr>
      </w:pPr>
      <w:bookmarkStart w:id="504" w:name="_Toc22742922"/>
      <w:bookmarkStart w:id="505" w:name="_Toc87870682"/>
      <w:bookmarkStart w:id="506" w:name="_Toc151388008"/>
      <w:bookmarkStart w:id="507" w:name="_Toc189039854"/>
      <w:r w:rsidRPr="00366F2E">
        <w:rPr>
          <w:rFonts w:cs="Arial"/>
        </w:rPr>
        <w:t>Zvláštní služby</w:t>
      </w:r>
      <w:bookmarkEnd w:id="504"/>
      <w:bookmarkEnd w:id="505"/>
      <w:bookmarkEnd w:id="506"/>
      <w:bookmarkEnd w:id="507"/>
    </w:p>
    <w:p w14:paraId="0771D4EF" w14:textId="77777777" w:rsidR="00D76CA9" w:rsidRPr="00366F2E" w:rsidRDefault="00D76CA9" w:rsidP="00D76CA9">
      <w:pPr>
        <w:pStyle w:val="cpNormal4"/>
        <w:spacing w:after="0"/>
        <w:rPr>
          <w:rFonts w:ascii="Arial" w:hAnsi="Arial" w:cs="Arial"/>
        </w:rPr>
      </w:pPr>
    </w:p>
    <w:tbl>
      <w:tblPr>
        <w:tblW w:w="10098" w:type="dxa"/>
        <w:tblInd w:w="108" w:type="dxa"/>
        <w:tblLayout w:type="fixed"/>
        <w:tblLook w:val="04A0" w:firstRow="1" w:lastRow="0" w:firstColumn="1" w:lastColumn="0" w:noHBand="0" w:noVBand="1"/>
      </w:tblPr>
      <w:tblGrid>
        <w:gridCol w:w="423"/>
        <w:gridCol w:w="8782"/>
        <w:gridCol w:w="573"/>
        <w:gridCol w:w="320"/>
      </w:tblGrid>
      <w:tr w:rsidR="00D62380" w:rsidRPr="00366F2E" w14:paraId="390C2B7D" w14:textId="77777777" w:rsidTr="00616F90">
        <w:trPr>
          <w:gridAfter w:val="1"/>
          <w:wAfter w:w="320" w:type="dxa"/>
        </w:trPr>
        <w:tc>
          <w:tcPr>
            <w:tcW w:w="423" w:type="dxa"/>
          </w:tcPr>
          <w:p w14:paraId="35028A40" w14:textId="3C8C912F" w:rsidR="0049118C" w:rsidRPr="00366F2E" w:rsidRDefault="00895248" w:rsidP="00FA7362">
            <w:pPr>
              <w:spacing w:line="228" w:lineRule="auto"/>
              <w:rPr>
                <w:rFonts w:ascii="Arial" w:hAnsi="Arial" w:cs="Arial"/>
                <w:b/>
              </w:rPr>
            </w:pPr>
            <w:sdt>
              <w:sdtPr>
                <w:rPr>
                  <w:rFonts w:ascii="Arial" w:hAnsi="Arial" w:cs="Arial"/>
                  <w:b/>
                </w:rPr>
                <w:id w:val="-1150825078"/>
              </w:sdtPr>
              <w:sdtEndPr/>
              <w:sdtContent>
                <w:r w:rsidR="0049118C" w:rsidRPr="00366F2E">
                  <w:rPr>
                    <w:rFonts w:ascii="Arial" w:hAnsi="Arial" w:cs="Arial"/>
                    <w:b/>
                  </w:rPr>
                  <w:t>1.</w:t>
                </w:r>
              </w:sdtContent>
            </w:sdt>
          </w:p>
        </w:tc>
        <w:tc>
          <w:tcPr>
            <w:tcW w:w="9355" w:type="dxa"/>
            <w:gridSpan w:val="2"/>
          </w:tcPr>
          <w:sdt>
            <w:sdtPr>
              <w:rPr>
                <w:rFonts w:ascii="Arial" w:hAnsi="Arial" w:cs="Arial"/>
                <w:b/>
              </w:rPr>
              <w:id w:val="2129667915"/>
            </w:sdtPr>
            <w:sdtEndPr/>
            <w:sdtContent>
              <w:p w14:paraId="3D7E8048" w14:textId="3F3BB012" w:rsidR="0049118C" w:rsidRPr="00366F2E" w:rsidRDefault="0049118C" w:rsidP="00FA7362">
                <w:pPr>
                  <w:spacing w:line="228" w:lineRule="auto"/>
                  <w:rPr>
                    <w:rFonts w:ascii="Arial" w:hAnsi="Arial" w:cs="Arial"/>
                    <w:b/>
                  </w:rPr>
                </w:pPr>
                <w:r w:rsidRPr="00366F2E">
                  <w:rPr>
                    <w:rFonts w:ascii="Arial" w:hAnsi="Arial" w:cs="Arial"/>
                    <w:b/>
                  </w:rPr>
                  <w:t>Doplatné</w:t>
                </w:r>
              </w:p>
            </w:sdtContent>
          </w:sdt>
        </w:tc>
      </w:tr>
      <w:tr w:rsidR="00D62380" w:rsidRPr="00366F2E" w14:paraId="58857BDB" w14:textId="77777777" w:rsidTr="00616F90">
        <w:trPr>
          <w:trHeight w:val="391"/>
        </w:trPr>
        <w:tc>
          <w:tcPr>
            <w:tcW w:w="10098" w:type="dxa"/>
            <w:gridSpan w:val="4"/>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0B27029" w14:textId="77777777" w:rsidR="001D3CC5" w:rsidRPr="00366F2E" w:rsidRDefault="001D3CC5" w:rsidP="001D3CC5">
            <w:pPr>
              <w:pStyle w:val="Bezmezer"/>
              <w:tabs>
                <w:tab w:val="left" w:pos="7655"/>
              </w:tabs>
              <w:spacing w:line="228" w:lineRule="auto"/>
              <w:rPr>
                <w:rFonts w:ascii="Arial" w:hAnsi="Arial" w:cs="Arial"/>
                <w:sz w:val="20"/>
                <w:szCs w:val="20"/>
              </w:rPr>
            </w:pPr>
            <w:r w:rsidRPr="00366F2E">
              <w:rPr>
                <w:rFonts w:ascii="Arial" w:hAnsi="Arial" w:cs="Arial"/>
                <w:b/>
                <w:sz w:val="20"/>
              </w:rPr>
              <w:t>Cena v Kč</w:t>
            </w:r>
          </w:p>
        </w:tc>
      </w:tr>
      <w:tr w:rsidR="001C75ED" w:rsidRPr="00366F2E" w14:paraId="065DDCCE" w14:textId="77777777" w:rsidTr="00616F90">
        <w:trPr>
          <w:trHeight w:val="1415"/>
        </w:trPr>
        <w:tc>
          <w:tcPr>
            <w:tcW w:w="9205" w:type="dxa"/>
            <w:gridSpan w:val="2"/>
            <w:tcBorders>
              <w:top w:val="single" w:sz="4" w:space="0" w:color="auto"/>
              <w:left w:val="single" w:sz="4" w:space="0" w:color="auto"/>
              <w:bottom w:val="single" w:sz="4" w:space="0" w:color="auto"/>
              <w:right w:val="single" w:sz="4" w:space="0" w:color="auto"/>
            </w:tcBorders>
          </w:tcPr>
          <w:p w14:paraId="13ED6BC9" w14:textId="77777777" w:rsidR="001C75ED" w:rsidRPr="00366F2E" w:rsidRDefault="001C75ED" w:rsidP="00310B8A">
            <w:pPr>
              <w:pStyle w:val="Bezmezer"/>
              <w:tabs>
                <w:tab w:val="left" w:pos="7655"/>
              </w:tabs>
              <w:spacing w:line="228" w:lineRule="auto"/>
              <w:jc w:val="both"/>
              <w:rPr>
                <w:rFonts w:ascii="Arial" w:hAnsi="Arial" w:cs="Arial"/>
                <w:sz w:val="20"/>
                <w:szCs w:val="20"/>
              </w:rPr>
            </w:pPr>
            <w:r w:rsidRPr="00366F2E">
              <w:rPr>
                <w:rFonts w:ascii="Arial" w:hAnsi="Arial" w:cs="Arial"/>
                <w:sz w:val="20"/>
                <w:szCs w:val="20"/>
              </w:rPr>
              <w:t xml:space="preserve">Všechny Doporučené zásilky, Cenná psaní, se považují za řádně vyplacené. </w:t>
            </w:r>
          </w:p>
          <w:p w14:paraId="164CBA31" w14:textId="77777777" w:rsidR="001C75ED" w:rsidRPr="00366F2E" w:rsidRDefault="001C75ED" w:rsidP="00310B8A">
            <w:pPr>
              <w:pStyle w:val="Bezmezer"/>
              <w:tabs>
                <w:tab w:val="left" w:pos="7655"/>
              </w:tabs>
              <w:spacing w:line="228" w:lineRule="auto"/>
              <w:jc w:val="both"/>
              <w:rPr>
                <w:rFonts w:ascii="Arial" w:hAnsi="Arial" w:cs="Arial"/>
                <w:sz w:val="20"/>
                <w:szCs w:val="20"/>
              </w:rPr>
            </w:pPr>
            <w:r w:rsidRPr="00366F2E">
              <w:rPr>
                <w:rFonts w:ascii="Arial" w:hAnsi="Arial" w:cs="Arial"/>
                <w:sz w:val="20"/>
                <w:szCs w:val="20"/>
              </w:rPr>
              <w:t>Obyčejné listovní zásilky ze zahraničí, na nichž cizí poštovní správa nevyznačila písmeno „T“, se považují za řádně vyplacené.</w:t>
            </w:r>
          </w:p>
          <w:p w14:paraId="188F97CF" w14:textId="77777777" w:rsidR="001C75ED" w:rsidRPr="00366F2E" w:rsidRDefault="001C75ED" w:rsidP="00310B8A">
            <w:pPr>
              <w:pStyle w:val="Bezmezer"/>
              <w:tabs>
                <w:tab w:val="left" w:pos="7655"/>
              </w:tabs>
              <w:spacing w:line="228" w:lineRule="auto"/>
              <w:jc w:val="both"/>
              <w:rPr>
                <w:rFonts w:ascii="Arial" w:hAnsi="Arial" w:cs="Arial"/>
                <w:sz w:val="20"/>
                <w:szCs w:val="20"/>
              </w:rPr>
            </w:pPr>
            <w:r w:rsidRPr="00366F2E">
              <w:rPr>
                <w:rFonts w:ascii="Arial" w:hAnsi="Arial" w:cs="Arial"/>
                <w:sz w:val="20"/>
                <w:szCs w:val="20"/>
              </w:rPr>
              <w:t>Doplatné se vybírá:</w:t>
            </w:r>
          </w:p>
          <w:p w14:paraId="6E994299" w14:textId="79B79756" w:rsidR="001C75ED" w:rsidRPr="00366F2E" w:rsidRDefault="001C75ED" w:rsidP="00B715F9">
            <w:pPr>
              <w:pStyle w:val="Bezmezer"/>
              <w:numPr>
                <w:ilvl w:val="1"/>
                <w:numId w:val="51"/>
              </w:numPr>
              <w:tabs>
                <w:tab w:val="left" w:pos="7655"/>
              </w:tabs>
              <w:spacing w:line="228" w:lineRule="auto"/>
              <w:jc w:val="both"/>
              <w:rPr>
                <w:rFonts w:ascii="Arial" w:hAnsi="Arial" w:cs="Arial"/>
                <w:b/>
                <w:u w:val="single"/>
              </w:rPr>
            </w:pPr>
            <w:r w:rsidRPr="00366F2E">
              <w:rPr>
                <w:rFonts w:ascii="Arial" w:hAnsi="Arial" w:cs="Arial"/>
                <w:sz w:val="20"/>
                <w:szCs w:val="20"/>
              </w:rPr>
              <w:t>za neúplně vyplacené Obyčejné listovní zásilky, na nichž cizí poštovní správa vyznačila písmeno „T“</w:t>
            </w:r>
            <w:r w:rsidR="00E97828" w:rsidRPr="00366F2E">
              <w:rPr>
                <w:rFonts w:ascii="Arial" w:hAnsi="Arial" w:cs="Arial"/>
                <w:sz w:val="20"/>
                <w:szCs w:val="20"/>
              </w:rPr>
              <w:t xml:space="preserve"> - </w:t>
            </w:r>
            <w:r w:rsidRPr="00366F2E">
              <w:rPr>
                <w:rFonts w:ascii="Arial" w:hAnsi="Arial" w:cs="Arial"/>
                <w:sz w:val="20"/>
                <w:szCs w:val="20"/>
              </w:rPr>
              <w:t>jednotná cena</w:t>
            </w:r>
          </w:p>
        </w:tc>
        <w:tc>
          <w:tcPr>
            <w:tcW w:w="893" w:type="dxa"/>
            <w:gridSpan w:val="2"/>
            <w:tcBorders>
              <w:top w:val="single" w:sz="4" w:space="0" w:color="auto"/>
              <w:left w:val="single" w:sz="4" w:space="0" w:color="auto"/>
              <w:bottom w:val="single" w:sz="4" w:space="0" w:color="auto"/>
              <w:right w:val="single" w:sz="4" w:space="0" w:color="auto"/>
            </w:tcBorders>
            <w:vAlign w:val="bottom"/>
          </w:tcPr>
          <w:p w14:paraId="06129DB1" w14:textId="77777777" w:rsidR="00E97828" w:rsidRPr="00366F2E" w:rsidRDefault="00E97828" w:rsidP="007D61C0">
            <w:pPr>
              <w:pStyle w:val="Bezmezer"/>
              <w:tabs>
                <w:tab w:val="left" w:pos="7655"/>
              </w:tabs>
              <w:spacing w:line="228" w:lineRule="auto"/>
              <w:rPr>
                <w:rFonts w:ascii="Arial" w:hAnsi="Arial" w:cs="Arial"/>
                <w:sz w:val="20"/>
                <w:szCs w:val="20"/>
              </w:rPr>
            </w:pPr>
          </w:p>
          <w:p w14:paraId="6F192CF7" w14:textId="77777777" w:rsidR="00E97828" w:rsidRPr="00366F2E" w:rsidRDefault="00E97828" w:rsidP="007D61C0">
            <w:pPr>
              <w:pStyle w:val="Bezmezer"/>
              <w:tabs>
                <w:tab w:val="left" w:pos="7655"/>
              </w:tabs>
              <w:spacing w:line="228" w:lineRule="auto"/>
              <w:rPr>
                <w:rFonts w:ascii="Arial" w:hAnsi="Arial" w:cs="Arial"/>
                <w:sz w:val="20"/>
                <w:szCs w:val="20"/>
              </w:rPr>
            </w:pPr>
          </w:p>
          <w:p w14:paraId="089CE730" w14:textId="509E11F9" w:rsidR="0075174E" w:rsidRPr="00366F2E" w:rsidRDefault="001D3CC5" w:rsidP="007D61C0">
            <w:pPr>
              <w:pStyle w:val="Bezmezer"/>
              <w:tabs>
                <w:tab w:val="left" w:pos="7655"/>
              </w:tabs>
              <w:spacing w:line="228" w:lineRule="auto"/>
              <w:rPr>
                <w:rFonts w:ascii="Arial" w:hAnsi="Arial" w:cs="Arial"/>
                <w:b/>
              </w:rPr>
            </w:pPr>
            <w:r w:rsidRPr="00366F2E">
              <w:rPr>
                <w:rFonts w:ascii="Arial" w:hAnsi="Arial" w:cs="Arial"/>
                <w:sz w:val="20"/>
                <w:szCs w:val="20"/>
              </w:rPr>
              <w:t>10,00</w:t>
            </w:r>
          </w:p>
        </w:tc>
      </w:tr>
    </w:tbl>
    <w:p w14:paraId="59EC7F6F" w14:textId="77777777" w:rsidR="00AA725A" w:rsidRPr="00366F2E" w:rsidRDefault="00AA725A" w:rsidP="00954480">
      <w:pPr>
        <w:spacing w:line="228" w:lineRule="auto"/>
        <w:rPr>
          <w:rFonts w:ascii="Arial" w:hAnsi="Arial" w:cs="Arial"/>
          <w:sz w:val="18"/>
          <w:szCs w:val="18"/>
        </w:rPr>
      </w:pPr>
    </w:p>
    <w:tbl>
      <w:tblPr>
        <w:tblW w:w="9928"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426"/>
        <w:gridCol w:w="9502"/>
      </w:tblGrid>
      <w:tr w:rsidR="004F26E4" w:rsidRPr="00366F2E" w14:paraId="67E2E634" w14:textId="77777777" w:rsidTr="004C4C99">
        <w:trPr>
          <w:trHeight w:val="157"/>
        </w:trPr>
        <w:tc>
          <w:tcPr>
            <w:tcW w:w="426" w:type="dxa"/>
            <w:tcBorders>
              <w:top w:val="nil"/>
              <w:left w:val="nil"/>
              <w:bottom w:val="nil"/>
              <w:right w:val="nil"/>
            </w:tcBorders>
          </w:tcPr>
          <w:bookmarkStart w:id="508" w:name="_Hlk181187994" w:displacedByCustomXml="next"/>
          <w:sdt>
            <w:sdtPr>
              <w:rPr>
                <w:rFonts w:ascii="Arial" w:hAnsi="Arial" w:cs="Arial"/>
                <w:b/>
              </w:rPr>
              <w:id w:val="1847596028"/>
            </w:sdtPr>
            <w:sdtEndPr/>
            <w:sdtContent>
              <w:p w14:paraId="60E1B2CB" w14:textId="1634428F" w:rsidR="0049118C" w:rsidRPr="00366F2E" w:rsidRDefault="0049118C" w:rsidP="00310B8A">
                <w:pPr>
                  <w:rPr>
                    <w:rFonts w:ascii="Arial" w:hAnsi="Arial" w:cs="Arial"/>
                    <w:b/>
                  </w:rPr>
                </w:pPr>
                <w:r w:rsidRPr="00366F2E">
                  <w:rPr>
                    <w:rFonts w:ascii="Arial" w:hAnsi="Arial" w:cs="Arial"/>
                    <w:b/>
                  </w:rPr>
                  <w:t>2.</w:t>
                </w:r>
              </w:p>
            </w:sdtContent>
          </w:sdt>
        </w:tc>
        <w:tc>
          <w:tcPr>
            <w:tcW w:w="9502" w:type="dxa"/>
            <w:tcBorders>
              <w:top w:val="nil"/>
              <w:left w:val="nil"/>
              <w:bottom w:val="nil"/>
              <w:right w:val="nil"/>
            </w:tcBorders>
            <w:shd w:val="clear" w:color="auto" w:fill="auto"/>
          </w:tcPr>
          <w:p w14:paraId="4D94FE0C" w14:textId="77777777" w:rsidR="0049118C" w:rsidRPr="00366F2E" w:rsidRDefault="008938B7" w:rsidP="008938B7">
            <w:pPr>
              <w:rPr>
                <w:rFonts w:ascii="Arial" w:hAnsi="Arial" w:cs="Arial"/>
                <w:b/>
              </w:rPr>
            </w:pPr>
            <w:r w:rsidRPr="00366F2E">
              <w:rPr>
                <w:rFonts w:ascii="Arial" w:hAnsi="Arial" w:cs="Arial"/>
                <w:b/>
              </w:rPr>
              <w:t xml:space="preserve">Odpovědní zásilky </w:t>
            </w:r>
          </w:p>
        </w:tc>
      </w:tr>
    </w:tbl>
    <w:p w14:paraId="0E740312" w14:textId="77777777" w:rsidR="003109B0" w:rsidRPr="00366F2E" w:rsidRDefault="003109B0" w:rsidP="00704D02">
      <w:pPr>
        <w:spacing w:line="240" w:lineRule="auto"/>
        <w:ind w:left="140"/>
        <w:rPr>
          <w:rFonts w:ascii="Arial" w:hAnsi="Arial" w:cs="Arial"/>
          <w:b/>
          <w:sz w:val="20"/>
          <w:szCs w:val="20"/>
        </w:rPr>
      </w:pPr>
    </w:p>
    <w:p w14:paraId="25197B3B" w14:textId="55F40BC2" w:rsidR="00FB72E4" w:rsidRPr="00366F2E" w:rsidRDefault="00FB72E4" w:rsidP="00704D02">
      <w:pPr>
        <w:spacing w:line="240" w:lineRule="auto"/>
        <w:ind w:left="140"/>
        <w:rPr>
          <w:rFonts w:ascii="Arial" w:hAnsi="Arial" w:cs="Arial"/>
          <w:sz w:val="18"/>
          <w:szCs w:val="18"/>
        </w:rPr>
      </w:pPr>
      <w:r w:rsidRPr="00366F2E">
        <w:rPr>
          <w:rFonts w:ascii="Arial" w:hAnsi="Arial" w:cs="Arial"/>
          <w:b/>
          <w:sz w:val="20"/>
          <w:szCs w:val="20"/>
        </w:rPr>
        <w:t xml:space="preserve">Služba je do </w:t>
      </w:r>
      <w:r w:rsidR="00A12314" w:rsidRPr="00366F2E">
        <w:rPr>
          <w:rFonts w:ascii="Arial" w:hAnsi="Arial" w:cs="Arial"/>
          <w:b/>
          <w:sz w:val="20"/>
          <w:szCs w:val="20"/>
        </w:rPr>
        <w:t xml:space="preserve">hmotnosti </w:t>
      </w:r>
      <w:r w:rsidRPr="00366F2E">
        <w:rPr>
          <w:rFonts w:ascii="Arial" w:hAnsi="Arial" w:cs="Arial"/>
          <w:b/>
          <w:sz w:val="20"/>
          <w:szCs w:val="20"/>
        </w:rPr>
        <w:t>50 g osvobozena od DPH.</w:t>
      </w:r>
    </w:p>
    <w:tbl>
      <w:tblPr>
        <w:tblW w:w="10088"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3517"/>
        <w:gridCol w:w="3295"/>
        <w:gridCol w:w="3276"/>
      </w:tblGrid>
      <w:tr w:rsidR="00D62380" w:rsidRPr="00366F2E" w14:paraId="0073130E" w14:textId="77777777" w:rsidTr="004F3C54">
        <w:trPr>
          <w:cantSplit/>
          <w:trHeight w:val="517"/>
        </w:trPr>
        <w:tc>
          <w:tcPr>
            <w:tcW w:w="3517" w:type="dxa"/>
            <w:shd w:val="clear" w:color="auto" w:fill="F2F2F2"/>
            <w:vAlign w:val="center"/>
          </w:tcPr>
          <w:p w14:paraId="1AEA8E82" w14:textId="77777777" w:rsidR="00B12EF2" w:rsidRPr="00366F2E" w:rsidRDefault="00B12EF2" w:rsidP="000C2F68">
            <w:pPr>
              <w:ind w:firstLine="639"/>
              <w:jc w:val="center"/>
              <w:rPr>
                <w:rFonts w:ascii="Arial" w:hAnsi="Arial" w:cs="Arial"/>
                <w:b/>
                <w:sz w:val="20"/>
                <w:szCs w:val="20"/>
              </w:rPr>
            </w:pPr>
            <w:r w:rsidRPr="00366F2E">
              <w:rPr>
                <w:rFonts w:ascii="Arial" w:hAnsi="Arial" w:cs="Arial"/>
                <w:b/>
                <w:sz w:val="20"/>
                <w:szCs w:val="20"/>
              </w:rPr>
              <w:t>Cena v Kč</w:t>
            </w:r>
          </w:p>
        </w:tc>
        <w:tc>
          <w:tcPr>
            <w:tcW w:w="6571" w:type="dxa"/>
            <w:gridSpan w:val="2"/>
            <w:shd w:val="clear" w:color="auto" w:fill="F2F2F2"/>
            <w:vAlign w:val="center"/>
          </w:tcPr>
          <w:p w14:paraId="7CD131DE" w14:textId="77777777" w:rsidR="00B12EF2" w:rsidRPr="00366F2E" w:rsidRDefault="00B12EF2" w:rsidP="000C2F68">
            <w:pPr>
              <w:jc w:val="center"/>
              <w:rPr>
                <w:rFonts w:ascii="Arial" w:hAnsi="Arial" w:cs="Arial"/>
                <w:b/>
                <w:sz w:val="20"/>
                <w:szCs w:val="20"/>
              </w:rPr>
            </w:pPr>
            <w:r w:rsidRPr="00366F2E">
              <w:rPr>
                <w:rFonts w:ascii="Arial" w:hAnsi="Arial" w:cs="Arial"/>
                <w:b/>
                <w:sz w:val="20"/>
                <w:szCs w:val="20"/>
              </w:rPr>
              <w:t xml:space="preserve">Sazby za zásilku </w:t>
            </w:r>
          </w:p>
        </w:tc>
      </w:tr>
      <w:tr w:rsidR="00D62380" w:rsidRPr="00366F2E" w14:paraId="51C629FE" w14:textId="77777777" w:rsidTr="004F3C54">
        <w:trPr>
          <w:cantSplit/>
          <w:trHeight w:val="194"/>
        </w:trPr>
        <w:tc>
          <w:tcPr>
            <w:tcW w:w="3517" w:type="dxa"/>
            <w:shd w:val="clear" w:color="auto" w:fill="auto"/>
            <w:vAlign w:val="bottom"/>
          </w:tcPr>
          <w:p w14:paraId="59AEA7DF" w14:textId="77777777" w:rsidR="00B12EF2" w:rsidRPr="00366F2E" w:rsidRDefault="00B12EF2" w:rsidP="000C2F68">
            <w:pPr>
              <w:spacing w:line="240" w:lineRule="auto"/>
              <w:rPr>
                <w:rFonts w:ascii="Arial" w:eastAsia="Times New Roman" w:hAnsi="Arial" w:cs="Arial"/>
                <w:sz w:val="20"/>
                <w:szCs w:val="20"/>
                <w:lang w:eastAsia="cs-CZ"/>
              </w:rPr>
            </w:pPr>
            <w:r w:rsidRPr="00366F2E">
              <w:rPr>
                <w:rFonts w:ascii="Arial" w:eastAsia="Times New Roman" w:hAnsi="Arial" w:cs="Arial"/>
                <w:sz w:val="20"/>
                <w:szCs w:val="20"/>
                <w:lang w:eastAsia="cs-CZ"/>
              </w:rPr>
              <w:t>Obyčejná zásilka – do 50 g</w:t>
            </w:r>
          </w:p>
        </w:tc>
        <w:tc>
          <w:tcPr>
            <w:tcW w:w="6571" w:type="dxa"/>
            <w:gridSpan w:val="2"/>
            <w:shd w:val="clear" w:color="auto" w:fill="auto"/>
            <w:vAlign w:val="center"/>
          </w:tcPr>
          <w:p w14:paraId="50185D75" w14:textId="69333DD4" w:rsidR="00B12EF2" w:rsidRPr="00366F2E" w:rsidRDefault="0086213B" w:rsidP="000C2F68">
            <w:pPr>
              <w:spacing w:line="240" w:lineRule="auto"/>
              <w:jc w:val="center"/>
              <w:rPr>
                <w:rFonts w:ascii="Arial" w:eastAsia="Times New Roman" w:hAnsi="Arial" w:cs="Arial"/>
                <w:b/>
                <w:bCs/>
                <w:sz w:val="20"/>
                <w:szCs w:val="20"/>
                <w:lang w:eastAsia="cs-CZ"/>
              </w:rPr>
            </w:pPr>
            <w:r w:rsidRPr="00366F2E">
              <w:rPr>
                <w:rFonts w:ascii="Arial" w:hAnsi="Arial" w:cs="Arial"/>
                <w:b/>
                <w:bCs/>
                <w:sz w:val="20"/>
                <w:szCs w:val="20"/>
              </w:rPr>
              <w:t>59</w:t>
            </w:r>
            <w:r w:rsidR="00B12EF2" w:rsidRPr="00366F2E">
              <w:rPr>
                <w:rFonts w:ascii="Arial" w:hAnsi="Arial" w:cs="Arial"/>
                <w:b/>
                <w:bCs/>
                <w:sz w:val="20"/>
                <w:szCs w:val="20"/>
              </w:rPr>
              <w:t xml:space="preserve">,00 </w:t>
            </w:r>
          </w:p>
        </w:tc>
      </w:tr>
      <w:tr w:rsidR="00D62380" w:rsidRPr="00366F2E" w14:paraId="28A74110" w14:textId="77777777" w:rsidTr="004F3C54">
        <w:trPr>
          <w:cantSplit/>
          <w:trHeight w:val="194"/>
        </w:trPr>
        <w:tc>
          <w:tcPr>
            <w:tcW w:w="3517" w:type="dxa"/>
            <w:shd w:val="clear" w:color="auto" w:fill="F2F2F2" w:themeFill="background1" w:themeFillShade="F2"/>
            <w:vAlign w:val="bottom"/>
          </w:tcPr>
          <w:p w14:paraId="3A45E2F8" w14:textId="77777777" w:rsidR="00B12EF2" w:rsidRPr="00366F2E" w:rsidRDefault="00B12EF2" w:rsidP="000C2F68">
            <w:pPr>
              <w:tabs>
                <w:tab w:val="left" w:pos="1488"/>
              </w:tabs>
              <w:spacing w:line="240" w:lineRule="auto"/>
              <w:rPr>
                <w:rFonts w:ascii="Arial" w:eastAsia="Times New Roman" w:hAnsi="Arial" w:cs="Arial"/>
                <w:sz w:val="20"/>
                <w:szCs w:val="20"/>
                <w:lang w:eastAsia="cs-CZ"/>
              </w:rPr>
            </w:pPr>
          </w:p>
        </w:tc>
        <w:tc>
          <w:tcPr>
            <w:tcW w:w="3295" w:type="dxa"/>
            <w:shd w:val="clear" w:color="auto" w:fill="F2F2F2" w:themeFill="background1" w:themeFillShade="F2"/>
            <w:vAlign w:val="bottom"/>
          </w:tcPr>
          <w:p w14:paraId="7E3EF4E5" w14:textId="77777777" w:rsidR="00B12EF2" w:rsidRPr="00366F2E" w:rsidRDefault="00B12EF2" w:rsidP="000C2F68">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bez DPH</w:t>
            </w:r>
          </w:p>
        </w:tc>
        <w:tc>
          <w:tcPr>
            <w:tcW w:w="3276" w:type="dxa"/>
            <w:shd w:val="clear" w:color="auto" w:fill="F2F2F2" w:themeFill="background1" w:themeFillShade="F2"/>
            <w:vAlign w:val="bottom"/>
          </w:tcPr>
          <w:p w14:paraId="50460128" w14:textId="77777777" w:rsidR="00B12EF2" w:rsidRPr="00366F2E" w:rsidRDefault="00B12EF2" w:rsidP="000C2F68">
            <w:pPr>
              <w:spacing w:line="240" w:lineRule="auto"/>
              <w:jc w:val="center"/>
              <w:rPr>
                <w:rFonts w:ascii="Arial" w:eastAsia="Times New Roman" w:hAnsi="Arial" w:cs="Arial"/>
                <w:b/>
                <w:sz w:val="20"/>
                <w:szCs w:val="20"/>
                <w:lang w:eastAsia="cs-CZ"/>
              </w:rPr>
            </w:pPr>
            <w:r w:rsidRPr="00366F2E">
              <w:rPr>
                <w:rFonts w:ascii="Arial" w:eastAsia="Times New Roman" w:hAnsi="Arial" w:cs="Arial"/>
                <w:b/>
                <w:sz w:val="20"/>
                <w:szCs w:val="20"/>
                <w:lang w:eastAsia="cs-CZ"/>
              </w:rPr>
              <w:t>s DPH</w:t>
            </w:r>
          </w:p>
        </w:tc>
      </w:tr>
      <w:tr w:rsidR="00F95D33" w:rsidRPr="00366F2E" w14:paraId="11274109" w14:textId="77777777" w:rsidTr="004F3C54">
        <w:trPr>
          <w:cantSplit/>
          <w:trHeight w:val="194"/>
        </w:trPr>
        <w:tc>
          <w:tcPr>
            <w:tcW w:w="3517" w:type="dxa"/>
            <w:shd w:val="clear" w:color="auto" w:fill="auto"/>
            <w:vAlign w:val="bottom"/>
          </w:tcPr>
          <w:p w14:paraId="11CC217A" w14:textId="024F680A" w:rsidR="00F95D33" w:rsidRPr="00366F2E" w:rsidRDefault="005E3826" w:rsidP="000C2F68">
            <w:pPr>
              <w:tabs>
                <w:tab w:val="left" w:pos="1488"/>
              </w:tabs>
              <w:spacing w:line="240" w:lineRule="auto"/>
              <w:rPr>
                <w:rFonts w:ascii="Arial" w:eastAsia="Times New Roman" w:hAnsi="Arial" w:cs="Arial"/>
                <w:sz w:val="20"/>
                <w:szCs w:val="20"/>
                <w:lang w:eastAsia="cs-CZ"/>
              </w:rPr>
            </w:pPr>
            <w:r>
              <w:rPr>
                <w:rFonts w:ascii="Arial" w:eastAsia="Times New Roman" w:hAnsi="Arial" w:cs="Arial"/>
                <w:sz w:val="20"/>
                <w:szCs w:val="20"/>
                <w:lang w:eastAsia="cs-CZ"/>
              </w:rPr>
              <w:t xml:space="preserve">Obyčejná zásilka </w:t>
            </w:r>
            <w:r w:rsidR="006C2FCC">
              <w:rPr>
                <w:rFonts w:ascii="Arial" w:eastAsia="Times New Roman" w:hAnsi="Arial" w:cs="Arial"/>
                <w:sz w:val="20"/>
                <w:szCs w:val="20"/>
                <w:lang w:eastAsia="cs-CZ"/>
              </w:rPr>
              <w:t>– do 100 g</w:t>
            </w:r>
          </w:p>
        </w:tc>
        <w:tc>
          <w:tcPr>
            <w:tcW w:w="3295" w:type="dxa"/>
            <w:shd w:val="clear" w:color="auto" w:fill="auto"/>
            <w:vAlign w:val="center"/>
          </w:tcPr>
          <w:p w14:paraId="5F2CFCEA" w14:textId="2F57B587" w:rsidR="00F95D33" w:rsidRPr="00366F2E" w:rsidRDefault="006C2FCC" w:rsidP="000C2F68">
            <w:pPr>
              <w:spacing w:line="240" w:lineRule="auto"/>
              <w:jc w:val="center"/>
              <w:rPr>
                <w:rFonts w:ascii="Arial" w:hAnsi="Arial" w:cs="Arial"/>
                <w:sz w:val="20"/>
                <w:szCs w:val="20"/>
              </w:rPr>
            </w:pPr>
            <w:r>
              <w:rPr>
                <w:rFonts w:ascii="Arial" w:hAnsi="Arial" w:cs="Arial"/>
                <w:sz w:val="20"/>
                <w:szCs w:val="20"/>
              </w:rPr>
              <w:t>59,50</w:t>
            </w:r>
          </w:p>
        </w:tc>
        <w:tc>
          <w:tcPr>
            <w:tcW w:w="3276" w:type="dxa"/>
            <w:shd w:val="clear" w:color="auto" w:fill="auto"/>
            <w:vAlign w:val="center"/>
          </w:tcPr>
          <w:p w14:paraId="5BEF94AB" w14:textId="567913BE" w:rsidR="00F95D33" w:rsidRPr="00366F2E" w:rsidRDefault="006C2FCC" w:rsidP="000C2F68">
            <w:pPr>
              <w:spacing w:line="240" w:lineRule="auto"/>
              <w:jc w:val="center"/>
              <w:rPr>
                <w:rFonts w:ascii="Arial" w:hAnsi="Arial" w:cs="Arial"/>
                <w:b/>
                <w:bCs/>
                <w:sz w:val="20"/>
                <w:szCs w:val="20"/>
              </w:rPr>
            </w:pPr>
            <w:r>
              <w:rPr>
                <w:rFonts w:ascii="Arial" w:hAnsi="Arial" w:cs="Arial"/>
                <w:b/>
                <w:bCs/>
                <w:sz w:val="20"/>
                <w:szCs w:val="20"/>
              </w:rPr>
              <w:t>72,00</w:t>
            </w:r>
          </w:p>
        </w:tc>
      </w:tr>
      <w:tr w:rsidR="00D62380" w:rsidRPr="00366F2E" w14:paraId="6E84869E" w14:textId="77777777" w:rsidTr="004F3C54">
        <w:trPr>
          <w:cantSplit/>
          <w:trHeight w:val="194"/>
        </w:trPr>
        <w:tc>
          <w:tcPr>
            <w:tcW w:w="3517" w:type="dxa"/>
            <w:shd w:val="clear" w:color="auto" w:fill="auto"/>
            <w:vAlign w:val="bottom"/>
          </w:tcPr>
          <w:p w14:paraId="3377BB03" w14:textId="77777777" w:rsidR="00B12EF2" w:rsidRPr="00366F2E" w:rsidRDefault="00B12EF2" w:rsidP="000C2F68">
            <w:pPr>
              <w:tabs>
                <w:tab w:val="left" w:pos="1488"/>
              </w:tabs>
              <w:spacing w:line="240" w:lineRule="auto"/>
              <w:rPr>
                <w:rFonts w:ascii="Arial" w:eastAsia="Times New Roman" w:hAnsi="Arial" w:cs="Arial"/>
                <w:sz w:val="20"/>
                <w:szCs w:val="20"/>
                <w:lang w:eastAsia="cs-CZ"/>
              </w:rPr>
            </w:pPr>
            <w:r w:rsidRPr="00366F2E">
              <w:rPr>
                <w:rFonts w:ascii="Arial" w:eastAsia="Times New Roman" w:hAnsi="Arial" w:cs="Arial"/>
                <w:sz w:val="20"/>
                <w:szCs w:val="20"/>
                <w:lang w:eastAsia="cs-CZ"/>
              </w:rPr>
              <w:t>Obyčejná zásilka – do 250 g</w:t>
            </w:r>
          </w:p>
        </w:tc>
        <w:tc>
          <w:tcPr>
            <w:tcW w:w="3295" w:type="dxa"/>
            <w:shd w:val="clear" w:color="auto" w:fill="auto"/>
            <w:vAlign w:val="center"/>
          </w:tcPr>
          <w:p w14:paraId="64B357D1" w14:textId="5630C205" w:rsidR="00B12EF2" w:rsidRPr="00366F2E" w:rsidRDefault="00701ED7" w:rsidP="000C2F68">
            <w:pPr>
              <w:spacing w:line="240" w:lineRule="auto"/>
              <w:jc w:val="center"/>
              <w:rPr>
                <w:rFonts w:ascii="Arial" w:eastAsia="Times New Roman" w:hAnsi="Arial" w:cs="Arial"/>
                <w:sz w:val="20"/>
                <w:szCs w:val="20"/>
                <w:lang w:eastAsia="cs-CZ"/>
              </w:rPr>
            </w:pPr>
            <w:r w:rsidRPr="00366F2E">
              <w:rPr>
                <w:rFonts w:ascii="Arial" w:hAnsi="Arial" w:cs="Arial"/>
                <w:sz w:val="20"/>
                <w:szCs w:val="20"/>
              </w:rPr>
              <w:t xml:space="preserve">  </w:t>
            </w:r>
            <w:r w:rsidR="00C76FFE">
              <w:rPr>
                <w:rFonts w:ascii="Arial" w:hAnsi="Arial" w:cs="Arial"/>
                <w:sz w:val="20"/>
                <w:szCs w:val="20"/>
              </w:rPr>
              <w:t>88,43</w:t>
            </w:r>
          </w:p>
        </w:tc>
        <w:tc>
          <w:tcPr>
            <w:tcW w:w="3276" w:type="dxa"/>
            <w:shd w:val="clear" w:color="auto" w:fill="auto"/>
            <w:vAlign w:val="center"/>
          </w:tcPr>
          <w:p w14:paraId="4F3CE75C" w14:textId="60908032" w:rsidR="00B12EF2" w:rsidRPr="00366F2E" w:rsidRDefault="00964831" w:rsidP="000C2F68">
            <w:pPr>
              <w:spacing w:line="240" w:lineRule="auto"/>
              <w:jc w:val="center"/>
              <w:rPr>
                <w:rFonts w:ascii="Arial" w:eastAsia="Times New Roman" w:hAnsi="Arial" w:cs="Arial"/>
                <w:b/>
                <w:sz w:val="20"/>
                <w:szCs w:val="20"/>
                <w:lang w:eastAsia="cs-CZ"/>
              </w:rPr>
            </w:pPr>
            <w:r>
              <w:rPr>
                <w:rFonts w:ascii="Arial" w:hAnsi="Arial" w:cs="Arial"/>
                <w:b/>
                <w:bCs/>
                <w:sz w:val="20"/>
                <w:szCs w:val="20"/>
              </w:rPr>
              <w:t>107,00</w:t>
            </w:r>
          </w:p>
        </w:tc>
      </w:tr>
      <w:tr w:rsidR="00D62380" w:rsidRPr="00366F2E" w14:paraId="5E788720" w14:textId="77777777" w:rsidTr="004F3C54">
        <w:trPr>
          <w:cantSplit/>
          <w:trHeight w:val="194"/>
        </w:trPr>
        <w:tc>
          <w:tcPr>
            <w:tcW w:w="3517" w:type="dxa"/>
            <w:shd w:val="clear" w:color="auto" w:fill="auto"/>
            <w:vAlign w:val="bottom"/>
          </w:tcPr>
          <w:p w14:paraId="6D2D3F33" w14:textId="77777777" w:rsidR="00B12EF2" w:rsidRPr="00366F2E" w:rsidRDefault="00B12EF2" w:rsidP="000C2F68">
            <w:pPr>
              <w:tabs>
                <w:tab w:val="left" w:pos="1488"/>
              </w:tabs>
              <w:spacing w:line="240" w:lineRule="auto"/>
              <w:rPr>
                <w:rFonts w:ascii="Arial" w:eastAsia="Times New Roman" w:hAnsi="Arial" w:cs="Arial"/>
                <w:sz w:val="20"/>
                <w:szCs w:val="20"/>
                <w:lang w:eastAsia="cs-CZ"/>
              </w:rPr>
            </w:pPr>
            <w:r w:rsidRPr="00366F2E">
              <w:rPr>
                <w:rFonts w:ascii="Arial" w:hAnsi="Arial" w:cs="Arial"/>
                <w:sz w:val="20"/>
                <w:szCs w:val="20"/>
                <w:lang w:eastAsia="cs-CZ"/>
              </w:rPr>
              <w:t>Obyčejná zásilka – do 500 g</w:t>
            </w:r>
          </w:p>
        </w:tc>
        <w:tc>
          <w:tcPr>
            <w:tcW w:w="3295" w:type="dxa"/>
            <w:shd w:val="clear" w:color="auto" w:fill="auto"/>
            <w:vAlign w:val="center"/>
          </w:tcPr>
          <w:p w14:paraId="3D9678B5" w14:textId="7B43B8AE" w:rsidR="00B12EF2" w:rsidRPr="00366F2E" w:rsidRDefault="00C76FFE" w:rsidP="000C2F68">
            <w:pPr>
              <w:spacing w:line="240" w:lineRule="auto"/>
              <w:jc w:val="center"/>
              <w:rPr>
                <w:rFonts w:ascii="Arial" w:hAnsi="Arial" w:cs="Arial"/>
                <w:sz w:val="20"/>
                <w:szCs w:val="20"/>
              </w:rPr>
            </w:pPr>
            <w:r>
              <w:rPr>
                <w:rFonts w:ascii="Arial" w:hAnsi="Arial" w:cs="Arial"/>
                <w:sz w:val="20"/>
                <w:szCs w:val="20"/>
              </w:rPr>
              <w:t>104,96</w:t>
            </w:r>
          </w:p>
        </w:tc>
        <w:tc>
          <w:tcPr>
            <w:tcW w:w="3276" w:type="dxa"/>
            <w:shd w:val="clear" w:color="auto" w:fill="auto"/>
            <w:vAlign w:val="center"/>
          </w:tcPr>
          <w:p w14:paraId="50A17E56" w14:textId="5435527A" w:rsidR="00B12EF2" w:rsidRPr="00366F2E" w:rsidRDefault="00964831" w:rsidP="000C2F68">
            <w:pPr>
              <w:spacing w:line="240" w:lineRule="auto"/>
              <w:jc w:val="center"/>
              <w:rPr>
                <w:rFonts w:ascii="Arial" w:hAnsi="Arial" w:cs="Arial"/>
                <w:b/>
                <w:bCs/>
                <w:sz w:val="20"/>
                <w:szCs w:val="20"/>
              </w:rPr>
            </w:pPr>
            <w:r>
              <w:rPr>
                <w:rFonts w:ascii="Arial" w:hAnsi="Arial" w:cs="Arial"/>
                <w:b/>
                <w:bCs/>
                <w:sz w:val="20"/>
                <w:szCs w:val="20"/>
              </w:rPr>
              <w:t>127,00</w:t>
            </w:r>
          </w:p>
        </w:tc>
      </w:tr>
      <w:tr w:rsidR="00D62380" w:rsidRPr="00366F2E" w14:paraId="78EF416A" w14:textId="77777777" w:rsidTr="004F3C54">
        <w:trPr>
          <w:cantSplit/>
          <w:trHeight w:val="194"/>
        </w:trPr>
        <w:tc>
          <w:tcPr>
            <w:tcW w:w="3517" w:type="dxa"/>
            <w:shd w:val="clear" w:color="auto" w:fill="auto"/>
            <w:vAlign w:val="bottom"/>
          </w:tcPr>
          <w:p w14:paraId="50E4C751" w14:textId="77777777" w:rsidR="00B12EF2" w:rsidRPr="00366F2E" w:rsidRDefault="00B12EF2" w:rsidP="000C2F68">
            <w:pPr>
              <w:tabs>
                <w:tab w:val="left" w:pos="1488"/>
              </w:tabs>
              <w:spacing w:line="240" w:lineRule="auto"/>
              <w:rPr>
                <w:rFonts w:ascii="Arial" w:eastAsia="Times New Roman" w:hAnsi="Arial" w:cs="Arial"/>
                <w:sz w:val="20"/>
                <w:szCs w:val="20"/>
                <w:lang w:eastAsia="cs-CZ"/>
              </w:rPr>
            </w:pPr>
            <w:r w:rsidRPr="00366F2E">
              <w:rPr>
                <w:rFonts w:ascii="Arial" w:hAnsi="Arial" w:cs="Arial"/>
                <w:sz w:val="20"/>
                <w:szCs w:val="20"/>
                <w:lang w:eastAsia="cs-CZ"/>
              </w:rPr>
              <w:t>Obyčejná zásilka – do 1 000 g</w:t>
            </w:r>
          </w:p>
        </w:tc>
        <w:tc>
          <w:tcPr>
            <w:tcW w:w="3295" w:type="dxa"/>
            <w:shd w:val="clear" w:color="auto" w:fill="auto"/>
            <w:vAlign w:val="center"/>
          </w:tcPr>
          <w:p w14:paraId="088233EC" w14:textId="40DDCFA6" w:rsidR="00B12EF2" w:rsidRPr="00366F2E" w:rsidRDefault="00C76FFE" w:rsidP="000C2F68">
            <w:pPr>
              <w:spacing w:line="240" w:lineRule="auto"/>
              <w:jc w:val="center"/>
              <w:rPr>
                <w:rFonts w:ascii="Arial" w:hAnsi="Arial" w:cs="Arial"/>
                <w:sz w:val="20"/>
                <w:szCs w:val="20"/>
              </w:rPr>
            </w:pPr>
            <w:r>
              <w:rPr>
                <w:rFonts w:ascii="Arial" w:hAnsi="Arial" w:cs="Arial"/>
                <w:sz w:val="20"/>
                <w:szCs w:val="20"/>
              </w:rPr>
              <w:t>138,84</w:t>
            </w:r>
          </w:p>
        </w:tc>
        <w:tc>
          <w:tcPr>
            <w:tcW w:w="3276" w:type="dxa"/>
            <w:shd w:val="clear" w:color="auto" w:fill="auto"/>
            <w:vAlign w:val="center"/>
          </w:tcPr>
          <w:p w14:paraId="060E9824" w14:textId="32467726" w:rsidR="00B12EF2" w:rsidRPr="00366F2E" w:rsidRDefault="00964831" w:rsidP="000C2F68">
            <w:pPr>
              <w:spacing w:line="240" w:lineRule="auto"/>
              <w:jc w:val="center"/>
              <w:rPr>
                <w:rFonts w:ascii="Arial" w:hAnsi="Arial" w:cs="Arial"/>
                <w:b/>
                <w:bCs/>
                <w:sz w:val="20"/>
                <w:szCs w:val="20"/>
              </w:rPr>
            </w:pPr>
            <w:r>
              <w:rPr>
                <w:rFonts w:ascii="Arial" w:hAnsi="Arial" w:cs="Arial"/>
                <w:b/>
                <w:bCs/>
                <w:sz w:val="20"/>
                <w:szCs w:val="20"/>
              </w:rPr>
              <w:t>168,00</w:t>
            </w:r>
          </w:p>
        </w:tc>
      </w:tr>
      <w:tr w:rsidR="00B12EF2" w:rsidRPr="00366F2E" w14:paraId="500BA6E9" w14:textId="77777777" w:rsidTr="004F3C54">
        <w:trPr>
          <w:cantSplit/>
          <w:trHeight w:val="194"/>
        </w:trPr>
        <w:tc>
          <w:tcPr>
            <w:tcW w:w="3517" w:type="dxa"/>
            <w:shd w:val="clear" w:color="auto" w:fill="auto"/>
            <w:vAlign w:val="bottom"/>
          </w:tcPr>
          <w:p w14:paraId="0DAD8363" w14:textId="77777777" w:rsidR="00B12EF2" w:rsidRPr="00366F2E" w:rsidRDefault="00B12EF2" w:rsidP="000C2F68">
            <w:pPr>
              <w:tabs>
                <w:tab w:val="left" w:pos="1488"/>
              </w:tabs>
              <w:spacing w:line="240" w:lineRule="auto"/>
              <w:rPr>
                <w:rFonts w:ascii="Arial" w:eastAsia="Times New Roman" w:hAnsi="Arial" w:cs="Arial"/>
                <w:sz w:val="20"/>
                <w:szCs w:val="20"/>
                <w:lang w:eastAsia="cs-CZ"/>
              </w:rPr>
            </w:pPr>
            <w:r w:rsidRPr="00366F2E">
              <w:rPr>
                <w:rFonts w:ascii="Arial" w:hAnsi="Arial" w:cs="Arial"/>
                <w:sz w:val="20"/>
                <w:szCs w:val="20"/>
                <w:lang w:eastAsia="cs-CZ"/>
              </w:rPr>
              <w:t>Obyčejná zásilka – do 2 000 g</w:t>
            </w:r>
          </w:p>
        </w:tc>
        <w:tc>
          <w:tcPr>
            <w:tcW w:w="3295" w:type="dxa"/>
            <w:shd w:val="clear" w:color="auto" w:fill="auto"/>
            <w:vAlign w:val="center"/>
          </w:tcPr>
          <w:p w14:paraId="12F44418" w14:textId="78D243B3" w:rsidR="00B12EF2" w:rsidRPr="00366F2E" w:rsidRDefault="00C76FFE" w:rsidP="000C2F68">
            <w:pPr>
              <w:spacing w:line="240" w:lineRule="auto"/>
              <w:jc w:val="center"/>
              <w:rPr>
                <w:rFonts w:ascii="Arial" w:hAnsi="Arial" w:cs="Arial"/>
                <w:sz w:val="20"/>
                <w:szCs w:val="20"/>
              </w:rPr>
            </w:pPr>
            <w:r>
              <w:rPr>
                <w:rFonts w:ascii="Arial" w:hAnsi="Arial" w:cs="Arial"/>
                <w:sz w:val="20"/>
                <w:szCs w:val="20"/>
              </w:rPr>
              <w:t>206,61</w:t>
            </w:r>
          </w:p>
        </w:tc>
        <w:tc>
          <w:tcPr>
            <w:tcW w:w="3276" w:type="dxa"/>
            <w:shd w:val="clear" w:color="auto" w:fill="auto"/>
            <w:vAlign w:val="center"/>
          </w:tcPr>
          <w:p w14:paraId="3FE5055D" w14:textId="73C99514" w:rsidR="00B12EF2" w:rsidRPr="00366F2E" w:rsidRDefault="00964831" w:rsidP="000C2F68">
            <w:pPr>
              <w:spacing w:line="240" w:lineRule="auto"/>
              <w:jc w:val="center"/>
              <w:rPr>
                <w:rFonts w:ascii="Arial" w:hAnsi="Arial" w:cs="Arial"/>
                <w:b/>
                <w:bCs/>
                <w:sz w:val="20"/>
                <w:szCs w:val="20"/>
              </w:rPr>
            </w:pPr>
            <w:r>
              <w:rPr>
                <w:rFonts w:ascii="Arial" w:hAnsi="Arial" w:cs="Arial"/>
                <w:b/>
                <w:bCs/>
                <w:sz w:val="20"/>
                <w:szCs w:val="20"/>
              </w:rPr>
              <w:t>250,00</w:t>
            </w:r>
          </w:p>
        </w:tc>
      </w:tr>
      <w:bookmarkEnd w:id="508"/>
    </w:tbl>
    <w:p w14:paraId="27203DAB" w14:textId="77777777" w:rsidR="00B12EF2" w:rsidRPr="00366F2E" w:rsidRDefault="00B12EF2">
      <w:pPr>
        <w:spacing w:line="240" w:lineRule="auto"/>
        <w:rPr>
          <w:rFonts w:ascii="Arial" w:hAnsi="Arial" w:cs="Arial"/>
          <w:sz w:val="18"/>
          <w:szCs w:val="18"/>
        </w:rPr>
      </w:pPr>
    </w:p>
    <w:p w14:paraId="383911B1" w14:textId="5A64C6F7" w:rsidR="00954480" w:rsidRPr="00366F2E" w:rsidRDefault="00725F02">
      <w:pPr>
        <w:spacing w:line="240" w:lineRule="auto"/>
        <w:rPr>
          <w:rFonts w:ascii="Arial" w:hAnsi="Arial" w:cs="Arial"/>
          <w:sz w:val="18"/>
          <w:szCs w:val="18"/>
        </w:rPr>
      </w:pPr>
      <w:r w:rsidRPr="00366F2E">
        <w:rPr>
          <w:rFonts w:ascii="Arial" w:hAnsi="Arial" w:cs="Arial"/>
          <w:noProof/>
          <w:lang w:eastAsia="cs-CZ"/>
        </w:rPr>
        <mc:AlternateContent>
          <mc:Choice Requires="wps">
            <w:drawing>
              <wp:anchor distT="0" distB="0" distL="114300" distR="114300" simplePos="0" relativeHeight="251658275" behindDoc="0" locked="0" layoutInCell="1" allowOverlap="1" wp14:anchorId="6AA66C01" wp14:editId="6340BE42">
                <wp:simplePos x="0" y="0"/>
                <wp:positionH relativeFrom="margin">
                  <wp:posOffset>787400</wp:posOffset>
                </wp:positionH>
                <wp:positionV relativeFrom="bottomMargin">
                  <wp:posOffset>184150</wp:posOffset>
                </wp:positionV>
                <wp:extent cx="4847590" cy="258445"/>
                <wp:effectExtent l="0" t="0" r="0" b="8255"/>
                <wp:wrapNone/>
                <wp:docPr id="42" name="Textové pole 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CB80CAF" w14:textId="77777777" w:rsidR="004F26E4" w:rsidRPr="006E1087" w:rsidRDefault="004F26E4" w:rsidP="002B4039">
                            <w:pPr>
                              <w:jc w:val="center"/>
                            </w:pPr>
                            <w:r>
                              <w:rPr>
                                <w:b/>
                                <w:i/>
                              </w:rPr>
                              <w:t>Listovní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2C932AB0">
              <v:shape id="Textové pole 42" style="position:absolute;margin-left:62pt;margin-top:14.5pt;width:381.7pt;height:20.35pt;z-index:251658275;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6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iHl5AEAAKkDAAAOAAAAZHJzL2Uyb0RvYy54bWysU9tu2zAMfR+wfxD0vjgJnDU14hRdiw4D&#10;ugvQ7QNoWY6F2aJGKbGzrx8lp2m2vQ17EURSPjznkN7cjH0nDpq8QVvKxWwuhbYKa2N3pfz29eHN&#10;WgofwNbQodWlPGovb7avX20GV+glttjVmgSDWF8MrpRtCK7IMq9a3YOfodOWiw1SD4FD2mU1wcDo&#10;fZct5/O32YBUO0Klvefs/VSU24TfNFqFz03jdRBdKZlbSCels4pntt1AsSNwrVEnGvAPLHowlpue&#10;oe4hgNiT+QuqN4rQYxNmCvsMm8YonTSwmsX8DzVPLTidtLA53p1t8v8PVn06PLkvJML4DkceYBLh&#10;3SOq715YvGvB7vQtEQ6thpobL6Jl2eB8cfo0Wu0LH0Gq4SPWPGTYB0xAY0N9dIV1CkbnARzPpusx&#10;CMXJfJ1fra65pLi2XK3zfJVaQPH8tSMf3mvsRbyUknioCR0Ojz5ENlA8P4nNLD6YrkuD7exvCX4Y&#10;M4l9JDxRD2M1ClMzk6QtqqmwPrIewmlfeL/50iL9lGLgXSml/7EH0lJ0Hyx7cr3I87hcKchXV0sO&#10;6LJSXVbAKoYqZZBiut6FaSH3jsyu5U7TFCzeso+NSRJfWJ348z4k5afdjQt3GadXL3/Y9hcAAAD/&#10;/wMAUEsDBBQABgAIAAAAIQDBwvuW3gAAAAkBAAAPAAAAZHJzL2Rvd25yZXYueG1sTI/NTsMwEITv&#10;SH0Haytxo3aj0CYhTlWBuIIoPxI3N94mEfE6it0mvD3LCU6r0Y5mvil3s+vFBcfQedKwXikQSLW3&#10;HTUa3l4fbzIQIRqypveEGr4xwK5aXJWmsH6iF7wcYiM4hEJhNLQxDoWUoW7RmbDyAxL/Tn50JrIc&#10;G2lHM3G462Wi1EY60xE3tGbA+xbrr8PZaXh/On1+pOq5eXC3w+RnJcnlUuvr5by/AxFxjn9m+MVn&#10;dKiY6ejPZIPoWScpb4kakpwvG7Jsm4I4atjkW5BVKf8vqH4AAAD//wMAUEsBAi0AFAAGAAgAAAAh&#10;ALaDOJL+AAAA4QEAABMAAAAAAAAAAAAAAAAAAAAAAFtDb250ZW50X1R5cGVzXS54bWxQSwECLQAU&#10;AAYACAAAACEAOP0h/9YAAACUAQAACwAAAAAAAAAAAAAAAAAvAQAAX3JlbHMvLnJlbHNQSwECLQAU&#10;AAYACAAAACEAv6Ih5eQBAACpAwAADgAAAAAAAAAAAAAAAAAuAgAAZHJzL2Uyb0RvYy54bWxQSwEC&#10;LQAUAAYACAAAACEAwcL7lt4AAAAJAQAADwAAAAAAAAAAAAAAAAA+BAAAZHJzL2Rvd25yZXYueG1s&#10;UEsFBgAAAAAEAAQA8wAAAEkFAAAAAA==&#10;" w14:anchorId="6AA66C01">
                <v:textbox>
                  <w:txbxContent>
                    <w:p w:rsidRPr="006E1087" w:rsidR="004F26E4" w:rsidP="002B4039" w:rsidRDefault="004F26E4" w14:paraId="2C2EB073" w14:textId="77777777">
                      <w:pPr>
                        <w:jc w:val="center"/>
                      </w:pPr>
                      <w:r>
                        <w:rPr>
                          <w:b/>
                          <w:i/>
                        </w:rPr>
                        <w:t>Listovní zásilky mezinárodní</w:t>
                      </w:r>
                    </w:p>
                  </w:txbxContent>
                </v:textbox>
                <w10:wrap anchorx="margin" anchory="margin"/>
              </v:shape>
            </w:pict>
          </mc:Fallback>
        </mc:AlternateContent>
      </w:r>
    </w:p>
    <w:tbl>
      <w:tblPr>
        <w:tblW w:w="10065" w:type="dxa"/>
        <w:tblInd w:w="108" w:type="dxa"/>
        <w:tblLook w:val="04A0" w:firstRow="1" w:lastRow="0" w:firstColumn="1" w:lastColumn="0" w:noHBand="0" w:noVBand="1"/>
      </w:tblPr>
      <w:tblGrid>
        <w:gridCol w:w="564"/>
        <w:gridCol w:w="7403"/>
        <w:gridCol w:w="1134"/>
        <w:gridCol w:w="964"/>
      </w:tblGrid>
      <w:tr w:rsidR="00547C55" w:rsidRPr="00366F2E" w14:paraId="45455F86" w14:textId="77777777" w:rsidTr="00821599">
        <w:trPr>
          <w:trHeight w:val="251"/>
        </w:trPr>
        <w:tc>
          <w:tcPr>
            <w:tcW w:w="7967"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06888A6" w14:textId="071DD383" w:rsidR="00BD5638" w:rsidRPr="00366F2E" w:rsidRDefault="00BD5638" w:rsidP="00BD5638">
            <w:pPr>
              <w:spacing w:line="228" w:lineRule="auto"/>
              <w:jc w:val="center"/>
              <w:rPr>
                <w:rFonts w:ascii="Arial" w:hAnsi="Arial" w:cs="Arial"/>
                <w:b/>
                <w:u w:val="single"/>
              </w:rPr>
            </w:pPr>
            <w:r w:rsidRPr="00366F2E">
              <w:rPr>
                <w:rFonts w:ascii="Arial" w:hAnsi="Arial" w:cs="Arial"/>
                <w:b/>
              </w:rPr>
              <w:t>Cena v</w:t>
            </w:r>
            <w:r w:rsidR="00F00687" w:rsidRPr="00366F2E">
              <w:rPr>
                <w:rFonts w:ascii="Arial" w:hAnsi="Arial" w:cs="Arial"/>
                <w:b/>
              </w:rPr>
              <w:t> </w:t>
            </w:r>
            <w:r w:rsidRPr="00366F2E">
              <w:rPr>
                <w:rFonts w:ascii="Arial" w:hAnsi="Arial" w:cs="Arial"/>
                <w:b/>
              </w:rPr>
              <w:t>Kč</w:t>
            </w:r>
          </w:p>
        </w:tc>
        <w:tc>
          <w:tcPr>
            <w:tcW w:w="113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54EF782" w14:textId="5AF49A35" w:rsidR="00BD5638" w:rsidRPr="00366F2E" w:rsidRDefault="00BD5638" w:rsidP="00BD5638">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bez DPH</w:t>
            </w:r>
          </w:p>
        </w:tc>
        <w:tc>
          <w:tcPr>
            <w:tcW w:w="96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17A20B5" w14:textId="7DE0B2FD" w:rsidR="00BD5638" w:rsidRPr="00366F2E" w:rsidRDefault="00BD5638" w:rsidP="00BD5638">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s DPH</w:t>
            </w:r>
          </w:p>
        </w:tc>
      </w:tr>
      <w:tr w:rsidR="00547C55" w:rsidRPr="00366F2E" w14:paraId="42B187D7" w14:textId="77777777" w:rsidTr="00821599">
        <w:tc>
          <w:tcPr>
            <w:tcW w:w="564" w:type="dxa"/>
            <w:tcBorders>
              <w:left w:val="single" w:sz="4" w:space="0" w:color="auto"/>
              <w:right w:val="single" w:sz="4" w:space="0" w:color="auto"/>
            </w:tcBorders>
            <w:vAlign w:val="center"/>
          </w:tcPr>
          <w:p w14:paraId="116E721F" w14:textId="77777777" w:rsidR="00A938B8" w:rsidRPr="00366F2E" w:rsidRDefault="00A938B8" w:rsidP="00B37DB3">
            <w:pPr>
              <w:spacing w:line="228" w:lineRule="auto"/>
              <w:rPr>
                <w:rFonts w:ascii="Arial" w:hAnsi="Arial" w:cs="Arial"/>
                <w:b/>
              </w:rPr>
            </w:pPr>
            <w:r w:rsidRPr="00366F2E">
              <w:rPr>
                <w:rFonts w:ascii="Arial" w:hAnsi="Arial" w:cs="Arial"/>
                <w:b/>
              </w:rPr>
              <w:t>3.</w:t>
            </w:r>
          </w:p>
        </w:tc>
        <w:tc>
          <w:tcPr>
            <w:tcW w:w="7403" w:type="dxa"/>
            <w:tcBorders>
              <w:right w:val="single" w:sz="4" w:space="0" w:color="auto"/>
            </w:tcBorders>
          </w:tcPr>
          <w:p w14:paraId="551CD76B" w14:textId="10CFCB4A" w:rsidR="00A938B8" w:rsidRPr="00366F2E" w:rsidRDefault="00A938B8" w:rsidP="00310B8A">
            <w:pPr>
              <w:spacing w:line="228" w:lineRule="auto"/>
              <w:rPr>
                <w:rFonts w:ascii="Arial" w:hAnsi="Arial" w:cs="Arial"/>
                <w:sz w:val="20"/>
                <w:szCs w:val="20"/>
              </w:rPr>
            </w:pPr>
            <w:r w:rsidRPr="00366F2E">
              <w:rPr>
                <w:rFonts w:ascii="Arial" w:hAnsi="Arial" w:cs="Arial"/>
                <w:b/>
              </w:rPr>
              <w:t>Druhopis podací stvrzenky</w:t>
            </w:r>
            <w:r w:rsidRPr="00366F2E">
              <w:rPr>
                <w:rFonts w:ascii="Arial" w:hAnsi="Arial" w:cs="Arial"/>
                <w:sz w:val="20"/>
                <w:szCs w:val="20"/>
              </w:rPr>
              <w:t xml:space="preserve"> </w:t>
            </w:r>
          </w:p>
          <w:p w14:paraId="4E80FAA3" w14:textId="41B0E9D6" w:rsidR="00A938B8" w:rsidRPr="00366F2E" w:rsidRDefault="00A938B8" w:rsidP="00310B8A">
            <w:pPr>
              <w:spacing w:line="228" w:lineRule="auto"/>
              <w:rPr>
                <w:rFonts w:ascii="Arial" w:hAnsi="Arial" w:cs="Arial"/>
                <w:b/>
              </w:rPr>
            </w:pPr>
            <w:r w:rsidRPr="00366F2E">
              <w:rPr>
                <w:rFonts w:ascii="Arial" w:hAnsi="Arial" w:cs="Arial"/>
                <w:sz w:val="20"/>
                <w:szCs w:val="20"/>
              </w:rPr>
              <w:t>(čl. 135 poštovních podmínek)</w:t>
            </w:r>
          </w:p>
        </w:tc>
        <w:tc>
          <w:tcPr>
            <w:tcW w:w="1134" w:type="dxa"/>
            <w:vMerge w:val="restart"/>
            <w:tcBorders>
              <w:left w:val="single" w:sz="4" w:space="0" w:color="auto"/>
              <w:right w:val="single" w:sz="4" w:space="0" w:color="auto"/>
            </w:tcBorders>
            <w:vAlign w:val="bottom"/>
          </w:tcPr>
          <w:p w14:paraId="451C2617" w14:textId="77777777" w:rsidR="00A938B8" w:rsidRPr="00366F2E" w:rsidRDefault="002D5E84" w:rsidP="00314CCB">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12,40</w:t>
            </w:r>
          </w:p>
        </w:tc>
        <w:tc>
          <w:tcPr>
            <w:tcW w:w="964" w:type="dxa"/>
            <w:vMerge w:val="restart"/>
            <w:tcBorders>
              <w:left w:val="single" w:sz="4" w:space="0" w:color="auto"/>
              <w:right w:val="single" w:sz="4" w:space="0" w:color="auto"/>
            </w:tcBorders>
            <w:vAlign w:val="bottom"/>
          </w:tcPr>
          <w:p w14:paraId="63EE2941" w14:textId="77777777" w:rsidR="00A938B8" w:rsidRPr="00366F2E" w:rsidRDefault="002D5E84" w:rsidP="00314CCB">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15,00</w:t>
            </w:r>
          </w:p>
        </w:tc>
      </w:tr>
      <w:tr w:rsidR="00547C55" w:rsidRPr="00366F2E" w14:paraId="7AA1162C" w14:textId="77777777" w:rsidTr="00821599">
        <w:tc>
          <w:tcPr>
            <w:tcW w:w="564" w:type="dxa"/>
            <w:tcBorders>
              <w:left w:val="single" w:sz="4" w:space="0" w:color="auto"/>
              <w:bottom w:val="single" w:sz="4" w:space="0" w:color="auto"/>
              <w:right w:val="single" w:sz="4" w:space="0" w:color="auto"/>
            </w:tcBorders>
            <w:vAlign w:val="center"/>
          </w:tcPr>
          <w:p w14:paraId="2FB52C28" w14:textId="77777777" w:rsidR="00A938B8" w:rsidRPr="00366F2E" w:rsidRDefault="00A938B8" w:rsidP="00B37DB3">
            <w:pPr>
              <w:pStyle w:val="Bezmezer"/>
              <w:tabs>
                <w:tab w:val="left" w:pos="7655"/>
              </w:tabs>
              <w:spacing w:line="228" w:lineRule="auto"/>
              <w:rPr>
                <w:rFonts w:ascii="Arial" w:hAnsi="Arial" w:cs="Arial"/>
                <w:sz w:val="20"/>
                <w:szCs w:val="20"/>
              </w:rPr>
            </w:pPr>
          </w:p>
        </w:tc>
        <w:tc>
          <w:tcPr>
            <w:tcW w:w="7403" w:type="dxa"/>
            <w:tcBorders>
              <w:bottom w:val="single" w:sz="4" w:space="0" w:color="auto"/>
              <w:right w:val="single" w:sz="4" w:space="0" w:color="auto"/>
            </w:tcBorders>
          </w:tcPr>
          <w:p w14:paraId="546BC755" w14:textId="4A1E6DA2" w:rsidR="00A938B8" w:rsidRPr="00366F2E" w:rsidRDefault="00A938B8" w:rsidP="00310B8A">
            <w:pPr>
              <w:pStyle w:val="Bezmezer"/>
              <w:tabs>
                <w:tab w:val="left" w:pos="7655"/>
              </w:tabs>
              <w:spacing w:line="228" w:lineRule="auto"/>
              <w:jc w:val="both"/>
              <w:rPr>
                <w:rFonts w:ascii="Arial" w:hAnsi="Arial" w:cs="Arial"/>
                <w:sz w:val="20"/>
                <w:szCs w:val="20"/>
              </w:rPr>
            </w:pPr>
            <w:r w:rsidRPr="00366F2E">
              <w:rPr>
                <w:rFonts w:ascii="Arial" w:hAnsi="Arial" w:cs="Arial"/>
                <w:sz w:val="20"/>
                <w:szCs w:val="20"/>
              </w:rPr>
              <w:t>Za druhopis podací stvrzenky na několik zásilek podaných najednou jedním odesílatelem pro téhož adresáta se vybírá cena jako za jednu zásilku</w:t>
            </w:r>
          </w:p>
        </w:tc>
        <w:tc>
          <w:tcPr>
            <w:tcW w:w="1134" w:type="dxa"/>
            <w:vMerge/>
            <w:tcBorders>
              <w:left w:val="single" w:sz="4" w:space="0" w:color="auto"/>
              <w:bottom w:val="single" w:sz="4" w:space="0" w:color="auto"/>
              <w:right w:val="single" w:sz="4" w:space="0" w:color="auto"/>
            </w:tcBorders>
            <w:vAlign w:val="bottom"/>
          </w:tcPr>
          <w:p w14:paraId="45CAE8B0" w14:textId="77777777" w:rsidR="00A938B8" w:rsidRPr="00366F2E" w:rsidRDefault="00A938B8" w:rsidP="00314CCB">
            <w:pPr>
              <w:pStyle w:val="Bezmezer"/>
              <w:tabs>
                <w:tab w:val="left" w:pos="7655"/>
              </w:tabs>
              <w:spacing w:line="228" w:lineRule="auto"/>
              <w:jc w:val="center"/>
              <w:rPr>
                <w:rFonts w:ascii="Arial" w:hAnsi="Arial" w:cs="Arial"/>
                <w:sz w:val="20"/>
                <w:szCs w:val="20"/>
              </w:rPr>
            </w:pPr>
          </w:p>
        </w:tc>
        <w:tc>
          <w:tcPr>
            <w:tcW w:w="964" w:type="dxa"/>
            <w:vMerge/>
            <w:tcBorders>
              <w:left w:val="single" w:sz="4" w:space="0" w:color="auto"/>
              <w:bottom w:val="single" w:sz="4" w:space="0" w:color="auto"/>
              <w:right w:val="single" w:sz="4" w:space="0" w:color="auto"/>
            </w:tcBorders>
            <w:vAlign w:val="bottom"/>
          </w:tcPr>
          <w:p w14:paraId="144D757E" w14:textId="77777777" w:rsidR="00A938B8" w:rsidRPr="00366F2E" w:rsidRDefault="00A938B8" w:rsidP="00314CCB">
            <w:pPr>
              <w:pStyle w:val="Bezmezer"/>
              <w:tabs>
                <w:tab w:val="left" w:pos="7655"/>
              </w:tabs>
              <w:spacing w:line="228" w:lineRule="auto"/>
              <w:jc w:val="center"/>
              <w:rPr>
                <w:rFonts w:ascii="Arial" w:hAnsi="Arial" w:cs="Arial"/>
                <w:sz w:val="20"/>
                <w:szCs w:val="20"/>
              </w:rPr>
            </w:pPr>
          </w:p>
        </w:tc>
      </w:tr>
      <w:tr w:rsidR="00547C55" w:rsidRPr="00366F2E" w14:paraId="226E4BB6" w14:textId="77777777" w:rsidTr="00821599">
        <w:tc>
          <w:tcPr>
            <w:tcW w:w="564" w:type="dxa"/>
            <w:tcBorders>
              <w:top w:val="single" w:sz="4" w:space="0" w:color="auto"/>
              <w:left w:val="single" w:sz="4" w:space="0" w:color="auto"/>
              <w:right w:val="single" w:sz="4" w:space="0" w:color="auto"/>
            </w:tcBorders>
            <w:vAlign w:val="center"/>
          </w:tcPr>
          <w:p w14:paraId="10DC870E" w14:textId="77777777" w:rsidR="00AA182A" w:rsidRPr="00366F2E" w:rsidRDefault="00AA182A" w:rsidP="00B37DB3">
            <w:pPr>
              <w:spacing w:line="228" w:lineRule="auto"/>
              <w:rPr>
                <w:rFonts w:ascii="Arial" w:hAnsi="Arial" w:cs="Arial"/>
                <w:b/>
              </w:rPr>
            </w:pPr>
            <w:r w:rsidRPr="00366F2E">
              <w:rPr>
                <w:rFonts w:ascii="Arial" w:hAnsi="Arial" w:cs="Arial"/>
                <w:b/>
              </w:rPr>
              <w:t>4.</w:t>
            </w:r>
          </w:p>
        </w:tc>
        <w:tc>
          <w:tcPr>
            <w:tcW w:w="7403" w:type="dxa"/>
            <w:tcBorders>
              <w:top w:val="single" w:sz="4" w:space="0" w:color="auto"/>
              <w:right w:val="single" w:sz="4" w:space="0" w:color="auto"/>
            </w:tcBorders>
          </w:tcPr>
          <w:p w14:paraId="7735DB4E" w14:textId="77777777" w:rsidR="00AA182A" w:rsidRPr="00366F2E" w:rsidRDefault="00AA182A" w:rsidP="00310B8A">
            <w:pPr>
              <w:spacing w:line="228" w:lineRule="auto"/>
              <w:rPr>
                <w:rFonts w:ascii="Arial" w:hAnsi="Arial" w:cs="Arial"/>
                <w:b/>
                <w:sz w:val="20"/>
                <w:szCs w:val="20"/>
              </w:rPr>
            </w:pPr>
            <w:r w:rsidRPr="00366F2E">
              <w:rPr>
                <w:rFonts w:ascii="Arial" w:hAnsi="Arial" w:cs="Arial"/>
                <w:b/>
              </w:rPr>
              <w:t>Opis podací stvrzenky</w:t>
            </w:r>
            <w:r w:rsidRPr="00366F2E">
              <w:rPr>
                <w:rFonts w:ascii="Arial" w:hAnsi="Arial" w:cs="Arial"/>
                <w:b/>
                <w:sz w:val="20"/>
                <w:szCs w:val="20"/>
              </w:rPr>
              <w:t xml:space="preserve"> </w:t>
            </w:r>
          </w:p>
          <w:p w14:paraId="682B3A84" w14:textId="7E50F342" w:rsidR="00AA182A" w:rsidRPr="00366F2E" w:rsidRDefault="00AA182A" w:rsidP="00310B8A">
            <w:pPr>
              <w:spacing w:line="228" w:lineRule="auto"/>
              <w:rPr>
                <w:rFonts w:ascii="Arial" w:hAnsi="Arial" w:cs="Arial"/>
                <w:b/>
              </w:rPr>
            </w:pPr>
            <w:r w:rsidRPr="00366F2E">
              <w:rPr>
                <w:rFonts w:ascii="Arial" w:hAnsi="Arial" w:cs="Arial"/>
                <w:sz w:val="20"/>
                <w:szCs w:val="20"/>
              </w:rPr>
              <w:t>(čl. 108 odst. 7 a čl. 404 odst. 9 poštovních podmínek)</w:t>
            </w:r>
          </w:p>
        </w:tc>
        <w:tc>
          <w:tcPr>
            <w:tcW w:w="1134" w:type="dxa"/>
            <w:vMerge w:val="restart"/>
            <w:tcBorders>
              <w:top w:val="single" w:sz="4" w:space="0" w:color="auto"/>
              <w:left w:val="single" w:sz="4" w:space="0" w:color="auto"/>
              <w:right w:val="single" w:sz="4" w:space="0" w:color="auto"/>
            </w:tcBorders>
            <w:vAlign w:val="bottom"/>
          </w:tcPr>
          <w:p w14:paraId="5D70CB78" w14:textId="77777777" w:rsidR="00AA182A" w:rsidRPr="00366F2E" w:rsidRDefault="00AA182A" w:rsidP="003F07E8">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6,61</w:t>
            </w:r>
            <w:r w:rsidR="002D5E84" w:rsidRPr="00366F2E">
              <w:rPr>
                <w:rFonts w:ascii="Arial" w:hAnsi="Arial" w:cs="Arial"/>
                <w:sz w:val="20"/>
                <w:szCs w:val="20"/>
              </w:rPr>
              <w:t xml:space="preserve"> </w:t>
            </w:r>
          </w:p>
        </w:tc>
        <w:tc>
          <w:tcPr>
            <w:tcW w:w="964" w:type="dxa"/>
            <w:vMerge w:val="restart"/>
            <w:tcBorders>
              <w:top w:val="single" w:sz="4" w:space="0" w:color="auto"/>
              <w:left w:val="single" w:sz="4" w:space="0" w:color="auto"/>
              <w:right w:val="single" w:sz="4" w:space="0" w:color="auto"/>
            </w:tcBorders>
            <w:vAlign w:val="bottom"/>
          </w:tcPr>
          <w:p w14:paraId="4B3A9B8D" w14:textId="77777777" w:rsidR="00AA182A" w:rsidRPr="00366F2E" w:rsidRDefault="00AA182A" w:rsidP="00AA182A">
            <w:pPr>
              <w:pStyle w:val="Bezmezer"/>
              <w:tabs>
                <w:tab w:val="left" w:pos="7655"/>
              </w:tabs>
              <w:spacing w:line="228" w:lineRule="auto"/>
              <w:ind w:left="113"/>
              <w:jc w:val="center"/>
              <w:rPr>
                <w:rFonts w:ascii="Arial" w:hAnsi="Arial" w:cs="Arial"/>
                <w:b/>
                <w:sz w:val="20"/>
                <w:szCs w:val="20"/>
              </w:rPr>
            </w:pPr>
            <w:r w:rsidRPr="00366F2E">
              <w:rPr>
                <w:rFonts w:ascii="Arial" w:hAnsi="Arial" w:cs="Arial"/>
                <w:b/>
                <w:sz w:val="20"/>
                <w:szCs w:val="20"/>
              </w:rPr>
              <w:t>8,00</w:t>
            </w:r>
          </w:p>
        </w:tc>
      </w:tr>
      <w:tr w:rsidR="00547C55" w:rsidRPr="00366F2E" w14:paraId="49CA6FA6" w14:textId="77777777" w:rsidTr="00821599">
        <w:tc>
          <w:tcPr>
            <w:tcW w:w="564" w:type="dxa"/>
            <w:tcBorders>
              <w:left w:val="single" w:sz="4" w:space="0" w:color="auto"/>
              <w:bottom w:val="single" w:sz="4" w:space="0" w:color="auto"/>
              <w:right w:val="single" w:sz="4" w:space="0" w:color="auto"/>
            </w:tcBorders>
            <w:vAlign w:val="center"/>
          </w:tcPr>
          <w:p w14:paraId="7C5B56A3" w14:textId="77777777" w:rsidR="00A938B8" w:rsidRPr="00366F2E" w:rsidRDefault="00A938B8" w:rsidP="00B37DB3">
            <w:pPr>
              <w:pStyle w:val="Bezmezer"/>
              <w:tabs>
                <w:tab w:val="left" w:pos="7655"/>
              </w:tabs>
              <w:spacing w:line="228" w:lineRule="auto"/>
              <w:rPr>
                <w:rFonts w:ascii="Arial" w:hAnsi="Arial" w:cs="Arial"/>
                <w:sz w:val="20"/>
                <w:szCs w:val="20"/>
              </w:rPr>
            </w:pPr>
          </w:p>
        </w:tc>
        <w:tc>
          <w:tcPr>
            <w:tcW w:w="7403" w:type="dxa"/>
            <w:tcBorders>
              <w:bottom w:val="single" w:sz="4" w:space="0" w:color="auto"/>
              <w:right w:val="single" w:sz="4" w:space="0" w:color="auto"/>
            </w:tcBorders>
          </w:tcPr>
          <w:p w14:paraId="57179D08" w14:textId="77777777" w:rsidR="00A938B8" w:rsidRPr="00366F2E" w:rsidRDefault="00A938B8" w:rsidP="00310B8A">
            <w:pPr>
              <w:pStyle w:val="Bezmezer"/>
              <w:tabs>
                <w:tab w:val="left" w:pos="7655"/>
              </w:tabs>
              <w:spacing w:line="228" w:lineRule="auto"/>
              <w:jc w:val="both"/>
              <w:rPr>
                <w:rFonts w:ascii="Arial" w:hAnsi="Arial" w:cs="Arial"/>
                <w:sz w:val="20"/>
                <w:szCs w:val="20"/>
              </w:rPr>
            </w:pPr>
            <w:r w:rsidRPr="00366F2E">
              <w:rPr>
                <w:rFonts w:ascii="Arial" w:hAnsi="Arial" w:cs="Arial"/>
                <w:sz w:val="20"/>
                <w:szCs w:val="20"/>
              </w:rPr>
              <w:t>Za hromadný opis podací stvrzenky vyhotovený odesílatelem se vybírá cena za jednu zásilku.</w:t>
            </w:r>
          </w:p>
        </w:tc>
        <w:tc>
          <w:tcPr>
            <w:tcW w:w="1134" w:type="dxa"/>
            <w:vMerge/>
            <w:tcBorders>
              <w:left w:val="single" w:sz="4" w:space="0" w:color="auto"/>
              <w:bottom w:val="single" w:sz="4" w:space="0" w:color="auto"/>
              <w:right w:val="single" w:sz="4" w:space="0" w:color="auto"/>
            </w:tcBorders>
            <w:vAlign w:val="bottom"/>
          </w:tcPr>
          <w:p w14:paraId="3FF01273" w14:textId="77777777" w:rsidR="00A938B8" w:rsidRPr="00366F2E" w:rsidRDefault="00A938B8" w:rsidP="0045066A">
            <w:pPr>
              <w:pStyle w:val="Bezmezer"/>
              <w:tabs>
                <w:tab w:val="left" w:pos="7655"/>
              </w:tabs>
              <w:spacing w:line="228" w:lineRule="auto"/>
              <w:jc w:val="right"/>
              <w:rPr>
                <w:rFonts w:ascii="Arial" w:hAnsi="Arial" w:cs="Arial"/>
                <w:sz w:val="20"/>
                <w:szCs w:val="20"/>
              </w:rPr>
            </w:pPr>
          </w:p>
        </w:tc>
        <w:tc>
          <w:tcPr>
            <w:tcW w:w="964" w:type="dxa"/>
            <w:vMerge/>
            <w:tcBorders>
              <w:left w:val="single" w:sz="4" w:space="0" w:color="auto"/>
              <w:bottom w:val="single" w:sz="4" w:space="0" w:color="auto"/>
              <w:right w:val="single" w:sz="4" w:space="0" w:color="auto"/>
            </w:tcBorders>
            <w:vAlign w:val="bottom"/>
          </w:tcPr>
          <w:p w14:paraId="780097BF" w14:textId="77777777" w:rsidR="00A938B8" w:rsidRPr="00366F2E" w:rsidRDefault="00A938B8" w:rsidP="0045066A">
            <w:pPr>
              <w:pStyle w:val="Bezmezer"/>
              <w:tabs>
                <w:tab w:val="left" w:pos="7655"/>
              </w:tabs>
              <w:spacing w:line="228" w:lineRule="auto"/>
              <w:jc w:val="right"/>
              <w:rPr>
                <w:rFonts w:ascii="Arial" w:hAnsi="Arial" w:cs="Arial"/>
                <w:sz w:val="20"/>
                <w:szCs w:val="20"/>
              </w:rPr>
            </w:pPr>
          </w:p>
        </w:tc>
      </w:tr>
      <w:tr w:rsidR="00547C55" w:rsidRPr="00366F2E" w14:paraId="221D44D7" w14:textId="77777777" w:rsidTr="00BD5638">
        <w:tc>
          <w:tcPr>
            <w:tcW w:w="564" w:type="dxa"/>
            <w:tcBorders>
              <w:top w:val="single" w:sz="4" w:space="0" w:color="auto"/>
              <w:left w:val="single" w:sz="4" w:space="0" w:color="auto"/>
              <w:bottom w:val="single" w:sz="4" w:space="0" w:color="auto"/>
              <w:right w:val="single" w:sz="4" w:space="0" w:color="auto"/>
            </w:tcBorders>
            <w:vAlign w:val="center"/>
          </w:tcPr>
          <w:p w14:paraId="762A177B" w14:textId="77777777" w:rsidR="006616FF" w:rsidRPr="00366F2E" w:rsidRDefault="006616FF" w:rsidP="00B37DB3">
            <w:pPr>
              <w:spacing w:line="228" w:lineRule="auto"/>
              <w:rPr>
                <w:rFonts w:ascii="Arial" w:hAnsi="Arial" w:cs="Arial"/>
                <w:b/>
              </w:rPr>
            </w:pPr>
            <w:r w:rsidRPr="00366F2E">
              <w:rPr>
                <w:rFonts w:ascii="Arial" w:hAnsi="Arial" w:cs="Arial"/>
                <w:b/>
              </w:rPr>
              <w:t>5.</w:t>
            </w:r>
          </w:p>
        </w:tc>
        <w:tc>
          <w:tcPr>
            <w:tcW w:w="9501" w:type="dxa"/>
            <w:gridSpan w:val="3"/>
            <w:tcBorders>
              <w:top w:val="single" w:sz="4" w:space="0" w:color="auto"/>
              <w:bottom w:val="single" w:sz="4" w:space="0" w:color="auto"/>
              <w:right w:val="single" w:sz="4" w:space="0" w:color="auto"/>
            </w:tcBorders>
            <w:vAlign w:val="center"/>
          </w:tcPr>
          <w:p w14:paraId="47D3C444" w14:textId="3E15D6FD" w:rsidR="006616FF" w:rsidRPr="00366F2E" w:rsidRDefault="006616FF" w:rsidP="0045066A">
            <w:pPr>
              <w:pStyle w:val="Bezmezer"/>
              <w:tabs>
                <w:tab w:val="left" w:pos="7655"/>
              </w:tabs>
              <w:spacing w:line="228" w:lineRule="auto"/>
              <w:rPr>
                <w:rFonts w:ascii="Arial" w:hAnsi="Arial" w:cs="Arial"/>
                <w:b/>
              </w:rPr>
            </w:pPr>
            <w:r w:rsidRPr="00366F2E">
              <w:rPr>
                <w:rFonts w:ascii="Arial" w:hAnsi="Arial" w:cs="Arial"/>
                <w:b/>
              </w:rPr>
              <w:t>Mezinárodní odpovědka</w:t>
            </w:r>
          </w:p>
        </w:tc>
      </w:tr>
      <w:tr w:rsidR="00547C55" w:rsidRPr="00366F2E" w14:paraId="7B64E3E7" w14:textId="77777777" w:rsidTr="00821599">
        <w:tc>
          <w:tcPr>
            <w:tcW w:w="564" w:type="dxa"/>
            <w:tcBorders>
              <w:top w:val="single" w:sz="4" w:space="0" w:color="auto"/>
              <w:left w:val="single" w:sz="4" w:space="0" w:color="auto"/>
              <w:right w:val="single" w:sz="4" w:space="0" w:color="auto"/>
            </w:tcBorders>
            <w:vAlign w:val="center"/>
          </w:tcPr>
          <w:sdt>
            <w:sdtPr>
              <w:rPr>
                <w:rFonts w:ascii="Arial" w:hAnsi="Arial" w:cs="Arial"/>
                <w:b/>
              </w:rPr>
              <w:id w:val="-376011642"/>
            </w:sdtPr>
            <w:sdtEndPr/>
            <w:sdtContent>
              <w:p w14:paraId="57E6A14E" w14:textId="1FB152D3" w:rsidR="00BD5638" w:rsidRPr="00366F2E" w:rsidRDefault="00BD5638" w:rsidP="00B37DB3">
                <w:pPr>
                  <w:spacing w:line="228" w:lineRule="auto"/>
                  <w:rPr>
                    <w:rFonts w:ascii="Arial" w:hAnsi="Arial" w:cs="Arial"/>
                    <w:b/>
                  </w:rPr>
                </w:pPr>
                <w:r w:rsidRPr="00366F2E">
                  <w:rPr>
                    <w:rFonts w:ascii="Arial" w:hAnsi="Arial" w:cs="Arial"/>
                    <w:b/>
                  </w:rPr>
                  <w:t>5.1</w:t>
                </w:r>
              </w:p>
            </w:sdtContent>
          </w:sdt>
        </w:tc>
        <w:tc>
          <w:tcPr>
            <w:tcW w:w="7403" w:type="dxa"/>
            <w:tcBorders>
              <w:top w:val="single" w:sz="4" w:space="0" w:color="auto"/>
              <w:right w:val="single" w:sz="4" w:space="0" w:color="auto"/>
            </w:tcBorders>
          </w:tcPr>
          <w:sdt>
            <w:sdtPr>
              <w:rPr>
                <w:rFonts w:ascii="Arial" w:hAnsi="Arial" w:cs="Arial"/>
                <w:b/>
              </w:rPr>
              <w:id w:val="1398868594"/>
            </w:sdtPr>
            <w:sdtEndPr/>
            <w:sdtContent>
              <w:p w14:paraId="45C705D4" w14:textId="63EBC8D4" w:rsidR="00BD5638" w:rsidRPr="00366F2E" w:rsidRDefault="00BD5638" w:rsidP="00310B8A">
                <w:pPr>
                  <w:spacing w:line="228" w:lineRule="auto"/>
                  <w:rPr>
                    <w:rFonts w:ascii="Arial" w:hAnsi="Arial" w:cs="Arial"/>
                    <w:b/>
                  </w:rPr>
                </w:pPr>
                <w:r w:rsidRPr="00366F2E">
                  <w:rPr>
                    <w:rFonts w:ascii="Arial" w:hAnsi="Arial" w:cs="Arial"/>
                    <w:b/>
                  </w:rPr>
                  <w:t>Výměna mezinárodní odpovědky</w:t>
                </w:r>
              </w:p>
            </w:sdtContent>
          </w:sdt>
        </w:tc>
        <w:tc>
          <w:tcPr>
            <w:tcW w:w="1134" w:type="dxa"/>
            <w:vMerge w:val="restart"/>
            <w:tcBorders>
              <w:top w:val="single" w:sz="4" w:space="0" w:color="auto"/>
              <w:left w:val="single" w:sz="4" w:space="0" w:color="auto"/>
              <w:right w:val="single" w:sz="4" w:space="0" w:color="auto"/>
            </w:tcBorders>
            <w:vAlign w:val="center"/>
          </w:tcPr>
          <w:p w14:paraId="7F375D58" w14:textId="50D7B335" w:rsidR="00BD5638" w:rsidRPr="00366F2E" w:rsidRDefault="00962B02" w:rsidP="005A36CE">
            <w:pPr>
              <w:pStyle w:val="Bezmezer"/>
              <w:tabs>
                <w:tab w:val="left" w:pos="7655"/>
              </w:tabs>
              <w:spacing w:line="228" w:lineRule="auto"/>
              <w:ind w:left="113"/>
              <w:jc w:val="center"/>
              <w:rPr>
                <w:rFonts w:ascii="Arial" w:hAnsi="Arial" w:cs="Arial"/>
                <w:b/>
              </w:rPr>
            </w:pPr>
            <w:r w:rsidRPr="00366F2E">
              <w:rPr>
                <w:rFonts w:ascii="Arial" w:hAnsi="Arial" w:cs="Arial"/>
                <w:sz w:val="20"/>
                <w:szCs w:val="20"/>
              </w:rPr>
              <w:t>54</w:t>
            </w:r>
            <w:r w:rsidR="00BD5638" w:rsidRPr="00366F2E">
              <w:rPr>
                <w:rFonts w:ascii="Arial" w:hAnsi="Arial" w:cs="Arial"/>
                <w:sz w:val="20"/>
                <w:szCs w:val="20"/>
              </w:rPr>
              <w:t>,00</w:t>
            </w:r>
          </w:p>
        </w:tc>
        <w:tc>
          <w:tcPr>
            <w:tcW w:w="964" w:type="dxa"/>
            <w:vMerge w:val="restart"/>
            <w:tcBorders>
              <w:top w:val="single" w:sz="4" w:space="0" w:color="auto"/>
              <w:right w:val="single" w:sz="4" w:space="0" w:color="auto"/>
            </w:tcBorders>
            <w:vAlign w:val="center"/>
          </w:tcPr>
          <w:p w14:paraId="0A04F62D" w14:textId="3AE3270F" w:rsidR="00BD5638" w:rsidRPr="00366F2E" w:rsidRDefault="00E32C94" w:rsidP="00E32C94">
            <w:pPr>
              <w:pStyle w:val="Bezmezer"/>
              <w:tabs>
                <w:tab w:val="left" w:pos="7655"/>
              </w:tabs>
              <w:spacing w:line="228" w:lineRule="auto"/>
              <w:jc w:val="center"/>
              <w:rPr>
                <w:rFonts w:ascii="Arial" w:hAnsi="Arial" w:cs="Arial"/>
              </w:rPr>
            </w:pPr>
            <w:r w:rsidRPr="00366F2E">
              <w:rPr>
                <w:rFonts w:ascii="Arial" w:hAnsi="Arial" w:cs="Arial"/>
              </w:rPr>
              <w:t>-</w:t>
            </w:r>
          </w:p>
        </w:tc>
      </w:tr>
      <w:tr w:rsidR="00547C55" w:rsidRPr="00366F2E" w14:paraId="6F0CE3EB" w14:textId="77777777" w:rsidTr="00821599">
        <w:tc>
          <w:tcPr>
            <w:tcW w:w="564" w:type="dxa"/>
            <w:tcBorders>
              <w:left w:val="single" w:sz="4" w:space="0" w:color="auto"/>
              <w:bottom w:val="single" w:sz="4" w:space="0" w:color="auto"/>
              <w:right w:val="single" w:sz="4" w:space="0" w:color="auto"/>
            </w:tcBorders>
            <w:vAlign w:val="center"/>
          </w:tcPr>
          <w:p w14:paraId="688800AA" w14:textId="77777777" w:rsidR="00BD5638" w:rsidRPr="00366F2E" w:rsidRDefault="00BD5638" w:rsidP="00B37DB3">
            <w:pPr>
              <w:pStyle w:val="Bezmezer"/>
              <w:tabs>
                <w:tab w:val="left" w:pos="7655"/>
              </w:tabs>
              <w:spacing w:line="228" w:lineRule="auto"/>
              <w:rPr>
                <w:rFonts w:ascii="Arial" w:hAnsi="Arial" w:cs="Arial"/>
                <w:sz w:val="20"/>
                <w:szCs w:val="20"/>
              </w:rPr>
            </w:pPr>
          </w:p>
        </w:tc>
        <w:tc>
          <w:tcPr>
            <w:tcW w:w="7403" w:type="dxa"/>
            <w:tcBorders>
              <w:bottom w:val="single" w:sz="4" w:space="0" w:color="auto"/>
              <w:right w:val="single" w:sz="4" w:space="0" w:color="auto"/>
            </w:tcBorders>
          </w:tcPr>
          <w:p w14:paraId="448E5B64" w14:textId="6483A918" w:rsidR="00BD5638" w:rsidRPr="00366F2E" w:rsidRDefault="00BD5638" w:rsidP="00310B8A">
            <w:pPr>
              <w:pStyle w:val="Bezmezer"/>
              <w:tabs>
                <w:tab w:val="left" w:pos="7655"/>
              </w:tabs>
              <w:spacing w:line="228" w:lineRule="auto"/>
              <w:jc w:val="both"/>
              <w:rPr>
                <w:rFonts w:ascii="Arial" w:hAnsi="Arial" w:cs="Arial"/>
                <w:sz w:val="20"/>
                <w:szCs w:val="20"/>
              </w:rPr>
            </w:pPr>
            <w:r w:rsidRPr="00366F2E">
              <w:rPr>
                <w:rFonts w:ascii="Arial" w:hAnsi="Arial" w:cs="Arial"/>
                <w:sz w:val="20"/>
                <w:szCs w:val="20"/>
              </w:rPr>
              <w:t>Za mezinárodní odpovědku („</w:t>
            </w:r>
            <w:proofErr w:type="spellStart"/>
            <w:r w:rsidRPr="00366F2E">
              <w:rPr>
                <w:rFonts w:ascii="Arial" w:hAnsi="Arial" w:cs="Arial"/>
                <w:sz w:val="20"/>
                <w:szCs w:val="20"/>
              </w:rPr>
              <w:t>Coupon</w:t>
            </w:r>
            <w:proofErr w:type="spellEnd"/>
            <w:r w:rsidRPr="00366F2E">
              <w:rPr>
                <w:rFonts w:ascii="Arial" w:hAnsi="Arial" w:cs="Arial"/>
                <w:sz w:val="20"/>
                <w:szCs w:val="20"/>
              </w:rPr>
              <w:t xml:space="preserve"> </w:t>
            </w:r>
            <w:proofErr w:type="spellStart"/>
            <w:r w:rsidRPr="00366F2E">
              <w:rPr>
                <w:rFonts w:ascii="Arial" w:hAnsi="Arial" w:cs="Arial"/>
                <w:sz w:val="20"/>
                <w:szCs w:val="20"/>
              </w:rPr>
              <w:t>réponse</w:t>
            </w:r>
            <w:proofErr w:type="spellEnd"/>
            <w:r w:rsidRPr="00366F2E">
              <w:rPr>
                <w:rFonts w:ascii="Arial" w:hAnsi="Arial" w:cs="Arial"/>
                <w:sz w:val="20"/>
                <w:szCs w:val="20"/>
              </w:rPr>
              <w:t xml:space="preserve"> </w:t>
            </w:r>
            <w:proofErr w:type="spellStart"/>
            <w:r w:rsidRPr="00366F2E">
              <w:rPr>
                <w:rFonts w:ascii="Arial" w:hAnsi="Arial" w:cs="Arial"/>
                <w:sz w:val="20"/>
                <w:szCs w:val="20"/>
              </w:rPr>
              <w:t>international</w:t>
            </w:r>
            <w:proofErr w:type="spellEnd"/>
            <w:r w:rsidRPr="00366F2E">
              <w:rPr>
                <w:rFonts w:ascii="Arial" w:hAnsi="Arial" w:cs="Arial"/>
                <w:sz w:val="20"/>
                <w:szCs w:val="20"/>
              </w:rPr>
              <w:t>“) předloženou k</w:t>
            </w:r>
            <w:r w:rsidR="00F00687" w:rsidRPr="00366F2E">
              <w:rPr>
                <w:rFonts w:ascii="Arial" w:hAnsi="Arial" w:cs="Arial"/>
                <w:sz w:val="20"/>
                <w:szCs w:val="20"/>
              </w:rPr>
              <w:t> </w:t>
            </w:r>
            <w:r w:rsidRPr="00366F2E">
              <w:rPr>
                <w:rFonts w:ascii="Arial" w:hAnsi="Arial" w:cs="Arial"/>
                <w:sz w:val="20"/>
                <w:szCs w:val="20"/>
              </w:rPr>
              <w:t>výměně se vydají poštovní známky v</w:t>
            </w:r>
            <w:r w:rsidR="00F00687" w:rsidRPr="00366F2E">
              <w:rPr>
                <w:rFonts w:ascii="Arial" w:hAnsi="Arial" w:cs="Arial"/>
                <w:sz w:val="20"/>
                <w:szCs w:val="20"/>
              </w:rPr>
              <w:t> </w:t>
            </w:r>
            <w:r w:rsidRPr="00366F2E">
              <w:rPr>
                <w:rFonts w:ascii="Arial" w:hAnsi="Arial" w:cs="Arial"/>
                <w:sz w:val="20"/>
                <w:szCs w:val="20"/>
              </w:rPr>
              <w:t>hodnotě</w:t>
            </w:r>
          </w:p>
        </w:tc>
        <w:tc>
          <w:tcPr>
            <w:tcW w:w="1134" w:type="dxa"/>
            <w:vMerge/>
            <w:tcBorders>
              <w:left w:val="single" w:sz="4" w:space="0" w:color="auto"/>
              <w:bottom w:val="single" w:sz="4" w:space="0" w:color="auto"/>
              <w:right w:val="single" w:sz="4" w:space="0" w:color="auto"/>
            </w:tcBorders>
            <w:vAlign w:val="center"/>
          </w:tcPr>
          <w:p w14:paraId="660E29A1" w14:textId="07C228F9" w:rsidR="00BD5638" w:rsidRPr="00366F2E" w:rsidRDefault="00BD5638" w:rsidP="00E32C94">
            <w:pPr>
              <w:pStyle w:val="Bezmezer"/>
              <w:tabs>
                <w:tab w:val="left" w:pos="7655"/>
              </w:tabs>
              <w:spacing w:line="228" w:lineRule="auto"/>
              <w:ind w:left="113"/>
              <w:jc w:val="center"/>
              <w:rPr>
                <w:rFonts w:ascii="Arial" w:hAnsi="Arial" w:cs="Arial"/>
                <w:sz w:val="20"/>
                <w:szCs w:val="20"/>
              </w:rPr>
            </w:pPr>
          </w:p>
        </w:tc>
        <w:tc>
          <w:tcPr>
            <w:tcW w:w="964" w:type="dxa"/>
            <w:vMerge/>
            <w:tcBorders>
              <w:bottom w:val="single" w:sz="4" w:space="0" w:color="auto"/>
              <w:right w:val="single" w:sz="4" w:space="0" w:color="auto"/>
            </w:tcBorders>
            <w:vAlign w:val="bottom"/>
          </w:tcPr>
          <w:p w14:paraId="25209BFC" w14:textId="77777777" w:rsidR="00BD5638" w:rsidRPr="00366F2E" w:rsidRDefault="00BD5638" w:rsidP="00E32C94">
            <w:pPr>
              <w:pStyle w:val="Bezmezer"/>
              <w:tabs>
                <w:tab w:val="left" w:pos="7655"/>
              </w:tabs>
              <w:spacing w:line="228" w:lineRule="auto"/>
              <w:jc w:val="center"/>
              <w:rPr>
                <w:rFonts w:ascii="Arial" w:hAnsi="Arial" w:cs="Arial"/>
                <w:sz w:val="20"/>
                <w:szCs w:val="20"/>
              </w:rPr>
            </w:pPr>
          </w:p>
        </w:tc>
      </w:tr>
      <w:tr w:rsidR="00547C55" w:rsidRPr="00366F2E" w14:paraId="065E4870" w14:textId="77777777" w:rsidTr="00821599">
        <w:tc>
          <w:tcPr>
            <w:tcW w:w="564" w:type="dxa"/>
            <w:tcBorders>
              <w:top w:val="single" w:sz="4" w:space="0" w:color="auto"/>
              <w:left w:val="single" w:sz="4" w:space="0" w:color="auto"/>
              <w:bottom w:val="single" w:sz="4" w:space="0" w:color="auto"/>
              <w:right w:val="single" w:sz="4" w:space="0" w:color="auto"/>
            </w:tcBorders>
            <w:vAlign w:val="center"/>
          </w:tcPr>
          <w:p w14:paraId="5C909240" w14:textId="77777777" w:rsidR="006616FF" w:rsidRPr="00366F2E" w:rsidRDefault="006616FF" w:rsidP="00B37DB3">
            <w:pPr>
              <w:spacing w:line="228" w:lineRule="auto"/>
              <w:rPr>
                <w:rFonts w:ascii="Arial" w:hAnsi="Arial" w:cs="Arial"/>
                <w:b/>
              </w:rPr>
            </w:pPr>
            <w:r w:rsidRPr="00366F2E">
              <w:rPr>
                <w:rFonts w:ascii="Arial" w:hAnsi="Arial" w:cs="Arial"/>
                <w:b/>
              </w:rPr>
              <w:t>5.2</w:t>
            </w:r>
          </w:p>
        </w:tc>
        <w:tc>
          <w:tcPr>
            <w:tcW w:w="7403" w:type="dxa"/>
            <w:tcBorders>
              <w:top w:val="single" w:sz="4" w:space="0" w:color="auto"/>
              <w:bottom w:val="single" w:sz="4" w:space="0" w:color="auto"/>
              <w:right w:val="single" w:sz="4" w:space="0" w:color="auto"/>
            </w:tcBorders>
          </w:tcPr>
          <w:p w14:paraId="31478009" w14:textId="77777777" w:rsidR="006616FF" w:rsidRPr="00366F2E" w:rsidRDefault="006616FF" w:rsidP="00310B8A">
            <w:pPr>
              <w:spacing w:line="228" w:lineRule="auto"/>
              <w:rPr>
                <w:rFonts w:ascii="Arial" w:hAnsi="Arial" w:cs="Arial"/>
                <w:b/>
              </w:rPr>
            </w:pPr>
            <w:r w:rsidRPr="00366F2E">
              <w:rPr>
                <w:rFonts w:ascii="Arial" w:hAnsi="Arial" w:cs="Arial"/>
                <w:b/>
              </w:rPr>
              <w:t>Prodej mezinárodní odpovědky</w:t>
            </w:r>
          </w:p>
        </w:tc>
        <w:tc>
          <w:tcPr>
            <w:tcW w:w="1134" w:type="dxa"/>
            <w:tcBorders>
              <w:top w:val="single" w:sz="4" w:space="0" w:color="auto"/>
              <w:left w:val="single" w:sz="4" w:space="0" w:color="auto"/>
              <w:bottom w:val="single" w:sz="4" w:space="0" w:color="auto"/>
              <w:right w:val="single" w:sz="4" w:space="0" w:color="auto"/>
            </w:tcBorders>
            <w:vAlign w:val="center"/>
          </w:tcPr>
          <w:p w14:paraId="1F07AA7E" w14:textId="4C935C47" w:rsidR="006616FF" w:rsidRPr="00366F2E" w:rsidRDefault="00962B02" w:rsidP="00E32C94">
            <w:pPr>
              <w:pStyle w:val="Bezmezer"/>
              <w:tabs>
                <w:tab w:val="left" w:pos="7655"/>
              </w:tabs>
              <w:spacing w:line="228" w:lineRule="auto"/>
              <w:ind w:left="113"/>
              <w:jc w:val="center"/>
              <w:rPr>
                <w:rFonts w:ascii="Arial" w:hAnsi="Arial" w:cs="Arial"/>
                <w:sz w:val="20"/>
                <w:szCs w:val="20"/>
              </w:rPr>
            </w:pPr>
            <w:r w:rsidRPr="00366F2E">
              <w:rPr>
                <w:rFonts w:ascii="Arial" w:hAnsi="Arial" w:cs="Arial"/>
                <w:sz w:val="20"/>
                <w:szCs w:val="20"/>
              </w:rPr>
              <w:t>59</w:t>
            </w:r>
            <w:r w:rsidR="006616FF" w:rsidRPr="00366F2E">
              <w:rPr>
                <w:rFonts w:ascii="Arial" w:hAnsi="Arial" w:cs="Arial"/>
                <w:sz w:val="20"/>
                <w:szCs w:val="20"/>
              </w:rPr>
              <w:t>,00</w:t>
            </w:r>
          </w:p>
        </w:tc>
        <w:tc>
          <w:tcPr>
            <w:tcW w:w="964" w:type="dxa"/>
            <w:tcBorders>
              <w:top w:val="single" w:sz="4" w:space="0" w:color="auto"/>
              <w:bottom w:val="single" w:sz="4" w:space="0" w:color="auto"/>
              <w:right w:val="single" w:sz="4" w:space="0" w:color="auto"/>
            </w:tcBorders>
            <w:vAlign w:val="bottom"/>
          </w:tcPr>
          <w:p w14:paraId="042479B8" w14:textId="47192A81" w:rsidR="006616FF" w:rsidRPr="00366F2E" w:rsidRDefault="00E32C94" w:rsidP="00E32C94">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w:t>
            </w:r>
          </w:p>
        </w:tc>
      </w:tr>
      <w:tr w:rsidR="00547C55" w:rsidRPr="00366F2E" w14:paraId="121D47B0" w14:textId="77777777" w:rsidTr="00BD5638">
        <w:trPr>
          <w:trHeight w:val="217"/>
        </w:trPr>
        <w:tc>
          <w:tcPr>
            <w:tcW w:w="564" w:type="dxa"/>
            <w:tcBorders>
              <w:top w:val="single" w:sz="4" w:space="0" w:color="auto"/>
              <w:left w:val="single" w:sz="4" w:space="0" w:color="auto"/>
              <w:bottom w:val="single" w:sz="4" w:space="0" w:color="auto"/>
              <w:right w:val="single" w:sz="4" w:space="0" w:color="auto"/>
            </w:tcBorders>
            <w:vAlign w:val="center"/>
          </w:tcPr>
          <w:p w14:paraId="6A0D93D4" w14:textId="77777777" w:rsidR="006616FF" w:rsidRPr="00366F2E" w:rsidRDefault="006616FF" w:rsidP="00B37DB3">
            <w:pPr>
              <w:spacing w:line="228" w:lineRule="auto"/>
              <w:rPr>
                <w:rFonts w:ascii="Arial" w:hAnsi="Arial" w:cs="Arial"/>
                <w:b/>
              </w:rPr>
            </w:pPr>
            <w:r w:rsidRPr="00366F2E">
              <w:rPr>
                <w:rFonts w:ascii="Arial" w:hAnsi="Arial" w:cs="Arial"/>
                <w:b/>
              </w:rPr>
              <w:t>6.</w:t>
            </w:r>
          </w:p>
        </w:tc>
        <w:tc>
          <w:tcPr>
            <w:tcW w:w="9501" w:type="dxa"/>
            <w:gridSpan w:val="3"/>
            <w:tcBorders>
              <w:top w:val="single" w:sz="4" w:space="0" w:color="auto"/>
              <w:bottom w:val="single" w:sz="4" w:space="0" w:color="auto"/>
              <w:right w:val="single" w:sz="4" w:space="0" w:color="auto"/>
            </w:tcBorders>
            <w:vAlign w:val="center"/>
          </w:tcPr>
          <w:p w14:paraId="25ED0D20" w14:textId="77777777" w:rsidR="006616FF" w:rsidRPr="00366F2E" w:rsidRDefault="006616FF" w:rsidP="0045066A">
            <w:pPr>
              <w:pStyle w:val="Bezmezer"/>
              <w:tabs>
                <w:tab w:val="left" w:pos="7655"/>
              </w:tabs>
              <w:spacing w:line="228" w:lineRule="auto"/>
              <w:rPr>
                <w:rFonts w:ascii="Arial" w:hAnsi="Arial" w:cs="Arial"/>
                <w:b/>
              </w:rPr>
            </w:pPr>
            <w:r w:rsidRPr="00366F2E">
              <w:rPr>
                <w:rFonts w:ascii="Arial" w:hAnsi="Arial" w:cs="Arial"/>
                <w:b/>
              </w:rPr>
              <w:t>Nedovolený obsah</w:t>
            </w:r>
          </w:p>
        </w:tc>
      </w:tr>
      <w:tr w:rsidR="00547C55" w:rsidRPr="00366F2E" w14:paraId="2802CE49" w14:textId="77777777" w:rsidTr="00BD5638">
        <w:tc>
          <w:tcPr>
            <w:tcW w:w="564" w:type="dxa"/>
            <w:tcBorders>
              <w:left w:val="single" w:sz="4" w:space="0" w:color="auto"/>
              <w:right w:val="single" w:sz="4" w:space="0" w:color="auto"/>
            </w:tcBorders>
            <w:vAlign w:val="center"/>
          </w:tcPr>
          <w:p w14:paraId="0853F439" w14:textId="77777777" w:rsidR="00A938B8" w:rsidRPr="00366F2E" w:rsidRDefault="00A938B8" w:rsidP="00B37DB3">
            <w:pPr>
              <w:spacing w:line="228" w:lineRule="auto"/>
              <w:rPr>
                <w:rFonts w:ascii="Arial" w:hAnsi="Arial" w:cs="Arial"/>
                <w:b/>
              </w:rPr>
            </w:pPr>
            <w:r w:rsidRPr="00366F2E">
              <w:rPr>
                <w:rFonts w:ascii="Arial" w:hAnsi="Arial" w:cs="Arial"/>
                <w:b/>
              </w:rPr>
              <w:t>6.1</w:t>
            </w:r>
          </w:p>
        </w:tc>
        <w:tc>
          <w:tcPr>
            <w:tcW w:w="9501" w:type="dxa"/>
            <w:gridSpan w:val="3"/>
            <w:tcBorders>
              <w:right w:val="single" w:sz="4" w:space="0" w:color="auto"/>
            </w:tcBorders>
          </w:tcPr>
          <w:p w14:paraId="17CCD48C" w14:textId="2CA48BC8" w:rsidR="00A938B8" w:rsidRPr="00366F2E" w:rsidRDefault="00A938B8" w:rsidP="00A938B8">
            <w:pPr>
              <w:pStyle w:val="Bezmezer"/>
              <w:tabs>
                <w:tab w:val="left" w:pos="7655"/>
              </w:tabs>
              <w:spacing w:line="228" w:lineRule="auto"/>
              <w:rPr>
                <w:rFonts w:ascii="Arial" w:hAnsi="Arial" w:cs="Arial"/>
                <w:b/>
              </w:rPr>
            </w:pPr>
            <w:r w:rsidRPr="00366F2E">
              <w:rPr>
                <w:rFonts w:ascii="Arial" w:hAnsi="Arial" w:cs="Arial"/>
                <w:b/>
              </w:rPr>
              <w:t xml:space="preserve">Nedovolený </w:t>
            </w:r>
            <w:r w:rsidR="00A043F4" w:rsidRPr="00366F2E">
              <w:rPr>
                <w:rFonts w:ascii="Arial" w:hAnsi="Arial" w:cs="Arial"/>
                <w:b/>
              </w:rPr>
              <w:t>obsah – vývoz</w:t>
            </w:r>
          </w:p>
        </w:tc>
      </w:tr>
      <w:tr w:rsidR="009B691D" w:rsidRPr="00366F2E" w14:paraId="0CA0C2EA" w14:textId="77777777" w:rsidTr="00BD5638">
        <w:tc>
          <w:tcPr>
            <w:tcW w:w="564" w:type="dxa"/>
            <w:tcBorders>
              <w:left w:val="single" w:sz="4" w:space="0" w:color="auto"/>
              <w:bottom w:val="single" w:sz="4" w:space="0" w:color="auto"/>
              <w:right w:val="single" w:sz="4" w:space="0" w:color="auto"/>
            </w:tcBorders>
          </w:tcPr>
          <w:p w14:paraId="0EB08EAE" w14:textId="77777777" w:rsidR="00A938B8" w:rsidRPr="00366F2E" w:rsidRDefault="00A938B8" w:rsidP="00310B8A">
            <w:pPr>
              <w:pStyle w:val="Bezmezer"/>
              <w:tabs>
                <w:tab w:val="left" w:pos="7655"/>
              </w:tabs>
              <w:jc w:val="both"/>
              <w:rPr>
                <w:rFonts w:ascii="Arial" w:hAnsi="Arial" w:cs="Arial"/>
                <w:sz w:val="20"/>
                <w:szCs w:val="20"/>
              </w:rPr>
            </w:pPr>
          </w:p>
        </w:tc>
        <w:tc>
          <w:tcPr>
            <w:tcW w:w="9501" w:type="dxa"/>
            <w:gridSpan w:val="3"/>
            <w:tcBorders>
              <w:bottom w:val="single" w:sz="4" w:space="0" w:color="auto"/>
              <w:right w:val="single" w:sz="4" w:space="0" w:color="auto"/>
            </w:tcBorders>
          </w:tcPr>
          <w:p w14:paraId="265E599E" w14:textId="2C05FD9F" w:rsidR="00FE4B52" w:rsidRPr="00366F2E" w:rsidRDefault="00A938B8" w:rsidP="00351D90">
            <w:pPr>
              <w:pStyle w:val="Bezmezer"/>
              <w:tabs>
                <w:tab w:val="left" w:pos="7655"/>
              </w:tabs>
              <w:jc w:val="both"/>
              <w:rPr>
                <w:rFonts w:ascii="Arial" w:hAnsi="Arial" w:cs="Arial"/>
                <w:sz w:val="20"/>
                <w:szCs w:val="20"/>
              </w:rPr>
            </w:pPr>
            <w:r w:rsidRPr="00366F2E">
              <w:rPr>
                <w:rFonts w:ascii="Arial" w:hAnsi="Arial" w:cs="Arial"/>
                <w:sz w:val="20"/>
                <w:szCs w:val="20"/>
              </w:rPr>
              <w:t>Při zjištění nedovoleného obsahu Obyčejné nebo Doporučené slepecké zásilky</w:t>
            </w:r>
            <w:r w:rsidR="00FE4B52" w:rsidRPr="00366F2E">
              <w:rPr>
                <w:rFonts w:ascii="Arial" w:hAnsi="Arial" w:cs="Arial"/>
                <w:sz w:val="20"/>
                <w:szCs w:val="20"/>
              </w:rPr>
              <w:t xml:space="preserve"> </w:t>
            </w:r>
            <w:r w:rsidRPr="00366F2E">
              <w:rPr>
                <w:rFonts w:ascii="Arial" w:hAnsi="Arial" w:cs="Arial"/>
                <w:sz w:val="20"/>
                <w:szCs w:val="20"/>
              </w:rPr>
              <w:t>se vybírá cena za poštovní službu obdobné kvality, pro niž jsou poštovní podmínky splněny.</w:t>
            </w:r>
          </w:p>
        </w:tc>
      </w:tr>
    </w:tbl>
    <w:p w14:paraId="26D33CD4" w14:textId="77777777" w:rsidR="00E37394" w:rsidRPr="00366F2E" w:rsidRDefault="00E37394" w:rsidP="00E37394">
      <w:pPr>
        <w:spacing w:line="240" w:lineRule="auto"/>
        <w:rPr>
          <w:rFonts w:ascii="Arial" w:hAnsi="Arial" w:cs="Arial"/>
          <w:sz w:val="18"/>
          <w:szCs w:val="18"/>
        </w:rPr>
      </w:pPr>
      <w:bookmarkStart w:id="509" w:name="_Toc447207175"/>
      <w:bookmarkStart w:id="510" w:name="_Toc22742923"/>
      <w:bookmarkStart w:id="511" w:name="_Toc87870683"/>
    </w:p>
    <w:p w14:paraId="4CCC476E" w14:textId="63420082" w:rsidR="00E37394" w:rsidRPr="00366F2E" w:rsidRDefault="00E37394">
      <w:pPr>
        <w:spacing w:line="240" w:lineRule="auto"/>
        <w:rPr>
          <w:rFonts w:ascii="Arial" w:hAnsi="Arial" w:cs="Arial"/>
          <w:sz w:val="18"/>
          <w:szCs w:val="18"/>
        </w:rPr>
      </w:pPr>
      <w:r w:rsidRPr="00366F2E">
        <w:rPr>
          <w:rFonts w:ascii="Arial" w:hAnsi="Arial" w:cs="Arial"/>
          <w:sz w:val="18"/>
          <w:szCs w:val="18"/>
        </w:rPr>
        <w:br w:type="page"/>
      </w:r>
    </w:p>
    <w:p w14:paraId="6C45B2B9" w14:textId="1173453C" w:rsidR="00954480" w:rsidRPr="00366F2E" w:rsidRDefault="00954480" w:rsidP="00414682">
      <w:pPr>
        <w:pStyle w:val="Nadpis2"/>
        <w:numPr>
          <w:ilvl w:val="0"/>
          <w:numId w:val="46"/>
        </w:numPr>
        <w:spacing w:after="120" w:line="240" w:lineRule="auto"/>
        <w:rPr>
          <w:rFonts w:cs="Arial"/>
        </w:rPr>
      </w:pPr>
      <w:bookmarkStart w:id="512" w:name="_Toc151388009"/>
      <w:bookmarkStart w:id="513" w:name="_Toc189039855"/>
      <w:r w:rsidRPr="00366F2E">
        <w:rPr>
          <w:rFonts w:cs="Arial"/>
        </w:rPr>
        <w:lastRenderedPageBreak/>
        <w:t>BALÍKOVÉ ZÁSILKY</w:t>
      </w:r>
      <w:bookmarkEnd w:id="509"/>
      <w:bookmarkEnd w:id="510"/>
      <w:bookmarkEnd w:id="511"/>
      <w:bookmarkEnd w:id="512"/>
      <w:bookmarkEnd w:id="513"/>
    </w:p>
    <w:p w14:paraId="48E64C42" w14:textId="1933A699" w:rsidR="00954480" w:rsidRPr="00366F2E" w:rsidRDefault="00954480" w:rsidP="00954480">
      <w:pPr>
        <w:pStyle w:val="cpNormal4"/>
        <w:spacing w:after="0" w:line="240" w:lineRule="auto"/>
        <w:ind w:firstLine="0"/>
        <w:rPr>
          <w:rFonts w:ascii="Arial" w:hAnsi="Arial" w:cs="Arial"/>
          <w:b/>
        </w:rPr>
      </w:pPr>
      <w:r w:rsidRPr="00366F2E">
        <w:rPr>
          <w:rFonts w:ascii="Arial" w:hAnsi="Arial" w:cs="Arial"/>
          <w:b/>
        </w:rPr>
        <w:t>Ceny základních mezinárodních poštovních služeb do 10 kg a s</w:t>
      </w:r>
      <w:r w:rsidR="00F00687" w:rsidRPr="00366F2E">
        <w:rPr>
          <w:rFonts w:ascii="Arial" w:hAnsi="Arial" w:cs="Arial"/>
          <w:b/>
        </w:rPr>
        <w:t> </w:t>
      </w:r>
      <w:r w:rsidRPr="00366F2E">
        <w:rPr>
          <w:rFonts w:ascii="Arial" w:hAnsi="Arial" w:cs="Arial"/>
          <w:b/>
        </w:rPr>
        <w:t>nimi souvisejících doplňkových služeb a příplatků jsou osvobozeny od DPH.</w:t>
      </w:r>
    </w:p>
    <w:p w14:paraId="46084CEE" w14:textId="77777777" w:rsidR="00954480" w:rsidRPr="00366F2E" w:rsidRDefault="00954480" w:rsidP="00954480">
      <w:pPr>
        <w:spacing w:line="240" w:lineRule="auto"/>
        <w:rPr>
          <w:rFonts w:ascii="Arial" w:hAnsi="Arial" w:cs="Arial"/>
          <w:sz w:val="12"/>
        </w:rPr>
      </w:pPr>
    </w:p>
    <w:p w14:paraId="477C0ED7" w14:textId="2FB8CB55" w:rsidR="00954480" w:rsidRPr="00366F2E" w:rsidRDefault="00954480" w:rsidP="001B5A38">
      <w:pPr>
        <w:pStyle w:val="Nadpis4"/>
        <w:numPr>
          <w:ilvl w:val="3"/>
          <w:numId w:val="68"/>
        </w:numPr>
        <w:tabs>
          <w:tab w:val="clear" w:pos="907"/>
          <w:tab w:val="num" w:pos="567"/>
        </w:tabs>
        <w:spacing w:before="0"/>
        <w:rPr>
          <w:rFonts w:cs="Arial"/>
        </w:rPr>
      </w:pPr>
      <w:bookmarkStart w:id="514" w:name="_Toc447207177"/>
      <w:bookmarkStart w:id="515" w:name="_Toc247946334"/>
      <w:bookmarkStart w:id="516" w:name="_Toc22742924"/>
      <w:bookmarkStart w:id="517" w:name="_Toc87870684"/>
      <w:bookmarkStart w:id="518" w:name="_Toc151388010"/>
      <w:bookmarkStart w:id="519" w:name="_Toc189039856"/>
      <w:r w:rsidRPr="00366F2E">
        <w:rPr>
          <w:rFonts w:cs="Arial"/>
        </w:rPr>
        <w:t>Standardní balík</w:t>
      </w:r>
      <w:bookmarkEnd w:id="514"/>
      <w:bookmarkEnd w:id="515"/>
      <w:bookmarkEnd w:id="516"/>
      <w:bookmarkEnd w:id="517"/>
      <w:bookmarkEnd w:id="518"/>
      <w:bookmarkEnd w:id="519"/>
    </w:p>
    <w:p w14:paraId="7D5239C6" w14:textId="77777777" w:rsidR="00954480" w:rsidRPr="00366F2E" w:rsidRDefault="00954480" w:rsidP="008938B7">
      <w:pPr>
        <w:rPr>
          <w:rFonts w:ascii="Arial" w:hAnsi="Arial" w:cs="Arial"/>
        </w:rPr>
      </w:pPr>
      <w:r w:rsidRPr="00366F2E">
        <w:rPr>
          <w:rFonts w:ascii="Arial" w:hAnsi="Arial" w:cs="Arial"/>
        </w:rPr>
        <w:t>(čl. 122 poštovních podmínek)</w:t>
      </w:r>
    </w:p>
    <w:p w14:paraId="567F61CE" w14:textId="286BCA4B" w:rsidR="00954480" w:rsidRPr="00366F2E" w:rsidRDefault="00954480" w:rsidP="00954480">
      <w:pPr>
        <w:spacing w:line="228" w:lineRule="auto"/>
        <w:rPr>
          <w:rFonts w:ascii="Arial" w:hAnsi="Arial" w:cs="Arial"/>
          <w:sz w:val="6"/>
          <w:szCs w:val="6"/>
        </w:rPr>
      </w:pPr>
    </w:p>
    <w:p w14:paraId="30BB58BC" w14:textId="77777777" w:rsidR="00814451" w:rsidRPr="00366F2E" w:rsidRDefault="00814451" w:rsidP="00814451">
      <w:pPr>
        <w:rPr>
          <w:rFonts w:ascii="Arial" w:hAnsi="Arial" w:cs="Arial"/>
        </w:rPr>
      </w:pPr>
      <w:r w:rsidRPr="00366F2E">
        <w:rPr>
          <w:rFonts w:ascii="Arial" w:hAnsi="Arial" w:cs="Arial"/>
        </w:rPr>
        <w:t>Cena je stanovena podle hmotnosti a příslušné cenové skupiny</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864"/>
        <w:gridCol w:w="1138"/>
        <w:gridCol w:w="1006"/>
        <w:gridCol w:w="1107"/>
        <w:gridCol w:w="1061"/>
        <w:gridCol w:w="1216"/>
        <w:gridCol w:w="952"/>
        <w:gridCol w:w="1161"/>
        <w:gridCol w:w="975"/>
      </w:tblGrid>
      <w:tr w:rsidR="00380CB4" w:rsidRPr="00366F2E" w14:paraId="62B8DEA0" w14:textId="77777777" w:rsidTr="00976BD7">
        <w:trPr>
          <w:cantSplit/>
          <w:trHeight w:val="276"/>
        </w:trPr>
        <w:tc>
          <w:tcPr>
            <w:tcW w:w="5000" w:type="pct"/>
            <w:gridSpan w:val="9"/>
            <w:tcBorders>
              <w:bottom w:val="single" w:sz="4" w:space="0" w:color="auto"/>
            </w:tcBorders>
            <w:shd w:val="clear" w:color="auto" w:fill="F2F2F2"/>
          </w:tcPr>
          <w:p w14:paraId="058CA4F0" w14:textId="77777777" w:rsidR="00380CB4" w:rsidRPr="00366F2E" w:rsidRDefault="00380CB4" w:rsidP="00F940BA">
            <w:pPr>
              <w:rPr>
                <w:rFonts w:ascii="Arial" w:hAnsi="Arial" w:cs="Arial"/>
                <w:b/>
                <w:sz w:val="20"/>
                <w:szCs w:val="20"/>
              </w:rPr>
            </w:pPr>
            <w:r w:rsidRPr="00366F2E">
              <w:rPr>
                <w:rFonts w:ascii="Arial" w:hAnsi="Arial" w:cs="Arial"/>
                <w:b/>
                <w:sz w:val="20"/>
                <w:szCs w:val="20"/>
              </w:rPr>
              <w:t>1.1 Standardní balík – prioritní</w:t>
            </w:r>
          </w:p>
        </w:tc>
      </w:tr>
      <w:tr w:rsidR="00380CB4" w:rsidRPr="00366F2E" w14:paraId="3CFF5305" w14:textId="77777777" w:rsidTr="00976BD7">
        <w:trPr>
          <w:cantSplit/>
          <w:trHeight w:val="271"/>
        </w:trPr>
        <w:tc>
          <w:tcPr>
            <w:tcW w:w="890" w:type="pct"/>
            <w:vMerge w:val="restart"/>
            <w:shd w:val="clear" w:color="auto" w:fill="F2F2F2" w:themeFill="background1" w:themeFillShade="F2"/>
          </w:tcPr>
          <w:p w14:paraId="69418B1F" w14:textId="77777777" w:rsidR="00380CB4" w:rsidRPr="00976BD7" w:rsidRDefault="00380CB4" w:rsidP="00F940BA">
            <w:pPr>
              <w:spacing w:line="240" w:lineRule="auto"/>
              <w:jc w:val="center"/>
              <w:rPr>
                <w:rFonts w:ascii="Arial" w:hAnsi="Arial" w:cs="Arial"/>
                <w:sz w:val="20"/>
                <w:szCs w:val="20"/>
              </w:rPr>
            </w:pPr>
            <w:r w:rsidRPr="00976BD7">
              <w:rPr>
                <w:rFonts w:ascii="Arial" w:hAnsi="Arial" w:cs="Arial"/>
                <w:sz w:val="20"/>
                <w:szCs w:val="20"/>
              </w:rPr>
              <w:t>Cen. skupina /</w:t>
            </w:r>
          </w:p>
          <w:p w14:paraId="12830CCA" w14:textId="77777777" w:rsidR="00380CB4" w:rsidRPr="00976BD7" w:rsidRDefault="00380CB4" w:rsidP="00F940BA">
            <w:pPr>
              <w:spacing w:line="240" w:lineRule="auto"/>
              <w:jc w:val="center"/>
              <w:rPr>
                <w:rFonts w:ascii="Arial" w:hAnsi="Arial" w:cs="Arial"/>
                <w:sz w:val="20"/>
                <w:szCs w:val="20"/>
              </w:rPr>
            </w:pPr>
            <w:r w:rsidRPr="00976BD7">
              <w:rPr>
                <w:rFonts w:ascii="Arial" w:hAnsi="Arial" w:cs="Arial"/>
                <w:sz w:val="20"/>
                <w:szCs w:val="20"/>
              </w:rPr>
              <w:t>Hmotnost</w:t>
            </w:r>
          </w:p>
          <w:p w14:paraId="488E63C5" w14:textId="77777777" w:rsidR="00380CB4" w:rsidRPr="00976BD7" w:rsidRDefault="00380CB4" w:rsidP="00F940BA">
            <w:pPr>
              <w:spacing w:line="240" w:lineRule="auto"/>
              <w:jc w:val="center"/>
              <w:rPr>
                <w:rFonts w:ascii="Arial" w:hAnsi="Arial" w:cs="Arial"/>
                <w:sz w:val="20"/>
                <w:szCs w:val="20"/>
              </w:rPr>
            </w:pPr>
            <w:r w:rsidRPr="00976BD7">
              <w:rPr>
                <w:rFonts w:ascii="Arial" w:hAnsi="Arial" w:cs="Arial"/>
                <w:sz w:val="20"/>
                <w:szCs w:val="20"/>
              </w:rPr>
              <w:t>do</w:t>
            </w:r>
          </w:p>
        </w:tc>
        <w:tc>
          <w:tcPr>
            <w:tcW w:w="1023" w:type="pct"/>
            <w:gridSpan w:val="2"/>
            <w:tcBorders>
              <w:bottom w:val="single" w:sz="4" w:space="0" w:color="auto"/>
            </w:tcBorders>
            <w:shd w:val="clear" w:color="auto" w:fill="F2F2F2" w:themeFill="background1" w:themeFillShade="F2"/>
            <w:vAlign w:val="center"/>
          </w:tcPr>
          <w:p w14:paraId="199653DC" w14:textId="4C47FE76" w:rsidR="00380CB4" w:rsidRPr="00976BD7" w:rsidRDefault="00380CB4" w:rsidP="00F940BA">
            <w:pPr>
              <w:jc w:val="center"/>
              <w:rPr>
                <w:rFonts w:ascii="Arial" w:hAnsi="Arial" w:cs="Arial"/>
                <w:b/>
                <w:sz w:val="20"/>
                <w:szCs w:val="20"/>
              </w:rPr>
            </w:pPr>
            <w:r w:rsidRPr="00976BD7">
              <w:rPr>
                <w:rFonts w:ascii="Arial" w:hAnsi="Arial" w:cs="Arial"/>
                <w:b/>
                <w:sz w:val="20"/>
                <w:szCs w:val="20"/>
              </w:rPr>
              <w:t xml:space="preserve">1 </w:t>
            </w:r>
            <w:r w:rsidRPr="00976BD7">
              <w:rPr>
                <w:rFonts w:ascii="Arial" w:hAnsi="Arial" w:cs="Arial"/>
                <w:b/>
                <w:sz w:val="20"/>
                <w:szCs w:val="20"/>
                <w:vertAlign w:val="superscript"/>
              </w:rPr>
              <w:t>1)</w:t>
            </w:r>
          </w:p>
        </w:tc>
        <w:tc>
          <w:tcPr>
            <w:tcW w:w="1034" w:type="pct"/>
            <w:gridSpan w:val="2"/>
            <w:tcBorders>
              <w:bottom w:val="single" w:sz="4" w:space="0" w:color="auto"/>
            </w:tcBorders>
            <w:shd w:val="clear" w:color="auto" w:fill="F2F2F2" w:themeFill="background1" w:themeFillShade="F2"/>
            <w:vAlign w:val="center"/>
          </w:tcPr>
          <w:p w14:paraId="371BE9DA" w14:textId="00F9D993" w:rsidR="00380CB4" w:rsidRPr="00976BD7" w:rsidRDefault="00380CB4" w:rsidP="00F940BA">
            <w:pPr>
              <w:jc w:val="center"/>
              <w:rPr>
                <w:rFonts w:ascii="Arial" w:hAnsi="Arial" w:cs="Arial"/>
                <w:b/>
                <w:sz w:val="20"/>
                <w:szCs w:val="20"/>
              </w:rPr>
            </w:pPr>
            <w:r w:rsidRPr="00976BD7">
              <w:rPr>
                <w:rFonts w:ascii="Arial" w:hAnsi="Arial" w:cs="Arial"/>
                <w:b/>
                <w:sz w:val="20"/>
                <w:szCs w:val="20"/>
              </w:rPr>
              <w:t>2</w:t>
            </w:r>
          </w:p>
        </w:tc>
        <w:tc>
          <w:tcPr>
            <w:tcW w:w="1034" w:type="pct"/>
            <w:gridSpan w:val="2"/>
            <w:tcBorders>
              <w:bottom w:val="single" w:sz="4" w:space="0" w:color="auto"/>
            </w:tcBorders>
            <w:shd w:val="clear" w:color="auto" w:fill="F2F2F2" w:themeFill="background1" w:themeFillShade="F2"/>
            <w:vAlign w:val="center"/>
          </w:tcPr>
          <w:p w14:paraId="44E71C3F" w14:textId="0C1C94AD" w:rsidR="00380CB4" w:rsidRPr="00976BD7" w:rsidRDefault="00380CB4" w:rsidP="00F940BA">
            <w:pPr>
              <w:jc w:val="center"/>
              <w:rPr>
                <w:rFonts w:ascii="Arial" w:hAnsi="Arial" w:cs="Arial"/>
                <w:b/>
                <w:sz w:val="20"/>
                <w:szCs w:val="20"/>
              </w:rPr>
            </w:pPr>
            <w:r w:rsidRPr="00976BD7">
              <w:rPr>
                <w:rFonts w:ascii="Arial" w:hAnsi="Arial" w:cs="Arial"/>
                <w:b/>
                <w:sz w:val="20"/>
                <w:szCs w:val="20"/>
              </w:rPr>
              <w:t>3</w:t>
            </w:r>
          </w:p>
        </w:tc>
        <w:tc>
          <w:tcPr>
            <w:tcW w:w="1019" w:type="pct"/>
            <w:gridSpan w:val="2"/>
            <w:tcBorders>
              <w:bottom w:val="single" w:sz="4" w:space="0" w:color="auto"/>
            </w:tcBorders>
            <w:shd w:val="clear" w:color="auto" w:fill="F2F2F2" w:themeFill="background1" w:themeFillShade="F2"/>
            <w:vAlign w:val="center"/>
          </w:tcPr>
          <w:p w14:paraId="713384BC" w14:textId="3F807423" w:rsidR="00380CB4" w:rsidRPr="00976BD7" w:rsidRDefault="00380CB4" w:rsidP="00F940BA">
            <w:pPr>
              <w:jc w:val="center"/>
              <w:rPr>
                <w:rFonts w:ascii="Arial" w:hAnsi="Arial" w:cs="Arial"/>
                <w:b/>
                <w:sz w:val="20"/>
                <w:szCs w:val="20"/>
              </w:rPr>
            </w:pPr>
            <w:r w:rsidRPr="00976BD7">
              <w:rPr>
                <w:rFonts w:ascii="Arial" w:hAnsi="Arial" w:cs="Arial"/>
                <w:b/>
                <w:sz w:val="20"/>
                <w:szCs w:val="20"/>
              </w:rPr>
              <w:t>4</w:t>
            </w:r>
          </w:p>
        </w:tc>
      </w:tr>
      <w:tr w:rsidR="00380CB4" w:rsidRPr="00366F2E" w14:paraId="5FBBF4A9" w14:textId="77777777" w:rsidTr="00976BD7">
        <w:trPr>
          <w:cantSplit/>
          <w:trHeight w:val="271"/>
        </w:trPr>
        <w:tc>
          <w:tcPr>
            <w:tcW w:w="890" w:type="pct"/>
            <w:vMerge/>
            <w:shd w:val="clear" w:color="auto" w:fill="F2F2F2" w:themeFill="background1" w:themeFillShade="F2"/>
            <w:vAlign w:val="center"/>
          </w:tcPr>
          <w:p w14:paraId="2A20CE72" w14:textId="77777777" w:rsidR="00380CB4" w:rsidRPr="00976BD7" w:rsidRDefault="00380CB4" w:rsidP="00F940BA">
            <w:pPr>
              <w:spacing w:line="240" w:lineRule="auto"/>
              <w:jc w:val="center"/>
              <w:rPr>
                <w:rFonts w:ascii="Arial" w:hAnsi="Arial" w:cs="Arial"/>
                <w:sz w:val="20"/>
                <w:szCs w:val="20"/>
              </w:rPr>
            </w:pPr>
          </w:p>
        </w:tc>
        <w:tc>
          <w:tcPr>
            <w:tcW w:w="4110" w:type="pct"/>
            <w:gridSpan w:val="8"/>
            <w:tcBorders>
              <w:top w:val="single" w:sz="4" w:space="0" w:color="auto"/>
              <w:bottom w:val="single" w:sz="4" w:space="0" w:color="auto"/>
            </w:tcBorders>
            <w:shd w:val="clear" w:color="auto" w:fill="F2F2F2" w:themeFill="background1" w:themeFillShade="F2"/>
            <w:vAlign w:val="center"/>
          </w:tcPr>
          <w:p w14:paraId="1AA539A3" w14:textId="61C2BCA6" w:rsidR="00380CB4" w:rsidRPr="00366F2E" w:rsidRDefault="00380CB4" w:rsidP="00F940BA">
            <w:pPr>
              <w:jc w:val="center"/>
              <w:rPr>
                <w:rFonts w:ascii="Arial" w:hAnsi="Arial" w:cs="Arial"/>
                <w:b/>
                <w:sz w:val="20"/>
                <w:szCs w:val="20"/>
              </w:rPr>
            </w:pPr>
            <w:r w:rsidRPr="00366F2E">
              <w:rPr>
                <w:rFonts w:ascii="Arial" w:hAnsi="Arial" w:cs="Arial"/>
                <w:b/>
                <w:sz w:val="20"/>
                <w:szCs w:val="20"/>
              </w:rPr>
              <w:t>Cena v Kč</w:t>
            </w:r>
          </w:p>
        </w:tc>
      </w:tr>
      <w:tr w:rsidR="00AB7244" w:rsidRPr="00366F2E" w14:paraId="516E4445" w14:textId="77777777" w:rsidTr="00620135">
        <w:trPr>
          <w:cantSplit/>
          <w:trHeight w:val="207"/>
        </w:trPr>
        <w:tc>
          <w:tcPr>
            <w:tcW w:w="890" w:type="pct"/>
            <w:vMerge/>
            <w:tcBorders>
              <w:bottom w:val="single" w:sz="4" w:space="0" w:color="auto"/>
            </w:tcBorders>
            <w:shd w:val="clear" w:color="auto" w:fill="F2F2F2" w:themeFill="background1" w:themeFillShade="F2"/>
          </w:tcPr>
          <w:p w14:paraId="48A5E431" w14:textId="77777777" w:rsidR="00380CB4" w:rsidRPr="00366F2E" w:rsidRDefault="00380CB4" w:rsidP="00F940BA">
            <w:pPr>
              <w:ind w:left="113"/>
              <w:jc w:val="center"/>
              <w:rPr>
                <w:rFonts w:ascii="Arial" w:hAnsi="Arial" w:cs="Arial"/>
                <w:b/>
                <w:sz w:val="20"/>
                <w:szCs w:val="20"/>
              </w:rPr>
            </w:pPr>
          </w:p>
        </w:tc>
        <w:tc>
          <w:tcPr>
            <w:tcW w:w="543" w:type="pct"/>
            <w:tcBorders>
              <w:top w:val="single" w:sz="4" w:space="0" w:color="auto"/>
              <w:bottom w:val="single" w:sz="4" w:space="0" w:color="auto"/>
            </w:tcBorders>
            <w:shd w:val="clear" w:color="auto" w:fill="F2F2F2" w:themeFill="background1" w:themeFillShade="F2"/>
            <w:vAlign w:val="center"/>
          </w:tcPr>
          <w:p w14:paraId="1F2FFBC0" w14:textId="77777777" w:rsidR="00380CB4" w:rsidRPr="00976BD7" w:rsidRDefault="00380CB4" w:rsidP="00F93C12">
            <w:pPr>
              <w:ind w:left="-57"/>
              <w:jc w:val="center"/>
              <w:rPr>
                <w:rFonts w:ascii="Arial" w:hAnsi="Arial" w:cs="Arial"/>
                <w:b/>
                <w:sz w:val="20"/>
                <w:szCs w:val="20"/>
              </w:rPr>
            </w:pPr>
            <w:r w:rsidRPr="00976BD7">
              <w:rPr>
                <w:rFonts w:ascii="Arial" w:hAnsi="Arial" w:cs="Arial"/>
                <w:b/>
                <w:sz w:val="20"/>
                <w:szCs w:val="20"/>
              </w:rPr>
              <w:t>bez DPH</w:t>
            </w:r>
          </w:p>
        </w:tc>
        <w:tc>
          <w:tcPr>
            <w:tcW w:w="480" w:type="pct"/>
            <w:tcBorders>
              <w:top w:val="single" w:sz="4" w:space="0" w:color="auto"/>
              <w:bottom w:val="single" w:sz="4" w:space="0" w:color="auto"/>
            </w:tcBorders>
            <w:shd w:val="clear" w:color="auto" w:fill="F2F2F2" w:themeFill="background1" w:themeFillShade="F2"/>
            <w:vAlign w:val="center"/>
          </w:tcPr>
          <w:p w14:paraId="0ED9C753" w14:textId="77777777" w:rsidR="00380CB4" w:rsidRPr="00976BD7" w:rsidRDefault="00380CB4" w:rsidP="00F93C12">
            <w:pPr>
              <w:ind w:left="-57"/>
              <w:jc w:val="center"/>
              <w:rPr>
                <w:rFonts w:ascii="Arial" w:hAnsi="Arial" w:cs="Arial"/>
                <w:b/>
                <w:sz w:val="20"/>
                <w:szCs w:val="20"/>
              </w:rPr>
            </w:pPr>
            <w:r w:rsidRPr="00976BD7">
              <w:rPr>
                <w:rFonts w:ascii="Arial" w:hAnsi="Arial" w:cs="Arial"/>
                <w:b/>
                <w:sz w:val="20"/>
                <w:szCs w:val="20"/>
              </w:rPr>
              <w:t>s DPH</w:t>
            </w:r>
          </w:p>
        </w:tc>
        <w:tc>
          <w:tcPr>
            <w:tcW w:w="528" w:type="pct"/>
            <w:tcBorders>
              <w:top w:val="single" w:sz="4" w:space="0" w:color="auto"/>
              <w:bottom w:val="single" w:sz="4" w:space="0" w:color="auto"/>
            </w:tcBorders>
            <w:shd w:val="clear" w:color="auto" w:fill="F2F2F2" w:themeFill="background1" w:themeFillShade="F2"/>
            <w:vAlign w:val="center"/>
          </w:tcPr>
          <w:p w14:paraId="53C07512" w14:textId="77777777" w:rsidR="00380CB4" w:rsidRPr="00976BD7" w:rsidRDefault="00380CB4" w:rsidP="00F93C12">
            <w:pPr>
              <w:ind w:left="-57" w:right="-74"/>
              <w:jc w:val="center"/>
              <w:rPr>
                <w:rFonts w:ascii="Arial" w:hAnsi="Arial" w:cs="Arial"/>
                <w:b/>
                <w:sz w:val="20"/>
                <w:szCs w:val="20"/>
              </w:rPr>
            </w:pPr>
            <w:r w:rsidRPr="00976BD7">
              <w:rPr>
                <w:rFonts w:ascii="Arial" w:hAnsi="Arial" w:cs="Arial"/>
                <w:b/>
                <w:sz w:val="20"/>
                <w:szCs w:val="20"/>
              </w:rPr>
              <w:t>bez DPH</w:t>
            </w:r>
          </w:p>
        </w:tc>
        <w:tc>
          <w:tcPr>
            <w:tcW w:w="506" w:type="pct"/>
            <w:tcBorders>
              <w:top w:val="single" w:sz="4" w:space="0" w:color="auto"/>
              <w:bottom w:val="single" w:sz="4" w:space="0" w:color="auto"/>
            </w:tcBorders>
            <w:shd w:val="clear" w:color="auto" w:fill="F2F2F2" w:themeFill="background1" w:themeFillShade="F2"/>
            <w:vAlign w:val="center"/>
          </w:tcPr>
          <w:p w14:paraId="19581D0A" w14:textId="77777777" w:rsidR="00380CB4" w:rsidRPr="00976BD7" w:rsidRDefault="00380CB4" w:rsidP="00F93C12">
            <w:pPr>
              <w:ind w:left="-57"/>
              <w:jc w:val="center"/>
              <w:rPr>
                <w:rFonts w:ascii="Arial" w:hAnsi="Arial" w:cs="Arial"/>
                <w:b/>
                <w:sz w:val="20"/>
                <w:szCs w:val="20"/>
              </w:rPr>
            </w:pPr>
            <w:r w:rsidRPr="00976BD7">
              <w:rPr>
                <w:rFonts w:ascii="Arial" w:hAnsi="Arial" w:cs="Arial"/>
                <w:b/>
                <w:sz w:val="20"/>
                <w:szCs w:val="20"/>
              </w:rPr>
              <w:t>s DPH</w:t>
            </w:r>
          </w:p>
        </w:tc>
        <w:tc>
          <w:tcPr>
            <w:tcW w:w="580" w:type="pct"/>
            <w:tcBorders>
              <w:top w:val="single" w:sz="4" w:space="0" w:color="auto"/>
              <w:bottom w:val="single" w:sz="4" w:space="0" w:color="auto"/>
            </w:tcBorders>
            <w:shd w:val="clear" w:color="auto" w:fill="F2F2F2" w:themeFill="background1" w:themeFillShade="F2"/>
            <w:vAlign w:val="center"/>
          </w:tcPr>
          <w:p w14:paraId="645ED8E1" w14:textId="77777777" w:rsidR="00380CB4" w:rsidRPr="00976BD7" w:rsidRDefault="00380CB4" w:rsidP="00F93C12">
            <w:pPr>
              <w:ind w:left="-57"/>
              <w:jc w:val="center"/>
              <w:rPr>
                <w:rFonts w:ascii="Arial" w:hAnsi="Arial" w:cs="Arial"/>
                <w:b/>
                <w:sz w:val="20"/>
                <w:szCs w:val="20"/>
              </w:rPr>
            </w:pPr>
            <w:r w:rsidRPr="00976BD7">
              <w:rPr>
                <w:rFonts w:ascii="Arial" w:hAnsi="Arial" w:cs="Arial"/>
                <w:b/>
                <w:sz w:val="20"/>
                <w:szCs w:val="20"/>
              </w:rPr>
              <w:t>bez DPH</w:t>
            </w:r>
          </w:p>
        </w:tc>
        <w:tc>
          <w:tcPr>
            <w:tcW w:w="454" w:type="pct"/>
            <w:tcBorders>
              <w:top w:val="single" w:sz="4" w:space="0" w:color="auto"/>
              <w:bottom w:val="single" w:sz="4" w:space="0" w:color="auto"/>
            </w:tcBorders>
            <w:shd w:val="clear" w:color="auto" w:fill="F2F2F2" w:themeFill="background1" w:themeFillShade="F2"/>
            <w:vAlign w:val="center"/>
          </w:tcPr>
          <w:p w14:paraId="25B31E2F" w14:textId="77777777" w:rsidR="00380CB4" w:rsidRPr="00976BD7" w:rsidRDefault="00380CB4" w:rsidP="00F93C12">
            <w:pPr>
              <w:ind w:left="-57"/>
              <w:jc w:val="center"/>
              <w:rPr>
                <w:rFonts w:ascii="Arial" w:hAnsi="Arial" w:cs="Arial"/>
                <w:b/>
                <w:sz w:val="20"/>
                <w:szCs w:val="20"/>
              </w:rPr>
            </w:pPr>
            <w:r w:rsidRPr="00976BD7">
              <w:rPr>
                <w:rFonts w:ascii="Arial" w:hAnsi="Arial" w:cs="Arial"/>
                <w:b/>
                <w:sz w:val="20"/>
                <w:szCs w:val="20"/>
              </w:rPr>
              <w:t>s DPH</w:t>
            </w:r>
          </w:p>
        </w:tc>
        <w:tc>
          <w:tcPr>
            <w:tcW w:w="554" w:type="pct"/>
            <w:tcBorders>
              <w:top w:val="single" w:sz="4" w:space="0" w:color="auto"/>
              <w:bottom w:val="single" w:sz="4" w:space="0" w:color="auto"/>
            </w:tcBorders>
            <w:shd w:val="clear" w:color="auto" w:fill="F2F2F2" w:themeFill="background1" w:themeFillShade="F2"/>
            <w:vAlign w:val="center"/>
          </w:tcPr>
          <w:p w14:paraId="6399C0DF" w14:textId="77777777" w:rsidR="00380CB4" w:rsidRPr="00976BD7" w:rsidRDefault="00380CB4" w:rsidP="00F93C12">
            <w:pPr>
              <w:ind w:left="-57"/>
              <w:jc w:val="center"/>
              <w:rPr>
                <w:rFonts w:ascii="Arial" w:hAnsi="Arial" w:cs="Arial"/>
                <w:b/>
                <w:sz w:val="20"/>
                <w:szCs w:val="20"/>
              </w:rPr>
            </w:pPr>
            <w:r w:rsidRPr="00976BD7">
              <w:rPr>
                <w:rFonts w:ascii="Arial" w:hAnsi="Arial" w:cs="Arial"/>
                <w:b/>
                <w:sz w:val="20"/>
                <w:szCs w:val="20"/>
              </w:rPr>
              <w:t>bez DPH</w:t>
            </w:r>
          </w:p>
        </w:tc>
        <w:tc>
          <w:tcPr>
            <w:tcW w:w="465" w:type="pct"/>
            <w:tcBorders>
              <w:top w:val="single" w:sz="4" w:space="0" w:color="auto"/>
              <w:bottom w:val="single" w:sz="4" w:space="0" w:color="auto"/>
            </w:tcBorders>
            <w:shd w:val="clear" w:color="auto" w:fill="F2F2F2" w:themeFill="background1" w:themeFillShade="F2"/>
            <w:vAlign w:val="center"/>
          </w:tcPr>
          <w:p w14:paraId="1C891603" w14:textId="77777777" w:rsidR="00380CB4" w:rsidRPr="00976BD7" w:rsidRDefault="00380CB4" w:rsidP="00F93C12">
            <w:pPr>
              <w:ind w:left="-57"/>
              <w:jc w:val="center"/>
              <w:rPr>
                <w:rFonts w:ascii="Arial" w:hAnsi="Arial" w:cs="Arial"/>
                <w:b/>
                <w:sz w:val="20"/>
                <w:szCs w:val="20"/>
              </w:rPr>
            </w:pPr>
            <w:r w:rsidRPr="00976BD7">
              <w:rPr>
                <w:rFonts w:ascii="Arial" w:hAnsi="Arial" w:cs="Arial"/>
                <w:b/>
                <w:sz w:val="20"/>
                <w:szCs w:val="20"/>
              </w:rPr>
              <w:t>s DPH</w:t>
            </w:r>
          </w:p>
        </w:tc>
      </w:tr>
      <w:tr w:rsidR="00380CB4" w:rsidRPr="00366F2E" w14:paraId="5C844C18" w14:textId="77777777" w:rsidTr="00976BD7">
        <w:trPr>
          <w:cantSplit/>
          <w:trHeight w:val="207"/>
        </w:trPr>
        <w:tc>
          <w:tcPr>
            <w:tcW w:w="890" w:type="pct"/>
            <w:tcBorders>
              <w:top w:val="single" w:sz="4" w:space="0" w:color="auto"/>
              <w:bottom w:val="single" w:sz="4" w:space="0" w:color="auto"/>
            </w:tcBorders>
          </w:tcPr>
          <w:p w14:paraId="0E3DEECD" w14:textId="77777777" w:rsidR="00380CB4" w:rsidRPr="00366F2E" w:rsidRDefault="00380CB4" w:rsidP="00F940BA">
            <w:pPr>
              <w:ind w:left="113"/>
              <w:jc w:val="center"/>
              <w:rPr>
                <w:rFonts w:ascii="Arial" w:hAnsi="Arial" w:cs="Arial"/>
                <w:sz w:val="20"/>
                <w:szCs w:val="20"/>
              </w:rPr>
            </w:pPr>
            <w:r w:rsidRPr="00366F2E">
              <w:rPr>
                <w:rFonts w:ascii="Arial" w:hAnsi="Arial" w:cs="Arial"/>
                <w:sz w:val="20"/>
                <w:szCs w:val="20"/>
              </w:rPr>
              <w:t>1 kg</w:t>
            </w:r>
          </w:p>
        </w:tc>
        <w:tc>
          <w:tcPr>
            <w:tcW w:w="543" w:type="pct"/>
            <w:tcBorders>
              <w:top w:val="single" w:sz="4" w:space="0" w:color="auto"/>
              <w:bottom w:val="single" w:sz="4" w:space="0" w:color="auto"/>
            </w:tcBorders>
            <w:vAlign w:val="center"/>
          </w:tcPr>
          <w:p w14:paraId="78FED8E1" w14:textId="71FDE526" w:rsidR="00380CB4" w:rsidRPr="00976BD7" w:rsidRDefault="00380CB4" w:rsidP="00F93C12">
            <w:pPr>
              <w:jc w:val="center"/>
              <w:rPr>
                <w:rFonts w:ascii="Arial" w:hAnsi="Arial" w:cs="Arial"/>
                <w:sz w:val="20"/>
                <w:szCs w:val="20"/>
              </w:rPr>
            </w:pPr>
            <w:r w:rsidRPr="00976BD7">
              <w:rPr>
                <w:rFonts w:ascii="Arial" w:hAnsi="Arial" w:cs="Arial"/>
                <w:sz w:val="20"/>
                <w:szCs w:val="20"/>
              </w:rPr>
              <w:t>337,00</w:t>
            </w:r>
          </w:p>
        </w:tc>
        <w:tc>
          <w:tcPr>
            <w:tcW w:w="480" w:type="pct"/>
            <w:tcBorders>
              <w:top w:val="single" w:sz="4" w:space="0" w:color="auto"/>
              <w:bottom w:val="single" w:sz="4" w:space="0" w:color="auto"/>
            </w:tcBorders>
            <w:vAlign w:val="center"/>
          </w:tcPr>
          <w:p w14:paraId="63D32899"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c>
          <w:tcPr>
            <w:tcW w:w="528" w:type="pct"/>
            <w:tcBorders>
              <w:top w:val="single" w:sz="4" w:space="0" w:color="auto"/>
              <w:bottom w:val="single" w:sz="4" w:space="0" w:color="auto"/>
            </w:tcBorders>
            <w:vAlign w:val="center"/>
          </w:tcPr>
          <w:p w14:paraId="36C94EF9" w14:textId="344CDBBD" w:rsidR="00380CB4" w:rsidRPr="00976BD7" w:rsidRDefault="00380CB4" w:rsidP="00F93C12">
            <w:pPr>
              <w:jc w:val="center"/>
              <w:rPr>
                <w:rFonts w:ascii="Arial" w:hAnsi="Arial" w:cs="Arial"/>
                <w:sz w:val="20"/>
                <w:szCs w:val="20"/>
              </w:rPr>
            </w:pPr>
            <w:r w:rsidRPr="00976BD7">
              <w:rPr>
                <w:rFonts w:ascii="Arial" w:hAnsi="Arial" w:cs="Arial"/>
                <w:sz w:val="20"/>
                <w:szCs w:val="20"/>
              </w:rPr>
              <w:t>358,00</w:t>
            </w:r>
          </w:p>
        </w:tc>
        <w:tc>
          <w:tcPr>
            <w:tcW w:w="506" w:type="pct"/>
            <w:tcBorders>
              <w:top w:val="single" w:sz="4" w:space="0" w:color="auto"/>
              <w:bottom w:val="single" w:sz="4" w:space="0" w:color="auto"/>
            </w:tcBorders>
            <w:vAlign w:val="center"/>
          </w:tcPr>
          <w:p w14:paraId="63E774AE"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c>
          <w:tcPr>
            <w:tcW w:w="580" w:type="pct"/>
            <w:tcBorders>
              <w:top w:val="single" w:sz="4" w:space="0" w:color="auto"/>
              <w:bottom w:val="single" w:sz="4" w:space="0" w:color="auto"/>
            </w:tcBorders>
            <w:vAlign w:val="center"/>
          </w:tcPr>
          <w:p w14:paraId="41742954" w14:textId="0396C219" w:rsidR="00380CB4" w:rsidRPr="00976BD7" w:rsidRDefault="00380CB4" w:rsidP="00F93C12">
            <w:pPr>
              <w:ind w:hanging="49"/>
              <w:jc w:val="center"/>
              <w:rPr>
                <w:rFonts w:ascii="Arial" w:hAnsi="Arial" w:cs="Arial"/>
                <w:sz w:val="20"/>
                <w:szCs w:val="20"/>
              </w:rPr>
            </w:pPr>
            <w:r w:rsidRPr="00976BD7">
              <w:rPr>
                <w:rFonts w:ascii="Arial" w:hAnsi="Arial" w:cs="Arial"/>
                <w:sz w:val="20"/>
                <w:szCs w:val="20"/>
              </w:rPr>
              <w:t>541,00</w:t>
            </w:r>
          </w:p>
        </w:tc>
        <w:tc>
          <w:tcPr>
            <w:tcW w:w="454" w:type="pct"/>
            <w:tcBorders>
              <w:top w:val="single" w:sz="4" w:space="0" w:color="auto"/>
              <w:bottom w:val="single" w:sz="4" w:space="0" w:color="auto"/>
            </w:tcBorders>
            <w:vAlign w:val="center"/>
          </w:tcPr>
          <w:p w14:paraId="2062477F"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c>
          <w:tcPr>
            <w:tcW w:w="554" w:type="pct"/>
            <w:tcBorders>
              <w:top w:val="single" w:sz="4" w:space="0" w:color="auto"/>
              <w:bottom w:val="single" w:sz="4" w:space="0" w:color="auto"/>
            </w:tcBorders>
            <w:vAlign w:val="center"/>
          </w:tcPr>
          <w:p w14:paraId="755D8DA7" w14:textId="49A0E3CA" w:rsidR="00380CB4" w:rsidRPr="00976BD7" w:rsidRDefault="00380CB4" w:rsidP="00F93C12">
            <w:pPr>
              <w:jc w:val="center"/>
              <w:rPr>
                <w:rFonts w:ascii="Arial" w:hAnsi="Arial" w:cs="Arial"/>
                <w:sz w:val="20"/>
                <w:szCs w:val="20"/>
              </w:rPr>
            </w:pPr>
            <w:r w:rsidRPr="00976BD7">
              <w:rPr>
                <w:rFonts w:ascii="Arial" w:hAnsi="Arial" w:cs="Arial"/>
                <w:sz w:val="20"/>
                <w:szCs w:val="20"/>
              </w:rPr>
              <w:t>552,00</w:t>
            </w:r>
          </w:p>
        </w:tc>
        <w:tc>
          <w:tcPr>
            <w:tcW w:w="465" w:type="pct"/>
            <w:tcBorders>
              <w:top w:val="single" w:sz="4" w:space="0" w:color="auto"/>
              <w:bottom w:val="single" w:sz="4" w:space="0" w:color="auto"/>
            </w:tcBorders>
            <w:vAlign w:val="center"/>
          </w:tcPr>
          <w:p w14:paraId="21103A8D"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r>
      <w:tr w:rsidR="00380CB4" w:rsidRPr="00366F2E" w14:paraId="1B3B6F0E" w14:textId="77777777" w:rsidTr="00976BD7">
        <w:trPr>
          <w:cantSplit/>
          <w:trHeight w:val="202"/>
        </w:trPr>
        <w:tc>
          <w:tcPr>
            <w:tcW w:w="890" w:type="pct"/>
            <w:tcBorders>
              <w:top w:val="single" w:sz="4" w:space="0" w:color="auto"/>
              <w:bottom w:val="single" w:sz="4" w:space="0" w:color="auto"/>
            </w:tcBorders>
          </w:tcPr>
          <w:p w14:paraId="5A682A0E" w14:textId="77777777" w:rsidR="00380CB4" w:rsidRPr="00366F2E" w:rsidRDefault="00380CB4" w:rsidP="00F940BA">
            <w:pPr>
              <w:ind w:left="113"/>
              <w:jc w:val="center"/>
              <w:rPr>
                <w:rFonts w:ascii="Arial" w:hAnsi="Arial" w:cs="Arial"/>
                <w:sz w:val="20"/>
                <w:szCs w:val="20"/>
              </w:rPr>
            </w:pPr>
            <w:r w:rsidRPr="00366F2E">
              <w:rPr>
                <w:rFonts w:ascii="Arial" w:hAnsi="Arial" w:cs="Arial"/>
                <w:sz w:val="20"/>
                <w:szCs w:val="20"/>
              </w:rPr>
              <w:t>2 kg</w:t>
            </w:r>
          </w:p>
        </w:tc>
        <w:tc>
          <w:tcPr>
            <w:tcW w:w="543" w:type="pct"/>
            <w:tcBorders>
              <w:top w:val="single" w:sz="4" w:space="0" w:color="auto"/>
              <w:bottom w:val="single" w:sz="4" w:space="0" w:color="auto"/>
            </w:tcBorders>
            <w:vAlign w:val="center"/>
          </w:tcPr>
          <w:p w14:paraId="69224628" w14:textId="36856557" w:rsidR="00380CB4" w:rsidRPr="00976BD7" w:rsidRDefault="00380CB4" w:rsidP="00F93C12">
            <w:pPr>
              <w:jc w:val="center"/>
              <w:rPr>
                <w:rFonts w:ascii="Arial" w:hAnsi="Arial" w:cs="Arial"/>
                <w:sz w:val="20"/>
                <w:szCs w:val="20"/>
              </w:rPr>
            </w:pPr>
            <w:r w:rsidRPr="00976BD7">
              <w:rPr>
                <w:rFonts w:ascii="Arial" w:hAnsi="Arial" w:cs="Arial"/>
                <w:sz w:val="20"/>
                <w:szCs w:val="20"/>
              </w:rPr>
              <w:t>383,00</w:t>
            </w:r>
          </w:p>
        </w:tc>
        <w:tc>
          <w:tcPr>
            <w:tcW w:w="480" w:type="pct"/>
            <w:tcBorders>
              <w:top w:val="single" w:sz="4" w:space="0" w:color="auto"/>
              <w:bottom w:val="single" w:sz="4" w:space="0" w:color="auto"/>
            </w:tcBorders>
            <w:vAlign w:val="center"/>
          </w:tcPr>
          <w:p w14:paraId="62EA5C06"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c>
          <w:tcPr>
            <w:tcW w:w="528" w:type="pct"/>
            <w:tcBorders>
              <w:top w:val="single" w:sz="4" w:space="0" w:color="auto"/>
              <w:bottom w:val="single" w:sz="4" w:space="0" w:color="auto"/>
            </w:tcBorders>
            <w:vAlign w:val="center"/>
          </w:tcPr>
          <w:p w14:paraId="53D936CF" w14:textId="368D8024" w:rsidR="00380CB4" w:rsidRPr="00976BD7" w:rsidRDefault="00380CB4" w:rsidP="00F93C12">
            <w:pPr>
              <w:jc w:val="center"/>
              <w:rPr>
                <w:rFonts w:ascii="Arial" w:hAnsi="Arial" w:cs="Arial"/>
                <w:sz w:val="20"/>
                <w:szCs w:val="20"/>
              </w:rPr>
            </w:pPr>
            <w:r w:rsidRPr="00976BD7">
              <w:rPr>
                <w:rFonts w:ascii="Arial" w:hAnsi="Arial" w:cs="Arial"/>
                <w:sz w:val="20"/>
                <w:szCs w:val="20"/>
              </w:rPr>
              <w:t>416,00</w:t>
            </w:r>
          </w:p>
        </w:tc>
        <w:tc>
          <w:tcPr>
            <w:tcW w:w="506" w:type="pct"/>
            <w:tcBorders>
              <w:top w:val="single" w:sz="4" w:space="0" w:color="auto"/>
              <w:bottom w:val="single" w:sz="4" w:space="0" w:color="auto"/>
            </w:tcBorders>
            <w:vAlign w:val="center"/>
          </w:tcPr>
          <w:p w14:paraId="4F187ADD"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c>
          <w:tcPr>
            <w:tcW w:w="580" w:type="pct"/>
            <w:tcBorders>
              <w:top w:val="single" w:sz="4" w:space="0" w:color="auto"/>
              <w:bottom w:val="single" w:sz="4" w:space="0" w:color="auto"/>
            </w:tcBorders>
            <w:vAlign w:val="center"/>
          </w:tcPr>
          <w:p w14:paraId="792E5E0D" w14:textId="6D79AE21" w:rsidR="00380CB4" w:rsidRPr="00976BD7" w:rsidRDefault="00380CB4" w:rsidP="00F93C12">
            <w:pPr>
              <w:ind w:hanging="49"/>
              <w:jc w:val="center"/>
              <w:rPr>
                <w:rFonts w:ascii="Arial" w:hAnsi="Arial" w:cs="Arial"/>
                <w:sz w:val="20"/>
                <w:szCs w:val="20"/>
              </w:rPr>
            </w:pPr>
            <w:r w:rsidRPr="00976BD7">
              <w:rPr>
                <w:rFonts w:ascii="Arial" w:hAnsi="Arial" w:cs="Arial"/>
                <w:sz w:val="20"/>
                <w:szCs w:val="20"/>
              </w:rPr>
              <w:t>645,00</w:t>
            </w:r>
          </w:p>
        </w:tc>
        <w:tc>
          <w:tcPr>
            <w:tcW w:w="454" w:type="pct"/>
            <w:tcBorders>
              <w:top w:val="single" w:sz="4" w:space="0" w:color="auto"/>
              <w:bottom w:val="single" w:sz="4" w:space="0" w:color="auto"/>
            </w:tcBorders>
            <w:vAlign w:val="center"/>
          </w:tcPr>
          <w:p w14:paraId="02DB1CE6"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c>
          <w:tcPr>
            <w:tcW w:w="554" w:type="pct"/>
            <w:tcBorders>
              <w:top w:val="single" w:sz="4" w:space="0" w:color="auto"/>
              <w:bottom w:val="single" w:sz="4" w:space="0" w:color="auto"/>
            </w:tcBorders>
            <w:vAlign w:val="center"/>
          </w:tcPr>
          <w:p w14:paraId="2AF066EB" w14:textId="701A2C02" w:rsidR="00380CB4" w:rsidRPr="00976BD7" w:rsidRDefault="00380CB4" w:rsidP="00F93C12">
            <w:pPr>
              <w:jc w:val="center"/>
              <w:rPr>
                <w:rFonts w:ascii="Arial" w:hAnsi="Arial" w:cs="Arial"/>
                <w:sz w:val="20"/>
                <w:szCs w:val="20"/>
              </w:rPr>
            </w:pPr>
            <w:r w:rsidRPr="00976BD7">
              <w:rPr>
                <w:rFonts w:ascii="Arial" w:hAnsi="Arial" w:cs="Arial"/>
                <w:sz w:val="20"/>
                <w:szCs w:val="20"/>
              </w:rPr>
              <w:t>707,00</w:t>
            </w:r>
          </w:p>
        </w:tc>
        <w:tc>
          <w:tcPr>
            <w:tcW w:w="465" w:type="pct"/>
            <w:tcBorders>
              <w:top w:val="single" w:sz="4" w:space="0" w:color="auto"/>
              <w:bottom w:val="single" w:sz="4" w:space="0" w:color="auto"/>
            </w:tcBorders>
            <w:vAlign w:val="center"/>
          </w:tcPr>
          <w:p w14:paraId="63A90429"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r>
      <w:tr w:rsidR="00380CB4" w:rsidRPr="00366F2E" w14:paraId="2AA122AB" w14:textId="77777777" w:rsidTr="00976BD7">
        <w:trPr>
          <w:cantSplit/>
          <w:trHeight w:val="202"/>
        </w:trPr>
        <w:tc>
          <w:tcPr>
            <w:tcW w:w="890" w:type="pct"/>
            <w:tcBorders>
              <w:top w:val="single" w:sz="4" w:space="0" w:color="auto"/>
              <w:bottom w:val="single" w:sz="4" w:space="0" w:color="auto"/>
            </w:tcBorders>
          </w:tcPr>
          <w:p w14:paraId="52203909" w14:textId="77777777" w:rsidR="00380CB4" w:rsidRPr="00366F2E" w:rsidRDefault="00380CB4" w:rsidP="00F940BA">
            <w:pPr>
              <w:ind w:left="113"/>
              <w:jc w:val="center"/>
              <w:rPr>
                <w:rFonts w:ascii="Arial" w:hAnsi="Arial" w:cs="Arial"/>
                <w:sz w:val="20"/>
                <w:szCs w:val="20"/>
              </w:rPr>
            </w:pPr>
            <w:r w:rsidRPr="00366F2E">
              <w:rPr>
                <w:rFonts w:ascii="Arial" w:hAnsi="Arial" w:cs="Arial"/>
                <w:sz w:val="20"/>
                <w:szCs w:val="20"/>
              </w:rPr>
              <w:t>3 kg</w:t>
            </w:r>
          </w:p>
        </w:tc>
        <w:tc>
          <w:tcPr>
            <w:tcW w:w="543" w:type="pct"/>
            <w:tcBorders>
              <w:top w:val="single" w:sz="4" w:space="0" w:color="auto"/>
              <w:bottom w:val="single" w:sz="4" w:space="0" w:color="auto"/>
            </w:tcBorders>
            <w:vAlign w:val="center"/>
          </w:tcPr>
          <w:p w14:paraId="3938FD04" w14:textId="1A52798A" w:rsidR="00380CB4" w:rsidRPr="00976BD7" w:rsidRDefault="00380CB4" w:rsidP="00F93C12">
            <w:pPr>
              <w:jc w:val="center"/>
              <w:rPr>
                <w:rFonts w:ascii="Arial" w:hAnsi="Arial" w:cs="Arial"/>
                <w:sz w:val="20"/>
                <w:szCs w:val="20"/>
              </w:rPr>
            </w:pPr>
            <w:r w:rsidRPr="00976BD7">
              <w:rPr>
                <w:rFonts w:ascii="Arial" w:hAnsi="Arial" w:cs="Arial"/>
                <w:sz w:val="20"/>
                <w:szCs w:val="20"/>
              </w:rPr>
              <w:t>428,00</w:t>
            </w:r>
          </w:p>
        </w:tc>
        <w:tc>
          <w:tcPr>
            <w:tcW w:w="480" w:type="pct"/>
            <w:tcBorders>
              <w:top w:val="single" w:sz="4" w:space="0" w:color="auto"/>
              <w:bottom w:val="single" w:sz="4" w:space="0" w:color="auto"/>
            </w:tcBorders>
            <w:vAlign w:val="center"/>
          </w:tcPr>
          <w:p w14:paraId="5A4F47C3"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c>
          <w:tcPr>
            <w:tcW w:w="528" w:type="pct"/>
            <w:tcBorders>
              <w:top w:val="single" w:sz="4" w:space="0" w:color="auto"/>
              <w:bottom w:val="single" w:sz="4" w:space="0" w:color="auto"/>
            </w:tcBorders>
            <w:vAlign w:val="center"/>
          </w:tcPr>
          <w:p w14:paraId="2E80DE5B" w14:textId="690D6A16" w:rsidR="00380CB4" w:rsidRPr="00976BD7" w:rsidRDefault="00380CB4" w:rsidP="00F93C12">
            <w:pPr>
              <w:jc w:val="center"/>
              <w:rPr>
                <w:rFonts w:ascii="Arial" w:hAnsi="Arial" w:cs="Arial"/>
                <w:sz w:val="20"/>
                <w:szCs w:val="20"/>
              </w:rPr>
            </w:pPr>
            <w:r w:rsidRPr="00976BD7">
              <w:rPr>
                <w:rFonts w:ascii="Arial" w:hAnsi="Arial" w:cs="Arial"/>
                <w:sz w:val="20"/>
                <w:szCs w:val="20"/>
              </w:rPr>
              <w:t>474,00</w:t>
            </w:r>
          </w:p>
        </w:tc>
        <w:tc>
          <w:tcPr>
            <w:tcW w:w="506" w:type="pct"/>
            <w:tcBorders>
              <w:top w:val="single" w:sz="4" w:space="0" w:color="auto"/>
              <w:bottom w:val="single" w:sz="4" w:space="0" w:color="auto"/>
            </w:tcBorders>
            <w:vAlign w:val="center"/>
          </w:tcPr>
          <w:p w14:paraId="20DF0CB9"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c>
          <w:tcPr>
            <w:tcW w:w="580" w:type="pct"/>
            <w:tcBorders>
              <w:top w:val="single" w:sz="4" w:space="0" w:color="auto"/>
              <w:bottom w:val="single" w:sz="4" w:space="0" w:color="auto"/>
            </w:tcBorders>
            <w:vAlign w:val="center"/>
          </w:tcPr>
          <w:p w14:paraId="27F7C982" w14:textId="42ABCEB8" w:rsidR="00380CB4" w:rsidRPr="00976BD7" w:rsidRDefault="00380CB4" w:rsidP="00F93C12">
            <w:pPr>
              <w:ind w:hanging="49"/>
              <w:jc w:val="center"/>
              <w:rPr>
                <w:rFonts w:ascii="Arial" w:hAnsi="Arial" w:cs="Arial"/>
                <w:sz w:val="20"/>
                <w:szCs w:val="20"/>
              </w:rPr>
            </w:pPr>
            <w:r w:rsidRPr="00976BD7">
              <w:rPr>
                <w:rFonts w:ascii="Arial" w:hAnsi="Arial" w:cs="Arial"/>
                <w:sz w:val="20"/>
                <w:szCs w:val="20"/>
              </w:rPr>
              <w:t>748,00</w:t>
            </w:r>
          </w:p>
        </w:tc>
        <w:tc>
          <w:tcPr>
            <w:tcW w:w="454" w:type="pct"/>
            <w:tcBorders>
              <w:top w:val="single" w:sz="4" w:space="0" w:color="auto"/>
              <w:bottom w:val="single" w:sz="4" w:space="0" w:color="auto"/>
            </w:tcBorders>
            <w:vAlign w:val="center"/>
          </w:tcPr>
          <w:p w14:paraId="67FA51D2"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c>
          <w:tcPr>
            <w:tcW w:w="554" w:type="pct"/>
            <w:tcBorders>
              <w:top w:val="single" w:sz="4" w:space="0" w:color="auto"/>
              <w:bottom w:val="single" w:sz="4" w:space="0" w:color="auto"/>
            </w:tcBorders>
            <w:vAlign w:val="center"/>
          </w:tcPr>
          <w:p w14:paraId="0921DE14" w14:textId="542644EE" w:rsidR="00380CB4" w:rsidRPr="00976BD7" w:rsidRDefault="00380CB4" w:rsidP="00F93C12">
            <w:pPr>
              <w:jc w:val="center"/>
              <w:rPr>
                <w:rFonts w:ascii="Arial" w:hAnsi="Arial" w:cs="Arial"/>
                <w:sz w:val="20"/>
                <w:szCs w:val="20"/>
              </w:rPr>
            </w:pPr>
            <w:r w:rsidRPr="00976BD7">
              <w:rPr>
                <w:rFonts w:ascii="Arial" w:hAnsi="Arial" w:cs="Arial"/>
                <w:sz w:val="20"/>
                <w:szCs w:val="20"/>
              </w:rPr>
              <w:t>863,00</w:t>
            </w:r>
          </w:p>
        </w:tc>
        <w:tc>
          <w:tcPr>
            <w:tcW w:w="465" w:type="pct"/>
            <w:tcBorders>
              <w:top w:val="single" w:sz="4" w:space="0" w:color="auto"/>
              <w:bottom w:val="single" w:sz="4" w:space="0" w:color="auto"/>
            </w:tcBorders>
            <w:vAlign w:val="center"/>
          </w:tcPr>
          <w:p w14:paraId="7351513F"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r>
      <w:tr w:rsidR="00380CB4" w:rsidRPr="00366F2E" w14:paraId="19B06322" w14:textId="77777777" w:rsidTr="00976BD7">
        <w:trPr>
          <w:cantSplit/>
          <w:trHeight w:val="202"/>
        </w:trPr>
        <w:tc>
          <w:tcPr>
            <w:tcW w:w="890" w:type="pct"/>
            <w:tcBorders>
              <w:top w:val="single" w:sz="4" w:space="0" w:color="auto"/>
              <w:bottom w:val="single" w:sz="4" w:space="0" w:color="auto"/>
            </w:tcBorders>
          </w:tcPr>
          <w:p w14:paraId="02BBB219" w14:textId="77777777" w:rsidR="00380CB4" w:rsidRPr="00366F2E" w:rsidRDefault="00380CB4" w:rsidP="00F940BA">
            <w:pPr>
              <w:ind w:left="113"/>
              <w:jc w:val="center"/>
              <w:rPr>
                <w:rFonts w:ascii="Arial" w:hAnsi="Arial" w:cs="Arial"/>
                <w:sz w:val="20"/>
                <w:szCs w:val="20"/>
              </w:rPr>
            </w:pPr>
            <w:r w:rsidRPr="00366F2E">
              <w:rPr>
                <w:rFonts w:ascii="Arial" w:hAnsi="Arial" w:cs="Arial"/>
                <w:sz w:val="20"/>
                <w:szCs w:val="20"/>
              </w:rPr>
              <w:t>4 kg</w:t>
            </w:r>
          </w:p>
        </w:tc>
        <w:tc>
          <w:tcPr>
            <w:tcW w:w="543" w:type="pct"/>
            <w:tcBorders>
              <w:top w:val="single" w:sz="4" w:space="0" w:color="auto"/>
              <w:bottom w:val="single" w:sz="4" w:space="0" w:color="auto"/>
            </w:tcBorders>
            <w:vAlign w:val="center"/>
          </w:tcPr>
          <w:p w14:paraId="75AC107E" w14:textId="1BAE0C49" w:rsidR="00380CB4" w:rsidRPr="00976BD7" w:rsidRDefault="00380CB4" w:rsidP="00F93C12">
            <w:pPr>
              <w:jc w:val="center"/>
              <w:rPr>
                <w:rFonts w:ascii="Arial" w:hAnsi="Arial" w:cs="Arial"/>
                <w:sz w:val="20"/>
                <w:szCs w:val="20"/>
              </w:rPr>
            </w:pPr>
            <w:r w:rsidRPr="00976BD7">
              <w:rPr>
                <w:rFonts w:ascii="Arial" w:hAnsi="Arial" w:cs="Arial"/>
                <w:sz w:val="20"/>
                <w:szCs w:val="20"/>
              </w:rPr>
              <w:t>474,00</w:t>
            </w:r>
          </w:p>
        </w:tc>
        <w:tc>
          <w:tcPr>
            <w:tcW w:w="480" w:type="pct"/>
            <w:tcBorders>
              <w:top w:val="single" w:sz="4" w:space="0" w:color="auto"/>
              <w:bottom w:val="single" w:sz="4" w:space="0" w:color="auto"/>
            </w:tcBorders>
            <w:vAlign w:val="center"/>
          </w:tcPr>
          <w:p w14:paraId="6501A071"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c>
          <w:tcPr>
            <w:tcW w:w="528" w:type="pct"/>
            <w:tcBorders>
              <w:top w:val="single" w:sz="4" w:space="0" w:color="auto"/>
              <w:bottom w:val="single" w:sz="4" w:space="0" w:color="auto"/>
            </w:tcBorders>
            <w:vAlign w:val="center"/>
          </w:tcPr>
          <w:p w14:paraId="0A750AC3" w14:textId="7F1A1FD6" w:rsidR="00380CB4" w:rsidRPr="00976BD7" w:rsidRDefault="00380CB4" w:rsidP="00F93C12">
            <w:pPr>
              <w:jc w:val="center"/>
              <w:rPr>
                <w:rFonts w:ascii="Arial" w:hAnsi="Arial" w:cs="Arial"/>
                <w:sz w:val="20"/>
                <w:szCs w:val="20"/>
              </w:rPr>
            </w:pPr>
            <w:r w:rsidRPr="00976BD7">
              <w:rPr>
                <w:rFonts w:ascii="Arial" w:hAnsi="Arial" w:cs="Arial"/>
                <w:sz w:val="20"/>
                <w:szCs w:val="20"/>
              </w:rPr>
              <w:t>531,00</w:t>
            </w:r>
          </w:p>
        </w:tc>
        <w:tc>
          <w:tcPr>
            <w:tcW w:w="506" w:type="pct"/>
            <w:tcBorders>
              <w:top w:val="single" w:sz="4" w:space="0" w:color="auto"/>
              <w:bottom w:val="single" w:sz="4" w:space="0" w:color="auto"/>
            </w:tcBorders>
            <w:vAlign w:val="center"/>
          </w:tcPr>
          <w:p w14:paraId="472A8A0B"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c>
          <w:tcPr>
            <w:tcW w:w="580" w:type="pct"/>
            <w:tcBorders>
              <w:top w:val="single" w:sz="4" w:space="0" w:color="auto"/>
              <w:bottom w:val="single" w:sz="4" w:space="0" w:color="auto"/>
            </w:tcBorders>
            <w:vAlign w:val="center"/>
          </w:tcPr>
          <w:p w14:paraId="45FEB278" w14:textId="28445459" w:rsidR="00380CB4" w:rsidRPr="00976BD7" w:rsidRDefault="00380CB4" w:rsidP="00F93C12">
            <w:pPr>
              <w:ind w:hanging="49"/>
              <w:jc w:val="center"/>
              <w:rPr>
                <w:rFonts w:ascii="Arial" w:hAnsi="Arial" w:cs="Arial"/>
                <w:sz w:val="20"/>
                <w:szCs w:val="20"/>
              </w:rPr>
            </w:pPr>
            <w:r w:rsidRPr="00976BD7">
              <w:rPr>
                <w:rFonts w:ascii="Arial" w:hAnsi="Arial" w:cs="Arial"/>
                <w:sz w:val="20"/>
                <w:szCs w:val="20"/>
              </w:rPr>
              <w:t>852,00</w:t>
            </w:r>
          </w:p>
        </w:tc>
        <w:tc>
          <w:tcPr>
            <w:tcW w:w="454" w:type="pct"/>
            <w:tcBorders>
              <w:top w:val="single" w:sz="4" w:space="0" w:color="auto"/>
              <w:bottom w:val="single" w:sz="4" w:space="0" w:color="auto"/>
            </w:tcBorders>
            <w:vAlign w:val="center"/>
          </w:tcPr>
          <w:p w14:paraId="571183B4"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c>
          <w:tcPr>
            <w:tcW w:w="554" w:type="pct"/>
            <w:tcBorders>
              <w:top w:val="single" w:sz="4" w:space="0" w:color="auto"/>
              <w:bottom w:val="single" w:sz="4" w:space="0" w:color="auto"/>
            </w:tcBorders>
            <w:vAlign w:val="center"/>
          </w:tcPr>
          <w:p w14:paraId="55F66FA0" w14:textId="60649AB2" w:rsidR="00380CB4" w:rsidRPr="00976BD7" w:rsidRDefault="00380CB4" w:rsidP="00F93C12">
            <w:pPr>
              <w:jc w:val="center"/>
              <w:rPr>
                <w:rFonts w:ascii="Arial" w:hAnsi="Arial" w:cs="Arial"/>
                <w:sz w:val="20"/>
                <w:szCs w:val="20"/>
              </w:rPr>
            </w:pPr>
            <w:r w:rsidRPr="00976BD7">
              <w:rPr>
                <w:rFonts w:ascii="Arial" w:hAnsi="Arial" w:cs="Arial"/>
                <w:sz w:val="20"/>
                <w:szCs w:val="20"/>
              </w:rPr>
              <w:t>1 018,00</w:t>
            </w:r>
          </w:p>
        </w:tc>
        <w:tc>
          <w:tcPr>
            <w:tcW w:w="465" w:type="pct"/>
            <w:tcBorders>
              <w:top w:val="single" w:sz="4" w:space="0" w:color="auto"/>
              <w:bottom w:val="single" w:sz="4" w:space="0" w:color="auto"/>
            </w:tcBorders>
            <w:vAlign w:val="center"/>
          </w:tcPr>
          <w:p w14:paraId="6A2521CB"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r>
      <w:tr w:rsidR="00380CB4" w:rsidRPr="00366F2E" w14:paraId="7C30968A" w14:textId="77777777" w:rsidTr="00976BD7">
        <w:trPr>
          <w:cantSplit/>
          <w:trHeight w:val="202"/>
        </w:trPr>
        <w:tc>
          <w:tcPr>
            <w:tcW w:w="890" w:type="pct"/>
            <w:tcBorders>
              <w:top w:val="single" w:sz="4" w:space="0" w:color="auto"/>
              <w:bottom w:val="single" w:sz="4" w:space="0" w:color="auto"/>
            </w:tcBorders>
          </w:tcPr>
          <w:p w14:paraId="1ED7BBC9" w14:textId="77777777" w:rsidR="00380CB4" w:rsidRPr="00366F2E" w:rsidRDefault="00380CB4" w:rsidP="00F940BA">
            <w:pPr>
              <w:ind w:left="113"/>
              <w:jc w:val="center"/>
              <w:rPr>
                <w:rFonts w:ascii="Arial" w:hAnsi="Arial" w:cs="Arial"/>
                <w:sz w:val="20"/>
                <w:szCs w:val="20"/>
              </w:rPr>
            </w:pPr>
            <w:r w:rsidRPr="00366F2E">
              <w:rPr>
                <w:rFonts w:ascii="Arial" w:hAnsi="Arial" w:cs="Arial"/>
                <w:sz w:val="20"/>
                <w:szCs w:val="20"/>
              </w:rPr>
              <w:t>5 kg</w:t>
            </w:r>
          </w:p>
        </w:tc>
        <w:tc>
          <w:tcPr>
            <w:tcW w:w="543" w:type="pct"/>
            <w:tcBorders>
              <w:top w:val="single" w:sz="4" w:space="0" w:color="auto"/>
              <w:bottom w:val="single" w:sz="4" w:space="0" w:color="auto"/>
            </w:tcBorders>
            <w:vAlign w:val="center"/>
          </w:tcPr>
          <w:p w14:paraId="554BDCD8" w14:textId="08FE358E" w:rsidR="00380CB4" w:rsidRPr="00976BD7" w:rsidRDefault="00380CB4" w:rsidP="00F93C12">
            <w:pPr>
              <w:jc w:val="center"/>
              <w:rPr>
                <w:rFonts w:ascii="Arial" w:hAnsi="Arial" w:cs="Arial"/>
                <w:sz w:val="20"/>
                <w:szCs w:val="20"/>
              </w:rPr>
            </w:pPr>
            <w:r w:rsidRPr="00976BD7">
              <w:rPr>
                <w:rFonts w:ascii="Arial" w:hAnsi="Arial" w:cs="Arial"/>
                <w:sz w:val="20"/>
                <w:szCs w:val="20"/>
              </w:rPr>
              <w:t>520,00</w:t>
            </w:r>
          </w:p>
        </w:tc>
        <w:tc>
          <w:tcPr>
            <w:tcW w:w="480" w:type="pct"/>
            <w:tcBorders>
              <w:top w:val="single" w:sz="4" w:space="0" w:color="auto"/>
              <w:bottom w:val="single" w:sz="4" w:space="0" w:color="auto"/>
            </w:tcBorders>
            <w:vAlign w:val="center"/>
          </w:tcPr>
          <w:p w14:paraId="5A64279A"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c>
          <w:tcPr>
            <w:tcW w:w="528" w:type="pct"/>
            <w:tcBorders>
              <w:top w:val="single" w:sz="4" w:space="0" w:color="auto"/>
              <w:bottom w:val="single" w:sz="4" w:space="0" w:color="auto"/>
            </w:tcBorders>
            <w:vAlign w:val="center"/>
          </w:tcPr>
          <w:p w14:paraId="4F5036AE" w14:textId="1B592C08" w:rsidR="00380CB4" w:rsidRPr="00976BD7" w:rsidRDefault="00380CB4" w:rsidP="00F93C12">
            <w:pPr>
              <w:jc w:val="center"/>
              <w:rPr>
                <w:rFonts w:ascii="Arial" w:hAnsi="Arial" w:cs="Arial"/>
                <w:sz w:val="20"/>
                <w:szCs w:val="20"/>
              </w:rPr>
            </w:pPr>
            <w:r w:rsidRPr="00976BD7">
              <w:rPr>
                <w:rFonts w:ascii="Arial" w:hAnsi="Arial" w:cs="Arial"/>
                <w:sz w:val="20"/>
                <w:szCs w:val="20"/>
              </w:rPr>
              <w:t>589,00</w:t>
            </w:r>
          </w:p>
        </w:tc>
        <w:tc>
          <w:tcPr>
            <w:tcW w:w="506" w:type="pct"/>
            <w:tcBorders>
              <w:top w:val="single" w:sz="4" w:space="0" w:color="auto"/>
              <w:bottom w:val="single" w:sz="4" w:space="0" w:color="auto"/>
            </w:tcBorders>
            <w:vAlign w:val="center"/>
          </w:tcPr>
          <w:p w14:paraId="534E9517"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c>
          <w:tcPr>
            <w:tcW w:w="580" w:type="pct"/>
            <w:tcBorders>
              <w:top w:val="single" w:sz="4" w:space="0" w:color="auto"/>
              <w:bottom w:val="single" w:sz="4" w:space="0" w:color="auto"/>
            </w:tcBorders>
            <w:vAlign w:val="center"/>
          </w:tcPr>
          <w:p w14:paraId="08BA7212" w14:textId="46FADF29" w:rsidR="00380CB4" w:rsidRPr="00976BD7" w:rsidRDefault="00380CB4" w:rsidP="00F93C12">
            <w:pPr>
              <w:ind w:hanging="49"/>
              <w:jc w:val="center"/>
              <w:rPr>
                <w:rFonts w:ascii="Arial" w:hAnsi="Arial" w:cs="Arial"/>
                <w:sz w:val="20"/>
                <w:szCs w:val="20"/>
              </w:rPr>
            </w:pPr>
            <w:r w:rsidRPr="00976BD7">
              <w:rPr>
                <w:rFonts w:ascii="Arial" w:hAnsi="Arial" w:cs="Arial"/>
                <w:sz w:val="20"/>
                <w:szCs w:val="20"/>
              </w:rPr>
              <w:t>956,00</w:t>
            </w:r>
          </w:p>
        </w:tc>
        <w:tc>
          <w:tcPr>
            <w:tcW w:w="454" w:type="pct"/>
            <w:tcBorders>
              <w:top w:val="single" w:sz="4" w:space="0" w:color="auto"/>
              <w:bottom w:val="single" w:sz="4" w:space="0" w:color="auto"/>
            </w:tcBorders>
            <w:vAlign w:val="center"/>
          </w:tcPr>
          <w:p w14:paraId="73B6C06D"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c>
          <w:tcPr>
            <w:tcW w:w="554" w:type="pct"/>
            <w:tcBorders>
              <w:top w:val="single" w:sz="4" w:space="0" w:color="auto"/>
              <w:bottom w:val="single" w:sz="4" w:space="0" w:color="auto"/>
            </w:tcBorders>
            <w:vAlign w:val="center"/>
          </w:tcPr>
          <w:p w14:paraId="45011606" w14:textId="215000D6" w:rsidR="00380CB4" w:rsidRPr="00976BD7" w:rsidRDefault="00380CB4" w:rsidP="00F93C12">
            <w:pPr>
              <w:jc w:val="center"/>
              <w:rPr>
                <w:rFonts w:ascii="Arial" w:hAnsi="Arial" w:cs="Arial"/>
                <w:sz w:val="20"/>
                <w:szCs w:val="20"/>
              </w:rPr>
            </w:pPr>
            <w:r w:rsidRPr="00976BD7">
              <w:rPr>
                <w:rFonts w:ascii="Arial" w:hAnsi="Arial" w:cs="Arial"/>
                <w:sz w:val="20"/>
                <w:szCs w:val="20"/>
              </w:rPr>
              <w:t>1 173,00</w:t>
            </w:r>
          </w:p>
        </w:tc>
        <w:tc>
          <w:tcPr>
            <w:tcW w:w="465" w:type="pct"/>
            <w:tcBorders>
              <w:top w:val="single" w:sz="4" w:space="0" w:color="auto"/>
              <w:bottom w:val="single" w:sz="4" w:space="0" w:color="auto"/>
            </w:tcBorders>
            <w:vAlign w:val="center"/>
          </w:tcPr>
          <w:p w14:paraId="55B6CAE8"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r>
      <w:tr w:rsidR="00380CB4" w:rsidRPr="00366F2E" w14:paraId="25A86D02" w14:textId="77777777" w:rsidTr="00976BD7">
        <w:trPr>
          <w:cantSplit/>
          <w:trHeight w:val="202"/>
        </w:trPr>
        <w:tc>
          <w:tcPr>
            <w:tcW w:w="890" w:type="pct"/>
            <w:tcBorders>
              <w:top w:val="single" w:sz="4" w:space="0" w:color="auto"/>
              <w:bottom w:val="single" w:sz="4" w:space="0" w:color="auto"/>
            </w:tcBorders>
          </w:tcPr>
          <w:p w14:paraId="6F0C3998" w14:textId="77777777" w:rsidR="00380CB4" w:rsidRPr="00366F2E" w:rsidRDefault="00380CB4" w:rsidP="00F940BA">
            <w:pPr>
              <w:ind w:left="113"/>
              <w:jc w:val="center"/>
              <w:rPr>
                <w:rFonts w:ascii="Arial" w:hAnsi="Arial" w:cs="Arial"/>
                <w:sz w:val="20"/>
                <w:szCs w:val="20"/>
              </w:rPr>
            </w:pPr>
            <w:r w:rsidRPr="00366F2E">
              <w:rPr>
                <w:rFonts w:ascii="Arial" w:hAnsi="Arial" w:cs="Arial"/>
                <w:sz w:val="20"/>
                <w:szCs w:val="20"/>
              </w:rPr>
              <w:t>6 kg</w:t>
            </w:r>
          </w:p>
        </w:tc>
        <w:tc>
          <w:tcPr>
            <w:tcW w:w="543" w:type="pct"/>
            <w:tcBorders>
              <w:top w:val="single" w:sz="4" w:space="0" w:color="auto"/>
              <w:bottom w:val="single" w:sz="4" w:space="0" w:color="auto"/>
            </w:tcBorders>
            <w:vAlign w:val="center"/>
          </w:tcPr>
          <w:p w14:paraId="430A7A06" w14:textId="7AB07D2C" w:rsidR="00380CB4" w:rsidRPr="00976BD7" w:rsidRDefault="00380CB4" w:rsidP="00F93C12">
            <w:pPr>
              <w:jc w:val="center"/>
              <w:rPr>
                <w:rFonts w:ascii="Arial" w:hAnsi="Arial" w:cs="Arial"/>
                <w:sz w:val="20"/>
                <w:szCs w:val="20"/>
              </w:rPr>
            </w:pPr>
            <w:r w:rsidRPr="00976BD7">
              <w:rPr>
                <w:rFonts w:ascii="Arial" w:hAnsi="Arial" w:cs="Arial"/>
                <w:sz w:val="20"/>
                <w:szCs w:val="20"/>
              </w:rPr>
              <w:t>566,00</w:t>
            </w:r>
          </w:p>
        </w:tc>
        <w:tc>
          <w:tcPr>
            <w:tcW w:w="480" w:type="pct"/>
            <w:tcBorders>
              <w:top w:val="single" w:sz="4" w:space="0" w:color="auto"/>
              <w:bottom w:val="single" w:sz="4" w:space="0" w:color="auto"/>
            </w:tcBorders>
            <w:vAlign w:val="center"/>
          </w:tcPr>
          <w:p w14:paraId="03F81120"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c>
          <w:tcPr>
            <w:tcW w:w="528" w:type="pct"/>
            <w:tcBorders>
              <w:top w:val="single" w:sz="4" w:space="0" w:color="auto"/>
              <w:bottom w:val="single" w:sz="4" w:space="0" w:color="auto"/>
            </w:tcBorders>
            <w:vAlign w:val="center"/>
          </w:tcPr>
          <w:p w14:paraId="5EB59D0A" w14:textId="5FBEF1C0" w:rsidR="00380CB4" w:rsidRPr="00976BD7" w:rsidRDefault="00380CB4" w:rsidP="00F93C12">
            <w:pPr>
              <w:jc w:val="center"/>
              <w:rPr>
                <w:rFonts w:ascii="Arial" w:hAnsi="Arial" w:cs="Arial"/>
                <w:sz w:val="20"/>
                <w:szCs w:val="20"/>
              </w:rPr>
            </w:pPr>
            <w:r w:rsidRPr="00976BD7">
              <w:rPr>
                <w:rFonts w:ascii="Arial" w:hAnsi="Arial" w:cs="Arial"/>
                <w:sz w:val="20"/>
                <w:szCs w:val="20"/>
              </w:rPr>
              <w:t>647,00</w:t>
            </w:r>
          </w:p>
        </w:tc>
        <w:tc>
          <w:tcPr>
            <w:tcW w:w="506" w:type="pct"/>
            <w:tcBorders>
              <w:top w:val="single" w:sz="4" w:space="0" w:color="auto"/>
              <w:bottom w:val="single" w:sz="4" w:space="0" w:color="auto"/>
            </w:tcBorders>
            <w:vAlign w:val="center"/>
          </w:tcPr>
          <w:p w14:paraId="78566D1C"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c>
          <w:tcPr>
            <w:tcW w:w="580" w:type="pct"/>
            <w:tcBorders>
              <w:top w:val="single" w:sz="4" w:space="0" w:color="auto"/>
              <w:bottom w:val="single" w:sz="4" w:space="0" w:color="auto"/>
            </w:tcBorders>
            <w:vAlign w:val="center"/>
          </w:tcPr>
          <w:p w14:paraId="26A4BB44" w14:textId="3B4D3AD3" w:rsidR="00380CB4" w:rsidRPr="00976BD7" w:rsidRDefault="00380CB4" w:rsidP="00F93C12">
            <w:pPr>
              <w:ind w:hanging="49"/>
              <w:jc w:val="center"/>
              <w:rPr>
                <w:rFonts w:ascii="Arial" w:hAnsi="Arial" w:cs="Arial"/>
                <w:sz w:val="20"/>
                <w:szCs w:val="20"/>
              </w:rPr>
            </w:pPr>
            <w:r w:rsidRPr="00976BD7">
              <w:rPr>
                <w:rFonts w:ascii="Arial" w:hAnsi="Arial" w:cs="Arial"/>
                <w:sz w:val="20"/>
                <w:szCs w:val="20"/>
              </w:rPr>
              <w:t>1 060,00</w:t>
            </w:r>
          </w:p>
        </w:tc>
        <w:tc>
          <w:tcPr>
            <w:tcW w:w="454" w:type="pct"/>
            <w:tcBorders>
              <w:top w:val="single" w:sz="4" w:space="0" w:color="auto"/>
              <w:bottom w:val="single" w:sz="4" w:space="0" w:color="auto"/>
            </w:tcBorders>
            <w:vAlign w:val="center"/>
          </w:tcPr>
          <w:p w14:paraId="18B0EF5B"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c>
          <w:tcPr>
            <w:tcW w:w="554" w:type="pct"/>
            <w:tcBorders>
              <w:top w:val="single" w:sz="4" w:space="0" w:color="auto"/>
              <w:bottom w:val="single" w:sz="4" w:space="0" w:color="auto"/>
            </w:tcBorders>
            <w:vAlign w:val="center"/>
          </w:tcPr>
          <w:p w14:paraId="56DB2CC1" w14:textId="1CD695F5" w:rsidR="00380CB4" w:rsidRPr="00976BD7" w:rsidRDefault="00380CB4" w:rsidP="00F93C12">
            <w:pPr>
              <w:jc w:val="center"/>
              <w:rPr>
                <w:rFonts w:ascii="Arial" w:hAnsi="Arial" w:cs="Arial"/>
                <w:sz w:val="20"/>
                <w:szCs w:val="20"/>
              </w:rPr>
            </w:pPr>
            <w:r w:rsidRPr="00976BD7">
              <w:rPr>
                <w:rFonts w:ascii="Arial" w:hAnsi="Arial" w:cs="Arial"/>
                <w:sz w:val="20"/>
                <w:szCs w:val="20"/>
              </w:rPr>
              <w:t>1 328,00</w:t>
            </w:r>
          </w:p>
        </w:tc>
        <w:tc>
          <w:tcPr>
            <w:tcW w:w="465" w:type="pct"/>
            <w:tcBorders>
              <w:top w:val="single" w:sz="4" w:space="0" w:color="auto"/>
              <w:bottom w:val="single" w:sz="4" w:space="0" w:color="auto"/>
            </w:tcBorders>
            <w:vAlign w:val="center"/>
          </w:tcPr>
          <w:p w14:paraId="3150D8E2"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r>
      <w:tr w:rsidR="00380CB4" w:rsidRPr="00366F2E" w14:paraId="1CAA838D" w14:textId="77777777" w:rsidTr="00976BD7">
        <w:trPr>
          <w:cantSplit/>
          <w:trHeight w:val="202"/>
        </w:trPr>
        <w:tc>
          <w:tcPr>
            <w:tcW w:w="890" w:type="pct"/>
            <w:tcBorders>
              <w:top w:val="single" w:sz="4" w:space="0" w:color="auto"/>
              <w:bottom w:val="single" w:sz="4" w:space="0" w:color="auto"/>
            </w:tcBorders>
          </w:tcPr>
          <w:p w14:paraId="496ABC1E" w14:textId="77777777" w:rsidR="00380CB4" w:rsidRPr="00366F2E" w:rsidRDefault="00380CB4" w:rsidP="00F940BA">
            <w:pPr>
              <w:ind w:left="113"/>
              <w:jc w:val="center"/>
              <w:rPr>
                <w:rFonts w:ascii="Arial" w:hAnsi="Arial" w:cs="Arial"/>
                <w:sz w:val="20"/>
                <w:szCs w:val="20"/>
              </w:rPr>
            </w:pPr>
            <w:r w:rsidRPr="00366F2E">
              <w:rPr>
                <w:rFonts w:ascii="Arial" w:hAnsi="Arial" w:cs="Arial"/>
                <w:sz w:val="20"/>
                <w:szCs w:val="20"/>
              </w:rPr>
              <w:t>7 kg</w:t>
            </w:r>
          </w:p>
        </w:tc>
        <w:tc>
          <w:tcPr>
            <w:tcW w:w="543" w:type="pct"/>
            <w:tcBorders>
              <w:top w:val="single" w:sz="4" w:space="0" w:color="auto"/>
              <w:bottom w:val="single" w:sz="4" w:space="0" w:color="auto"/>
            </w:tcBorders>
            <w:vAlign w:val="center"/>
          </w:tcPr>
          <w:p w14:paraId="1EBFB54D" w14:textId="5EFD841E" w:rsidR="00380CB4" w:rsidRPr="00976BD7" w:rsidRDefault="00380CB4" w:rsidP="00F93C12">
            <w:pPr>
              <w:jc w:val="center"/>
              <w:rPr>
                <w:rFonts w:ascii="Arial" w:hAnsi="Arial" w:cs="Arial"/>
                <w:sz w:val="20"/>
                <w:szCs w:val="20"/>
              </w:rPr>
            </w:pPr>
            <w:r w:rsidRPr="00976BD7">
              <w:rPr>
                <w:rFonts w:ascii="Arial" w:hAnsi="Arial" w:cs="Arial"/>
                <w:sz w:val="20"/>
                <w:szCs w:val="20"/>
              </w:rPr>
              <w:t>612,00</w:t>
            </w:r>
          </w:p>
        </w:tc>
        <w:tc>
          <w:tcPr>
            <w:tcW w:w="480" w:type="pct"/>
            <w:tcBorders>
              <w:top w:val="single" w:sz="4" w:space="0" w:color="auto"/>
              <w:bottom w:val="single" w:sz="4" w:space="0" w:color="auto"/>
            </w:tcBorders>
            <w:vAlign w:val="center"/>
          </w:tcPr>
          <w:p w14:paraId="3B9AFBC0"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c>
          <w:tcPr>
            <w:tcW w:w="528" w:type="pct"/>
            <w:tcBorders>
              <w:top w:val="single" w:sz="4" w:space="0" w:color="auto"/>
              <w:bottom w:val="single" w:sz="4" w:space="0" w:color="auto"/>
            </w:tcBorders>
            <w:vAlign w:val="center"/>
          </w:tcPr>
          <w:p w14:paraId="43B8D81B" w14:textId="3EC26697" w:rsidR="00380CB4" w:rsidRPr="00976BD7" w:rsidRDefault="00380CB4" w:rsidP="00F93C12">
            <w:pPr>
              <w:jc w:val="center"/>
              <w:rPr>
                <w:rFonts w:ascii="Arial" w:hAnsi="Arial" w:cs="Arial"/>
                <w:sz w:val="20"/>
                <w:szCs w:val="20"/>
              </w:rPr>
            </w:pPr>
            <w:r w:rsidRPr="00976BD7">
              <w:rPr>
                <w:rFonts w:ascii="Arial" w:hAnsi="Arial" w:cs="Arial"/>
                <w:sz w:val="20"/>
                <w:szCs w:val="20"/>
              </w:rPr>
              <w:t>704,00</w:t>
            </w:r>
          </w:p>
        </w:tc>
        <w:tc>
          <w:tcPr>
            <w:tcW w:w="506" w:type="pct"/>
            <w:tcBorders>
              <w:top w:val="single" w:sz="4" w:space="0" w:color="auto"/>
              <w:bottom w:val="single" w:sz="4" w:space="0" w:color="auto"/>
            </w:tcBorders>
            <w:vAlign w:val="center"/>
          </w:tcPr>
          <w:p w14:paraId="2547581B"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c>
          <w:tcPr>
            <w:tcW w:w="580" w:type="pct"/>
            <w:tcBorders>
              <w:top w:val="single" w:sz="4" w:space="0" w:color="auto"/>
              <w:bottom w:val="single" w:sz="4" w:space="0" w:color="auto"/>
            </w:tcBorders>
            <w:vAlign w:val="center"/>
          </w:tcPr>
          <w:p w14:paraId="3D0BC48C" w14:textId="42E673B7" w:rsidR="00380CB4" w:rsidRPr="00976BD7" w:rsidRDefault="00380CB4" w:rsidP="00F93C12">
            <w:pPr>
              <w:ind w:hanging="49"/>
              <w:jc w:val="center"/>
              <w:rPr>
                <w:rFonts w:ascii="Arial" w:hAnsi="Arial" w:cs="Arial"/>
                <w:sz w:val="20"/>
                <w:szCs w:val="20"/>
              </w:rPr>
            </w:pPr>
            <w:r w:rsidRPr="00976BD7">
              <w:rPr>
                <w:rFonts w:ascii="Arial" w:hAnsi="Arial" w:cs="Arial"/>
                <w:sz w:val="20"/>
                <w:szCs w:val="20"/>
              </w:rPr>
              <w:t>1 163,00</w:t>
            </w:r>
          </w:p>
        </w:tc>
        <w:tc>
          <w:tcPr>
            <w:tcW w:w="454" w:type="pct"/>
            <w:tcBorders>
              <w:top w:val="single" w:sz="4" w:space="0" w:color="auto"/>
              <w:bottom w:val="single" w:sz="4" w:space="0" w:color="auto"/>
            </w:tcBorders>
            <w:vAlign w:val="center"/>
          </w:tcPr>
          <w:p w14:paraId="0780064E"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c>
          <w:tcPr>
            <w:tcW w:w="554" w:type="pct"/>
            <w:tcBorders>
              <w:top w:val="single" w:sz="4" w:space="0" w:color="auto"/>
              <w:bottom w:val="single" w:sz="4" w:space="0" w:color="auto"/>
            </w:tcBorders>
            <w:vAlign w:val="center"/>
          </w:tcPr>
          <w:p w14:paraId="557E90D6" w14:textId="1DF20A8D" w:rsidR="00380CB4" w:rsidRPr="00976BD7" w:rsidRDefault="00380CB4" w:rsidP="00F93C12">
            <w:pPr>
              <w:jc w:val="center"/>
              <w:rPr>
                <w:rFonts w:ascii="Arial" w:hAnsi="Arial" w:cs="Arial"/>
                <w:sz w:val="20"/>
                <w:szCs w:val="20"/>
              </w:rPr>
            </w:pPr>
            <w:r w:rsidRPr="00976BD7">
              <w:rPr>
                <w:rFonts w:ascii="Arial" w:hAnsi="Arial" w:cs="Arial"/>
                <w:sz w:val="20"/>
                <w:szCs w:val="20"/>
              </w:rPr>
              <w:t>1 483,00</w:t>
            </w:r>
          </w:p>
        </w:tc>
        <w:tc>
          <w:tcPr>
            <w:tcW w:w="465" w:type="pct"/>
            <w:tcBorders>
              <w:top w:val="single" w:sz="4" w:space="0" w:color="auto"/>
              <w:bottom w:val="single" w:sz="4" w:space="0" w:color="auto"/>
            </w:tcBorders>
            <w:vAlign w:val="center"/>
          </w:tcPr>
          <w:p w14:paraId="73874BEA"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r>
      <w:tr w:rsidR="00380CB4" w:rsidRPr="00366F2E" w14:paraId="291FF125" w14:textId="77777777" w:rsidTr="00976BD7">
        <w:trPr>
          <w:cantSplit/>
          <w:trHeight w:val="202"/>
        </w:trPr>
        <w:tc>
          <w:tcPr>
            <w:tcW w:w="890" w:type="pct"/>
            <w:tcBorders>
              <w:top w:val="single" w:sz="4" w:space="0" w:color="auto"/>
              <w:bottom w:val="single" w:sz="4" w:space="0" w:color="auto"/>
            </w:tcBorders>
          </w:tcPr>
          <w:p w14:paraId="54858B78" w14:textId="77777777" w:rsidR="00380CB4" w:rsidRPr="00366F2E" w:rsidRDefault="00380CB4" w:rsidP="00F940BA">
            <w:pPr>
              <w:ind w:left="113"/>
              <w:jc w:val="center"/>
              <w:rPr>
                <w:rFonts w:ascii="Arial" w:hAnsi="Arial" w:cs="Arial"/>
                <w:sz w:val="20"/>
                <w:szCs w:val="20"/>
              </w:rPr>
            </w:pPr>
            <w:r w:rsidRPr="00366F2E">
              <w:rPr>
                <w:rFonts w:ascii="Arial" w:hAnsi="Arial" w:cs="Arial"/>
                <w:sz w:val="20"/>
                <w:szCs w:val="20"/>
              </w:rPr>
              <w:t>8 kg</w:t>
            </w:r>
          </w:p>
        </w:tc>
        <w:tc>
          <w:tcPr>
            <w:tcW w:w="543" w:type="pct"/>
            <w:tcBorders>
              <w:top w:val="single" w:sz="4" w:space="0" w:color="auto"/>
              <w:bottom w:val="single" w:sz="4" w:space="0" w:color="auto"/>
            </w:tcBorders>
            <w:vAlign w:val="center"/>
          </w:tcPr>
          <w:p w14:paraId="22444CDE" w14:textId="412ED661" w:rsidR="00380CB4" w:rsidRPr="00976BD7" w:rsidRDefault="00380CB4" w:rsidP="00F93C12">
            <w:pPr>
              <w:jc w:val="center"/>
              <w:rPr>
                <w:rFonts w:ascii="Arial" w:hAnsi="Arial" w:cs="Arial"/>
                <w:sz w:val="20"/>
                <w:szCs w:val="20"/>
              </w:rPr>
            </w:pPr>
            <w:r w:rsidRPr="00976BD7">
              <w:rPr>
                <w:rFonts w:ascii="Arial" w:hAnsi="Arial" w:cs="Arial"/>
                <w:sz w:val="20"/>
                <w:szCs w:val="20"/>
              </w:rPr>
              <w:t>657,00</w:t>
            </w:r>
          </w:p>
        </w:tc>
        <w:tc>
          <w:tcPr>
            <w:tcW w:w="480" w:type="pct"/>
            <w:tcBorders>
              <w:top w:val="single" w:sz="4" w:space="0" w:color="auto"/>
              <w:bottom w:val="single" w:sz="4" w:space="0" w:color="auto"/>
            </w:tcBorders>
            <w:vAlign w:val="center"/>
          </w:tcPr>
          <w:p w14:paraId="3145A50F"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c>
          <w:tcPr>
            <w:tcW w:w="528" w:type="pct"/>
            <w:tcBorders>
              <w:top w:val="single" w:sz="4" w:space="0" w:color="auto"/>
              <w:bottom w:val="single" w:sz="4" w:space="0" w:color="auto"/>
            </w:tcBorders>
            <w:vAlign w:val="center"/>
          </w:tcPr>
          <w:p w14:paraId="57DA0411" w14:textId="3CE32F8A" w:rsidR="00380CB4" w:rsidRPr="00976BD7" w:rsidRDefault="00380CB4" w:rsidP="00F93C12">
            <w:pPr>
              <w:jc w:val="center"/>
              <w:rPr>
                <w:rFonts w:ascii="Arial" w:hAnsi="Arial" w:cs="Arial"/>
                <w:sz w:val="20"/>
                <w:szCs w:val="20"/>
              </w:rPr>
            </w:pPr>
            <w:r w:rsidRPr="00976BD7">
              <w:rPr>
                <w:rFonts w:ascii="Arial" w:hAnsi="Arial" w:cs="Arial"/>
                <w:sz w:val="20"/>
                <w:szCs w:val="20"/>
              </w:rPr>
              <w:t>762,00</w:t>
            </w:r>
          </w:p>
        </w:tc>
        <w:tc>
          <w:tcPr>
            <w:tcW w:w="506" w:type="pct"/>
            <w:tcBorders>
              <w:top w:val="single" w:sz="4" w:space="0" w:color="auto"/>
              <w:bottom w:val="single" w:sz="4" w:space="0" w:color="auto"/>
            </w:tcBorders>
            <w:vAlign w:val="center"/>
          </w:tcPr>
          <w:p w14:paraId="61DAF549"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c>
          <w:tcPr>
            <w:tcW w:w="580" w:type="pct"/>
            <w:tcBorders>
              <w:top w:val="single" w:sz="4" w:space="0" w:color="auto"/>
              <w:bottom w:val="single" w:sz="4" w:space="0" w:color="auto"/>
            </w:tcBorders>
            <w:vAlign w:val="center"/>
          </w:tcPr>
          <w:p w14:paraId="2800EE0D" w14:textId="72A394FA" w:rsidR="00380CB4" w:rsidRPr="00976BD7" w:rsidRDefault="00380CB4" w:rsidP="00F93C12">
            <w:pPr>
              <w:ind w:hanging="49"/>
              <w:jc w:val="center"/>
              <w:rPr>
                <w:rFonts w:ascii="Arial" w:hAnsi="Arial" w:cs="Arial"/>
                <w:sz w:val="20"/>
                <w:szCs w:val="20"/>
              </w:rPr>
            </w:pPr>
            <w:r w:rsidRPr="00976BD7">
              <w:rPr>
                <w:rFonts w:ascii="Arial" w:hAnsi="Arial" w:cs="Arial"/>
                <w:sz w:val="20"/>
                <w:szCs w:val="20"/>
              </w:rPr>
              <w:t>1 267,00</w:t>
            </w:r>
          </w:p>
        </w:tc>
        <w:tc>
          <w:tcPr>
            <w:tcW w:w="454" w:type="pct"/>
            <w:tcBorders>
              <w:top w:val="single" w:sz="4" w:space="0" w:color="auto"/>
              <w:bottom w:val="single" w:sz="4" w:space="0" w:color="auto"/>
            </w:tcBorders>
            <w:vAlign w:val="center"/>
          </w:tcPr>
          <w:p w14:paraId="46B93E37"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c>
          <w:tcPr>
            <w:tcW w:w="554" w:type="pct"/>
            <w:tcBorders>
              <w:top w:val="single" w:sz="4" w:space="0" w:color="auto"/>
              <w:bottom w:val="single" w:sz="4" w:space="0" w:color="auto"/>
            </w:tcBorders>
            <w:vAlign w:val="center"/>
          </w:tcPr>
          <w:p w14:paraId="4B94A77C" w14:textId="08971E7B" w:rsidR="00380CB4" w:rsidRPr="00976BD7" w:rsidRDefault="00380CB4" w:rsidP="00F93C12">
            <w:pPr>
              <w:jc w:val="center"/>
              <w:rPr>
                <w:rFonts w:ascii="Arial" w:hAnsi="Arial" w:cs="Arial"/>
                <w:sz w:val="20"/>
                <w:szCs w:val="20"/>
              </w:rPr>
            </w:pPr>
            <w:r w:rsidRPr="00976BD7">
              <w:rPr>
                <w:rFonts w:ascii="Arial" w:hAnsi="Arial" w:cs="Arial"/>
                <w:sz w:val="20"/>
                <w:szCs w:val="20"/>
              </w:rPr>
              <w:t>1 638,00</w:t>
            </w:r>
          </w:p>
        </w:tc>
        <w:tc>
          <w:tcPr>
            <w:tcW w:w="465" w:type="pct"/>
            <w:tcBorders>
              <w:top w:val="single" w:sz="4" w:space="0" w:color="auto"/>
              <w:bottom w:val="single" w:sz="4" w:space="0" w:color="auto"/>
            </w:tcBorders>
            <w:vAlign w:val="center"/>
          </w:tcPr>
          <w:p w14:paraId="20EA2248"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r>
      <w:tr w:rsidR="00380CB4" w:rsidRPr="00366F2E" w14:paraId="4B05FF35" w14:textId="77777777" w:rsidTr="00976BD7">
        <w:trPr>
          <w:cantSplit/>
          <w:trHeight w:val="202"/>
        </w:trPr>
        <w:tc>
          <w:tcPr>
            <w:tcW w:w="890" w:type="pct"/>
            <w:tcBorders>
              <w:top w:val="single" w:sz="4" w:space="0" w:color="auto"/>
              <w:bottom w:val="single" w:sz="4" w:space="0" w:color="auto"/>
            </w:tcBorders>
          </w:tcPr>
          <w:p w14:paraId="4972DCED" w14:textId="77777777" w:rsidR="00380CB4" w:rsidRPr="00366F2E" w:rsidRDefault="00380CB4" w:rsidP="00F940BA">
            <w:pPr>
              <w:ind w:left="113"/>
              <w:jc w:val="center"/>
              <w:rPr>
                <w:rFonts w:ascii="Arial" w:hAnsi="Arial" w:cs="Arial"/>
                <w:sz w:val="20"/>
                <w:szCs w:val="20"/>
              </w:rPr>
            </w:pPr>
            <w:r w:rsidRPr="00366F2E">
              <w:rPr>
                <w:rFonts w:ascii="Arial" w:hAnsi="Arial" w:cs="Arial"/>
                <w:sz w:val="20"/>
                <w:szCs w:val="20"/>
              </w:rPr>
              <w:t>9 kg</w:t>
            </w:r>
          </w:p>
        </w:tc>
        <w:tc>
          <w:tcPr>
            <w:tcW w:w="543" w:type="pct"/>
            <w:tcBorders>
              <w:top w:val="single" w:sz="4" w:space="0" w:color="auto"/>
              <w:bottom w:val="single" w:sz="4" w:space="0" w:color="auto"/>
            </w:tcBorders>
            <w:vAlign w:val="center"/>
          </w:tcPr>
          <w:p w14:paraId="56924AAF" w14:textId="51DA1CF1" w:rsidR="00380CB4" w:rsidRPr="00976BD7" w:rsidRDefault="00380CB4" w:rsidP="00F93C12">
            <w:pPr>
              <w:jc w:val="center"/>
              <w:rPr>
                <w:rFonts w:ascii="Arial" w:hAnsi="Arial" w:cs="Arial"/>
                <w:sz w:val="20"/>
                <w:szCs w:val="20"/>
              </w:rPr>
            </w:pPr>
            <w:r w:rsidRPr="00976BD7">
              <w:rPr>
                <w:rFonts w:ascii="Arial" w:hAnsi="Arial" w:cs="Arial"/>
                <w:sz w:val="20"/>
                <w:szCs w:val="20"/>
              </w:rPr>
              <w:t>703,00</w:t>
            </w:r>
          </w:p>
        </w:tc>
        <w:tc>
          <w:tcPr>
            <w:tcW w:w="480" w:type="pct"/>
            <w:tcBorders>
              <w:top w:val="single" w:sz="4" w:space="0" w:color="auto"/>
              <w:bottom w:val="single" w:sz="4" w:space="0" w:color="auto"/>
            </w:tcBorders>
            <w:vAlign w:val="center"/>
          </w:tcPr>
          <w:p w14:paraId="45480C91"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c>
          <w:tcPr>
            <w:tcW w:w="528" w:type="pct"/>
            <w:tcBorders>
              <w:top w:val="single" w:sz="4" w:space="0" w:color="auto"/>
              <w:bottom w:val="single" w:sz="4" w:space="0" w:color="auto"/>
            </w:tcBorders>
            <w:vAlign w:val="center"/>
          </w:tcPr>
          <w:p w14:paraId="7816ED37" w14:textId="379536CC" w:rsidR="00380CB4" w:rsidRPr="00976BD7" w:rsidRDefault="00380CB4" w:rsidP="00F93C12">
            <w:pPr>
              <w:jc w:val="center"/>
              <w:rPr>
                <w:rFonts w:ascii="Arial" w:hAnsi="Arial" w:cs="Arial"/>
                <w:sz w:val="20"/>
                <w:szCs w:val="20"/>
              </w:rPr>
            </w:pPr>
            <w:r w:rsidRPr="00976BD7">
              <w:rPr>
                <w:rFonts w:ascii="Arial" w:hAnsi="Arial" w:cs="Arial"/>
                <w:sz w:val="20"/>
                <w:szCs w:val="20"/>
              </w:rPr>
              <w:t>820,00</w:t>
            </w:r>
          </w:p>
        </w:tc>
        <w:tc>
          <w:tcPr>
            <w:tcW w:w="506" w:type="pct"/>
            <w:tcBorders>
              <w:top w:val="single" w:sz="4" w:space="0" w:color="auto"/>
              <w:bottom w:val="single" w:sz="4" w:space="0" w:color="auto"/>
            </w:tcBorders>
            <w:vAlign w:val="center"/>
          </w:tcPr>
          <w:p w14:paraId="22974F51"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c>
          <w:tcPr>
            <w:tcW w:w="580" w:type="pct"/>
            <w:tcBorders>
              <w:top w:val="single" w:sz="4" w:space="0" w:color="auto"/>
              <w:bottom w:val="single" w:sz="4" w:space="0" w:color="auto"/>
            </w:tcBorders>
            <w:vAlign w:val="center"/>
          </w:tcPr>
          <w:p w14:paraId="21CAA57A" w14:textId="72640380" w:rsidR="00380CB4" w:rsidRPr="00976BD7" w:rsidRDefault="00380CB4" w:rsidP="00F93C12">
            <w:pPr>
              <w:ind w:hanging="49"/>
              <w:jc w:val="center"/>
              <w:rPr>
                <w:rFonts w:ascii="Arial" w:hAnsi="Arial" w:cs="Arial"/>
                <w:sz w:val="20"/>
                <w:szCs w:val="20"/>
              </w:rPr>
            </w:pPr>
            <w:r w:rsidRPr="00976BD7">
              <w:rPr>
                <w:rFonts w:ascii="Arial" w:hAnsi="Arial" w:cs="Arial"/>
                <w:sz w:val="20"/>
                <w:szCs w:val="20"/>
              </w:rPr>
              <w:t>1 371,00</w:t>
            </w:r>
          </w:p>
        </w:tc>
        <w:tc>
          <w:tcPr>
            <w:tcW w:w="454" w:type="pct"/>
            <w:tcBorders>
              <w:top w:val="single" w:sz="4" w:space="0" w:color="auto"/>
              <w:bottom w:val="single" w:sz="4" w:space="0" w:color="auto"/>
            </w:tcBorders>
            <w:vAlign w:val="center"/>
          </w:tcPr>
          <w:p w14:paraId="763B04FF"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c>
          <w:tcPr>
            <w:tcW w:w="554" w:type="pct"/>
            <w:tcBorders>
              <w:top w:val="single" w:sz="4" w:space="0" w:color="auto"/>
              <w:bottom w:val="single" w:sz="4" w:space="0" w:color="auto"/>
            </w:tcBorders>
            <w:vAlign w:val="center"/>
          </w:tcPr>
          <w:p w14:paraId="513B9602" w14:textId="01E74C13" w:rsidR="00380CB4" w:rsidRPr="00976BD7" w:rsidRDefault="00380CB4" w:rsidP="00F93C12">
            <w:pPr>
              <w:jc w:val="center"/>
              <w:rPr>
                <w:rFonts w:ascii="Arial" w:hAnsi="Arial" w:cs="Arial"/>
                <w:sz w:val="20"/>
                <w:szCs w:val="20"/>
              </w:rPr>
            </w:pPr>
            <w:r w:rsidRPr="00976BD7">
              <w:rPr>
                <w:rFonts w:ascii="Arial" w:hAnsi="Arial" w:cs="Arial"/>
                <w:sz w:val="20"/>
                <w:szCs w:val="20"/>
              </w:rPr>
              <w:t>1 793,00</w:t>
            </w:r>
          </w:p>
        </w:tc>
        <w:tc>
          <w:tcPr>
            <w:tcW w:w="465" w:type="pct"/>
            <w:tcBorders>
              <w:top w:val="single" w:sz="4" w:space="0" w:color="auto"/>
              <w:bottom w:val="single" w:sz="4" w:space="0" w:color="auto"/>
            </w:tcBorders>
            <w:vAlign w:val="center"/>
          </w:tcPr>
          <w:p w14:paraId="75F6AFCD"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r>
      <w:tr w:rsidR="00380CB4" w:rsidRPr="00366F2E" w14:paraId="0FE72695" w14:textId="77777777" w:rsidTr="00976BD7">
        <w:trPr>
          <w:cantSplit/>
          <w:trHeight w:val="202"/>
        </w:trPr>
        <w:tc>
          <w:tcPr>
            <w:tcW w:w="890" w:type="pct"/>
            <w:tcBorders>
              <w:top w:val="single" w:sz="4" w:space="0" w:color="auto"/>
              <w:bottom w:val="single" w:sz="4" w:space="0" w:color="auto"/>
            </w:tcBorders>
          </w:tcPr>
          <w:p w14:paraId="401C8193" w14:textId="77777777" w:rsidR="00380CB4" w:rsidRPr="00366F2E" w:rsidRDefault="00380CB4" w:rsidP="00F940BA">
            <w:pPr>
              <w:jc w:val="center"/>
              <w:rPr>
                <w:rFonts w:ascii="Arial" w:hAnsi="Arial" w:cs="Arial"/>
                <w:sz w:val="20"/>
                <w:szCs w:val="20"/>
              </w:rPr>
            </w:pPr>
            <w:r w:rsidRPr="00366F2E">
              <w:rPr>
                <w:rFonts w:ascii="Arial" w:hAnsi="Arial" w:cs="Arial"/>
                <w:sz w:val="20"/>
                <w:szCs w:val="20"/>
              </w:rPr>
              <w:t>10 kg</w:t>
            </w:r>
          </w:p>
        </w:tc>
        <w:tc>
          <w:tcPr>
            <w:tcW w:w="543" w:type="pct"/>
            <w:tcBorders>
              <w:top w:val="single" w:sz="4" w:space="0" w:color="auto"/>
              <w:bottom w:val="single" w:sz="4" w:space="0" w:color="auto"/>
            </w:tcBorders>
            <w:vAlign w:val="center"/>
          </w:tcPr>
          <w:p w14:paraId="20A3BEC5" w14:textId="5464E020" w:rsidR="00380CB4" w:rsidRPr="00976BD7" w:rsidRDefault="00380CB4" w:rsidP="00F93C12">
            <w:pPr>
              <w:jc w:val="center"/>
              <w:rPr>
                <w:rFonts w:ascii="Arial" w:hAnsi="Arial" w:cs="Arial"/>
                <w:sz w:val="20"/>
                <w:szCs w:val="20"/>
              </w:rPr>
            </w:pPr>
            <w:r w:rsidRPr="00976BD7">
              <w:rPr>
                <w:rFonts w:ascii="Arial" w:hAnsi="Arial" w:cs="Arial"/>
                <w:sz w:val="20"/>
                <w:szCs w:val="20"/>
              </w:rPr>
              <w:t>749,00</w:t>
            </w:r>
          </w:p>
        </w:tc>
        <w:tc>
          <w:tcPr>
            <w:tcW w:w="480" w:type="pct"/>
            <w:tcBorders>
              <w:top w:val="single" w:sz="4" w:space="0" w:color="auto"/>
              <w:bottom w:val="single" w:sz="4" w:space="0" w:color="auto"/>
            </w:tcBorders>
            <w:vAlign w:val="center"/>
          </w:tcPr>
          <w:p w14:paraId="44DA414A" w14:textId="77777777" w:rsidR="00380CB4" w:rsidRPr="00976BD7" w:rsidRDefault="00380CB4" w:rsidP="00F93C12">
            <w:pPr>
              <w:jc w:val="center"/>
              <w:rPr>
                <w:rFonts w:ascii="Arial" w:hAnsi="Arial" w:cs="Arial"/>
                <w:b/>
                <w:sz w:val="20"/>
                <w:szCs w:val="20"/>
              </w:rPr>
            </w:pPr>
            <w:r w:rsidRPr="00976BD7">
              <w:rPr>
                <w:rFonts w:ascii="Arial" w:hAnsi="Arial" w:cs="Arial"/>
                <w:b/>
                <w:bCs/>
                <w:sz w:val="20"/>
                <w:szCs w:val="20"/>
              </w:rPr>
              <w:t>-</w:t>
            </w:r>
          </w:p>
        </w:tc>
        <w:tc>
          <w:tcPr>
            <w:tcW w:w="528" w:type="pct"/>
            <w:tcBorders>
              <w:top w:val="single" w:sz="4" w:space="0" w:color="auto"/>
              <w:bottom w:val="single" w:sz="4" w:space="0" w:color="auto"/>
            </w:tcBorders>
            <w:vAlign w:val="center"/>
          </w:tcPr>
          <w:p w14:paraId="040796CB" w14:textId="3CF71234" w:rsidR="00380CB4" w:rsidRPr="00976BD7" w:rsidRDefault="00380CB4" w:rsidP="00F93C12">
            <w:pPr>
              <w:jc w:val="center"/>
              <w:rPr>
                <w:rFonts w:ascii="Arial" w:hAnsi="Arial" w:cs="Arial"/>
                <w:sz w:val="20"/>
                <w:szCs w:val="20"/>
              </w:rPr>
            </w:pPr>
            <w:r w:rsidRPr="00976BD7">
              <w:rPr>
                <w:rFonts w:ascii="Arial" w:hAnsi="Arial" w:cs="Arial"/>
                <w:sz w:val="20"/>
                <w:szCs w:val="20"/>
              </w:rPr>
              <w:t>877,00</w:t>
            </w:r>
          </w:p>
        </w:tc>
        <w:tc>
          <w:tcPr>
            <w:tcW w:w="506" w:type="pct"/>
            <w:tcBorders>
              <w:top w:val="single" w:sz="4" w:space="0" w:color="auto"/>
              <w:bottom w:val="single" w:sz="4" w:space="0" w:color="auto"/>
            </w:tcBorders>
            <w:vAlign w:val="center"/>
          </w:tcPr>
          <w:p w14:paraId="3230943B" w14:textId="77777777" w:rsidR="00380CB4" w:rsidRPr="00976BD7" w:rsidRDefault="00380CB4" w:rsidP="00F93C12">
            <w:pPr>
              <w:jc w:val="center"/>
              <w:rPr>
                <w:rFonts w:ascii="Arial" w:hAnsi="Arial" w:cs="Arial"/>
                <w:b/>
                <w:sz w:val="20"/>
                <w:szCs w:val="20"/>
              </w:rPr>
            </w:pPr>
          </w:p>
        </w:tc>
        <w:tc>
          <w:tcPr>
            <w:tcW w:w="580" w:type="pct"/>
            <w:tcBorders>
              <w:top w:val="single" w:sz="4" w:space="0" w:color="auto"/>
              <w:bottom w:val="single" w:sz="4" w:space="0" w:color="auto"/>
            </w:tcBorders>
            <w:vAlign w:val="center"/>
          </w:tcPr>
          <w:p w14:paraId="0CB374E7" w14:textId="6D8221EA" w:rsidR="00380CB4" w:rsidRPr="00976BD7" w:rsidRDefault="00380CB4" w:rsidP="00F93C12">
            <w:pPr>
              <w:ind w:hanging="49"/>
              <w:jc w:val="center"/>
              <w:rPr>
                <w:rFonts w:ascii="Arial" w:hAnsi="Arial" w:cs="Arial"/>
                <w:sz w:val="20"/>
                <w:szCs w:val="20"/>
              </w:rPr>
            </w:pPr>
            <w:r w:rsidRPr="00976BD7">
              <w:rPr>
                <w:rFonts w:ascii="Arial" w:hAnsi="Arial" w:cs="Arial"/>
                <w:sz w:val="20"/>
                <w:szCs w:val="20"/>
              </w:rPr>
              <w:t>1 475,00</w:t>
            </w:r>
          </w:p>
        </w:tc>
        <w:tc>
          <w:tcPr>
            <w:tcW w:w="454" w:type="pct"/>
            <w:tcBorders>
              <w:top w:val="single" w:sz="4" w:space="0" w:color="auto"/>
              <w:bottom w:val="single" w:sz="4" w:space="0" w:color="auto"/>
            </w:tcBorders>
            <w:vAlign w:val="center"/>
          </w:tcPr>
          <w:p w14:paraId="5B9870BF" w14:textId="77777777" w:rsidR="00380CB4" w:rsidRPr="00976BD7" w:rsidRDefault="00380CB4" w:rsidP="00F93C12">
            <w:pPr>
              <w:jc w:val="center"/>
              <w:rPr>
                <w:rFonts w:ascii="Arial" w:hAnsi="Arial" w:cs="Arial"/>
                <w:b/>
                <w:sz w:val="20"/>
                <w:szCs w:val="20"/>
              </w:rPr>
            </w:pPr>
          </w:p>
        </w:tc>
        <w:tc>
          <w:tcPr>
            <w:tcW w:w="554" w:type="pct"/>
            <w:tcBorders>
              <w:top w:val="single" w:sz="4" w:space="0" w:color="auto"/>
              <w:bottom w:val="single" w:sz="4" w:space="0" w:color="auto"/>
            </w:tcBorders>
            <w:vAlign w:val="center"/>
          </w:tcPr>
          <w:p w14:paraId="022A3D63" w14:textId="345C03B9" w:rsidR="00380CB4" w:rsidRPr="00976BD7" w:rsidRDefault="00380CB4" w:rsidP="00F93C12">
            <w:pPr>
              <w:jc w:val="center"/>
              <w:rPr>
                <w:rFonts w:ascii="Arial" w:hAnsi="Arial" w:cs="Arial"/>
                <w:sz w:val="20"/>
                <w:szCs w:val="20"/>
              </w:rPr>
            </w:pPr>
            <w:r w:rsidRPr="00976BD7">
              <w:rPr>
                <w:rFonts w:ascii="Arial" w:hAnsi="Arial" w:cs="Arial"/>
                <w:sz w:val="20"/>
                <w:szCs w:val="20"/>
              </w:rPr>
              <w:t>1 948,00</w:t>
            </w:r>
          </w:p>
        </w:tc>
        <w:tc>
          <w:tcPr>
            <w:tcW w:w="465" w:type="pct"/>
            <w:tcBorders>
              <w:top w:val="single" w:sz="4" w:space="0" w:color="auto"/>
              <w:bottom w:val="single" w:sz="4" w:space="0" w:color="auto"/>
            </w:tcBorders>
            <w:vAlign w:val="center"/>
          </w:tcPr>
          <w:p w14:paraId="2981A4F5" w14:textId="77777777" w:rsidR="00380CB4" w:rsidRPr="00976BD7" w:rsidRDefault="00380CB4" w:rsidP="00F93C12">
            <w:pPr>
              <w:jc w:val="center"/>
              <w:rPr>
                <w:rFonts w:ascii="Arial" w:hAnsi="Arial" w:cs="Arial"/>
                <w:b/>
                <w:sz w:val="20"/>
                <w:szCs w:val="20"/>
              </w:rPr>
            </w:pPr>
          </w:p>
        </w:tc>
      </w:tr>
      <w:tr w:rsidR="00380CB4" w:rsidRPr="00366F2E" w14:paraId="2567F671" w14:textId="77777777" w:rsidTr="00976BD7">
        <w:trPr>
          <w:cantSplit/>
          <w:trHeight w:val="202"/>
        </w:trPr>
        <w:tc>
          <w:tcPr>
            <w:tcW w:w="890" w:type="pct"/>
            <w:tcBorders>
              <w:top w:val="single" w:sz="4" w:space="0" w:color="auto"/>
              <w:bottom w:val="single" w:sz="4" w:space="0" w:color="auto"/>
            </w:tcBorders>
          </w:tcPr>
          <w:p w14:paraId="31BFD9A7" w14:textId="77777777" w:rsidR="00380CB4" w:rsidRPr="00366F2E" w:rsidRDefault="00380CB4" w:rsidP="00F940BA">
            <w:pPr>
              <w:jc w:val="center"/>
              <w:rPr>
                <w:rFonts w:ascii="Arial" w:hAnsi="Arial" w:cs="Arial"/>
                <w:sz w:val="20"/>
                <w:szCs w:val="20"/>
              </w:rPr>
            </w:pPr>
            <w:r w:rsidRPr="00366F2E">
              <w:rPr>
                <w:rFonts w:ascii="Arial" w:hAnsi="Arial" w:cs="Arial"/>
                <w:sz w:val="20"/>
                <w:szCs w:val="20"/>
              </w:rPr>
              <w:t>15 kg</w:t>
            </w:r>
          </w:p>
        </w:tc>
        <w:tc>
          <w:tcPr>
            <w:tcW w:w="543" w:type="pct"/>
            <w:tcBorders>
              <w:top w:val="single" w:sz="4" w:space="0" w:color="auto"/>
              <w:bottom w:val="single" w:sz="4" w:space="0" w:color="auto"/>
            </w:tcBorders>
            <w:vAlign w:val="center"/>
          </w:tcPr>
          <w:p w14:paraId="280DA600" w14:textId="26204029" w:rsidR="00380CB4" w:rsidRPr="00976BD7" w:rsidRDefault="00380CB4" w:rsidP="00F93C12">
            <w:pPr>
              <w:jc w:val="center"/>
              <w:rPr>
                <w:rFonts w:ascii="Arial" w:hAnsi="Arial" w:cs="Arial"/>
                <w:sz w:val="20"/>
                <w:szCs w:val="20"/>
              </w:rPr>
            </w:pPr>
            <w:r w:rsidRPr="00976BD7">
              <w:rPr>
                <w:rFonts w:ascii="Arial" w:hAnsi="Arial" w:cs="Arial"/>
                <w:sz w:val="20"/>
                <w:szCs w:val="20"/>
              </w:rPr>
              <w:t>977,60</w:t>
            </w:r>
          </w:p>
        </w:tc>
        <w:tc>
          <w:tcPr>
            <w:tcW w:w="480" w:type="pct"/>
            <w:tcBorders>
              <w:top w:val="single" w:sz="4" w:space="0" w:color="auto"/>
              <w:bottom w:val="single" w:sz="4" w:space="0" w:color="auto"/>
            </w:tcBorders>
            <w:vAlign w:val="center"/>
          </w:tcPr>
          <w:p w14:paraId="2EA608AC" w14:textId="3E4A2B54" w:rsidR="00380CB4" w:rsidRPr="00976BD7" w:rsidRDefault="00380CB4" w:rsidP="00F93C12">
            <w:pPr>
              <w:ind w:left="-57"/>
              <w:jc w:val="center"/>
              <w:rPr>
                <w:rFonts w:ascii="Arial" w:hAnsi="Arial" w:cs="Arial"/>
                <w:b/>
                <w:bCs/>
                <w:sz w:val="20"/>
                <w:szCs w:val="20"/>
              </w:rPr>
            </w:pPr>
            <w:r w:rsidRPr="00976BD7">
              <w:rPr>
                <w:rFonts w:ascii="Arial" w:hAnsi="Arial" w:cs="Arial"/>
                <w:b/>
                <w:bCs/>
                <w:sz w:val="20"/>
                <w:szCs w:val="20"/>
              </w:rPr>
              <w:t>1 183,00</w:t>
            </w:r>
          </w:p>
        </w:tc>
        <w:tc>
          <w:tcPr>
            <w:tcW w:w="528" w:type="pct"/>
            <w:tcBorders>
              <w:top w:val="single" w:sz="4" w:space="0" w:color="auto"/>
              <w:bottom w:val="single" w:sz="4" w:space="0" w:color="auto"/>
            </w:tcBorders>
            <w:vAlign w:val="center"/>
          </w:tcPr>
          <w:p w14:paraId="32A76A94" w14:textId="3E6D0577" w:rsidR="00380CB4" w:rsidRPr="00976BD7" w:rsidRDefault="00380CB4" w:rsidP="00F93C12">
            <w:pPr>
              <w:jc w:val="center"/>
              <w:rPr>
                <w:rFonts w:ascii="Arial" w:hAnsi="Arial" w:cs="Arial"/>
                <w:sz w:val="20"/>
                <w:szCs w:val="20"/>
              </w:rPr>
            </w:pPr>
            <w:r w:rsidRPr="00976BD7">
              <w:rPr>
                <w:rFonts w:ascii="Arial" w:hAnsi="Arial" w:cs="Arial"/>
                <w:sz w:val="20"/>
                <w:szCs w:val="20"/>
              </w:rPr>
              <w:t>1 165,63</w:t>
            </w:r>
          </w:p>
        </w:tc>
        <w:tc>
          <w:tcPr>
            <w:tcW w:w="506" w:type="pct"/>
            <w:tcBorders>
              <w:top w:val="single" w:sz="4" w:space="0" w:color="auto"/>
              <w:bottom w:val="single" w:sz="4" w:space="0" w:color="auto"/>
            </w:tcBorders>
            <w:vAlign w:val="center"/>
          </w:tcPr>
          <w:p w14:paraId="5BB07D2A" w14:textId="777778CC" w:rsidR="00380CB4" w:rsidRPr="00976BD7" w:rsidRDefault="00380CB4" w:rsidP="00F93C12">
            <w:pPr>
              <w:ind w:left="-57"/>
              <w:jc w:val="center"/>
              <w:rPr>
                <w:rFonts w:ascii="Arial" w:hAnsi="Arial" w:cs="Arial"/>
                <w:b/>
                <w:sz w:val="20"/>
                <w:szCs w:val="20"/>
              </w:rPr>
            </w:pPr>
            <w:r w:rsidRPr="00976BD7">
              <w:rPr>
                <w:rFonts w:ascii="Arial" w:hAnsi="Arial" w:cs="Arial"/>
                <w:b/>
                <w:bCs/>
                <w:sz w:val="20"/>
                <w:szCs w:val="20"/>
              </w:rPr>
              <w:t>1 410,00</w:t>
            </w:r>
          </w:p>
        </w:tc>
        <w:tc>
          <w:tcPr>
            <w:tcW w:w="580" w:type="pct"/>
            <w:tcBorders>
              <w:top w:val="single" w:sz="4" w:space="0" w:color="auto"/>
              <w:bottom w:val="single" w:sz="4" w:space="0" w:color="auto"/>
            </w:tcBorders>
            <w:vAlign w:val="center"/>
          </w:tcPr>
          <w:p w14:paraId="1CBEA673" w14:textId="3D6230C2" w:rsidR="00380CB4" w:rsidRPr="00976BD7" w:rsidRDefault="00380CB4" w:rsidP="00F93C12">
            <w:pPr>
              <w:ind w:left="-57"/>
              <w:jc w:val="center"/>
              <w:rPr>
                <w:rFonts w:ascii="Arial" w:hAnsi="Arial" w:cs="Arial"/>
                <w:sz w:val="20"/>
                <w:szCs w:val="20"/>
              </w:rPr>
            </w:pPr>
            <w:r w:rsidRPr="00976BD7">
              <w:rPr>
                <w:rFonts w:ascii="Arial" w:hAnsi="Arial" w:cs="Arial"/>
                <w:sz w:val="20"/>
                <w:szCs w:val="20"/>
              </w:rPr>
              <w:t>1 993,27</w:t>
            </w:r>
          </w:p>
        </w:tc>
        <w:tc>
          <w:tcPr>
            <w:tcW w:w="454" w:type="pct"/>
            <w:tcBorders>
              <w:top w:val="single" w:sz="4" w:space="0" w:color="auto"/>
              <w:bottom w:val="single" w:sz="4" w:space="0" w:color="auto"/>
            </w:tcBorders>
            <w:vAlign w:val="center"/>
          </w:tcPr>
          <w:p w14:paraId="59045CB9" w14:textId="7AF545AF" w:rsidR="00380CB4" w:rsidRPr="00976BD7" w:rsidRDefault="00380CB4" w:rsidP="00F93C12">
            <w:pPr>
              <w:ind w:left="-57"/>
              <w:jc w:val="center"/>
              <w:rPr>
                <w:rFonts w:ascii="Arial" w:hAnsi="Arial" w:cs="Arial"/>
                <w:b/>
                <w:bCs/>
                <w:sz w:val="20"/>
                <w:szCs w:val="20"/>
              </w:rPr>
            </w:pPr>
            <w:r w:rsidRPr="00976BD7">
              <w:rPr>
                <w:rFonts w:ascii="Arial" w:hAnsi="Arial" w:cs="Arial"/>
                <w:b/>
                <w:bCs/>
                <w:sz w:val="20"/>
                <w:szCs w:val="20"/>
              </w:rPr>
              <w:t>2 412,00</w:t>
            </w:r>
          </w:p>
        </w:tc>
        <w:tc>
          <w:tcPr>
            <w:tcW w:w="554" w:type="pct"/>
            <w:tcBorders>
              <w:top w:val="single" w:sz="4" w:space="0" w:color="auto"/>
              <w:bottom w:val="single" w:sz="4" w:space="0" w:color="auto"/>
            </w:tcBorders>
            <w:vAlign w:val="center"/>
          </w:tcPr>
          <w:p w14:paraId="176601F9" w14:textId="2E7F4828" w:rsidR="00380CB4" w:rsidRPr="00976BD7" w:rsidRDefault="00380CB4" w:rsidP="00F93C12">
            <w:pPr>
              <w:ind w:left="-57"/>
              <w:jc w:val="center"/>
              <w:rPr>
                <w:rFonts w:ascii="Arial" w:hAnsi="Arial" w:cs="Arial"/>
                <w:sz w:val="20"/>
                <w:szCs w:val="20"/>
              </w:rPr>
            </w:pPr>
            <w:r w:rsidRPr="00976BD7">
              <w:rPr>
                <w:rFonts w:ascii="Arial" w:hAnsi="Arial" w:cs="Arial"/>
                <w:sz w:val="20"/>
                <w:szCs w:val="20"/>
              </w:rPr>
              <w:t>2 724,09</w:t>
            </w:r>
          </w:p>
        </w:tc>
        <w:tc>
          <w:tcPr>
            <w:tcW w:w="465" w:type="pct"/>
            <w:tcBorders>
              <w:top w:val="single" w:sz="4" w:space="0" w:color="auto"/>
              <w:bottom w:val="single" w:sz="4" w:space="0" w:color="auto"/>
            </w:tcBorders>
            <w:vAlign w:val="center"/>
          </w:tcPr>
          <w:p w14:paraId="3F665BFD" w14:textId="63FFEA7D" w:rsidR="00380CB4" w:rsidRPr="00976BD7" w:rsidRDefault="00380CB4" w:rsidP="00F93C12">
            <w:pPr>
              <w:ind w:left="-57"/>
              <w:jc w:val="center"/>
              <w:rPr>
                <w:rFonts w:ascii="Arial" w:hAnsi="Arial" w:cs="Arial"/>
                <w:b/>
                <w:sz w:val="20"/>
                <w:szCs w:val="20"/>
              </w:rPr>
            </w:pPr>
            <w:r w:rsidRPr="00976BD7">
              <w:rPr>
                <w:rFonts w:ascii="Arial" w:hAnsi="Arial" w:cs="Arial"/>
                <w:b/>
                <w:bCs/>
                <w:sz w:val="20"/>
                <w:szCs w:val="20"/>
              </w:rPr>
              <w:t>3 296,00</w:t>
            </w:r>
          </w:p>
        </w:tc>
      </w:tr>
      <w:tr w:rsidR="00380CB4" w:rsidRPr="00366F2E" w14:paraId="55F8ED3D" w14:textId="77777777" w:rsidTr="00976BD7">
        <w:trPr>
          <w:cantSplit/>
          <w:trHeight w:val="202"/>
        </w:trPr>
        <w:tc>
          <w:tcPr>
            <w:tcW w:w="890" w:type="pct"/>
            <w:tcBorders>
              <w:top w:val="single" w:sz="4" w:space="0" w:color="auto"/>
              <w:bottom w:val="single" w:sz="4" w:space="0" w:color="auto"/>
            </w:tcBorders>
          </w:tcPr>
          <w:p w14:paraId="20662565" w14:textId="77777777" w:rsidR="00380CB4" w:rsidRPr="00366F2E" w:rsidRDefault="00380CB4" w:rsidP="00F940BA">
            <w:pPr>
              <w:jc w:val="center"/>
              <w:rPr>
                <w:rFonts w:ascii="Arial" w:hAnsi="Arial" w:cs="Arial"/>
                <w:sz w:val="20"/>
                <w:szCs w:val="20"/>
              </w:rPr>
            </w:pPr>
            <w:r w:rsidRPr="00366F2E">
              <w:rPr>
                <w:rFonts w:ascii="Arial" w:hAnsi="Arial" w:cs="Arial"/>
                <w:sz w:val="20"/>
                <w:szCs w:val="20"/>
              </w:rPr>
              <w:t>20 kg</w:t>
            </w:r>
          </w:p>
        </w:tc>
        <w:tc>
          <w:tcPr>
            <w:tcW w:w="543" w:type="pct"/>
            <w:tcBorders>
              <w:top w:val="single" w:sz="4" w:space="0" w:color="auto"/>
              <w:bottom w:val="single" w:sz="4" w:space="0" w:color="auto"/>
            </w:tcBorders>
            <w:vAlign w:val="center"/>
          </w:tcPr>
          <w:p w14:paraId="09B54D17" w14:textId="2AD62A2A" w:rsidR="00380CB4" w:rsidRPr="00976BD7" w:rsidRDefault="00380CB4" w:rsidP="00F93C12">
            <w:pPr>
              <w:jc w:val="center"/>
              <w:rPr>
                <w:rFonts w:ascii="Arial" w:hAnsi="Arial" w:cs="Arial"/>
                <w:sz w:val="20"/>
                <w:szCs w:val="20"/>
              </w:rPr>
            </w:pPr>
            <w:r w:rsidRPr="00976BD7">
              <w:rPr>
                <w:rFonts w:ascii="Arial" w:hAnsi="Arial" w:cs="Arial"/>
                <w:sz w:val="20"/>
                <w:szCs w:val="20"/>
              </w:rPr>
              <w:t>1 206,40</w:t>
            </w:r>
          </w:p>
        </w:tc>
        <w:tc>
          <w:tcPr>
            <w:tcW w:w="480" w:type="pct"/>
            <w:tcBorders>
              <w:top w:val="single" w:sz="4" w:space="0" w:color="auto"/>
              <w:bottom w:val="single" w:sz="4" w:space="0" w:color="auto"/>
            </w:tcBorders>
            <w:vAlign w:val="center"/>
          </w:tcPr>
          <w:p w14:paraId="0B5B2414" w14:textId="64783463" w:rsidR="00380CB4" w:rsidRPr="00976BD7" w:rsidRDefault="00380CB4" w:rsidP="00F93C12">
            <w:pPr>
              <w:ind w:left="-57"/>
              <w:jc w:val="center"/>
              <w:rPr>
                <w:rFonts w:ascii="Arial" w:hAnsi="Arial" w:cs="Arial"/>
                <w:b/>
                <w:bCs/>
                <w:sz w:val="20"/>
                <w:szCs w:val="20"/>
              </w:rPr>
            </w:pPr>
            <w:r w:rsidRPr="00976BD7">
              <w:rPr>
                <w:rFonts w:ascii="Arial" w:hAnsi="Arial" w:cs="Arial"/>
                <w:b/>
                <w:bCs/>
                <w:sz w:val="20"/>
                <w:szCs w:val="20"/>
              </w:rPr>
              <w:t>1</w:t>
            </w:r>
            <w:r w:rsidR="008B325D" w:rsidRPr="00976BD7">
              <w:rPr>
                <w:rFonts w:ascii="Arial" w:hAnsi="Arial" w:cs="Arial"/>
                <w:b/>
                <w:bCs/>
                <w:sz w:val="20"/>
                <w:szCs w:val="20"/>
              </w:rPr>
              <w:t xml:space="preserve"> </w:t>
            </w:r>
            <w:r w:rsidRPr="00976BD7">
              <w:rPr>
                <w:rFonts w:ascii="Arial" w:hAnsi="Arial" w:cs="Arial"/>
                <w:b/>
                <w:bCs/>
                <w:sz w:val="20"/>
                <w:szCs w:val="20"/>
              </w:rPr>
              <w:t>460,00</w:t>
            </w:r>
          </w:p>
        </w:tc>
        <w:tc>
          <w:tcPr>
            <w:tcW w:w="528" w:type="pct"/>
            <w:tcBorders>
              <w:top w:val="single" w:sz="4" w:space="0" w:color="auto"/>
              <w:bottom w:val="single" w:sz="4" w:space="0" w:color="auto"/>
            </w:tcBorders>
            <w:vAlign w:val="center"/>
          </w:tcPr>
          <w:p w14:paraId="4283DA00" w14:textId="5D4D2005" w:rsidR="00380CB4" w:rsidRPr="00976BD7" w:rsidRDefault="00380CB4" w:rsidP="00F93C12">
            <w:pPr>
              <w:jc w:val="center"/>
              <w:rPr>
                <w:rFonts w:ascii="Arial" w:hAnsi="Arial" w:cs="Arial"/>
                <w:sz w:val="20"/>
                <w:szCs w:val="20"/>
              </w:rPr>
            </w:pPr>
            <w:r w:rsidRPr="00976BD7">
              <w:rPr>
                <w:rFonts w:ascii="Arial" w:hAnsi="Arial" w:cs="Arial"/>
                <w:sz w:val="20"/>
                <w:szCs w:val="20"/>
              </w:rPr>
              <w:t>1 453,97</w:t>
            </w:r>
          </w:p>
        </w:tc>
        <w:tc>
          <w:tcPr>
            <w:tcW w:w="506" w:type="pct"/>
            <w:tcBorders>
              <w:top w:val="single" w:sz="4" w:space="0" w:color="auto"/>
              <w:bottom w:val="single" w:sz="4" w:space="0" w:color="auto"/>
            </w:tcBorders>
            <w:vAlign w:val="center"/>
          </w:tcPr>
          <w:p w14:paraId="574EF775" w14:textId="72D24E2F" w:rsidR="00380CB4" w:rsidRPr="00976BD7" w:rsidRDefault="00380CB4" w:rsidP="00F93C12">
            <w:pPr>
              <w:ind w:left="-57"/>
              <w:jc w:val="center"/>
              <w:rPr>
                <w:rFonts w:ascii="Arial" w:hAnsi="Arial" w:cs="Arial"/>
                <w:b/>
                <w:sz w:val="20"/>
                <w:szCs w:val="20"/>
              </w:rPr>
            </w:pPr>
            <w:r w:rsidRPr="00976BD7">
              <w:rPr>
                <w:rFonts w:ascii="Arial" w:hAnsi="Arial" w:cs="Arial"/>
                <w:b/>
                <w:bCs/>
                <w:sz w:val="20"/>
                <w:szCs w:val="20"/>
              </w:rPr>
              <w:t>1 759,00</w:t>
            </w:r>
          </w:p>
        </w:tc>
        <w:tc>
          <w:tcPr>
            <w:tcW w:w="580" w:type="pct"/>
            <w:tcBorders>
              <w:top w:val="single" w:sz="4" w:space="0" w:color="auto"/>
              <w:bottom w:val="single" w:sz="4" w:space="0" w:color="auto"/>
            </w:tcBorders>
            <w:vAlign w:val="center"/>
          </w:tcPr>
          <w:p w14:paraId="0B782BF5" w14:textId="090E5045" w:rsidR="00380CB4" w:rsidRPr="00976BD7" w:rsidRDefault="00380CB4" w:rsidP="00F93C12">
            <w:pPr>
              <w:ind w:left="-57"/>
              <w:jc w:val="center"/>
              <w:rPr>
                <w:rFonts w:ascii="Arial" w:hAnsi="Arial" w:cs="Arial"/>
                <w:sz w:val="20"/>
                <w:szCs w:val="20"/>
              </w:rPr>
            </w:pPr>
            <w:r w:rsidRPr="00976BD7">
              <w:rPr>
                <w:rFonts w:ascii="Arial" w:hAnsi="Arial" w:cs="Arial"/>
                <w:sz w:val="20"/>
                <w:szCs w:val="20"/>
              </w:rPr>
              <w:t>2 511,93</w:t>
            </w:r>
          </w:p>
        </w:tc>
        <w:tc>
          <w:tcPr>
            <w:tcW w:w="454" w:type="pct"/>
            <w:tcBorders>
              <w:top w:val="single" w:sz="4" w:space="0" w:color="auto"/>
              <w:bottom w:val="single" w:sz="4" w:space="0" w:color="auto"/>
            </w:tcBorders>
            <w:vAlign w:val="center"/>
          </w:tcPr>
          <w:p w14:paraId="1C3B116D" w14:textId="052A2FD3" w:rsidR="00380CB4" w:rsidRPr="00976BD7" w:rsidRDefault="00380CB4" w:rsidP="00F93C12">
            <w:pPr>
              <w:ind w:left="-57"/>
              <w:jc w:val="center"/>
              <w:rPr>
                <w:rFonts w:ascii="Arial" w:hAnsi="Arial" w:cs="Arial"/>
                <w:b/>
                <w:bCs/>
                <w:sz w:val="20"/>
                <w:szCs w:val="20"/>
              </w:rPr>
            </w:pPr>
            <w:r w:rsidRPr="00976BD7">
              <w:rPr>
                <w:rFonts w:ascii="Arial" w:hAnsi="Arial" w:cs="Arial"/>
                <w:b/>
                <w:bCs/>
                <w:sz w:val="20"/>
                <w:szCs w:val="20"/>
              </w:rPr>
              <w:t>3 039,00</w:t>
            </w:r>
          </w:p>
        </w:tc>
        <w:tc>
          <w:tcPr>
            <w:tcW w:w="554" w:type="pct"/>
            <w:tcBorders>
              <w:top w:val="single" w:sz="4" w:space="0" w:color="auto"/>
              <w:bottom w:val="single" w:sz="4" w:space="0" w:color="auto"/>
            </w:tcBorders>
            <w:vAlign w:val="center"/>
          </w:tcPr>
          <w:p w14:paraId="211837A6" w14:textId="3E797371" w:rsidR="00380CB4" w:rsidRPr="00976BD7" w:rsidRDefault="00380CB4" w:rsidP="00F93C12">
            <w:pPr>
              <w:ind w:left="-57"/>
              <w:jc w:val="center"/>
              <w:rPr>
                <w:rFonts w:ascii="Arial" w:hAnsi="Arial" w:cs="Arial"/>
                <w:sz w:val="20"/>
                <w:szCs w:val="20"/>
              </w:rPr>
            </w:pPr>
            <w:r w:rsidRPr="00976BD7">
              <w:rPr>
                <w:rFonts w:ascii="Arial" w:hAnsi="Arial" w:cs="Arial"/>
                <w:sz w:val="20"/>
                <w:szCs w:val="20"/>
              </w:rPr>
              <w:t>3 499,71</w:t>
            </w:r>
          </w:p>
        </w:tc>
        <w:tc>
          <w:tcPr>
            <w:tcW w:w="465" w:type="pct"/>
            <w:tcBorders>
              <w:top w:val="single" w:sz="4" w:space="0" w:color="auto"/>
              <w:bottom w:val="single" w:sz="4" w:space="0" w:color="auto"/>
            </w:tcBorders>
            <w:vAlign w:val="center"/>
          </w:tcPr>
          <w:p w14:paraId="391BA5DC" w14:textId="544E7BF5" w:rsidR="00380CB4" w:rsidRPr="00976BD7" w:rsidRDefault="00380CB4" w:rsidP="00F93C12">
            <w:pPr>
              <w:ind w:left="-57"/>
              <w:jc w:val="center"/>
              <w:rPr>
                <w:rFonts w:ascii="Arial" w:hAnsi="Arial" w:cs="Arial"/>
                <w:b/>
                <w:sz w:val="20"/>
                <w:szCs w:val="20"/>
              </w:rPr>
            </w:pPr>
            <w:r w:rsidRPr="00976BD7">
              <w:rPr>
                <w:rFonts w:ascii="Arial" w:hAnsi="Arial" w:cs="Arial"/>
                <w:b/>
                <w:bCs/>
                <w:sz w:val="20"/>
                <w:szCs w:val="20"/>
              </w:rPr>
              <w:t>4 235,00</w:t>
            </w:r>
          </w:p>
        </w:tc>
      </w:tr>
      <w:tr w:rsidR="00380CB4" w:rsidRPr="00366F2E" w14:paraId="0A9A83D6" w14:textId="77777777" w:rsidTr="00976BD7">
        <w:trPr>
          <w:cantSplit/>
          <w:trHeight w:val="202"/>
        </w:trPr>
        <w:tc>
          <w:tcPr>
            <w:tcW w:w="890" w:type="pct"/>
            <w:tcBorders>
              <w:top w:val="single" w:sz="4" w:space="0" w:color="auto"/>
              <w:bottom w:val="single" w:sz="4" w:space="0" w:color="auto"/>
            </w:tcBorders>
          </w:tcPr>
          <w:p w14:paraId="49B2108E" w14:textId="77777777" w:rsidR="00380CB4" w:rsidRPr="00366F2E" w:rsidRDefault="00380CB4" w:rsidP="00F940BA">
            <w:pPr>
              <w:jc w:val="center"/>
              <w:rPr>
                <w:rFonts w:ascii="Arial" w:hAnsi="Arial" w:cs="Arial"/>
                <w:sz w:val="20"/>
                <w:szCs w:val="20"/>
              </w:rPr>
            </w:pPr>
            <w:r w:rsidRPr="00366F2E">
              <w:rPr>
                <w:rFonts w:ascii="Arial" w:hAnsi="Arial" w:cs="Arial"/>
                <w:sz w:val="20"/>
                <w:szCs w:val="20"/>
              </w:rPr>
              <w:t>25 kg</w:t>
            </w:r>
          </w:p>
        </w:tc>
        <w:tc>
          <w:tcPr>
            <w:tcW w:w="543" w:type="pct"/>
            <w:tcBorders>
              <w:top w:val="single" w:sz="4" w:space="0" w:color="auto"/>
              <w:bottom w:val="single" w:sz="4" w:space="0" w:color="auto"/>
            </w:tcBorders>
            <w:vAlign w:val="center"/>
          </w:tcPr>
          <w:p w14:paraId="4F31F7CB" w14:textId="77777777" w:rsidR="00380CB4" w:rsidRPr="00976BD7" w:rsidRDefault="00380CB4" w:rsidP="00F93C12">
            <w:pPr>
              <w:jc w:val="center"/>
              <w:rPr>
                <w:rFonts w:ascii="Arial" w:hAnsi="Arial" w:cs="Arial"/>
                <w:b/>
                <w:sz w:val="20"/>
                <w:szCs w:val="20"/>
              </w:rPr>
            </w:pPr>
            <w:r w:rsidRPr="00976BD7">
              <w:rPr>
                <w:rFonts w:ascii="Arial" w:hAnsi="Arial" w:cs="Arial"/>
                <w:sz w:val="20"/>
                <w:szCs w:val="20"/>
              </w:rPr>
              <w:t>-</w:t>
            </w:r>
          </w:p>
        </w:tc>
        <w:tc>
          <w:tcPr>
            <w:tcW w:w="480" w:type="pct"/>
            <w:tcBorders>
              <w:top w:val="single" w:sz="4" w:space="0" w:color="auto"/>
              <w:bottom w:val="single" w:sz="4" w:space="0" w:color="auto"/>
            </w:tcBorders>
            <w:vAlign w:val="center"/>
          </w:tcPr>
          <w:p w14:paraId="4AFC0947" w14:textId="77777777" w:rsidR="00380CB4" w:rsidRPr="00976BD7" w:rsidRDefault="00380CB4" w:rsidP="00F93C12">
            <w:pPr>
              <w:jc w:val="center"/>
              <w:rPr>
                <w:rFonts w:ascii="Arial" w:hAnsi="Arial" w:cs="Arial"/>
                <w:b/>
                <w:sz w:val="20"/>
                <w:szCs w:val="20"/>
              </w:rPr>
            </w:pPr>
            <w:r w:rsidRPr="00976BD7">
              <w:rPr>
                <w:rFonts w:ascii="Arial" w:hAnsi="Arial" w:cs="Arial"/>
                <w:sz w:val="20"/>
                <w:szCs w:val="20"/>
              </w:rPr>
              <w:t>-</w:t>
            </w:r>
          </w:p>
        </w:tc>
        <w:tc>
          <w:tcPr>
            <w:tcW w:w="528" w:type="pct"/>
            <w:tcBorders>
              <w:top w:val="single" w:sz="4" w:space="0" w:color="auto"/>
              <w:bottom w:val="single" w:sz="4" w:space="0" w:color="auto"/>
            </w:tcBorders>
            <w:vAlign w:val="center"/>
          </w:tcPr>
          <w:p w14:paraId="41FCBD2A" w14:textId="127915F9" w:rsidR="00380CB4" w:rsidRPr="00976BD7" w:rsidRDefault="00380CB4" w:rsidP="00F93C12">
            <w:pPr>
              <w:jc w:val="center"/>
              <w:rPr>
                <w:rFonts w:ascii="Arial" w:hAnsi="Arial" w:cs="Arial"/>
                <w:sz w:val="20"/>
                <w:szCs w:val="20"/>
              </w:rPr>
            </w:pPr>
            <w:r w:rsidRPr="00976BD7">
              <w:rPr>
                <w:rFonts w:ascii="Arial" w:hAnsi="Arial" w:cs="Arial"/>
                <w:sz w:val="20"/>
                <w:szCs w:val="20"/>
              </w:rPr>
              <w:t>1 742,31</w:t>
            </w:r>
          </w:p>
        </w:tc>
        <w:tc>
          <w:tcPr>
            <w:tcW w:w="506" w:type="pct"/>
            <w:tcBorders>
              <w:top w:val="single" w:sz="4" w:space="0" w:color="auto"/>
              <w:bottom w:val="single" w:sz="4" w:space="0" w:color="auto"/>
            </w:tcBorders>
            <w:vAlign w:val="center"/>
          </w:tcPr>
          <w:p w14:paraId="17F1BBF8" w14:textId="4A4CAC6D" w:rsidR="00380CB4" w:rsidRPr="00976BD7" w:rsidRDefault="00380CB4" w:rsidP="00F93C12">
            <w:pPr>
              <w:ind w:left="-57"/>
              <w:jc w:val="center"/>
              <w:rPr>
                <w:rFonts w:ascii="Arial" w:hAnsi="Arial" w:cs="Arial"/>
                <w:b/>
                <w:sz w:val="20"/>
                <w:szCs w:val="20"/>
              </w:rPr>
            </w:pPr>
            <w:r w:rsidRPr="00976BD7">
              <w:rPr>
                <w:rFonts w:ascii="Arial" w:hAnsi="Arial" w:cs="Arial"/>
                <w:b/>
                <w:bCs/>
                <w:sz w:val="20"/>
                <w:szCs w:val="20"/>
              </w:rPr>
              <w:t>2 108,00</w:t>
            </w:r>
          </w:p>
        </w:tc>
        <w:tc>
          <w:tcPr>
            <w:tcW w:w="580" w:type="pct"/>
            <w:tcBorders>
              <w:top w:val="single" w:sz="4" w:space="0" w:color="auto"/>
              <w:bottom w:val="single" w:sz="4" w:space="0" w:color="auto"/>
            </w:tcBorders>
            <w:vAlign w:val="center"/>
          </w:tcPr>
          <w:p w14:paraId="2FC4C60D" w14:textId="7A7FA98F" w:rsidR="00380CB4" w:rsidRPr="00976BD7" w:rsidRDefault="00380CB4" w:rsidP="00F93C12">
            <w:pPr>
              <w:ind w:left="-57"/>
              <w:jc w:val="center"/>
              <w:rPr>
                <w:rFonts w:ascii="Arial" w:hAnsi="Arial" w:cs="Arial"/>
                <w:sz w:val="20"/>
                <w:szCs w:val="20"/>
              </w:rPr>
            </w:pPr>
            <w:r w:rsidRPr="00976BD7">
              <w:rPr>
                <w:rFonts w:ascii="Arial" w:hAnsi="Arial" w:cs="Arial"/>
                <w:sz w:val="20"/>
                <w:szCs w:val="20"/>
              </w:rPr>
              <w:t>3 030,60</w:t>
            </w:r>
          </w:p>
        </w:tc>
        <w:tc>
          <w:tcPr>
            <w:tcW w:w="454" w:type="pct"/>
            <w:tcBorders>
              <w:top w:val="single" w:sz="4" w:space="0" w:color="auto"/>
              <w:bottom w:val="single" w:sz="4" w:space="0" w:color="auto"/>
            </w:tcBorders>
            <w:vAlign w:val="center"/>
          </w:tcPr>
          <w:p w14:paraId="2AEEB9F7" w14:textId="0E98DC99" w:rsidR="00380CB4" w:rsidRPr="00976BD7" w:rsidRDefault="00380CB4" w:rsidP="00F93C12">
            <w:pPr>
              <w:ind w:left="-57"/>
              <w:jc w:val="center"/>
              <w:rPr>
                <w:rFonts w:ascii="Arial" w:hAnsi="Arial" w:cs="Arial"/>
                <w:b/>
                <w:bCs/>
                <w:sz w:val="20"/>
                <w:szCs w:val="20"/>
              </w:rPr>
            </w:pPr>
            <w:r w:rsidRPr="00976BD7">
              <w:rPr>
                <w:rFonts w:ascii="Arial" w:hAnsi="Arial" w:cs="Arial"/>
                <w:b/>
                <w:bCs/>
                <w:sz w:val="20"/>
                <w:szCs w:val="20"/>
              </w:rPr>
              <w:t>3 667,00</w:t>
            </w:r>
          </w:p>
        </w:tc>
        <w:tc>
          <w:tcPr>
            <w:tcW w:w="554" w:type="pct"/>
            <w:tcBorders>
              <w:top w:val="single" w:sz="4" w:space="0" w:color="auto"/>
              <w:bottom w:val="single" w:sz="4" w:space="0" w:color="auto"/>
            </w:tcBorders>
            <w:vAlign w:val="center"/>
          </w:tcPr>
          <w:p w14:paraId="2360F905" w14:textId="1953809F" w:rsidR="00380CB4" w:rsidRPr="00976BD7" w:rsidRDefault="00380CB4" w:rsidP="00F93C12">
            <w:pPr>
              <w:ind w:left="-57"/>
              <w:jc w:val="center"/>
              <w:rPr>
                <w:rFonts w:ascii="Arial" w:hAnsi="Arial" w:cs="Arial"/>
                <w:sz w:val="20"/>
                <w:szCs w:val="20"/>
              </w:rPr>
            </w:pPr>
            <w:r w:rsidRPr="00976BD7">
              <w:rPr>
                <w:rFonts w:ascii="Arial" w:hAnsi="Arial" w:cs="Arial"/>
                <w:sz w:val="20"/>
                <w:szCs w:val="20"/>
              </w:rPr>
              <w:t>4 275,33</w:t>
            </w:r>
          </w:p>
        </w:tc>
        <w:tc>
          <w:tcPr>
            <w:tcW w:w="465" w:type="pct"/>
            <w:tcBorders>
              <w:top w:val="single" w:sz="4" w:space="0" w:color="auto"/>
              <w:bottom w:val="single" w:sz="4" w:space="0" w:color="auto"/>
            </w:tcBorders>
            <w:vAlign w:val="center"/>
          </w:tcPr>
          <w:p w14:paraId="5A3E08CF" w14:textId="337A1F97" w:rsidR="00380CB4" w:rsidRPr="00976BD7" w:rsidRDefault="00380CB4" w:rsidP="00F93C12">
            <w:pPr>
              <w:ind w:left="-57"/>
              <w:jc w:val="center"/>
              <w:rPr>
                <w:rFonts w:ascii="Arial" w:hAnsi="Arial" w:cs="Arial"/>
                <w:b/>
                <w:sz w:val="20"/>
                <w:szCs w:val="20"/>
              </w:rPr>
            </w:pPr>
            <w:r w:rsidRPr="00976BD7">
              <w:rPr>
                <w:rFonts w:ascii="Arial" w:hAnsi="Arial" w:cs="Arial"/>
                <w:b/>
                <w:bCs/>
                <w:sz w:val="20"/>
                <w:szCs w:val="20"/>
              </w:rPr>
              <w:t>5 173,00</w:t>
            </w:r>
          </w:p>
        </w:tc>
      </w:tr>
      <w:tr w:rsidR="00380CB4" w:rsidRPr="00366F2E" w14:paraId="350DB52F" w14:textId="77777777" w:rsidTr="00976BD7">
        <w:trPr>
          <w:cantSplit/>
          <w:trHeight w:val="202"/>
        </w:trPr>
        <w:tc>
          <w:tcPr>
            <w:tcW w:w="890" w:type="pct"/>
            <w:tcBorders>
              <w:top w:val="single" w:sz="4" w:space="0" w:color="auto"/>
            </w:tcBorders>
          </w:tcPr>
          <w:p w14:paraId="64C06A9A" w14:textId="77777777" w:rsidR="00380CB4" w:rsidRPr="00366F2E" w:rsidRDefault="00380CB4" w:rsidP="00F940BA">
            <w:pPr>
              <w:jc w:val="center"/>
              <w:rPr>
                <w:rFonts w:ascii="Arial" w:hAnsi="Arial" w:cs="Arial"/>
                <w:sz w:val="20"/>
                <w:szCs w:val="20"/>
              </w:rPr>
            </w:pPr>
            <w:r w:rsidRPr="00366F2E">
              <w:rPr>
                <w:rFonts w:ascii="Arial" w:hAnsi="Arial" w:cs="Arial"/>
                <w:sz w:val="20"/>
                <w:szCs w:val="20"/>
              </w:rPr>
              <w:t>30 kg</w:t>
            </w:r>
          </w:p>
        </w:tc>
        <w:tc>
          <w:tcPr>
            <w:tcW w:w="543" w:type="pct"/>
            <w:tcBorders>
              <w:top w:val="single" w:sz="4" w:space="0" w:color="auto"/>
            </w:tcBorders>
            <w:vAlign w:val="center"/>
          </w:tcPr>
          <w:p w14:paraId="44C6892F" w14:textId="77777777" w:rsidR="00380CB4" w:rsidRPr="00976BD7" w:rsidRDefault="00380CB4" w:rsidP="00F93C12">
            <w:pPr>
              <w:jc w:val="center"/>
              <w:rPr>
                <w:rFonts w:ascii="Arial" w:hAnsi="Arial" w:cs="Arial"/>
                <w:b/>
                <w:sz w:val="20"/>
                <w:szCs w:val="20"/>
              </w:rPr>
            </w:pPr>
            <w:r w:rsidRPr="00976BD7">
              <w:rPr>
                <w:rFonts w:ascii="Arial" w:hAnsi="Arial" w:cs="Arial"/>
                <w:sz w:val="20"/>
                <w:szCs w:val="20"/>
              </w:rPr>
              <w:t>-</w:t>
            </w:r>
          </w:p>
        </w:tc>
        <w:tc>
          <w:tcPr>
            <w:tcW w:w="480" w:type="pct"/>
            <w:tcBorders>
              <w:top w:val="single" w:sz="4" w:space="0" w:color="auto"/>
            </w:tcBorders>
            <w:vAlign w:val="center"/>
          </w:tcPr>
          <w:p w14:paraId="0F89B7DA" w14:textId="77777777" w:rsidR="00380CB4" w:rsidRPr="00976BD7" w:rsidRDefault="00380CB4" w:rsidP="00F93C12">
            <w:pPr>
              <w:jc w:val="center"/>
              <w:rPr>
                <w:rFonts w:ascii="Arial" w:hAnsi="Arial" w:cs="Arial"/>
                <w:b/>
                <w:sz w:val="20"/>
                <w:szCs w:val="20"/>
              </w:rPr>
            </w:pPr>
            <w:r w:rsidRPr="00976BD7">
              <w:rPr>
                <w:rFonts w:ascii="Arial" w:hAnsi="Arial" w:cs="Arial"/>
                <w:sz w:val="20"/>
                <w:szCs w:val="20"/>
              </w:rPr>
              <w:t>-</w:t>
            </w:r>
          </w:p>
        </w:tc>
        <w:tc>
          <w:tcPr>
            <w:tcW w:w="528" w:type="pct"/>
            <w:tcBorders>
              <w:top w:val="single" w:sz="4" w:space="0" w:color="auto"/>
            </w:tcBorders>
            <w:vAlign w:val="center"/>
          </w:tcPr>
          <w:p w14:paraId="315EEFA0" w14:textId="517E18B9" w:rsidR="00380CB4" w:rsidRPr="00976BD7" w:rsidRDefault="00380CB4" w:rsidP="00F93C12">
            <w:pPr>
              <w:jc w:val="center"/>
              <w:rPr>
                <w:rFonts w:ascii="Arial" w:hAnsi="Arial" w:cs="Arial"/>
                <w:sz w:val="20"/>
                <w:szCs w:val="20"/>
              </w:rPr>
            </w:pPr>
            <w:r w:rsidRPr="00976BD7">
              <w:rPr>
                <w:rFonts w:ascii="Arial" w:hAnsi="Arial" w:cs="Arial"/>
                <w:sz w:val="20"/>
                <w:szCs w:val="20"/>
              </w:rPr>
              <w:t>2 030,65</w:t>
            </w:r>
          </w:p>
        </w:tc>
        <w:tc>
          <w:tcPr>
            <w:tcW w:w="506" w:type="pct"/>
            <w:tcBorders>
              <w:top w:val="single" w:sz="4" w:space="0" w:color="auto"/>
            </w:tcBorders>
            <w:vAlign w:val="center"/>
          </w:tcPr>
          <w:p w14:paraId="221BA744" w14:textId="6D8749B2" w:rsidR="00380CB4" w:rsidRPr="00976BD7" w:rsidRDefault="00380CB4" w:rsidP="00F93C12">
            <w:pPr>
              <w:ind w:left="-57"/>
              <w:jc w:val="center"/>
              <w:rPr>
                <w:rFonts w:ascii="Arial" w:hAnsi="Arial" w:cs="Arial"/>
                <w:b/>
                <w:sz w:val="20"/>
                <w:szCs w:val="20"/>
              </w:rPr>
            </w:pPr>
            <w:r w:rsidRPr="00976BD7">
              <w:rPr>
                <w:rFonts w:ascii="Arial" w:hAnsi="Arial" w:cs="Arial"/>
                <w:b/>
                <w:bCs/>
                <w:sz w:val="20"/>
                <w:szCs w:val="20"/>
              </w:rPr>
              <w:t>2 457,00</w:t>
            </w:r>
          </w:p>
        </w:tc>
        <w:tc>
          <w:tcPr>
            <w:tcW w:w="580" w:type="pct"/>
            <w:tcBorders>
              <w:top w:val="single" w:sz="4" w:space="0" w:color="auto"/>
            </w:tcBorders>
            <w:vAlign w:val="center"/>
          </w:tcPr>
          <w:p w14:paraId="19ECA2E3" w14:textId="7A231F5B" w:rsidR="00380CB4" w:rsidRPr="00976BD7" w:rsidRDefault="00380CB4" w:rsidP="00F93C12">
            <w:pPr>
              <w:ind w:left="-57"/>
              <w:jc w:val="center"/>
              <w:rPr>
                <w:rFonts w:ascii="Arial" w:hAnsi="Arial" w:cs="Arial"/>
                <w:sz w:val="20"/>
                <w:szCs w:val="20"/>
              </w:rPr>
            </w:pPr>
            <w:r w:rsidRPr="00976BD7">
              <w:rPr>
                <w:rFonts w:ascii="Arial" w:hAnsi="Arial" w:cs="Arial"/>
                <w:sz w:val="20"/>
                <w:szCs w:val="20"/>
              </w:rPr>
              <w:t>3 549,26</w:t>
            </w:r>
          </w:p>
        </w:tc>
        <w:tc>
          <w:tcPr>
            <w:tcW w:w="454" w:type="pct"/>
            <w:tcBorders>
              <w:top w:val="single" w:sz="4" w:space="0" w:color="auto"/>
            </w:tcBorders>
            <w:vAlign w:val="center"/>
          </w:tcPr>
          <w:p w14:paraId="2631A75F" w14:textId="3076E344" w:rsidR="00380CB4" w:rsidRPr="00976BD7" w:rsidRDefault="00380CB4" w:rsidP="00F93C12">
            <w:pPr>
              <w:ind w:left="-57"/>
              <w:jc w:val="center"/>
              <w:rPr>
                <w:rFonts w:ascii="Arial" w:hAnsi="Arial" w:cs="Arial"/>
                <w:b/>
                <w:bCs/>
                <w:sz w:val="20"/>
                <w:szCs w:val="20"/>
              </w:rPr>
            </w:pPr>
            <w:r w:rsidRPr="00976BD7">
              <w:rPr>
                <w:rFonts w:ascii="Arial" w:hAnsi="Arial" w:cs="Arial"/>
                <w:b/>
                <w:bCs/>
                <w:sz w:val="20"/>
                <w:szCs w:val="20"/>
              </w:rPr>
              <w:t>4 295,00</w:t>
            </w:r>
          </w:p>
        </w:tc>
        <w:tc>
          <w:tcPr>
            <w:tcW w:w="554" w:type="pct"/>
            <w:tcBorders>
              <w:top w:val="single" w:sz="4" w:space="0" w:color="auto"/>
            </w:tcBorders>
            <w:vAlign w:val="center"/>
          </w:tcPr>
          <w:p w14:paraId="59EEB73C" w14:textId="5BF96F42" w:rsidR="00380CB4" w:rsidRPr="00976BD7" w:rsidRDefault="00380CB4" w:rsidP="00F93C12">
            <w:pPr>
              <w:ind w:left="-57"/>
              <w:jc w:val="center"/>
              <w:rPr>
                <w:rFonts w:ascii="Arial" w:hAnsi="Arial" w:cs="Arial"/>
                <w:sz w:val="20"/>
                <w:szCs w:val="20"/>
              </w:rPr>
            </w:pPr>
            <w:r w:rsidRPr="00976BD7">
              <w:rPr>
                <w:rFonts w:ascii="Arial" w:hAnsi="Arial" w:cs="Arial"/>
                <w:sz w:val="20"/>
                <w:szCs w:val="20"/>
              </w:rPr>
              <w:t>5 050,95</w:t>
            </w:r>
          </w:p>
        </w:tc>
        <w:tc>
          <w:tcPr>
            <w:tcW w:w="465" w:type="pct"/>
            <w:tcBorders>
              <w:top w:val="single" w:sz="4" w:space="0" w:color="auto"/>
            </w:tcBorders>
            <w:vAlign w:val="center"/>
          </w:tcPr>
          <w:p w14:paraId="35F85CD4" w14:textId="0B2E22BA" w:rsidR="00380CB4" w:rsidRPr="00976BD7" w:rsidRDefault="00380CB4" w:rsidP="00F93C12">
            <w:pPr>
              <w:ind w:left="-57"/>
              <w:jc w:val="center"/>
              <w:rPr>
                <w:rFonts w:ascii="Arial" w:hAnsi="Arial" w:cs="Arial"/>
                <w:b/>
                <w:sz w:val="20"/>
                <w:szCs w:val="20"/>
              </w:rPr>
            </w:pPr>
            <w:r w:rsidRPr="00976BD7">
              <w:rPr>
                <w:rFonts w:ascii="Arial" w:hAnsi="Arial" w:cs="Arial"/>
                <w:b/>
                <w:bCs/>
                <w:sz w:val="20"/>
                <w:szCs w:val="20"/>
              </w:rPr>
              <w:t>6 112,00</w:t>
            </w:r>
          </w:p>
        </w:tc>
      </w:tr>
    </w:tbl>
    <w:p w14:paraId="69EC9F2B" w14:textId="77777777" w:rsidR="00A82D1F" w:rsidRPr="00976BD7" w:rsidRDefault="00A82D1F" w:rsidP="00A82D1F">
      <w:pPr>
        <w:spacing w:line="240" w:lineRule="auto"/>
        <w:rPr>
          <w:rFonts w:ascii="Arial" w:hAnsi="Arial" w:cs="Arial"/>
          <w:sz w:val="20"/>
          <w:szCs w:val="20"/>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846"/>
        <w:gridCol w:w="1128"/>
        <w:gridCol w:w="964"/>
        <w:gridCol w:w="1126"/>
        <w:gridCol w:w="966"/>
        <w:gridCol w:w="1287"/>
        <w:gridCol w:w="964"/>
        <w:gridCol w:w="1128"/>
        <w:gridCol w:w="1071"/>
      </w:tblGrid>
      <w:tr w:rsidR="000044C4" w:rsidRPr="00366F2E" w14:paraId="745F7B76" w14:textId="77777777" w:rsidTr="00976BD7">
        <w:trPr>
          <w:cantSplit/>
          <w:trHeight w:val="271"/>
        </w:trPr>
        <w:tc>
          <w:tcPr>
            <w:tcW w:w="881" w:type="pct"/>
            <w:vMerge w:val="restart"/>
            <w:shd w:val="clear" w:color="auto" w:fill="F2F2F2" w:themeFill="background1" w:themeFillShade="F2"/>
          </w:tcPr>
          <w:p w14:paraId="35A31F52" w14:textId="77777777" w:rsidR="000044C4" w:rsidRPr="00976BD7" w:rsidRDefault="000044C4" w:rsidP="00F940BA">
            <w:pPr>
              <w:spacing w:line="240" w:lineRule="auto"/>
              <w:jc w:val="center"/>
              <w:rPr>
                <w:rFonts w:ascii="Arial" w:hAnsi="Arial" w:cs="Arial"/>
                <w:sz w:val="20"/>
                <w:szCs w:val="20"/>
              </w:rPr>
            </w:pPr>
            <w:r w:rsidRPr="00976BD7">
              <w:rPr>
                <w:rFonts w:ascii="Arial" w:hAnsi="Arial" w:cs="Arial"/>
                <w:sz w:val="20"/>
                <w:szCs w:val="20"/>
              </w:rPr>
              <w:t>Cen. skupina /</w:t>
            </w:r>
          </w:p>
          <w:p w14:paraId="4DF55971" w14:textId="77777777" w:rsidR="000044C4" w:rsidRPr="00976BD7" w:rsidRDefault="000044C4" w:rsidP="00F940BA">
            <w:pPr>
              <w:spacing w:line="240" w:lineRule="auto"/>
              <w:jc w:val="center"/>
              <w:rPr>
                <w:rFonts w:ascii="Arial" w:hAnsi="Arial" w:cs="Arial"/>
                <w:sz w:val="20"/>
                <w:szCs w:val="20"/>
              </w:rPr>
            </w:pPr>
            <w:r w:rsidRPr="00976BD7">
              <w:rPr>
                <w:rFonts w:ascii="Arial" w:hAnsi="Arial" w:cs="Arial"/>
                <w:sz w:val="20"/>
                <w:szCs w:val="20"/>
              </w:rPr>
              <w:t>Hmotnost</w:t>
            </w:r>
          </w:p>
          <w:p w14:paraId="587516EC" w14:textId="77777777" w:rsidR="000044C4" w:rsidRPr="00976BD7" w:rsidRDefault="000044C4" w:rsidP="00F940BA">
            <w:pPr>
              <w:spacing w:line="240" w:lineRule="auto"/>
              <w:jc w:val="center"/>
              <w:rPr>
                <w:rFonts w:ascii="Arial" w:hAnsi="Arial" w:cs="Arial"/>
                <w:sz w:val="20"/>
                <w:szCs w:val="20"/>
              </w:rPr>
            </w:pPr>
            <w:r w:rsidRPr="00976BD7">
              <w:rPr>
                <w:rFonts w:ascii="Arial" w:hAnsi="Arial" w:cs="Arial"/>
                <w:sz w:val="20"/>
                <w:szCs w:val="20"/>
              </w:rPr>
              <w:t>do</w:t>
            </w:r>
          </w:p>
        </w:tc>
        <w:tc>
          <w:tcPr>
            <w:tcW w:w="998" w:type="pct"/>
            <w:gridSpan w:val="2"/>
            <w:tcBorders>
              <w:bottom w:val="single" w:sz="4" w:space="0" w:color="auto"/>
            </w:tcBorders>
            <w:shd w:val="clear" w:color="auto" w:fill="F2F2F2" w:themeFill="background1" w:themeFillShade="F2"/>
            <w:vAlign w:val="center"/>
          </w:tcPr>
          <w:p w14:paraId="1EFD3188" w14:textId="21E17922" w:rsidR="000044C4" w:rsidRPr="00976BD7" w:rsidRDefault="000044C4" w:rsidP="00F940BA">
            <w:pPr>
              <w:jc w:val="center"/>
              <w:rPr>
                <w:rFonts w:ascii="Arial" w:hAnsi="Arial" w:cs="Arial"/>
                <w:b/>
                <w:sz w:val="20"/>
                <w:szCs w:val="20"/>
              </w:rPr>
            </w:pPr>
            <w:r w:rsidRPr="00976BD7">
              <w:rPr>
                <w:rFonts w:ascii="Arial" w:hAnsi="Arial" w:cs="Arial"/>
                <w:b/>
                <w:sz w:val="20"/>
                <w:szCs w:val="20"/>
              </w:rPr>
              <w:t>5</w:t>
            </w:r>
          </w:p>
        </w:tc>
        <w:tc>
          <w:tcPr>
            <w:tcW w:w="998" w:type="pct"/>
            <w:gridSpan w:val="2"/>
            <w:tcBorders>
              <w:bottom w:val="single" w:sz="4" w:space="0" w:color="auto"/>
            </w:tcBorders>
            <w:shd w:val="clear" w:color="auto" w:fill="F2F2F2" w:themeFill="background1" w:themeFillShade="F2"/>
            <w:vAlign w:val="center"/>
          </w:tcPr>
          <w:p w14:paraId="7261E10E" w14:textId="61F0E192" w:rsidR="000044C4" w:rsidRPr="00976BD7" w:rsidRDefault="000044C4" w:rsidP="00F940BA">
            <w:pPr>
              <w:jc w:val="center"/>
              <w:rPr>
                <w:rFonts w:ascii="Arial" w:hAnsi="Arial" w:cs="Arial"/>
                <w:b/>
                <w:sz w:val="20"/>
                <w:szCs w:val="20"/>
              </w:rPr>
            </w:pPr>
            <w:r w:rsidRPr="00976BD7">
              <w:rPr>
                <w:rFonts w:ascii="Arial" w:hAnsi="Arial" w:cs="Arial"/>
                <w:b/>
                <w:sz w:val="20"/>
                <w:szCs w:val="20"/>
              </w:rPr>
              <w:t>6</w:t>
            </w:r>
          </w:p>
        </w:tc>
        <w:tc>
          <w:tcPr>
            <w:tcW w:w="1074" w:type="pct"/>
            <w:gridSpan w:val="2"/>
            <w:tcBorders>
              <w:bottom w:val="single" w:sz="4" w:space="0" w:color="auto"/>
            </w:tcBorders>
            <w:shd w:val="clear" w:color="auto" w:fill="F2F2F2" w:themeFill="background1" w:themeFillShade="F2"/>
            <w:vAlign w:val="center"/>
          </w:tcPr>
          <w:p w14:paraId="3003CE33" w14:textId="710A7E2B" w:rsidR="000044C4" w:rsidRPr="00976BD7" w:rsidRDefault="000044C4" w:rsidP="00F940BA">
            <w:pPr>
              <w:jc w:val="center"/>
              <w:rPr>
                <w:rFonts w:ascii="Arial" w:hAnsi="Arial" w:cs="Arial"/>
                <w:b/>
                <w:sz w:val="20"/>
                <w:szCs w:val="20"/>
              </w:rPr>
            </w:pPr>
            <w:r w:rsidRPr="00976BD7">
              <w:rPr>
                <w:rFonts w:ascii="Arial" w:hAnsi="Arial" w:cs="Arial"/>
                <w:b/>
                <w:sz w:val="20"/>
                <w:szCs w:val="20"/>
              </w:rPr>
              <w:t>7</w:t>
            </w:r>
          </w:p>
        </w:tc>
        <w:tc>
          <w:tcPr>
            <w:tcW w:w="1049" w:type="pct"/>
            <w:gridSpan w:val="2"/>
            <w:tcBorders>
              <w:bottom w:val="single" w:sz="4" w:space="0" w:color="auto"/>
            </w:tcBorders>
            <w:shd w:val="clear" w:color="auto" w:fill="F2F2F2" w:themeFill="background1" w:themeFillShade="F2"/>
            <w:vAlign w:val="center"/>
          </w:tcPr>
          <w:p w14:paraId="1D0A3499" w14:textId="3A97398C" w:rsidR="000044C4" w:rsidRPr="00976BD7" w:rsidRDefault="000044C4" w:rsidP="00F940BA">
            <w:pPr>
              <w:jc w:val="center"/>
              <w:rPr>
                <w:rFonts w:ascii="Arial" w:hAnsi="Arial" w:cs="Arial"/>
                <w:b/>
                <w:sz w:val="20"/>
                <w:szCs w:val="20"/>
              </w:rPr>
            </w:pPr>
            <w:r w:rsidRPr="00976BD7">
              <w:rPr>
                <w:rFonts w:ascii="Arial" w:hAnsi="Arial" w:cs="Arial"/>
                <w:b/>
                <w:sz w:val="20"/>
                <w:szCs w:val="20"/>
              </w:rPr>
              <w:t>8</w:t>
            </w:r>
          </w:p>
        </w:tc>
      </w:tr>
      <w:tr w:rsidR="000044C4" w:rsidRPr="00366F2E" w14:paraId="48DC43CE" w14:textId="77777777" w:rsidTr="00976BD7">
        <w:trPr>
          <w:cantSplit/>
          <w:trHeight w:val="271"/>
        </w:trPr>
        <w:tc>
          <w:tcPr>
            <w:tcW w:w="881" w:type="pct"/>
            <w:vMerge/>
            <w:shd w:val="clear" w:color="auto" w:fill="F2F2F2" w:themeFill="background1" w:themeFillShade="F2"/>
            <w:vAlign w:val="center"/>
          </w:tcPr>
          <w:p w14:paraId="0E104CFD" w14:textId="77777777" w:rsidR="000044C4" w:rsidRPr="00976BD7" w:rsidRDefault="000044C4" w:rsidP="00F940BA">
            <w:pPr>
              <w:spacing w:line="240" w:lineRule="auto"/>
              <w:jc w:val="center"/>
              <w:rPr>
                <w:rFonts w:ascii="Arial" w:hAnsi="Arial" w:cs="Arial"/>
                <w:sz w:val="20"/>
                <w:szCs w:val="20"/>
              </w:rPr>
            </w:pPr>
          </w:p>
        </w:tc>
        <w:tc>
          <w:tcPr>
            <w:tcW w:w="4119" w:type="pct"/>
            <w:gridSpan w:val="8"/>
            <w:tcBorders>
              <w:top w:val="single" w:sz="4" w:space="0" w:color="auto"/>
              <w:bottom w:val="single" w:sz="4" w:space="0" w:color="auto"/>
            </w:tcBorders>
            <w:shd w:val="clear" w:color="auto" w:fill="F2F2F2" w:themeFill="background1" w:themeFillShade="F2"/>
            <w:vAlign w:val="center"/>
          </w:tcPr>
          <w:p w14:paraId="7FC1101A" w14:textId="3BAEF5CA" w:rsidR="000044C4" w:rsidRPr="00366F2E" w:rsidRDefault="000044C4" w:rsidP="00F940BA">
            <w:pPr>
              <w:jc w:val="center"/>
              <w:rPr>
                <w:rFonts w:ascii="Arial" w:hAnsi="Arial" w:cs="Arial"/>
                <w:b/>
                <w:sz w:val="20"/>
                <w:szCs w:val="20"/>
              </w:rPr>
            </w:pPr>
            <w:r w:rsidRPr="00366F2E">
              <w:rPr>
                <w:rFonts w:ascii="Arial" w:hAnsi="Arial" w:cs="Arial"/>
                <w:b/>
                <w:sz w:val="20"/>
                <w:szCs w:val="20"/>
              </w:rPr>
              <w:t>Cena v Kč</w:t>
            </w:r>
          </w:p>
        </w:tc>
      </w:tr>
      <w:tr w:rsidR="00AB7244" w:rsidRPr="00366F2E" w14:paraId="56D0FE2C" w14:textId="77777777" w:rsidTr="00071284">
        <w:trPr>
          <w:cantSplit/>
          <w:trHeight w:val="207"/>
        </w:trPr>
        <w:tc>
          <w:tcPr>
            <w:tcW w:w="881" w:type="pct"/>
            <w:vMerge/>
            <w:tcBorders>
              <w:bottom w:val="single" w:sz="4" w:space="0" w:color="auto"/>
            </w:tcBorders>
            <w:shd w:val="clear" w:color="auto" w:fill="F2F2F2" w:themeFill="background1" w:themeFillShade="F2"/>
          </w:tcPr>
          <w:p w14:paraId="45221D9D" w14:textId="77777777" w:rsidR="000044C4" w:rsidRPr="00366F2E" w:rsidRDefault="000044C4" w:rsidP="00F940BA">
            <w:pPr>
              <w:ind w:left="113"/>
              <w:jc w:val="center"/>
              <w:rPr>
                <w:rFonts w:ascii="Arial" w:hAnsi="Arial" w:cs="Arial"/>
                <w:sz w:val="20"/>
                <w:szCs w:val="20"/>
              </w:rPr>
            </w:pPr>
          </w:p>
        </w:tc>
        <w:tc>
          <w:tcPr>
            <w:tcW w:w="538" w:type="pct"/>
            <w:tcBorders>
              <w:top w:val="single" w:sz="4" w:space="0" w:color="auto"/>
              <w:bottom w:val="single" w:sz="4" w:space="0" w:color="auto"/>
            </w:tcBorders>
            <w:shd w:val="clear" w:color="auto" w:fill="F2F2F2" w:themeFill="background1" w:themeFillShade="F2"/>
            <w:vAlign w:val="center"/>
          </w:tcPr>
          <w:p w14:paraId="48D6D977" w14:textId="77777777" w:rsidR="000044C4" w:rsidRPr="00976BD7" w:rsidRDefault="000044C4" w:rsidP="00F940BA">
            <w:pPr>
              <w:ind w:left="-57"/>
              <w:rPr>
                <w:rFonts w:ascii="Arial" w:hAnsi="Arial" w:cs="Arial"/>
                <w:b/>
                <w:sz w:val="20"/>
                <w:szCs w:val="20"/>
              </w:rPr>
            </w:pPr>
            <w:r w:rsidRPr="00976BD7">
              <w:rPr>
                <w:rFonts w:ascii="Arial" w:hAnsi="Arial" w:cs="Arial"/>
                <w:b/>
                <w:sz w:val="20"/>
                <w:szCs w:val="20"/>
              </w:rPr>
              <w:t>bez DPH</w:t>
            </w:r>
          </w:p>
        </w:tc>
        <w:tc>
          <w:tcPr>
            <w:tcW w:w="460" w:type="pct"/>
            <w:tcBorders>
              <w:top w:val="single" w:sz="4" w:space="0" w:color="auto"/>
              <w:bottom w:val="single" w:sz="4" w:space="0" w:color="auto"/>
            </w:tcBorders>
            <w:shd w:val="clear" w:color="auto" w:fill="F2F2F2" w:themeFill="background1" w:themeFillShade="F2"/>
            <w:vAlign w:val="center"/>
          </w:tcPr>
          <w:p w14:paraId="7561845E" w14:textId="77777777" w:rsidR="000044C4" w:rsidRPr="00976BD7" w:rsidRDefault="000044C4" w:rsidP="00F940BA">
            <w:pPr>
              <w:ind w:left="-57"/>
              <w:jc w:val="center"/>
              <w:rPr>
                <w:rFonts w:ascii="Arial" w:hAnsi="Arial" w:cs="Arial"/>
                <w:b/>
                <w:sz w:val="20"/>
                <w:szCs w:val="20"/>
              </w:rPr>
            </w:pPr>
            <w:r w:rsidRPr="00976BD7">
              <w:rPr>
                <w:rFonts w:ascii="Arial" w:hAnsi="Arial" w:cs="Arial"/>
                <w:b/>
                <w:sz w:val="20"/>
                <w:szCs w:val="20"/>
              </w:rPr>
              <w:t>s DPH</w:t>
            </w:r>
          </w:p>
        </w:tc>
        <w:tc>
          <w:tcPr>
            <w:tcW w:w="537" w:type="pct"/>
            <w:tcBorders>
              <w:top w:val="single" w:sz="4" w:space="0" w:color="auto"/>
              <w:bottom w:val="single" w:sz="4" w:space="0" w:color="auto"/>
            </w:tcBorders>
            <w:shd w:val="clear" w:color="auto" w:fill="F2F2F2" w:themeFill="background1" w:themeFillShade="F2"/>
            <w:vAlign w:val="center"/>
          </w:tcPr>
          <w:p w14:paraId="391FF7B2" w14:textId="77777777" w:rsidR="000044C4" w:rsidRPr="00976BD7" w:rsidRDefault="000044C4" w:rsidP="00F940BA">
            <w:pPr>
              <w:ind w:left="-57"/>
              <w:rPr>
                <w:rFonts w:ascii="Arial" w:hAnsi="Arial" w:cs="Arial"/>
                <w:b/>
                <w:sz w:val="20"/>
                <w:szCs w:val="20"/>
              </w:rPr>
            </w:pPr>
            <w:r w:rsidRPr="00976BD7">
              <w:rPr>
                <w:rFonts w:ascii="Arial" w:hAnsi="Arial" w:cs="Arial"/>
                <w:b/>
                <w:sz w:val="20"/>
                <w:szCs w:val="20"/>
              </w:rPr>
              <w:t>bez DPH</w:t>
            </w:r>
          </w:p>
        </w:tc>
        <w:tc>
          <w:tcPr>
            <w:tcW w:w="461" w:type="pct"/>
            <w:tcBorders>
              <w:top w:val="single" w:sz="4" w:space="0" w:color="auto"/>
              <w:bottom w:val="single" w:sz="4" w:space="0" w:color="auto"/>
            </w:tcBorders>
            <w:shd w:val="clear" w:color="auto" w:fill="F2F2F2" w:themeFill="background1" w:themeFillShade="F2"/>
            <w:vAlign w:val="center"/>
          </w:tcPr>
          <w:p w14:paraId="1A6E30B9" w14:textId="77777777" w:rsidR="000044C4" w:rsidRPr="00976BD7" w:rsidRDefault="000044C4" w:rsidP="00F940BA">
            <w:pPr>
              <w:ind w:left="-57"/>
              <w:jc w:val="center"/>
              <w:rPr>
                <w:rFonts w:ascii="Arial" w:hAnsi="Arial" w:cs="Arial"/>
                <w:b/>
                <w:sz w:val="20"/>
                <w:szCs w:val="20"/>
              </w:rPr>
            </w:pPr>
            <w:r w:rsidRPr="00976BD7">
              <w:rPr>
                <w:rFonts w:ascii="Arial" w:hAnsi="Arial" w:cs="Arial"/>
                <w:b/>
                <w:sz w:val="20"/>
                <w:szCs w:val="20"/>
              </w:rPr>
              <w:t>s DPH</w:t>
            </w:r>
          </w:p>
        </w:tc>
        <w:tc>
          <w:tcPr>
            <w:tcW w:w="614" w:type="pct"/>
            <w:tcBorders>
              <w:top w:val="single" w:sz="4" w:space="0" w:color="auto"/>
              <w:bottom w:val="single" w:sz="4" w:space="0" w:color="auto"/>
            </w:tcBorders>
            <w:shd w:val="clear" w:color="auto" w:fill="F2F2F2" w:themeFill="background1" w:themeFillShade="F2"/>
            <w:vAlign w:val="center"/>
          </w:tcPr>
          <w:p w14:paraId="104FE082" w14:textId="77777777" w:rsidR="000044C4" w:rsidRPr="00976BD7" w:rsidRDefault="000044C4" w:rsidP="00F940BA">
            <w:pPr>
              <w:ind w:left="-57"/>
              <w:rPr>
                <w:rFonts w:ascii="Arial" w:hAnsi="Arial" w:cs="Arial"/>
                <w:b/>
                <w:sz w:val="20"/>
                <w:szCs w:val="20"/>
              </w:rPr>
            </w:pPr>
            <w:r w:rsidRPr="00976BD7">
              <w:rPr>
                <w:rFonts w:ascii="Arial" w:hAnsi="Arial" w:cs="Arial"/>
                <w:b/>
                <w:sz w:val="20"/>
                <w:szCs w:val="20"/>
              </w:rPr>
              <w:t>bez DPH</w:t>
            </w:r>
          </w:p>
        </w:tc>
        <w:tc>
          <w:tcPr>
            <w:tcW w:w="460" w:type="pct"/>
            <w:tcBorders>
              <w:top w:val="single" w:sz="4" w:space="0" w:color="auto"/>
              <w:bottom w:val="single" w:sz="4" w:space="0" w:color="auto"/>
            </w:tcBorders>
            <w:shd w:val="clear" w:color="auto" w:fill="F2F2F2" w:themeFill="background1" w:themeFillShade="F2"/>
            <w:vAlign w:val="center"/>
          </w:tcPr>
          <w:p w14:paraId="636490A6" w14:textId="77777777" w:rsidR="000044C4" w:rsidRPr="00976BD7" w:rsidRDefault="000044C4" w:rsidP="00F940BA">
            <w:pPr>
              <w:ind w:left="-57"/>
              <w:jc w:val="center"/>
              <w:rPr>
                <w:rFonts w:ascii="Arial" w:hAnsi="Arial" w:cs="Arial"/>
                <w:b/>
                <w:sz w:val="20"/>
                <w:szCs w:val="20"/>
              </w:rPr>
            </w:pPr>
            <w:r w:rsidRPr="00976BD7">
              <w:rPr>
                <w:rFonts w:ascii="Arial" w:hAnsi="Arial" w:cs="Arial"/>
                <w:b/>
                <w:sz w:val="20"/>
                <w:szCs w:val="20"/>
              </w:rPr>
              <w:t>s DPH</w:t>
            </w:r>
          </w:p>
        </w:tc>
        <w:tc>
          <w:tcPr>
            <w:tcW w:w="538" w:type="pct"/>
            <w:tcBorders>
              <w:top w:val="single" w:sz="4" w:space="0" w:color="auto"/>
              <w:bottom w:val="single" w:sz="4" w:space="0" w:color="auto"/>
            </w:tcBorders>
            <w:shd w:val="clear" w:color="auto" w:fill="F2F2F2" w:themeFill="background1" w:themeFillShade="F2"/>
            <w:vAlign w:val="center"/>
          </w:tcPr>
          <w:p w14:paraId="240E1DB4" w14:textId="77777777" w:rsidR="000044C4" w:rsidRPr="00976BD7" w:rsidRDefault="000044C4" w:rsidP="00F940BA">
            <w:pPr>
              <w:ind w:left="-57"/>
              <w:rPr>
                <w:rFonts w:ascii="Arial" w:hAnsi="Arial" w:cs="Arial"/>
                <w:b/>
                <w:sz w:val="20"/>
                <w:szCs w:val="20"/>
              </w:rPr>
            </w:pPr>
            <w:r w:rsidRPr="00976BD7">
              <w:rPr>
                <w:rFonts w:ascii="Arial" w:hAnsi="Arial" w:cs="Arial"/>
                <w:b/>
                <w:sz w:val="20"/>
                <w:szCs w:val="20"/>
              </w:rPr>
              <w:t>bez DPH</w:t>
            </w:r>
          </w:p>
        </w:tc>
        <w:tc>
          <w:tcPr>
            <w:tcW w:w="511" w:type="pct"/>
            <w:tcBorders>
              <w:top w:val="single" w:sz="4" w:space="0" w:color="auto"/>
              <w:bottom w:val="single" w:sz="4" w:space="0" w:color="auto"/>
            </w:tcBorders>
            <w:shd w:val="clear" w:color="auto" w:fill="F2F2F2" w:themeFill="background1" w:themeFillShade="F2"/>
            <w:vAlign w:val="center"/>
          </w:tcPr>
          <w:p w14:paraId="4C963D5C" w14:textId="77777777" w:rsidR="000044C4" w:rsidRPr="00976BD7" w:rsidRDefault="000044C4" w:rsidP="00F940BA">
            <w:pPr>
              <w:ind w:left="-57"/>
              <w:jc w:val="center"/>
              <w:rPr>
                <w:rFonts w:ascii="Arial" w:hAnsi="Arial" w:cs="Arial"/>
                <w:b/>
                <w:sz w:val="20"/>
                <w:szCs w:val="20"/>
              </w:rPr>
            </w:pPr>
            <w:r w:rsidRPr="00976BD7">
              <w:rPr>
                <w:rFonts w:ascii="Arial" w:hAnsi="Arial" w:cs="Arial"/>
                <w:b/>
                <w:sz w:val="20"/>
                <w:szCs w:val="20"/>
              </w:rPr>
              <w:t>s DPH</w:t>
            </w:r>
          </w:p>
        </w:tc>
      </w:tr>
      <w:tr w:rsidR="000044C4" w:rsidRPr="00366F2E" w14:paraId="126FF4D7" w14:textId="77777777" w:rsidTr="00976BD7">
        <w:trPr>
          <w:cantSplit/>
          <w:trHeight w:val="207"/>
        </w:trPr>
        <w:tc>
          <w:tcPr>
            <w:tcW w:w="881" w:type="pct"/>
            <w:tcBorders>
              <w:top w:val="single" w:sz="4" w:space="0" w:color="auto"/>
              <w:bottom w:val="single" w:sz="4" w:space="0" w:color="auto"/>
            </w:tcBorders>
          </w:tcPr>
          <w:p w14:paraId="2AB3BA5F" w14:textId="77777777" w:rsidR="000044C4" w:rsidRPr="00366F2E" w:rsidRDefault="000044C4" w:rsidP="00F940BA">
            <w:pPr>
              <w:ind w:left="113"/>
              <w:jc w:val="center"/>
              <w:rPr>
                <w:rFonts w:ascii="Arial" w:hAnsi="Arial" w:cs="Arial"/>
                <w:sz w:val="20"/>
                <w:szCs w:val="20"/>
              </w:rPr>
            </w:pPr>
            <w:r w:rsidRPr="00366F2E">
              <w:rPr>
                <w:rFonts w:ascii="Arial" w:hAnsi="Arial" w:cs="Arial"/>
                <w:sz w:val="20"/>
                <w:szCs w:val="20"/>
              </w:rPr>
              <w:t>1 kg</w:t>
            </w:r>
          </w:p>
        </w:tc>
        <w:tc>
          <w:tcPr>
            <w:tcW w:w="538" w:type="pct"/>
            <w:tcBorders>
              <w:top w:val="single" w:sz="4" w:space="0" w:color="auto"/>
              <w:bottom w:val="single" w:sz="4" w:space="0" w:color="auto"/>
            </w:tcBorders>
            <w:vAlign w:val="center"/>
          </w:tcPr>
          <w:p w14:paraId="4C01A6ED" w14:textId="1A11E753" w:rsidR="000044C4" w:rsidRPr="00976BD7" w:rsidRDefault="000044C4" w:rsidP="00F93C12">
            <w:pPr>
              <w:jc w:val="center"/>
              <w:rPr>
                <w:rFonts w:ascii="Arial" w:hAnsi="Arial" w:cs="Arial"/>
                <w:sz w:val="20"/>
                <w:szCs w:val="20"/>
              </w:rPr>
            </w:pPr>
            <w:r w:rsidRPr="00976BD7">
              <w:rPr>
                <w:rFonts w:ascii="Arial" w:hAnsi="Arial" w:cs="Arial"/>
                <w:sz w:val="20"/>
                <w:szCs w:val="20"/>
              </w:rPr>
              <w:t>566,00</w:t>
            </w:r>
          </w:p>
        </w:tc>
        <w:tc>
          <w:tcPr>
            <w:tcW w:w="460" w:type="pct"/>
            <w:tcBorders>
              <w:top w:val="single" w:sz="4" w:space="0" w:color="auto"/>
              <w:bottom w:val="single" w:sz="4" w:space="0" w:color="auto"/>
            </w:tcBorders>
            <w:vAlign w:val="center"/>
          </w:tcPr>
          <w:p w14:paraId="766DB8D2"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c>
          <w:tcPr>
            <w:tcW w:w="537" w:type="pct"/>
            <w:tcBorders>
              <w:top w:val="single" w:sz="4" w:space="0" w:color="auto"/>
              <w:bottom w:val="single" w:sz="4" w:space="0" w:color="auto"/>
            </w:tcBorders>
            <w:vAlign w:val="center"/>
          </w:tcPr>
          <w:p w14:paraId="6A58519D" w14:textId="3BE4093C" w:rsidR="000044C4" w:rsidRPr="00976BD7" w:rsidRDefault="000044C4" w:rsidP="00F93C12">
            <w:pPr>
              <w:jc w:val="center"/>
              <w:rPr>
                <w:rFonts w:ascii="Arial" w:hAnsi="Arial" w:cs="Arial"/>
                <w:sz w:val="20"/>
                <w:szCs w:val="20"/>
              </w:rPr>
            </w:pPr>
            <w:r w:rsidRPr="00976BD7">
              <w:rPr>
                <w:rFonts w:ascii="Arial" w:hAnsi="Arial" w:cs="Arial"/>
                <w:sz w:val="20"/>
                <w:szCs w:val="20"/>
              </w:rPr>
              <w:t>577,00</w:t>
            </w:r>
          </w:p>
        </w:tc>
        <w:tc>
          <w:tcPr>
            <w:tcW w:w="461" w:type="pct"/>
            <w:tcBorders>
              <w:top w:val="single" w:sz="4" w:space="0" w:color="auto"/>
              <w:bottom w:val="single" w:sz="4" w:space="0" w:color="auto"/>
            </w:tcBorders>
            <w:vAlign w:val="center"/>
          </w:tcPr>
          <w:p w14:paraId="593FE1A7"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c>
          <w:tcPr>
            <w:tcW w:w="614" w:type="pct"/>
            <w:tcBorders>
              <w:top w:val="single" w:sz="4" w:space="0" w:color="auto"/>
              <w:bottom w:val="single" w:sz="4" w:space="0" w:color="auto"/>
            </w:tcBorders>
            <w:vAlign w:val="center"/>
          </w:tcPr>
          <w:p w14:paraId="02C0B9E9" w14:textId="36431179" w:rsidR="000044C4" w:rsidRPr="00976BD7" w:rsidRDefault="000044C4" w:rsidP="00F93C12">
            <w:pPr>
              <w:jc w:val="center"/>
              <w:rPr>
                <w:rFonts w:ascii="Arial" w:hAnsi="Arial" w:cs="Arial"/>
                <w:sz w:val="20"/>
                <w:szCs w:val="20"/>
              </w:rPr>
            </w:pPr>
            <w:r w:rsidRPr="00976BD7">
              <w:rPr>
                <w:rFonts w:ascii="Arial" w:hAnsi="Arial" w:cs="Arial"/>
                <w:sz w:val="20"/>
                <w:szCs w:val="20"/>
              </w:rPr>
              <w:t>602,00</w:t>
            </w:r>
          </w:p>
        </w:tc>
        <w:tc>
          <w:tcPr>
            <w:tcW w:w="460" w:type="pct"/>
            <w:tcBorders>
              <w:top w:val="single" w:sz="4" w:space="0" w:color="auto"/>
              <w:bottom w:val="single" w:sz="4" w:space="0" w:color="auto"/>
            </w:tcBorders>
            <w:vAlign w:val="center"/>
          </w:tcPr>
          <w:p w14:paraId="36A8C4E3"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c>
          <w:tcPr>
            <w:tcW w:w="538" w:type="pct"/>
            <w:tcBorders>
              <w:top w:val="single" w:sz="4" w:space="0" w:color="auto"/>
              <w:bottom w:val="single" w:sz="4" w:space="0" w:color="auto"/>
            </w:tcBorders>
            <w:vAlign w:val="center"/>
          </w:tcPr>
          <w:p w14:paraId="0395F683" w14:textId="46021E28" w:rsidR="000044C4" w:rsidRPr="00976BD7" w:rsidRDefault="000044C4" w:rsidP="00F93C12">
            <w:pPr>
              <w:jc w:val="center"/>
              <w:rPr>
                <w:rFonts w:ascii="Arial" w:hAnsi="Arial" w:cs="Arial"/>
                <w:sz w:val="20"/>
                <w:szCs w:val="20"/>
              </w:rPr>
            </w:pPr>
            <w:r w:rsidRPr="00976BD7">
              <w:rPr>
                <w:rFonts w:ascii="Arial" w:hAnsi="Arial" w:cs="Arial"/>
                <w:sz w:val="20"/>
                <w:szCs w:val="20"/>
              </w:rPr>
              <w:t>680,00</w:t>
            </w:r>
          </w:p>
        </w:tc>
        <w:tc>
          <w:tcPr>
            <w:tcW w:w="511" w:type="pct"/>
            <w:tcBorders>
              <w:top w:val="single" w:sz="4" w:space="0" w:color="auto"/>
              <w:bottom w:val="single" w:sz="4" w:space="0" w:color="auto"/>
            </w:tcBorders>
            <w:vAlign w:val="center"/>
          </w:tcPr>
          <w:p w14:paraId="2B1EB2FE"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r>
      <w:tr w:rsidR="000044C4" w:rsidRPr="00366F2E" w14:paraId="3C26D395" w14:textId="77777777" w:rsidTr="00976BD7">
        <w:trPr>
          <w:cantSplit/>
          <w:trHeight w:val="202"/>
        </w:trPr>
        <w:tc>
          <w:tcPr>
            <w:tcW w:w="881" w:type="pct"/>
            <w:tcBorders>
              <w:top w:val="single" w:sz="4" w:space="0" w:color="auto"/>
              <w:bottom w:val="single" w:sz="4" w:space="0" w:color="auto"/>
            </w:tcBorders>
          </w:tcPr>
          <w:p w14:paraId="6C1094C0" w14:textId="77777777" w:rsidR="000044C4" w:rsidRPr="00366F2E" w:rsidRDefault="000044C4" w:rsidP="00F940BA">
            <w:pPr>
              <w:ind w:left="113"/>
              <w:jc w:val="center"/>
              <w:rPr>
                <w:rFonts w:ascii="Arial" w:hAnsi="Arial" w:cs="Arial"/>
                <w:sz w:val="20"/>
                <w:szCs w:val="20"/>
              </w:rPr>
            </w:pPr>
            <w:r w:rsidRPr="00366F2E">
              <w:rPr>
                <w:rFonts w:ascii="Arial" w:hAnsi="Arial" w:cs="Arial"/>
                <w:sz w:val="20"/>
                <w:szCs w:val="20"/>
              </w:rPr>
              <w:t>2 kg</w:t>
            </w:r>
          </w:p>
        </w:tc>
        <w:tc>
          <w:tcPr>
            <w:tcW w:w="538" w:type="pct"/>
            <w:tcBorders>
              <w:top w:val="single" w:sz="4" w:space="0" w:color="auto"/>
              <w:bottom w:val="single" w:sz="4" w:space="0" w:color="auto"/>
            </w:tcBorders>
            <w:vAlign w:val="center"/>
          </w:tcPr>
          <w:p w14:paraId="53276FE0" w14:textId="21406D27" w:rsidR="000044C4" w:rsidRPr="00976BD7" w:rsidRDefault="000044C4" w:rsidP="00F93C12">
            <w:pPr>
              <w:jc w:val="center"/>
              <w:rPr>
                <w:rFonts w:ascii="Arial" w:hAnsi="Arial" w:cs="Arial"/>
                <w:sz w:val="20"/>
                <w:szCs w:val="20"/>
              </w:rPr>
            </w:pPr>
            <w:r w:rsidRPr="00976BD7">
              <w:rPr>
                <w:rFonts w:ascii="Arial" w:hAnsi="Arial" w:cs="Arial"/>
                <w:sz w:val="20"/>
                <w:szCs w:val="20"/>
              </w:rPr>
              <w:t>724,00</w:t>
            </w:r>
          </w:p>
        </w:tc>
        <w:tc>
          <w:tcPr>
            <w:tcW w:w="460" w:type="pct"/>
            <w:tcBorders>
              <w:top w:val="single" w:sz="4" w:space="0" w:color="auto"/>
              <w:bottom w:val="single" w:sz="4" w:space="0" w:color="auto"/>
            </w:tcBorders>
            <w:vAlign w:val="center"/>
          </w:tcPr>
          <w:p w14:paraId="2AFBD465"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c>
          <w:tcPr>
            <w:tcW w:w="537" w:type="pct"/>
            <w:tcBorders>
              <w:top w:val="single" w:sz="4" w:space="0" w:color="auto"/>
              <w:bottom w:val="single" w:sz="4" w:space="0" w:color="auto"/>
            </w:tcBorders>
            <w:vAlign w:val="center"/>
          </w:tcPr>
          <w:p w14:paraId="1A0FEF60" w14:textId="3FA82E3C" w:rsidR="000044C4" w:rsidRPr="00976BD7" w:rsidRDefault="000044C4" w:rsidP="00F93C12">
            <w:pPr>
              <w:jc w:val="center"/>
              <w:rPr>
                <w:rFonts w:ascii="Arial" w:hAnsi="Arial" w:cs="Arial"/>
                <w:sz w:val="20"/>
                <w:szCs w:val="20"/>
              </w:rPr>
            </w:pPr>
            <w:r w:rsidRPr="00976BD7">
              <w:rPr>
                <w:rFonts w:ascii="Arial" w:hAnsi="Arial" w:cs="Arial"/>
                <w:sz w:val="20"/>
                <w:szCs w:val="20"/>
              </w:rPr>
              <w:t>808,00</w:t>
            </w:r>
          </w:p>
        </w:tc>
        <w:tc>
          <w:tcPr>
            <w:tcW w:w="461" w:type="pct"/>
            <w:tcBorders>
              <w:top w:val="single" w:sz="4" w:space="0" w:color="auto"/>
              <w:bottom w:val="single" w:sz="4" w:space="0" w:color="auto"/>
            </w:tcBorders>
            <w:vAlign w:val="center"/>
          </w:tcPr>
          <w:p w14:paraId="705EF0B1"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c>
          <w:tcPr>
            <w:tcW w:w="614" w:type="pct"/>
            <w:tcBorders>
              <w:top w:val="single" w:sz="4" w:space="0" w:color="auto"/>
              <w:bottom w:val="single" w:sz="4" w:space="0" w:color="auto"/>
            </w:tcBorders>
            <w:vAlign w:val="center"/>
          </w:tcPr>
          <w:p w14:paraId="0544A6B2" w14:textId="32028F10" w:rsidR="000044C4" w:rsidRPr="00976BD7" w:rsidRDefault="000044C4" w:rsidP="00F93C12">
            <w:pPr>
              <w:jc w:val="center"/>
              <w:rPr>
                <w:rFonts w:ascii="Arial" w:hAnsi="Arial" w:cs="Arial"/>
                <w:sz w:val="20"/>
                <w:szCs w:val="20"/>
              </w:rPr>
            </w:pPr>
            <w:r w:rsidRPr="00976BD7">
              <w:rPr>
                <w:rFonts w:ascii="Arial" w:hAnsi="Arial" w:cs="Arial"/>
                <w:sz w:val="20"/>
                <w:szCs w:val="20"/>
              </w:rPr>
              <w:t>862,00</w:t>
            </w:r>
          </w:p>
        </w:tc>
        <w:tc>
          <w:tcPr>
            <w:tcW w:w="460" w:type="pct"/>
            <w:tcBorders>
              <w:top w:val="single" w:sz="4" w:space="0" w:color="auto"/>
              <w:bottom w:val="single" w:sz="4" w:space="0" w:color="auto"/>
            </w:tcBorders>
            <w:vAlign w:val="center"/>
          </w:tcPr>
          <w:p w14:paraId="35BBBFD3"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c>
          <w:tcPr>
            <w:tcW w:w="538" w:type="pct"/>
            <w:tcBorders>
              <w:top w:val="single" w:sz="4" w:space="0" w:color="auto"/>
              <w:bottom w:val="single" w:sz="4" w:space="0" w:color="auto"/>
            </w:tcBorders>
            <w:vAlign w:val="center"/>
          </w:tcPr>
          <w:p w14:paraId="7EBACE3A" w14:textId="2737156E" w:rsidR="000044C4" w:rsidRPr="00976BD7" w:rsidRDefault="000044C4" w:rsidP="00F93C12">
            <w:pPr>
              <w:jc w:val="center"/>
              <w:rPr>
                <w:rFonts w:ascii="Arial" w:hAnsi="Arial" w:cs="Arial"/>
                <w:sz w:val="20"/>
                <w:szCs w:val="20"/>
              </w:rPr>
            </w:pPr>
            <w:r w:rsidRPr="00976BD7">
              <w:rPr>
                <w:rFonts w:ascii="Arial" w:hAnsi="Arial" w:cs="Arial"/>
                <w:sz w:val="20"/>
                <w:szCs w:val="20"/>
              </w:rPr>
              <w:t>981,00</w:t>
            </w:r>
          </w:p>
        </w:tc>
        <w:tc>
          <w:tcPr>
            <w:tcW w:w="511" w:type="pct"/>
            <w:tcBorders>
              <w:top w:val="single" w:sz="4" w:space="0" w:color="auto"/>
              <w:bottom w:val="single" w:sz="4" w:space="0" w:color="auto"/>
            </w:tcBorders>
            <w:vAlign w:val="center"/>
          </w:tcPr>
          <w:p w14:paraId="5F867956"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r>
      <w:tr w:rsidR="000044C4" w:rsidRPr="00366F2E" w14:paraId="7B76A6A7" w14:textId="77777777" w:rsidTr="00976BD7">
        <w:trPr>
          <w:cantSplit/>
          <w:trHeight w:val="202"/>
        </w:trPr>
        <w:tc>
          <w:tcPr>
            <w:tcW w:w="881" w:type="pct"/>
            <w:tcBorders>
              <w:top w:val="single" w:sz="4" w:space="0" w:color="auto"/>
              <w:bottom w:val="single" w:sz="4" w:space="0" w:color="auto"/>
            </w:tcBorders>
          </w:tcPr>
          <w:p w14:paraId="388FC442" w14:textId="77777777" w:rsidR="000044C4" w:rsidRPr="00366F2E" w:rsidRDefault="000044C4" w:rsidP="00F940BA">
            <w:pPr>
              <w:ind w:left="113"/>
              <w:jc w:val="center"/>
              <w:rPr>
                <w:rFonts w:ascii="Arial" w:hAnsi="Arial" w:cs="Arial"/>
                <w:sz w:val="20"/>
                <w:szCs w:val="20"/>
              </w:rPr>
            </w:pPr>
            <w:r w:rsidRPr="00366F2E">
              <w:rPr>
                <w:rFonts w:ascii="Arial" w:hAnsi="Arial" w:cs="Arial"/>
                <w:sz w:val="20"/>
                <w:szCs w:val="20"/>
              </w:rPr>
              <w:t>3 kg</w:t>
            </w:r>
          </w:p>
        </w:tc>
        <w:tc>
          <w:tcPr>
            <w:tcW w:w="538" w:type="pct"/>
            <w:tcBorders>
              <w:top w:val="single" w:sz="4" w:space="0" w:color="auto"/>
              <w:bottom w:val="single" w:sz="4" w:space="0" w:color="auto"/>
            </w:tcBorders>
            <w:vAlign w:val="center"/>
          </w:tcPr>
          <w:p w14:paraId="7E68FC9A" w14:textId="3D664FD7" w:rsidR="000044C4" w:rsidRPr="00976BD7" w:rsidRDefault="000044C4" w:rsidP="00F93C12">
            <w:pPr>
              <w:jc w:val="center"/>
              <w:rPr>
                <w:rFonts w:ascii="Arial" w:hAnsi="Arial" w:cs="Arial"/>
                <w:sz w:val="20"/>
                <w:szCs w:val="20"/>
              </w:rPr>
            </w:pPr>
            <w:r w:rsidRPr="00976BD7">
              <w:rPr>
                <w:rFonts w:ascii="Arial" w:hAnsi="Arial" w:cs="Arial"/>
                <w:sz w:val="20"/>
                <w:szCs w:val="20"/>
              </w:rPr>
              <w:t>881,00</w:t>
            </w:r>
          </w:p>
        </w:tc>
        <w:tc>
          <w:tcPr>
            <w:tcW w:w="460" w:type="pct"/>
            <w:tcBorders>
              <w:top w:val="single" w:sz="4" w:space="0" w:color="auto"/>
              <w:bottom w:val="single" w:sz="4" w:space="0" w:color="auto"/>
            </w:tcBorders>
            <w:vAlign w:val="center"/>
          </w:tcPr>
          <w:p w14:paraId="1CAF9DFA"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c>
          <w:tcPr>
            <w:tcW w:w="537" w:type="pct"/>
            <w:tcBorders>
              <w:top w:val="single" w:sz="4" w:space="0" w:color="auto"/>
              <w:bottom w:val="single" w:sz="4" w:space="0" w:color="auto"/>
            </w:tcBorders>
            <w:vAlign w:val="center"/>
          </w:tcPr>
          <w:p w14:paraId="184C4761" w14:textId="1911C21A" w:rsidR="000044C4" w:rsidRPr="00976BD7" w:rsidRDefault="000044C4" w:rsidP="00F93C12">
            <w:pPr>
              <w:jc w:val="center"/>
              <w:rPr>
                <w:rFonts w:ascii="Arial" w:hAnsi="Arial" w:cs="Arial"/>
                <w:sz w:val="20"/>
                <w:szCs w:val="20"/>
              </w:rPr>
            </w:pPr>
            <w:r w:rsidRPr="00976BD7">
              <w:rPr>
                <w:rFonts w:ascii="Arial" w:hAnsi="Arial" w:cs="Arial"/>
                <w:sz w:val="20"/>
                <w:szCs w:val="20"/>
              </w:rPr>
              <w:t>1 038,00</w:t>
            </w:r>
          </w:p>
        </w:tc>
        <w:tc>
          <w:tcPr>
            <w:tcW w:w="461" w:type="pct"/>
            <w:tcBorders>
              <w:top w:val="single" w:sz="4" w:space="0" w:color="auto"/>
              <w:bottom w:val="single" w:sz="4" w:space="0" w:color="auto"/>
            </w:tcBorders>
            <w:vAlign w:val="center"/>
          </w:tcPr>
          <w:p w14:paraId="415B199F"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c>
          <w:tcPr>
            <w:tcW w:w="614" w:type="pct"/>
            <w:tcBorders>
              <w:top w:val="single" w:sz="4" w:space="0" w:color="auto"/>
              <w:bottom w:val="single" w:sz="4" w:space="0" w:color="auto"/>
            </w:tcBorders>
            <w:vAlign w:val="center"/>
          </w:tcPr>
          <w:p w14:paraId="5EF2CA3E" w14:textId="59500E80"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1 122,00</w:t>
            </w:r>
          </w:p>
        </w:tc>
        <w:tc>
          <w:tcPr>
            <w:tcW w:w="460" w:type="pct"/>
            <w:tcBorders>
              <w:top w:val="single" w:sz="4" w:space="0" w:color="auto"/>
              <w:bottom w:val="single" w:sz="4" w:space="0" w:color="auto"/>
            </w:tcBorders>
            <w:vAlign w:val="center"/>
          </w:tcPr>
          <w:p w14:paraId="2345926E"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c>
          <w:tcPr>
            <w:tcW w:w="538" w:type="pct"/>
            <w:tcBorders>
              <w:top w:val="single" w:sz="4" w:space="0" w:color="auto"/>
              <w:bottom w:val="single" w:sz="4" w:space="0" w:color="auto"/>
            </w:tcBorders>
            <w:vAlign w:val="center"/>
          </w:tcPr>
          <w:p w14:paraId="3F0F3AA3" w14:textId="6F492109"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1 283,00</w:t>
            </w:r>
          </w:p>
        </w:tc>
        <w:tc>
          <w:tcPr>
            <w:tcW w:w="511" w:type="pct"/>
            <w:tcBorders>
              <w:top w:val="single" w:sz="4" w:space="0" w:color="auto"/>
              <w:bottom w:val="single" w:sz="4" w:space="0" w:color="auto"/>
            </w:tcBorders>
            <w:vAlign w:val="center"/>
          </w:tcPr>
          <w:p w14:paraId="46494D4A"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r>
      <w:tr w:rsidR="000044C4" w:rsidRPr="00366F2E" w14:paraId="17A83AA4" w14:textId="77777777" w:rsidTr="00976BD7">
        <w:trPr>
          <w:cantSplit/>
          <w:trHeight w:val="202"/>
        </w:trPr>
        <w:tc>
          <w:tcPr>
            <w:tcW w:w="881" w:type="pct"/>
            <w:tcBorders>
              <w:top w:val="single" w:sz="4" w:space="0" w:color="auto"/>
              <w:bottom w:val="single" w:sz="4" w:space="0" w:color="auto"/>
            </w:tcBorders>
          </w:tcPr>
          <w:p w14:paraId="11E44271" w14:textId="77777777" w:rsidR="000044C4" w:rsidRPr="00366F2E" w:rsidRDefault="000044C4" w:rsidP="00F940BA">
            <w:pPr>
              <w:ind w:left="113"/>
              <w:jc w:val="center"/>
              <w:rPr>
                <w:rFonts w:ascii="Arial" w:hAnsi="Arial" w:cs="Arial"/>
                <w:sz w:val="20"/>
                <w:szCs w:val="20"/>
              </w:rPr>
            </w:pPr>
            <w:r w:rsidRPr="00366F2E">
              <w:rPr>
                <w:rFonts w:ascii="Arial" w:hAnsi="Arial" w:cs="Arial"/>
                <w:sz w:val="20"/>
                <w:szCs w:val="20"/>
              </w:rPr>
              <w:t>4 kg</w:t>
            </w:r>
          </w:p>
        </w:tc>
        <w:tc>
          <w:tcPr>
            <w:tcW w:w="538" w:type="pct"/>
            <w:tcBorders>
              <w:top w:val="single" w:sz="4" w:space="0" w:color="auto"/>
              <w:bottom w:val="single" w:sz="4" w:space="0" w:color="auto"/>
            </w:tcBorders>
            <w:vAlign w:val="center"/>
          </w:tcPr>
          <w:p w14:paraId="7CD5A092" w14:textId="0170F897" w:rsidR="000044C4" w:rsidRPr="00976BD7" w:rsidRDefault="000044C4" w:rsidP="00F93C12">
            <w:pPr>
              <w:jc w:val="center"/>
              <w:rPr>
                <w:rFonts w:ascii="Arial" w:hAnsi="Arial" w:cs="Arial"/>
                <w:sz w:val="20"/>
                <w:szCs w:val="20"/>
              </w:rPr>
            </w:pPr>
            <w:r w:rsidRPr="00976BD7">
              <w:rPr>
                <w:rFonts w:ascii="Arial" w:hAnsi="Arial" w:cs="Arial"/>
                <w:sz w:val="20"/>
                <w:szCs w:val="20"/>
              </w:rPr>
              <w:t>1 038,00</w:t>
            </w:r>
          </w:p>
        </w:tc>
        <w:tc>
          <w:tcPr>
            <w:tcW w:w="460" w:type="pct"/>
            <w:tcBorders>
              <w:top w:val="single" w:sz="4" w:space="0" w:color="auto"/>
              <w:bottom w:val="single" w:sz="4" w:space="0" w:color="auto"/>
            </w:tcBorders>
            <w:vAlign w:val="center"/>
          </w:tcPr>
          <w:p w14:paraId="2A7DF1BC"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c>
          <w:tcPr>
            <w:tcW w:w="537" w:type="pct"/>
            <w:tcBorders>
              <w:top w:val="single" w:sz="4" w:space="0" w:color="auto"/>
              <w:bottom w:val="single" w:sz="4" w:space="0" w:color="auto"/>
            </w:tcBorders>
            <w:vAlign w:val="center"/>
          </w:tcPr>
          <w:p w14:paraId="3CAF73F7" w14:textId="65FD630A"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1 269,00</w:t>
            </w:r>
          </w:p>
        </w:tc>
        <w:tc>
          <w:tcPr>
            <w:tcW w:w="461" w:type="pct"/>
            <w:tcBorders>
              <w:top w:val="single" w:sz="4" w:space="0" w:color="auto"/>
              <w:bottom w:val="single" w:sz="4" w:space="0" w:color="auto"/>
            </w:tcBorders>
            <w:vAlign w:val="center"/>
          </w:tcPr>
          <w:p w14:paraId="3200AD30"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c>
          <w:tcPr>
            <w:tcW w:w="614" w:type="pct"/>
            <w:tcBorders>
              <w:top w:val="single" w:sz="4" w:space="0" w:color="auto"/>
              <w:bottom w:val="single" w:sz="4" w:space="0" w:color="auto"/>
            </w:tcBorders>
            <w:vAlign w:val="center"/>
          </w:tcPr>
          <w:p w14:paraId="5F00D7D6" w14:textId="44CD5A97"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1 382,00</w:t>
            </w:r>
          </w:p>
        </w:tc>
        <w:tc>
          <w:tcPr>
            <w:tcW w:w="460" w:type="pct"/>
            <w:tcBorders>
              <w:top w:val="single" w:sz="4" w:space="0" w:color="auto"/>
              <w:bottom w:val="single" w:sz="4" w:space="0" w:color="auto"/>
            </w:tcBorders>
            <w:vAlign w:val="center"/>
          </w:tcPr>
          <w:p w14:paraId="3E651EEF"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c>
          <w:tcPr>
            <w:tcW w:w="538" w:type="pct"/>
            <w:tcBorders>
              <w:top w:val="single" w:sz="4" w:space="0" w:color="auto"/>
              <w:bottom w:val="single" w:sz="4" w:space="0" w:color="auto"/>
            </w:tcBorders>
            <w:vAlign w:val="center"/>
          </w:tcPr>
          <w:p w14:paraId="486089C5" w14:textId="15191DA3"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1 584,00</w:t>
            </w:r>
          </w:p>
        </w:tc>
        <w:tc>
          <w:tcPr>
            <w:tcW w:w="511" w:type="pct"/>
            <w:tcBorders>
              <w:top w:val="single" w:sz="4" w:space="0" w:color="auto"/>
              <w:bottom w:val="single" w:sz="4" w:space="0" w:color="auto"/>
            </w:tcBorders>
            <w:vAlign w:val="center"/>
          </w:tcPr>
          <w:p w14:paraId="3A922754"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r>
      <w:tr w:rsidR="000044C4" w:rsidRPr="00366F2E" w14:paraId="1E1B7F6E" w14:textId="77777777" w:rsidTr="00976BD7">
        <w:trPr>
          <w:cantSplit/>
          <w:trHeight w:val="202"/>
        </w:trPr>
        <w:tc>
          <w:tcPr>
            <w:tcW w:w="881" w:type="pct"/>
            <w:tcBorders>
              <w:top w:val="single" w:sz="4" w:space="0" w:color="auto"/>
              <w:bottom w:val="single" w:sz="4" w:space="0" w:color="auto"/>
            </w:tcBorders>
          </w:tcPr>
          <w:p w14:paraId="2BDE5C6D" w14:textId="77777777" w:rsidR="000044C4" w:rsidRPr="00366F2E" w:rsidRDefault="000044C4" w:rsidP="00F940BA">
            <w:pPr>
              <w:ind w:left="113"/>
              <w:jc w:val="center"/>
              <w:rPr>
                <w:rFonts w:ascii="Arial" w:hAnsi="Arial" w:cs="Arial"/>
                <w:sz w:val="20"/>
                <w:szCs w:val="20"/>
              </w:rPr>
            </w:pPr>
            <w:r w:rsidRPr="00366F2E">
              <w:rPr>
                <w:rFonts w:ascii="Arial" w:hAnsi="Arial" w:cs="Arial"/>
                <w:sz w:val="20"/>
                <w:szCs w:val="20"/>
              </w:rPr>
              <w:t>5 kg</w:t>
            </w:r>
          </w:p>
        </w:tc>
        <w:tc>
          <w:tcPr>
            <w:tcW w:w="538" w:type="pct"/>
            <w:tcBorders>
              <w:top w:val="single" w:sz="4" w:space="0" w:color="auto"/>
              <w:bottom w:val="single" w:sz="4" w:space="0" w:color="auto"/>
            </w:tcBorders>
            <w:vAlign w:val="center"/>
          </w:tcPr>
          <w:p w14:paraId="0C8C99F1" w14:textId="1D2E859B"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1 196,00</w:t>
            </w:r>
          </w:p>
        </w:tc>
        <w:tc>
          <w:tcPr>
            <w:tcW w:w="460" w:type="pct"/>
            <w:tcBorders>
              <w:top w:val="single" w:sz="4" w:space="0" w:color="auto"/>
              <w:bottom w:val="single" w:sz="4" w:space="0" w:color="auto"/>
            </w:tcBorders>
            <w:vAlign w:val="center"/>
          </w:tcPr>
          <w:p w14:paraId="08FA6BF3"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c>
          <w:tcPr>
            <w:tcW w:w="537" w:type="pct"/>
            <w:tcBorders>
              <w:top w:val="single" w:sz="4" w:space="0" w:color="auto"/>
              <w:bottom w:val="single" w:sz="4" w:space="0" w:color="auto"/>
            </w:tcBorders>
            <w:vAlign w:val="center"/>
          </w:tcPr>
          <w:p w14:paraId="0A0C0200" w14:textId="1CC83D97"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1 500,00</w:t>
            </w:r>
          </w:p>
        </w:tc>
        <w:tc>
          <w:tcPr>
            <w:tcW w:w="461" w:type="pct"/>
            <w:tcBorders>
              <w:top w:val="single" w:sz="4" w:space="0" w:color="auto"/>
              <w:bottom w:val="single" w:sz="4" w:space="0" w:color="auto"/>
            </w:tcBorders>
            <w:vAlign w:val="center"/>
          </w:tcPr>
          <w:p w14:paraId="09B580BC"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c>
          <w:tcPr>
            <w:tcW w:w="614" w:type="pct"/>
            <w:tcBorders>
              <w:top w:val="single" w:sz="4" w:space="0" w:color="auto"/>
              <w:bottom w:val="single" w:sz="4" w:space="0" w:color="auto"/>
            </w:tcBorders>
            <w:vAlign w:val="center"/>
          </w:tcPr>
          <w:p w14:paraId="131871C2" w14:textId="48EF78C3"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1 642,00</w:t>
            </w:r>
          </w:p>
        </w:tc>
        <w:tc>
          <w:tcPr>
            <w:tcW w:w="460" w:type="pct"/>
            <w:tcBorders>
              <w:top w:val="single" w:sz="4" w:space="0" w:color="auto"/>
              <w:bottom w:val="single" w:sz="4" w:space="0" w:color="auto"/>
            </w:tcBorders>
            <w:vAlign w:val="center"/>
          </w:tcPr>
          <w:p w14:paraId="2BD0E191"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c>
          <w:tcPr>
            <w:tcW w:w="538" w:type="pct"/>
            <w:tcBorders>
              <w:top w:val="single" w:sz="4" w:space="0" w:color="auto"/>
              <w:bottom w:val="single" w:sz="4" w:space="0" w:color="auto"/>
            </w:tcBorders>
            <w:vAlign w:val="center"/>
          </w:tcPr>
          <w:p w14:paraId="076A3319" w14:textId="25F89F71"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1 886,00</w:t>
            </w:r>
          </w:p>
        </w:tc>
        <w:tc>
          <w:tcPr>
            <w:tcW w:w="511" w:type="pct"/>
            <w:tcBorders>
              <w:top w:val="single" w:sz="4" w:space="0" w:color="auto"/>
              <w:bottom w:val="single" w:sz="4" w:space="0" w:color="auto"/>
            </w:tcBorders>
            <w:vAlign w:val="center"/>
          </w:tcPr>
          <w:p w14:paraId="1036FB22"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r>
      <w:tr w:rsidR="000044C4" w:rsidRPr="00366F2E" w14:paraId="0BCF6C68" w14:textId="77777777" w:rsidTr="00976BD7">
        <w:trPr>
          <w:cantSplit/>
          <w:trHeight w:val="202"/>
        </w:trPr>
        <w:tc>
          <w:tcPr>
            <w:tcW w:w="881" w:type="pct"/>
            <w:tcBorders>
              <w:top w:val="single" w:sz="4" w:space="0" w:color="auto"/>
              <w:bottom w:val="single" w:sz="4" w:space="0" w:color="auto"/>
            </w:tcBorders>
          </w:tcPr>
          <w:p w14:paraId="1FF45A75" w14:textId="77777777" w:rsidR="000044C4" w:rsidRPr="00366F2E" w:rsidRDefault="000044C4" w:rsidP="00F940BA">
            <w:pPr>
              <w:ind w:left="113"/>
              <w:jc w:val="center"/>
              <w:rPr>
                <w:rFonts w:ascii="Arial" w:hAnsi="Arial" w:cs="Arial"/>
                <w:sz w:val="20"/>
                <w:szCs w:val="20"/>
              </w:rPr>
            </w:pPr>
            <w:r w:rsidRPr="00366F2E">
              <w:rPr>
                <w:rFonts w:ascii="Arial" w:hAnsi="Arial" w:cs="Arial"/>
                <w:sz w:val="20"/>
                <w:szCs w:val="20"/>
              </w:rPr>
              <w:t>6 kg</w:t>
            </w:r>
          </w:p>
        </w:tc>
        <w:tc>
          <w:tcPr>
            <w:tcW w:w="538" w:type="pct"/>
            <w:tcBorders>
              <w:top w:val="single" w:sz="4" w:space="0" w:color="auto"/>
              <w:bottom w:val="single" w:sz="4" w:space="0" w:color="auto"/>
            </w:tcBorders>
            <w:vAlign w:val="center"/>
          </w:tcPr>
          <w:p w14:paraId="7C3EF685" w14:textId="66428C1F"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1 353,00</w:t>
            </w:r>
          </w:p>
        </w:tc>
        <w:tc>
          <w:tcPr>
            <w:tcW w:w="460" w:type="pct"/>
            <w:tcBorders>
              <w:top w:val="single" w:sz="4" w:space="0" w:color="auto"/>
              <w:bottom w:val="single" w:sz="4" w:space="0" w:color="auto"/>
            </w:tcBorders>
            <w:vAlign w:val="center"/>
          </w:tcPr>
          <w:p w14:paraId="1684391D"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c>
          <w:tcPr>
            <w:tcW w:w="537" w:type="pct"/>
            <w:tcBorders>
              <w:top w:val="single" w:sz="4" w:space="0" w:color="auto"/>
              <w:bottom w:val="single" w:sz="4" w:space="0" w:color="auto"/>
            </w:tcBorders>
            <w:vAlign w:val="center"/>
          </w:tcPr>
          <w:p w14:paraId="698FDD7B" w14:textId="22067C12"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1 731,00</w:t>
            </w:r>
          </w:p>
        </w:tc>
        <w:tc>
          <w:tcPr>
            <w:tcW w:w="461" w:type="pct"/>
            <w:tcBorders>
              <w:top w:val="single" w:sz="4" w:space="0" w:color="auto"/>
              <w:bottom w:val="single" w:sz="4" w:space="0" w:color="auto"/>
            </w:tcBorders>
            <w:vAlign w:val="center"/>
          </w:tcPr>
          <w:p w14:paraId="4F30B09E"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c>
          <w:tcPr>
            <w:tcW w:w="614" w:type="pct"/>
            <w:tcBorders>
              <w:top w:val="single" w:sz="4" w:space="0" w:color="auto"/>
              <w:bottom w:val="single" w:sz="4" w:space="0" w:color="auto"/>
            </w:tcBorders>
            <w:vAlign w:val="center"/>
          </w:tcPr>
          <w:p w14:paraId="19F47DAF" w14:textId="6DD28D36"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1 902,00</w:t>
            </w:r>
          </w:p>
        </w:tc>
        <w:tc>
          <w:tcPr>
            <w:tcW w:w="460" w:type="pct"/>
            <w:tcBorders>
              <w:top w:val="single" w:sz="4" w:space="0" w:color="auto"/>
              <w:bottom w:val="single" w:sz="4" w:space="0" w:color="auto"/>
            </w:tcBorders>
            <w:vAlign w:val="center"/>
          </w:tcPr>
          <w:p w14:paraId="538665B6"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c>
          <w:tcPr>
            <w:tcW w:w="538" w:type="pct"/>
            <w:tcBorders>
              <w:top w:val="single" w:sz="4" w:space="0" w:color="auto"/>
              <w:bottom w:val="single" w:sz="4" w:space="0" w:color="auto"/>
            </w:tcBorders>
            <w:vAlign w:val="center"/>
          </w:tcPr>
          <w:p w14:paraId="65F8C75D" w14:textId="4180462E"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2 187,00</w:t>
            </w:r>
          </w:p>
        </w:tc>
        <w:tc>
          <w:tcPr>
            <w:tcW w:w="511" w:type="pct"/>
            <w:tcBorders>
              <w:top w:val="single" w:sz="4" w:space="0" w:color="auto"/>
              <w:bottom w:val="single" w:sz="4" w:space="0" w:color="auto"/>
            </w:tcBorders>
            <w:vAlign w:val="center"/>
          </w:tcPr>
          <w:p w14:paraId="1405293C"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r>
      <w:tr w:rsidR="000044C4" w:rsidRPr="00366F2E" w14:paraId="692EE41A" w14:textId="77777777" w:rsidTr="00976BD7">
        <w:trPr>
          <w:cantSplit/>
          <w:trHeight w:val="202"/>
        </w:trPr>
        <w:tc>
          <w:tcPr>
            <w:tcW w:w="881" w:type="pct"/>
            <w:tcBorders>
              <w:top w:val="single" w:sz="4" w:space="0" w:color="auto"/>
              <w:bottom w:val="single" w:sz="4" w:space="0" w:color="auto"/>
            </w:tcBorders>
          </w:tcPr>
          <w:p w14:paraId="2F7E7659" w14:textId="77777777" w:rsidR="000044C4" w:rsidRPr="00366F2E" w:rsidRDefault="000044C4" w:rsidP="00F940BA">
            <w:pPr>
              <w:ind w:left="113"/>
              <w:jc w:val="center"/>
              <w:rPr>
                <w:rFonts w:ascii="Arial" w:hAnsi="Arial" w:cs="Arial"/>
                <w:sz w:val="20"/>
                <w:szCs w:val="20"/>
              </w:rPr>
            </w:pPr>
            <w:r w:rsidRPr="00366F2E">
              <w:rPr>
                <w:rFonts w:ascii="Arial" w:hAnsi="Arial" w:cs="Arial"/>
                <w:sz w:val="20"/>
                <w:szCs w:val="20"/>
              </w:rPr>
              <w:t>7 kg</w:t>
            </w:r>
          </w:p>
        </w:tc>
        <w:tc>
          <w:tcPr>
            <w:tcW w:w="538" w:type="pct"/>
            <w:tcBorders>
              <w:top w:val="single" w:sz="4" w:space="0" w:color="auto"/>
              <w:bottom w:val="single" w:sz="4" w:space="0" w:color="auto"/>
            </w:tcBorders>
            <w:vAlign w:val="center"/>
          </w:tcPr>
          <w:p w14:paraId="218F0063" w14:textId="5B24BA39"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1 510,00</w:t>
            </w:r>
          </w:p>
        </w:tc>
        <w:tc>
          <w:tcPr>
            <w:tcW w:w="460" w:type="pct"/>
            <w:tcBorders>
              <w:top w:val="single" w:sz="4" w:space="0" w:color="auto"/>
              <w:bottom w:val="single" w:sz="4" w:space="0" w:color="auto"/>
            </w:tcBorders>
            <w:vAlign w:val="center"/>
          </w:tcPr>
          <w:p w14:paraId="060E9775"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c>
          <w:tcPr>
            <w:tcW w:w="537" w:type="pct"/>
            <w:tcBorders>
              <w:top w:val="single" w:sz="4" w:space="0" w:color="auto"/>
              <w:bottom w:val="single" w:sz="4" w:space="0" w:color="auto"/>
            </w:tcBorders>
            <w:vAlign w:val="center"/>
          </w:tcPr>
          <w:p w14:paraId="78D50D89" w14:textId="2B08F978"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1 961,00</w:t>
            </w:r>
          </w:p>
        </w:tc>
        <w:tc>
          <w:tcPr>
            <w:tcW w:w="461" w:type="pct"/>
            <w:tcBorders>
              <w:top w:val="single" w:sz="4" w:space="0" w:color="auto"/>
              <w:bottom w:val="single" w:sz="4" w:space="0" w:color="auto"/>
            </w:tcBorders>
            <w:vAlign w:val="center"/>
          </w:tcPr>
          <w:p w14:paraId="20753D27"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c>
          <w:tcPr>
            <w:tcW w:w="614" w:type="pct"/>
            <w:tcBorders>
              <w:top w:val="single" w:sz="4" w:space="0" w:color="auto"/>
              <w:bottom w:val="single" w:sz="4" w:space="0" w:color="auto"/>
            </w:tcBorders>
            <w:vAlign w:val="center"/>
          </w:tcPr>
          <w:p w14:paraId="4CB7C8B9" w14:textId="1257457E"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2 162,00</w:t>
            </w:r>
          </w:p>
        </w:tc>
        <w:tc>
          <w:tcPr>
            <w:tcW w:w="460" w:type="pct"/>
            <w:tcBorders>
              <w:top w:val="single" w:sz="4" w:space="0" w:color="auto"/>
              <w:bottom w:val="single" w:sz="4" w:space="0" w:color="auto"/>
            </w:tcBorders>
            <w:vAlign w:val="center"/>
          </w:tcPr>
          <w:p w14:paraId="419C4CF4"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c>
          <w:tcPr>
            <w:tcW w:w="538" w:type="pct"/>
            <w:tcBorders>
              <w:top w:val="single" w:sz="4" w:space="0" w:color="auto"/>
              <w:bottom w:val="single" w:sz="4" w:space="0" w:color="auto"/>
            </w:tcBorders>
            <w:vAlign w:val="center"/>
          </w:tcPr>
          <w:p w14:paraId="24410E20" w14:textId="39119E88"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2 489,00</w:t>
            </w:r>
          </w:p>
        </w:tc>
        <w:tc>
          <w:tcPr>
            <w:tcW w:w="511" w:type="pct"/>
            <w:tcBorders>
              <w:top w:val="single" w:sz="4" w:space="0" w:color="auto"/>
              <w:bottom w:val="single" w:sz="4" w:space="0" w:color="auto"/>
            </w:tcBorders>
            <w:vAlign w:val="center"/>
          </w:tcPr>
          <w:p w14:paraId="6EC7A129"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r>
      <w:tr w:rsidR="000044C4" w:rsidRPr="00366F2E" w14:paraId="6919002E" w14:textId="77777777" w:rsidTr="00976BD7">
        <w:trPr>
          <w:cantSplit/>
          <w:trHeight w:val="202"/>
        </w:trPr>
        <w:tc>
          <w:tcPr>
            <w:tcW w:w="881" w:type="pct"/>
            <w:tcBorders>
              <w:top w:val="single" w:sz="4" w:space="0" w:color="auto"/>
              <w:bottom w:val="single" w:sz="4" w:space="0" w:color="auto"/>
            </w:tcBorders>
          </w:tcPr>
          <w:p w14:paraId="46F1B839" w14:textId="77777777" w:rsidR="000044C4" w:rsidRPr="00366F2E" w:rsidRDefault="000044C4" w:rsidP="00F940BA">
            <w:pPr>
              <w:ind w:left="113"/>
              <w:jc w:val="center"/>
              <w:rPr>
                <w:rFonts w:ascii="Arial" w:hAnsi="Arial" w:cs="Arial"/>
                <w:sz w:val="20"/>
                <w:szCs w:val="20"/>
              </w:rPr>
            </w:pPr>
            <w:r w:rsidRPr="00366F2E">
              <w:rPr>
                <w:rFonts w:ascii="Arial" w:hAnsi="Arial" w:cs="Arial"/>
                <w:sz w:val="20"/>
                <w:szCs w:val="20"/>
              </w:rPr>
              <w:t>8 kg</w:t>
            </w:r>
          </w:p>
        </w:tc>
        <w:tc>
          <w:tcPr>
            <w:tcW w:w="538" w:type="pct"/>
            <w:tcBorders>
              <w:top w:val="single" w:sz="4" w:space="0" w:color="auto"/>
              <w:bottom w:val="single" w:sz="4" w:space="0" w:color="auto"/>
            </w:tcBorders>
            <w:vAlign w:val="center"/>
          </w:tcPr>
          <w:p w14:paraId="4235496F" w14:textId="23B1C6D3"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1 668,00</w:t>
            </w:r>
          </w:p>
        </w:tc>
        <w:tc>
          <w:tcPr>
            <w:tcW w:w="460" w:type="pct"/>
            <w:tcBorders>
              <w:top w:val="single" w:sz="4" w:space="0" w:color="auto"/>
              <w:bottom w:val="single" w:sz="4" w:space="0" w:color="auto"/>
            </w:tcBorders>
            <w:vAlign w:val="center"/>
          </w:tcPr>
          <w:p w14:paraId="114F024A"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c>
          <w:tcPr>
            <w:tcW w:w="537" w:type="pct"/>
            <w:tcBorders>
              <w:top w:val="single" w:sz="4" w:space="0" w:color="auto"/>
              <w:bottom w:val="single" w:sz="4" w:space="0" w:color="auto"/>
            </w:tcBorders>
            <w:vAlign w:val="center"/>
          </w:tcPr>
          <w:p w14:paraId="1F1797FE" w14:textId="762554BB"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2 192,00</w:t>
            </w:r>
          </w:p>
        </w:tc>
        <w:tc>
          <w:tcPr>
            <w:tcW w:w="461" w:type="pct"/>
            <w:tcBorders>
              <w:top w:val="single" w:sz="4" w:space="0" w:color="auto"/>
              <w:bottom w:val="single" w:sz="4" w:space="0" w:color="auto"/>
            </w:tcBorders>
            <w:vAlign w:val="center"/>
          </w:tcPr>
          <w:p w14:paraId="672EAD35"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c>
          <w:tcPr>
            <w:tcW w:w="614" w:type="pct"/>
            <w:tcBorders>
              <w:top w:val="single" w:sz="4" w:space="0" w:color="auto"/>
              <w:bottom w:val="single" w:sz="4" w:space="0" w:color="auto"/>
            </w:tcBorders>
            <w:vAlign w:val="center"/>
          </w:tcPr>
          <w:p w14:paraId="04B7C477" w14:textId="11308019"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2 422,00</w:t>
            </w:r>
          </w:p>
        </w:tc>
        <w:tc>
          <w:tcPr>
            <w:tcW w:w="460" w:type="pct"/>
            <w:tcBorders>
              <w:top w:val="single" w:sz="4" w:space="0" w:color="auto"/>
              <w:bottom w:val="single" w:sz="4" w:space="0" w:color="auto"/>
            </w:tcBorders>
            <w:vAlign w:val="center"/>
          </w:tcPr>
          <w:p w14:paraId="18F8C686"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c>
          <w:tcPr>
            <w:tcW w:w="538" w:type="pct"/>
            <w:tcBorders>
              <w:top w:val="single" w:sz="4" w:space="0" w:color="auto"/>
              <w:bottom w:val="single" w:sz="4" w:space="0" w:color="auto"/>
            </w:tcBorders>
            <w:vAlign w:val="center"/>
          </w:tcPr>
          <w:p w14:paraId="1AE4CC7D" w14:textId="0CAF03CB"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2 791,00</w:t>
            </w:r>
          </w:p>
        </w:tc>
        <w:tc>
          <w:tcPr>
            <w:tcW w:w="511" w:type="pct"/>
            <w:tcBorders>
              <w:top w:val="single" w:sz="4" w:space="0" w:color="auto"/>
              <w:bottom w:val="single" w:sz="4" w:space="0" w:color="auto"/>
            </w:tcBorders>
            <w:vAlign w:val="center"/>
          </w:tcPr>
          <w:p w14:paraId="568587AA"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r>
      <w:tr w:rsidR="000044C4" w:rsidRPr="00366F2E" w14:paraId="0A29C988" w14:textId="77777777" w:rsidTr="00976BD7">
        <w:trPr>
          <w:cantSplit/>
          <w:trHeight w:val="202"/>
        </w:trPr>
        <w:tc>
          <w:tcPr>
            <w:tcW w:w="881" w:type="pct"/>
            <w:tcBorders>
              <w:top w:val="single" w:sz="4" w:space="0" w:color="auto"/>
              <w:bottom w:val="single" w:sz="4" w:space="0" w:color="auto"/>
            </w:tcBorders>
          </w:tcPr>
          <w:p w14:paraId="7F28C1D8" w14:textId="77777777" w:rsidR="000044C4" w:rsidRPr="00366F2E" w:rsidRDefault="000044C4" w:rsidP="00F940BA">
            <w:pPr>
              <w:ind w:left="113"/>
              <w:jc w:val="center"/>
              <w:rPr>
                <w:rFonts w:ascii="Arial" w:hAnsi="Arial" w:cs="Arial"/>
                <w:sz w:val="20"/>
                <w:szCs w:val="20"/>
              </w:rPr>
            </w:pPr>
            <w:r w:rsidRPr="00366F2E">
              <w:rPr>
                <w:rFonts w:ascii="Arial" w:hAnsi="Arial" w:cs="Arial"/>
                <w:sz w:val="20"/>
                <w:szCs w:val="20"/>
              </w:rPr>
              <w:t>9 kg</w:t>
            </w:r>
          </w:p>
        </w:tc>
        <w:tc>
          <w:tcPr>
            <w:tcW w:w="538" w:type="pct"/>
            <w:tcBorders>
              <w:top w:val="single" w:sz="4" w:space="0" w:color="auto"/>
              <w:bottom w:val="single" w:sz="4" w:space="0" w:color="auto"/>
            </w:tcBorders>
            <w:vAlign w:val="center"/>
          </w:tcPr>
          <w:p w14:paraId="59A17334" w14:textId="4D85A3DF"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1 825,00</w:t>
            </w:r>
          </w:p>
        </w:tc>
        <w:tc>
          <w:tcPr>
            <w:tcW w:w="460" w:type="pct"/>
            <w:tcBorders>
              <w:top w:val="single" w:sz="4" w:space="0" w:color="auto"/>
              <w:bottom w:val="single" w:sz="4" w:space="0" w:color="auto"/>
            </w:tcBorders>
            <w:vAlign w:val="center"/>
          </w:tcPr>
          <w:p w14:paraId="21CD75EC"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c>
          <w:tcPr>
            <w:tcW w:w="537" w:type="pct"/>
            <w:tcBorders>
              <w:top w:val="single" w:sz="4" w:space="0" w:color="auto"/>
              <w:bottom w:val="single" w:sz="4" w:space="0" w:color="auto"/>
            </w:tcBorders>
            <w:vAlign w:val="center"/>
          </w:tcPr>
          <w:p w14:paraId="6231A504" w14:textId="1AEC8BBD"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2 423,00</w:t>
            </w:r>
          </w:p>
        </w:tc>
        <w:tc>
          <w:tcPr>
            <w:tcW w:w="461" w:type="pct"/>
            <w:tcBorders>
              <w:top w:val="single" w:sz="4" w:space="0" w:color="auto"/>
              <w:bottom w:val="single" w:sz="4" w:space="0" w:color="auto"/>
            </w:tcBorders>
            <w:vAlign w:val="center"/>
          </w:tcPr>
          <w:p w14:paraId="259472D5"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c>
          <w:tcPr>
            <w:tcW w:w="614" w:type="pct"/>
            <w:tcBorders>
              <w:top w:val="single" w:sz="4" w:space="0" w:color="auto"/>
              <w:bottom w:val="single" w:sz="4" w:space="0" w:color="auto"/>
            </w:tcBorders>
            <w:vAlign w:val="center"/>
          </w:tcPr>
          <w:p w14:paraId="4B0609D4" w14:textId="7FB99072"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2 682,00</w:t>
            </w:r>
          </w:p>
        </w:tc>
        <w:tc>
          <w:tcPr>
            <w:tcW w:w="460" w:type="pct"/>
            <w:tcBorders>
              <w:top w:val="single" w:sz="4" w:space="0" w:color="auto"/>
              <w:bottom w:val="single" w:sz="4" w:space="0" w:color="auto"/>
            </w:tcBorders>
            <w:vAlign w:val="center"/>
          </w:tcPr>
          <w:p w14:paraId="41B3E98D"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c>
          <w:tcPr>
            <w:tcW w:w="538" w:type="pct"/>
            <w:tcBorders>
              <w:top w:val="single" w:sz="4" w:space="0" w:color="auto"/>
              <w:bottom w:val="single" w:sz="4" w:space="0" w:color="auto"/>
            </w:tcBorders>
            <w:vAlign w:val="center"/>
          </w:tcPr>
          <w:p w14:paraId="2E139067" w14:textId="0CE76DDD"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3 092,00</w:t>
            </w:r>
          </w:p>
        </w:tc>
        <w:tc>
          <w:tcPr>
            <w:tcW w:w="511" w:type="pct"/>
            <w:tcBorders>
              <w:top w:val="single" w:sz="4" w:space="0" w:color="auto"/>
              <w:bottom w:val="single" w:sz="4" w:space="0" w:color="auto"/>
            </w:tcBorders>
            <w:vAlign w:val="center"/>
          </w:tcPr>
          <w:p w14:paraId="3F979284"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r>
      <w:tr w:rsidR="000044C4" w:rsidRPr="00366F2E" w14:paraId="5F8822D8" w14:textId="77777777" w:rsidTr="00976BD7">
        <w:trPr>
          <w:cantSplit/>
          <w:trHeight w:val="202"/>
        </w:trPr>
        <w:tc>
          <w:tcPr>
            <w:tcW w:w="881" w:type="pct"/>
            <w:tcBorders>
              <w:top w:val="single" w:sz="4" w:space="0" w:color="auto"/>
              <w:bottom w:val="single" w:sz="4" w:space="0" w:color="auto"/>
            </w:tcBorders>
          </w:tcPr>
          <w:p w14:paraId="002511CB" w14:textId="77777777" w:rsidR="000044C4" w:rsidRPr="00366F2E" w:rsidRDefault="000044C4" w:rsidP="00F940BA">
            <w:pPr>
              <w:jc w:val="center"/>
              <w:rPr>
                <w:rFonts w:ascii="Arial" w:hAnsi="Arial" w:cs="Arial"/>
                <w:sz w:val="20"/>
                <w:szCs w:val="20"/>
              </w:rPr>
            </w:pPr>
            <w:r w:rsidRPr="00366F2E">
              <w:rPr>
                <w:rFonts w:ascii="Arial" w:hAnsi="Arial" w:cs="Arial"/>
                <w:sz w:val="20"/>
                <w:szCs w:val="20"/>
              </w:rPr>
              <w:t>10 kg</w:t>
            </w:r>
          </w:p>
        </w:tc>
        <w:tc>
          <w:tcPr>
            <w:tcW w:w="538" w:type="pct"/>
            <w:tcBorders>
              <w:top w:val="single" w:sz="4" w:space="0" w:color="auto"/>
              <w:bottom w:val="single" w:sz="4" w:space="0" w:color="auto"/>
            </w:tcBorders>
            <w:vAlign w:val="center"/>
          </w:tcPr>
          <w:p w14:paraId="292852BE" w14:textId="102AA75C"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1 983,00</w:t>
            </w:r>
          </w:p>
        </w:tc>
        <w:tc>
          <w:tcPr>
            <w:tcW w:w="460" w:type="pct"/>
            <w:tcBorders>
              <w:top w:val="single" w:sz="4" w:space="0" w:color="auto"/>
              <w:bottom w:val="single" w:sz="4" w:space="0" w:color="auto"/>
            </w:tcBorders>
            <w:vAlign w:val="center"/>
          </w:tcPr>
          <w:p w14:paraId="0AFB0D22"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c>
          <w:tcPr>
            <w:tcW w:w="537" w:type="pct"/>
            <w:tcBorders>
              <w:top w:val="single" w:sz="4" w:space="0" w:color="auto"/>
              <w:bottom w:val="single" w:sz="4" w:space="0" w:color="auto"/>
            </w:tcBorders>
            <w:vAlign w:val="center"/>
          </w:tcPr>
          <w:p w14:paraId="5C338580" w14:textId="4F6328A5"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2 654,00</w:t>
            </w:r>
          </w:p>
        </w:tc>
        <w:tc>
          <w:tcPr>
            <w:tcW w:w="461" w:type="pct"/>
            <w:tcBorders>
              <w:top w:val="single" w:sz="4" w:space="0" w:color="auto"/>
              <w:bottom w:val="single" w:sz="4" w:space="0" w:color="auto"/>
            </w:tcBorders>
            <w:vAlign w:val="center"/>
          </w:tcPr>
          <w:p w14:paraId="3F956986"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c>
          <w:tcPr>
            <w:tcW w:w="614" w:type="pct"/>
            <w:tcBorders>
              <w:top w:val="single" w:sz="4" w:space="0" w:color="auto"/>
              <w:bottom w:val="single" w:sz="4" w:space="0" w:color="auto"/>
            </w:tcBorders>
            <w:vAlign w:val="center"/>
          </w:tcPr>
          <w:p w14:paraId="61FE1457" w14:textId="2A1B32EF"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2 942,00</w:t>
            </w:r>
          </w:p>
        </w:tc>
        <w:tc>
          <w:tcPr>
            <w:tcW w:w="460" w:type="pct"/>
            <w:tcBorders>
              <w:top w:val="single" w:sz="4" w:space="0" w:color="auto"/>
              <w:bottom w:val="single" w:sz="4" w:space="0" w:color="auto"/>
            </w:tcBorders>
            <w:vAlign w:val="center"/>
          </w:tcPr>
          <w:p w14:paraId="6B5F4590"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c>
          <w:tcPr>
            <w:tcW w:w="538" w:type="pct"/>
            <w:tcBorders>
              <w:top w:val="single" w:sz="4" w:space="0" w:color="auto"/>
              <w:bottom w:val="single" w:sz="4" w:space="0" w:color="auto"/>
            </w:tcBorders>
            <w:vAlign w:val="center"/>
          </w:tcPr>
          <w:p w14:paraId="40FC9E19" w14:textId="707DD15D"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3 394,00</w:t>
            </w:r>
          </w:p>
        </w:tc>
        <w:tc>
          <w:tcPr>
            <w:tcW w:w="511" w:type="pct"/>
            <w:tcBorders>
              <w:top w:val="single" w:sz="4" w:space="0" w:color="auto"/>
              <w:bottom w:val="single" w:sz="4" w:space="0" w:color="auto"/>
            </w:tcBorders>
            <w:vAlign w:val="center"/>
          </w:tcPr>
          <w:p w14:paraId="3649F76E" w14:textId="77777777"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w:t>
            </w:r>
          </w:p>
        </w:tc>
      </w:tr>
      <w:tr w:rsidR="000044C4" w:rsidRPr="00366F2E" w14:paraId="445119B5" w14:textId="77777777" w:rsidTr="00976BD7">
        <w:trPr>
          <w:cantSplit/>
          <w:trHeight w:val="202"/>
        </w:trPr>
        <w:tc>
          <w:tcPr>
            <w:tcW w:w="881" w:type="pct"/>
            <w:tcBorders>
              <w:top w:val="single" w:sz="4" w:space="0" w:color="auto"/>
              <w:bottom w:val="single" w:sz="4" w:space="0" w:color="auto"/>
            </w:tcBorders>
          </w:tcPr>
          <w:p w14:paraId="04AD9DDA" w14:textId="77777777" w:rsidR="000044C4" w:rsidRPr="00366F2E" w:rsidRDefault="000044C4" w:rsidP="00F940BA">
            <w:pPr>
              <w:jc w:val="center"/>
              <w:rPr>
                <w:rFonts w:ascii="Arial" w:hAnsi="Arial" w:cs="Arial"/>
                <w:sz w:val="20"/>
                <w:szCs w:val="20"/>
              </w:rPr>
            </w:pPr>
            <w:r w:rsidRPr="00366F2E">
              <w:rPr>
                <w:rFonts w:ascii="Arial" w:hAnsi="Arial" w:cs="Arial"/>
                <w:sz w:val="20"/>
                <w:szCs w:val="20"/>
              </w:rPr>
              <w:t>15 kg</w:t>
            </w:r>
          </w:p>
        </w:tc>
        <w:tc>
          <w:tcPr>
            <w:tcW w:w="538" w:type="pct"/>
            <w:tcBorders>
              <w:top w:val="single" w:sz="4" w:space="0" w:color="auto"/>
              <w:bottom w:val="single" w:sz="4" w:space="0" w:color="auto"/>
            </w:tcBorders>
            <w:vAlign w:val="center"/>
          </w:tcPr>
          <w:p w14:paraId="138D5E75" w14:textId="3497CEE9"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2 769,34</w:t>
            </w:r>
          </w:p>
        </w:tc>
        <w:tc>
          <w:tcPr>
            <w:tcW w:w="460" w:type="pct"/>
            <w:tcBorders>
              <w:top w:val="single" w:sz="4" w:space="0" w:color="auto"/>
              <w:bottom w:val="single" w:sz="4" w:space="0" w:color="auto"/>
            </w:tcBorders>
            <w:vAlign w:val="center"/>
          </w:tcPr>
          <w:p w14:paraId="316D7311" w14:textId="3EE994CA"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3 351,00</w:t>
            </w:r>
          </w:p>
        </w:tc>
        <w:tc>
          <w:tcPr>
            <w:tcW w:w="537" w:type="pct"/>
            <w:tcBorders>
              <w:top w:val="single" w:sz="4" w:space="0" w:color="auto"/>
              <w:bottom w:val="single" w:sz="4" w:space="0" w:color="auto"/>
            </w:tcBorders>
            <w:vAlign w:val="center"/>
          </w:tcPr>
          <w:p w14:paraId="4EE40E5E" w14:textId="21FDE28D"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3 807,26</w:t>
            </w:r>
          </w:p>
        </w:tc>
        <w:tc>
          <w:tcPr>
            <w:tcW w:w="461" w:type="pct"/>
            <w:tcBorders>
              <w:top w:val="single" w:sz="4" w:space="0" w:color="auto"/>
              <w:bottom w:val="single" w:sz="4" w:space="0" w:color="auto"/>
            </w:tcBorders>
            <w:vAlign w:val="center"/>
          </w:tcPr>
          <w:p w14:paraId="1E081906" w14:textId="23E8F48B"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4 607,00</w:t>
            </w:r>
          </w:p>
        </w:tc>
        <w:tc>
          <w:tcPr>
            <w:tcW w:w="614" w:type="pct"/>
            <w:tcBorders>
              <w:top w:val="single" w:sz="4" w:space="0" w:color="auto"/>
              <w:bottom w:val="single" w:sz="4" w:space="0" w:color="auto"/>
            </w:tcBorders>
            <w:vAlign w:val="center"/>
          </w:tcPr>
          <w:p w14:paraId="37B4ABBC" w14:textId="3AFA509D"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4 241,90</w:t>
            </w:r>
          </w:p>
        </w:tc>
        <w:tc>
          <w:tcPr>
            <w:tcW w:w="460" w:type="pct"/>
            <w:tcBorders>
              <w:top w:val="single" w:sz="4" w:space="0" w:color="auto"/>
              <w:bottom w:val="single" w:sz="4" w:space="0" w:color="auto"/>
            </w:tcBorders>
            <w:vAlign w:val="center"/>
          </w:tcPr>
          <w:p w14:paraId="292D19C0" w14:textId="2FF361E4"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5 133,00</w:t>
            </w:r>
          </w:p>
        </w:tc>
        <w:tc>
          <w:tcPr>
            <w:tcW w:w="538" w:type="pct"/>
            <w:tcBorders>
              <w:top w:val="single" w:sz="4" w:space="0" w:color="auto"/>
              <w:bottom w:val="single" w:sz="4" w:space="0" w:color="auto"/>
            </w:tcBorders>
            <w:vAlign w:val="center"/>
          </w:tcPr>
          <w:p w14:paraId="4241950B" w14:textId="26FF2CEA"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4 901,34</w:t>
            </w:r>
          </w:p>
        </w:tc>
        <w:tc>
          <w:tcPr>
            <w:tcW w:w="511" w:type="pct"/>
            <w:tcBorders>
              <w:top w:val="single" w:sz="4" w:space="0" w:color="auto"/>
              <w:bottom w:val="single" w:sz="4" w:space="0" w:color="auto"/>
            </w:tcBorders>
            <w:vAlign w:val="center"/>
          </w:tcPr>
          <w:p w14:paraId="68FFACF9" w14:textId="266AD29E"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5 931,00</w:t>
            </w:r>
          </w:p>
        </w:tc>
      </w:tr>
      <w:tr w:rsidR="000044C4" w:rsidRPr="00366F2E" w14:paraId="203CC9A2" w14:textId="77777777" w:rsidTr="00976BD7">
        <w:trPr>
          <w:cantSplit/>
          <w:trHeight w:val="202"/>
        </w:trPr>
        <w:tc>
          <w:tcPr>
            <w:tcW w:w="881" w:type="pct"/>
            <w:tcBorders>
              <w:top w:val="single" w:sz="4" w:space="0" w:color="auto"/>
              <w:bottom w:val="single" w:sz="4" w:space="0" w:color="auto"/>
            </w:tcBorders>
          </w:tcPr>
          <w:p w14:paraId="76540A18" w14:textId="77777777" w:rsidR="000044C4" w:rsidRPr="00366F2E" w:rsidRDefault="000044C4" w:rsidP="00F940BA">
            <w:pPr>
              <w:jc w:val="center"/>
              <w:rPr>
                <w:rFonts w:ascii="Arial" w:hAnsi="Arial" w:cs="Arial"/>
                <w:sz w:val="20"/>
                <w:szCs w:val="20"/>
              </w:rPr>
            </w:pPr>
            <w:r w:rsidRPr="00366F2E">
              <w:rPr>
                <w:rFonts w:ascii="Arial" w:hAnsi="Arial" w:cs="Arial"/>
                <w:sz w:val="20"/>
                <w:szCs w:val="20"/>
              </w:rPr>
              <w:t>20 kg</w:t>
            </w:r>
          </w:p>
        </w:tc>
        <w:tc>
          <w:tcPr>
            <w:tcW w:w="538" w:type="pct"/>
            <w:tcBorders>
              <w:top w:val="single" w:sz="4" w:space="0" w:color="auto"/>
              <w:bottom w:val="single" w:sz="4" w:space="0" w:color="auto"/>
            </w:tcBorders>
            <w:vAlign w:val="center"/>
          </w:tcPr>
          <w:p w14:paraId="111436A7" w14:textId="02C4E10E"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3 556,13</w:t>
            </w:r>
          </w:p>
        </w:tc>
        <w:tc>
          <w:tcPr>
            <w:tcW w:w="460" w:type="pct"/>
            <w:tcBorders>
              <w:top w:val="single" w:sz="4" w:space="0" w:color="auto"/>
              <w:bottom w:val="single" w:sz="4" w:space="0" w:color="auto"/>
            </w:tcBorders>
            <w:vAlign w:val="center"/>
          </w:tcPr>
          <w:p w14:paraId="4F8168ED" w14:textId="55FA89EF"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4 303,00</w:t>
            </w:r>
          </w:p>
        </w:tc>
        <w:tc>
          <w:tcPr>
            <w:tcW w:w="537" w:type="pct"/>
            <w:tcBorders>
              <w:top w:val="single" w:sz="4" w:space="0" w:color="auto"/>
              <w:bottom w:val="single" w:sz="4" w:space="0" w:color="auto"/>
            </w:tcBorders>
            <w:vAlign w:val="center"/>
          </w:tcPr>
          <w:p w14:paraId="32A33825" w14:textId="078A8A58"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4 960,96</w:t>
            </w:r>
          </w:p>
        </w:tc>
        <w:tc>
          <w:tcPr>
            <w:tcW w:w="461" w:type="pct"/>
            <w:tcBorders>
              <w:top w:val="single" w:sz="4" w:space="0" w:color="auto"/>
              <w:bottom w:val="single" w:sz="4" w:space="0" w:color="auto"/>
            </w:tcBorders>
            <w:vAlign w:val="center"/>
          </w:tcPr>
          <w:p w14:paraId="3AADBA6F" w14:textId="68EA0764"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6 003,00</w:t>
            </w:r>
          </w:p>
        </w:tc>
        <w:tc>
          <w:tcPr>
            <w:tcW w:w="614" w:type="pct"/>
            <w:tcBorders>
              <w:top w:val="single" w:sz="4" w:space="0" w:color="auto"/>
              <w:bottom w:val="single" w:sz="4" w:space="0" w:color="auto"/>
            </w:tcBorders>
            <w:vAlign w:val="center"/>
          </w:tcPr>
          <w:p w14:paraId="35D609BE" w14:textId="752A74B8"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5 542,02</w:t>
            </w:r>
          </w:p>
        </w:tc>
        <w:tc>
          <w:tcPr>
            <w:tcW w:w="460" w:type="pct"/>
            <w:tcBorders>
              <w:top w:val="single" w:sz="4" w:space="0" w:color="auto"/>
              <w:bottom w:val="single" w:sz="4" w:space="0" w:color="auto"/>
            </w:tcBorders>
            <w:vAlign w:val="center"/>
          </w:tcPr>
          <w:p w14:paraId="6F409A8F" w14:textId="78CCBE89"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6 706,00</w:t>
            </w:r>
          </w:p>
        </w:tc>
        <w:tc>
          <w:tcPr>
            <w:tcW w:w="538" w:type="pct"/>
            <w:tcBorders>
              <w:top w:val="single" w:sz="4" w:space="0" w:color="auto"/>
              <w:bottom w:val="single" w:sz="4" w:space="0" w:color="auto"/>
            </w:tcBorders>
            <w:vAlign w:val="center"/>
          </w:tcPr>
          <w:p w14:paraId="1C76464E" w14:textId="61B68C2C"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6 409,03</w:t>
            </w:r>
          </w:p>
        </w:tc>
        <w:tc>
          <w:tcPr>
            <w:tcW w:w="511" w:type="pct"/>
            <w:tcBorders>
              <w:top w:val="single" w:sz="4" w:space="0" w:color="auto"/>
              <w:bottom w:val="single" w:sz="4" w:space="0" w:color="auto"/>
            </w:tcBorders>
            <w:vAlign w:val="center"/>
          </w:tcPr>
          <w:p w14:paraId="0073D69C" w14:textId="332C5E4F"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7 755,00</w:t>
            </w:r>
          </w:p>
        </w:tc>
      </w:tr>
      <w:tr w:rsidR="000044C4" w:rsidRPr="00366F2E" w14:paraId="46A09C4F" w14:textId="77777777" w:rsidTr="00976BD7">
        <w:trPr>
          <w:cantSplit/>
          <w:trHeight w:val="202"/>
        </w:trPr>
        <w:tc>
          <w:tcPr>
            <w:tcW w:w="881" w:type="pct"/>
            <w:tcBorders>
              <w:top w:val="single" w:sz="4" w:space="0" w:color="auto"/>
              <w:bottom w:val="single" w:sz="4" w:space="0" w:color="auto"/>
            </w:tcBorders>
          </w:tcPr>
          <w:p w14:paraId="57101EDF" w14:textId="77777777" w:rsidR="000044C4" w:rsidRPr="00366F2E" w:rsidRDefault="000044C4" w:rsidP="00F940BA">
            <w:pPr>
              <w:jc w:val="center"/>
              <w:rPr>
                <w:rFonts w:ascii="Arial" w:hAnsi="Arial" w:cs="Arial"/>
                <w:sz w:val="20"/>
                <w:szCs w:val="20"/>
              </w:rPr>
            </w:pPr>
            <w:r w:rsidRPr="00366F2E">
              <w:rPr>
                <w:rFonts w:ascii="Arial" w:hAnsi="Arial" w:cs="Arial"/>
                <w:sz w:val="20"/>
                <w:szCs w:val="20"/>
              </w:rPr>
              <w:t>25 kg</w:t>
            </w:r>
          </w:p>
        </w:tc>
        <w:tc>
          <w:tcPr>
            <w:tcW w:w="538" w:type="pct"/>
            <w:tcBorders>
              <w:top w:val="single" w:sz="4" w:space="0" w:color="auto"/>
              <w:bottom w:val="single" w:sz="4" w:space="0" w:color="auto"/>
            </w:tcBorders>
            <w:vAlign w:val="center"/>
          </w:tcPr>
          <w:p w14:paraId="207D34BE" w14:textId="76D274C2"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4 342,93</w:t>
            </w:r>
          </w:p>
        </w:tc>
        <w:tc>
          <w:tcPr>
            <w:tcW w:w="460" w:type="pct"/>
            <w:tcBorders>
              <w:top w:val="single" w:sz="4" w:space="0" w:color="auto"/>
              <w:bottom w:val="single" w:sz="4" w:space="0" w:color="auto"/>
            </w:tcBorders>
            <w:vAlign w:val="center"/>
          </w:tcPr>
          <w:p w14:paraId="7E5D2DCB" w14:textId="02D633D6"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5 255,00</w:t>
            </w:r>
          </w:p>
        </w:tc>
        <w:tc>
          <w:tcPr>
            <w:tcW w:w="537" w:type="pct"/>
            <w:tcBorders>
              <w:top w:val="single" w:sz="4" w:space="0" w:color="auto"/>
              <w:bottom w:val="single" w:sz="4" w:space="0" w:color="auto"/>
            </w:tcBorders>
            <w:vAlign w:val="center"/>
          </w:tcPr>
          <w:p w14:paraId="57B2BD9B" w14:textId="6E8F47DF"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6 114,66</w:t>
            </w:r>
          </w:p>
        </w:tc>
        <w:tc>
          <w:tcPr>
            <w:tcW w:w="461" w:type="pct"/>
            <w:tcBorders>
              <w:top w:val="single" w:sz="4" w:space="0" w:color="auto"/>
              <w:bottom w:val="single" w:sz="4" w:space="0" w:color="auto"/>
            </w:tcBorders>
            <w:vAlign w:val="center"/>
          </w:tcPr>
          <w:p w14:paraId="7F20BCB2" w14:textId="09C51986"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7 399,00</w:t>
            </w:r>
          </w:p>
        </w:tc>
        <w:tc>
          <w:tcPr>
            <w:tcW w:w="614" w:type="pct"/>
            <w:tcBorders>
              <w:top w:val="single" w:sz="4" w:space="0" w:color="auto"/>
              <w:bottom w:val="single" w:sz="4" w:space="0" w:color="auto"/>
            </w:tcBorders>
            <w:vAlign w:val="center"/>
          </w:tcPr>
          <w:p w14:paraId="25F3ED41" w14:textId="6970D643"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6 842,14</w:t>
            </w:r>
          </w:p>
        </w:tc>
        <w:tc>
          <w:tcPr>
            <w:tcW w:w="460" w:type="pct"/>
            <w:tcBorders>
              <w:top w:val="single" w:sz="4" w:space="0" w:color="auto"/>
              <w:bottom w:val="single" w:sz="4" w:space="0" w:color="auto"/>
            </w:tcBorders>
            <w:vAlign w:val="center"/>
          </w:tcPr>
          <w:p w14:paraId="19E1A25E" w14:textId="28D8A51A"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8 279,00</w:t>
            </w:r>
          </w:p>
        </w:tc>
        <w:tc>
          <w:tcPr>
            <w:tcW w:w="538" w:type="pct"/>
            <w:tcBorders>
              <w:top w:val="single" w:sz="4" w:space="0" w:color="auto"/>
              <w:bottom w:val="single" w:sz="4" w:space="0" w:color="auto"/>
            </w:tcBorders>
            <w:vAlign w:val="center"/>
          </w:tcPr>
          <w:p w14:paraId="001EBC21" w14:textId="1A42AB57"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7 916,73</w:t>
            </w:r>
          </w:p>
        </w:tc>
        <w:tc>
          <w:tcPr>
            <w:tcW w:w="511" w:type="pct"/>
            <w:tcBorders>
              <w:top w:val="single" w:sz="4" w:space="0" w:color="auto"/>
              <w:bottom w:val="single" w:sz="4" w:space="0" w:color="auto"/>
            </w:tcBorders>
            <w:vAlign w:val="center"/>
          </w:tcPr>
          <w:p w14:paraId="3623F882" w14:textId="0AB3FABB"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9 579,00</w:t>
            </w:r>
          </w:p>
        </w:tc>
      </w:tr>
      <w:tr w:rsidR="000044C4" w:rsidRPr="00366F2E" w14:paraId="1191FCB8" w14:textId="77777777" w:rsidTr="00976BD7">
        <w:trPr>
          <w:cantSplit/>
          <w:trHeight w:val="202"/>
        </w:trPr>
        <w:tc>
          <w:tcPr>
            <w:tcW w:w="881" w:type="pct"/>
            <w:tcBorders>
              <w:top w:val="single" w:sz="4" w:space="0" w:color="auto"/>
            </w:tcBorders>
          </w:tcPr>
          <w:p w14:paraId="1A99623D" w14:textId="77777777" w:rsidR="000044C4" w:rsidRPr="00366F2E" w:rsidRDefault="000044C4" w:rsidP="00F940BA">
            <w:pPr>
              <w:jc w:val="center"/>
              <w:rPr>
                <w:rFonts w:ascii="Arial" w:hAnsi="Arial" w:cs="Arial"/>
                <w:sz w:val="20"/>
                <w:szCs w:val="20"/>
              </w:rPr>
            </w:pPr>
            <w:r w:rsidRPr="00366F2E">
              <w:rPr>
                <w:rFonts w:ascii="Arial" w:hAnsi="Arial" w:cs="Arial"/>
                <w:sz w:val="20"/>
                <w:szCs w:val="20"/>
              </w:rPr>
              <w:t>30 kg</w:t>
            </w:r>
          </w:p>
        </w:tc>
        <w:tc>
          <w:tcPr>
            <w:tcW w:w="538" w:type="pct"/>
            <w:tcBorders>
              <w:top w:val="single" w:sz="4" w:space="0" w:color="auto"/>
            </w:tcBorders>
            <w:vAlign w:val="center"/>
          </w:tcPr>
          <w:p w14:paraId="095A6F9E" w14:textId="7225052D"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5 129,73</w:t>
            </w:r>
          </w:p>
        </w:tc>
        <w:tc>
          <w:tcPr>
            <w:tcW w:w="460" w:type="pct"/>
            <w:tcBorders>
              <w:top w:val="single" w:sz="4" w:space="0" w:color="auto"/>
            </w:tcBorders>
            <w:vAlign w:val="center"/>
          </w:tcPr>
          <w:p w14:paraId="6D78AF60" w14:textId="11449579"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6 207,00</w:t>
            </w:r>
          </w:p>
        </w:tc>
        <w:tc>
          <w:tcPr>
            <w:tcW w:w="537" w:type="pct"/>
            <w:tcBorders>
              <w:top w:val="single" w:sz="4" w:space="0" w:color="auto"/>
            </w:tcBorders>
            <w:vAlign w:val="center"/>
          </w:tcPr>
          <w:p w14:paraId="49ECF1CE" w14:textId="0F26FBD5"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7 268,35</w:t>
            </w:r>
          </w:p>
        </w:tc>
        <w:tc>
          <w:tcPr>
            <w:tcW w:w="461" w:type="pct"/>
            <w:tcBorders>
              <w:top w:val="single" w:sz="4" w:space="0" w:color="auto"/>
            </w:tcBorders>
            <w:vAlign w:val="center"/>
          </w:tcPr>
          <w:p w14:paraId="22055676" w14:textId="6597C8AF"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8 795,00</w:t>
            </w:r>
          </w:p>
        </w:tc>
        <w:tc>
          <w:tcPr>
            <w:tcW w:w="614" w:type="pct"/>
            <w:tcBorders>
              <w:top w:val="single" w:sz="4" w:space="0" w:color="auto"/>
            </w:tcBorders>
            <w:vAlign w:val="center"/>
          </w:tcPr>
          <w:p w14:paraId="41D2B28D" w14:textId="0AFAC528"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8 142,26</w:t>
            </w:r>
          </w:p>
        </w:tc>
        <w:tc>
          <w:tcPr>
            <w:tcW w:w="460" w:type="pct"/>
            <w:tcBorders>
              <w:top w:val="single" w:sz="4" w:space="0" w:color="auto"/>
            </w:tcBorders>
            <w:vAlign w:val="center"/>
          </w:tcPr>
          <w:p w14:paraId="4B18A237" w14:textId="516A525E"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9 852,00</w:t>
            </w:r>
          </w:p>
        </w:tc>
        <w:tc>
          <w:tcPr>
            <w:tcW w:w="538" w:type="pct"/>
            <w:tcBorders>
              <w:top w:val="single" w:sz="4" w:space="0" w:color="auto"/>
            </w:tcBorders>
            <w:vAlign w:val="center"/>
          </w:tcPr>
          <w:p w14:paraId="0B13ED67" w14:textId="76E6BAE2" w:rsidR="000044C4" w:rsidRPr="00976BD7" w:rsidRDefault="000044C4" w:rsidP="00F93C12">
            <w:pPr>
              <w:ind w:left="-57"/>
              <w:jc w:val="center"/>
              <w:rPr>
                <w:rFonts w:ascii="Arial" w:hAnsi="Arial" w:cs="Arial"/>
                <w:sz w:val="20"/>
                <w:szCs w:val="20"/>
              </w:rPr>
            </w:pPr>
            <w:r w:rsidRPr="00976BD7">
              <w:rPr>
                <w:rFonts w:ascii="Arial" w:hAnsi="Arial" w:cs="Arial"/>
                <w:sz w:val="20"/>
                <w:szCs w:val="20"/>
              </w:rPr>
              <w:t>9 424,42</w:t>
            </w:r>
          </w:p>
        </w:tc>
        <w:tc>
          <w:tcPr>
            <w:tcW w:w="511" w:type="pct"/>
            <w:tcBorders>
              <w:top w:val="single" w:sz="4" w:space="0" w:color="auto"/>
            </w:tcBorders>
            <w:vAlign w:val="center"/>
          </w:tcPr>
          <w:p w14:paraId="16873E98" w14:textId="0C9C6F09" w:rsidR="000044C4" w:rsidRPr="00976BD7" w:rsidRDefault="000044C4" w:rsidP="00F93C12">
            <w:pPr>
              <w:ind w:left="-57"/>
              <w:jc w:val="center"/>
              <w:rPr>
                <w:rFonts w:ascii="Arial" w:hAnsi="Arial" w:cs="Arial"/>
                <w:b/>
                <w:sz w:val="20"/>
                <w:szCs w:val="20"/>
              </w:rPr>
            </w:pPr>
            <w:r w:rsidRPr="00976BD7">
              <w:rPr>
                <w:rFonts w:ascii="Arial" w:hAnsi="Arial" w:cs="Arial"/>
                <w:b/>
                <w:sz w:val="20"/>
                <w:szCs w:val="20"/>
              </w:rPr>
              <w:t>11 404,00</w:t>
            </w:r>
          </w:p>
        </w:tc>
      </w:tr>
    </w:tbl>
    <w:p w14:paraId="2898D70B" w14:textId="77777777" w:rsidR="00A82D1F" w:rsidRPr="00976BD7" w:rsidRDefault="00A82D1F" w:rsidP="00A82D1F">
      <w:pPr>
        <w:spacing w:line="240" w:lineRule="auto"/>
        <w:rPr>
          <w:rFonts w:ascii="Arial" w:hAnsi="Arial" w:cs="Arial"/>
          <w:sz w:val="20"/>
          <w:szCs w:val="20"/>
        </w:rPr>
      </w:pPr>
    </w:p>
    <w:p w14:paraId="0A7E7D51" w14:textId="23B3BEC1" w:rsidR="00A82D1F" w:rsidRPr="00976BD7" w:rsidRDefault="00A82D1F" w:rsidP="00A82D1F">
      <w:pPr>
        <w:spacing w:line="240" w:lineRule="auto"/>
        <w:rPr>
          <w:rFonts w:ascii="Arial" w:hAnsi="Arial" w:cs="Arial"/>
          <w:sz w:val="20"/>
          <w:szCs w:val="20"/>
        </w:rPr>
      </w:pPr>
      <w:r w:rsidRPr="00976BD7">
        <w:rPr>
          <w:rFonts w:ascii="Arial" w:hAnsi="Arial" w:cs="Arial"/>
          <w:noProof/>
          <w:sz w:val="20"/>
          <w:szCs w:val="20"/>
          <w:lang w:eastAsia="cs-CZ"/>
        </w:rPr>
        <mc:AlternateContent>
          <mc:Choice Requires="wps">
            <w:drawing>
              <wp:anchor distT="0" distB="0" distL="114300" distR="114300" simplePos="0" relativeHeight="251658291" behindDoc="0" locked="0" layoutInCell="1" allowOverlap="1" wp14:anchorId="70DABB46" wp14:editId="4065F0AC">
                <wp:simplePos x="0" y="0"/>
                <wp:positionH relativeFrom="margin">
                  <wp:posOffset>781685</wp:posOffset>
                </wp:positionH>
                <wp:positionV relativeFrom="bottomMargin">
                  <wp:posOffset>208915</wp:posOffset>
                </wp:positionV>
                <wp:extent cx="4847590" cy="258445"/>
                <wp:effectExtent l="0" t="0" r="0" b="8255"/>
                <wp:wrapNone/>
                <wp:docPr id="36" name="Textové pole 3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61BD51B" w14:textId="77777777" w:rsidR="00A82D1F" w:rsidRPr="006E1087" w:rsidRDefault="00A82D1F" w:rsidP="00A82D1F">
                            <w:pPr>
                              <w:jc w:val="center"/>
                            </w:pPr>
                            <w:r>
                              <w:rPr>
                                <w:b/>
                                <w:i/>
                              </w:rPr>
                              <w:t>Balíkové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301AC7C8">
              <v:shape id="Textové pole 36" style="position:absolute;margin-left:61.55pt;margin-top:16.45pt;width:381.7pt;height:20.35pt;z-index:251658291;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6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d08L5AEAAKkDAAAOAAAAZHJzL2Uyb0RvYy54bWysU9tu2zAMfR+wfxD0vjgxnDU14hRdiw4D&#10;ugvQ7QNkWbKF2aJGKbGzrx8lp2m2vQ17EURSPjznkN7eTEPPDgq9AVvx1WLJmbISGmPbin/7+vBm&#10;w5kPwjaiB6sqflSe3+xev9qOrlQ5dNA3ChmBWF+OruJdCK7MMi87NQi/AKcsFTXgIAKF2GYNipHQ&#10;hz7Ll8u32QjYOASpvKfs/Vzku4SvtZLhs9ZeBdZXnLiFdGI663hmu60oWxSuM/JEQ/wDi0EYS03P&#10;UPciCLZH8xfUYCSCBx0WEoYMtDZSJQ2kZrX8Q81TJ5xKWsgc7842+f8HKz8dntwXZGF6BxMNMInw&#10;7hHkd88s3HXCtuoWEcZOiYYar6Jl2eh8efo0Wu1LH0Hq8SM0NGSxD5CAJo1DdIV0MkKnARzPpqsp&#10;MEnJYlNcra+pJKmWrzdFsU4tRPn8tUMf3isYWLxUHGmoCV0cHn2IbET5/CQ2s/Bg+j4Ntre/Jehh&#10;zCT2kfBMPUz1xExDTPLYOKqpoTmSHoR5X2i/6dIB/uRspF2puP+xF6g46z9Y8uR6VRRxuVJQrK9y&#10;CvCyUl9WhJUEVfHA2Xy9C/NC7h2atqNO8xQs3JKP2iSJL6xO/GkfkvLT7saFu4zTq5c/bPcLAAD/&#10;/wMAUEsDBBQABgAIAAAAIQAmYFj+3QAAAAkBAAAPAAAAZHJzL2Rvd25yZXYueG1sTI/BTsMwEETv&#10;SPyDtUjcqN2EpmmIUyEQVxCFInFz420SEa+j2G3C37Oc4Djap5m35XZ2vTjjGDpPGpYLBQKp9raj&#10;RsP729NNDiJEQ9b0nlDDNwbYVpcXpSmsn+gVz7vYCC6hUBgNbYxDIWWoW3QmLPyAxLejH52JHMdG&#10;2tFMXO56mSiVSWc64oXWDPjQYv21OzkN++fj58etemke3WqY/KwkuY3U+vpqvr8DEXGOfzD86rM6&#10;VOx08CeyQfSck3TJqIY02YBgIM+zFYiDhnWagaxK+f+D6gcAAP//AwBQSwECLQAUAAYACAAAACEA&#10;toM4kv4AAADhAQAAEwAAAAAAAAAAAAAAAAAAAAAAW0NvbnRlbnRfVHlwZXNdLnhtbFBLAQItABQA&#10;BgAIAAAAIQA4/SH/1gAAAJQBAAALAAAAAAAAAAAAAAAAAC8BAABfcmVscy8ucmVsc1BLAQItABQA&#10;BgAIAAAAIQAed08L5AEAAKkDAAAOAAAAAAAAAAAAAAAAAC4CAABkcnMvZTJvRG9jLnhtbFBLAQIt&#10;ABQABgAIAAAAIQAmYFj+3QAAAAkBAAAPAAAAAAAAAAAAAAAAAD4EAABkcnMvZG93bnJldi54bWxQ&#10;SwUGAAAAAAQABADzAAAASAUAAAAA&#10;" w14:anchorId="70DABB46">
                <v:textbox>
                  <w:txbxContent>
                    <w:p w:rsidRPr="006E1087" w:rsidR="00A82D1F" w:rsidP="00A82D1F" w:rsidRDefault="00A82D1F" w14:paraId="45E9B9D6" w14:textId="77777777">
                      <w:pPr>
                        <w:jc w:val="center"/>
                      </w:pPr>
                      <w:r>
                        <w:rPr>
                          <w:b/>
                          <w:i/>
                        </w:rPr>
                        <w:t>Balíkové zásilky mezinárodní</w:t>
                      </w:r>
                    </w:p>
                  </w:txbxContent>
                </v:textbox>
                <w10:wrap anchorx="margin" anchory="margin"/>
              </v:shape>
            </w:pict>
          </mc:Fallback>
        </mc:AlternateContent>
      </w:r>
      <w:r w:rsidRPr="00976BD7">
        <w:rPr>
          <w:rFonts w:ascii="Arial" w:hAnsi="Arial" w:cs="Arial"/>
          <w:sz w:val="20"/>
          <w:szCs w:val="20"/>
        </w:rPr>
        <w:br w:type="page"/>
      </w:r>
    </w:p>
    <w:p w14:paraId="319A485F" w14:textId="77777777" w:rsidR="00A82D1F" w:rsidRPr="00976BD7" w:rsidRDefault="00A82D1F" w:rsidP="00A82D1F">
      <w:pPr>
        <w:spacing w:line="240" w:lineRule="auto"/>
        <w:rPr>
          <w:rFonts w:ascii="Arial" w:hAnsi="Arial" w:cs="Arial"/>
          <w:sz w:val="20"/>
          <w:szCs w:val="20"/>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990"/>
        <w:gridCol w:w="1076"/>
        <w:gridCol w:w="1075"/>
        <w:gridCol w:w="1075"/>
        <w:gridCol w:w="1075"/>
        <w:gridCol w:w="1075"/>
        <w:gridCol w:w="1077"/>
        <w:gridCol w:w="1075"/>
        <w:gridCol w:w="962"/>
      </w:tblGrid>
      <w:tr w:rsidR="0030511A" w:rsidRPr="00366F2E" w14:paraId="068C01E5" w14:textId="77777777" w:rsidTr="00976BD7">
        <w:trPr>
          <w:cantSplit/>
          <w:trHeight w:val="276"/>
        </w:trPr>
        <w:tc>
          <w:tcPr>
            <w:tcW w:w="5000" w:type="pct"/>
            <w:gridSpan w:val="9"/>
            <w:tcBorders>
              <w:bottom w:val="single" w:sz="4" w:space="0" w:color="auto"/>
            </w:tcBorders>
            <w:shd w:val="clear" w:color="auto" w:fill="F2F2F2"/>
          </w:tcPr>
          <w:p w14:paraId="60896F39" w14:textId="77777777" w:rsidR="0030511A" w:rsidRPr="00366F2E" w:rsidRDefault="0030511A" w:rsidP="00F940BA">
            <w:pPr>
              <w:rPr>
                <w:rFonts w:ascii="Arial" w:hAnsi="Arial" w:cs="Arial"/>
                <w:b/>
                <w:sz w:val="20"/>
                <w:szCs w:val="20"/>
              </w:rPr>
            </w:pPr>
            <w:r w:rsidRPr="00366F2E">
              <w:rPr>
                <w:rFonts w:ascii="Arial" w:hAnsi="Arial" w:cs="Arial"/>
                <w:b/>
                <w:sz w:val="20"/>
                <w:szCs w:val="20"/>
              </w:rPr>
              <w:t>1.2 Standardní balík – ekonomický</w:t>
            </w:r>
          </w:p>
        </w:tc>
      </w:tr>
      <w:tr w:rsidR="0030511A" w:rsidRPr="00366F2E" w14:paraId="733D39DD" w14:textId="77777777" w:rsidTr="00976BD7">
        <w:trPr>
          <w:cantSplit/>
          <w:trHeight w:val="271"/>
        </w:trPr>
        <w:tc>
          <w:tcPr>
            <w:tcW w:w="949" w:type="pct"/>
            <w:vMerge w:val="restart"/>
            <w:shd w:val="clear" w:color="auto" w:fill="F2F2F2" w:themeFill="background1" w:themeFillShade="F2"/>
          </w:tcPr>
          <w:p w14:paraId="44315A06" w14:textId="77777777" w:rsidR="0030511A" w:rsidRPr="00976BD7" w:rsidRDefault="0030511A" w:rsidP="00F940BA">
            <w:pPr>
              <w:spacing w:line="240" w:lineRule="auto"/>
              <w:jc w:val="center"/>
              <w:rPr>
                <w:rFonts w:ascii="Arial" w:hAnsi="Arial" w:cs="Arial"/>
                <w:sz w:val="20"/>
                <w:szCs w:val="20"/>
              </w:rPr>
            </w:pPr>
            <w:r w:rsidRPr="00976BD7">
              <w:rPr>
                <w:rFonts w:ascii="Arial" w:hAnsi="Arial" w:cs="Arial"/>
                <w:sz w:val="20"/>
                <w:szCs w:val="20"/>
              </w:rPr>
              <w:t>Cen. skupina /</w:t>
            </w:r>
          </w:p>
          <w:p w14:paraId="34577BFC" w14:textId="77777777" w:rsidR="0030511A" w:rsidRPr="00976BD7" w:rsidRDefault="0030511A" w:rsidP="00F940BA">
            <w:pPr>
              <w:spacing w:line="240" w:lineRule="auto"/>
              <w:jc w:val="center"/>
              <w:rPr>
                <w:rFonts w:ascii="Arial" w:hAnsi="Arial" w:cs="Arial"/>
                <w:sz w:val="20"/>
                <w:szCs w:val="20"/>
              </w:rPr>
            </w:pPr>
            <w:r w:rsidRPr="00976BD7">
              <w:rPr>
                <w:rFonts w:ascii="Arial" w:hAnsi="Arial" w:cs="Arial"/>
                <w:sz w:val="20"/>
                <w:szCs w:val="20"/>
              </w:rPr>
              <w:t>Hmotnost</w:t>
            </w:r>
          </w:p>
          <w:p w14:paraId="1B3C4A4A" w14:textId="77777777" w:rsidR="0030511A" w:rsidRPr="00976BD7" w:rsidRDefault="0030511A" w:rsidP="00F940BA">
            <w:pPr>
              <w:spacing w:line="240" w:lineRule="auto"/>
              <w:jc w:val="center"/>
              <w:rPr>
                <w:rFonts w:ascii="Arial" w:hAnsi="Arial" w:cs="Arial"/>
                <w:sz w:val="20"/>
                <w:szCs w:val="20"/>
              </w:rPr>
            </w:pPr>
            <w:r w:rsidRPr="00976BD7">
              <w:rPr>
                <w:rFonts w:ascii="Arial" w:hAnsi="Arial" w:cs="Arial"/>
                <w:sz w:val="20"/>
                <w:szCs w:val="20"/>
              </w:rPr>
              <w:t>do</w:t>
            </w:r>
          </w:p>
        </w:tc>
        <w:tc>
          <w:tcPr>
            <w:tcW w:w="1026" w:type="pct"/>
            <w:gridSpan w:val="2"/>
            <w:tcBorders>
              <w:bottom w:val="single" w:sz="4" w:space="0" w:color="auto"/>
            </w:tcBorders>
            <w:shd w:val="clear" w:color="auto" w:fill="F2F2F2" w:themeFill="background1" w:themeFillShade="F2"/>
            <w:vAlign w:val="center"/>
          </w:tcPr>
          <w:p w14:paraId="72FAC741" w14:textId="4E24728B" w:rsidR="0030511A" w:rsidRPr="00976BD7" w:rsidRDefault="0030511A" w:rsidP="00F940BA">
            <w:pPr>
              <w:jc w:val="center"/>
              <w:rPr>
                <w:rFonts w:ascii="Arial" w:hAnsi="Arial" w:cs="Arial"/>
                <w:b/>
                <w:sz w:val="20"/>
                <w:szCs w:val="20"/>
              </w:rPr>
            </w:pPr>
            <w:r w:rsidRPr="00976BD7">
              <w:rPr>
                <w:rFonts w:ascii="Arial" w:hAnsi="Arial" w:cs="Arial"/>
                <w:b/>
                <w:sz w:val="20"/>
                <w:szCs w:val="20"/>
              </w:rPr>
              <w:t>21</w:t>
            </w:r>
            <w:r w:rsidRPr="00976BD7">
              <w:rPr>
                <w:rFonts w:ascii="Arial" w:hAnsi="Arial" w:cs="Arial"/>
                <w:b/>
                <w:sz w:val="20"/>
                <w:szCs w:val="20"/>
                <w:vertAlign w:val="superscript"/>
              </w:rPr>
              <w:t xml:space="preserve"> 1)</w:t>
            </w:r>
          </w:p>
        </w:tc>
        <w:tc>
          <w:tcPr>
            <w:tcW w:w="1026" w:type="pct"/>
            <w:gridSpan w:val="2"/>
            <w:tcBorders>
              <w:bottom w:val="single" w:sz="4" w:space="0" w:color="auto"/>
            </w:tcBorders>
            <w:shd w:val="clear" w:color="auto" w:fill="F2F2F2" w:themeFill="background1" w:themeFillShade="F2"/>
            <w:vAlign w:val="center"/>
          </w:tcPr>
          <w:p w14:paraId="19BB08AB" w14:textId="15157EFC" w:rsidR="0030511A" w:rsidRPr="00976BD7" w:rsidRDefault="0030511A" w:rsidP="00F940BA">
            <w:pPr>
              <w:jc w:val="center"/>
              <w:rPr>
                <w:rFonts w:ascii="Arial" w:hAnsi="Arial" w:cs="Arial"/>
                <w:b/>
                <w:sz w:val="20"/>
                <w:szCs w:val="20"/>
              </w:rPr>
            </w:pPr>
            <w:r w:rsidRPr="00976BD7">
              <w:rPr>
                <w:rFonts w:ascii="Arial" w:hAnsi="Arial" w:cs="Arial"/>
                <w:b/>
                <w:sz w:val="20"/>
                <w:szCs w:val="20"/>
              </w:rPr>
              <w:t>22</w:t>
            </w:r>
          </w:p>
        </w:tc>
        <w:tc>
          <w:tcPr>
            <w:tcW w:w="1027" w:type="pct"/>
            <w:gridSpan w:val="2"/>
            <w:tcBorders>
              <w:bottom w:val="single" w:sz="4" w:space="0" w:color="auto"/>
            </w:tcBorders>
            <w:shd w:val="clear" w:color="auto" w:fill="F2F2F2" w:themeFill="background1" w:themeFillShade="F2"/>
            <w:vAlign w:val="center"/>
          </w:tcPr>
          <w:p w14:paraId="37484BEF" w14:textId="1642BE9E" w:rsidR="0030511A" w:rsidRPr="00976BD7" w:rsidRDefault="0030511A" w:rsidP="00F940BA">
            <w:pPr>
              <w:jc w:val="center"/>
              <w:rPr>
                <w:rFonts w:ascii="Arial" w:hAnsi="Arial" w:cs="Arial"/>
                <w:b/>
                <w:sz w:val="20"/>
                <w:szCs w:val="20"/>
              </w:rPr>
            </w:pPr>
            <w:r w:rsidRPr="00976BD7">
              <w:rPr>
                <w:rFonts w:ascii="Arial" w:hAnsi="Arial" w:cs="Arial"/>
                <w:b/>
                <w:sz w:val="20"/>
                <w:szCs w:val="20"/>
              </w:rPr>
              <w:t>23</w:t>
            </w:r>
          </w:p>
        </w:tc>
        <w:tc>
          <w:tcPr>
            <w:tcW w:w="972" w:type="pct"/>
            <w:gridSpan w:val="2"/>
            <w:tcBorders>
              <w:bottom w:val="single" w:sz="4" w:space="0" w:color="auto"/>
            </w:tcBorders>
            <w:shd w:val="clear" w:color="auto" w:fill="F2F2F2" w:themeFill="background1" w:themeFillShade="F2"/>
            <w:vAlign w:val="center"/>
          </w:tcPr>
          <w:p w14:paraId="6B95D20F" w14:textId="72D31487" w:rsidR="0030511A" w:rsidRPr="00976BD7" w:rsidRDefault="0030511A" w:rsidP="00F940BA">
            <w:pPr>
              <w:jc w:val="center"/>
              <w:rPr>
                <w:rFonts w:ascii="Arial" w:hAnsi="Arial" w:cs="Arial"/>
                <w:b/>
                <w:sz w:val="20"/>
                <w:szCs w:val="20"/>
              </w:rPr>
            </w:pPr>
            <w:r w:rsidRPr="00976BD7">
              <w:rPr>
                <w:rFonts w:ascii="Arial" w:hAnsi="Arial" w:cs="Arial"/>
                <w:b/>
                <w:sz w:val="20"/>
                <w:szCs w:val="20"/>
              </w:rPr>
              <w:t>24</w:t>
            </w:r>
          </w:p>
        </w:tc>
      </w:tr>
      <w:tr w:rsidR="0030511A" w:rsidRPr="00366F2E" w14:paraId="660B65D2" w14:textId="77777777" w:rsidTr="00976BD7">
        <w:trPr>
          <w:cantSplit/>
          <w:trHeight w:val="271"/>
        </w:trPr>
        <w:tc>
          <w:tcPr>
            <w:tcW w:w="949" w:type="pct"/>
            <w:vMerge/>
            <w:shd w:val="clear" w:color="auto" w:fill="F2F2F2" w:themeFill="background1" w:themeFillShade="F2"/>
            <w:vAlign w:val="center"/>
          </w:tcPr>
          <w:p w14:paraId="0EE1CBFF" w14:textId="77777777" w:rsidR="0030511A" w:rsidRPr="00976BD7" w:rsidRDefault="0030511A" w:rsidP="00F940BA">
            <w:pPr>
              <w:spacing w:line="240" w:lineRule="auto"/>
              <w:jc w:val="center"/>
              <w:rPr>
                <w:rFonts w:ascii="Arial" w:hAnsi="Arial" w:cs="Arial"/>
                <w:sz w:val="20"/>
                <w:szCs w:val="20"/>
              </w:rPr>
            </w:pPr>
          </w:p>
        </w:tc>
        <w:tc>
          <w:tcPr>
            <w:tcW w:w="4051" w:type="pct"/>
            <w:gridSpan w:val="8"/>
            <w:tcBorders>
              <w:top w:val="single" w:sz="4" w:space="0" w:color="auto"/>
              <w:bottom w:val="single" w:sz="4" w:space="0" w:color="auto"/>
            </w:tcBorders>
            <w:shd w:val="clear" w:color="auto" w:fill="F2F2F2" w:themeFill="background1" w:themeFillShade="F2"/>
            <w:vAlign w:val="center"/>
          </w:tcPr>
          <w:p w14:paraId="3DDD4A03" w14:textId="0CDC3936" w:rsidR="0030511A" w:rsidRPr="00366F2E" w:rsidRDefault="0030511A" w:rsidP="00F940BA">
            <w:pPr>
              <w:jc w:val="center"/>
              <w:rPr>
                <w:rFonts w:ascii="Arial" w:hAnsi="Arial" w:cs="Arial"/>
                <w:b/>
                <w:sz w:val="20"/>
                <w:szCs w:val="20"/>
              </w:rPr>
            </w:pPr>
            <w:r w:rsidRPr="00366F2E">
              <w:rPr>
                <w:rFonts w:ascii="Arial" w:hAnsi="Arial" w:cs="Arial"/>
                <w:b/>
                <w:sz w:val="20"/>
                <w:szCs w:val="20"/>
              </w:rPr>
              <w:t>Cena v Kč</w:t>
            </w:r>
          </w:p>
        </w:tc>
      </w:tr>
      <w:tr w:rsidR="0030511A" w:rsidRPr="00366F2E" w14:paraId="5DDDCD8A" w14:textId="77777777" w:rsidTr="00976BD7">
        <w:trPr>
          <w:cantSplit/>
          <w:trHeight w:val="207"/>
        </w:trPr>
        <w:tc>
          <w:tcPr>
            <w:tcW w:w="949" w:type="pct"/>
            <w:vMerge/>
            <w:tcBorders>
              <w:bottom w:val="single" w:sz="4" w:space="0" w:color="auto"/>
            </w:tcBorders>
            <w:shd w:val="clear" w:color="auto" w:fill="F2F2F2" w:themeFill="background1" w:themeFillShade="F2"/>
          </w:tcPr>
          <w:p w14:paraId="5E4E1AA7" w14:textId="77777777" w:rsidR="0030511A" w:rsidRPr="00366F2E" w:rsidRDefault="0030511A" w:rsidP="00F940BA">
            <w:pPr>
              <w:ind w:left="113"/>
              <w:jc w:val="center"/>
              <w:rPr>
                <w:rFonts w:ascii="Arial" w:hAnsi="Arial" w:cs="Arial"/>
                <w:sz w:val="20"/>
                <w:szCs w:val="20"/>
              </w:rPr>
            </w:pPr>
          </w:p>
        </w:tc>
        <w:tc>
          <w:tcPr>
            <w:tcW w:w="513" w:type="pct"/>
            <w:tcBorders>
              <w:top w:val="single" w:sz="4" w:space="0" w:color="auto"/>
            </w:tcBorders>
            <w:shd w:val="clear" w:color="auto" w:fill="F2F2F2" w:themeFill="background1" w:themeFillShade="F2"/>
            <w:vAlign w:val="center"/>
          </w:tcPr>
          <w:p w14:paraId="7561720D" w14:textId="77777777" w:rsidR="0030511A" w:rsidRPr="00976BD7" w:rsidRDefault="0030511A" w:rsidP="00F93C12">
            <w:pPr>
              <w:ind w:left="-57"/>
              <w:jc w:val="center"/>
              <w:rPr>
                <w:rFonts w:ascii="Arial" w:hAnsi="Arial" w:cs="Arial"/>
                <w:b/>
                <w:sz w:val="20"/>
                <w:szCs w:val="20"/>
              </w:rPr>
            </w:pPr>
            <w:r w:rsidRPr="00976BD7">
              <w:rPr>
                <w:rFonts w:ascii="Arial" w:hAnsi="Arial" w:cs="Arial"/>
                <w:b/>
                <w:sz w:val="20"/>
                <w:szCs w:val="20"/>
              </w:rPr>
              <w:t>bez DPH</w:t>
            </w:r>
          </w:p>
        </w:tc>
        <w:tc>
          <w:tcPr>
            <w:tcW w:w="513" w:type="pct"/>
            <w:tcBorders>
              <w:top w:val="single" w:sz="4" w:space="0" w:color="auto"/>
            </w:tcBorders>
            <w:shd w:val="clear" w:color="auto" w:fill="F2F2F2" w:themeFill="background1" w:themeFillShade="F2"/>
            <w:vAlign w:val="center"/>
          </w:tcPr>
          <w:p w14:paraId="36614074" w14:textId="77777777" w:rsidR="0030511A" w:rsidRPr="00976BD7" w:rsidRDefault="0030511A" w:rsidP="00F93C12">
            <w:pPr>
              <w:ind w:left="-57"/>
              <w:jc w:val="center"/>
              <w:rPr>
                <w:rFonts w:ascii="Arial" w:hAnsi="Arial" w:cs="Arial"/>
                <w:b/>
                <w:sz w:val="20"/>
                <w:szCs w:val="20"/>
              </w:rPr>
            </w:pPr>
            <w:r w:rsidRPr="00976BD7">
              <w:rPr>
                <w:rFonts w:ascii="Arial" w:hAnsi="Arial" w:cs="Arial"/>
                <w:b/>
                <w:sz w:val="20"/>
                <w:szCs w:val="20"/>
              </w:rPr>
              <w:t>s DPH</w:t>
            </w:r>
          </w:p>
        </w:tc>
        <w:tc>
          <w:tcPr>
            <w:tcW w:w="513" w:type="pct"/>
            <w:tcBorders>
              <w:top w:val="single" w:sz="4" w:space="0" w:color="auto"/>
            </w:tcBorders>
            <w:shd w:val="clear" w:color="auto" w:fill="F2F2F2" w:themeFill="background1" w:themeFillShade="F2"/>
            <w:vAlign w:val="center"/>
          </w:tcPr>
          <w:p w14:paraId="4BF272FD" w14:textId="77777777" w:rsidR="0030511A" w:rsidRPr="00976BD7" w:rsidRDefault="0030511A" w:rsidP="00F93C12">
            <w:pPr>
              <w:ind w:left="-57"/>
              <w:jc w:val="center"/>
              <w:rPr>
                <w:rFonts w:ascii="Arial" w:hAnsi="Arial" w:cs="Arial"/>
                <w:b/>
                <w:sz w:val="20"/>
                <w:szCs w:val="20"/>
              </w:rPr>
            </w:pPr>
            <w:r w:rsidRPr="00976BD7">
              <w:rPr>
                <w:rFonts w:ascii="Arial" w:hAnsi="Arial" w:cs="Arial"/>
                <w:b/>
                <w:sz w:val="20"/>
                <w:szCs w:val="20"/>
              </w:rPr>
              <w:t>bez DPH</w:t>
            </w:r>
          </w:p>
        </w:tc>
        <w:tc>
          <w:tcPr>
            <w:tcW w:w="513" w:type="pct"/>
            <w:tcBorders>
              <w:top w:val="single" w:sz="4" w:space="0" w:color="auto"/>
            </w:tcBorders>
            <w:shd w:val="clear" w:color="auto" w:fill="F2F2F2" w:themeFill="background1" w:themeFillShade="F2"/>
            <w:vAlign w:val="center"/>
          </w:tcPr>
          <w:p w14:paraId="2F322D60" w14:textId="77777777" w:rsidR="0030511A" w:rsidRPr="00976BD7" w:rsidRDefault="0030511A" w:rsidP="00F93C12">
            <w:pPr>
              <w:ind w:left="-57"/>
              <w:jc w:val="center"/>
              <w:rPr>
                <w:rFonts w:ascii="Arial" w:hAnsi="Arial" w:cs="Arial"/>
                <w:b/>
                <w:sz w:val="20"/>
                <w:szCs w:val="20"/>
              </w:rPr>
            </w:pPr>
            <w:r w:rsidRPr="00976BD7">
              <w:rPr>
                <w:rFonts w:ascii="Arial" w:hAnsi="Arial" w:cs="Arial"/>
                <w:b/>
                <w:sz w:val="20"/>
                <w:szCs w:val="20"/>
              </w:rPr>
              <w:t>s DPH</w:t>
            </w:r>
          </w:p>
        </w:tc>
        <w:tc>
          <w:tcPr>
            <w:tcW w:w="513" w:type="pct"/>
            <w:tcBorders>
              <w:top w:val="single" w:sz="4" w:space="0" w:color="auto"/>
            </w:tcBorders>
            <w:shd w:val="clear" w:color="auto" w:fill="F2F2F2" w:themeFill="background1" w:themeFillShade="F2"/>
            <w:vAlign w:val="center"/>
          </w:tcPr>
          <w:p w14:paraId="33039112" w14:textId="77777777" w:rsidR="0030511A" w:rsidRPr="00976BD7" w:rsidRDefault="0030511A" w:rsidP="00F93C12">
            <w:pPr>
              <w:ind w:left="-57"/>
              <w:jc w:val="center"/>
              <w:rPr>
                <w:rFonts w:ascii="Arial" w:hAnsi="Arial" w:cs="Arial"/>
                <w:b/>
                <w:sz w:val="20"/>
                <w:szCs w:val="20"/>
              </w:rPr>
            </w:pPr>
            <w:r w:rsidRPr="00976BD7">
              <w:rPr>
                <w:rFonts w:ascii="Arial" w:hAnsi="Arial" w:cs="Arial"/>
                <w:b/>
                <w:sz w:val="20"/>
                <w:szCs w:val="20"/>
              </w:rPr>
              <w:t>bez DPH</w:t>
            </w:r>
          </w:p>
        </w:tc>
        <w:tc>
          <w:tcPr>
            <w:tcW w:w="513" w:type="pct"/>
            <w:tcBorders>
              <w:top w:val="single" w:sz="4" w:space="0" w:color="auto"/>
            </w:tcBorders>
            <w:shd w:val="clear" w:color="auto" w:fill="F2F2F2" w:themeFill="background1" w:themeFillShade="F2"/>
            <w:vAlign w:val="center"/>
          </w:tcPr>
          <w:p w14:paraId="2AE1272C" w14:textId="77777777" w:rsidR="0030511A" w:rsidRPr="00976BD7" w:rsidRDefault="0030511A" w:rsidP="00F93C12">
            <w:pPr>
              <w:ind w:left="-57"/>
              <w:jc w:val="center"/>
              <w:rPr>
                <w:rFonts w:ascii="Arial" w:hAnsi="Arial" w:cs="Arial"/>
                <w:b/>
                <w:sz w:val="20"/>
                <w:szCs w:val="20"/>
              </w:rPr>
            </w:pPr>
            <w:r w:rsidRPr="00976BD7">
              <w:rPr>
                <w:rFonts w:ascii="Arial" w:hAnsi="Arial" w:cs="Arial"/>
                <w:b/>
                <w:sz w:val="20"/>
                <w:szCs w:val="20"/>
              </w:rPr>
              <w:t>s DPH</w:t>
            </w:r>
          </w:p>
        </w:tc>
        <w:tc>
          <w:tcPr>
            <w:tcW w:w="513" w:type="pct"/>
            <w:tcBorders>
              <w:top w:val="single" w:sz="4" w:space="0" w:color="auto"/>
            </w:tcBorders>
            <w:shd w:val="clear" w:color="auto" w:fill="F2F2F2" w:themeFill="background1" w:themeFillShade="F2"/>
            <w:vAlign w:val="center"/>
          </w:tcPr>
          <w:p w14:paraId="1AA88F57" w14:textId="77777777" w:rsidR="0030511A" w:rsidRPr="00976BD7" w:rsidRDefault="0030511A" w:rsidP="00F93C12">
            <w:pPr>
              <w:ind w:left="-57"/>
              <w:jc w:val="center"/>
              <w:rPr>
                <w:rFonts w:ascii="Arial" w:hAnsi="Arial" w:cs="Arial"/>
                <w:b/>
                <w:sz w:val="20"/>
                <w:szCs w:val="20"/>
              </w:rPr>
            </w:pPr>
            <w:r w:rsidRPr="00976BD7">
              <w:rPr>
                <w:rFonts w:ascii="Arial" w:hAnsi="Arial" w:cs="Arial"/>
                <w:b/>
                <w:sz w:val="20"/>
                <w:szCs w:val="20"/>
              </w:rPr>
              <w:t>bez DPH</w:t>
            </w:r>
          </w:p>
        </w:tc>
        <w:tc>
          <w:tcPr>
            <w:tcW w:w="459" w:type="pct"/>
            <w:tcBorders>
              <w:top w:val="single" w:sz="4" w:space="0" w:color="auto"/>
            </w:tcBorders>
            <w:shd w:val="clear" w:color="auto" w:fill="F2F2F2" w:themeFill="background1" w:themeFillShade="F2"/>
            <w:vAlign w:val="center"/>
          </w:tcPr>
          <w:p w14:paraId="4F8FB39A" w14:textId="77777777" w:rsidR="0030511A" w:rsidRPr="00976BD7" w:rsidRDefault="0030511A" w:rsidP="00F93C12">
            <w:pPr>
              <w:ind w:left="-57"/>
              <w:jc w:val="center"/>
              <w:rPr>
                <w:rFonts w:ascii="Arial" w:hAnsi="Arial" w:cs="Arial"/>
                <w:b/>
                <w:sz w:val="20"/>
                <w:szCs w:val="20"/>
              </w:rPr>
            </w:pPr>
            <w:r w:rsidRPr="00976BD7">
              <w:rPr>
                <w:rFonts w:ascii="Arial" w:hAnsi="Arial" w:cs="Arial"/>
                <w:b/>
                <w:sz w:val="20"/>
                <w:szCs w:val="20"/>
              </w:rPr>
              <w:t>s DPH</w:t>
            </w:r>
          </w:p>
        </w:tc>
      </w:tr>
      <w:tr w:rsidR="0030511A" w:rsidRPr="00366F2E" w14:paraId="129E9BDE" w14:textId="77777777" w:rsidTr="00976BD7">
        <w:trPr>
          <w:cantSplit/>
          <w:trHeight w:val="207"/>
        </w:trPr>
        <w:tc>
          <w:tcPr>
            <w:tcW w:w="949" w:type="pct"/>
            <w:tcBorders>
              <w:top w:val="single" w:sz="4" w:space="0" w:color="auto"/>
              <w:bottom w:val="single" w:sz="4" w:space="0" w:color="auto"/>
            </w:tcBorders>
          </w:tcPr>
          <w:p w14:paraId="21230D30" w14:textId="77777777" w:rsidR="0030511A" w:rsidRPr="00366F2E" w:rsidRDefault="0030511A" w:rsidP="00F940BA">
            <w:pPr>
              <w:ind w:left="113"/>
              <w:jc w:val="center"/>
              <w:rPr>
                <w:rFonts w:ascii="Arial" w:hAnsi="Arial" w:cs="Arial"/>
                <w:sz w:val="20"/>
                <w:szCs w:val="20"/>
              </w:rPr>
            </w:pPr>
            <w:r w:rsidRPr="00366F2E">
              <w:rPr>
                <w:rFonts w:ascii="Arial" w:hAnsi="Arial" w:cs="Arial"/>
                <w:sz w:val="20"/>
                <w:szCs w:val="20"/>
              </w:rPr>
              <w:t>1 kg</w:t>
            </w:r>
          </w:p>
        </w:tc>
        <w:tc>
          <w:tcPr>
            <w:tcW w:w="513" w:type="pct"/>
            <w:tcBorders>
              <w:top w:val="single" w:sz="4" w:space="0" w:color="auto"/>
            </w:tcBorders>
            <w:vAlign w:val="center"/>
          </w:tcPr>
          <w:p w14:paraId="58BDAD0C" w14:textId="7777027A" w:rsidR="0030511A" w:rsidRPr="00976BD7" w:rsidRDefault="0030511A" w:rsidP="00F940BA">
            <w:pPr>
              <w:jc w:val="center"/>
              <w:rPr>
                <w:rFonts w:ascii="Arial" w:hAnsi="Arial" w:cs="Arial"/>
                <w:sz w:val="20"/>
                <w:szCs w:val="20"/>
              </w:rPr>
            </w:pPr>
            <w:r w:rsidRPr="00976BD7">
              <w:rPr>
                <w:rFonts w:ascii="Arial" w:hAnsi="Arial" w:cs="Arial"/>
                <w:sz w:val="20"/>
                <w:szCs w:val="20"/>
              </w:rPr>
              <w:t>311,00</w:t>
            </w:r>
          </w:p>
        </w:tc>
        <w:tc>
          <w:tcPr>
            <w:tcW w:w="513" w:type="pct"/>
            <w:tcBorders>
              <w:top w:val="single" w:sz="4" w:space="0" w:color="auto"/>
            </w:tcBorders>
            <w:vAlign w:val="center"/>
          </w:tcPr>
          <w:p w14:paraId="7FA4918D"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tcBorders>
              <w:top w:val="single" w:sz="4" w:space="0" w:color="auto"/>
            </w:tcBorders>
            <w:vAlign w:val="center"/>
          </w:tcPr>
          <w:p w14:paraId="6770D983" w14:textId="2BA6EC0C" w:rsidR="0030511A" w:rsidRPr="00976BD7" w:rsidRDefault="0030511A" w:rsidP="00F940BA">
            <w:pPr>
              <w:ind w:left="57"/>
              <w:jc w:val="center"/>
              <w:rPr>
                <w:rFonts w:ascii="Arial" w:hAnsi="Arial" w:cs="Arial"/>
                <w:sz w:val="20"/>
                <w:szCs w:val="20"/>
              </w:rPr>
            </w:pPr>
            <w:r w:rsidRPr="00976BD7">
              <w:rPr>
                <w:rFonts w:ascii="Arial" w:hAnsi="Arial" w:cs="Arial"/>
                <w:sz w:val="20"/>
                <w:szCs w:val="20"/>
              </w:rPr>
              <w:t>331,00</w:t>
            </w:r>
          </w:p>
        </w:tc>
        <w:tc>
          <w:tcPr>
            <w:tcW w:w="513" w:type="pct"/>
            <w:tcBorders>
              <w:top w:val="single" w:sz="4" w:space="0" w:color="auto"/>
            </w:tcBorders>
            <w:vAlign w:val="center"/>
          </w:tcPr>
          <w:p w14:paraId="6F556A34"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tcBorders>
              <w:top w:val="single" w:sz="4" w:space="0" w:color="auto"/>
            </w:tcBorders>
            <w:vAlign w:val="center"/>
          </w:tcPr>
          <w:p w14:paraId="3AD83125" w14:textId="3DBA473A" w:rsidR="0030511A" w:rsidRPr="00976BD7" w:rsidRDefault="0030511A" w:rsidP="00F940BA">
            <w:pPr>
              <w:jc w:val="center"/>
              <w:rPr>
                <w:rFonts w:ascii="Arial" w:hAnsi="Arial" w:cs="Arial"/>
                <w:sz w:val="20"/>
                <w:szCs w:val="20"/>
              </w:rPr>
            </w:pPr>
            <w:r w:rsidRPr="00976BD7">
              <w:rPr>
                <w:rFonts w:ascii="Arial" w:hAnsi="Arial" w:cs="Arial"/>
                <w:sz w:val="20"/>
                <w:szCs w:val="20"/>
              </w:rPr>
              <w:t>499,00</w:t>
            </w:r>
          </w:p>
        </w:tc>
        <w:tc>
          <w:tcPr>
            <w:tcW w:w="513" w:type="pct"/>
            <w:tcBorders>
              <w:top w:val="single" w:sz="4" w:space="0" w:color="auto"/>
            </w:tcBorders>
            <w:vAlign w:val="center"/>
          </w:tcPr>
          <w:p w14:paraId="12E233C8"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tcBorders>
              <w:top w:val="single" w:sz="4" w:space="0" w:color="auto"/>
            </w:tcBorders>
            <w:vAlign w:val="center"/>
          </w:tcPr>
          <w:p w14:paraId="0AE9433F" w14:textId="2E4B3EC2" w:rsidR="0030511A" w:rsidRPr="00976BD7" w:rsidRDefault="0030511A" w:rsidP="00F940BA">
            <w:pPr>
              <w:jc w:val="center"/>
              <w:rPr>
                <w:rFonts w:ascii="Arial" w:hAnsi="Arial" w:cs="Arial"/>
                <w:sz w:val="20"/>
                <w:szCs w:val="20"/>
              </w:rPr>
            </w:pPr>
            <w:r w:rsidRPr="00976BD7">
              <w:rPr>
                <w:rFonts w:ascii="Arial" w:hAnsi="Arial" w:cs="Arial"/>
                <w:sz w:val="20"/>
                <w:szCs w:val="20"/>
              </w:rPr>
              <w:t>510,00</w:t>
            </w:r>
          </w:p>
        </w:tc>
        <w:tc>
          <w:tcPr>
            <w:tcW w:w="459" w:type="pct"/>
            <w:tcBorders>
              <w:top w:val="single" w:sz="4" w:space="0" w:color="auto"/>
            </w:tcBorders>
            <w:vAlign w:val="center"/>
          </w:tcPr>
          <w:p w14:paraId="31C57538"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r>
      <w:tr w:rsidR="0030511A" w:rsidRPr="00366F2E" w14:paraId="236694CA" w14:textId="77777777" w:rsidTr="00976BD7">
        <w:trPr>
          <w:cantSplit/>
          <w:trHeight w:val="202"/>
        </w:trPr>
        <w:tc>
          <w:tcPr>
            <w:tcW w:w="949" w:type="pct"/>
            <w:tcBorders>
              <w:top w:val="single" w:sz="4" w:space="0" w:color="auto"/>
              <w:bottom w:val="single" w:sz="4" w:space="0" w:color="auto"/>
            </w:tcBorders>
          </w:tcPr>
          <w:p w14:paraId="69CE543C" w14:textId="77777777" w:rsidR="0030511A" w:rsidRPr="00366F2E" w:rsidRDefault="0030511A" w:rsidP="00F940BA">
            <w:pPr>
              <w:ind w:left="113"/>
              <w:jc w:val="center"/>
              <w:rPr>
                <w:rFonts w:ascii="Arial" w:hAnsi="Arial" w:cs="Arial"/>
                <w:sz w:val="20"/>
                <w:szCs w:val="20"/>
              </w:rPr>
            </w:pPr>
            <w:r w:rsidRPr="00366F2E">
              <w:rPr>
                <w:rFonts w:ascii="Arial" w:hAnsi="Arial" w:cs="Arial"/>
                <w:sz w:val="20"/>
                <w:szCs w:val="20"/>
              </w:rPr>
              <w:t>2 kg</w:t>
            </w:r>
          </w:p>
        </w:tc>
        <w:tc>
          <w:tcPr>
            <w:tcW w:w="513" w:type="pct"/>
            <w:vAlign w:val="center"/>
          </w:tcPr>
          <w:p w14:paraId="2B8271AB" w14:textId="58B2227F" w:rsidR="0030511A" w:rsidRPr="00976BD7" w:rsidRDefault="0030511A" w:rsidP="00F940BA">
            <w:pPr>
              <w:jc w:val="center"/>
              <w:rPr>
                <w:rFonts w:ascii="Arial" w:hAnsi="Arial" w:cs="Arial"/>
                <w:sz w:val="20"/>
                <w:szCs w:val="20"/>
              </w:rPr>
            </w:pPr>
            <w:r w:rsidRPr="00976BD7">
              <w:rPr>
                <w:rFonts w:ascii="Arial" w:hAnsi="Arial" w:cs="Arial"/>
                <w:sz w:val="20"/>
                <w:szCs w:val="20"/>
              </w:rPr>
              <w:t>353,00</w:t>
            </w:r>
          </w:p>
        </w:tc>
        <w:tc>
          <w:tcPr>
            <w:tcW w:w="513" w:type="pct"/>
            <w:vAlign w:val="center"/>
          </w:tcPr>
          <w:p w14:paraId="464F67DD"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
          <w:p w14:paraId="6F5072B5" w14:textId="44E23BE7" w:rsidR="0030511A" w:rsidRPr="00976BD7" w:rsidRDefault="0030511A" w:rsidP="00F940BA">
            <w:pPr>
              <w:ind w:left="57"/>
              <w:jc w:val="center"/>
              <w:rPr>
                <w:rFonts w:ascii="Arial" w:hAnsi="Arial" w:cs="Arial"/>
                <w:sz w:val="20"/>
                <w:szCs w:val="20"/>
              </w:rPr>
            </w:pPr>
            <w:r w:rsidRPr="00976BD7">
              <w:rPr>
                <w:rFonts w:ascii="Arial" w:hAnsi="Arial" w:cs="Arial"/>
                <w:sz w:val="20"/>
                <w:szCs w:val="20"/>
              </w:rPr>
              <w:t>384,00</w:t>
            </w:r>
          </w:p>
        </w:tc>
        <w:tc>
          <w:tcPr>
            <w:tcW w:w="513" w:type="pct"/>
            <w:vAlign w:val="center"/>
          </w:tcPr>
          <w:p w14:paraId="7C4D7965"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
          <w:p w14:paraId="43370A68" w14:textId="3620D79F" w:rsidR="0030511A" w:rsidRPr="00976BD7" w:rsidRDefault="0030511A" w:rsidP="00F940BA">
            <w:pPr>
              <w:jc w:val="center"/>
              <w:rPr>
                <w:rFonts w:ascii="Arial" w:hAnsi="Arial" w:cs="Arial"/>
                <w:sz w:val="20"/>
                <w:szCs w:val="20"/>
              </w:rPr>
            </w:pPr>
            <w:r w:rsidRPr="00976BD7">
              <w:rPr>
                <w:rFonts w:ascii="Arial" w:hAnsi="Arial" w:cs="Arial"/>
                <w:sz w:val="20"/>
                <w:szCs w:val="20"/>
              </w:rPr>
              <w:t>595,00</w:t>
            </w:r>
          </w:p>
        </w:tc>
        <w:tc>
          <w:tcPr>
            <w:tcW w:w="513" w:type="pct"/>
            <w:vAlign w:val="center"/>
          </w:tcPr>
          <w:p w14:paraId="31971538"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
          <w:p w14:paraId="0C15CC3B" w14:textId="24FCCC46" w:rsidR="0030511A" w:rsidRPr="00976BD7" w:rsidRDefault="0030511A" w:rsidP="00F940BA">
            <w:pPr>
              <w:jc w:val="center"/>
              <w:rPr>
                <w:rFonts w:ascii="Arial" w:hAnsi="Arial" w:cs="Arial"/>
                <w:sz w:val="20"/>
                <w:szCs w:val="20"/>
              </w:rPr>
            </w:pPr>
            <w:r w:rsidRPr="00976BD7">
              <w:rPr>
                <w:rFonts w:ascii="Arial" w:hAnsi="Arial" w:cs="Arial"/>
                <w:sz w:val="20"/>
                <w:szCs w:val="20"/>
              </w:rPr>
              <w:t>653,00</w:t>
            </w:r>
          </w:p>
        </w:tc>
        <w:tc>
          <w:tcPr>
            <w:tcW w:w="459" w:type="pct"/>
            <w:vAlign w:val="center"/>
          </w:tcPr>
          <w:p w14:paraId="3B48A077"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r>
      <w:tr w:rsidR="0030511A" w:rsidRPr="00366F2E" w14:paraId="01FC1186" w14:textId="77777777" w:rsidTr="00976BD7">
        <w:trPr>
          <w:cantSplit/>
          <w:trHeight w:val="202"/>
        </w:trPr>
        <w:tc>
          <w:tcPr>
            <w:tcW w:w="949" w:type="pct"/>
            <w:tcBorders>
              <w:top w:val="single" w:sz="4" w:space="0" w:color="auto"/>
              <w:bottom w:val="single" w:sz="4" w:space="0" w:color="auto"/>
            </w:tcBorders>
          </w:tcPr>
          <w:p w14:paraId="3166D80F" w14:textId="77777777" w:rsidR="0030511A" w:rsidRPr="00366F2E" w:rsidRDefault="0030511A" w:rsidP="00F940BA">
            <w:pPr>
              <w:ind w:left="113"/>
              <w:jc w:val="center"/>
              <w:rPr>
                <w:rFonts w:ascii="Arial" w:hAnsi="Arial" w:cs="Arial"/>
                <w:sz w:val="20"/>
                <w:szCs w:val="20"/>
              </w:rPr>
            </w:pPr>
            <w:r w:rsidRPr="00366F2E">
              <w:rPr>
                <w:rFonts w:ascii="Arial" w:hAnsi="Arial" w:cs="Arial"/>
                <w:sz w:val="20"/>
                <w:szCs w:val="20"/>
              </w:rPr>
              <w:t>3 kg</w:t>
            </w:r>
          </w:p>
        </w:tc>
        <w:tc>
          <w:tcPr>
            <w:tcW w:w="513" w:type="pct"/>
            <w:vAlign w:val="center"/>
          </w:tcPr>
          <w:p w14:paraId="517B86A6" w14:textId="3C5ED08B" w:rsidR="0030511A" w:rsidRPr="00976BD7" w:rsidRDefault="0030511A" w:rsidP="00F940BA">
            <w:pPr>
              <w:jc w:val="center"/>
              <w:rPr>
                <w:rFonts w:ascii="Arial" w:hAnsi="Arial" w:cs="Arial"/>
                <w:sz w:val="20"/>
                <w:szCs w:val="20"/>
              </w:rPr>
            </w:pPr>
            <w:r w:rsidRPr="00976BD7">
              <w:rPr>
                <w:rFonts w:ascii="Arial" w:hAnsi="Arial" w:cs="Arial"/>
                <w:sz w:val="20"/>
                <w:szCs w:val="20"/>
              </w:rPr>
              <w:t>396,00</w:t>
            </w:r>
          </w:p>
        </w:tc>
        <w:tc>
          <w:tcPr>
            <w:tcW w:w="513" w:type="pct"/>
            <w:vAlign w:val="center"/>
          </w:tcPr>
          <w:p w14:paraId="0AE967EC"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
          <w:p w14:paraId="37448581" w14:textId="1C734382" w:rsidR="0030511A" w:rsidRPr="00976BD7" w:rsidRDefault="0030511A" w:rsidP="00F940BA">
            <w:pPr>
              <w:ind w:left="57"/>
              <w:jc w:val="center"/>
              <w:rPr>
                <w:rFonts w:ascii="Arial" w:hAnsi="Arial" w:cs="Arial"/>
                <w:sz w:val="20"/>
                <w:szCs w:val="20"/>
              </w:rPr>
            </w:pPr>
            <w:r w:rsidRPr="00976BD7">
              <w:rPr>
                <w:rFonts w:ascii="Arial" w:hAnsi="Arial" w:cs="Arial"/>
                <w:sz w:val="20"/>
                <w:szCs w:val="20"/>
              </w:rPr>
              <w:t>437,00</w:t>
            </w:r>
          </w:p>
        </w:tc>
        <w:tc>
          <w:tcPr>
            <w:tcW w:w="513" w:type="pct"/>
            <w:vAlign w:val="center"/>
          </w:tcPr>
          <w:p w14:paraId="5AC26540"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
          <w:p w14:paraId="6EB33BB6" w14:textId="0CF191FE" w:rsidR="0030511A" w:rsidRPr="00976BD7" w:rsidRDefault="0030511A" w:rsidP="00F940BA">
            <w:pPr>
              <w:jc w:val="center"/>
              <w:rPr>
                <w:rFonts w:ascii="Arial" w:hAnsi="Arial" w:cs="Arial"/>
                <w:sz w:val="20"/>
                <w:szCs w:val="20"/>
              </w:rPr>
            </w:pPr>
            <w:r w:rsidRPr="00976BD7">
              <w:rPr>
                <w:rFonts w:ascii="Arial" w:hAnsi="Arial" w:cs="Arial"/>
                <w:sz w:val="20"/>
                <w:szCs w:val="20"/>
              </w:rPr>
              <w:t>691,00</w:t>
            </w:r>
          </w:p>
        </w:tc>
        <w:tc>
          <w:tcPr>
            <w:tcW w:w="513" w:type="pct"/>
            <w:vAlign w:val="center"/>
          </w:tcPr>
          <w:p w14:paraId="6D06B1CC"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
          <w:p w14:paraId="34DFC28A" w14:textId="2A7A86DB" w:rsidR="0030511A" w:rsidRPr="00976BD7" w:rsidRDefault="0030511A" w:rsidP="00F940BA">
            <w:pPr>
              <w:jc w:val="center"/>
              <w:rPr>
                <w:rFonts w:ascii="Arial" w:hAnsi="Arial" w:cs="Arial"/>
                <w:sz w:val="20"/>
                <w:szCs w:val="20"/>
              </w:rPr>
            </w:pPr>
            <w:r w:rsidRPr="00976BD7">
              <w:rPr>
                <w:rFonts w:ascii="Arial" w:hAnsi="Arial" w:cs="Arial"/>
                <w:sz w:val="20"/>
                <w:szCs w:val="20"/>
              </w:rPr>
              <w:t>796,00</w:t>
            </w:r>
          </w:p>
        </w:tc>
        <w:tc>
          <w:tcPr>
            <w:tcW w:w="459" w:type="pct"/>
            <w:vAlign w:val="center"/>
          </w:tcPr>
          <w:p w14:paraId="07370379"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r>
      <w:tr w:rsidR="0030511A" w:rsidRPr="00366F2E" w14:paraId="54F8E716" w14:textId="77777777" w:rsidTr="00976BD7">
        <w:trPr>
          <w:cantSplit/>
          <w:trHeight w:val="202"/>
        </w:trPr>
        <w:tc>
          <w:tcPr>
            <w:tcW w:w="949" w:type="pct"/>
            <w:tcBorders>
              <w:top w:val="single" w:sz="4" w:space="0" w:color="auto"/>
              <w:bottom w:val="single" w:sz="4" w:space="0" w:color="auto"/>
            </w:tcBorders>
          </w:tcPr>
          <w:p w14:paraId="3E38ED5D" w14:textId="77777777" w:rsidR="0030511A" w:rsidRPr="00366F2E" w:rsidRDefault="0030511A" w:rsidP="00F940BA">
            <w:pPr>
              <w:ind w:left="113"/>
              <w:jc w:val="center"/>
              <w:rPr>
                <w:rFonts w:ascii="Arial" w:hAnsi="Arial" w:cs="Arial"/>
                <w:sz w:val="20"/>
                <w:szCs w:val="20"/>
              </w:rPr>
            </w:pPr>
            <w:r w:rsidRPr="00366F2E">
              <w:rPr>
                <w:rFonts w:ascii="Arial" w:hAnsi="Arial" w:cs="Arial"/>
                <w:sz w:val="20"/>
                <w:szCs w:val="20"/>
              </w:rPr>
              <w:t>4 kg</w:t>
            </w:r>
          </w:p>
        </w:tc>
        <w:tc>
          <w:tcPr>
            <w:tcW w:w="513" w:type="pct"/>
            <w:vAlign w:val="center"/>
          </w:tcPr>
          <w:p w14:paraId="28F6DEA8" w14:textId="0DD7DB2B" w:rsidR="0030511A" w:rsidRPr="00976BD7" w:rsidRDefault="0030511A" w:rsidP="00F940BA">
            <w:pPr>
              <w:jc w:val="center"/>
              <w:rPr>
                <w:rFonts w:ascii="Arial" w:hAnsi="Arial" w:cs="Arial"/>
                <w:sz w:val="20"/>
                <w:szCs w:val="20"/>
              </w:rPr>
            </w:pPr>
            <w:r w:rsidRPr="00976BD7">
              <w:rPr>
                <w:rFonts w:ascii="Arial" w:hAnsi="Arial" w:cs="Arial"/>
                <w:sz w:val="20"/>
                <w:szCs w:val="20"/>
              </w:rPr>
              <w:t>438,00</w:t>
            </w:r>
          </w:p>
        </w:tc>
        <w:tc>
          <w:tcPr>
            <w:tcW w:w="513" w:type="pct"/>
            <w:vAlign w:val="center"/>
          </w:tcPr>
          <w:p w14:paraId="21C8A3A8"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
          <w:p w14:paraId="293B2898" w14:textId="2CFFC94E" w:rsidR="0030511A" w:rsidRPr="00976BD7" w:rsidRDefault="0030511A" w:rsidP="00F940BA">
            <w:pPr>
              <w:ind w:left="57"/>
              <w:jc w:val="center"/>
              <w:rPr>
                <w:rFonts w:ascii="Arial" w:hAnsi="Arial" w:cs="Arial"/>
                <w:sz w:val="20"/>
                <w:szCs w:val="20"/>
              </w:rPr>
            </w:pPr>
            <w:r w:rsidRPr="00976BD7">
              <w:rPr>
                <w:rFonts w:ascii="Arial" w:hAnsi="Arial" w:cs="Arial"/>
                <w:sz w:val="20"/>
                <w:szCs w:val="20"/>
              </w:rPr>
              <w:t>490,00</w:t>
            </w:r>
          </w:p>
        </w:tc>
        <w:tc>
          <w:tcPr>
            <w:tcW w:w="513" w:type="pct"/>
            <w:vAlign w:val="center"/>
          </w:tcPr>
          <w:p w14:paraId="5D910A69"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
          <w:p w14:paraId="20494B05" w14:textId="6BDA7027" w:rsidR="0030511A" w:rsidRPr="00976BD7" w:rsidRDefault="0030511A" w:rsidP="00F940BA">
            <w:pPr>
              <w:jc w:val="center"/>
              <w:rPr>
                <w:rFonts w:ascii="Arial" w:hAnsi="Arial" w:cs="Arial"/>
                <w:sz w:val="20"/>
                <w:szCs w:val="20"/>
              </w:rPr>
            </w:pPr>
            <w:r w:rsidRPr="00976BD7">
              <w:rPr>
                <w:rFonts w:ascii="Arial" w:hAnsi="Arial" w:cs="Arial"/>
                <w:sz w:val="20"/>
                <w:szCs w:val="20"/>
              </w:rPr>
              <w:t>787,00</w:t>
            </w:r>
          </w:p>
        </w:tc>
        <w:tc>
          <w:tcPr>
            <w:tcW w:w="513" w:type="pct"/>
            <w:vAlign w:val="center"/>
          </w:tcPr>
          <w:p w14:paraId="36CFAF5F"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
          <w:p w14:paraId="58879DF6" w14:textId="360D7890" w:rsidR="0030511A" w:rsidRPr="00976BD7" w:rsidRDefault="0030511A" w:rsidP="00F940BA">
            <w:pPr>
              <w:jc w:val="center"/>
              <w:rPr>
                <w:rFonts w:ascii="Arial" w:hAnsi="Arial" w:cs="Arial"/>
                <w:sz w:val="20"/>
                <w:szCs w:val="20"/>
              </w:rPr>
            </w:pPr>
            <w:r w:rsidRPr="00976BD7">
              <w:rPr>
                <w:rFonts w:ascii="Arial" w:hAnsi="Arial" w:cs="Arial"/>
                <w:sz w:val="20"/>
                <w:szCs w:val="20"/>
              </w:rPr>
              <w:t>939,00</w:t>
            </w:r>
          </w:p>
        </w:tc>
        <w:tc>
          <w:tcPr>
            <w:tcW w:w="459" w:type="pct"/>
            <w:vAlign w:val="center"/>
          </w:tcPr>
          <w:p w14:paraId="65C3C706"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r>
      <w:tr w:rsidR="0030511A" w:rsidRPr="00366F2E" w14:paraId="356CD976" w14:textId="77777777" w:rsidTr="00976BD7">
        <w:trPr>
          <w:cantSplit/>
          <w:trHeight w:val="202"/>
        </w:trPr>
        <w:tc>
          <w:tcPr>
            <w:tcW w:w="949" w:type="pct"/>
            <w:tcBorders>
              <w:top w:val="single" w:sz="4" w:space="0" w:color="auto"/>
              <w:bottom w:val="single" w:sz="4" w:space="0" w:color="auto"/>
            </w:tcBorders>
          </w:tcPr>
          <w:p w14:paraId="6BC61B8B" w14:textId="77777777" w:rsidR="0030511A" w:rsidRPr="00366F2E" w:rsidRDefault="0030511A" w:rsidP="00F940BA">
            <w:pPr>
              <w:ind w:left="113"/>
              <w:jc w:val="center"/>
              <w:rPr>
                <w:rFonts w:ascii="Arial" w:hAnsi="Arial" w:cs="Arial"/>
                <w:sz w:val="20"/>
                <w:szCs w:val="20"/>
              </w:rPr>
            </w:pPr>
            <w:r w:rsidRPr="00366F2E">
              <w:rPr>
                <w:rFonts w:ascii="Arial" w:hAnsi="Arial" w:cs="Arial"/>
                <w:sz w:val="20"/>
                <w:szCs w:val="20"/>
              </w:rPr>
              <w:t>5 kg</w:t>
            </w:r>
          </w:p>
        </w:tc>
        <w:tc>
          <w:tcPr>
            <w:tcW w:w="513" w:type="pct"/>
            <w:vAlign w:val="center"/>
          </w:tcPr>
          <w:p w14:paraId="2A1B9A8F" w14:textId="196202AD" w:rsidR="0030511A" w:rsidRPr="00976BD7" w:rsidRDefault="0030511A" w:rsidP="00F940BA">
            <w:pPr>
              <w:jc w:val="center"/>
              <w:rPr>
                <w:rFonts w:ascii="Arial" w:hAnsi="Arial" w:cs="Arial"/>
                <w:sz w:val="20"/>
                <w:szCs w:val="20"/>
              </w:rPr>
            </w:pPr>
            <w:r w:rsidRPr="00976BD7">
              <w:rPr>
                <w:rFonts w:ascii="Arial" w:hAnsi="Arial" w:cs="Arial"/>
                <w:sz w:val="20"/>
                <w:szCs w:val="20"/>
              </w:rPr>
              <w:t>480,00</w:t>
            </w:r>
          </w:p>
        </w:tc>
        <w:tc>
          <w:tcPr>
            <w:tcW w:w="513" w:type="pct"/>
            <w:vAlign w:val="center"/>
          </w:tcPr>
          <w:p w14:paraId="00052B8E"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
          <w:p w14:paraId="6164A4A0" w14:textId="600D5A79" w:rsidR="0030511A" w:rsidRPr="00976BD7" w:rsidRDefault="0030511A" w:rsidP="00F940BA">
            <w:pPr>
              <w:ind w:left="57"/>
              <w:jc w:val="center"/>
              <w:rPr>
                <w:rFonts w:ascii="Arial" w:hAnsi="Arial" w:cs="Arial"/>
                <w:sz w:val="20"/>
                <w:szCs w:val="20"/>
              </w:rPr>
            </w:pPr>
            <w:r w:rsidRPr="00976BD7">
              <w:rPr>
                <w:rFonts w:ascii="Arial" w:hAnsi="Arial" w:cs="Arial"/>
                <w:sz w:val="20"/>
                <w:szCs w:val="20"/>
              </w:rPr>
              <w:t>544,00</w:t>
            </w:r>
          </w:p>
        </w:tc>
        <w:tc>
          <w:tcPr>
            <w:tcW w:w="513" w:type="pct"/>
            <w:vAlign w:val="center"/>
          </w:tcPr>
          <w:p w14:paraId="6D0C7740"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
          <w:p w14:paraId="1247B3E2" w14:textId="7B54B390" w:rsidR="0030511A" w:rsidRPr="00976BD7" w:rsidRDefault="0030511A" w:rsidP="00F940BA">
            <w:pPr>
              <w:jc w:val="center"/>
              <w:rPr>
                <w:rFonts w:ascii="Arial" w:hAnsi="Arial" w:cs="Arial"/>
                <w:sz w:val="20"/>
                <w:szCs w:val="20"/>
              </w:rPr>
            </w:pPr>
            <w:r w:rsidRPr="00976BD7">
              <w:rPr>
                <w:rFonts w:ascii="Arial" w:hAnsi="Arial" w:cs="Arial"/>
                <w:sz w:val="20"/>
                <w:szCs w:val="20"/>
              </w:rPr>
              <w:t>882,00</w:t>
            </w:r>
          </w:p>
        </w:tc>
        <w:tc>
          <w:tcPr>
            <w:tcW w:w="513" w:type="pct"/>
            <w:vAlign w:val="center"/>
          </w:tcPr>
          <w:p w14:paraId="63CCB2A7"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
          <w:p w14:paraId="3EEE8A6F" w14:textId="7B7992D2" w:rsidR="0030511A" w:rsidRPr="00976BD7" w:rsidRDefault="0030511A" w:rsidP="00F940BA">
            <w:pPr>
              <w:jc w:val="center"/>
              <w:rPr>
                <w:rFonts w:ascii="Arial" w:hAnsi="Arial" w:cs="Arial"/>
                <w:sz w:val="20"/>
                <w:szCs w:val="20"/>
              </w:rPr>
            </w:pPr>
            <w:r w:rsidRPr="00976BD7">
              <w:rPr>
                <w:rFonts w:ascii="Arial" w:hAnsi="Arial" w:cs="Arial"/>
                <w:sz w:val="20"/>
                <w:szCs w:val="20"/>
              </w:rPr>
              <w:t>1 083,00</w:t>
            </w:r>
          </w:p>
        </w:tc>
        <w:tc>
          <w:tcPr>
            <w:tcW w:w="459" w:type="pct"/>
            <w:vAlign w:val="center"/>
          </w:tcPr>
          <w:p w14:paraId="60418F07"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r>
      <w:tr w:rsidR="0030511A" w:rsidRPr="00366F2E" w14:paraId="609B9423" w14:textId="77777777" w:rsidTr="00976BD7">
        <w:trPr>
          <w:cantSplit/>
          <w:trHeight w:val="202"/>
        </w:trPr>
        <w:tc>
          <w:tcPr>
            <w:tcW w:w="949" w:type="pct"/>
            <w:tcBorders>
              <w:top w:val="single" w:sz="4" w:space="0" w:color="auto"/>
              <w:bottom w:val="single" w:sz="4" w:space="0" w:color="auto"/>
            </w:tcBorders>
          </w:tcPr>
          <w:p w14:paraId="2BDF6474" w14:textId="77777777" w:rsidR="0030511A" w:rsidRPr="00366F2E" w:rsidRDefault="0030511A" w:rsidP="00F940BA">
            <w:pPr>
              <w:ind w:left="113"/>
              <w:jc w:val="center"/>
              <w:rPr>
                <w:rFonts w:ascii="Arial" w:hAnsi="Arial" w:cs="Arial"/>
                <w:sz w:val="20"/>
                <w:szCs w:val="20"/>
              </w:rPr>
            </w:pPr>
            <w:r w:rsidRPr="00366F2E">
              <w:rPr>
                <w:rFonts w:ascii="Arial" w:hAnsi="Arial" w:cs="Arial"/>
                <w:sz w:val="20"/>
                <w:szCs w:val="20"/>
              </w:rPr>
              <w:t>6 kg</w:t>
            </w:r>
          </w:p>
        </w:tc>
        <w:tc>
          <w:tcPr>
            <w:tcW w:w="513" w:type="pct"/>
            <w:vAlign w:val="center"/>
          </w:tcPr>
          <w:p w14:paraId="341D6ECA" w14:textId="0E8D576D" w:rsidR="0030511A" w:rsidRPr="00976BD7" w:rsidRDefault="0030511A" w:rsidP="00F940BA">
            <w:pPr>
              <w:jc w:val="center"/>
              <w:rPr>
                <w:rFonts w:ascii="Arial" w:hAnsi="Arial" w:cs="Arial"/>
                <w:sz w:val="20"/>
                <w:szCs w:val="20"/>
              </w:rPr>
            </w:pPr>
            <w:r w:rsidRPr="00976BD7">
              <w:rPr>
                <w:rFonts w:ascii="Arial" w:hAnsi="Arial" w:cs="Arial"/>
                <w:sz w:val="20"/>
                <w:szCs w:val="20"/>
              </w:rPr>
              <w:t>522,00</w:t>
            </w:r>
          </w:p>
        </w:tc>
        <w:tc>
          <w:tcPr>
            <w:tcW w:w="513" w:type="pct"/>
            <w:vAlign w:val="center"/>
          </w:tcPr>
          <w:p w14:paraId="682FFB25"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
          <w:p w14:paraId="13C2AA63" w14:textId="5F5F9BC1" w:rsidR="0030511A" w:rsidRPr="00976BD7" w:rsidRDefault="0030511A" w:rsidP="00F940BA">
            <w:pPr>
              <w:ind w:left="57"/>
              <w:jc w:val="center"/>
              <w:rPr>
                <w:rFonts w:ascii="Arial" w:hAnsi="Arial" w:cs="Arial"/>
                <w:sz w:val="20"/>
                <w:szCs w:val="20"/>
              </w:rPr>
            </w:pPr>
            <w:r w:rsidRPr="00976BD7">
              <w:rPr>
                <w:rFonts w:ascii="Arial" w:hAnsi="Arial" w:cs="Arial"/>
                <w:sz w:val="20"/>
                <w:szCs w:val="20"/>
              </w:rPr>
              <w:t>597,00</w:t>
            </w:r>
          </w:p>
        </w:tc>
        <w:tc>
          <w:tcPr>
            <w:tcW w:w="513" w:type="pct"/>
            <w:vAlign w:val="center"/>
          </w:tcPr>
          <w:p w14:paraId="2E0F59AE"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
          <w:p w14:paraId="1DF02727" w14:textId="71E72CED" w:rsidR="0030511A" w:rsidRPr="00976BD7" w:rsidRDefault="0030511A" w:rsidP="00F940BA">
            <w:pPr>
              <w:jc w:val="center"/>
              <w:rPr>
                <w:rFonts w:ascii="Arial" w:hAnsi="Arial" w:cs="Arial"/>
                <w:sz w:val="20"/>
                <w:szCs w:val="20"/>
              </w:rPr>
            </w:pPr>
            <w:r w:rsidRPr="00976BD7">
              <w:rPr>
                <w:rFonts w:ascii="Arial" w:hAnsi="Arial" w:cs="Arial"/>
                <w:sz w:val="20"/>
                <w:szCs w:val="20"/>
              </w:rPr>
              <w:t>978,00</w:t>
            </w:r>
          </w:p>
        </w:tc>
        <w:tc>
          <w:tcPr>
            <w:tcW w:w="513" w:type="pct"/>
            <w:vAlign w:val="center"/>
          </w:tcPr>
          <w:p w14:paraId="211ACCD3"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
          <w:p w14:paraId="1C308356" w14:textId="4CB37CEE" w:rsidR="0030511A" w:rsidRPr="00976BD7" w:rsidRDefault="0030511A" w:rsidP="00F940BA">
            <w:pPr>
              <w:jc w:val="center"/>
              <w:rPr>
                <w:rFonts w:ascii="Arial" w:hAnsi="Arial" w:cs="Arial"/>
                <w:sz w:val="20"/>
                <w:szCs w:val="20"/>
              </w:rPr>
            </w:pPr>
            <w:r w:rsidRPr="00976BD7">
              <w:rPr>
                <w:rFonts w:ascii="Arial" w:hAnsi="Arial" w:cs="Arial"/>
                <w:sz w:val="20"/>
                <w:szCs w:val="20"/>
              </w:rPr>
              <w:t>1 226,00</w:t>
            </w:r>
          </w:p>
        </w:tc>
        <w:tc>
          <w:tcPr>
            <w:tcW w:w="459" w:type="pct"/>
            <w:vAlign w:val="center"/>
          </w:tcPr>
          <w:p w14:paraId="0C2B3510"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r>
      <w:tr w:rsidR="0030511A" w:rsidRPr="00366F2E" w14:paraId="5026E2BB" w14:textId="77777777" w:rsidTr="00976BD7">
        <w:trPr>
          <w:cantSplit/>
          <w:trHeight w:val="202"/>
        </w:trPr>
        <w:tc>
          <w:tcPr>
            <w:tcW w:w="949" w:type="pct"/>
            <w:tcBorders>
              <w:top w:val="single" w:sz="4" w:space="0" w:color="auto"/>
              <w:bottom w:val="single" w:sz="4" w:space="0" w:color="auto"/>
            </w:tcBorders>
          </w:tcPr>
          <w:p w14:paraId="4B8EFBF3" w14:textId="77777777" w:rsidR="0030511A" w:rsidRPr="00366F2E" w:rsidRDefault="0030511A" w:rsidP="00F940BA">
            <w:pPr>
              <w:ind w:left="113"/>
              <w:jc w:val="center"/>
              <w:rPr>
                <w:rFonts w:ascii="Arial" w:hAnsi="Arial" w:cs="Arial"/>
                <w:sz w:val="20"/>
                <w:szCs w:val="20"/>
              </w:rPr>
            </w:pPr>
            <w:r w:rsidRPr="00366F2E">
              <w:rPr>
                <w:rFonts w:ascii="Arial" w:hAnsi="Arial" w:cs="Arial"/>
                <w:sz w:val="20"/>
                <w:szCs w:val="20"/>
              </w:rPr>
              <w:t>7 kg</w:t>
            </w:r>
          </w:p>
        </w:tc>
        <w:tc>
          <w:tcPr>
            <w:tcW w:w="513" w:type="pct"/>
            <w:vAlign w:val="center"/>
          </w:tcPr>
          <w:p w14:paraId="47646F12" w14:textId="35849FC3" w:rsidR="0030511A" w:rsidRPr="00976BD7" w:rsidRDefault="0030511A" w:rsidP="00F940BA">
            <w:pPr>
              <w:jc w:val="center"/>
              <w:rPr>
                <w:rFonts w:ascii="Arial" w:hAnsi="Arial" w:cs="Arial"/>
                <w:sz w:val="20"/>
                <w:szCs w:val="20"/>
              </w:rPr>
            </w:pPr>
            <w:r w:rsidRPr="00976BD7">
              <w:rPr>
                <w:rFonts w:ascii="Arial" w:hAnsi="Arial" w:cs="Arial"/>
                <w:sz w:val="20"/>
                <w:szCs w:val="20"/>
              </w:rPr>
              <w:t>564,00</w:t>
            </w:r>
          </w:p>
        </w:tc>
        <w:tc>
          <w:tcPr>
            <w:tcW w:w="513" w:type="pct"/>
            <w:vAlign w:val="center"/>
          </w:tcPr>
          <w:p w14:paraId="7305DE8D"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
          <w:p w14:paraId="4337BF55" w14:textId="3BF1CD70" w:rsidR="0030511A" w:rsidRPr="00976BD7" w:rsidRDefault="0030511A" w:rsidP="00F940BA">
            <w:pPr>
              <w:ind w:left="57"/>
              <w:jc w:val="center"/>
              <w:rPr>
                <w:rFonts w:ascii="Arial" w:hAnsi="Arial" w:cs="Arial"/>
                <w:sz w:val="20"/>
                <w:szCs w:val="20"/>
              </w:rPr>
            </w:pPr>
            <w:r w:rsidRPr="00976BD7">
              <w:rPr>
                <w:rFonts w:ascii="Arial" w:hAnsi="Arial" w:cs="Arial"/>
                <w:sz w:val="20"/>
                <w:szCs w:val="20"/>
              </w:rPr>
              <w:t>650,00</w:t>
            </w:r>
          </w:p>
        </w:tc>
        <w:tc>
          <w:tcPr>
            <w:tcW w:w="513" w:type="pct"/>
            <w:vAlign w:val="center"/>
          </w:tcPr>
          <w:p w14:paraId="4CB40050"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
          <w:p w14:paraId="307CCE23" w14:textId="4663141C" w:rsidR="0030511A" w:rsidRPr="00976BD7" w:rsidRDefault="0030511A" w:rsidP="00F940BA">
            <w:pPr>
              <w:jc w:val="center"/>
              <w:rPr>
                <w:rFonts w:ascii="Arial" w:hAnsi="Arial" w:cs="Arial"/>
                <w:sz w:val="20"/>
                <w:szCs w:val="20"/>
              </w:rPr>
            </w:pPr>
            <w:r w:rsidRPr="00976BD7">
              <w:rPr>
                <w:rFonts w:ascii="Arial" w:hAnsi="Arial" w:cs="Arial"/>
                <w:sz w:val="20"/>
                <w:szCs w:val="20"/>
              </w:rPr>
              <w:t>1 074,00</w:t>
            </w:r>
          </w:p>
        </w:tc>
        <w:tc>
          <w:tcPr>
            <w:tcW w:w="513" w:type="pct"/>
            <w:vAlign w:val="center"/>
          </w:tcPr>
          <w:p w14:paraId="3EFCDCB9"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
          <w:p w14:paraId="05AC6E0B" w14:textId="62074884" w:rsidR="0030511A" w:rsidRPr="00976BD7" w:rsidRDefault="0030511A" w:rsidP="00F940BA">
            <w:pPr>
              <w:jc w:val="center"/>
              <w:rPr>
                <w:rFonts w:ascii="Arial" w:hAnsi="Arial" w:cs="Arial"/>
                <w:sz w:val="20"/>
                <w:szCs w:val="20"/>
              </w:rPr>
            </w:pPr>
            <w:r w:rsidRPr="00976BD7">
              <w:rPr>
                <w:rFonts w:ascii="Arial" w:hAnsi="Arial" w:cs="Arial"/>
                <w:sz w:val="20"/>
                <w:szCs w:val="20"/>
              </w:rPr>
              <w:t>1 369,00</w:t>
            </w:r>
          </w:p>
        </w:tc>
        <w:tc>
          <w:tcPr>
            <w:tcW w:w="459" w:type="pct"/>
            <w:vAlign w:val="center"/>
          </w:tcPr>
          <w:p w14:paraId="43063E63"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r>
      <w:tr w:rsidR="0030511A" w:rsidRPr="00366F2E" w14:paraId="39F6AD24" w14:textId="77777777" w:rsidTr="00976BD7">
        <w:trPr>
          <w:cantSplit/>
          <w:trHeight w:val="202"/>
        </w:trPr>
        <w:tc>
          <w:tcPr>
            <w:tcW w:w="949" w:type="pct"/>
            <w:tcBorders>
              <w:top w:val="single" w:sz="4" w:space="0" w:color="auto"/>
              <w:bottom w:val="single" w:sz="4" w:space="0" w:color="auto"/>
            </w:tcBorders>
          </w:tcPr>
          <w:p w14:paraId="7ED50F59" w14:textId="77777777" w:rsidR="0030511A" w:rsidRPr="00366F2E" w:rsidRDefault="0030511A" w:rsidP="00F940BA">
            <w:pPr>
              <w:ind w:left="113"/>
              <w:jc w:val="center"/>
              <w:rPr>
                <w:rFonts w:ascii="Arial" w:hAnsi="Arial" w:cs="Arial"/>
                <w:sz w:val="20"/>
                <w:szCs w:val="20"/>
              </w:rPr>
            </w:pPr>
            <w:r w:rsidRPr="00366F2E">
              <w:rPr>
                <w:rFonts w:ascii="Arial" w:hAnsi="Arial" w:cs="Arial"/>
                <w:sz w:val="20"/>
                <w:szCs w:val="20"/>
              </w:rPr>
              <w:t>8 kg</w:t>
            </w:r>
          </w:p>
        </w:tc>
        <w:tc>
          <w:tcPr>
            <w:tcW w:w="513" w:type="pct"/>
            <w:vAlign w:val="center"/>
          </w:tcPr>
          <w:p w14:paraId="4EBACD5B" w14:textId="437DCF62" w:rsidR="0030511A" w:rsidRPr="00976BD7" w:rsidRDefault="0030511A" w:rsidP="00F940BA">
            <w:pPr>
              <w:jc w:val="center"/>
              <w:rPr>
                <w:rFonts w:ascii="Arial" w:hAnsi="Arial" w:cs="Arial"/>
                <w:sz w:val="20"/>
                <w:szCs w:val="20"/>
              </w:rPr>
            </w:pPr>
            <w:r w:rsidRPr="00976BD7">
              <w:rPr>
                <w:rFonts w:ascii="Arial" w:hAnsi="Arial" w:cs="Arial"/>
                <w:sz w:val="20"/>
                <w:szCs w:val="20"/>
              </w:rPr>
              <w:t>607,00</w:t>
            </w:r>
          </w:p>
        </w:tc>
        <w:tc>
          <w:tcPr>
            <w:tcW w:w="513" w:type="pct"/>
            <w:vAlign w:val="center"/>
          </w:tcPr>
          <w:p w14:paraId="6F64F7FE"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
          <w:p w14:paraId="0F8AC69C" w14:textId="4C89B53F" w:rsidR="0030511A" w:rsidRPr="00976BD7" w:rsidRDefault="0030511A" w:rsidP="00F940BA">
            <w:pPr>
              <w:ind w:left="57"/>
              <w:jc w:val="center"/>
              <w:rPr>
                <w:rFonts w:ascii="Arial" w:hAnsi="Arial" w:cs="Arial"/>
                <w:sz w:val="20"/>
                <w:szCs w:val="20"/>
              </w:rPr>
            </w:pPr>
            <w:r w:rsidRPr="00976BD7">
              <w:rPr>
                <w:rFonts w:ascii="Arial" w:hAnsi="Arial" w:cs="Arial"/>
                <w:sz w:val="20"/>
                <w:szCs w:val="20"/>
              </w:rPr>
              <w:t>703,00</w:t>
            </w:r>
          </w:p>
        </w:tc>
        <w:tc>
          <w:tcPr>
            <w:tcW w:w="513" w:type="pct"/>
            <w:vAlign w:val="center"/>
          </w:tcPr>
          <w:p w14:paraId="59F2018C"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
          <w:p w14:paraId="34323E83" w14:textId="59FB1923" w:rsidR="0030511A" w:rsidRPr="00976BD7" w:rsidRDefault="0030511A" w:rsidP="00F940BA">
            <w:pPr>
              <w:jc w:val="center"/>
              <w:rPr>
                <w:rFonts w:ascii="Arial" w:hAnsi="Arial" w:cs="Arial"/>
                <w:sz w:val="20"/>
                <w:szCs w:val="20"/>
              </w:rPr>
            </w:pPr>
            <w:r w:rsidRPr="00976BD7">
              <w:rPr>
                <w:rFonts w:ascii="Arial" w:hAnsi="Arial" w:cs="Arial"/>
                <w:sz w:val="20"/>
                <w:szCs w:val="20"/>
              </w:rPr>
              <w:t>1 170,00</w:t>
            </w:r>
          </w:p>
        </w:tc>
        <w:tc>
          <w:tcPr>
            <w:tcW w:w="513" w:type="pct"/>
            <w:vAlign w:val="center"/>
          </w:tcPr>
          <w:p w14:paraId="0694FB97"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
          <w:p w14:paraId="1C8474B9" w14:textId="11003919" w:rsidR="0030511A" w:rsidRPr="00976BD7" w:rsidRDefault="0030511A" w:rsidP="00F940BA">
            <w:pPr>
              <w:jc w:val="center"/>
              <w:rPr>
                <w:rFonts w:ascii="Arial" w:hAnsi="Arial" w:cs="Arial"/>
                <w:sz w:val="20"/>
                <w:szCs w:val="20"/>
              </w:rPr>
            </w:pPr>
            <w:r w:rsidRPr="00976BD7">
              <w:rPr>
                <w:rFonts w:ascii="Arial" w:hAnsi="Arial" w:cs="Arial"/>
                <w:sz w:val="20"/>
                <w:szCs w:val="20"/>
              </w:rPr>
              <w:t>1 512,00</w:t>
            </w:r>
          </w:p>
        </w:tc>
        <w:tc>
          <w:tcPr>
            <w:tcW w:w="459" w:type="pct"/>
            <w:vAlign w:val="center"/>
          </w:tcPr>
          <w:p w14:paraId="207E9EC6"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r>
      <w:tr w:rsidR="0030511A" w:rsidRPr="00366F2E" w14:paraId="15A763CB" w14:textId="77777777" w:rsidTr="00976BD7">
        <w:trPr>
          <w:cantSplit/>
          <w:trHeight w:val="202"/>
        </w:trPr>
        <w:tc>
          <w:tcPr>
            <w:tcW w:w="949" w:type="pct"/>
            <w:tcBorders>
              <w:top w:val="single" w:sz="4" w:space="0" w:color="auto"/>
              <w:bottom w:val="single" w:sz="4" w:space="0" w:color="auto"/>
            </w:tcBorders>
          </w:tcPr>
          <w:p w14:paraId="475CFFF1" w14:textId="77777777" w:rsidR="0030511A" w:rsidRPr="00366F2E" w:rsidRDefault="0030511A" w:rsidP="00F940BA">
            <w:pPr>
              <w:ind w:left="113"/>
              <w:jc w:val="center"/>
              <w:rPr>
                <w:rFonts w:ascii="Arial" w:hAnsi="Arial" w:cs="Arial"/>
                <w:sz w:val="20"/>
                <w:szCs w:val="20"/>
              </w:rPr>
            </w:pPr>
            <w:r w:rsidRPr="00366F2E">
              <w:rPr>
                <w:rFonts w:ascii="Arial" w:hAnsi="Arial" w:cs="Arial"/>
                <w:sz w:val="20"/>
                <w:szCs w:val="20"/>
              </w:rPr>
              <w:t>9 kg</w:t>
            </w:r>
          </w:p>
        </w:tc>
        <w:tc>
          <w:tcPr>
            <w:tcW w:w="513" w:type="pct"/>
            <w:vAlign w:val="center"/>
          </w:tcPr>
          <w:p w14:paraId="55D38D6D" w14:textId="7EB74E99" w:rsidR="0030511A" w:rsidRPr="00976BD7" w:rsidRDefault="0030511A" w:rsidP="00F940BA">
            <w:pPr>
              <w:jc w:val="center"/>
              <w:rPr>
                <w:rFonts w:ascii="Arial" w:hAnsi="Arial" w:cs="Arial"/>
                <w:sz w:val="20"/>
                <w:szCs w:val="20"/>
              </w:rPr>
            </w:pPr>
            <w:r w:rsidRPr="00976BD7">
              <w:rPr>
                <w:rFonts w:ascii="Arial" w:hAnsi="Arial" w:cs="Arial"/>
                <w:sz w:val="20"/>
                <w:szCs w:val="20"/>
              </w:rPr>
              <w:t>649,00</w:t>
            </w:r>
          </w:p>
        </w:tc>
        <w:tc>
          <w:tcPr>
            <w:tcW w:w="513" w:type="pct"/>
            <w:vAlign w:val="center"/>
          </w:tcPr>
          <w:p w14:paraId="2FE57660"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
          <w:p w14:paraId="10FB0A4F" w14:textId="594F3074" w:rsidR="0030511A" w:rsidRPr="00976BD7" w:rsidRDefault="0030511A" w:rsidP="00F940BA">
            <w:pPr>
              <w:ind w:left="57"/>
              <w:jc w:val="center"/>
              <w:rPr>
                <w:rFonts w:ascii="Arial" w:hAnsi="Arial" w:cs="Arial"/>
                <w:sz w:val="20"/>
                <w:szCs w:val="20"/>
              </w:rPr>
            </w:pPr>
            <w:r w:rsidRPr="00976BD7">
              <w:rPr>
                <w:rFonts w:ascii="Arial" w:hAnsi="Arial" w:cs="Arial"/>
                <w:sz w:val="20"/>
                <w:szCs w:val="20"/>
              </w:rPr>
              <w:t>757,00</w:t>
            </w:r>
          </w:p>
        </w:tc>
        <w:tc>
          <w:tcPr>
            <w:tcW w:w="513" w:type="pct"/>
            <w:vAlign w:val="center"/>
          </w:tcPr>
          <w:p w14:paraId="09C72C7A"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
          <w:p w14:paraId="39020B81" w14:textId="4E02A922" w:rsidR="0030511A" w:rsidRPr="00976BD7" w:rsidRDefault="0030511A" w:rsidP="00F940BA">
            <w:pPr>
              <w:jc w:val="center"/>
              <w:rPr>
                <w:rFonts w:ascii="Arial" w:hAnsi="Arial" w:cs="Arial"/>
                <w:sz w:val="20"/>
                <w:szCs w:val="20"/>
              </w:rPr>
            </w:pPr>
            <w:r w:rsidRPr="00976BD7">
              <w:rPr>
                <w:rFonts w:ascii="Arial" w:hAnsi="Arial" w:cs="Arial"/>
                <w:sz w:val="20"/>
                <w:szCs w:val="20"/>
              </w:rPr>
              <w:t>1 265,00</w:t>
            </w:r>
          </w:p>
        </w:tc>
        <w:tc>
          <w:tcPr>
            <w:tcW w:w="513" w:type="pct"/>
            <w:vAlign w:val="center"/>
          </w:tcPr>
          <w:p w14:paraId="1E801CC5"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
          <w:p w14:paraId="33DC814B" w14:textId="571F52C5" w:rsidR="0030511A" w:rsidRPr="00976BD7" w:rsidRDefault="0030511A" w:rsidP="00F940BA">
            <w:pPr>
              <w:jc w:val="center"/>
              <w:rPr>
                <w:rFonts w:ascii="Arial" w:hAnsi="Arial" w:cs="Arial"/>
                <w:sz w:val="20"/>
                <w:szCs w:val="20"/>
              </w:rPr>
            </w:pPr>
            <w:r w:rsidRPr="00976BD7">
              <w:rPr>
                <w:rFonts w:ascii="Arial" w:hAnsi="Arial" w:cs="Arial"/>
                <w:sz w:val="20"/>
                <w:szCs w:val="20"/>
              </w:rPr>
              <w:t>1 655,00</w:t>
            </w:r>
          </w:p>
        </w:tc>
        <w:tc>
          <w:tcPr>
            <w:tcW w:w="459" w:type="pct"/>
            <w:vAlign w:val="center"/>
          </w:tcPr>
          <w:p w14:paraId="2D58D7EA"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r>
      <w:tr w:rsidR="0030511A" w:rsidRPr="00366F2E" w14:paraId="16F30047" w14:textId="77777777" w:rsidTr="00976BD7">
        <w:trPr>
          <w:cantSplit/>
          <w:trHeight w:val="202"/>
        </w:trPr>
        <w:tc>
          <w:tcPr>
            <w:tcW w:w="949" w:type="pct"/>
            <w:tcBorders>
              <w:top w:val="single" w:sz="4" w:space="0" w:color="auto"/>
              <w:bottom w:val="single" w:sz="4" w:space="0" w:color="auto"/>
            </w:tcBorders>
          </w:tcPr>
          <w:p w14:paraId="51AC1BEA"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10 kg</w:t>
            </w:r>
          </w:p>
        </w:tc>
        <w:tc>
          <w:tcPr>
            <w:tcW w:w="513" w:type="pct"/>
            <w:vAlign w:val="center"/>
          </w:tcPr>
          <w:p w14:paraId="52B7D08D" w14:textId="6CB4BB97" w:rsidR="0030511A" w:rsidRPr="00976BD7" w:rsidRDefault="0030511A" w:rsidP="00F940BA">
            <w:pPr>
              <w:jc w:val="center"/>
              <w:rPr>
                <w:rFonts w:ascii="Arial" w:hAnsi="Arial" w:cs="Arial"/>
                <w:sz w:val="20"/>
                <w:szCs w:val="20"/>
              </w:rPr>
            </w:pPr>
            <w:r w:rsidRPr="00976BD7">
              <w:rPr>
                <w:rFonts w:ascii="Arial" w:hAnsi="Arial" w:cs="Arial"/>
                <w:sz w:val="20"/>
                <w:szCs w:val="20"/>
              </w:rPr>
              <w:t>691,00</w:t>
            </w:r>
          </w:p>
        </w:tc>
        <w:tc>
          <w:tcPr>
            <w:tcW w:w="513" w:type="pct"/>
          </w:tcPr>
          <w:p w14:paraId="70C88451"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
          <w:p w14:paraId="5789021F" w14:textId="6C8D9201" w:rsidR="0030511A" w:rsidRPr="00976BD7" w:rsidRDefault="0030511A" w:rsidP="00F940BA">
            <w:pPr>
              <w:ind w:left="57"/>
              <w:jc w:val="center"/>
              <w:rPr>
                <w:rFonts w:ascii="Arial" w:hAnsi="Arial" w:cs="Arial"/>
                <w:sz w:val="20"/>
                <w:szCs w:val="20"/>
              </w:rPr>
            </w:pPr>
            <w:r w:rsidRPr="00976BD7">
              <w:rPr>
                <w:rFonts w:ascii="Arial" w:hAnsi="Arial" w:cs="Arial"/>
                <w:sz w:val="20"/>
                <w:szCs w:val="20"/>
              </w:rPr>
              <w:t>810,00</w:t>
            </w:r>
          </w:p>
        </w:tc>
        <w:tc>
          <w:tcPr>
            <w:tcW w:w="513" w:type="pct"/>
          </w:tcPr>
          <w:p w14:paraId="3E235247"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
          <w:p w14:paraId="6C1840A9" w14:textId="0E271DD6" w:rsidR="0030511A" w:rsidRPr="00976BD7" w:rsidRDefault="0030511A" w:rsidP="00F940BA">
            <w:pPr>
              <w:jc w:val="center"/>
              <w:rPr>
                <w:rFonts w:ascii="Arial" w:hAnsi="Arial" w:cs="Arial"/>
                <w:sz w:val="20"/>
                <w:szCs w:val="20"/>
              </w:rPr>
            </w:pPr>
            <w:r w:rsidRPr="00976BD7">
              <w:rPr>
                <w:rFonts w:ascii="Arial" w:hAnsi="Arial" w:cs="Arial"/>
                <w:sz w:val="20"/>
                <w:szCs w:val="20"/>
              </w:rPr>
              <w:t>1 361,00</w:t>
            </w:r>
          </w:p>
        </w:tc>
        <w:tc>
          <w:tcPr>
            <w:tcW w:w="513" w:type="pct"/>
          </w:tcPr>
          <w:p w14:paraId="79758F8C"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c>
          <w:tcPr>
            <w:tcW w:w="513" w:type="pct"/>
            <w:vAlign w:val="center"/>
          </w:tcPr>
          <w:p w14:paraId="2E10ED50" w14:textId="0DB05CC2" w:rsidR="0030511A" w:rsidRPr="00976BD7" w:rsidRDefault="0030511A" w:rsidP="00F940BA">
            <w:pPr>
              <w:jc w:val="center"/>
              <w:rPr>
                <w:rFonts w:ascii="Arial" w:hAnsi="Arial" w:cs="Arial"/>
                <w:sz w:val="20"/>
                <w:szCs w:val="20"/>
              </w:rPr>
            </w:pPr>
            <w:r w:rsidRPr="00976BD7">
              <w:rPr>
                <w:rFonts w:ascii="Arial" w:hAnsi="Arial" w:cs="Arial"/>
                <w:sz w:val="20"/>
                <w:szCs w:val="20"/>
              </w:rPr>
              <w:t>1 799,00</w:t>
            </w:r>
          </w:p>
        </w:tc>
        <w:tc>
          <w:tcPr>
            <w:tcW w:w="459" w:type="pct"/>
          </w:tcPr>
          <w:p w14:paraId="5A6CEEDA"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w:t>
            </w:r>
          </w:p>
        </w:tc>
      </w:tr>
      <w:tr w:rsidR="0030511A" w:rsidRPr="00366F2E" w14:paraId="1CE2C1D9" w14:textId="77777777" w:rsidTr="00976BD7">
        <w:trPr>
          <w:cantSplit/>
          <w:trHeight w:val="202"/>
        </w:trPr>
        <w:tc>
          <w:tcPr>
            <w:tcW w:w="949" w:type="pct"/>
            <w:tcBorders>
              <w:top w:val="single" w:sz="4" w:space="0" w:color="auto"/>
              <w:bottom w:val="single" w:sz="4" w:space="0" w:color="auto"/>
            </w:tcBorders>
          </w:tcPr>
          <w:p w14:paraId="035E5420"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15 kg</w:t>
            </w:r>
          </w:p>
        </w:tc>
        <w:tc>
          <w:tcPr>
            <w:tcW w:w="513" w:type="pct"/>
            <w:vAlign w:val="center"/>
          </w:tcPr>
          <w:p w14:paraId="54CE092B" w14:textId="6FB74A07" w:rsidR="0030511A" w:rsidRPr="00976BD7" w:rsidRDefault="0030511A" w:rsidP="00F940BA">
            <w:pPr>
              <w:jc w:val="center"/>
              <w:rPr>
                <w:rFonts w:ascii="Arial" w:hAnsi="Arial" w:cs="Arial"/>
                <w:sz w:val="20"/>
                <w:szCs w:val="20"/>
              </w:rPr>
            </w:pPr>
            <w:r w:rsidRPr="00976BD7">
              <w:rPr>
                <w:rFonts w:ascii="Arial" w:hAnsi="Arial" w:cs="Arial"/>
                <w:sz w:val="20"/>
                <w:szCs w:val="20"/>
              </w:rPr>
              <w:t>902,40</w:t>
            </w:r>
          </w:p>
        </w:tc>
        <w:tc>
          <w:tcPr>
            <w:tcW w:w="513" w:type="pct"/>
            <w:vAlign w:val="center"/>
          </w:tcPr>
          <w:p w14:paraId="7F42A3A3" w14:textId="659FE800" w:rsidR="0030511A" w:rsidRPr="00976BD7" w:rsidRDefault="0030511A" w:rsidP="00F940BA">
            <w:pPr>
              <w:jc w:val="center"/>
              <w:rPr>
                <w:rFonts w:ascii="Arial" w:hAnsi="Arial" w:cs="Arial"/>
                <w:b/>
                <w:sz w:val="20"/>
                <w:szCs w:val="20"/>
              </w:rPr>
            </w:pPr>
            <w:r w:rsidRPr="00976BD7">
              <w:rPr>
                <w:rFonts w:ascii="Arial" w:hAnsi="Arial" w:cs="Arial"/>
                <w:b/>
                <w:sz w:val="20"/>
                <w:szCs w:val="20"/>
              </w:rPr>
              <w:t>1 092,00</w:t>
            </w:r>
          </w:p>
        </w:tc>
        <w:tc>
          <w:tcPr>
            <w:tcW w:w="513" w:type="pct"/>
            <w:vAlign w:val="center"/>
          </w:tcPr>
          <w:p w14:paraId="3A8CAF6F" w14:textId="429432C6" w:rsidR="0030511A" w:rsidRPr="00976BD7" w:rsidRDefault="0030511A" w:rsidP="00F940BA">
            <w:pPr>
              <w:ind w:left="57"/>
              <w:jc w:val="center"/>
              <w:rPr>
                <w:rFonts w:ascii="Arial" w:hAnsi="Arial" w:cs="Arial"/>
                <w:sz w:val="20"/>
                <w:szCs w:val="20"/>
              </w:rPr>
            </w:pPr>
            <w:r w:rsidRPr="00976BD7">
              <w:rPr>
                <w:rFonts w:ascii="Arial" w:hAnsi="Arial" w:cs="Arial"/>
                <w:sz w:val="20"/>
                <w:szCs w:val="20"/>
              </w:rPr>
              <w:t>1 075,97</w:t>
            </w:r>
          </w:p>
        </w:tc>
        <w:tc>
          <w:tcPr>
            <w:tcW w:w="513" w:type="pct"/>
            <w:vAlign w:val="center"/>
          </w:tcPr>
          <w:p w14:paraId="4232FBAF" w14:textId="4A6CA98D" w:rsidR="0030511A" w:rsidRPr="00976BD7" w:rsidRDefault="0030511A" w:rsidP="00F940BA">
            <w:pPr>
              <w:ind w:left="57"/>
              <w:jc w:val="center"/>
              <w:rPr>
                <w:rFonts w:ascii="Arial" w:hAnsi="Arial" w:cs="Arial"/>
                <w:b/>
                <w:sz w:val="20"/>
                <w:szCs w:val="20"/>
              </w:rPr>
            </w:pPr>
            <w:r w:rsidRPr="00976BD7">
              <w:rPr>
                <w:rFonts w:ascii="Arial" w:hAnsi="Arial" w:cs="Arial"/>
                <w:b/>
                <w:sz w:val="20"/>
                <w:szCs w:val="20"/>
              </w:rPr>
              <w:t>1 302,00</w:t>
            </w:r>
          </w:p>
        </w:tc>
        <w:tc>
          <w:tcPr>
            <w:tcW w:w="513" w:type="pct"/>
            <w:vAlign w:val="center"/>
          </w:tcPr>
          <w:p w14:paraId="38EE318E" w14:textId="45B154F9" w:rsidR="0030511A" w:rsidRPr="00976BD7" w:rsidRDefault="0030511A" w:rsidP="00F940BA">
            <w:pPr>
              <w:jc w:val="center"/>
              <w:rPr>
                <w:rFonts w:ascii="Arial" w:hAnsi="Arial" w:cs="Arial"/>
                <w:sz w:val="20"/>
                <w:szCs w:val="20"/>
              </w:rPr>
            </w:pPr>
            <w:r w:rsidRPr="00976BD7">
              <w:rPr>
                <w:rFonts w:ascii="Arial" w:hAnsi="Arial" w:cs="Arial"/>
                <w:sz w:val="20"/>
                <w:szCs w:val="20"/>
              </w:rPr>
              <w:t>1 839,94</w:t>
            </w:r>
          </w:p>
        </w:tc>
        <w:tc>
          <w:tcPr>
            <w:tcW w:w="513" w:type="pct"/>
            <w:vAlign w:val="center"/>
          </w:tcPr>
          <w:p w14:paraId="24EFEB48" w14:textId="3F15AAA0" w:rsidR="0030511A" w:rsidRPr="00976BD7" w:rsidRDefault="0030511A" w:rsidP="00F940BA">
            <w:pPr>
              <w:ind w:left="-57"/>
              <w:jc w:val="center"/>
              <w:rPr>
                <w:rFonts w:ascii="Arial" w:hAnsi="Arial" w:cs="Arial"/>
                <w:b/>
                <w:sz w:val="20"/>
                <w:szCs w:val="20"/>
              </w:rPr>
            </w:pPr>
            <w:r w:rsidRPr="00976BD7">
              <w:rPr>
                <w:rFonts w:ascii="Arial" w:hAnsi="Arial" w:cs="Arial"/>
                <w:b/>
                <w:sz w:val="20"/>
                <w:szCs w:val="20"/>
              </w:rPr>
              <w:t>2 226,00</w:t>
            </w:r>
          </w:p>
        </w:tc>
        <w:tc>
          <w:tcPr>
            <w:tcW w:w="513" w:type="pct"/>
            <w:vAlign w:val="center"/>
          </w:tcPr>
          <w:p w14:paraId="2321E2B4" w14:textId="3D3F919E" w:rsidR="0030511A" w:rsidRPr="00976BD7" w:rsidRDefault="0030511A" w:rsidP="00F940BA">
            <w:pPr>
              <w:ind w:left="-113"/>
              <w:jc w:val="center"/>
              <w:rPr>
                <w:rFonts w:ascii="Arial" w:hAnsi="Arial" w:cs="Arial"/>
                <w:sz w:val="20"/>
                <w:szCs w:val="20"/>
              </w:rPr>
            </w:pPr>
            <w:r w:rsidRPr="00976BD7">
              <w:rPr>
                <w:rFonts w:ascii="Arial" w:hAnsi="Arial" w:cs="Arial"/>
                <w:sz w:val="20"/>
                <w:szCs w:val="20"/>
              </w:rPr>
              <w:t>2 514,55</w:t>
            </w:r>
          </w:p>
        </w:tc>
        <w:tc>
          <w:tcPr>
            <w:tcW w:w="459" w:type="pct"/>
            <w:vAlign w:val="center"/>
          </w:tcPr>
          <w:p w14:paraId="6602DA0C" w14:textId="4AC23DE7" w:rsidR="0030511A" w:rsidRPr="00976BD7" w:rsidRDefault="0030511A" w:rsidP="00F940BA">
            <w:pPr>
              <w:ind w:left="-57"/>
              <w:jc w:val="center"/>
              <w:rPr>
                <w:rFonts w:ascii="Arial" w:hAnsi="Arial" w:cs="Arial"/>
                <w:b/>
                <w:sz w:val="20"/>
                <w:szCs w:val="20"/>
              </w:rPr>
            </w:pPr>
            <w:r w:rsidRPr="00976BD7">
              <w:rPr>
                <w:rFonts w:ascii="Arial" w:hAnsi="Arial" w:cs="Arial"/>
                <w:b/>
                <w:sz w:val="20"/>
                <w:szCs w:val="20"/>
              </w:rPr>
              <w:t>3 043,00</w:t>
            </w:r>
          </w:p>
        </w:tc>
      </w:tr>
      <w:tr w:rsidR="0030511A" w:rsidRPr="00366F2E" w14:paraId="20AEAE58" w14:textId="77777777" w:rsidTr="00976BD7">
        <w:trPr>
          <w:cantSplit/>
          <w:trHeight w:val="202"/>
        </w:trPr>
        <w:tc>
          <w:tcPr>
            <w:tcW w:w="949" w:type="pct"/>
            <w:tcBorders>
              <w:top w:val="single" w:sz="4" w:space="0" w:color="auto"/>
              <w:bottom w:val="single" w:sz="4" w:space="0" w:color="auto"/>
            </w:tcBorders>
          </w:tcPr>
          <w:p w14:paraId="42335A67"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20 kg</w:t>
            </w:r>
          </w:p>
        </w:tc>
        <w:tc>
          <w:tcPr>
            <w:tcW w:w="513" w:type="pct"/>
            <w:vAlign w:val="center"/>
          </w:tcPr>
          <w:p w14:paraId="47200094" w14:textId="188352F3" w:rsidR="0030511A" w:rsidRPr="00976BD7" w:rsidRDefault="0030511A" w:rsidP="00F940BA">
            <w:pPr>
              <w:jc w:val="center"/>
              <w:rPr>
                <w:rFonts w:ascii="Arial" w:hAnsi="Arial" w:cs="Arial"/>
                <w:sz w:val="20"/>
                <w:szCs w:val="20"/>
              </w:rPr>
            </w:pPr>
            <w:r w:rsidRPr="00976BD7">
              <w:rPr>
                <w:rFonts w:ascii="Arial" w:hAnsi="Arial" w:cs="Arial"/>
                <w:sz w:val="20"/>
                <w:szCs w:val="20"/>
              </w:rPr>
              <w:t>1 113,60</w:t>
            </w:r>
          </w:p>
        </w:tc>
        <w:tc>
          <w:tcPr>
            <w:tcW w:w="513" w:type="pct"/>
            <w:vAlign w:val="center"/>
          </w:tcPr>
          <w:p w14:paraId="31C2FB78" w14:textId="0112061A" w:rsidR="0030511A" w:rsidRPr="00976BD7" w:rsidRDefault="0030511A" w:rsidP="00F940BA">
            <w:pPr>
              <w:jc w:val="center"/>
              <w:rPr>
                <w:rFonts w:ascii="Arial" w:hAnsi="Arial" w:cs="Arial"/>
                <w:b/>
                <w:sz w:val="20"/>
                <w:szCs w:val="20"/>
              </w:rPr>
            </w:pPr>
            <w:r w:rsidRPr="00976BD7">
              <w:rPr>
                <w:rFonts w:ascii="Arial" w:hAnsi="Arial" w:cs="Arial"/>
                <w:b/>
                <w:sz w:val="20"/>
                <w:szCs w:val="20"/>
              </w:rPr>
              <w:t>1 347,00</w:t>
            </w:r>
          </w:p>
        </w:tc>
        <w:tc>
          <w:tcPr>
            <w:tcW w:w="513" w:type="pct"/>
            <w:vAlign w:val="center"/>
          </w:tcPr>
          <w:p w14:paraId="2035EBEF" w14:textId="2B80D469" w:rsidR="0030511A" w:rsidRPr="00976BD7" w:rsidRDefault="0030511A" w:rsidP="00F940BA">
            <w:pPr>
              <w:ind w:left="57"/>
              <w:jc w:val="center"/>
              <w:rPr>
                <w:rFonts w:ascii="Arial" w:hAnsi="Arial" w:cs="Arial"/>
                <w:sz w:val="20"/>
                <w:szCs w:val="20"/>
              </w:rPr>
            </w:pPr>
            <w:r w:rsidRPr="00976BD7">
              <w:rPr>
                <w:rFonts w:ascii="Arial" w:hAnsi="Arial" w:cs="Arial"/>
                <w:sz w:val="20"/>
                <w:szCs w:val="20"/>
              </w:rPr>
              <w:t>1 342,13</w:t>
            </w:r>
          </w:p>
        </w:tc>
        <w:tc>
          <w:tcPr>
            <w:tcW w:w="513" w:type="pct"/>
            <w:vAlign w:val="center"/>
          </w:tcPr>
          <w:p w14:paraId="4FA8F249" w14:textId="08618622" w:rsidR="0030511A" w:rsidRPr="00976BD7" w:rsidRDefault="0030511A" w:rsidP="00F940BA">
            <w:pPr>
              <w:ind w:left="-57"/>
              <w:jc w:val="center"/>
              <w:rPr>
                <w:rFonts w:ascii="Arial" w:hAnsi="Arial" w:cs="Arial"/>
                <w:b/>
                <w:sz w:val="20"/>
                <w:szCs w:val="20"/>
              </w:rPr>
            </w:pPr>
            <w:r w:rsidRPr="00976BD7">
              <w:rPr>
                <w:rFonts w:ascii="Arial" w:hAnsi="Arial" w:cs="Arial"/>
                <w:b/>
                <w:sz w:val="20"/>
                <w:szCs w:val="20"/>
              </w:rPr>
              <w:t>1 624,00</w:t>
            </w:r>
          </w:p>
        </w:tc>
        <w:tc>
          <w:tcPr>
            <w:tcW w:w="513" w:type="pct"/>
            <w:vAlign w:val="center"/>
          </w:tcPr>
          <w:p w14:paraId="1F63B8C8" w14:textId="206377FE" w:rsidR="0030511A" w:rsidRPr="00976BD7" w:rsidRDefault="0030511A" w:rsidP="00F940BA">
            <w:pPr>
              <w:ind w:left="-113"/>
              <w:jc w:val="center"/>
              <w:rPr>
                <w:rFonts w:ascii="Arial" w:hAnsi="Arial" w:cs="Arial"/>
                <w:sz w:val="20"/>
                <w:szCs w:val="20"/>
              </w:rPr>
            </w:pPr>
            <w:r w:rsidRPr="00976BD7">
              <w:rPr>
                <w:rFonts w:ascii="Arial" w:hAnsi="Arial" w:cs="Arial"/>
                <w:sz w:val="20"/>
                <w:szCs w:val="20"/>
              </w:rPr>
              <w:t>2 318,71</w:t>
            </w:r>
          </w:p>
        </w:tc>
        <w:tc>
          <w:tcPr>
            <w:tcW w:w="513" w:type="pct"/>
            <w:vAlign w:val="center"/>
          </w:tcPr>
          <w:p w14:paraId="4FB49776" w14:textId="22FF1EDC" w:rsidR="0030511A" w:rsidRPr="00976BD7" w:rsidRDefault="0030511A" w:rsidP="00F940BA">
            <w:pPr>
              <w:ind w:left="-57"/>
              <w:jc w:val="center"/>
              <w:rPr>
                <w:rFonts w:ascii="Arial" w:hAnsi="Arial" w:cs="Arial"/>
                <w:b/>
                <w:sz w:val="20"/>
                <w:szCs w:val="20"/>
              </w:rPr>
            </w:pPr>
            <w:r w:rsidRPr="00976BD7">
              <w:rPr>
                <w:rFonts w:ascii="Arial" w:hAnsi="Arial" w:cs="Arial"/>
                <w:b/>
                <w:sz w:val="20"/>
                <w:szCs w:val="20"/>
              </w:rPr>
              <w:t>2 806,00</w:t>
            </w:r>
          </w:p>
        </w:tc>
        <w:tc>
          <w:tcPr>
            <w:tcW w:w="513" w:type="pct"/>
            <w:vAlign w:val="center"/>
          </w:tcPr>
          <w:p w14:paraId="5E237CA8" w14:textId="304F9602" w:rsidR="0030511A" w:rsidRPr="00976BD7" w:rsidRDefault="0030511A" w:rsidP="00F940BA">
            <w:pPr>
              <w:ind w:left="-113"/>
              <w:jc w:val="center"/>
              <w:rPr>
                <w:rFonts w:ascii="Arial" w:hAnsi="Arial" w:cs="Arial"/>
                <w:sz w:val="20"/>
                <w:szCs w:val="20"/>
              </w:rPr>
            </w:pPr>
            <w:r w:rsidRPr="00976BD7">
              <w:rPr>
                <w:rFonts w:ascii="Arial" w:hAnsi="Arial" w:cs="Arial"/>
                <w:sz w:val="20"/>
                <w:szCs w:val="20"/>
              </w:rPr>
              <w:t>3 230,50</w:t>
            </w:r>
          </w:p>
        </w:tc>
        <w:tc>
          <w:tcPr>
            <w:tcW w:w="459" w:type="pct"/>
            <w:vAlign w:val="center"/>
          </w:tcPr>
          <w:p w14:paraId="12721D5D" w14:textId="783A8FC5" w:rsidR="0030511A" w:rsidRPr="00976BD7" w:rsidRDefault="0030511A" w:rsidP="00F940BA">
            <w:pPr>
              <w:ind w:left="-57"/>
              <w:jc w:val="center"/>
              <w:rPr>
                <w:rFonts w:ascii="Arial" w:hAnsi="Arial" w:cs="Arial"/>
                <w:b/>
                <w:sz w:val="20"/>
                <w:szCs w:val="20"/>
              </w:rPr>
            </w:pPr>
            <w:r w:rsidRPr="00976BD7">
              <w:rPr>
                <w:rFonts w:ascii="Arial" w:hAnsi="Arial" w:cs="Arial"/>
                <w:b/>
                <w:sz w:val="20"/>
                <w:szCs w:val="20"/>
              </w:rPr>
              <w:t>3 909,00</w:t>
            </w:r>
          </w:p>
        </w:tc>
      </w:tr>
      <w:tr w:rsidR="0030511A" w:rsidRPr="00366F2E" w14:paraId="7690E5BB" w14:textId="77777777" w:rsidTr="00976BD7">
        <w:trPr>
          <w:cantSplit/>
          <w:trHeight w:val="202"/>
        </w:trPr>
        <w:tc>
          <w:tcPr>
            <w:tcW w:w="949" w:type="pct"/>
            <w:tcBorders>
              <w:top w:val="single" w:sz="4" w:space="0" w:color="auto"/>
              <w:bottom w:val="single" w:sz="4" w:space="0" w:color="auto"/>
            </w:tcBorders>
          </w:tcPr>
          <w:p w14:paraId="6863376A"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25 kg</w:t>
            </w:r>
          </w:p>
        </w:tc>
        <w:tc>
          <w:tcPr>
            <w:tcW w:w="513" w:type="pct"/>
          </w:tcPr>
          <w:p w14:paraId="4151C85B" w14:textId="77777777" w:rsidR="0030511A" w:rsidRPr="00976BD7" w:rsidRDefault="0030511A" w:rsidP="00F940BA">
            <w:pPr>
              <w:ind w:left="57"/>
              <w:jc w:val="center"/>
              <w:rPr>
                <w:rFonts w:ascii="Arial" w:hAnsi="Arial" w:cs="Arial"/>
                <w:b/>
                <w:sz w:val="20"/>
                <w:szCs w:val="20"/>
              </w:rPr>
            </w:pPr>
            <w:r w:rsidRPr="00976BD7">
              <w:rPr>
                <w:rFonts w:ascii="Arial" w:hAnsi="Arial" w:cs="Arial"/>
                <w:b/>
                <w:sz w:val="20"/>
                <w:szCs w:val="20"/>
              </w:rPr>
              <w:t>-</w:t>
            </w:r>
          </w:p>
        </w:tc>
        <w:tc>
          <w:tcPr>
            <w:tcW w:w="513" w:type="pct"/>
          </w:tcPr>
          <w:p w14:paraId="798025A5" w14:textId="77777777" w:rsidR="0030511A" w:rsidRPr="00976BD7" w:rsidRDefault="0030511A" w:rsidP="00F940BA">
            <w:pPr>
              <w:ind w:left="57"/>
              <w:jc w:val="center"/>
              <w:rPr>
                <w:rFonts w:ascii="Arial" w:hAnsi="Arial" w:cs="Arial"/>
                <w:b/>
                <w:sz w:val="20"/>
                <w:szCs w:val="20"/>
              </w:rPr>
            </w:pPr>
            <w:r w:rsidRPr="00976BD7">
              <w:rPr>
                <w:rFonts w:ascii="Arial" w:hAnsi="Arial" w:cs="Arial"/>
                <w:b/>
                <w:sz w:val="20"/>
                <w:szCs w:val="20"/>
              </w:rPr>
              <w:t>-</w:t>
            </w:r>
          </w:p>
        </w:tc>
        <w:tc>
          <w:tcPr>
            <w:tcW w:w="513" w:type="pct"/>
            <w:vAlign w:val="center"/>
          </w:tcPr>
          <w:p w14:paraId="44311BEF" w14:textId="1C321A0C" w:rsidR="0030511A" w:rsidRPr="00976BD7" w:rsidRDefault="0030511A" w:rsidP="00F940BA">
            <w:pPr>
              <w:ind w:left="57"/>
              <w:jc w:val="center"/>
              <w:rPr>
                <w:rFonts w:ascii="Arial" w:hAnsi="Arial" w:cs="Arial"/>
                <w:sz w:val="20"/>
                <w:szCs w:val="20"/>
              </w:rPr>
            </w:pPr>
            <w:r w:rsidRPr="00976BD7">
              <w:rPr>
                <w:rFonts w:ascii="Arial" w:hAnsi="Arial" w:cs="Arial"/>
                <w:sz w:val="20"/>
                <w:szCs w:val="20"/>
              </w:rPr>
              <w:t>1 608,28</w:t>
            </w:r>
          </w:p>
        </w:tc>
        <w:tc>
          <w:tcPr>
            <w:tcW w:w="513" w:type="pct"/>
            <w:vAlign w:val="center"/>
          </w:tcPr>
          <w:p w14:paraId="2B09765E" w14:textId="491E09E3" w:rsidR="0030511A" w:rsidRPr="00976BD7" w:rsidRDefault="0030511A" w:rsidP="00F940BA">
            <w:pPr>
              <w:ind w:left="-57"/>
              <w:jc w:val="center"/>
              <w:rPr>
                <w:rFonts w:ascii="Arial" w:hAnsi="Arial" w:cs="Arial"/>
                <w:b/>
                <w:sz w:val="20"/>
                <w:szCs w:val="20"/>
              </w:rPr>
            </w:pPr>
            <w:r w:rsidRPr="00976BD7">
              <w:rPr>
                <w:rFonts w:ascii="Arial" w:hAnsi="Arial" w:cs="Arial"/>
                <w:b/>
                <w:sz w:val="20"/>
                <w:szCs w:val="20"/>
              </w:rPr>
              <w:t>1 946,00</w:t>
            </w:r>
          </w:p>
        </w:tc>
        <w:tc>
          <w:tcPr>
            <w:tcW w:w="513" w:type="pct"/>
            <w:vAlign w:val="center"/>
          </w:tcPr>
          <w:p w14:paraId="250EC61F" w14:textId="206E26E7" w:rsidR="0030511A" w:rsidRPr="00976BD7" w:rsidRDefault="0030511A" w:rsidP="00F940BA">
            <w:pPr>
              <w:ind w:left="-113"/>
              <w:jc w:val="center"/>
              <w:rPr>
                <w:rFonts w:ascii="Arial" w:hAnsi="Arial" w:cs="Arial"/>
                <w:sz w:val="20"/>
                <w:szCs w:val="20"/>
              </w:rPr>
            </w:pPr>
            <w:r w:rsidRPr="00976BD7">
              <w:rPr>
                <w:rFonts w:ascii="Arial" w:hAnsi="Arial" w:cs="Arial"/>
                <w:sz w:val="20"/>
                <w:szCs w:val="20"/>
              </w:rPr>
              <w:t>2 797,47</w:t>
            </w:r>
          </w:p>
        </w:tc>
        <w:tc>
          <w:tcPr>
            <w:tcW w:w="513" w:type="pct"/>
            <w:vAlign w:val="center"/>
          </w:tcPr>
          <w:p w14:paraId="42D36229" w14:textId="3CD732CD" w:rsidR="0030511A" w:rsidRPr="00976BD7" w:rsidRDefault="0030511A" w:rsidP="00F940BA">
            <w:pPr>
              <w:ind w:left="-57"/>
              <w:jc w:val="center"/>
              <w:rPr>
                <w:rFonts w:ascii="Arial" w:hAnsi="Arial" w:cs="Arial"/>
                <w:b/>
                <w:sz w:val="20"/>
                <w:szCs w:val="20"/>
              </w:rPr>
            </w:pPr>
            <w:r w:rsidRPr="00976BD7">
              <w:rPr>
                <w:rFonts w:ascii="Arial" w:hAnsi="Arial" w:cs="Arial"/>
                <w:b/>
                <w:sz w:val="20"/>
                <w:szCs w:val="20"/>
              </w:rPr>
              <w:t>3 385,00</w:t>
            </w:r>
          </w:p>
        </w:tc>
        <w:tc>
          <w:tcPr>
            <w:tcW w:w="513" w:type="pct"/>
            <w:vAlign w:val="center"/>
          </w:tcPr>
          <w:p w14:paraId="4269A300" w14:textId="26C4B5DF" w:rsidR="0030511A" w:rsidRPr="00976BD7" w:rsidRDefault="0030511A" w:rsidP="00F940BA">
            <w:pPr>
              <w:ind w:left="-113"/>
              <w:jc w:val="center"/>
              <w:rPr>
                <w:rFonts w:ascii="Arial" w:hAnsi="Arial" w:cs="Arial"/>
                <w:sz w:val="20"/>
                <w:szCs w:val="20"/>
              </w:rPr>
            </w:pPr>
            <w:r w:rsidRPr="00976BD7">
              <w:rPr>
                <w:rFonts w:ascii="Arial" w:hAnsi="Arial" w:cs="Arial"/>
                <w:sz w:val="20"/>
                <w:szCs w:val="20"/>
              </w:rPr>
              <w:t>3 946,46</w:t>
            </w:r>
          </w:p>
        </w:tc>
        <w:tc>
          <w:tcPr>
            <w:tcW w:w="459" w:type="pct"/>
            <w:vAlign w:val="center"/>
          </w:tcPr>
          <w:p w14:paraId="699F0440" w14:textId="6381E5DB" w:rsidR="0030511A" w:rsidRPr="00976BD7" w:rsidRDefault="0030511A" w:rsidP="00F940BA">
            <w:pPr>
              <w:ind w:left="-57"/>
              <w:jc w:val="center"/>
              <w:rPr>
                <w:rFonts w:ascii="Arial" w:hAnsi="Arial" w:cs="Arial"/>
                <w:b/>
                <w:sz w:val="20"/>
                <w:szCs w:val="20"/>
              </w:rPr>
            </w:pPr>
            <w:r w:rsidRPr="00976BD7">
              <w:rPr>
                <w:rFonts w:ascii="Arial" w:hAnsi="Arial" w:cs="Arial"/>
                <w:b/>
                <w:sz w:val="20"/>
                <w:szCs w:val="20"/>
              </w:rPr>
              <w:t>4 775,00</w:t>
            </w:r>
          </w:p>
        </w:tc>
      </w:tr>
      <w:tr w:rsidR="0030511A" w:rsidRPr="00366F2E" w14:paraId="5745408B" w14:textId="77777777" w:rsidTr="00976BD7">
        <w:trPr>
          <w:cantSplit/>
          <w:trHeight w:val="202"/>
        </w:trPr>
        <w:tc>
          <w:tcPr>
            <w:tcW w:w="949" w:type="pct"/>
            <w:tcBorders>
              <w:top w:val="single" w:sz="4" w:space="0" w:color="auto"/>
            </w:tcBorders>
          </w:tcPr>
          <w:p w14:paraId="2FCA393C" w14:textId="77777777" w:rsidR="0030511A" w:rsidRPr="00366F2E" w:rsidRDefault="0030511A" w:rsidP="00F940BA">
            <w:pPr>
              <w:jc w:val="center"/>
              <w:rPr>
                <w:rFonts w:ascii="Arial" w:hAnsi="Arial" w:cs="Arial"/>
                <w:sz w:val="20"/>
                <w:szCs w:val="20"/>
              </w:rPr>
            </w:pPr>
            <w:r w:rsidRPr="00366F2E">
              <w:rPr>
                <w:rFonts w:ascii="Arial" w:hAnsi="Arial" w:cs="Arial"/>
                <w:sz w:val="20"/>
                <w:szCs w:val="20"/>
              </w:rPr>
              <w:t>30 kg</w:t>
            </w:r>
          </w:p>
        </w:tc>
        <w:tc>
          <w:tcPr>
            <w:tcW w:w="513" w:type="pct"/>
          </w:tcPr>
          <w:p w14:paraId="7C0287D6" w14:textId="77777777" w:rsidR="0030511A" w:rsidRPr="00976BD7" w:rsidRDefault="0030511A" w:rsidP="00F940BA">
            <w:pPr>
              <w:ind w:left="57"/>
              <w:jc w:val="center"/>
              <w:rPr>
                <w:rFonts w:ascii="Arial" w:hAnsi="Arial" w:cs="Arial"/>
                <w:b/>
                <w:sz w:val="20"/>
                <w:szCs w:val="20"/>
              </w:rPr>
            </w:pPr>
            <w:r w:rsidRPr="00976BD7">
              <w:rPr>
                <w:rFonts w:ascii="Arial" w:hAnsi="Arial" w:cs="Arial"/>
                <w:b/>
                <w:sz w:val="20"/>
                <w:szCs w:val="20"/>
              </w:rPr>
              <w:t>-</w:t>
            </w:r>
          </w:p>
        </w:tc>
        <w:tc>
          <w:tcPr>
            <w:tcW w:w="513" w:type="pct"/>
          </w:tcPr>
          <w:p w14:paraId="0822232B" w14:textId="77777777" w:rsidR="0030511A" w:rsidRPr="00976BD7" w:rsidRDefault="0030511A" w:rsidP="00F940BA">
            <w:pPr>
              <w:ind w:left="57"/>
              <w:jc w:val="center"/>
              <w:rPr>
                <w:rFonts w:ascii="Arial" w:hAnsi="Arial" w:cs="Arial"/>
                <w:b/>
                <w:sz w:val="20"/>
                <w:szCs w:val="20"/>
              </w:rPr>
            </w:pPr>
            <w:r w:rsidRPr="00976BD7">
              <w:rPr>
                <w:rFonts w:ascii="Arial" w:hAnsi="Arial" w:cs="Arial"/>
                <w:b/>
                <w:sz w:val="20"/>
                <w:szCs w:val="20"/>
              </w:rPr>
              <w:t>-</w:t>
            </w:r>
          </w:p>
        </w:tc>
        <w:tc>
          <w:tcPr>
            <w:tcW w:w="513" w:type="pct"/>
            <w:vAlign w:val="center"/>
          </w:tcPr>
          <w:p w14:paraId="20ABD701" w14:textId="66ADE246" w:rsidR="0030511A" w:rsidRPr="00976BD7" w:rsidRDefault="0030511A" w:rsidP="00F940BA">
            <w:pPr>
              <w:ind w:left="-113"/>
              <w:jc w:val="center"/>
              <w:rPr>
                <w:rFonts w:ascii="Arial" w:hAnsi="Arial" w:cs="Arial"/>
                <w:sz w:val="20"/>
                <w:szCs w:val="20"/>
              </w:rPr>
            </w:pPr>
            <w:r w:rsidRPr="00976BD7">
              <w:rPr>
                <w:rFonts w:ascii="Arial" w:hAnsi="Arial" w:cs="Arial"/>
                <w:sz w:val="20"/>
                <w:szCs w:val="20"/>
              </w:rPr>
              <w:t>1 874,44</w:t>
            </w:r>
          </w:p>
        </w:tc>
        <w:tc>
          <w:tcPr>
            <w:tcW w:w="513" w:type="pct"/>
            <w:vAlign w:val="center"/>
          </w:tcPr>
          <w:p w14:paraId="7B64058B" w14:textId="37CE911D" w:rsidR="0030511A" w:rsidRPr="00976BD7" w:rsidRDefault="0030511A" w:rsidP="00F940BA">
            <w:pPr>
              <w:ind w:left="-57"/>
              <w:jc w:val="center"/>
              <w:rPr>
                <w:rFonts w:ascii="Arial" w:hAnsi="Arial" w:cs="Arial"/>
                <w:b/>
                <w:sz w:val="20"/>
                <w:szCs w:val="20"/>
              </w:rPr>
            </w:pPr>
            <w:r w:rsidRPr="00976BD7">
              <w:rPr>
                <w:rFonts w:ascii="Arial" w:hAnsi="Arial" w:cs="Arial"/>
                <w:b/>
                <w:sz w:val="20"/>
                <w:szCs w:val="20"/>
              </w:rPr>
              <w:t>2 268,00</w:t>
            </w:r>
          </w:p>
        </w:tc>
        <w:tc>
          <w:tcPr>
            <w:tcW w:w="513" w:type="pct"/>
            <w:vAlign w:val="center"/>
          </w:tcPr>
          <w:p w14:paraId="4735B0F0" w14:textId="0AA1DEC7" w:rsidR="0030511A" w:rsidRPr="00976BD7" w:rsidRDefault="0030511A" w:rsidP="00F940BA">
            <w:pPr>
              <w:ind w:left="-113"/>
              <w:jc w:val="center"/>
              <w:rPr>
                <w:rFonts w:ascii="Arial" w:hAnsi="Arial" w:cs="Arial"/>
                <w:sz w:val="20"/>
                <w:szCs w:val="20"/>
              </w:rPr>
            </w:pPr>
            <w:r w:rsidRPr="00976BD7">
              <w:rPr>
                <w:rFonts w:ascii="Arial" w:hAnsi="Arial" w:cs="Arial"/>
                <w:sz w:val="20"/>
                <w:szCs w:val="20"/>
              </w:rPr>
              <w:t>3 276,24</w:t>
            </w:r>
          </w:p>
        </w:tc>
        <w:tc>
          <w:tcPr>
            <w:tcW w:w="513" w:type="pct"/>
            <w:vAlign w:val="center"/>
          </w:tcPr>
          <w:p w14:paraId="71D1C25F" w14:textId="7EEC3894" w:rsidR="0030511A" w:rsidRPr="00976BD7" w:rsidRDefault="0030511A" w:rsidP="00F940BA">
            <w:pPr>
              <w:ind w:left="-57"/>
              <w:jc w:val="center"/>
              <w:rPr>
                <w:rFonts w:ascii="Arial" w:hAnsi="Arial" w:cs="Arial"/>
                <w:b/>
                <w:sz w:val="20"/>
                <w:szCs w:val="20"/>
              </w:rPr>
            </w:pPr>
            <w:r w:rsidRPr="00976BD7">
              <w:rPr>
                <w:rFonts w:ascii="Arial" w:hAnsi="Arial" w:cs="Arial"/>
                <w:b/>
                <w:sz w:val="20"/>
                <w:szCs w:val="20"/>
              </w:rPr>
              <w:t>3 964,00</w:t>
            </w:r>
          </w:p>
        </w:tc>
        <w:tc>
          <w:tcPr>
            <w:tcW w:w="513" w:type="pct"/>
            <w:vAlign w:val="center"/>
          </w:tcPr>
          <w:p w14:paraId="171AB8E4" w14:textId="47438020" w:rsidR="0030511A" w:rsidRPr="00976BD7" w:rsidRDefault="0030511A" w:rsidP="00F940BA">
            <w:pPr>
              <w:ind w:left="-113"/>
              <w:jc w:val="center"/>
              <w:rPr>
                <w:rFonts w:ascii="Arial" w:hAnsi="Arial" w:cs="Arial"/>
                <w:sz w:val="20"/>
                <w:szCs w:val="20"/>
              </w:rPr>
            </w:pPr>
            <w:r w:rsidRPr="00976BD7">
              <w:rPr>
                <w:rFonts w:ascii="Arial" w:hAnsi="Arial" w:cs="Arial"/>
                <w:sz w:val="20"/>
                <w:szCs w:val="20"/>
              </w:rPr>
              <w:t>4 662,42</w:t>
            </w:r>
          </w:p>
        </w:tc>
        <w:tc>
          <w:tcPr>
            <w:tcW w:w="459" w:type="pct"/>
            <w:vAlign w:val="center"/>
          </w:tcPr>
          <w:p w14:paraId="7733B866" w14:textId="039716EF" w:rsidR="0030511A" w:rsidRPr="00976BD7" w:rsidRDefault="0030511A" w:rsidP="00F940BA">
            <w:pPr>
              <w:ind w:left="-57"/>
              <w:jc w:val="center"/>
              <w:rPr>
                <w:rFonts w:ascii="Arial" w:hAnsi="Arial" w:cs="Arial"/>
                <w:b/>
                <w:sz w:val="20"/>
                <w:szCs w:val="20"/>
              </w:rPr>
            </w:pPr>
            <w:r w:rsidRPr="00976BD7">
              <w:rPr>
                <w:rFonts w:ascii="Arial" w:hAnsi="Arial" w:cs="Arial"/>
                <w:b/>
                <w:sz w:val="20"/>
                <w:szCs w:val="20"/>
              </w:rPr>
              <w:t>5 642,00</w:t>
            </w:r>
          </w:p>
        </w:tc>
      </w:tr>
    </w:tbl>
    <w:p w14:paraId="16C9E87E" w14:textId="77777777" w:rsidR="00A82D1F" w:rsidRPr="00976BD7" w:rsidRDefault="00A82D1F" w:rsidP="00A82D1F">
      <w:pPr>
        <w:spacing w:line="240" w:lineRule="auto"/>
        <w:rPr>
          <w:rFonts w:ascii="Arial" w:hAnsi="Arial" w:cs="Arial"/>
          <w:sz w:val="20"/>
          <w:szCs w:val="20"/>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081"/>
        <w:gridCol w:w="1190"/>
        <w:gridCol w:w="1190"/>
        <w:gridCol w:w="1190"/>
        <w:gridCol w:w="1191"/>
        <w:gridCol w:w="1191"/>
        <w:gridCol w:w="1193"/>
        <w:gridCol w:w="1191"/>
        <w:gridCol w:w="1063"/>
      </w:tblGrid>
      <w:tr w:rsidR="008F78CA" w:rsidRPr="00366F2E" w14:paraId="6344F609" w14:textId="77777777" w:rsidTr="00976BD7">
        <w:trPr>
          <w:cantSplit/>
          <w:trHeight w:val="103"/>
        </w:trPr>
        <w:tc>
          <w:tcPr>
            <w:tcW w:w="516" w:type="pct"/>
            <w:vMerge w:val="restart"/>
            <w:shd w:val="clear" w:color="auto" w:fill="F2F2F2" w:themeFill="background1" w:themeFillShade="F2"/>
          </w:tcPr>
          <w:p w14:paraId="5AE8F500" w14:textId="77777777" w:rsidR="008F78CA" w:rsidRPr="00976BD7" w:rsidRDefault="008F78CA" w:rsidP="00F940BA">
            <w:pPr>
              <w:spacing w:line="240" w:lineRule="auto"/>
              <w:jc w:val="center"/>
              <w:rPr>
                <w:rFonts w:ascii="Arial" w:hAnsi="Arial" w:cs="Arial"/>
                <w:sz w:val="20"/>
                <w:szCs w:val="20"/>
              </w:rPr>
            </w:pPr>
            <w:r w:rsidRPr="00976BD7">
              <w:rPr>
                <w:rFonts w:ascii="Arial" w:hAnsi="Arial" w:cs="Arial"/>
                <w:sz w:val="20"/>
                <w:szCs w:val="20"/>
              </w:rPr>
              <w:t>Cen. skupina /</w:t>
            </w:r>
          </w:p>
          <w:p w14:paraId="360BE8ED" w14:textId="77777777" w:rsidR="008F78CA" w:rsidRPr="00976BD7" w:rsidRDefault="008F78CA" w:rsidP="00F940BA">
            <w:pPr>
              <w:spacing w:line="240" w:lineRule="auto"/>
              <w:jc w:val="center"/>
              <w:rPr>
                <w:rFonts w:ascii="Arial" w:hAnsi="Arial" w:cs="Arial"/>
                <w:sz w:val="20"/>
                <w:szCs w:val="20"/>
              </w:rPr>
            </w:pPr>
            <w:r w:rsidRPr="00976BD7">
              <w:rPr>
                <w:rFonts w:ascii="Arial" w:hAnsi="Arial" w:cs="Arial"/>
                <w:sz w:val="20"/>
                <w:szCs w:val="20"/>
              </w:rPr>
              <w:t>Hmotnost</w:t>
            </w:r>
          </w:p>
          <w:p w14:paraId="01F3A378" w14:textId="77777777" w:rsidR="008F78CA" w:rsidRPr="00976BD7" w:rsidRDefault="008F78CA" w:rsidP="00F940BA">
            <w:pPr>
              <w:spacing w:line="240" w:lineRule="auto"/>
              <w:jc w:val="center"/>
              <w:rPr>
                <w:rFonts w:ascii="Arial" w:hAnsi="Arial" w:cs="Arial"/>
                <w:sz w:val="20"/>
                <w:szCs w:val="20"/>
              </w:rPr>
            </w:pPr>
            <w:r w:rsidRPr="00976BD7">
              <w:rPr>
                <w:rFonts w:ascii="Arial" w:hAnsi="Arial" w:cs="Arial"/>
                <w:sz w:val="20"/>
                <w:szCs w:val="20"/>
              </w:rPr>
              <w:t>do</w:t>
            </w:r>
          </w:p>
        </w:tc>
        <w:tc>
          <w:tcPr>
            <w:tcW w:w="1136" w:type="pct"/>
            <w:gridSpan w:val="2"/>
            <w:tcBorders>
              <w:bottom w:val="single" w:sz="4" w:space="0" w:color="auto"/>
            </w:tcBorders>
            <w:shd w:val="clear" w:color="auto" w:fill="F2F2F2" w:themeFill="background1" w:themeFillShade="F2"/>
            <w:vAlign w:val="center"/>
          </w:tcPr>
          <w:p w14:paraId="7AD2DE20" w14:textId="72A62796" w:rsidR="008F78CA" w:rsidRPr="00976BD7" w:rsidRDefault="008F78CA" w:rsidP="00F940BA">
            <w:pPr>
              <w:jc w:val="center"/>
              <w:rPr>
                <w:rFonts w:ascii="Arial" w:hAnsi="Arial" w:cs="Arial"/>
                <w:b/>
                <w:sz w:val="20"/>
                <w:szCs w:val="20"/>
              </w:rPr>
            </w:pPr>
            <w:r w:rsidRPr="00976BD7">
              <w:rPr>
                <w:rFonts w:ascii="Arial" w:hAnsi="Arial" w:cs="Arial"/>
                <w:b/>
                <w:sz w:val="20"/>
                <w:szCs w:val="20"/>
              </w:rPr>
              <w:t>25</w:t>
            </w:r>
          </w:p>
        </w:tc>
        <w:tc>
          <w:tcPr>
            <w:tcW w:w="1136" w:type="pct"/>
            <w:gridSpan w:val="2"/>
            <w:tcBorders>
              <w:bottom w:val="single" w:sz="4" w:space="0" w:color="auto"/>
            </w:tcBorders>
            <w:shd w:val="clear" w:color="auto" w:fill="F2F2F2" w:themeFill="background1" w:themeFillShade="F2"/>
            <w:vAlign w:val="center"/>
          </w:tcPr>
          <w:p w14:paraId="06A05FED" w14:textId="6B49906A" w:rsidR="008F78CA" w:rsidRPr="00976BD7" w:rsidRDefault="008F78CA" w:rsidP="00F940BA">
            <w:pPr>
              <w:jc w:val="center"/>
              <w:rPr>
                <w:rFonts w:ascii="Arial" w:hAnsi="Arial" w:cs="Arial"/>
                <w:b/>
                <w:sz w:val="20"/>
                <w:szCs w:val="20"/>
              </w:rPr>
            </w:pPr>
            <w:r w:rsidRPr="00976BD7">
              <w:rPr>
                <w:rFonts w:ascii="Arial" w:hAnsi="Arial" w:cs="Arial"/>
                <w:b/>
                <w:sz w:val="20"/>
                <w:szCs w:val="20"/>
              </w:rPr>
              <w:t>26</w:t>
            </w:r>
          </w:p>
        </w:tc>
        <w:tc>
          <w:tcPr>
            <w:tcW w:w="1137" w:type="pct"/>
            <w:gridSpan w:val="2"/>
            <w:tcBorders>
              <w:bottom w:val="single" w:sz="4" w:space="0" w:color="auto"/>
            </w:tcBorders>
            <w:shd w:val="clear" w:color="auto" w:fill="F2F2F2" w:themeFill="background1" w:themeFillShade="F2"/>
            <w:vAlign w:val="center"/>
          </w:tcPr>
          <w:p w14:paraId="518CB9AC" w14:textId="00361425" w:rsidR="008F78CA" w:rsidRPr="00976BD7" w:rsidRDefault="008F78CA" w:rsidP="00F940BA">
            <w:pPr>
              <w:jc w:val="center"/>
              <w:rPr>
                <w:rFonts w:ascii="Arial" w:hAnsi="Arial" w:cs="Arial"/>
                <w:b/>
                <w:sz w:val="20"/>
                <w:szCs w:val="20"/>
              </w:rPr>
            </w:pPr>
            <w:r w:rsidRPr="00976BD7">
              <w:rPr>
                <w:rFonts w:ascii="Arial" w:hAnsi="Arial" w:cs="Arial"/>
                <w:b/>
                <w:sz w:val="20"/>
                <w:szCs w:val="20"/>
              </w:rPr>
              <w:t>27</w:t>
            </w:r>
          </w:p>
        </w:tc>
        <w:tc>
          <w:tcPr>
            <w:tcW w:w="1075" w:type="pct"/>
            <w:gridSpan w:val="2"/>
            <w:tcBorders>
              <w:bottom w:val="single" w:sz="4" w:space="0" w:color="auto"/>
            </w:tcBorders>
            <w:shd w:val="clear" w:color="auto" w:fill="F2F2F2" w:themeFill="background1" w:themeFillShade="F2"/>
            <w:vAlign w:val="center"/>
          </w:tcPr>
          <w:p w14:paraId="1EBBECA1" w14:textId="35AF76A1" w:rsidR="008F78CA" w:rsidRPr="00976BD7" w:rsidRDefault="008F78CA" w:rsidP="00F940BA">
            <w:pPr>
              <w:jc w:val="center"/>
              <w:rPr>
                <w:rFonts w:ascii="Arial" w:hAnsi="Arial" w:cs="Arial"/>
                <w:b/>
                <w:sz w:val="20"/>
                <w:szCs w:val="20"/>
              </w:rPr>
            </w:pPr>
            <w:r w:rsidRPr="00976BD7">
              <w:rPr>
                <w:rFonts w:ascii="Arial" w:hAnsi="Arial" w:cs="Arial"/>
                <w:b/>
                <w:sz w:val="20"/>
                <w:szCs w:val="20"/>
              </w:rPr>
              <w:t>28</w:t>
            </w:r>
          </w:p>
        </w:tc>
      </w:tr>
      <w:tr w:rsidR="008F78CA" w:rsidRPr="00366F2E" w14:paraId="478EAEBF" w14:textId="77777777" w:rsidTr="00976BD7">
        <w:trPr>
          <w:cantSplit/>
          <w:trHeight w:val="271"/>
        </w:trPr>
        <w:tc>
          <w:tcPr>
            <w:tcW w:w="516" w:type="pct"/>
            <w:vMerge/>
            <w:shd w:val="clear" w:color="auto" w:fill="F2F2F2" w:themeFill="background1" w:themeFillShade="F2"/>
            <w:vAlign w:val="center"/>
          </w:tcPr>
          <w:p w14:paraId="679FAD48" w14:textId="77777777" w:rsidR="008F78CA" w:rsidRPr="00976BD7" w:rsidRDefault="008F78CA" w:rsidP="00F940BA">
            <w:pPr>
              <w:spacing w:line="240" w:lineRule="auto"/>
              <w:jc w:val="center"/>
              <w:rPr>
                <w:rFonts w:ascii="Arial" w:hAnsi="Arial" w:cs="Arial"/>
                <w:sz w:val="20"/>
                <w:szCs w:val="20"/>
              </w:rPr>
            </w:pPr>
          </w:p>
        </w:tc>
        <w:tc>
          <w:tcPr>
            <w:tcW w:w="4484" w:type="pct"/>
            <w:gridSpan w:val="8"/>
            <w:tcBorders>
              <w:top w:val="single" w:sz="4" w:space="0" w:color="auto"/>
              <w:bottom w:val="single" w:sz="4" w:space="0" w:color="auto"/>
            </w:tcBorders>
            <w:shd w:val="clear" w:color="auto" w:fill="F2F2F2" w:themeFill="background1" w:themeFillShade="F2"/>
            <w:vAlign w:val="center"/>
          </w:tcPr>
          <w:p w14:paraId="716E8BEC" w14:textId="2BCD97B7" w:rsidR="008F78CA" w:rsidRPr="00366F2E" w:rsidRDefault="008F78CA" w:rsidP="00F940BA">
            <w:pPr>
              <w:jc w:val="center"/>
              <w:rPr>
                <w:rFonts w:ascii="Arial" w:hAnsi="Arial" w:cs="Arial"/>
                <w:b/>
                <w:sz w:val="20"/>
                <w:szCs w:val="20"/>
              </w:rPr>
            </w:pPr>
            <w:r w:rsidRPr="00366F2E">
              <w:rPr>
                <w:rFonts w:ascii="Arial" w:hAnsi="Arial" w:cs="Arial"/>
                <w:b/>
                <w:sz w:val="20"/>
                <w:szCs w:val="20"/>
              </w:rPr>
              <w:t>Cena v Kč</w:t>
            </w:r>
          </w:p>
        </w:tc>
      </w:tr>
      <w:tr w:rsidR="008F78CA" w:rsidRPr="00366F2E" w14:paraId="164301E5" w14:textId="77777777" w:rsidTr="00976BD7">
        <w:trPr>
          <w:cantSplit/>
          <w:trHeight w:val="207"/>
        </w:trPr>
        <w:tc>
          <w:tcPr>
            <w:tcW w:w="516" w:type="pct"/>
            <w:vMerge/>
            <w:tcBorders>
              <w:bottom w:val="single" w:sz="4" w:space="0" w:color="auto"/>
            </w:tcBorders>
            <w:shd w:val="clear" w:color="auto" w:fill="F2F2F2" w:themeFill="background1" w:themeFillShade="F2"/>
          </w:tcPr>
          <w:p w14:paraId="47D2BD76" w14:textId="77777777" w:rsidR="008F78CA" w:rsidRPr="00366F2E" w:rsidRDefault="008F78CA" w:rsidP="00F940BA">
            <w:pPr>
              <w:ind w:left="113"/>
              <w:jc w:val="center"/>
              <w:rPr>
                <w:rFonts w:ascii="Arial" w:hAnsi="Arial" w:cs="Arial"/>
                <w:sz w:val="20"/>
                <w:szCs w:val="20"/>
              </w:rPr>
            </w:pPr>
          </w:p>
        </w:tc>
        <w:tc>
          <w:tcPr>
            <w:tcW w:w="568" w:type="pct"/>
            <w:tcBorders>
              <w:top w:val="single" w:sz="4" w:space="0" w:color="auto"/>
            </w:tcBorders>
            <w:shd w:val="clear" w:color="auto" w:fill="F2F2F2" w:themeFill="background1" w:themeFillShade="F2"/>
            <w:vAlign w:val="center"/>
          </w:tcPr>
          <w:p w14:paraId="7ABB3D2B" w14:textId="77777777" w:rsidR="008F78CA" w:rsidRPr="00976BD7" w:rsidRDefault="008F78CA" w:rsidP="00F940BA">
            <w:pPr>
              <w:ind w:left="-57"/>
              <w:jc w:val="center"/>
              <w:rPr>
                <w:rFonts w:ascii="Arial" w:hAnsi="Arial" w:cs="Arial"/>
                <w:b/>
                <w:sz w:val="20"/>
                <w:szCs w:val="20"/>
              </w:rPr>
            </w:pPr>
            <w:r w:rsidRPr="00976BD7">
              <w:rPr>
                <w:rFonts w:ascii="Arial" w:hAnsi="Arial" w:cs="Arial"/>
                <w:b/>
                <w:sz w:val="20"/>
                <w:szCs w:val="20"/>
              </w:rPr>
              <w:t>bez DPH</w:t>
            </w:r>
          </w:p>
        </w:tc>
        <w:tc>
          <w:tcPr>
            <w:tcW w:w="568" w:type="pct"/>
            <w:tcBorders>
              <w:top w:val="single" w:sz="4" w:space="0" w:color="auto"/>
            </w:tcBorders>
            <w:shd w:val="clear" w:color="auto" w:fill="F2F2F2" w:themeFill="background1" w:themeFillShade="F2"/>
            <w:vAlign w:val="center"/>
          </w:tcPr>
          <w:p w14:paraId="7C268AA3" w14:textId="77777777" w:rsidR="008F78CA" w:rsidRPr="00976BD7" w:rsidRDefault="008F78CA" w:rsidP="00F940BA">
            <w:pPr>
              <w:ind w:left="-57"/>
              <w:jc w:val="center"/>
              <w:rPr>
                <w:rFonts w:ascii="Arial" w:hAnsi="Arial" w:cs="Arial"/>
                <w:b/>
                <w:sz w:val="20"/>
                <w:szCs w:val="20"/>
              </w:rPr>
            </w:pPr>
            <w:r w:rsidRPr="00976BD7">
              <w:rPr>
                <w:rFonts w:ascii="Arial" w:hAnsi="Arial" w:cs="Arial"/>
                <w:b/>
                <w:sz w:val="20"/>
                <w:szCs w:val="20"/>
              </w:rPr>
              <w:t>s DPH</w:t>
            </w:r>
          </w:p>
        </w:tc>
        <w:tc>
          <w:tcPr>
            <w:tcW w:w="568" w:type="pct"/>
            <w:tcBorders>
              <w:top w:val="single" w:sz="4" w:space="0" w:color="auto"/>
            </w:tcBorders>
            <w:shd w:val="clear" w:color="auto" w:fill="F2F2F2" w:themeFill="background1" w:themeFillShade="F2"/>
            <w:vAlign w:val="center"/>
          </w:tcPr>
          <w:p w14:paraId="6DA17E55" w14:textId="77777777" w:rsidR="008F78CA" w:rsidRPr="00976BD7" w:rsidRDefault="008F78CA" w:rsidP="00F940BA">
            <w:pPr>
              <w:ind w:left="-57"/>
              <w:jc w:val="center"/>
              <w:rPr>
                <w:rFonts w:ascii="Arial" w:hAnsi="Arial" w:cs="Arial"/>
                <w:b/>
                <w:sz w:val="20"/>
                <w:szCs w:val="20"/>
              </w:rPr>
            </w:pPr>
            <w:r w:rsidRPr="00976BD7">
              <w:rPr>
                <w:rFonts w:ascii="Arial" w:hAnsi="Arial" w:cs="Arial"/>
                <w:b/>
                <w:sz w:val="20"/>
                <w:szCs w:val="20"/>
              </w:rPr>
              <w:t>bez DPH</w:t>
            </w:r>
          </w:p>
        </w:tc>
        <w:tc>
          <w:tcPr>
            <w:tcW w:w="568" w:type="pct"/>
            <w:tcBorders>
              <w:top w:val="single" w:sz="4" w:space="0" w:color="auto"/>
            </w:tcBorders>
            <w:shd w:val="clear" w:color="auto" w:fill="F2F2F2" w:themeFill="background1" w:themeFillShade="F2"/>
            <w:vAlign w:val="center"/>
          </w:tcPr>
          <w:p w14:paraId="67786B1A" w14:textId="77777777" w:rsidR="008F78CA" w:rsidRPr="00976BD7" w:rsidRDefault="008F78CA" w:rsidP="00F940BA">
            <w:pPr>
              <w:ind w:left="-57"/>
              <w:jc w:val="center"/>
              <w:rPr>
                <w:rFonts w:ascii="Arial" w:hAnsi="Arial" w:cs="Arial"/>
                <w:b/>
                <w:sz w:val="20"/>
                <w:szCs w:val="20"/>
              </w:rPr>
            </w:pPr>
            <w:r w:rsidRPr="00976BD7">
              <w:rPr>
                <w:rFonts w:ascii="Arial" w:hAnsi="Arial" w:cs="Arial"/>
                <w:b/>
                <w:sz w:val="20"/>
                <w:szCs w:val="20"/>
              </w:rPr>
              <w:t>s DPH</w:t>
            </w:r>
          </w:p>
        </w:tc>
        <w:tc>
          <w:tcPr>
            <w:tcW w:w="568" w:type="pct"/>
            <w:tcBorders>
              <w:top w:val="single" w:sz="4" w:space="0" w:color="auto"/>
            </w:tcBorders>
            <w:shd w:val="clear" w:color="auto" w:fill="F2F2F2" w:themeFill="background1" w:themeFillShade="F2"/>
            <w:vAlign w:val="center"/>
          </w:tcPr>
          <w:p w14:paraId="11B1B7C3" w14:textId="77777777" w:rsidR="008F78CA" w:rsidRPr="00976BD7" w:rsidRDefault="008F78CA" w:rsidP="00F940BA">
            <w:pPr>
              <w:ind w:left="-57"/>
              <w:jc w:val="center"/>
              <w:rPr>
                <w:rFonts w:ascii="Arial" w:hAnsi="Arial" w:cs="Arial"/>
                <w:b/>
                <w:sz w:val="20"/>
                <w:szCs w:val="20"/>
              </w:rPr>
            </w:pPr>
            <w:r w:rsidRPr="00976BD7">
              <w:rPr>
                <w:rFonts w:ascii="Arial" w:hAnsi="Arial" w:cs="Arial"/>
                <w:b/>
                <w:sz w:val="20"/>
                <w:szCs w:val="20"/>
              </w:rPr>
              <w:t>bez DPH</w:t>
            </w:r>
          </w:p>
        </w:tc>
        <w:tc>
          <w:tcPr>
            <w:tcW w:w="568" w:type="pct"/>
            <w:tcBorders>
              <w:top w:val="single" w:sz="4" w:space="0" w:color="auto"/>
            </w:tcBorders>
            <w:shd w:val="clear" w:color="auto" w:fill="F2F2F2" w:themeFill="background1" w:themeFillShade="F2"/>
            <w:vAlign w:val="center"/>
          </w:tcPr>
          <w:p w14:paraId="69E37C38" w14:textId="77777777" w:rsidR="008F78CA" w:rsidRPr="00976BD7" w:rsidRDefault="008F78CA" w:rsidP="00F940BA">
            <w:pPr>
              <w:ind w:left="-57"/>
              <w:jc w:val="center"/>
              <w:rPr>
                <w:rFonts w:ascii="Arial" w:hAnsi="Arial" w:cs="Arial"/>
                <w:b/>
                <w:sz w:val="20"/>
                <w:szCs w:val="20"/>
              </w:rPr>
            </w:pPr>
            <w:r w:rsidRPr="00976BD7">
              <w:rPr>
                <w:rFonts w:ascii="Arial" w:hAnsi="Arial" w:cs="Arial"/>
                <w:b/>
                <w:sz w:val="20"/>
                <w:szCs w:val="20"/>
              </w:rPr>
              <w:t>s DPH</w:t>
            </w:r>
          </w:p>
        </w:tc>
        <w:tc>
          <w:tcPr>
            <w:tcW w:w="568" w:type="pct"/>
            <w:tcBorders>
              <w:top w:val="single" w:sz="4" w:space="0" w:color="auto"/>
            </w:tcBorders>
            <w:shd w:val="clear" w:color="auto" w:fill="F2F2F2" w:themeFill="background1" w:themeFillShade="F2"/>
            <w:vAlign w:val="center"/>
          </w:tcPr>
          <w:p w14:paraId="57215C04" w14:textId="77777777" w:rsidR="008F78CA" w:rsidRPr="00976BD7" w:rsidRDefault="008F78CA" w:rsidP="00F940BA">
            <w:pPr>
              <w:ind w:left="-57"/>
              <w:jc w:val="center"/>
              <w:rPr>
                <w:rFonts w:ascii="Arial" w:hAnsi="Arial" w:cs="Arial"/>
                <w:b/>
                <w:sz w:val="20"/>
                <w:szCs w:val="20"/>
              </w:rPr>
            </w:pPr>
            <w:r w:rsidRPr="00976BD7">
              <w:rPr>
                <w:rFonts w:ascii="Arial" w:hAnsi="Arial" w:cs="Arial"/>
                <w:b/>
                <w:sz w:val="20"/>
                <w:szCs w:val="20"/>
              </w:rPr>
              <w:t>bez DPH</w:t>
            </w:r>
          </w:p>
        </w:tc>
        <w:tc>
          <w:tcPr>
            <w:tcW w:w="507" w:type="pct"/>
            <w:tcBorders>
              <w:top w:val="single" w:sz="4" w:space="0" w:color="auto"/>
            </w:tcBorders>
            <w:shd w:val="clear" w:color="auto" w:fill="F2F2F2" w:themeFill="background1" w:themeFillShade="F2"/>
            <w:vAlign w:val="center"/>
          </w:tcPr>
          <w:p w14:paraId="35D3DFF8" w14:textId="77777777" w:rsidR="008F78CA" w:rsidRPr="00976BD7" w:rsidRDefault="008F78CA" w:rsidP="00F940BA">
            <w:pPr>
              <w:ind w:left="-57"/>
              <w:jc w:val="center"/>
              <w:rPr>
                <w:rFonts w:ascii="Arial" w:hAnsi="Arial" w:cs="Arial"/>
                <w:b/>
                <w:sz w:val="20"/>
                <w:szCs w:val="20"/>
              </w:rPr>
            </w:pPr>
            <w:r w:rsidRPr="00976BD7">
              <w:rPr>
                <w:rFonts w:ascii="Arial" w:hAnsi="Arial" w:cs="Arial"/>
                <w:b/>
                <w:sz w:val="20"/>
                <w:szCs w:val="20"/>
              </w:rPr>
              <w:t>s DPH</w:t>
            </w:r>
          </w:p>
        </w:tc>
      </w:tr>
      <w:tr w:rsidR="008F78CA" w:rsidRPr="00366F2E" w14:paraId="25B31121" w14:textId="77777777" w:rsidTr="00976BD7">
        <w:trPr>
          <w:cantSplit/>
          <w:trHeight w:val="207"/>
        </w:trPr>
        <w:tc>
          <w:tcPr>
            <w:tcW w:w="516" w:type="pct"/>
            <w:tcBorders>
              <w:top w:val="single" w:sz="4" w:space="0" w:color="auto"/>
              <w:bottom w:val="single" w:sz="4" w:space="0" w:color="auto"/>
            </w:tcBorders>
          </w:tcPr>
          <w:p w14:paraId="23AC5A54" w14:textId="77777777" w:rsidR="008F78CA" w:rsidRPr="00366F2E" w:rsidRDefault="008F78CA" w:rsidP="00F940BA">
            <w:pPr>
              <w:ind w:left="113"/>
              <w:jc w:val="center"/>
              <w:rPr>
                <w:rFonts w:ascii="Arial" w:hAnsi="Arial" w:cs="Arial"/>
                <w:sz w:val="20"/>
                <w:szCs w:val="20"/>
              </w:rPr>
            </w:pPr>
            <w:r w:rsidRPr="00366F2E">
              <w:rPr>
                <w:rFonts w:ascii="Arial" w:hAnsi="Arial" w:cs="Arial"/>
                <w:sz w:val="20"/>
                <w:szCs w:val="20"/>
              </w:rPr>
              <w:t>1 kg</w:t>
            </w:r>
          </w:p>
        </w:tc>
        <w:tc>
          <w:tcPr>
            <w:tcW w:w="568" w:type="pct"/>
            <w:tcBorders>
              <w:top w:val="single" w:sz="4" w:space="0" w:color="auto"/>
            </w:tcBorders>
            <w:vAlign w:val="center"/>
          </w:tcPr>
          <w:p w14:paraId="2611FB78" w14:textId="62F0300B"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523,00</w:t>
            </w:r>
          </w:p>
        </w:tc>
        <w:tc>
          <w:tcPr>
            <w:tcW w:w="568" w:type="pct"/>
            <w:tcBorders>
              <w:top w:val="single" w:sz="4" w:space="0" w:color="auto"/>
            </w:tcBorders>
            <w:vAlign w:val="center"/>
          </w:tcPr>
          <w:p w14:paraId="1AE8F1DA"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tcBorders>
              <w:top w:val="single" w:sz="4" w:space="0" w:color="auto"/>
            </w:tcBorders>
            <w:vAlign w:val="center"/>
          </w:tcPr>
          <w:p w14:paraId="75930811" w14:textId="337006D7"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533,00</w:t>
            </w:r>
          </w:p>
        </w:tc>
        <w:tc>
          <w:tcPr>
            <w:tcW w:w="568" w:type="pct"/>
            <w:tcBorders>
              <w:top w:val="single" w:sz="4" w:space="0" w:color="auto"/>
            </w:tcBorders>
            <w:vAlign w:val="center"/>
          </w:tcPr>
          <w:p w14:paraId="24A96625"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tcBorders>
              <w:top w:val="single" w:sz="4" w:space="0" w:color="auto"/>
            </w:tcBorders>
            <w:vAlign w:val="center"/>
          </w:tcPr>
          <w:p w14:paraId="11C0578F" w14:textId="6BC32EB5"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555,00</w:t>
            </w:r>
          </w:p>
        </w:tc>
        <w:tc>
          <w:tcPr>
            <w:tcW w:w="568" w:type="pct"/>
            <w:tcBorders>
              <w:top w:val="single" w:sz="4" w:space="0" w:color="auto"/>
            </w:tcBorders>
            <w:vAlign w:val="center"/>
          </w:tcPr>
          <w:p w14:paraId="1AEBD2AE"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tcBorders>
              <w:top w:val="single" w:sz="4" w:space="0" w:color="auto"/>
            </w:tcBorders>
            <w:vAlign w:val="center"/>
          </w:tcPr>
          <w:p w14:paraId="63FE2CDC" w14:textId="39E3D655"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628,00</w:t>
            </w:r>
          </w:p>
        </w:tc>
        <w:tc>
          <w:tcPr>
            <w:tcW w:w="507" w:type="pct"/>
            <w:tcBorders>
              <w:top w:val="single" w:sz="4" w:space="0" w:color="auto"/>
            </w:tcBorders>
            <w:vAlign w:val="center"/>
          </w:tcPr>
          <w:p w14:paraId="290BD0FC"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r>
      <w:tr w:rsidR="008F78CA" w:rsidRPr="00366F2E" w14:paraId="55F98EB5" w14:textId="77777777" w:rsidTr="00976BD7">
        <w:trPr>
          <w:cantSplit/>
          <w:trHeight w:val="202"/>
        </w:trPr>
        <w:tc>
          <w:tcPr>
            <w:tcW w:w="516" w:type="pct"/>
            <w:tcBorders>
              <w:top w:val="single" w:sz="4" w:space="0" w:color="auto"/>
              <w:bottom w:val="single" w:sz="4" w:space="0" w:color="auto"/>
            </w:tcBorders>
          </w:tcPr>
          <w:p w14:paraId="61A4ECC3" w14:textId="77777777" w:rsidR="008F78CA" w:rsidRPr="00366F2E" w:rsidRDefault="008F78CA" w:rsidP="00F940BA">
            <w:pPr>
              <w:ind w:left="113"/>
              <w:jc w:val="center"/>
              <w:rPr>
                <w:rFonts w:ascii="Arial" w:hAnsi="Arial" w:cs="Arial"/>
                <w:sz w:val="20"/>
                <w:szCs w:val="20"/>
              </w:rPr>
            </w:pPr>
            <w:r w:rsidRPr="00366F2E">
              <w:rPr>
                <w:rFonts w:ascii="Arial" w:hAnsi="Arial" w:cs="Arial"/>
                <w:sz w:val="20"/>
                <w:szCs w:val="20"/>
              </w:rPr>
              <w:t>2 kg</w:t>
            </w:r>
          </w:p>
        </w:tc>
        <w:tc>
          <w:tcPr>
            <w:tcW w:w="568" w:type="pct"/>
            <w:vAlign w:val="center"/>
          </w:tcPr>
          <w:p w14:paraId="0F1BE383" w14:textId="5C34628C"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668,00</w:t>
            </w:r>
          </w:p>
        </w:tc>
        <w:tc>
          <w:tcPr>
            <w:tcW w:w="568" w:type="pct"/>
            <w:vAlign w:val="center"/>
          </w:tcPr>
          <w:p w14:paraId="3BF3D6EE"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
          <w:p w14:paraId="14894719" w14:textId="60B5834D"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746,00</w:t>
            </w:r>
          </w:p>
        </w:tc>
        <w:tc>
          <w:tcPr>
            <w:tcW w:w="568" w:type="pct"/>
            <w:vAlign w:val="center"/>
          </w:tcPr>
          <w:p w14:paraId="71794D5D"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
          <w:p w14:paraId="5599ED55" w14:textId="2E7B1723"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795,00</w:t>
            </w:r>
          </w:p>
        </w:tc>
        <w:tc>
          <w:tcPr>
            <w:tcW w:w="568" w:type="pct"/>
            <w:vAlign w:val="center"/>
          </w:tcPr>
          <w:p w14:paraId="0D32BC29"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
          <w:p w14:paraId="6E69220C" w14:textId="43335E59"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906,00</w:t>
            </w:r>
          </w:p>
        </w:tc>
        <w:tc>
          <w:tcPr>
            <w:tcW w:w="507" w:type="pct"/>
            <w:vAlign w:val="center"/>
          </w:tcPr>
          <w:p w14:paraId="524C0631"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r>
      <w:tr w:rsidR="008F78CA" w:rsidRPr="00366F2E" w14:paraId="74A44CAC" w14:textId="77777777" w:rsidTr="00976BD7">
        <w:trPr>
          <w:cantSplit/>
          <w:trHeight w:val="202"/>
        </w:trPr>
        <w:tc>
          <w:tcPr>
            <w:tcW w:w="516" w:type="pct"/>
            <w:tcBorders>
              <w:top w:val="single" w:sz="4" w:space="0" w:color="auto"/>
              <w:bottom w:val="single" w:sz="4" w:space="0" w:color="auto"/>
            </w:tcBorders>
          </w:tcPr>
          <w:p w14:paraId="61E49B0E" w14:textId="77777777" w:rsidR="008F78CA" w:rsidRPr="00366F2E" w:rsidRDefault="008F78CA" w:rsidP="00F940BA">
            <w:pPr>
              <w:ind w:left="113"/>
              <w:jc w:val="center"/>
              <w:rPr>
                <w:rFonts w:ascii="Arial" w:hAnsi="Arial" w:cs="Arial"/>
                <w:sz w:val="20"/>
                <w:szCs w:val="20"/>
              </w:rPr>
            </w:pPr>
            <w:r w:rsidRPr="00366F2E">
              <w:rPr>
                <w:rFonts w:ascii="Arial" w:hAnsi="Arial" w:cs="Arial"/>
                <w:sz w:val="20"/>
                <w:szCs w:val="20"/>
              </w:rPr>
              <w:t>3 kg</w:t>
            </w:r>
          </w:p>
        </w:tc>
        <w:tc>
          <w:tcPr>
            <w:tcW w:w="568" w:type="pct"/>
            <w:vAlign w:val="center"/>
          </w:tcPr>
          <w:p w14:paraId="1A1D581B" w14:textId="1922C3FE"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813,00</w:t>
            </w:r>
          </w:p>
        </w:tc>
        <w:tc>
          <w:tcPr>
            <w:tcW w:w="568" w:type="pct"/>
            <w:vAlign w:val="center"/>
          </w:tcPr>
          <w:p w14:paraId="72C9CC7C"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
          <w:p w14:paraId="42B6B898" w14:textId="65C5B233"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959,00</w:t>
            </w:r>
          </w:p>
        </w:tc>
        <w:tc>
          <w:tcPr>
            <w:tcW w:w="568" w:type="pct"/>
            <w:vAlign w:val="center"/>
          </w:tcPr>
          <w:p w14:paraId="76D46952"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
          <w:p w14:paraId="4DD96147" w14:textId="6C5240F1"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1 035,00</w:t>
            </w:r>
          </w:p>
        </w:tc>
        <w:tc>
          <w:tcPr>
            <w:tcW w:w="568" w:type="pct"/>
            <w:vAlign w:val="center"/>
          </w:tcPr>
          <w:p w14:paraId="2775CF9D"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
          <w:p w14:paraId="6DAA864F" w14:textId="2A924567"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1 184,00</w:t>
            </w:r>
          </w:p>
        </w:tc>
        <w:tc>
          <w:tcPr>
            <w:tcW w:w="507" w:type="pct"/>
            <w:vAlign w:val="center"/>
          </w:tcPr>
          <w:p w14:paraId="41EF8174"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r>
      <w:tr w:rsidR="008F78CA" w:rsidRPr="00366F2E" w14:paraId="12592DB0" w14:textId="77777777" w:rsidTr="00976BD7">
        <w:trPr>
          <w:cantSplit/>
          <w:trHeight w:val="202"/>
        </w:trPr>
        <w:tc>
          <w:tcPr>
            <w:tcW w:w="516" w:type="pct"/>
            <w:tcBorders>
              <w:top w:val="single" w:sz="4" w:space="0" w:color="auto"/>
              <w:bottom w:val="single" w:sz="4" w:space="0" w:color="auto"/>
            </w:tcBorders>
          </w:tcPr>
          <w:p w14:paraId="5E1E5D84" w14:textId="77777777" w:rsidR="008F78CA" w:rsidRPr="00366F2E" w:rsidRDefault="008F78CA" w:rsidP="00F940BA">
            <w:pPr>
              <w:ind w:left="113"/>
              <w:jc w:val="center"/>
              <w:rPr>
                <w:rFonts w:ascii="Arial" w:hAnsi="Arial" w:cs="Arial"/>
                <w:sz w:val="20"/>
                <w:szCs w:val="20"/>
              </w:rPr>
            </w:pPr>
            <w:r w:rsidRPr="00366F2E">
              <w:rPr>
                <w:rFonts w:ascii="Arial" w:hAnsi="Arial" w:cs="Arial"/>
                <w:sz w:val="20"/>
                <w:szCs w:val="20"/>
              </w:rPr>
              <w:t>4 kg</w:t>
            </w:r>
          </w:p>
        </w:tc>
        <w:tc>
          <w:tcPr>
            <w:tcW w:w="568" w:type="pct"/>
            <w:vAlign w:val="center"/>
          </w:tcPr>
          <w:p w14:paraId="4DF674AF" w14:textId="0305DA42"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959,00</w:t>
            </w:r>
          </w:p>
        </w:tc>
        <w:tc>
          <w:tcPr>
            <w:tcW w:w="568" w:type="pct"/>
            <w:vAlign w:val="center"/>
          </w:tcPr>
          <w:p w14:paraId="02E72E5A"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
          <w:p w14:paraId="79E9DED3" w14:textId="1292B5C0"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1 172,00</w:t>
            </w:r>
          </w:p>
        </w:tc>
        <w:tc>
          <w:tcPr>
            <w:tcW w:w="568" w:type="pct"/>
            <w:vAlign w:val="center"/>
          </w:tcPr>
          <w:p w14:paraId="1C164456"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
          <w:p w14:paraId="1D484F37" w14:textId="21533AD4"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1 275,00</w:t>
            </w:r>
          </w:p>
        </w:tc>
        <w:tc>
          <w:tcPr>
            <w:tcW w:w="568" w:type="pct"/>
            <w:vAlign w:val="center"/>
          </w:tcPr>
          <w:p w14:paraId="7A13BEC1"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
          <w:p w14:paraId="6289E0C8" w14:textId="1104AAB7"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1 463,00</w:t>
            </w:r>
          </w:p>
        </w:tc>
        <w:tc>
          <w:tcPr>
            <w:tcW w:w="507" w:type="pct"/>
            <w:vAlign w:val="center"/>
          </w:tcPr>
          <w:p w14:paraId="5E813D6F"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r>
      <w:tr w:rsidR="008F78CA" w:rsidRPr="00366F2E" w14:paraId="5E296EAD" w14:textId="77777777" w:rsidTr="00976BD7">
        <w:trPr>
          <w:cantSplit/>
          <w:trHeight w:val="202"/>
        </w:trPr>
        <w:tc>
          <w:tcPr>
            <w:tcW w:w="516" w:type="pct"/>
            <w:tcBorders>
              <w:top w:val="single" w:sz="4" w:space="0" w:color="auto"/>
              <w:bottom w:val="single" w:sz="4" w:space="0" w:color="auto"/>
            </w:tcBorders>
          </w:tcPr>
          <w:p w14:paraId="023A7569" w14:textId="77777777" w:rsidR="008F78CA" w:rsidRPr="00366F2E" w:rsidRDefault="008F78CA" w:rsidP="00F940BA">
            <w:pPr>
              <w:ind w:left="113"/>
              <w:jc w:val="center"/>
              <w:rPr>
                <w:rFonts w:ascii="Arial" w:hAnsi="Arial" w:cs="Arial"/>
                <w:sz w:val="20"/>
                <w:szCs w:val="20"/>
              </w:rPr>
            </w:pPr>
            <w:r w:rsidRPr="00366F2E">
              <w:rPr>
                <w:rFonts w:ascii="Arial" w:hAnsi="Arial" w:cs="Arial"/>
                <w:sz w:val="20"/>
                <w:szCs w:val="20"/>
              </w:rPr>
              <w:t>5 kg</w:t>
            </w:r>
          </w:p>
        </w:tc>
        <w:tc>
          <w:tcPr>
            <w:tcW w:w="568" w:type="pct"/>
            <w:vAlign w:val="center"/>
          </w:tcPr>
          <w:p w14:paraId="17B6E0AA" w14:textId="4F7F1753"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1 104,00</w:t>
            </w:r>
          </w:p>
        </w:tc>
        <w:tc>
          <w:tcPr>
            <w:tcW w:w="568" w:type="pct"/>
            <w:vAlign w:val="center"/>
          </w:tcPr>
          <w:p w14:paraId="5DD590FB"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
          <w:p w14:paraId="6527D901" w14:textId="59AEB21A"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1 384,00</w:t>
            </w:r>
          </w:p>
        </w:tc>
        <w:tc>
          <w:tcPr>
            <w:tcW w:w="568" w:type="pct"/>
            <w:vAlign w:val="center"/>
          </w:tcPr>
          <w:p w14:paraId="44BCE3D0"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
          <w:p w14:paraId="1D7C8459" w14:textId="1DF37F51"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1 515,00</w:t>
            </w:r>
          </w:p>
        </w:tc>
        <w:tc>
          <w:tcPr>
            <w:tcW w:w="568" w:type="pct"/>
            <w:vAlign w:val="center"/>
          </w:tcPr>
          <w:p w14:paraId="4CEDFF61"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
          <w:p w14:paraId="616B1D27" w14:textId="2168012C"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1 741,00</w:t>
            </w:r>
          </w:p>
        </w:tc>
        <w:tc>
          <w:tcPr>
            <w:tcW w:w="507" w:type="pct"/>
            <w:vAlign w:val="center"/>
          </w:tcPr>
          <w:p w14:paraId="654A571A"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r>
      <w:tr w:rsidR="008F78CA" w:rsidRPr="00366F2E" w14:paraId="05C78996" w14:textId="77777777" w:rsidTr="00976BD7">
        <w:trPr>
          <w:cantSplit/>
          <w:trHeight w:val="202"/>
        </w:trPr>
        <w:tc>
          <w:tcPr>
            <w:tcW w:w="516" w:type="pct"/>
            <w:tcBorders>
              <w:top w:val="single" w:sz="4" w:space="0" w:color="auto"/>
              <w:bottom w:val="single" w:sz="4" w:space="0" w:color="auto"/>
            </w:tcBorders>
          </w:tcPr>
          <w:p w14:paraId="7687C4B3" w14:textId="77777777" w:rsidR="008F78CA" w:rsidRPr="00366F2E" w:rsidRDefault="008F78CA" w:rsidP="00F940BA">
            <w:pPr>
              <w:ind w:left="113"/>
              <w:jc w:val="center"/>
              <w:rPr>
                <w:rFonts w:ascii="Arial" w:hAnsi="Arial" w:cs="Arial"/>
                <w:sz w:val="20"/>
                <w:szCs w:val="20"/>
              </w:rPr>
            </w:pPr>
            <w:r w:rsidRPr="00366F2E">
              <w:rPr>
                <w:rFonts w:ascii="Arial" w:hAnsi="Arial" w:cs="Arial"/>
                <w:sz w:val="20"/>
                <w:szCs w:val="20"/>
              </w:rPr>
              <w:t>6 kg</w:t>
            </w:r>
          </w:p>
        </w:tc>
        <w:tc>
          <w:tcPr>
            <w:tcW w:w="568" w:type="pct"/>
            <w:vAlign w:val="center"/>
          </w:tcPr>
          <w:p w14:paraId="51920FC5" w14:textId="45C0F8C8"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1 249,00</w:t>
            </w:r>
          </w:p>
        </w:tc>
        <w:tc>
          <w:tcPr>
            <w:tcW w:w="568" w:type="pct"/>
            <w:vAlign w:val="center"/>
          </w:tcPr>
          <w:p w14:paraId="6B73E56F"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
          <w:p w14:paraId="5835D09A" w14:textId="1714E015"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1 597,00</w:t>
            </w:r>
          </w:p>
        </w:tc>
        <w:tc>
          <w:tcPr>
            <w:tcW w:w="568" w:type="pct"/>
            <w:vAlign w:val="center"/>
          </w:tcPr>
          <w:p w14:paraId="239098C3"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
          <w:p w14:paraId="7D412B21" w14:textId="16E54DCA"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1 755,00</w:t>
            </w:r>
          </w:p>
        </w:tc>
        <w:tc>
          <w:tcPr>
            <w:tcW w:w="568" w:type="pct"/>
            <w:vAlign w:val="center"/>
          </w:tcPr>
          <w:p w14:paraId="48209D54"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
          <w:p w14:paraId="26408199" w14:textId="75E5EEC9"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2 019,00</w:t>
            </w:r>
          </w:p>
        </w:tc>
        <w:tc>
          <w:tcPr>
            <w:tcW w:w="507" w:type="pct"/>
            <w:vAlign w:val="center"/>
          </w:tcPr>
          <w:p w14:paraId="13B89B82"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r>
      <w:tr w:rsidR="008F78CA" w:rsidRPr="00366F2E" w14:paraId="46D7FE2D" w14:textId="77777777" w:rsidTr="00976BD7">
        <w:trPr>
          <w:cantSplit/>
          <w:trHeight w:val="202"/>
        </w:trPr>
        <w:tc>
          <w:tcPr>
            <w:tcW w:w="516" w:type="pct"/>
            <w:tcBorders>
              <w:top w:val="single" w:sz="4" w:space="0" w:color="auto"/>
              <w:bottom w:val="single" w:sz="4" w:space="0" w:color="auto"/>
            </w:tcBorders>
          </w:tcPr>
          <w:p w14:paraId="52F5E1F5" w14:textId="77777777" w:rsidR="008F78CA" w:rsidRPr="00366F2E" w:rsidRDefault="008F78CA" w:rsidP="00F940BA">
            <w:pPr>
              <w:ind w:left="113"/>
              <w:jc w:val="center"/>
              <w:rPr>
                <w:rFonts w:ascii="Arial" w:hAnsi="Arial" w:cs="Arial"/>
                <w:sz w:val="20"/>
                <w:szCs w:val="20"/>
              </w:rPr>
            </w:pPr>
            <w:r w:rsidRPr="00366F2E">
              <w:rPr>
                <w:rFonts w:ascii="Arial" w:hAnsi="Arial" w:cs="Arial"/>
                <w:sz w:val="20"/>
                <w:szCs w:val="20"/>
              </w:rPr>
              <w:t>7 kg</w:t>
            </w:r>
          </w:p>
        </w:tc>
        <w:tc>
          <w:tcPr>
            <w:tcW w:w="568" w:type="pct"/>
            <w:vAlign w:val="center"/>
          </w:tcPr>
          <w:p w14:paraId="3DEA631F" w14:textId="69BCDC74"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1 394,00</w:t>
            </w:r>
          </w:p>
        </w:tc>
        <w:tc>
          <w:tcPr>
            <w:tcW w:w="568" w:type="pct"/>
            <w:vAlign w:val="center"/>
          </w:tcPr>
          <w:p w14:paraId="63E98469"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
          <w:p w14:paraId="10899C6B" w14:textId="0D623313"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1 810,00</w:t>
            </w:r>
          </w:p>
        </w:tc>
        <w:tc>
          <w:tcPr>
            <w:tcW w:w="568" w:type="pct"/>
            <w:vAlign w:val="center"/>
          </w:tcPr>
          <w:p w14:paraId="0A427A68"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
          <w:p w14:paraId="335EB0D6" w14:textId="0B4E06B8"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1 995,00</w:t>
            </w:r>
          </w:p>
        </w:tc>
        <w:tc>
          <w:tcPr>
            <w:tcW w:w="568" w:type="pct"/>
            <w:vAlign w:val="center"/>
          </w:tcPr>
          <w:p w14:paraId="52B2DF67"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
          <w:p w14:paraId="33314E35" w14:textId="4B6477C4"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2 298,00</w:t>
            </w:r>
          </w:p>
        </w:tc>
        <w:tc>
          <w:tcPr>
            <w:tcW w:w="507" w:type="pct"/>
            <w:vAlign w:val="center"/>
          </w:tcPr>
          <w:p w14:paraId="05920E4A"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r>
      <w:tr w:rsidR="008F78CA" w:rsidRPr="00366F2E" w14:paraId="61BB7FE6" w14:textId="77777777" w:rsidTr="00976BD7">
        <w:trPr>
          <w:cantSplit/>
          <w:trHeight w:val="202"/>
        </w:trPr>
        <w:tc>
          <w:tcPr>
            <w:tcW w:w="516" w:type="pct"/>
            <w:tcBorders>
              <w:top w:val="single" w:sz="4" w:space="0" w:color="auto"/>
              <w:bottom w:val="single" w:sz="4" w:space="0" w:color="auto"/>
            </w:tcBorders>
          </w:tcPr>
          <w:p w14:paraId="673ED1AC" w14:textId="77777777" w:rsidR="008F78CA" w:rsidRPr="00366F2E" w:rsidRDefault="008F78CA" w:rsidP="00F940BA">
            <w:pPr>
              <w:ind w:left="113"/>
              <w:jc w:val="center"/>
              <w:rPr>
                <w:rFonts w:ascii="Arial" w:hAnsi="Arial" w:cs="Arial"/>
                <w:sz w:val="20"/>
                <w:szCs w:val="20"/>
              </w:rPr>
            </w:pPr>
            <w:r w:rsidRPr="00366F2E">
              <w:rPr>
                <w:rFonts w:ascii="Arial" w:hAnsi="Arial" w:cs="Arial"/>
                <w:sz w:val="20"/>
                <w:szCs w:val="20"/>
              </w:rPr>
              <w:t>8 kg</w:t>
            </w:r>
          </w:p>
        </w:tc>
        <w:tc>
          <w:tcPr>
            <w:tcW w:w="568" w:type="pct"/>
            <w:vAlign w:val="center"/>
          </w:tcPr>
          <w:p w14:paraId="6FFE9EB4" w14:textId="194FFA88"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1 540,00</w:t>
            </w:r>
          </w:p>
        </w:tc>
        <w:tc>
          <w:tcPr>
            <w:tcW w:w="568" w:type="pct"/>
            <w:vAlign w:val="center"/>
          </w:tcPr>
          <w:p w14:paraId="161B5CD3"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
          <w:p w14:paraId="32C4C0D4" w14:textId="2C4AF69E"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2 023,00</w:t>
            </w:r>
          </w:p>
        </w:tc>
        <w:tc>
          <w:tcPr>
            <w:tcW w:w="568" w:type="pct"/>
            <w:vAlign w:val="center"/>
          </w:tcPr>
          <w:p w14:paraId="41264501"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
          <w:p w14:paraId="743215D8" w14:textId="52E3E29D"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2 235,00</w:t>
            </w:r>
          </w:p>
        </w:tc>
        <w:tc>
          <w:tcPr>
            <w:tcW w:w="568" w:type="pct"/>
            <w:vAlign w:val="center"/>
          </w:tcPr>
          <w:p w14:paraId="407D018B"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
          <w:p w14:paraId="16B117ED" w14:textId="0B798B5D"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2 576,00</w:t>
            </w:r>
          </w:p>
        </w:tc>
        <w:tc>
          <w:tcPr>
            <w:tcW w:w="507" w:type="pct"/>
            <w:vAlign w:val="center"/>
          </w:tcPr>
          <w:p w14:paraId="22EF9E30"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r>
      <w:tr w:rsidR="008F78CA" w:rsidRPr="00366F2E" w14:paraId="1C00EB36" w14:textId="77777777" w:rsidTr="00976BD7">
        <w:trPr>
          <w:cantSplit/>
          <w:trHeight w:val="202"/>
        </w:trPr>
        <w:tc>
          <w:tcPr>
            <w:tcW w:w="516" w:type="pct"/>
            <w:tcBorders>
              <w:top w:val="single" w:sz="4" w:space="0" w:color="auto"/>
              <w:bottom w:val="single" w:sz="4" w:space="0" w:color="auto"/>
            </w:tcBorders>
          </w:tcPr>
          <w:p w14:paraId="712683E7" w14:textId="77777777" w:rsidR="008F78CA" w:rsidRPr="00366F2E" w:rsidRDefault="008F78CA" w:rsidP="00F940BA">
            <w:pPr>
              <w:ind w:left="113"/>
              <w:jc w:val="center"/>
              <w:rPr>
                <w:rFonts w:ascii="Arial" w:hAnsi="Arial" w:cs="Arial"/>
                <w:sz w:val="20"/>
                <w:szCs w:val="20"/>
              </w:rPr>
            </w:pPr>
            <w:r w:rsidRPr="00366F2E">
              <w:rPr>
                <w:rFonts w:ascii="Arial" w:hAnsi="Arial" w:cs="Arial"/>
                <w:sz w:val="20"/>
                <w:szCs w:val="20"/>
              </w:rPr>
              <w:t>9 kg</w:t>
            </w:r>
          </w:p>
        </w:tc>
        <w:tc>
          <w:tcPr>
            <w:tcW w:w="568" w:type="pct"/>
            <w:vAlign w:val="center"/>
          </w:tcPr>
          <w:p w14:paraId="6D9F1D97" w14:textId="13C08E96"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1 685,00</w:t>
            </w:r>
          </w:p>
        </w:tc>
        <w:tc>
          <w:tcPr>
            <w:tcW w:w="568" w:type="pct"/>
            <w:vAlign w:val="center"/>
          </w:tcPr>
          <w:p w14:paraId="0C3F209F"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
          <w:p w14:paraId="6CD3237D" w14:textId="5D2AD4C0"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2 236,00</w:t>
            </w:r>
          </w:p>
        </w:tc>
        <w:tc>
          <w:tcPr>
            <w:tcW w:w="568" w:type="pct"/>
            <w:vAlign w:val="center"/>
          </w:tcPr>
          <w:p w14:paraId="7B05674C"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
          <w:p w14:paraId="1958B63D" w14:textId="4F30B5CC"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2 475,00</w:t>
            </w:r>
          </w:p>
        </w:tc>
        <w:tc>
          <w:tcPr>
            <w:tcW w:w="568" w:type="pct"/>
            <w:vAlign w:val="center"/>
          </w:tcPr>
          <w:p w14:paraId="7B53FDBA"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
          <w:p w14:paraId="6039B1EB" w14:textId="1ABB2A1B"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2 854,00</w:t>
            </w:r>
          </w:p>
        </w:tc>
        <w:tc>
          <w:tcPr>
            <w:tcW w:w="507" w:type="pct"/>
            <w:vAlign w:val="center"/>
          </w:tcPr>
          <w:p w14:paraId="206B6D33"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r>
      <w:tr w:rsidR="008F78CA" w:rsidRPr="00366F2E" w14:paraId="57729842" w14:textId="77777777" w:rsidTr="00976BD7">
        <w:trPr>
          <w:cantSplit/>
          <w:trHeight w:val="202"/>
        </w:trPr>
        <w:tc>
          <w:tcPr>
            <w:tcW w:w="516" w:type="pct"/>
            <w:tcBorders>
              <w:top w:val="single" w:sz="4" w:space="0" w:color="auto"/>
              <w:bottom w:val="single" w:sz="4" w:space="0" w:color="auto"/>
            </w:tcBorders>
          </w:tcPr>
          <w:p w14:paraId="6A4C3495"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10 kg</w:t>
            </w:r>
          </w:p>
        </w:tc>
        <w:tc>
          <w:tcPr>
            <w:tcW w:w="568" w:type="pct"/>
            <w:vAlign w:val="center"/>
          </w:tcPr>
          <w:p w14:paraId="088A1A4A" w14:textId="09E80CA5"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1 830,00</w:t>
            </w:r>
          </w:p>
        </w:tc>
        <w:tc>
          <w:tcPr>
            <w:tcW w:w="568" w:type="pct"/>
          </w:tcPr>
          <w:p w14:paraId="351F3A69"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
          <w:p w14:paraId="0A10AA76" w14:textId="2639CE37"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2 449,00</w:t>
            </w:r>
          </w:p>
        </w:tc>
        <w:tc>
          <w:tcPr>
            <w:tcW w:w="568" w:type="pct"/>
          </w:tcPr>
          <w:p w14:paraId="3C681BF4"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
          <w:p w14:paraId="01052421" w14:textId="12A8D745"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2 715,00</w:t>
            </w:r>
          </w:p>
        </w:tc>
        <w:tc>
          <w:tcPr>
            <w:tcW w:w="568" w:type="pct"/>
          </w:tcPr>
          <w:p w14:paraId="3D47BA37"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c>
          <w:tcPr>
            <w:tcW w:w="568" w:type="pct"/>
            <w:vAlign w:val="center"/>
          </w:tcPr>
          <w:p w14:paraId="03BF9A9D" w14:textId="725729E3"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3 133,00</w:t>
            </w:r>
          </w:p>
        </w:tc>
        <w:tc>
          <w:tcPr>
            <w:tcW w:w="507" w:type="pct"/>
          </w:tcPr>
          <w:p w14:paraId="689B34AD"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w:t>
            </w:r>
          </w:p>
        </w:tc>
      </w:tr>
      <w:tr w:rsidR="008F78CA" w:rsidRPr="00366F2E" w14:paraId="0B465DA4" w14:textId="77777777" w:rsidTr="00976BD7">
        <w:trPr>
          <w:cantSplit/>
          <w:trHeight w:val="202"/>
        </w:trPr>
        <w:tc>
          <w:tcPr>
            <w:tcW w:w="516" w:type="pct"/>
            <w:tcBorders>
              <w:top w:val="single" w:sz="4" w:space="0" w:color="auto"/>
              <w:bottom w:val="single" w:sz="4" w:space="0" w:color="auto"/>
            </w:tcBorders>
          </w:tcPr>
          <w:p w14:paraId="62480DDE"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15 kg</w:t>
            </w:r>
          </w:p>
        </w:tc>
        <w:tc>
          <w:tcPr>
            <w:tcW w:w="568" w:type="pct"/>
            <w:vAlign w:val="center"/>
          </w:tcPr>
          <w:p w14:paraId="0148DB17" w14:textId="5C10BB13" w:rsidR="008F78CA" w:rsidRPr="00976BD7" w:rsidRDefault="008F78CA" w:rsidP="00F940BA">
            <w:pPr>
              <w:ind w:left="-113"/>
              <w:jc w:val="center"/>
              <w:rPr>
                <w:rFonts w:ascii="Arial" w:hAnsi="Arial" w:cs="Arial"/>
                <w:sz w:val="20"/>
                <w:szCs w:val="20"/>
              </w:rPr>
            </w:pPr>
            <w:r w:rsidRPr="00976BD7">
              <w:rPr>
                <w:rFonts w:ascii="Arial" w:hAnsi="Arial" w:cs="Arial"/>
                <w:sz w:val="20"/>
                <w:szCs w:val="20"/>
              </w:rPr>
              <w:t>2 556,31</w:t>
            </w:r>
          </w:p>
        </w:tc>
        <w:tc>
          <w:tcPr>
            <w:tcW w:w="568" w:type="pct"/>
            <w:vAlign w:val="center"/>
          </w:tcPr>
          <w:p w14:paraId="6309A1DF" w14:textId="08E5AD95" w:rsidR="008F78CA" w:rsidRPr="00976BD7" w:rsidRDefault="008F78CA" w:rsidP="00F940BA">
            <w:pPr>
              <w:ind w:left="-57"/>
              <w:jc w:val="center"/>
              <w:rPr>
                <w:rFonts w:ascii="Arial" w:hAnsi="Arial" w:cs="Arial"/>
                <w:b/>
                <w:sz w:val="20"/>
                <w:szCs w:val="20"/>
              </w:rPr>
            </w:pPr>
            <w:r w:rsidRPr="00976BD7">
              <w:rPr>
                <w:rFonts w:ascii="Arial" w:hAnsi="Arial" w:cs="Arial"/>
                <w:b/>
                <w:sz w:val="20"/>
                <w:szCs w:val="20"/>
              </w:rPr>
              <w:t>3 093,00</w:t>
            </w:r>
          </w:p>
        </w:tc>
        <w:tc>
          <w:tcPr>
            <w:tcW w:w="568" w:type="pct"/>
            <w:vAlign w:val="center"/>
          </w:tcPr>
          <w:p w14:paraId="0393E1C6" w14:textId="6E40F342"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3 514,40</w:t>
            </w:r>
          </w:p>
        </w:tc>
        <w:tc>
          <w:tcPr>
            <w:tcW w:w="568" w:type="pct"/>
            <w:vAlign w:val="center"/>
          </w:tcPr>
          <w:p w14:paraId="5B492E3D" w14:textId="4CC12BC7" w:rsidR="008F78CA" w:rsidRPr="00976BD7" w:rsidRDefault="008F78CA" w:rsidP="00F940BA">
            <w:pPr>
              <w:ind w:left="-57"/>
              <w:jc w:val="center"/>
              <w:rPr>
                <w:rFonts w:ascii="Arial" w:hAnsi="Arial" w:cs="Arial"/>
                <w:b/>
                <w:sz w:val="20"/>
                <w:szCs w:val="20"/>
              </w:rPr>
            </w:pPr>
            <w:r w:rsidRPr="00976BD7">
              <w:rPr>
                <w:rFonts w:ascii="Arial" w:hAnsi="Arial" w:cs="Arial"/>
                <w:b/>
                <w:sz w:val="20"/>
                <w:szCs w:val="20"/>
              </w:rPr>
              <w:t>4 252,00</w:t>
            </w:r>
          </w:p>
        </w:tc>
        <w:tc>
          <w:tcPr>
            <w:tcW w:w="568" w:type="pct"/>
            <w:vAlign w:val="center"/>
          </w:tcPr>
          <w:p w14:paraId="217FB4AD" w14:textId="29B9546D"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3 915,60</w:t>
            </w:r>
          </w:p>
        </w:tc>
        <w:tc>
          <w:tcPr>
            <w:tcW w:w="568" w:type="pct"/>
            <w:vAlign w:val="center"/>
          </w:tcPr>
          <w:p w14:paraId="3B431482" w14:textId="45E898FD" w:rsidR="008F78CA" w:rsidRPr="00976BD7" w:rsidRDefault="008F78CA" w:rsidP="00F940BA">
            <w:pPr>
              <w:ind w:left="-57"/>
              <w:jc w:val="center"/>
              <w:rPr>
                <w:rFonts w:ascii="Arial" w:hAnsi="Arial" w:cs="Arial"/>
                <w:b/>
                <w:sz w:val="20"/>
                <w:szCs w:val="20"/>
              </w:rPr>
            </w:pPr>
            <w:r w:rsidRPr="00976BD7">
              <w:rPr>
                <w:rFonts w:ascii="Arial" w:hAnsi="Arial" w:cs="Arial"/>
                <w:b/>
                <w:sz w:val="20"/>
                <w:szCs w:val="20"/>
              </w:rPr>
              <w:t>4 738,00</w:t>
            </w:r>
          </w:p>
        </w:tc>
        <w:tc>
          <w:tcPr>
            <w:tcW w:w="568" w:type="pct"/>
            <w:vAlign w:val="center"/>
          </w:tcPr>
          <w:p w14:paraId="177699E5" w14:textId="0741EF04"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4 524,31</w:t>
            </w:r>
          </w:p>
        </w:tc>
        <w:tc>
          <w:tcPr>
            <w:tcW w:w="507" w:type="pct"/>
            <w:vAlign w:val="center"/>
          </w:tcPr>
          <w:p w14:paraId="3BFA916D" w14:textId="077B1C69" w:rsidR="008F78CA" w:rsidRPr="00976BD7" w:rsidRDefault="008F78CA" w:rsidP="00F940BA">
            <w:pPr>
              <w:ind w:left="-57"/>
              <w:jc w:val="center"/>
              <w:rPr>
                <w:rFonts w:ascii="Arial" w:hAnsi="Arial" w:cs="Arial"/>
                <w:b/>
                <w:sz w:val="20"/>
                <w:szCs w:val="20"/>
              </w:rPr>
            </w:pPr>
            <w:r w:rsidRPr="00976BD7">
              <w:rPr>
                <w:rFonts w:ascii="Arial" w:hAnsi="Arial" w:cs="Arial"/>
                <w:b/>
                <w:sz w:val="20"/>
                <w:szCs w:val="20"/>
              </w:rPr>
              <w:t>5 474,00</w:t>
            </w:r>
          </w:p>
        </w:tc>
      </w:tr>
      <w:tr w:rsidR="008F78CA" w:rsidRPr="00366F2E" w14:paraId="29809A00" w14:textId="77777777" w:rsidTr="00976BD7">
        <w:trPr>
          <w:cantSplit/>
          <w:trHeight w:val="202"/>
        </w:trPr>
        <w:tc>
          <w:tcPr>
            <w:tcW w:w="516" w:type="pct"/>
            <w:tcBorders>
              <w:top w:val="single" w:sz="4" w:space="0" w:color="auto"/>
              <w:bottom w:val="single" w:sz="4" w:space="0" w:color="auto"/>
            </w:tcBorders>
          </w:tcPr>
          <w:p w14:paraId="258305B7"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20 kg</w:t>
            </w:r>
          </w:p>
        </w:tc>
        <w:tc>
          <w:tcPr>
            <w:tcW w:w="568" w:type="pct"/>
            <w:vAlign w:val="center"/>
          </w:tcPr>
          <w:p w14:paraId="2E7F0C9B" w14:textId="0AAE11B9" w:rsidR="008F78CA" w:rsidRPr="00976BD7" w:rsidRDefault="008F78CA" w:rsidP="00F940BA">
            <w:pPr>
              <w:ind w:left="-113"/>
              <w:jc w:val="center"/>
              <w:rPr>
                <w:rFonts w:ascii="Arial" w:hAnsi="Arial" w:cs="Arial"/>
                <w:sz w:val="20"/>
                <w:szCs w:val="20"/>
              </w:rPr>
            </w:pPr>
            <w:r w:rsidRPr="00976BD7">
              <w:rPr>
                <w:rFonts w:ascii="Arial" w:hAnsi="Arial" w:cs="Arial"/>
                <w:sz w:val="20"/>
                <w:szCs w:val="20"/>
              </w:rPr>
              <w:t>3 282,58</w:t>
            </w:r>
          </w:p>
        </w:tc>
        <w:tc>
          <w:tcPr>
            <w:tcW w:w="568" w:type="pct"/>
            <w:vAlign w:val="center"/>
          </w:tcPr>
          <w:p w14:paraId="5B1368F4" w14:textId="52EA97A9" w:rsidR="008F78CA" w:rsidRPr="00976BD7" w:rsidRDefault="008F78CA" w:rsidP="00F940BA">
            <w:pPr>
              <w:ind w:left="-57"/>
              <w:jc w:val="center"/>
              <w:rPr>
                <w:rFonts w:ascii="Arial" w:hAnsi="Arial" w:cs="Arial"/>
                <w:b/>
                <w:sz w:val="20"/>
                <w:szCs w:val="20"/>
              </w:rPr>
            </w:pPr>
            <w:r w:rsidRPr="00976BD7">
              <w:rPr>
                <w:rFonts w:ascii="Arial" w:hAnsi="Arial" w:cs="Arial"/>
                <w:b/>
                <w:sz w:val="20"/>
                <w:szCs w:val="20"/>
              </w:rPr>
              <w:t>3 972,00</w:t>
            </w:r>
          </w:p>
        </w:tc>
        <w:tc>
          <w:tcPr>
            <w:tcW w:w="568" w:type="pct"/>
            <w:vAlign w:val="center"/>
          </w:tcPr>
          <w:p w14:paraId="12AE3FE5" w14:textId="0CC903BE"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4 579,35</w:t>
            </w:r>
          </w:p>
        </w:tc>
        <w:tc>
          <w:tcPr>
            <w:tcW w:w="568" w:type="pct"/>
            <w:vAlign w:val="center"/>
          </w:tcPr>
          <w:p w14:paraId="41D5F335" w14:textId="16A13F3B" w:rsidR="008F78CA" w:rsidRPr="00976BD7" w:rsidRDefault="008F78CA" w:rsidP="00F940BA">
            <w:pPr>
              <w:ind w:left="-57"/>
              <w:jc w:val="center"/>
              <w:rPr>
                <w:rFonts w:ascii="Arial" w:hAnsi="Arial" w:cs="Arial"/>
                <w:b/>
                <w:sz w:val="20"/>
                <w:szCs w:val="20"/>
              </w:rPr>
            </w:pPr>
            <w:r w:rsidRPr="00976BD7">
              <w:rPr>
                <w:rFonts w:ascii="Arial" w:hAnsi="Arial" w:cs="Arial"/>
                <w:b/>
                <w:sz w:val="20"/>
                <w:szCs w:val="20"/>
              </w:rPr>
              <w:t>5 541,00</w:t>
            </w:r>
          </w:p>
        </w:tc>
        <w:tc>
          <w:tcPr>
            <w:tcW w:w="568" w:type="pct"/>
            <w:vAlign w:val="center"/>
          </w:tcPr>
          <w:p w14:paraId="47E008E0" w14:textId="43037E8B"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5 115,71</w:t>
            </w:r>
          </w:p>
        </w:tc>
        <w:tc>
          <w:tcPr>
            <w:tcW w:w="568" w:type="pct"/>
            <w:vAlign w:val="center"/>
          </w:tcPr>
          <w:p w14:paraId="78C1644B" w14:textId="781A789A" w:rsidR="008F78CA" w:rsidRPr="00976BD7" w:rsidRDefault="008F78CA" w:rsidP="00F940BA">
            <w:pPr>
              <w:ind w:left="-57"/>
              <w:jc w:val="center"/>
              <w:rPr>
                <w:rFonts w:ascii="Arial" w:hAnsi="Arial" w:cs="Arial"/>
                <w:b/>
                <w:sz w:val="20"/>
                <w:szCs w:val="20"/>
              </w:rPr>
            </w:pPr>
            <w:r w:rsidRPr="00976BD7">
              <w:rPr>
                <w:rFonts w:ascii="Arial" w:hAnsi="Arial" w:cs="Arial"/>
                <w:b/>
                <w:sz w:val="20"/>
                <w:szCs w:val="20"/>
              </w:rPr>
              <w:t>6 190,00</w:t>
            </w:r>
          </w:p>
        </w:tc>
        <w:tc>
          <w:tcPr>
            <w:tcW w:w="568" w:type="pct"/>
            <w:vAlign w:val="center"/>
          </w:tcPr>
          <w:p w14:paraId="2E31992B" w14:textId="2A91B18B"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5 916,03</w:t>
            </w:r>
          </w:p>
        </w:tc>
        <w:tc>
          <w:tcPr>
            <w:tcW w:w="507" w:type="pct"/>
            <w:vAlign w:val="center"/>
          </w:tcPr>
          <w:p w14:paraId="3FCDCD47" w14:textId="3254F63E" w:rsidR="008F78CA" w:rsidRPr="00976BD7" w:rsidRDefault="008F78CA" w:rsidP="00F940BA">
            <w:pPr>
              <w:ind w:left="-57"/>
              <w:jc w:val="center"/>
              <w:rPr>
                <w:rFonts w:ascii="Arial" w:hAnsi="Arial" w:cs="Arial"/>
                <w:b/>
                <w:sz w:val="20"/>
                <w:szCs w:val="20"/>
              </w:rPr>
            </w:pPr>
            <w:r w:rsidRPr="00976BD7">
              <w:rPr>
                <w:rFonts w:ascii="Arial" w:hAnsi="Arial" w:cs="Arial"/>
                <w:b/>
                <w:sz w:val="20"/>
                <w:szCs w:val="20"/>
              </w:rPr>
              <w:t>7 158,00</w:t>
            </w:r>
          </w:p>
        </w:tc>
      </w:tr>
      <w:tr w:rsidR="008F78CA" w:rsidRPr="00366F2E" w14:paraId="4DF29CED" w14:textId="77777777" w:rsidTr="00976BD7">
        <w:trPr>
          <w:cantSplit/>
          <w:trHeight w:val="202"/>
        </w:trPr>
        <w:tc>
          <w:tcPr>
            <w:tcW w:w="516" w:type="pct"/>
            <w:tcBorders>
              <w:top w:val="single" w:sz="4" w:space="0" w:color="auto"/>
              <w:bottom w:val="single" w:sz="4" w:space="0" w:color="auto"/>
            </w:tcBorders>
          </w:tcPr>
          <w:p w14:paraId="45A0AA92"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25 kg</w:t>
            </w:r>
          </w:p>
        </w:tc>
        <w:tc>
          <w:tcPr>
            <w:tcW w:w="568" w:type="pct"/>
            <w:vAlign w:val="center"/>
          </w:tcPr>
          <w:p w14:paraId="3FBC8233" w14:textId="05CE067F" w:rsidR="008F78CA" w:rsidRPr="00976BD7" w:rsidRDefault="008F78CA" w:rsidP="00F940BA">
            <w:pPr>
              <w:ind w:left="-113"/>
              <w:jc w:val="center"/>
              <w:rPr>
                <w:rFonts w:ascii="Arial" w:hAnsi="Arial" w:cs="Arial"/>
                <w:sz w:val="20"/>
                <w:szCs w:val="20"/>
              </w:rPr>
            </w:pPr>
            <w:r w:rsidRPr="00976BD7">
              <w:rPr>
                <w:rFonts w:ascii="Arial" w:hAnsi="Arial" w:cs="Arial"/>
                <w:sz w:val="20"/>
                <w:szCs w:val="20"/>
              </w:rPr>
              <w:t>4 008,86</w:t>
            </w:r>
          </w:p>
        </w:tc>
        <w:tc>
          <w:tcPr>
            <w:tcW w:w="568" w:type="pct"/>
            <w:vAlign w:val="center"/>
          </w:tcPr>
          <w:p w14:paraId="3DDBAC3A" w14:textId="4BDBF051" w:rsidR="008F78CA" w:rsidRPr="00976BD7" w:rsidRDefault="008F78CA" w:rsidP="00F940BA">
            <w:pPr>
              <w:ind w:left="-57"/>
              <w:jc w:val="center"/>
              <w:rPr>
                <w:rFonts w:ascii="Arial" w:hAnsi="Arial" w:cs="Arial"/>
                <w:b/>
                <w:sz w:val="20"/>
                <w:szCs w:val="20"/>
              </w:rPr>
            </w:pPr>
            <w:r w:rsidRPr="00976BD7">
              <w:rPr>
                <w:rFonts w:ascii="Arial" w:hAnsi="Arial" w:cs="Arial"/>
                <w:b/>
                <w:sz w:val="20"/>
                <w:szCs w:val="20"/>
              </w:rPr>
              <w:t>4 851,00</w:t>
            </w:r>
          </w:p>
        </w:tc>
        <w:tc>
          <w:tcPr>
            <w:tcW w:w="568" w:type="pct"/>
            <w:vAlign w:val="center"/>
          </w:tcPr>
          <w:p w14:paraId="2F6B14C6" w14:textId="4F9F2B23"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5 644,30</w:t>
            </w:r>
          </w:p>
        </w:tc>
        <w:tc>
          <w:tcPr>
            <w:tcW w:w="568" w:type="pct"/>
            <w:vAlign w:val="center"/>
          </w:tcPr>
          <w:p w14:paraId="3A08B264" w14:textId="2846CB09" w:rsidR="008F78CA" w:rsidRPr="00976BD7" w:rsidRDefault="008F78CA" w:rsidP="00F940BA">
            <w:pPr>
              <w:ind w:left="-57"/>
              <w:jc w:val="center"/>
              <w:rPr>
                <w:rFonts w:ascii="Arial" w:hAnsi="Arial" w:cs="Arial"/>
                <w:b/>
                <w:sz w:val="20"/>
                <w:szCs w:val="20"/>
              </w:rPr>
            </w:pPr>
            <w:r w:rsidRPr="00976BD7">
              <w:rPr>
                <w:rFonts w:ascii="Arial" w:hAnsi="Arial" w:cs="Arial"/>
                <w:b/>
                <w:sz w:val="20"/>
                <w:szCs w:val="20"/>
              </w:rPr>
              <w:t>6 830,00</w:t>
            </w:r>
          </w:p>
        </w:tc>
        <w:tc>
          <w:tcPr>
            <w:tcW w:w="568" w:type="pct"/>
            <w:vAlign w:val="center"/>
          </w:tcPr>
          <w:p w14:paraId="7AB08496" w14:textId="3EE7F2A2"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6 315,82</w:t>
            </w:r>
          </w:p>
        </w:tc>
        <w:tc>
          <w:tcPr>
            <w:tcW w:w="568" w:type="pct"/>
            <w:vAlign w:val="center"/>
          </w:tcPr>
          <w:p w14:paraId="60DB5BA9" w14:textId="63540CF0" w:rsidR="008F78CA" w:rsidRPr="00976BD7" w:rsidRDefault="008F78CA" w:rsidP="00F940BA">
            <w:pPr>
              <w:ind w:left="-57"/>
              <w:jc w:val="center"/>
              <w:rPr>
                <w:rFonts w:ascii="Arial" w:hAnsi="Arial" w:cs="Arial"/>
                <w:b/>
                <w:sz w:val="20"/>
                <w:szCs w:val="20"/>
              </w:rPr>
            </w:pPr>
            <w:r w:rsidRPr="00976BD7">
              <w:rPr>
                <w:rFonts w:ascii="Arial" w:hAnsi="Arial" w:cs="Arial"/>
                <w:b/>
                <w:sz w:val="20"/>
                <w:szCs w:val="20"/>
              </w:rPr>
              <w:t>7 642,00</w:t>
            </w:r>
          </w:p>
        </w:tc>
        <w:tc>
          <w:tcPr>
            <w:tcW w:w="568" w:type="pct"/>
            <w:vAlign w:val="center"/>
          </w:tcPr>
          <w:p w14:paraId="5A585542" w14:textId="2A813618"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7 307,75</w:t>
            </w:r>
          </w:p>
        </w:tc>
        <w:tc>
          <w:tcPr>
            <w:tcW w:w="507" w:type="pct"/>
            <w:vAlign w:val="center"/>
          </w:tcPr>
          <w:p w14:paraId="09CBB047" w14:textId="3A050791" w:rsidR="008F78CA" w:rsidRPr="00976BD7" w:rsidRDefault="008F78CA" w:rsidP="00F940BA">
            <w:pPr>
              <w:ind w:left="-57"/>
              <w:jc w:val="center"/>
              <w:rPr>
                <w:rFonts w:ascii="Arial" w:hAnsi="Arial" w:cs="Arial"/>
                <w:b/>
                <w:sz w:val="20"/>
                <w:szCs w:val="20"/>
              </w:rPr>
            </w:pPr>
            <w:r w:rsidRPr="00976BD7">
              <w:rPr>
                <w:rFonts w:ascii="Arial" w:hAnsi="Arial" w:cs="Arial"/>
                <w:b/>
                <w:sz w:val="20"/>
                <w:szCs w:val="20"/>
              </w:rPr>
              <w:t>8 842,00</w:t>
            </w:r>
          </w:p>
        </w:tc>
      </w:tr>
      <w:tr w:rsidR="008F78CA" w:rsidRPr="00366F2E" w14:paraId="18EDAB8B" w14:textId="77777777" w:rsidTr="00976BD7">
        <w:trPr>
          <w:cantSplit/>
          <w:trHeight w:val="202"/>
        </w:trPr>
        <w:tc>
          <w:tcPr>
            <w:tcW w:w="516" w:type="pct"/>
            <w:tcBorders>
              <w:top w:val="single" w:sz="4" w:space="0" w:color="auto"/>
            </w:tcBorders>
          </w:tcPr>
          <w:p w14:paraId="6F7B134D" w14:textId="77777777" w:rsidR="008F78CA" w:rsidRPr="00366F2E" w:rsidRDefault="008F78CA" w:rsidP="00F940BA">
            <w:pPr>
              <w:jc w:val="center"/>
              <w:rPr>
                <w:rFonts w:ascii="Arial" w:hAnsi="Arial" w:cs="Arial"/>
                <w:sz w:val="20"/>
                <w:szCs w:val="20"/>
              </w:rPr>
            </w:pPr>
            <w:r w:rsidRPr="00366F2E">
              <w:rPr>
                <w:rFonts w:ascii="Arial" w:hAnsi="Arial" w:cs="Arial"/>
                <w:sz w:val="20"/>
                <w:szCs w:val="20"/>
              </w:rPr>
              <w:t>30 kg</w:t>
            </w:r>
          </w:p>
        </w:tc>
        <w:tc>
          <w:tcPr>
            <w:tcW w:w="568" w:type="pct"/>
            <w:vAlign w:val="center"/>
          </w:tcPr>
          <w:p w14:paraId="5FA05DB1" w14:textId="3B4DAE23" w:rsidR="008F78CA" w:rsidRPr="00976BD7" w:rsidRDefault="008F78CA" w:rsidP="00F940BA">
            <w:pPr>
              <w:ind w:left="-113"/>
              <w:jc w:val="center"/>
              <w:rPr>
                <w:rFonts w:ascii="Arial" w:hAnsi="Arial" w:cs="Arial"/>
                <w:sz w:val="20"/>
                <w:szCs w:val="20"/>
              </w:rPr>
            </w:pPr>
            <w:r w:rsidRPr="00976BD7">
              <w:rPr>
                <w:rFonts w:ascii="Arial" w:hAnsi="Arial" w:cs="Arial"/>
                <w:sz w:val="20"/>
                <w:szCs w:val="20"/>
              </w:rPr>
              <w:t>4 735,13</w:t>
            </w:r>
          </w:p>
        </w:tc>
        <w:tc>
          <w:tcPr>
            <w:tcW w:w="568" w:type="pct"/>
            <w:vAlign w:val="center"/>
          </w:tcPr>
          <w:p w14:paraId="26373EB9" w14:textId="2E1E4809" w:rsidR="008F78CA" w:rsidRPr="00976BD7" w:rsidRDefault="008F78CA" w:rsidP="00F940BA">
            <w:pPr>
              <w:ind w:left="-57"/>
              <w:jc w:val="center"/>
              <w:rPr>
                <w:rFonts w:ascii="Arial" w:hAnsi="Arial" w:cs="Arial"/>
                <w:b/>
                <w:sz w:val="20"/>
                <w:szCs w:val="20"/>
              </w:rPr>
            </w:pPr>
            <w:r w:rsidRPr="00976BD7">
              <w:rPr>
                <w:rFonts w:ascii="Arial" w:hAnsi="Arial" w:cs="Arial"/>
                <w:b/>
                <w:sz w:val="20"/>
                <w:szCs w:val="20"/>
              </w:rPr>
              <w:t>5 730,00</w:t>
            </w:r>
          </w:p>
        </w:tc>
        <w:tc>
          <w:tcPr>
            <w:tcW w:w="568" w:type="pct"/>
            <w:vAlign w:val="center"/>
          </w:tcPr>
          <w:p w14:paraId="306DF681" w14:textId="5ABE5A82"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6 709,25</w:t>
            </w:r>
          </w:p>
        </w:tc>
        <w:tc>
          <w:tcPr>
            <w:tcW w:w="568" w:type="pct"/>
            <w:vAlign w:val="center"/>
          </w:tcPr>
          <w:p w14:paraId="05968EA8" w14:textId="53A313E1" w:rsidR="008F78CA" w:rsidRPr="00976BD7" w:rsidRDefault="008F78CA" w:rsidP="00F940BA">
            <w:pPr>
              <w:ind w:left="-57"/>
              <w:jc w:val="center"/>
              <w:rPr>
                <w:rFonts w:ascii="Arial" w:hAnsi="Arial" w:cs="Arial"/>
                <w:b/>
                <w:sz w:val="20"/>
                <w:szCs w:val="20"/>
              </w:rPr>
            </w:pPr>
            <w:r w:rsidRPr="00976BD7">
              <w:rPr>
                <w:rFonts w:ascii="Arial" w:hAnsi="Arial" w:cs="Arial"/>
                <w:b/>
                <w:sz w:val="20"/>
                <w:szCs w:val="20"/>
              </w:rPr>
              <w:t>8 118,00</w:t>
            </w:r>
          </w:p>
        </w:tc>
        <w:tc>
          <w:tcPr>
            <w:tcW w:w="568" w:type="pct"/>
            <w:vAlign w:val="center"/>
          </w:tcPr>
          <w:p w14:paraId="7BEB63B2" w14:textId="323E72BC"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7 515,94</w:t>
            </w:r>
          </w:p>
        </w:tc>
        <w:tc>
          <w:tcPr>
            <w:tcW w:w="568" w:type="pct"/>
            <w:vAlign w:val="center"/>
          </w:tcPr>
          <w:p w14:paraId="105CAB5D" w14:textId="20C46187" w:rsidR="008F78CA" w:rsidRPr="00976BD7" w:rsidRDefault="008F78CA" w:rsidP="00F940BA">
            <w:pPr>
              <w:ind w:left="-57"/>
              <w:jc w:val="center"/>
              <w:rPr>
                <w:rFonts w:ascii="Arial" w:hAnsi="Arial" w:cs="Arial"/>
                <w:b/>
                <w:sz w:val="20"/>
                <w:szCs w:val="20"/>
              </w:rPr>
            </w:pPr>
            <w:r w:rsidRPr="00976BD7">
              <w:rPr>
                <w:rFonts w:ascii="Arial" w:hAnsi="Arial" w:cs="Arial"/>
                <w:b/>
                <w:sz w:val="20"/>
                <w:szCs w:val="20"/>
              </w:rPr>
              <w:t>9 094,00</w:t>
            </w:r>
          </w:p>
        </w:tc>
        <w:tc>
          <w:tcPr>
            <w:tcW w:w="568" w:type="pct"/>
            <w:vAlign w:val="center"/>
          </w:tcPr>
          <w:p w14:paraId="4E26C076" w14:textId="28DE399B" w:rsidR="008F78CA" w:rsidRPr="00976BD7" w:rsidRDefault="008F78CA" w:rsidP="00F940BA">
            <w:pPr>
              <w:ind w:left="-57"/>
              <w:jc w:val="center"/>
              <w:rPr>
                <w:rFonts w:ascii="Arial" w:hAnsi="Arial" w:cs="Arial"/>
                <w:sz w:val="20"/>
                <w:szCs w:val="20"/>
              </w:rPr>
            </w:pPr>
            <w:r w:rsidRPr="00976BD7">
              <w:rPr>
                <w:rFonts w:ascii="Arial" w:hAnsi="Arial" w:cs="Arial"/>
                <w:sz w:val="20"/>
                <w:szCs w:val="20"/>
              </w:rPr>
              <w:t>8 699,47</w:t>
            </w:r>
          </w:p>
        </w:tc>
        <w:tc>
          <w:tcPr>
            <w:tcW w:w="507" w:type="pct"/>
            <w:vAlign w:val="center"/>
          </w:tcPr>
          <w:p w14:paraId="3FB2591E" w14:textId="7054C6AC" w:rsidR="008F78CA" w:rsidRPr="00976BD7" w:rsidRDefault="008F78CA" w:rsidP="00F940BA">
            <w:pPr>
              <w:ind w:left="-57"/>
              <w:jc w:val="center"/>
              <w:rPr>
                <w:rFonts w:ascii="Arial" w:hAnsi="Arial" w:cs="Arial"/>
                <w:b/>
                <w:sz w:val="20"/>
                <w:szCs w:val="20"/>
              </w:rPr>
            </w:pPr>
            <w:r w:rsidRPr="00976BD7">
              <w:rPr>
                <w:rFonts w:ascii="Arial" w:hAnsi="Arial" w:cs="Arial"/>
                <w:b/>
                <w:sz w:val="20"/>
                <w:szCs w:val="20"/>
              </w:rPr>
              <w:t>10 526,00</w:t>
            </w:r>
          </w:p>
        </w:tc>
      </w:tr>
    </w:tbl>
    <w:p w14:paraId="2260D781" w14:textId="77777777" w:rsidR="00A82D1F" w:rsidRPr="00366F2E" w:rsidRDefault="00A82D1F" w:rsidP="00814451">
      <w:pPr>
        <w:rPr>
          <w:rFonts w:ascii="Arial" w:hAnsi="Arial" w:cs="Arial"/>
        </w:rPr>
      </w:pPr>
    </w:p>
    <w:p w14:paraId="1E47FCDD" w14:textId="77777777" w:rsidR="00814451" w:rsidRPr="00366F2E" w:rsidRDefault="00814451" w:rsidP="00814451">
      <w:pPr>
        <w:spacing w:line="240" w:lineRule="auto"/>
        <w:rPr>
          <w:rFonts w:ascii="Arial" w:hAnsi="Arial" w:cs="Arial"/>
          <w:sz w:val="8"/>
          <w:szCs w:val="8"/>
        </w:rPr>
      </w:pPr>
    </w:p>
    <w:p w14:paraId="66EF892C" w14:textId="12F9FA63" w:rsidR="00713A8C" w:rsidRPr="00366F2E" w:rsidRDefault="00A178F9" w:rsidP="00402089">
      <w:pPr>
        <w:pStyle w:val="cpNormal4"/>
        <w:spacing w:after="0" w:line="228" w:lineRule="auto"/>
        <w:ind w:right="283" w:firstLine="0"/>
        <w:jc w:val="both"/>
        <w:rPr>
          <w:rFonts w:ascii="Arial" w:hAnsi="Arial" w:cs="Arial"/>
          <w:sz w:val="16"/>
          <w:szCs w:val="16"/>
        </w:rPr>
      </w:pPr>
      <w:r w:rsidRPr="00366F2E">
        <w:rPr>
          <w:rFonts w:ascii="Arial" w:hAnsi="Arial" w:cs="Arial"/>
          <w:sz w:val="16"/>
          <w:szCs w:val="16"/>
        </w:rPr>
        <w:t>Při poskytování výše uvedené služby Standardní balík (prioritní a ekonomický) s</w:t>
      </w:r>
      <w:r w:rsidR="00F00687" w:rsidRPr="00366F2E">
        <w:rPr>
          <w:rFonts w:ascii="Arial" w:hAnsi="Arial" w:cs="Arial"/>
          <w:sz w:val="16"/>
          <w:szCs w:val="16"/>
        </w:rPr>
        <w:t> </w:t>
      </w:r>
      <w:r w:rsidRPr="00366F2E">
        <w:rPr>
          <w:rFonts w:ascii="Arial" w:hAnsi="Arial" w:cs="Arial"/>
          <w:sz w:val="16"/>
          <w:szCs w:val="16"/>
        </w:rPr>
        <w:t>hmotností nad 10 kg do zemí mimo EU (jako služby související s</w:t>
      </w:r>
      <w:r w:rsidR="00F00687" w:rsidRPr="00366F2E">
        <w:rPr>
          <w:rFonts w:ascii="Arial" w:hAnsi="Arial" w:cs="Arial"/>
          <w:sz w:val="16"/>
          <w:szCs w:val="16"/>
        </w:rPr>
        <w:t> </w:t>
      </w:r>
      <w:r w:rsidRPr="00366F2E">
        <w:rPr>
          <w:rFonts w:ascii="Arial" w:hAnsi="Arial" w:cs="Arial"/>
          <w:sz w:val="16"/>
          <w:szCs w:val="16"/>
        </w:rPr>
        <w:t>vývozem zboží) je služba osvobozena od DPH za podmínky dodržení všech souvisejících ustanovení zákona 235/2004 Sb., o dani z</w:t>
      </w:r>
      <w:r w:rsidR="00F00687" w:rsidRPr="00366F2E">
        <w:rPr>
          <w:rFonts w:ascii="Arial" w:hAnsi="Arial" w:cs="Arial"/>
          <w:sz w:val="16"/>
          <w:szCs w:val="16"/>
        </w:rPr>
        <w:t> </w:t>
      </w:r>
      <w:r w:rsidRPr="00366F2E">
        <w:rPr>
          <w:rFonts w:ascii="Arial" w:hAnsi="Arial" w:cs="Arial"/>
          <w:sz w:val="16"/>
          <w:szCs w:val="16"/>
        </w:rPr>
        <w:t>přidané hodnoty.</w:t>
      </w:r>
    </w:p>
    <w:p w14:paraId="3DC44EAF" w14:textId="59213CDD" w:rsidR="00954480" w:rsidRPr="00366F2E" w:rsidRDefault="00954480" w:rsidP="001B5A38">
      <w:pPr>
        <w:pStyle w:val="Nadpis4"/>
        <w:numPr>
          <w:ilvl w:val="3"/>
          <w:numId w:val="60"/>
        </w:numPr>
        <w:tabs>
          <w:tab w:val="clear" w:pos="907"/>
          <w:tab w:val="num" w:pos="567"/>
        </w:tabs>
        <w:rPr>
          <w:rFonts w:cs="Arial"/>
        </w:rPr>
      </w:pPr>
      <w:bookmarkStart w:id="520" w:name="_Toc247946335"/>
      <w:bookmarkStart w:id="521" w:name="_Toc447207178"/>
      <w:bookmarkStart w:id="522" w:name="_Toc22742925"/>
      <w:bookmarkStart w:id="523" w:name="_Toc87870685"/>
      <w:bookmarkStart w:id="524" w:name="_Toc151388011"/>
      <w:bookmarkStart w:id="525" w:name="_Toc189039857"/>
      <w:r w:rsidRPr="00366F2E">
        <w:rPr>
          <w:rFonts w:cs="Arial"/>
        </w:rPr>
        <w:t>Cenný balík</w:t>
      </w:r>
      <w:bookmarkEnd w:id="520"/>
      <w:bookmarkEnd w:id="521"/>
      <w:bookmarkEnd w:id="522"/>
      <w:bookmarkEnd w:id="523"/>
      <w:bookmarkEnd w:id="524"/>
      <w:bookmarkEnd w:id="525"/>
    </w:p>
    <w:p w14:paraId="2F0B6B83" w14:textId="1B075CF1" w:rsidR="00954480" w:rsidRPr="00366F2E" w:rsidRDefault="001470F1" w:rsidP="004B6C9C">
      <w:pPr>
        <w:pStyle w:val="cpNormal4"/>
        <w:spacing w:after="0" w:line="260" w:lineRule="exact"/>
        <w:ind w:left="-57" w:firstLine="624"/>
        <w:rPr>
          <w:rFonts w:ascii="Arial" w:hAnsi="Arial" w:cs="Arial"/>
          <w:sz w:val="12"/>
          <w:szCs w:val="18"/>
        </w:rPr>
      </w:pPr>
      <w:r w:rsidRPr="00366F2E">
        <w:rPr>
          <w:rFonts w:ascii="Arial" w:hAnsi="Arial" w:cs="Arial"/>
          <w:noProof/>
          <w:lang w:eastAsia="cs-CZ"/>
        </w:rPr>
        <mc:AlternateContent>
          <mc:Choice Requires="wps">
            <w:drawing>
              <wp:anchor distT="0" distB="0" distL="114300" distR="114300" simplePos="0" relativeHeight="251658315" behindDoc="0" locked="0" layoutInCell="1" allowOverlap="1" wp14:anchorId="57785EEE" wp14:editId="4A8279FC">
                <wp:simplePos x="0" y="0"/>
                <wp:positionH relativeFrom="margin">
                  <wp:posOffset>721995</wp:posOffset>
                </wp:positionH>
                <wp:positionV relativeFrom="bottomMargin">
                  <wp:posOffset>208915</wp:posOffset>
                </wp:positionV>
                <wp:extent cx="4847590" cy="326390"/>
                <wp:effectExtent l="0" t="0" r="0" b="0"/>
                <wp:wrapNone/>
                <wp:docPr id="1158831308" name="Textové pole 115883130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3263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D7112F0" w14:textId="77777777" w:rsidR="001470F1" w:rsidRPr="006E1087" w:rsidRDefault="001470F1" w:rsidP="001470F1">
                            <w:pPr>
                              <w:jc w:val="center"/>
                            </w:pPr>
                            <w:r>
                              <w:rPr>
                                <w:b/>
                                <w:i/>
                              </w:rPr>
                              <w:t>Balíkové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4E7B94B5">
              <v:shape id="Textové pole 1158831308" style="position:absolute;left:0;text-align:left;margin-left:56.85pt;margin-top:16.45pt;width:381.7pt;height:25.7pt;flip:y;z-index:251658315;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6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TSo76AEAALMDAAAOAAAAZHJzL2Uyb0RvYy54bWysU8lu2zAQvRfoPxC81/KibILlIE2QokC6&#10;AGl6pyhSIipx2CFtyf36DinHcZtb0Qsxm97MezNaX499x3YKvQFb8sVszpmyEmpjm5I/fbt/d8mZ&#10;D8LWogOrSr5Xnl9v3r5ZD65QS2ihqxUyArG+GFzJ2xBckWVetqoXfgZOWUpqwF4EcrHJahQDofdd&#10;tpzPz7MBsHYIUnlP0bspyTcJX2slwxetvQqsKznNFtKL6a3im23WomhQuNbIwxjiH6bohbHU9Ah1&#10;J4JgWzSvoHojETzoMJPQZ6C1kSpxIDaL+V9sHlvhVOJC4nh3lMn/P1j5effoviIL43sYaYGJhHcP&#10;IH94ZuG2FbZRN4gwtErU1HgRJcsG54vDp1FqX/gIUg2foKYli22ABDRq7JnujPv+DE2MGfWhVeyP&#10;8qsxMEnB/DK/OLuilKTcanm+Ijs2E0XEieo69OGDgp5Fo+RI6019xO7Bh6n0uSSWW7g3XZdW3Nk/&#10;AoQZI4lHHH0iEcZqZKamSVaxceRVQb0nZgjT5dClk9EC/uJsoKspuf+5Fag46z5aUudqkefxzJKT&#10;n10sycHTTHWaEVYSVMkDZ5N5G6bT3Do0TUudpn1YuCFFtUkUX6Y6zE+XkUQ6XHE8vVM/Vb38a5vf&#10;AAAA//8DAFBLAwQUAAYACAAAACEARkH/jeAAAAAJAQAADwAAAGRycy9kb3ducmV2LnhtbEyPTUvD&#10;QBCG74L/YRnBm92kqabGbIoIgocoNi3U4zY7zYbuR8hu2/jvHU96m5d5eOeZcjVZw844ht47Aeks&#10;AYau9ap3nYDt5vVuCSxE6ZQ03qGAbwywqq6vSlkof3FrPDexY1TiQiEF6BiHgvPQarQyzPyAjnYH&#10;P1oZKY4dV6O8ULk1fJ4kD9zK3tEFLQd80dgem5MVoOrd7j4/DvVafy0Ob+ZD1c3nuxC3N9PzE7CI&#10;U/yD4Vef1KEip70/ORWYoZxmOaECsvkjMAKWeZ4C29OwyIBXJf//QfUDAAD//wMAUEsBAi0AFAAG&#10;AAgAAAAhALaDOJL+AAAA4QEAABMAAAAAAAAAAAAAAAAAAAAAAFtDb250ZW50X1R5cGVzXS54bWxQ&#10;SwECLQAUAAYACAAAACEAOP0h/9YAAACUAQAACwAAAAAAAAAAAAAAAAAvAQAAX3JlbHMvLnJlbHNQ&#10;SwECLQAUAAYACAAAACEAjE0qO+gBAACzAwAADgAAAAAAAAAAAAAAAAAuAgAAZHJzL2Uyb0RvYy54&#10;bWxQSwECLQAUAAYACAAAACEARkH/jeAAAAAJAQAADwAAAAAAAAAAAAAAAABCBAAAZHJzL2Rvd25y&#10;ZXYueG1sUEsFBgAAAAAEAAQA8wAAAE8FAAAAAA==&#10;" w14:anchorId="57785EEE">
                <v:textbox>
                  <w:txbxContent>
                    <w:p w:rsidRPr="006E1087" w:rsidR="001470F1" w:rsidP="001470F1" w:rsidRDefault="001470F1" w14:paraId="594F5116" w14:textId="77777777">
                      <w:pPr>
                        <w:jc w:val="center"/>
                      </w:pPr>
                      <w:r>
                        <w:rPr>
                          <w:b/>
                          <w:i/>
                        </w:rPr>
                        <w:t>Balíkové zásilky mezinárodní</w:t>
                      </w:r>
                    </w:p>
                  </w:txbxContent>
                </v:textbox>
                <w10:wrap anchorx="margin" anchory="margin"/>
              </v:shape>
            </w:pict>
          </mc:Fallback>
        </mc:AlternateContent>
      </w:r>
      <w:r w:rsidR="00954480" w:rsidRPr="00366F2E">
        <w:rPr>
          <w:rFonts w:ascii="Arial" w:hAnsi="Arial" w:cs="Arial"/>
          <w:szCs w:val="20"/>
        </w:rPr>
        <w:t>(čl. 123 poštovních podmínek)</w:t>
      </w:r>
    </w:p>
    <w:tbl>
      <w:tblPr>
        <w:tblW w:w="9939" w:type="dxa"/>
        <w:tblInd w:w="108" w:type="dxa"/>
        <w:tblLook w:val="04A0" w:firstRow="1" w:lastRow="0" w:firstColumn="1" w:lastColumn="0" w:noHBand="0" w:noVBand="1"/>
      </w:tblPr>
      <w:tblGrid>
        <w:gridCol w:w="7258"/>
        <w:gridCol w:w="1276"/>
        <w:gridCol w:w="1405"/>
      </w:tblGrid>
      <w:tr w:rsidR="00547C55" w:rsidRPr="00366F2E" w14:paraId="2BE69292" w14:textId="77777777" w:rsidTr="00402089">
        <w:trPr>
          <w:trHeight w:val="307"/>
        </w:trPr>
        <w:tc>
          <w:tcPr>
            <w:tcW w:w="7258"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6428558F" w14:textId="77777777" w:rsidR="00A35993" w:rsidRPr="00366F2E" w:rsidRDefault="00A35993" w:rsidP="00310B8A">
            <w:pPr>
              <w:pStyle w:val="Bezmezer"/>
              <w:tabs>
                <w:tab w:val="left" w:pos="7655"/>
              </w:tabs>
              <w:spacing w:line="228" w:lineRule="auto"/>
              <w:jc w:val="both"/>
              <w:rPr>
                <w:rFonts w:ascii="Arial" w:hAnsi="Arial" w:cs="Arial"/>
                <w:sz w:val="20"/>
                <w:szCs w:val="20"/>
              </w:rPr>
            </w:pPr>
          </w:p>
        </w:tc>
        <w:tc>
          <w:tcPr>
            <w:tcW w:w="127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A672809" w14:textId="4AAF8D1F" w:rsidR="00A35993" w:rsidRPr="00366F2E" w:rsidRDefault="00A35993" w:rsidP="00316E36">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 xml:space="preserve">Cena </w:t>
            </w:r>
            <w:r w:rsidR="00185FCD" w:rsidRPr="00366F2E">
              <w:rPr>
                <w:rFonts w:ascii="Arial" w:hAnsi="Arial" w:cs="Arial"/>
                <w:b/>
                <w:sz w:val="20"/>
                <w:szCs w:val="20"/>
              </w:rPr>
              <w:t>v</w:t>
            </w:r>
            <w:r w:rsidR="00F00687" w:rsidRPr="00366F2E">
              <w:rPr>
                <w:rFonts w:ascii="Arial" w:hAnsi="Arial" w:cs="Arial"/>
                <w:b/>
                <w:sz w:val="20"/>
                <w:szCs w:val="20"/>
              </w:rPr>
              <w:t> </w:t>
            </w:r>
            <w:r w:rsidR="00185FCD" w:rsidRPr="00366F2E">
              <w:rPr>
                <w:rFonts w:ascii="Arial" w:hAnsi="Arial" w:cs="Arial"/>
                <w:b/>
                <w:sz w:val="20"/>
                <w:szCs w:val="20"/>
              </w:rPr>
              <w:t xml:space="preserve">Kč </w:t>
            </w:r>
            <w:r w:rsidRPr="00366F2E">
              <w:rPr>
                <w:rFonts w:ascii="Arial" w:hAnsi="Arial" w:cs="Arial"/>
                <w:b/>
                <w:sz w:val="20"/>
                <w:szCs w:val="20"/>
              </w:rPr>
              <w:t>(bez DPH)</w:t>
            </w:r>
          </w:p>
        </w:tc>
        <w:tc>
          <w:tcPr>
            <w:tcW w:w="1405"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6277E059" w14:textId="6790CA04" w:rsidR="00A35993" w:rsidRPr="00366F2E" w:rsidRDefault="00A35993" w:rsidP="00316E36">
            <w:pPr>
              <w:pStyle w:val="Bezmezer"/>
              <w:tabs>
                <w:tab w:val="left" w:pos="7655"/>
              </w:tabs>
              <w:spacing w:line="228" w:lineRule="auto"/>
              <w:ind w:left="113"/>
              <w:jc w:val="center"/>
              <w:rPr>
                <w:rFonts w:ascii="Arial" w:hAnsi="Arial" w:cs="Arial"/>
                <w:b/>
                <w:sz w:val="20"/>
                <w:szCs w:val="20"/>
              </w:rPr>
            </w:pPr>
            <w:r w:rsidRPr="00366F2E">
              <w:rPr>
                <w:rFonts w:ascii="Arial" w:hAnsi="Arial" w:cs="Arial"/>
                <w:b/>
                <w:sz w:val="20"/>
                <w:szCs w:val="20"/>
              </w:rPr>
              <w:t>Cena</w:t>
            </w:r>
            <w:r w:rsidR="00185FCD" w:rsidRPr="00366F2E">
              <w:rPr>
                <w:rFonts w:ascii="Arial" w:hAnsi="Arial" w:cs="Arial"/>
                <w:b/>
                <w:sz w:val="20"/>
                <w:szCs w:val="20"/>
              </w:rPr>
              <w:t xml:space="preserve"> v</w:t>
            </w:r>
            <w:r w:rsidR="00F00687" w:rsidRPr="00366F2E">
              <w:rPr>
                <w:rFonts w:ascii="Arial" w:hAnsi="Arial" w:cs="Arial"/>
                <w:b/>
                <w:sz w:val="20"/>
                <w:szCs w:val="20"/>
              </w:rPr>
              <w:t> </w:t>
            </w:r>
            <w:r w:rsidR="00185FCD" w:rsidRPr="00366F2E">
              <w:rPr>
                <w:rFonts w:ascii="Arial" w:hAnsi="Arial" w:cs="Arial"/>
                <w:b/>
                <w:sz w:val="20"/>
                <w:szCs w:val="20"/>
              </w:rPr>
              <w:t xml:space="preserve">Kč </w:t>
            </w:r>
            <w:r w:rsidRPr="00366F2E">
              <w:rPr>
                <w:rFonts w:ascii="Arial" w:hAnsi="Arial" w:cs="Arial"/>
                <w:b/>
                <w:sz w:val="20"/>
                <w:szCs w:val="20"/>
              </w:rPr>
              <w:t>(s DPH)</w:t>
            </w:r>
          </w:p>
        </w:tc>
      </w:tr>
      <w:tr w:rsidR="00547C55" w:rsidRPr="00366F2E" w14:paraId="6DC857DC" w14:textId="77777777" w:rsidTr="00402089">
        <w:trPr>
          <w:trHeight w:val="870"/>
        </w:trPr>
        <w:tc>
          <w:tcPr>
            <w:tcW w:w="7258" w:type="dxa"/>
            <w:tcBorders>
              <w:top w:val="single" w:sz="4" w:space="0" w:color="auto"/>
              <w:left w:val="single" w:sz="4" w:space="0" w:color="auto"/>
              <w:bottom w:val="single" w:sz="4" w:space="0" w:color="auto"/>
              <w:right w:val="single" w:sz="4" w:space="0" w:color="auto"/>
            </w:tcBorders>
          </w:tcPr>
          <w:p w14:paraId="4791B585" w14:textId="15A5C48A" w:rsidR="00D261B6" w:rsidRPr="00366F2E" w:rsidRDefault="00D261B6" w:rsidP="00B1167A">
            <w:pPr>
              <w:pStyle w:val="Bezmezer"/>
              <w:tabs>
                <w:tab w:val="left" w:pos="7655"/>
              </w:tabs>
              <w:spacing w:line="228" w:lineRule="auto"/>
              <w:rPr>
                <w:rFonts w:ascii="Arial" w:hAnsi="Arial" w:cs="Arial"/>
                <w:sz w:val="20"/>
                <w:szCs w:val="20"/>
              </w:rPr>
            </w:pPr>
            <w:r w:rsidRPr="00366F2E">
              <w:rPr>
                <w:rFonts w:ascii="Arial" w:hAnsi="Arial" w:cs="Arial"/>
                <w:sz w:val="20"/>
                <w:szCs w:val="20"/>
              </w:rPr>
              <w:t>Cena uvedená v</w:t>
            </w:r>
            <w:r w:rsidR="00F00687" w:rsidRPr="00366F2E">
              <w:rPr>
                <w:rFonts w:ascii="Arial" w:hAnsi="Arial" w:cs="Arial"/>
                <w:sz w:val="20"/>
                <w:szCs w:val="20"/>
              </w:rPr>
              <w:t> </w:t>
            </w:r>
            <w:r w:rsidRPr="00366F2E">
              <w:rPr>
                <w:rFonts w:ascii="Arial" w:hAnsi="Arial" w:cs="Arial"/>
                <w:sz w:val="20"/>
                <w:szCs w:val="20"/>
              </w:rPr>
              <w:t xml:space="preserve">položce 1.1 a 1.2 podle hmotnosti a příslušné cenové skupiny se </w:t>
            </w:r>
            <w:proofErr w:type="gramStart"/>
            <w:r w:rsidRPr="00366F2E">
              <w:rPr>
                <w:rFonts w:ascii="Arial" w:hAnsi="Arial" w:cs="Arial"/>
                <w:sz w:val="20"/>
                <w:szCs w:val="20"/>
              </w:rPr>
              <w:t>zvýší</w:t>
            </w:r>
            <w:proofErr w:type="gramEnd"/>
            <w:r w:rsidRPr="00366F2E">
              <w:rPr>
                <w:rFonts w:ascii="Arial" w:hAnsi="Arial" w:cs="Arial"/>
                <w:sz w:val="20"/>
                <w:szCs w:val="20"/>
              </w:rPr>
              <w:t xml:space="preserve"> o příplatek podle Udané ceny za každých i započatých 1 000 Kč Udané ceny:</w:t>
            </w:r>
          </w:p>
          <w:p w14:paraId="3BED77EC" w14:textId="475D0787" w:rsidR="00D261B6" w:rsidRPr="00366F2E" w:rsidRDefault="00D261B6" w:rsidP="00414682">
            <w:pPr>
              <w:pStyle w:val="Bezmezer"/>
              <w:numPr>
                <w:ilvl w:val="0"/>
                <w:numId w:val="54"/>
              </w:numPr>
              <w:tabs>
                <w:tab w:val="left" w:pos="7655"/>
              </w:tabs>
              <w:spacing w:line="228" w:lineRule="auto"/>
              <w:ind w:left="318" w:hanging="284"/>
              <w:rPr>
                <w:rFonts w:ascii="Arial" w:hAnsi="Arial" w:cs="Arial"/>
                <w:sz w:val="20"/>
                <w:szCs w:val="20"/>
              </w:rPr>
            </w:pPr>
            <w:r w:rsidRPr="00366F2E">
              <w:rPr>
                <w:rFonts w:ascii="Arial" w:hAnsi="Arial" w:cs="Arial"/>
                <w:sz w:val="20"/>
                <w:szCs w:val="20"/>
              </w:rPr>
              <w:t xml:space="preserve">u balíků do hmotnosti 10 </w:t>
            </w:r>
            <w:r w:rsidR="005B074B" w:rsidRPr="00366F2E">
              <w:rPr>
                <w:rFonts w:ascii="Arial" w:hAnsi="Arial" w:cs="Arial"/>
                <w:sz w:val="20"/>
                <w:szCs w:val="20"/>
              </w:rPr>
              <w:t>k</w:t>
            </w:r>
            <w:r w:rsidRPr="00366F2E">
              <w:rPr>
                <w:rFonts w:ascii="Arial" w:hAnsi="Arial" w:cs="Arial"/>
                <w:sz w:val="20"/>
                <w:szCs w:val="20"/>
              </w:rPr>
              <w:t>g</w:t>
            </w:r>
          </w:p>
        </w:tc>
        <w:tc>
          <w:tcPr>
            <w:tcW w:w="1276" w:type="dxa"/>
            <w:tcBorders>
              <w:top w:val="single" w:sz="4" w:space="0" w:color="auto"/>
              <w:left w:val="single" w:sz="4" w:space="0" w:color="auto"/>
              <w:bottom w:val="single" w:sz="4" w:space="0" w:color="auto"/>
              <w:right w:val="single" w:sz="4" w:space="0" w:color="auto"/>
            </w:tcBorders>
            <w:vAlign w:val="center"/>
          </w:tcPr>
          <w:p w14:paraId="201E72F3" w14:textId="77777777" w:rsidR="00D261B6" w:rsidRPr="00366F2E" w:rsidRDefault="00D261B6" w:rsidP="00316E36">
            <w:pPr>
              <w:pStyle w:val="Bezmezer"/>
              <w:tabs>
                <w:tab w:val="left" w:pos="7655"/>
              </w:tabs>
              <w:spacing w:line="228" w:lineRule="auto"/>
              <w:jc w:val="center"/>
              <w:rPr>
                <w:rFonts w:ascii="Arial" w:hAnsi="Arial" w:cs="Arial"/>
                <w:sz w:val="20"/>
                <w:szCs w:val="20"/>
              </w:rPr>
            </w:pPr>
          </w:p>
          <w:p w14:paraId="4B2CA26D" w14:textId="77777777" w:rsidR="00D261B6" w:rsidRPr="00366F2E" w:rsidRDefault="00D261B6" w:rsidP="00316E36">
            <w:pPr>
              <w:pStyle w:val="Bezmezer"/>
              <w:tabs>
                <w:tab w:val="left" w:pos="7655"/>
              </w:tabs>
              <w:spacing w:line="228" w:lineRule="auto"/>
              <w:jc w:val="center"/>
              <w:rPr>
                <w:rFonts w:ascii="Arial" w:hAnsi="Arial" w:cs="Arial"/>
                <w:sz w:val="20"/>
                <w:szCs w:val="20"/>
              </w:rPr>
            </w:pPr>
          </w:p>
          <w:p w14:paraId="0A601AC0" w14:textId="77777777" w:rsidR="00D261B6" w:rsidRPr="00366F2E" w:rsidRDefault="00D261B6" w:rsidP="00316E36">
            <w:pPr>
              <w:pStyle w:val="Bezmezer"/>
              <w:tabs>
                <w:tab w:val="left" w:pos="7655"/>
              </w:tabs>
              <w:spacing w:line="228" w:lineRule="auto"/>
              <w:jc w:val="center"/>
              <w:rPr>
                <w:rFonts w:ascii="Arial" w:hAnsi="Arial" w:cs="Arial"/>
                <w:sz w:val="20"/>
                <w:szCs w:val="20"/>
              </w:rPr>
            </w:pPr>
          </w:p>
          <w:p w14:paraId="23EEE17D" w14:textId="77777777" w:rsidR="00D261B6" w:rsidRPr="00366F2E" w:rsidRDefault="00AA182A" w:rsidP="00316E36">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4</w:t>
            </w:r>
            <w:r w:rsidR="007A1F88" w:rsidRPr="00366F2E">
              <w:rPr>
                <w:rFonts w:ascii="Arial" w:hAnsi="Arial" w:cs="Arial"/>
                <w:sz w:val="20"/>
                <w:szCs w:val="20"/>
              </w:rPr>
              <w:t>,00</w:t>
            </w:r>
          </w:p>
        </w:tc>
        <w:tc>
          <w:tcPr>
            <w:tcW w:w="1405" w:type="dxa"/>
            <w:tcBorders>
              <w:top w:val="single" w:sz="4" w:space="0" w:color="auto"/>
              <w:left w:val="single" w:sz="4" w:space="0" w:color="auto"/>
              <w:bottom w:val="single" w:sz="4" w:space="0" w:color="auto"/>
              <w:right w:val="single" w:sz="4" w:space="0" w:color="auto"/>
            </w:tcBorders>
            <w:vAlign w:val="center"/>
          </w:tcPr>
          <w:p w14:paraId="1E4D328F" w14:textId="77777777" w:rsidR="00D261B6" w:rsidRPr="00366F2E" w:rsidRDefault="00D261B6" w:rsidP="00316E36">
            <w:pPr>
              <w:pStyle w:val="Bezmezer"/>
              <w:tabs>
                <w:tab w:val="left" w:pos="7655"/>
              </w:tabs>
              <w:spacing w:line="228" w:lineRule="auto"/>
              <w:jc w:val="center"/>
              <w:rPr>
                <w:rFonts w:ascii="Arial" w:hAnsi="Arial" w:cs="Arial"/>
                <w:sz w:val="20"/>
                <w:szCs w:val="20"/>
              </w:rPr>
            </w:pPr>
          </w:p>
          <w:p w14:paraId="129949A1" w14:textId="77777777" w:rsidR="00D261B6" w:rsidRPr="00366F2E" w:rsidRDefault="00D261B6" w:rsidP="00316E36">
            <w:pPr>
              <w:pStyle w:val="Bezmezer"/>
              <w:tabs>
                <w:tab w:val="left" w:pos="7655"/>
              </w:tabs>
              <w:spacing w:line="228" w:lineRule="auto"/>
              <w:jc w:val="center"/>
              <w:rPr>
                <w:rFonts w:ascii="Arial" w:hAnsi="Arial" w:cs="Arial"/>
                <w:sz w:val="20"/>
                <w:szCs w:val="20"/>
              </w:rPr>
            </w:pPr>
          </w:p>
          <w:p w14:paraId="1DAA6960" w14:textId="77777777" w:rsidR="00D261B6" w:rsidRPr="00366F2E" w:rsidRDefault="00D261B6" w:rsidP="00316E36">
            <w:pPr>
              <w:pStyle w:val="Bezmezer"/>
              <w:tabs>
                <w:tab w:val="left" w:pos="7655"/>
              </w:tabs>
              <w:spacing w:line="228" w:lineRule="auto"/>
              <w:jc w:val="center"/>
              <w:rPr>
                <w:rFonts w:ascii="Arial" w:hAnsi="Arial" w:cs="Arial"/>
                <w:sz w:val="20"/>
                <w:szCs w:val="20"/>
              </w:rPr>
            </w:pPr>
          </w:p>
          <w:p w14:paraId="2D995115" w14:textId="77777777" w:rsidR="00D261B6" w:rsidRPr="00366F2E" w:rsidRDefault="00D261B6" w:rsidP="00316E36">
            <w:pPr>
              <w:pStyle w:val="Bezmezer"/>
              <w:tabs>
                <w:tab w:val="left" w:pos="7655"/>
              </w:tabs>
              <w:spacing w:line="228" w:lineRule="auto"/>
              <w:jc w:val="center"/>
              <w:rPr>
                <w:rFonts w:ascii="Arial" w:hAnsi="Arial" w:cs="Arial"/>
                <w:b/>
                <w:sz w:val="20"/>
                <w:szCs w:val="20"/>
              </w:rPr>
            </w:pPr>
          </w:p>
        </w:tc>
      </w:tr>
      <w:tr w:rsidR="00547C55" w:rsidRPr="00366F2E" w14:paraId="3F183415" w14:textId="77777777" w:rsidTr="00402089">
        <w:trPr>
          <w:trHeight w:val="261"/>
        </w:trPr>
        <w:tc>
          <w:tcPr>
            <w:tcW w:w="7258" w:type="dxa"/>
            <w:tcBorders>
              <w:top w:val="single" w:sz="4" w:space="0" w:color="auto"/>
              <w:left w:val="single" w:sz="4" w:space="0" w:color="auto"/>
              <w:bottom w:val="single" w:sz="4" w:space="0" w:color="auto"/>
              <w:right w:val="single" w:sz="4" w:space="0" w:color="auto"/>
            </w:tcBorders>
          </w:tcPr>
          <w:p w14:paraId="39DF8CD5" w14:textId="159068CE" w:rsidR="00D261B6" w:rsidRPr="00366F2E" w:rsidRDefault="00D261B6" w:rsidP="00414682">
            <w:pPr>
              <w:pStyle w:val="Bezmezer"/>
              <w:numPr>
                <w:ilvl w:val="0"/>
                <w:numId w:val="54"/>
              </w:numPr>
              <w:tabs>
                <w:tab w:val="left" w:pos="7655"/>
              </w:tabs>
              <w:spacing w:line="228" w:lineRule="auto"/>
              <w:ind w:left="318" w:hanging="284"/>
              <w:rPr>
                <w:rFonts w:ascii="Arial" w:hAnsi="Arial" w:cs="Arial"/>
                <w:sz w:val="20"/>
                <w:szCs w:val="20"/>
              </w:rPr>
            </w:pPr>
            <w:r w:rsidRPr="00366F2E">
              <w:rPr>
                <w:rFonts w:ascii="Arial" w:hAnsi="Arial" w:cs="Arial"/>
                <w:sz w:val="20"/>
                <w:szCs w:val="20"/>
              </w:rPr>
              <w:t>u balíků s</w:t>
            </w:r>
            <w:r w:rsidR="00F00687" w:rsidRPr="00366F2E">
              <w:rPr>
                <w:rFonts w:ascii="Arial" w:hAnsi="Arial" w:cs="Arial"/>
                <w:sz w:val="20"/>
                <w:szCs w:val="20"/>
              </w:rPr>
              <w:t> </w:t>
            </w:r>
            <w:r w:rsidRPr="00366F2E">
              <w:rPr>
                <w:rFonts w:ascii="Arial" w:hAnsi="Arial" w:cs="Arial"/>
                <w:sz w:val="20"/>
                <w:szCs w:val="20"/>
              </w:rPr>
              <w:t>hmotností nad 10 kg</w:t>
            </w:r>
          </w:p>
        </w:tc>
        <w:tc>
          <w:tcPr>
            <w:tcW w:w="1276" w:type="dxa"/>
            <w:tcBorders>
              <w:top w:val="single" w:sz="4" w:space="0" w:color="auto"/>
              <w:left w:val="single" w:sz="4" w:space="0" w:color="auto"/>
              <w:bottom w:val="single" w:sz="4" w:space="0" w:color="auto"/>
              <w:right w:val="single" w:sz="4" w:space="0" w:color="auto"/>
            </w:tcBorders>
            <w:vAlign w:val="center"/>
          </w:tcPr>
          <w:p w14:paraId="502A8F3C" w14:textId="77777777" w:rsidR="00D261B6" w:rsidRPr="00366F2E" w:rsidRDefault="00AA182A" w:rsidP="00316E36">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4,13</w:t>
            </w:r>
          </w:p>
        </w:tc>
        <w:tc>
          <w:tcPr>
            <w:tcW w:w="1405" w:type="dxa"/>
            <w:tcBorders>
              <w:top w:val="single" w:sz="4" w:space="0" w:color="auto"/>
              <w:left w:val="single" w:sz="4" w:space="0" w:color="auto"/>
              <w:bottom w:val="single" w:sz="4" w:space="0" w:color="auto"/>
              <w:right w:val="single" w:sz="4" w:space="0" w:color="auto"/>
            </w:tcBorders>
            <w:vAlign w:val="center"/>
          </w:tcPr>
          <w:p w14:paraId="0BC5D20F" w14:textId="77777777" w:rsidR="00D261B6" w:rsidRPr="00366F2E" w:rsidRDefault="00AA182A" w:rsidP="00316E36">
            <w:pPr>
              <w:pStyle w:val="Bezmezer"/>
              <w:tabs>
                <w:tab w:val="left" w:pos="7655"/>
              </w:tabs>
              <w:spacing w:line="228" w:lineRule="auto"/>
              <w:jc w:val="center"/>
              <w:rPr>
                <w:rFonts w:ascii="Arial" w:hAnsi="Arial" w:cs="Arial"/>
                <w:sz w:val="20"/>
                <w:szCs w:val="20"/>
              </w:rPr>
            </w:pPr>
            <w:r w:rsidRPr="00366F2E">
              <w:rPr>
                <w:rFonts w:ascii="Arial" w:hAnsi="Arial" w:cs="Arial"/>
                <w:b/>
                <w:sz w:val="20"/>
                <w:szCs w:val="20"/>
              </w:rPr>
              <w:t>5</w:t>
            </w:r>
            <w:r w:rsidR="007A1F88" w:rsidRPr="00366F2E">
              <w:rPr>
                <w:rFonts w:ascii="Arial" w:hAnsi="Arial" w:cs="Arial"/>
                <w:b/>
                <w:sz w:val="20"/>
                <w:szCs w:val="20"/>
              </w:rPr>
              <w:t>,00</w:t>
            </w:r>
          </w:p>
        </w:tc>
      </w:tr>
    </w:tbl>
    <w:p w14:paraId="1E92F108" w14:textId="2A77CEC8" w:rsidR="00954480" w:rsidRPr="00366F2E" w:rsidRDefault="00A33195" w:rsidP="0047715C">
      <w:pPr>
        <w:pStyle w:val="cpNormal4"/>
        <w:spacing w:before="120" w:after="0" w:line="180" w:lineRule="atLeast"/>
        <w:ind w:firstLine="0"/>
        <w:rPr>
          <w:rFonts w:ascii="Arial" w:hAnsi="Arial" w:cs="Arial"/>
          <w:sz w:val="10"/>
          <w:szCs w:val="10"/>
        </w:rPr>
      </w:pPr>
      <w:r w:rsidRPr="00366F2E">
        <w:rPr>
          <w:rFonts w:ascii="Arial" w:hAnsi="Arial" w:cs="Arial"/>
          <w:noProof/>
          <w:lang w:eastAsia="cs-CZ"/>
        </w:rPr>
        <w:lastRenderedPageBreak/>
        <mc:AlternateContent>
          <mc:Choice Requires="wps">
            <w:drawing>
              <wp:anchor distT="0" distB="0" distL="114300" distR="114300" simplePos="0" relativeHeight="251658263" behindDoc="0" locked="0" layoutInCell="1" allowOverlap="1" wp14:anchorId="687C0B26" wp14:editId="751E1B90">
                <wp:simplePos x="0" y="0"/>
                <wp:positionH relativeFrom="margin">
                  <wp:posOffset>821690</wp:posOffset>
                </wp:positionH>
                <wp:positionV relativeFrom="bottomMargin">
                  <wp:posOffset>193040</wp:posOffset>
                </wp:positionV>
                <wp:extent cx="4847590" cy="326771"/>
                <wp:effectExtent l="0" t="0" r="0" b="0"/>
                <wp:wrapNone/>
                <wp:docPr id="82" name="Textové pole 8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326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8A50822" w14:textId="77777777" w:rsidR="004F26E4" w:rsidRPr="006E1087" w:rsidRDefault="004F26E4" w:rsidP="00A33195">
                            <w:pPr>
                              <w:jc w:val="center"/>
                            </w:pPr>
                            <w:r>
                              <w:rPr>
                                <w:b/>
                                <w:i/>
                              </w:rPr>
                              <w:t>Balíkové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002E634C">
              <v:shape id="Textové pole 82" style="position:absolute;margin-left:64.7pt;margin-top:15.2pt;width:381.7pt;height:25.75pt;flip:y;z-index:251658263;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7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kVHy6QEAALMDAAAOAAAAZHJzL2Uyb0RvYy54bWysU01v2zAMvQ/YfxB0X5xkbtMacYquRYcB&#10;3QfQdXdZlmxhtqhRSuzs14+SsyTrbsMugkTSj+890uubse/YTqE3YEu+mM05U1ZCbWxT8uevD2+u&#10;OPNB2Fp0YFXJ98rzm83rV+vBFWoJLXS1QkYg1heDK3kbgiuyzMtW9cLPwClLSQ3Yi0BPbLIaxUDo&#10;fZct5/PLbACsHYJU3lP0fkryTcLXWsnwWWuvAutKTtxCOjGdVTyzzVoUDQrXGnmgIf6BRS+MpaZH&#10;qHsRBNui+QuqNxLBgw4zCX0GWhupkgZSs5i/UPPUCqeSFjLHu6NN/v/Byk+7J/cFWRjfwUgDTCK8&#10;ewT53TMLd62wjbpFhKFVoqbGi2hZNjhfHD6NVvvCR5Bq+Ag1DVlsAySgUWPPdGfct9/QpJhRHxrF&#10;/mi/GgOTFMyv8tXFNaUk5d4uL1erqZkoIk5016EP7xX0LF5KjjTe1EfsHn2IvE4lsdzCg+m6NOLO&#10;/hGgwhhJOiL1SUQYq5GZmpjkUWXUVUG9J2UI0+bQptOlBfzJ2UBbU3L/YytQcdZ9sOTO9SLP45ql&#10;R36xWtIDzzPVeUZYSVAlD5xN17swrebWoWla6jTNw8ItOapNknhideBPm5GUH7Y4rt75O1Wd/rXN&#10;LwAAAP//AwBQSwMEFAAGAAgAAAAhAIqtOTbgAAAACQEAAA8AAABkcnMvZG93bnJldi54bWxMj0FP&#10;wzAMhe9I/IfISNxYujJgLU0nhITEoUysII1j1nhttcSpmmwr/x5zgpP95Kfn7xWryVlxwjH0nhTM&#10;ZwkIpMabnloFnx8vN0sQIWoy2npCBd8YYFVeXhQ6N/5MGzzVsRUcQiHXCroYh1zK0HTodJj5AYlv&#10;ez86HVmOrTSjPnO4szJNknvpdE/8odMDPnfYHOqjU2Cq7fbu4TBUm+5rsX+1a1PV729KXV9NT48g&#10;Ik7xzwy/+IwOJTPt/JFMEJZ1mi3YquA24cmGZZZylx0v8wxkWcj/DcofAAAA//8DAFBLAQItABQA&#10;BgAIAAAAIQC2gziS/gAAAOEBAAATAAAAAAAAAAAAAAAAAAAAAABbQ29udGVudF9UeXBlc10ueG1s&#10;UEsBAi0AFAAGAAgAAAAhADj9If/WAAAAlAEAAAsAAAAAAAAAAAAAAAAALwEAAF9yZWxzLy5yZWxz&#10;UEsBAi0AFAAGAAgAAAAhAASRUfLpAQAAswMAAA4AAAAAAAAAAAAAAAAALgIAAGRycy9lMm9Eb2Mu&#10;eG1sUEsBAi0AFAAGAAgAAAAhAIqtOTbgAAAACQEAAA8AAAAAAAAAAAAAAAAAQwQAAGRycy9kb3du&#10;cmV2LnhtbFBLBQYAAAAABAAEAPMAAABQBQAAAAA=&#10;" w14:anchorId="687C0B26">
                <v:textbox>
                  <w:txbxContent>
                    <w:p w:rsidRPr="006E1087" w:rsidR="004F26E4" w:rsidP="00A33195" w:rsidRDefault="004F26E4" w14:paraId="2655F233" w14:textId="77777777">
                      <w:pPr>
                        <w:jc w:val="center"/>
                      </w:pPr>
                      <w:r>
                        <w:rPr>
                          <w:b/>
                          <w:i/>
                        </w:rPr>
                        <w:t>Balíkové zásilky mezinárodní</w:t>
                      </w:r>
                    </w:p>
                  </w:txbxContent>
                </v:textbox>
                <w10:wrap anchorx="margin" anchory="margin"/>
              </v:shape>
            </w:pict>
          </mc:Fallback>
        </mc:AlternateContent>
      </w:r>
      <w:r w:rsidR="0047715C" w:rsidRPr="00366F2E">
        <w:rPr>
          <w:rFonts w:ascii="Arial" w:hAnsi="Arial" w:cs="Arial"/>
          <w:sz w:val="16"/>
          <w:szCs w:val="16"/>
        </w:rPr>
        <w:t>Při poskytování výše uvedené služby Cenný balík s</w:t>
      </w:r>
      <w:r w:rsidR="00F00687" w:rsidRPr="00366F2E">
        <w:rPr>
          <w:rFonts w:ascii="Arial" w:hAnsi="Arial" w:cs="Arial"/>
          <w:sz w:val="16"/>
          <w:szCs w:val="16"/>
        </w:rPr>
        <w:t> </w:t>
      </w:r>
      <w:r w:rsidR="0047715C" w:rsidRPr="00366F2E">
        <w:rPr>
          <w:rFonts w:ascii="Arial" w:hAnsi="Arial" w:cs="Arial"/>
          <w:sz w:val="16"/>
          <w:szCs w:val="16"/>
        </w:rPr>
        <w:t>hmotností nad 10 kg do zemí mimo EU (jako služby související s</w:t>
      </w:r>
      <w:r w:rsidR="00F00687" w:rsidRPr="00366F2E">
        <w:rPr>
          <w:rFonts w:ascii="Arial" w:hAnsi="Arial" w:cs="Arial"/>
          <w:sz w:val="16"/>
          <w:szCs w:val="16"/>
        </w:rPr>
        <w:t> </w:t>
      </w:r>
      <w:r w:rsidR="0047715C" w:rsidRPr="00366F2E">
        <w:rPr>
          <w:rFonts w:ascii="Arial" w:hAnsi="Arial" w:cs="Arial"/>
          <w:sz w:val="16"/>
          <w:szCs w:val="16"/>
        </w:rPr>
        <w:t>vývozem zboží) je služba osvobozena od DPH za podmínky dodržení všech souvisejících ustanovení zákona 235/2004 Sb., o dani z</w:t>
      </w:r>
      <w:r w:rsidR="00F00687" w:rsidRPr="00366F2E">
        <w:rPr>
          <w:rFonts w:ascii="Arial" w:hAnsi="Arial" w:cs="Arial"/>
          <w:sz w:val="16"/>
          <w:szCs w:val="16"/>
        </w:rPr>
        <w:t> </w:t>
      </w:r>
      <w:r w:rsidR="0047715C" w:rsidRPr="00366F2E">
        <w:rPr>
          <w:rFonts w:ascii="Arial" w:hAnsi="Arial" w:cs="Arial"/>
          <w:sz w:val="16"/>
          <w:szCs w:val="16"/>
        </w:rPr>
        <w:t>přidané hodnoty.</w:t>
      </w:r>
    </w:p>
    <w:p w14:paraId="06358CDD" w14:textId="78EC89D1" w:rsidR="00954480" w:rsidRPr="00366F2E" w:rsidRDefault="00954480" w:rsidP="001B5A38">
      <w:pPr>
        <w:pStyle w:val="Nadpis4"/>
        <w:numPr>
          <w:ilvl w:val="3"/>
          <w:numId w:val="60"/>
        </w:numPr>
        <w:tabs>
          <w:tab w:val="clear" w:pos="907"/>
        </w:tabs>
        <w:ind w:left="567" w:hanging="567"/>
        <w:rPr>
          <w:rFonts w:cs="Arial"/>
        </w:rPr>
      </w:pPr>
      <w:bookmarkStart w:id="526" w:name="_Toc447207179"/>
      <w:bookmarkStart w:id="527" w:name="_Toc22742926"/>
      <w:bookmarkStart w:id="528" w:name="_Toc87870686"/>
      <w:bookmarkStart w:id="529" w:name="_Toc151388012"/>
      <w:bookmarkStart w:id="530" w:name="_Toc189039858"/>
      <w:r w:rsidRPr="00366F2E">
        <w:rPr>
          <w:rFonts w:cs="Arial"/>
        </w:rPr>
        <w:t xml:space="preserve">Zásilky EMS (Express Mail </w:t>
      </w:r>
      <w:proofErr w:type="spellStart"/>
      <w:r w:rsidRPr="00366F2E">
        <w:rPr>
          <w:rFonts w:cs="Arial"/>
        </w:rPr>
        <w:t>Service</w:t>
      </w:r>
      <w:proofErr w:type="spellEnd"/>
      <w:r w:rsidRPr="00366F2E">
        <w:rPr>
          <w:rFonts w:cs="Arial"/>
        </w:rPr>
        <w:t>)</w:t>
      </w:r>
      <w:bookmarkEnd w:id="526"/>
      <w:bookmarkEnd w:id="527"/>
      <w:bookmarkEnd w:id="528"/>
      <w:bookmarkEnd w:id="529"/>
      <w:bookmarkEnd w:id="530"/>
    </w:p>
    <w:p w14:paraId="4F699C4D" w14:textId="6367CD57" w:rsidR="00954480" w:rsidRPr="00366F2E" w:rsidRDefault="00954480" w:rsidP="00606C52">
      <w:pPr>
        <w:pStyle w:val="cpNormal4"/>
        <w:spacing w:after="0" w:line="260" w:lineRule="exact"/>
        <w:ind w:firstLine="0"/>
        <w:rPr>
          <w:rFonts w:ascii="Arial" w:hAnsi="Arial" w:cs="Arial"/>
          <w:szCs w:val="20"/>
        </w:rPr>
      </w:pPr>
      <w:r w:rsidRPr="00366F2E">
        <w:rPr>
          <w:rFonts w:ascii="Arial" w:hAnsi="Arial" w:cs="Arial"/>
          <w:szCs w:val="20"/>
        </w:rPr>
        <w:t>(Poštovní podmínky služby zásilky EMS do zahraničí</w:t>
      </w:r>
      <w:r w:rsidR="00380A28" w:rsidRPr="00366F2E">
        <w:rPr>
          <w:rFonts w:ascii="Arial" w:hAnsi="Arial" w:cs="Arial"/>
          <w:szCs w:val="20"/>
        </w:rPr>
        <w:t xml:space="preserve"> a Poštovní podmínky – Zahraniční podmínky</w:t>
      </w:r>
      <w:r w:rsidRPr="00366F2E">
        <w:rPr>
          <w:rFonts w:ascii="Arial" w:hAnsi="Arial" w:cs="Arial"/>
          <w:szCs w:val="20"/>
        </w:rPr>
        <w:t>)</w:t>
      </w:r>
    </w:p>
    <w:p w14:paraId="4A7D9174" w14:textId="77777777" w:rsidR="00954480" w:rsidRPr="00366F2E" w:rsidRDefault="00954480" w:rsidP="00954480">
      <w:pPr>
        <w:spacing w:line="228" w:lineRule="auto"/>
        <w:rPr>
          <w:rFonts w:ascii="Arial" w:hAnsi="Arial" w:cs="Arial"/>
          <w:sz w:val="10"/>
          <w:szCs w:val="10"/>
        </w:rPr>
      </w:pPr>
    </w:p>
    <w:tbl>
      <w:tblPr>
        <w:tblW w:w="0" w:type="auto"/>
        <w:tblInd w:w="108" w:type="dxa"/>
        <w:tblLook w:val="04A0" w:firstRow="1" w:lastRow="0" w:firstColumn="1" w:lastColumn="0" w:noHBand="0" w:noVBand="1"/>
      </w:tblPr>
      <w:tblGrid>
        <w:gridCol w:w="709"/>
        <w:gridCol w:w="9072"/>
      </w:tblGrid>
      <w:tr w:rsidR="00547C55" w:rsidRPr="00366F2E" w14:paraId="36442155" w14:textId="77777777" w:rsidTr="008938B7">
        <w:tc>
          <w:tcPr>
            <w:tcW w:w="709" w:type="dxa"/>
          </w:tcPr>
          <w:sdt>
            <w:sdtPr>
              <w:rPr>
                <w:rFonts w:ascii="Arial" w:hAnsi="Arial" w:cs="Arial"/>
                <w:b/>
              </w:rPr>
              <w:id w:val="626121491"/>
            </w:sdtPr>
            <w:sdtEndPr/>
            <w:sdtContent>
              <w:p w14:paraId="4E41F92A" w14:textId="58BF65B6" w:rsidR="008938B7" w:rsidRPr="00366F2E" w:rsidRDefault="008938B7" w:rsidP="00310B8A">
                <w:pPr>
                  <w:rPr>
                    <w:rFonts w:ascii="Arial" w:hAnsi="Arial" w:cs="Arial"/>
                    <w:b/>
                  </w:rPr>
                </w:pPr>
                <w:r w:rsidRPr="00366F2E">
                  <w:rPr>
                    <w:rFonts w:ascii="Arial" w:hAnsi="Arial" w:cs="Arial"/>
                    <w:b/>
                  </w:rPr>
                  <w:t>3.1</w:t>
                </w:r>
              </w:p>
            </w:sdtContent>
          </w:sdt>
        </w:tc>
        <w:tc>
          <w:tcPr>
            <w:tcW w:w="9072" w:type="dxa"/>
          </w:tcPr>
          <w:p w14:paraId="54009AEC" w14:textId="77777777" w:rsidR="008938B7" w:rsidRPr="00366F2E" w:rsidRDefault="008938B7" w:rsidP="00310B8A">
            <w:pPr>
              <w:rPr>
                <w:rFonts w:ascii="Arial" w:hAnsi="Arial" w:cs="Arial"/>
                <w:b/>
              </w:rPr>
            </w:pPr>
            <w:r w:rsidRPr="00366F2E">
              <w:rPr>
                <w:rFonts w:ascii="Arial" w:hAnsi="Arial" w:cs="Arial"/>
                <w:b/>
              </w:rPr>
              <w:t>Základní ceny</w:t>
            </w:r>
          </w:p>
        </w:tc>
      </w:tr>
      <w:tr w:rsidR="009B691D" w:rsidRPr="00366F2E" w14:paraId="45763852" w14:textId="77777777" w:rsidTr="003D71D2">
        <w:trPr>
          <w:trHeight w:val="324"/>
        </w:trPr>
        <w:tc>
          <w:tcPr>
            <w:tcW w:w="9781" w:type="dxa"/>
            <w:gridSpan w:val="2"/>
            <w:vAlign w:val="center"/>
          </w:tcPr>
          <w:p w14:paraId="6EBF8C4C" w14:textId="77777777" w:rsidR="003D71D2" w:rsidRPr="00366F2E" w:rsidRDefault="003D71D2" w:rsidP="003D71D2">
            <w:pPr>
              <w:pStyle w:val="Bezmezer"/>
              <w:tabs>
                <w:tab w:val="left" w:pos="7655"/>
              </w:tabs>
              <w:rPr>
                <w:rFonts w:ascii="Arial" w:hAnsi="Arial" w:cs="Arial"/>
                <w:sz w:val="20"/>
                <w:szCs w:val="20"/>
              </w:rPr>
            </w:pPr>
            <w:r w:rsidRPr="00366F2E">
              <w:rPr>
                <w:rFonts w:ascii="Arial" w:hAnsi="Arial" w:cs="Arial"/>
                <w:sz w:val="20"/>
                <w:szCs w:val="20"/>
              </w:rPr>
              <w:t>Cena je stanovena dle hmotnosti a příslušné cenové skupiny</w:t>
            </w:r>
          </w:p>
        </w:tc>
      </w:tr>
    </w:tbl>
    <w:p w14:paraId="635B6D3D" w14:textId="77777777" w:rsidR="00954480" w:rsidRPr="00366F2E" w:rsidRDefault="00954480" w:rsidP="00954480">
      <w:pPr>
        <w:spacing w:line="228" w:lineRule="auto"/>
        <w:rPr>
          <w:rFonts w:ascii="Arial" w:hAnsi="Arial" w:cs="Arial"/>
          <w:sz w:val="10"/>
          <w:szCs w:val="18"/>
        </w:rPr>
      </w:pPr>
    </w:p>
    <w:tbl>
      <w:tblPr>
        <w:tblW w:w="9838"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826"/>
        <w:gridCol w:w="1052"/>
        <w:gridCol w:w="1137"/>
        <w:gridCol w:w="1137"/>
        <w:gridCol w:w="1137"/>
        <w:gridCol w:w="1137"/>
        <w:gridCol w:w="1137"/>
        <w:gridCol w:w="1137"/>
        <w:gridCol w:w="1138"/>
      </w:tblGrid>
      <w:tr w:rsidR="00D62380" w:rsidRPr="00366F2E" w14:paraId="294F0F16" w14:textId="77777777" w:rsidTr="00F940BA">
        <w:trPr>
          <w:cantSplit/>
          <w:trHeight w:val="271"/>
        </w:trPr>
        <w:tc>
          <w:tcPr>
            <w:tcW w:w="826" w:type="dxa"/>
            <w:tcBorders>
              <w:bottom w:val="single" w:sz="4" w:space="0" w:color="auto"/>
            </w:tcBorders>
            <w:shd w:val="clear" w:color="auto" w:fill="F2F2F2" w:themeFill="background1" w:themeFillShade="F2"/>
          </w:tcPr>
          <w:p w14:paraId="75DC76C2" w14:textId="77777777" w:rsidR="00957F03" w:rsidRPr="00366F2E" w:rsidRDefault="00957F03" w:rsidP="00F940BA">
            <w:pPr>
              <w:spacing w:line="240" w:lineRule="auto"/>
              <w:jc w:val="center"/>
              <w:rPr>
                <w:rFonts w:ascii="Arial" w:hAnsi="Arial" w:cs="Arial"/>
                <w:sz w:val="16"/>
                <w:szCs w:val="16"/>
              </w:rPr>
            </w:pPr>
            <w:r w:rsidRPr="00366F2E">
              <w:rPr>
                <w:rFonts w:ascii="Arial" w:hAnsi="Arial" w:cs="Arial"/>
                <w:sz w:val="16"/>
                <w:szCs w:val="16"/>
              </w:rPr>
              <w:t>Cen.</w:t>
            </w:r>
          </w:p>
          <w:p w14:paraId="25C4D75B" w14:textId="77777777" w:rsidR="00957F03" w:rsidRPr="00366F2E" w:rsidRDefault="00957F03" w:rsidP="00F940BA">
            <w:pPr>
              <w:spacing w:line="240" w:lineRule="auto"/>
              <w:jc w:val="center"/>
              <w:rPr>
                <w:rFonts w:ascii="Arial" w:hAnsi="Arial" w:cs="Arial"/>
                <w:sz w:val="18"/>
                <w:szCs w:val="18"/>
              </w:rPr>
            </w:pPr>
            <w:r w:rsidRPr="00366F2E">
              <w:rPr>
                <w:rFonts w:ascii="Arial" w:hAnsi="Arial" w:cs="Arial"/>
                <w:sz w:val="16"/>
                <w:szCs w:val="16"/>
              </w:rPr>
              <w:t>skupina</w:t>
            </w:r>
          </w:p>
        </w:tc>
        <w:tc>
          <w:tcPr>
            <w:tcW w:w="2189" w:type="dxa"/>
            <w:gridSpan w:val="2"/>
            <w:tcBorders>
              <w:bottom w:val="single" w:sz="4" w:space="0" w:color="auto"/>
            </w:tcBorders>
            <w:shd w:val="clear" w:color="auto" w:fill="F2F2F2" w:themeFill="background1" w:themeFillShade="F2"/>
            <w:vAlign w:val="center"/>
          </w:tcPr>
          <w:p w14:paraId="0B8680AC" w14:textId="77777777" w:rsidR="00957F03" w:rsidRPr="00366F2E" w:rsidRDefault="00957F03" w:rsidP="00F940BA">
            <w:pPr>
              <w:jc w:val="center"/>
              <w:rPr>
                <w:rFonts w:ascii="Arial" w:hAnsi="Arial" w:cs="Arial"/>
                <w:b/>
                <w:sz w:val="18"/>
              </w:rPr>
            </w:pPr>
            <w:r w:rsidRPr="00366F2E">
              <w:rPr>
                <w:rFonts w:ascii="Arial" w:hAnsi="Arial" w:cs="Arial"/>
                <w:b/>
                <w:sz w:val="18"/>
              </w:rPr>
              <w:t>100</w:t>
            </w:r>
          </w:p>
        </w:tc>
        <w:tc>
          <w:tcPr>
            <w:tcW w:w="2274" w:type="dxa"/>
            <w:gridSpan w:val="2"/>
            <w:tcBorders>
              <w:bottom w:val="single" w:sz="4" w:space="0" w:color="auto"/>
            </w:tcBorders>
            <w:shd w:val="clear" w:color="auto" w:fill="F2F2F2" w:themeFill="background1" w:themeFillShade="F2"/>
            <w:vAlign w:val="center"/>
          </w:tcPr>
          <w:p w14:paraId="42030C51" w14:textId="35762CD7" w:rsidR="00957F03" w:rsidRPr="00366F2E" w:rsidRDefault="00957F03" w:rsidP="00F940BA">
            <w:pPr>
              <w:jc w:val="center"/>
              <w:rPr>
                <w:rFonts w:ascii="Arial" w:hAnsi="Arial" w:cs="Arial"/>
                <w:b/>
                <w:sz w:val="18"/>
              </w:rPr>
            </w:pPr>
            <w:r w:rsidRPr="00366F2E">
              <w:rPr>
                <w:rFonts w:ascii="Arial" w:hAnsi="Arial" w:cs="Arial"/>
                <w:b/>
                <w:sz w:val="18"/>
              </w:rPr>
              <w:t xml:space="preserve">101 </w:t>
            </w:r>
            <w:r w:rsidR="00686490" w:rsidRPr="00366F2E">
              <w:rPr>
                <w:rFonts w:ascii="Arial" w:hAnsi="Arial" w:cs="Arial"/>
                <w:b/>
                <w:sz w:val="18"/>
                <w:vertAlign w:val="superscript"/>
              </w:rPr>
              <w:t>2)</w:t>
            </w:r>
          </w:p>
        </w:tc>
        <w:tc>
          <w:tcPr>
            <w:tcW w:w="2274" w:type="dxa"/>
            <w:gridSpan w:val="2"/>
            <w:tcBorders>
              <w:bottom w:val="single" w:sz="4" w:space="0" w:color="auto"/>
            </w:tcBorders>
            <w:shd w:val="clear" w:color="auto" w:fill="F2F2F2" w:themeFill="background1" w:themeFillShade="F2"/>
            <w:vAlign w:val="center"/>
          </w:tcPr>
          <w:p w14:paraId="09FC645C" w14:textId="77777777" w:rsidR="00957F03" w:rsidRPr="00366F2E" w:rsidRDefault="00957F03" w:rsidP="00F940BA">
            <w:pPr>
              <w:jc w:val="center"/>
              <w:rPr>
                <w:rFonts w:ascii="Arial" w:hAnsi="Arial" w:cs="Arial"/>
                <w:b/>
                <w:sz w:val="18"/>
              </w:rPr>
            </w:pPr>
            <w:r w:rsidRPr="00366F2E">
              <w:rPr>
                <w:rFonts w:ascii="Arial" w:hAnsi="Arial" w:cs="Arial"/>
                <w:b/>
                <w:sz w:val="18"/>
              </w:rPr>
              <w:t>102</w:t>
            </w:r>
          </w:p>
        </w:tc>
        <w:tc>
          <w:tcPr>
            <w:tcW w:w="2275" w:type="dxa"/>
            <w:gridSpan w:val="2"/>
            <w:tcBorders>
              <w:bottom w:val="single" w:sz="4" w:space="0" w:color="auto"/>
            </w:tcBorders>
            <w:shd w:val="clear" w:color="auto" w:fill="F2F2F2" w:themeFill="background1" w:themeFillShade="F2"/>
            <w:vAlign w:val="center"/>
          </w:tcPr>
          <w:p w14:paraId="32A2C43C" w14:textId="77777777" w:rsidR="00957F03" w:rsidRPr="00366F2E" w:rsidRDefault="00957F03" w:rsidP="00F940BA">
            <w:pPr>
              <w:jc w:val="center"/>
              <w:rPr>
                <w:rFonts w:ascii="Arial" w:hAnsi="Arial" w:cs="Arial"/>
                <w:b/>
                <w:sz w:val="18"/>
              </w:rPr>
            </w:pPr>
            <w:r w:rsidRPr="00366F2E">
              <w:rPr>
                <w:rFonts w:ascii="Arial" w:hAnsi="Arial" w:cs="Arial"/>
                <w:b/>
                <w:sz w:val="18"/>
              </w:rPr>
              <w:t>103</w:t>
            </w:r>
          </w:p>
        </w:tc>
      </w:tr>
      <w:tr w:rsidR="00D62380" w:rsidRPr="00366F2E" w14:paraId="665216BE" w14:textId="77777777" w:rsidTr="00F940BA">
        <w:trPr>
          <w:cantSplit/>
          <w:trHeight w:val="271"/>
        </w:trPr>
        <w:tc>
          <w:tcPr>
            <w:tcW w:w="826" w:type="dxa"/>
            <w:vMerge w:val="restart"/>
            <w:tcBorders>
              <w:top w:val="single" w:sz="4" w:space="0" w:color="auto"/>
            </w:tcBorders>
            <w:shd w:val="clear" w:color="auto" w:fill="F2F2F2" w:themeFill="background1" w:themeFillShade="F2"/>
            <w:vAlign w:val="center"/>
          </w:tcPr>
          <w:p w14:paraId="590277F0" w14:textId="77777777" w:rsidR="00957F03" w:rsidRPr="00366F2E" w:rsidRDefault="00957F03" w:rsidP="00F940BA">
            <w:pPr>
              <w:spacing w:line="240" w:lineRule="auto"/>
              <w:jc w:val="center"/>
              <w:rPr>
                <w:rFonts w:ascii="Arial" w:hAnsi="Arial" w:cs="Arial"/>
                <w:sz w:val="16"/>
                <w:szCs w:val="16"/>
              </w:rPr>
            </w:pPr>
            <w:r w:rsidRPr="00366F2E">
              <w:rPr>
                <w:rFonts w:ascii="Arial" w:hAnsi="Arial" w:cs="Arial"/>
                <w:sz w:val="16"/>
                <w:szCs w:val="16"/>
              </w:rPr>
              <w:t>Hmotnost</w:t>
            </w:r>
          </w:p>
          <w:p w14:paraId="4EC00DD3" w14:textId="77777777" w:rsidR="00957F03" w:rsidRPr="00366F2E" w:rsidRDefault="00957F03" w:rsidP="00F940BA">
            <w:pPr>
              <w:spacing w:line="240" w:lineRule="auto"/>
              <w:jc w:val="center"/>
              <w:rPr>
                <w:rFonts w:ascii="Arial" w:hAnsi="Arial" w:cs="Arial"/>
                <w:sz w:val="16"/>
                <w:szCs w:val="16"/>
              </w:rPr>
            </w:pPr>
            <w:r w:rsidRPr="00366F2E">
              <w:rPr>
                <w:rFonts w:ascii="Arial" w:hAnsi="Arial" w:cs="Arial"/>
                <w:sz w:val="16"/>
                <w:szCs w:val="16"/>
              </w:rPr>
              <w:t>do</w:t>
            </w:r>
          </w:p>
        </w:tc>
        <w:tc>
          <w:tcPr>
            <w:tcW w:w="9012" w:type="dxa"/>
            <w:gridSpan w:val="8"/>
            <w:tcBorders>
              <w:top w:val="single" w:sz="4" w:space="0" w:color="auto"/>
              <w:bottom w:val="single" w:sz="4" w:space="0" w:color="auto"/>
            </w:tcBorders>
            <w:shd w:val="clear" w:color="auto" w:fill="F2F2F2" w:themeFill="background1" w:themeFillShade="F2"/>
            <w:vAlign w:val="center"/>
          </w:tcPr>
          <w:p w14:paraId="38DF371D" w14:textId="1A0312E5" w:rsidR="00957F03" w:rsidRPr="00366F2E" w:rsidRDefault="00957F03" w:rsidP="00F940BA">
            <w:pPr>
              <w:jc w:val="center"/>
              <w:rPr>
                <w:rFonts w:ascii="Arial" w:hAnsi="Arial" w:cs="Arial"/>
                <w:b/>
                <w:sz w:val="20"/>
                <w:szCs w:val="20"/>
              </w:rPr>
            </w:pPr>
            <w:r w:rsidRPr="00366F2E">
              <w:rPr>
                <w:rFonts w:ascii="Arial" w:hAnsi="Arial" w:cs="Arial"/>
                <w:b/>
                <w:sz w:val="20"/>
                <w:szCs w:val="20"/>
              </w:rPr>
              <w:t>Cena v</w:t>
            </w:r>
            <w:r w:rsidR="00F00687" w:rsidRPr="00366F2E">
              <w:rPr>
                <w:rFonts w:ascii="Arial" w:hAnsi="Arial" w:cs="Arial"/>
                <w:b/>
                <w:sz w:val="20"/>
                <w:szCs w:val="20"/>
              </w:rPr>
              <w:t> </w:t>
            </w:r>
            <w:r w:rsidRPr="00366F2E">
              <w:rPr>
                <w:rFonts w:ascii="Arial" w:hAnsi="Arial" w:cs="Arial"/>
                <w:b/>
                <w:sz w:val="20"/>
                <w:szCs w:val="20"/>
              </w:rPr>
              <w:t>Kč</w:t>
            </w:r>
          </w:p>
        </w:tc>
      </w:tr>
      <w:tr w:rsidR="00D62380" w:rsidRPr="00366F2E" w14:paraId="6DFB746F" w14:textId="77777777" w:rsidTr="00F940BA">
        <w:trPr>
          <w:cantSplit/>
          <w:trHeight w:val="207"/>
        </w:trPr>
        <w:tc>
          <w:tcPr>
            <w:tcW w:w="826" w:type="dxa"/>
            <w:vMerge/>
            <w:tcBorders>
              <w:bottom w:val="single" w:sz="4" w:space="0" w:color="auto"/>
            </w:tcBorders>
            <w:shd w:val="clear" w:color="auto" w:fill="F2F2F2" w:themeFill="background1" w:themeFillShade="F2"/>
          </w:tcPr>
          <w:p w14:paraId="763F749A" w14:textId="77777777" w:rsidR="00957F03" w:rsidRPr="00366F2E" w:rsidRDefault="00957F03" w:rsidP="00F940BA">
            <w:pPr>
              <w:jc w:val="center"/>
              <w:rPr>
                <w:rFonts w:ascii="Arial" w:hAnsi="Arial" w:cs="Arial"/>
                <w:sz w:val="20"/>
                <w:szCs w:val="20"/>
              </w:rPr>
            </w:pPr>
          </w:p>
        </w:tc>
        <w:tc>
          <w:tcPr>
            <w:tcW w:w="1052" w:type="dxa"/>
            <w:tcBorders>
              <w:top w:val="single" w:sz="4" w:space="0" w:color="auto"/>
            </w:tcBorders>
            <w:shd w:val="clear" w:color="auto" w:fill="F2F2F2" w:themeFill="background1" w:themeFillShade="F2"/>
            <w:vAlign w:val="bottom"/>
          </w:tcPr>
          <w:p w14:paraId="7B692244" w14:textId="77777777" w:rsidR="00957F03" w:rsidRPr="00366F2E" w:rsidRDefault="00957F03" w:rsidP="00F940BA">
            <w:pPr>
              <w:jc w:val="center"/>
              <w:rPr>
                <w:rFonts w:ascii="Arial" w:eastAsia="Arial Unicode MS" w:hAnsi="Arial" w:cs="Arial"/>
                <w:b/>
                <w:sz w:val="16"/>
                <w:szCs w:val="16"/>
              </w:rPr>
            </w:pPr>
            <w:r w:rsidRPr="00366F2E">
              <w:rPr>
                <w:rFonts w:ascii="Arial" w:eastAsia="Arial Unicode MS" w:hAnsi="Arial" w:cs="Arial"/>
                <w:b/>
                <w:sz w:val="16"/>
                <w:szCs w:val="16"/>
              </w:rPr>
              <w:t>bez DPH</w:t>
            </w:r>
          </w:p>
        </w:tc>
        <w:tc>
          <w:tcPr>
            <w:tcW w:w="1137" w:type="dxa"/>
            <w:tcBorders>
              <w:top w:val="single" w:sz="4" w:space="0" w:color="auto"/>
            </w:tcBorders>
            <w:shd w:val="clear" w:color="auto" w:fill="F2F2F2" w:themeFill="background1" w:themeFillShade="F2"/>
            <w:vAlign w:val="bottom"/>
          </w:tcPr>
          <w:p w14:paraId="0B548151" w14:textId="77777777" w:rsidR="00957F03" w:rsidRPr="00366F2E" w:rsidRDefault="00957F03" w:rsidP="00F940BA">
            <w:pPr>
              <w:jc w:val="center"/>
              <w:rPr>
                <w:rFonts w:ascii="Arial" w:eastAsia="Arial Unicode MS" w:hAnsi="Arial" w:cs="Arial"/>
                <w:b/>
                <w:sz w:val="16"/>
                <w:szCs w:val="16"/>
              </w:rPr>
            </w:pPr>
            <w:r w:rsidRPr="00366F2E">
              <w:rPr>
                <w:rFonts w:ascii="Arial" w:eastAsia="Arial Unicode MS" w:hAnsi="Arial" w:cs="Arial"/>
                <w:b/>
                <w:sz w:val="16"/>
                <w:szCs w:val="16"/>
              </w:rPr>
              <w:t>s DPH</w:t>
            </w:r>
          </w:p>
        </w:tc>
        <w:tc>
          <w:tcPr>
            <w:tcW w:w="1137" w:type="dxa"/>
            <w:tcBorders>
              <w:top w:val="single" w:sz="4" w:space="0" w:color="auto"/>
            </w:tcBorders>
            <w:shd w:val="clear" w:color="auto" w:fill="F2F2F2" w:themeFill="background1" w:themeFillShade="F2"/>
            <w:vAlign w:val="bottom"/>
          </w:tcPr>
          <w:p w14:paraId="43F1C895" w14:textId="77777777" w:rsidR="00957F03" w:rsidRPr="00366F2E" w:rsidRDefault="00957F03" w:rsidP="00F940BA">
            <w:pPr>
              <w:ind w:left="170"/>
              <w:rPr>
                <w:rFonts w:ascii="Arial" w:eastAsia="Arial Unicode MS" w:hAnsi="Arial" w:cs="Arial"/>
                <w:b/>
                <w:sz w:val="16"/>
                <w:szCs w:val="16"/>
              </w:rPr>
            </w:pPr>
            <w:r w:rsidRPr="00366F2E">
              <w:rPr>
                <w:rFonts w:ascii="Arial" w:eastAsia="Arial Unicode MS" w:hAnsi="Arial" w:cs="Arial"/>
                <w:b/>
                <w:sz w:val="16"/>
                <w:szCs w:val="16"/>
              </w:rPr>
              <w:t>bez DPH</w:t>
            </w:r>
          </w:p>
        </w:tc>
        <w:tc>
          <w:tcPr>
            <w:tcW w:w="1137" w:type="dxa"/>
            <w:tcBorders>
              <w:top w:val="single" w:sz="4" w:space="0" w:color="auto"/>
            </w:tcBorders>
            <w:shd w:val="clear" w:color="auto" w:fill="F2F2F2" w:themeFill="background1" w:themeFillShade="F2"/>
            <w:vAlign w:val="bottom"/>
          </w:tcPr>
          <w:p w14:paraId="2DA8D2E6" w14:textId="7AD05B96" w:rsidR="00957F03" w:rsidRPr="00366F2E" w:rsidRDefault="00957F03" w:rsidP="00F940BA">
            <w:pPr>
              <w:ind w:left="170"/>
              <w:jc w:val="center"/>
              <w:rPr>
                <w:rFonts w:ascii="Arial" w:eastAsia="Arial Unicode MS" w:hAnsi="Arial" w:cs="Arial"/>
                <w:b/>
                <w:sz w:val="16"/>
                <w:szCs w:val="16"/>
              </w:rPr>
            </w:pPr>
            <w:r w:rsidRPr="00366F2E">
              <w:rPr>
                <w:rFonts w:ascii="Arial" w:eastAsia="Arial Unicode MS" w:hAnsi="Arial" w:cs="Arial"/>
                <w:b/>
                <w:sz w:val="16"/>
                <w:szCs w:val="16"/>
              </w:rPr>
              <w:t>s DPH</w:t>
            </w:r>
          </w:p>
        </w:tc>
        <w:tc>
          <w:tcPr>
            <w:tcW w:w="1137" w:type="dxa"/>
            <w:tcBorders>
              <w:top w:val="single" w:sz="4" w:space="0" w:color="auto"/>
            </w:tcBorders>
            <w:shd w:val="clear" w:color="auto" w:fill="F2F2F2" w:themeFill="background1" w:themeFillShade="F2"/>
            <w:vAlign w:val="bottom"/>
          </w:tcPr>
          <w:p w14:paraId="40AF8211" w14:textId="77777777" w:rsidR="00957F03" w:rsidRPr="00366F2E" w:rsidRDefault="00957F03" w:rsidP="00F940BA">
            <w:pPr>
              <w:ind w:left="170"/>
              <w:jc w:val="center"/>
              <w:rPr>
                <w:rFonts w:ascii="Arial" w:hAnsi="Arial" w:cs="Arial"/>
                <w:b/>
                <w:sz w:val="16"/>
                <w:szCs w:val="16"/>
              </w:rPr>
            </w:pPr>
            <w:r w:rsidRPr="00366F2E">
              <w:rPr>
                <w:rFonts w:ascii="Arial" w:eastAsia="Arial Unicode MS" w:hAnsi="Arial" w:cs="Arial"/>
                <w:b/>
                <w:sz w:val="16"/>
                <w:szCs w:val="16"/>
              </w:rPr>
              <w:t>bez DPH</w:t>
            </w:r>
          </w:p>
        </w:tc>
        <w:tc>
          <w:tcPr>
            <w:tcW w:w="1137" w:type="dxa"/>
            <w:tcBorders>
              <w:top w:val="single" w:sz="4" w:space="0" w:color="auto"/>
            </w:tcBorders>
            <w:shd w:val="clear" w:color="auto" w:fill="F2F2F2" w:themeFill="background1" w:themeFillShade="F2"/>
            <w:vAlign w:val="bottom"/>
          </w:tcPr>
          <w:p w14:paraId="281DAF14" w14:textId="77777777" w:rsidR="00957F03" w:rsidRPr="00366F2E" w:rsidRDefault="00957F03" w:rsidP="00F940BA">
            <w:pPr>
              <w:ind w:left="170"/>
              <w:jc w:val="center"/>
              <w:rPr>
                <w:rFonts w:ascii="Arial" w:eastAsia="Arial Unicode MS" w:hAnsi="Arial" w:cs="Arial"/>
                <w:b/>
                <w:sz w:val="16"/>
                <w:szCs w:val="16"/>
              </w:rPr>
            </w:pPr>
            <w:r w:rsidRPr="00366F2E">
              <w:rPr>
                <w:rFonts w:ascii="Arial" w:eastAsia="Arial Unicode MS" w:hAnsi="Arial" w:cs="Arial"/>
                <w:b/>
                <w:sz w:val="16"/>
                <w:szCs w:val="16"/>
              </w:rPr>
              <w:t>s DPH</w:t>
            </w:r>
          </w:p>
        </w:tc>
        <w:tc>
          <w:tcPr>
            <w:tcW w:w="1137" w:type="dxa"/>
            <w:tcBorders>
              <w:top w:val="single" w:sz="4" w:space="0" w:color="auto"/>
            </w:tcBorders>
            <w:shd w:val="clear" w:color="auto" w:fill="F2F2F2" w:themeFill="background1" w:themeFillShade="F2"/>
            <w:vAlign w:val="bottom"/>
          </w:tcPr>
          <w:p w14:paraId="15D25122" w14:textId="77777777" w:rsidR="00957F03" w:rsidRPr="00366F2E" w:rsidRDefault="00957F03" w:rsidP="00F940BA">
            <w:pPr>
              <w:jc w:val="center"/>
              <w:rPr>
                <w:rFonts w:ascii="Arial" w:hAnsi="Arial" w:cs="Arial"/>
                <w:b/>
                <w:sz w:val="16"/>
                <w:szCs w:val="16"/>
              </w:rPr>
            </w:pPr>
            <w:r w:rsidRPr="00366F2E">
              <w:rPr>
                <w:rFonts w:ascii="Arial" w:eastAsia="Arial Unicode MS" w:hAnsi="Arial" w:cs="Arial"/>
                <w:b/>
                <w:sz w:val="16"/>
                <w:szCs w:val="16"/>
              </w:rPr>
              <w:t>bez DPH</w:t>
            </w:r>
          </w:p>
        </w:tc>
        <w:tc>
          <w:tcPr>
            <w:tcW w:w="1138" w:type="dxa"/>
            <w:tcBorders>
              <w:top w:val="single" w:sz="4" w:space="0" w:color="auto"/>
            </w:tcBorders>
            <w:shd w:val="clear" w:color="auto" w:fill="F2F2F2" w:themeFill="background1" w:themeFillShade="F2"/>
            <w:vAlign w:val="bottom"/>
          </w:tcPr>
          <w:p w14:paraId="407F480A" w14:textId="77777777" w:rsidR="00957F03" w:rsidRPr="00366F2E" w:rsidRDefault="00957F03" w:rsidP="00F940BA">
            <w:pPr>
              <w:ind w:left="113"/>
              <w:jc w:val="center"/>
              <w:rPr>
                <w:rFonts w:ascii="Arial" w:eastAsia="Arial Unicode MS" w:hAnsi="Arial" w:cs="Arial"/>
                <w:b/>
                <w:sz w:val="16"/>
                <w:szCs w:val="16"/>
              </w:rPr>
            </w:pPr>
            <w:r w:rsidRPr="00366F2E">
              <w:rPr>
                <w:rFonts w:ascii="Arial" w:eastAsia="Arial Unicode MS" w:hAnsi="Arial" w:cs="Arial"/>
                <w:b/>
                <w:sz w:val="16"/>
                <w:szCs w:val="16"/>
              </w:rPr>
              <w:t>s DPH</w:t>
            </w:r>
          </w:p>
        </w:tc>
      </w:tr>
      <w:tr w:rsidR="00D62380" w:rsidRPr="00366F2E" w14:paraId="6EA2C165" w14:textId="77777777" w:rsidTr="00F940BA">
        <w:trPr>
          <w:cantSplit/>
          <w:trHeight w:val="207"/>
        </w:trPr>
        <w:tc>
          <w:tcPr>
            <w:tcW w:w="826" w:type="dxa"/>
            <w:tcBorders>
              <w:top w:val="single" w:sz="4" w:space="0" w:color="auto"/>
              <w:bottom w:val="single" w:sz="4" w:space="0" w:color="auto"/>
            </w:tcBorders>
          </w:tcPr>
          <w:p w14:paraId="62AEA721"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0,5 kg</w:t>
            </w:r>
          </w:p>
        </w:tc>
        <w:tc>
          <w:tcPr>
            <w:tcW w:w="1052" w:type="dxa"/>
            <w:tcBorders>
              <w:top w:val="single" w:sz="4" w:space="0" w:color="auto"/>
            </w:tcBorders>
            <w:vAlign w:val="center"/>
          </w:tcPr>
          <w:p w14:paraId="614E90E7"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229,75</w:t>
            </w:r>
          </w:p>
        </w:tc>
        <w:tc>
          <w:tcPr>
            <w:tcW w:w="1137" w:type="dxa"/>
            <w:tcBorders>
              <w:top w:val="single" w:sz="4" w:space="0" w:color="auto"/>
            </w:tcBorders>
            <w:vAlign w:val="center"/>
          </w:tcPr>
          <w:p w14:paraId="1E19C7AF"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278,00</w:t>
            </w:r>
          </w:p>
        </w:tc>
        <w:tc>
          <w:tcPr>
            <w:tcW w:w="1137" w:type="dxa"/>
            <w:tcBorders>
              <w:top w:val="single" w:sz="4" w:space="0" w:color="auto"/>
            </w:tcBorders>
            <w:vAlign w:val="center"/>
          </w:tcPr>
          <w:p w14:paraId="5E0E4F47"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229,75</w:t>
            </w:r>
          </w:p>
        </w:tc>
        <w:tc>
          <w:tcPr>
            <w:tcW w:w="1137" w:type="dxa"/>
            <w:tcBorders>
              <w:top w:val="single" w:sz="4" w:space="0" w:color="auto"/>
            </w:tcBorders>
            <w:vAlign w:val="center"/>
          </w:tcPr>
          <w:p w14:paraId="6604344D"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278,00</w:t>
            </w:r>
          </w:p>
        </w:tc>
        <w:tc>
          <w:tcPr>
            <w:tcW w:w="1137" w:type="dxa"/>
            <w:tcBorders>
              <w:top w:val="single" w:sz="4" w:space="0" w:color="auto"/>
            </w:tcBorders>
            <w:vAlign w:val="center"/>
          </w:tcPr>
          <w:p w14:paraId="4A576230"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600,00</w:t>
            </w:r>
          </w:p>
        </w:tc>
        <w:tc>
          <w:tcPr>
            <w:tcW w:w="1137" w:type="dxa"/>
            <w:tcBorders>
              <w:top w:val="single" w:sz="4" w:space="0" w:color="auto"/>
            </w:tcBorders>
            <w:vAlign w:val="center"/>
          </w:tcPr>
          <w:p w14:paraId="155E9AB7"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726,00</w:t>
            </w:r>
          </w:p>
        </w:tc>
        <w:tc>
          <w:tcPr>
            <w:tcW w:w="1137" w:type="dxa"/>
            <w:tcBorders>
              <w:top w:val="single" w:sz="4" w:space="0" w:color="auto"/>
            </w:tcBorders>
            <w:vAlign w:val="center"/>
          </w:tcPr>
          <w:p w14:paraId="696218B3"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700,00</w:t>
            </w:r>
          </w:p>
        </w:tc>
        <w:tc>
          <w:tcPr>
            <w:tcW w:w="1138" w:type="dxa"/>
            <w:tcBorders>
              <w:top w:val="single" w:sz="4" w:space="0" w:color="auto"/>
            </w:tcBorders>
            <w:vAlign w:val="center"/>
          </w:tcPr>
          <w:p w14:paraId="735A6A09"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847,00</w:t>
            </w:r>
          </w:p>
        </w:tc>
      </w:tr>
      <w:tr w:rsidR="00D62380" w:rsidRPr="00366F2E" w14:paraId="66B762E4" w14:textId="77777777" w:rsidTr="00F940BA">
        <w:trPr>
          <w:cantSplit/>
          <w:trHeight w:val="207"/>
        </w:trPr>
        <w:tc>
          <w:tcPr>
            <w:tcW w:w="826" w:type="dxa"/>
            <w:tcBorders>
              <w:top w:val="single" w:sz="4" w:space="0" w:color="auto"/>
              <w:bottom w:val="single" w:sz="4" w:space="0" w:color="auto"/>
            </w:tcBorders>
          </w:tcPr>
          <w:p w14:paraId="74E22FB5"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1 kg</w:t>
            </w:r>
          </w:p>
        </w:tc>
        <w:tc>
          <w:tcPr>
            <w:tcW w:w="1052" w:type="dxa"/>
            <w:vAlign w:val="center"/>
          </w:tcPr>
          <w:p w14:paraId="244D21E0"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260,33</w:t>
            </w:r>
          </w:p>
        </w:tc>
        <w:tc>
          <w:tcPr>
            <w:tcW w:w="1137" w:type="dxa"/>
            <w:vAlign w:val="center"/>
          </w:tcPr>
          <w:p w14:paraId="3E19503D"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315,00</w:t>
            </w:r>
          </w:p>
        </w:tc>
        <w:tc>
          <w:tcPr>
            <w:tcW w:w="1137" w:type="dxa"/>
            <w:vAlign w:val="center"/>
          </w:tcPr>
          <w:p w14:paraId="6C280109"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319,83</w:t>
            </w:r>
          </w:p>
        </w:tc>
        <w:tc>
          <w:tcPr>
            <w:tcW w:w="1137" w:type="dxa"/>
            <w:vAlign w:val="center"/>
          </w:tcPr>
          <w:p w14:paraId="55BC9E0B"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387,00</w:t>
            </w:r>
          </w:p>
        </w:tc>
        <w:tc>
          <w:tcPr>
            <w:tcW w:w="1137" w:type="dxa"/>
            <w:vAlign w:val="center"/>
          </w:tcPr>
          <w:p w14:paraId="4007FBDD"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649,59</w:t>
            </w:r>
          </w:p>
        </w:tc>
        <w:tc>
          <w:tcPr>
            <w:tcW w:w="1137" w:type="dxa"/>
            <w:vAlign w:val="center"/>
          </w:tcPr>
          <w:p w14:paraId="0D562E65"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786,00</w:t>
            </w:r>
          </w:p>
        </w:tc>
        <w:tc>
          <w:tcPr>
            <w:tcW w:w="1137" w:type="dxa"/>
            <w:vAlign w:val="center"/>
          </w:tcPr>
          <w:p w14:paraId="3E3E9BC1"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749,59</w:t>
            </w:r>
          </w:p>
        </w:tc>
        <w:tc>
          <w:tcPr>
            <w:tcW w:w="1138" w:type="dxa"/>
            <w:vAlign w:val="center"/>
          </w:tcPr>
          <w:p w14:paraId="02EA0466"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907,00</w:t>
            </w:r>
          </w:p>
        </w:tc>
      </w:tr>
      <w:tr w:rsidR="00D62380" w:rsidRPr="00366F2E" w14:paraId="7F57D76E" w14:textId="77777777" w:rsidTr="00F940BA">
        <w:trPr>
          <w:cantSplit/>
          <w:trHeight w:val="202"/>
        </w:trPr>
        <w:tc>
          <w:tcPr>
            <w:tcW w:w="826" w:type="dxa"/>
            <w:tcBorders>
              <w:top w:val="single" w:sz="4" w:space="0" w:color="auto"/>
              <w:bottom w:val="single" w:sz="4" w:space="0" w:color="auto"/>
            </w:tcBorders>
          </w:tcPr>
          <w:p w14:paraId="2459BA9F"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2 kg</w:t>
            </w:r>
          </w:p>
        </w:tc>
        <w:tc>
          <w:tcPr>
            <w:tcW w:w="1052" w:type="dxa"/>
            <w:vAlign w:val="center"/>
          </w:tcPr>
          <w:p w14:paraId="21591E8F"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309,92</w:t>
            </w:r>
          </w:p>
        </w:tc>
        <w:tc>
          <w:tcPr>
            <w:tcW w:w="1137" w:type="dxa"/>
            <w:vAlign w:val="center"/>
          </w:tcPr>
          <w:p w14:paraId="72F621A6"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375,00</w:t>
            </w:r>
          </w:p>
        </w:tc>
        <w:tc>
          <w:tcPr>
            <w:tcW w:w="1137" w:type="dxa"/>
            <w:vAlign w:val="center"/>
          </w:tcPr>
          <w:p w14:paraId="6775C501"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339,67</w:t>
            </w:r>
          </w:p>
        </w:tc>
        <w:tc>
          <w:tcPr>
            <w:tcW w:w="1137" w:type="dxa"/>
            <w:vAlign w:val="center"/>
          </w:tcPr>
          <w:p w14:paraId="2C13A031" w14:textId="52C398A8" w:rsidR="00957F03" w:rsidRPr="00366F2E" w:rsidRDefault="00957F03" w:rsidP="00F940BA">
            <w:pPr>
              <w:ind w:left="170"/>
              <w:rPr>
                <w:rFonts w:ascii="Arial" w:hAnsi="Arial" w:cs="Arial"/>
                <w:b/>
                <w:sz w:val="20"/>
                <w:szCs w:val="20"/>
              </w:rPr>
            </w:pPr>
            <w:r w:rsidRPr="00366F2E">
              <w:rPr>
                <w:rFonts w:ascii="Arial" w:hAnsi="Arial" w:cs="Arial"/>
                <w:b/>
                <w:bCs/>
                <w:sz w:val="20"/>
                <w:szCs w:val="20"/>
              </w:rPr>
              <w:t>411,00</w:t>
            </w:r>
          </w:p>
        </w:tc>
        <w:tc>
          <w:tcPr>
            <w:tcW w:w="1137" w:type="dxa"/>
            <w:vAlign w:val="center"/>
          </w:tcPr>
          <w:p w14:paraId="07F52FB3" w14:textId="0B615C4D"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700,00</w:t>
            </w:r>
          </w:p>
        </w:tc>
        <w:tc>
          <w:tcPr>
            <w:tcW w:w="1137" w:type="dxa"/>
            <w:vAlign w:val="center"/>
          </w:tcPr>
          <w:p w14:paraId="6433ACD5"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847,00</w:t>
            </w:r>
          </w:p>
        </w:tc>
        <w:tc>
          <w:tcPr>
            <w:tcW w:w="1137" w:type="dxa"/>
            <w:vAlign w:val="center"/>
          </w:tcPr>
          <w:p w14:paraId="2D7A5A2C"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800,00</w:t>
            </w:r>
          </w:p>
        </w:tc>
        <w:tc>
          <w:tcPr>
            <w:tcW w:w="1138" w:type="dxa"/>
            <w:vAlign w:val="center"/>
          </w:tcPr>
          <w:p w14:paraId="49E207F3"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968,00</w:t>
            </w:r>
          </w:p>
        </w:tc>
      </w:tr>
      <w:tr w:rsidR="00D62380" w:rsidRPr="00366F2E" w14:paraId="43B84FE5" w14:textId="77777777" w:rsidTr="00F940BA">
        <w:trPr>
          <w:cantSplit/>
          <w:trHeight w:val="202"/>
        </w:trPr>
        <w:tc>
          <w:tcPr>
            <w:tcW w:w="826" w:type="dxa"/>
            <w:tcBorders>
              <w:top w:val="single" w:sz="4" w:space="0" w:color="auto"/>
              <w:bottom w:val="single" w:sz="4" w:space="0" w:color="auto"/>
            </w:tcBorders>
          </w:tcPr>
          <w:p w14:paraId="67F09537"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3 kg</w:t>
            </w:r>
          </w:p>
        </w:tc>
        <w:tc>
          <w:tcPr>
            <w:tcW w:w="1052" w:type="dxa"/>
            <w:vAlign w:val="center"/>
          </w:tcPr>
          <w:p w14:paraId="13993B5F"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314,88</w:t>
            </w:r>
          </w:p>
        </w:tc>
        <w:tc>
          <w:tcPr>
            <w:tcW w:w="1137" w:type="dxa"/>
            <w:vAlign w:val="center"/>
          </w:tcPr>
          <w:p w14:paraId="78875D90"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381,00</w:t>
            </w:r>
          </w:p>
        </w:tc>
        <w:tc>
          <w:tcPr>
            <w:tcW w:w="1137" w:type="dxa"/>
            <w:vAlign w:val="center"/>
          </w:tcPr>
          <w:p w14:paraId="7C1D4409"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360,33</w:t>
            </w:r>
          </w:p>
        </w:tc>
        <w:tc>
          <w:tcPr>
            <w:tcW w:w="1137" w:type="dxa"/>
            <w:vAlign w:val="center"/>
          </w:tcPr>
          <w:p w14:paraId="09C80EAD" w14:textId="3D0F2F55" w:rsidR="00957F03" w:rsidRPr="00366F2E" w:rsidRDefault="00957F03" w:rsidP="00F940BA">
            <w:pPr>
              <w:ind w:left="170"/>
              <w:rPr>
                <w:rFonts w:ascii="Arial" w:hAnsi="Arial" w:cs="Arial"/>
                <w:b/>
                <w:sz w:val="20"/>
                <w:szCs w:val="20"/>
              </w:rPr>
            </w:pPr>
            <w:r w:rsidRPr="00366F2E">
              <w:rPr>
                <w:rFonts w:ascii="Arial" w:hAnsi="Arial" w:cs="Arial"/>
                <w:b/>
                <w:bCs/>
                <w:sz w:val="20"/>
                <w:szCs w:val="20"/>
              </w:rPr>
              <w:t>436,00</w:t>
            </w:r>
          </w:p>
        </w:tc>
        <w:tc>
          <w:tcPr>
            <w:tcW w:w="1137" w:type="dxa"/>
            <w:vAlign w:val="center"/>
          </w:tcPr>
          <w:p w14:paraId="5AE7AAA2" w14:textId="1E7E612B"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749,59</w:t>
            </w:r>
          </w:p>
        </w:tc>
        <w:tc>
          <w:tcPr>
            <w:tcW w:w="1137" w:type="dxa"/>
            <w:vAlign w:val="center"/>
          </w:tcPr>
          <w:p w14:paraId="0489F401"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907,00</w:t>
            </w:r>
          </w:p>
        </w:tc>
        <w:tc>
          <w:tcPr>
            <w:tcW w:w="1137" w:type="dxa"/>
            <w:vAlign w:val="center"/>
          </w:tcPr>
          <w:p w14:paraId="3B627419"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849,59</w:t>
            </w:r>
          </w:p>
        </w:tc>
        <w:tc>
          <w:tcPr>
            <w:tcW w:w="1138" w:type="dxa"/>
            <w:vAlign w:val="center"/>
          </w:tcPr>
          <w:p w14:paraId="4B0CC397"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1 028,00</w:t>
            </w:r>
          </w:p>
        </w:tc>
      </w:tr>
      <w:tr w:rsidR="00D62380" w:rsidRPr="00366F2E" w14:paraId="2BA86AB3" w14:textId="77777777" w:rsidTr="00F940BA">
        <w:trPr>
          <w:cantSplit/>
          <w:trHeight w:val="202"/>
        </w:trPr>
        <w:tc>
          <w:tcPr>
            <w:tcW w:w="826" w:type="dxa"/>
            <w:tcBorders>
              <w:top w:val="single" w:sz="4" w:space="0" w:color="auto"/>
              <w:bottom w:val="single" w:sz="4" w:space="0" w:color="auto"/>
            </w:tcBorders>
          </w:tcPr>
          <w:p w14:paraId="10DDEE71"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4 kg</w:t>
            </w:r>
          </w:p>
        </w:tc>
        <w:tc>
          <w:tcPr>
            <w:tcW w:w="1052" w:type="dxa"/>
            <w:vAlign w:val="center"/>
          </w:tcPr>
          <w:p w14:paraId="2D112E42"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319,83</w:t>
            </w:r>
          </w:p>
        </w:tc>
        <w:tc>
          <w:tcPr>
            <w:tcW w:w="1137" w:type="dxa"/>
            <w:vAlign w:val="center"/>
          </w:tcPr>
          <w:p w14:paraId="07285F37"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387,00</w:t>
            </w:r>
          </w:p>
        </w:tc>
        <w:tc>
          <w:tcPr>
            <w:tcW w:w="1137" w:type="dxa"/>
            <w:vAlign w:val="center"/>
          </w:tcPr>
          <w:p w14:paraId="32D96E2A"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380,17</w:t>
            </w:r>
          </w:p>
        </w:tc>
        <w:tc>
          <w:tcPr>
            <w:tcW w:w="1137" w:type="dxa"/>
            <w:vAlign w:val="center"/>
          </w:tcPr>
          <w:p w14:paraId="5A64090A"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460,00</w:t>
            </w:r>
          </w:p>
        </w:tc>
        <w:tc>
          <w:tcPr>
            <w:tcW w:w="1137" w:type="dxa"/>
            <w:vAlign w:val="center"/>
          </w:tcPr>
          <w:p w14:paraId="4ABB9EEC"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800,00</w:t>
            </w:r>
          </w:p>
        </w:tc>
        <w:tc>
          <w:tcPr>
            <w:tcW w:w="1137" w:type="dxa"/>
            <w:vAlign w:val="center"/>
          </w:tcPr>
          <w:p w14:paraId="1ACC98DB"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968,00</w:t>
            </w:r>
          </w:p>
        </w:tc>
        <w:tc>
          <w:tcPr>
            <w:tcW w:w="1137" w:type="dxa"/>
            <w:vAlign w:val="center"/>
          </w:tcPr>
          <w:p w14:paraId="3610CA39"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900,00</w:t>
            </w:r>
          </w:p>
        </w:tc>
        <w:tc>
          <w:tcPr>
            <w:tcW w:w="1138" w:type="dxa"/>
            <w:vAlign w:val="center"/>
          </w:tcPr>
          <w:p w14:paraId="3D2ABD2E"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1 089,00</w:t>
            </w:r>
          </w:p>
        </w:tc>
      </w:tr>
      <w:tr w:rsidR="00D62380" w:rsidRPr="00366F2E" w14:paraId="1F34E1DA" w14:textId="77777777" w:rsidTr="00F940BA">
        <w:trPr>
          <w:cantSplit/>
          <w:trHeight w:val="202"/>
        </w:trPr>
        <w:tc>
          <w:tcPr>
            <w:tcW w:w="826" w:type="dxa"/>
            <w:tcBorders>
              <w:top w:val="single" w:sz="4" w:space="0" w:color="auto"/>
              <w:bottom w:val="single" w:sz="4" w:space="0" w:color="auto"/>
            </w:tcBorders>
          </w:tcPr>
          <w:p w14:paraId="77121876"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5 kg</w:t>
            </w:r>
          </w:p>
        </w:tc>
        <w:tc>
          <w:tcPr>
            <w:tcW w:w="1052" w:type="dxa"/>
            <w:vAlign w:val="center"/>
          </w:tcPr>
          <w:p w14:paraId="0C4152FE"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324,79</w:t>
            </w:r>
          </w:p>
        </w:tc>
        <w:tc>
          <w:tcPr>
            <w:tcW w:w="1137" w:type="dxa"/>
            <w:vAlign w:val="center"/>
          </w:tcPr>
          <w:p w14:paraId="411991F2"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393,00</w:t>
            </w:r>
          </w:p>
        </w:tc>
        <w:tc>
          <w:tcPr>
            <w:tcW w:w="1137" w:type="dxa"/>
            <w:vAlign w:val="center"/>
          </w:tcPr>
          <w:p w14:paraId="0D00C92F"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400,00</w:t>
            </w:r>
          </w:p>
        </w:tc>
        <w:tc>
          <w:tcPr>
            <w:tcW w:w="1137" w:type="dxa"/>
            <w:vAlign w:val="center"/>
          </w:tcPr>
          <w:p w14:paraId="7232C280"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484,00</w:t>
            </w:r>
          </w:p>
        </w:tc>
        <w:tc>
          <w:tcPr>
            <w:tcW w:w="1137" w:type="dxa"/>
            <w:vAlign w:val="center"/>
          </w:tcPr>
          <w:p w14:paraId="205C8BB5"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849,59</w:t>
            </w:r>
          </w:p>
        </w:tc>
        <w:tc>
          <w:tcPr>
            <w:tcW w:w="1137" w:type="dxa"/>
            <w:vAlign w:val="center"/>
          </w:tcPr>
          <w:p w14:paraId="1968651D"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1 028,00</w:t>
            </w:r>
          </w:p>
        </w:tc>
        <w:tc>
          <w:tcPr>
            <w:tcW w:w="1137" w:type="dxa"/>
            <w:vAlign w:val="center"/>
          </w:tcPr>
          <w:p w14:paraId="54FBD284"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949,59</w:t>
            </w:r>
          </w:p>
        </w:tc>
        <w:tc>
          <w:tcPr>
            <w:tcW w:w="1138" w:type="dxa"/>
            <w:vAlign w:val="center"/>
          </w:tcPr>
          <w:p w14:paraId="5BC7E8A5"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1 149,00</w:t>
            </w:r>
          </w:p>
        </w:tc>
      </w:tr>
      <w:tr w:rsidR="00D62380" w:rsidRPr="00366F2E" w14:paraId="33EF7171" w14:textId="77777777" w:rsidTr="00F940BA">
        <w:trPr>
          <w:cantSplit/>
          <w:trHeight w:val="202"/>
        </w:trPr>
        <w:tc>
          <w:tcPr>
            <w:tcW w:w="826" w:type="dxa"/>
            <w:tcBorders>
              <w:top w:val="single" w:sz="4" w:space="0" w:color="auto"/>
              <w:bottom w:val="single" w:sz="4" w:space="0" w:color="auto"/>
            </w:tcBorders>
          </w:tcPr>
          <w:p w14:paraId="4AC92EDA"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6 kg</w:t>
            </w:r>
          </w:p>
        </w:tc>
        <w:tc>
          <w:tcPr>
            <w:tcW w:w="1052" w:type="dxa"/>
            <w:vAlign w:val="center"/>
          </w:tcPr>
          <w:p w14:paraId="2317460D"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329,75</w:t>
            </w:r>
          </w:p>
        </w:tc>
        <w:tc>
          <w:tcPr>
            <w:tcW w:w="1137" w:type="dxa"/>
            <w:vAlign w:val="center"/>
          </w:tcPr>
          <w:p w14:paraId="4EE726EE"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399,00</w:t>
            </w:r>
          </w:p>
        </w:tc>
        <w:tc>
          <w:tcPr>
            <w:tcW w:w="1137" w:type="dxa"/>
            <w:vAlign w:val="center"/>
          </w:tcPr>
          <w:p w14:paraId="14CD59DF"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419,83</w:t>
            </w:r>
          </w:p>
        </w:tc>
        <w:tc>
          <w:tcPr>
            <w:tcW w:w="1137" w:type="dxa"/>
            <w:vAlign w:val="center"/>
          </w:tcPr>
          <w:p w14:paraId="24FD7896"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508,00</w:t>
            </w:r>
          </w:p>
        </w:tc>
        <w:tc>
          <w:tcPr>
            <w:tcW w:w="1137" w:type="dxa"/>
            <w:vAlign w:val="center"/>
          </w:tcPr>
          <w:p w14:paraId="2B07CB4A"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900,00</w:t>
            </w:r>
          </w:p>
        </w:tc>
        <w:tc>
          <w:tcPr>
            <w:tcW w:w="1137" w:type="dxa"/>
            <w:vAlign w:val="center"/>
          </w:tcPr>
          <w:p w14:paraId="650EA395"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1 089,00</w:t>
            </w:r>
          </w:p>
        </w:tc>
        <w:tc>
          <w:tcPr>
            <w:tcW w:w="1137" w:type="dxa"/>
            <w:vAlign w:val="center"/>
          </w:tcPr>
          <w:p w14:paraId="7DA672D4"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990,08</w:t>
            </w:r>
          </w:p>
        </w:tc>
        <w:tc>
          <w:tcPr>
            <w:tcW w:w="1138" w:type="dxa"/>
            <w:vAlign w:val="center"/>
          </w:tcPr>
          <w:p w14:paraId="759017D6"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1 198,00</w:t>
            </w:r>
          </w:p>
        </w:tc>
      </w:tr>
      <w:tr w:rsidR="00D62380" w:rsidRPr="00366F2E" w14:paraId="6FD558F0" w14:textId="77777777" w:rsidTr="00F940BA">
        <w:trPr>
          <w:cantSplit/>
          <w:trHeight w:val="202"/>
        </w:trPr>
        <w:tc>
          <w:tcPr>
            <w:tcW w:w="826" w:type="dxa"/>
            <w:tcBorders>
              <w:top w:val="single" w:sz="4" w:space="0" w:color="auto"/>
              <w:bottom w:val="single" w:sz="4" w:space="0" w:color="auto"/>
            </w:tcBorders>
          </w:tcPr>
          <w:p w14:paraId="03DFC9E8"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7 kg</w:t>
            </w:r>
          </w:p>
        </w:tc>
        <w:tc>
          <w:tcPr>
            <w:tcW w:w="1052" w:type="dxa"/>
            <w:vAlign w:val="center"/>
          </w:tcPr>
          <w:p w14:paraId="3B517231"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334,71</w:t>
            </w:r>
          </w:p>
        </w:tc>
        <w:tc>
          <w:tcPr>
            <w:tcW w:w="1137" w:type="dxa"/>
            <w:vAlign w:val="center"/>
          </w:tcPr>
          <w:p w14:paraId="3E96A262"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405,00</w:t>
            </w:r>
          </w:p>
        </w:tc>
        <w:tc>
          <w:tcPr>
            <w:tcW w:w="1137" w:type="dxa"/>
            <w:vAlign w:val="center"/>
          </w:tcPr>
          <w:p w14:paraId="33E0689D"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439,67</w:t>
            </w:r>
          </w:p>
        </w:tc>
        <w:tc>
          <w:tcPr>
            <w:tcW w:w="1137" w:type="dxa"/>
            <w:vAlign w:val="center"/>
          </w:tcPr>
          <w:p w14:paraId="431A0ECD" w14:textId="553C1D8F" w:rsidR="00957F03" w:rsidRPr="00366F2E" w:rsidRDefault="00957F03" w:rsidP="00F940BA">
            <w:pPr>
              <w:ind w:left="170"/>
              <w:rPr>
                <w:rFonts w:ascii="Arial" w:hAnsi="Arial" w:cs="Arial"/>
                <w:b/>
                <w:sz w:val="20"/>
                <w:szCs w:val="20"/>
              </w:rPr>
            </w:pPr>
            <w:r w:rsidRPr="00366F2E">
              <w:rPr>
                <w:rFonts w:ascii="Arial" w:hAnsi="Arial" w:cs="Arial"/>
                <w:b/>
                <w:bCs/>
                <w:sz w:val="20"/>
                <w:szCs w:val="20"/>
              </w:rPr>
              <w:t>532,00</w:t>
            </w:r>
          </w:p>
        </w:tc>
        <w:tc>
          <w:tcPr>
            <w:tcW w:w="1137" w:type="dxa"/>
            <w:vAlign w:val="center"/>
          </w:tcPr>
          <w:p w14:paraId="59B6980D"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949,59</w:t>
            </w:r>
          </w:p>
        </w:tc>
        <w:tc>
          <w:tcPr>
            <w:tcW w:w="1137" w:type="dxa"/>
            <w:vAlign w:val="center"/>
          </w:tcPr>
          <w:p w14:paraId="4CF412CC"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1 149,00</w:t>
            </w:r>
          </w:p>
        </w:tc>
        <w:tc>
          <w:tcPr>
            <w:tcW w:w="1137" w:type="dxa"/>
            <w:vAlign w:val="center"/>
          </w:tcPr>
          <w:p w14:paraId="4A820169"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1 029,75</w:t>
            </w:r>
          </w:p>
        </w:tc>
        <w:tc>
          <w:tcPr>
            <w:tcW w:w="1138" w:type="dxa"/>
            <w:vAlign w:val="center"/>
          </w:tcPr>
          <w:p w14:paraId="787D0929"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1 246,00</w:t>
            </w:r>
          </w:p>
        </w:tc>
      </w:tr>
      <w:tr w:rsidR="00D62380" w:rsidRPr="00366F2E" w14:paraId="7BDF6A6E" w14:textId="77777777" w:rsidTr="00F940BA">
        <w:trPr>
          <w:cantSplit/>
          <w:trHeight w:val="202"/>
        </w:trPr>
        <w:tc>
          <w:tcPr>
            <w:tcW w:w="826" w:type="dxa"/>
            <w:tcBorders>
              <w:top w:val="single" w:sz="4" w:space="0" w:color="auto"/>
              <w:bottom w:val="single" w:sz="4" w:space="0" w:color="auto"/>
            </w:tcBorders>
          </w:tcPr>
          <w:p w14:paraId="66C1D084"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8 kg</w:t>
            </w:r>
          </w:p>
        </w:tc>
        <w:tc>
          <w:tcPr>
            <w:tcW w:w="1052" w:type="dxa"/>
            <w:vAlign w:val="center"/>
          </w:tcPr>
          <w:p w14:paraId="3469565C"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339,67</w:t>
            </w:r>
          </w:p>
        </w:tc>
        <w:tc>
          <w:tcPr>
            <w:tcW w:w="1137" w:type="dxa"/>
            <w:vAlign w:val="center"/>
          </w:tcPr>
          <w:p w14:paraId="4822CB4F"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411,00</w:t>
            </w:r>
          </w:p>
        </w:tc>
        <w:tc>
          <w:tcPr>
            <w:tcW w:w="1137" w:type="dxa"/>
            <w:vAlign w:val="center"/>
          </w:tcPr>
          <w:p w14:paraId="79DE5EE7"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460,33</w:t>
            </w:r>
          </w:p>
        </w:tc>
        <w:tc>
          <w:tcPr>
            <w:tcW w:w="1137" w:type="dxa"/>
            <w:vAlign w:val="center"/>
          </w:tcPr>
          <w:p w14:paraId="62EBAF83"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557,00</w:t>
            </w:r>
          </w:p>
        </w:tc>
        <w:tc>
          <w:tcPr>
            <w:tcW w:w="1137" w:type="dxa"/>
            <w:vAlign w:val="center"/>
          </w:tcPr>
          <w:p w14:paraId="06B92E81"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1 000,00</w:t>
            </w:r>
          </w:p>
        </w:tc>
        <w:tc>
          <w:tcPr>
            <w:tcW w:w="1137" w:type="dxa"/>
            <w:vAlign w:val="center"/>
          </w:tcPr>
          <w:p w14:paraId="0939AC49"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1 210,00</w:t>
            </w:r>
          </w:p>
        </w:tc>
        <w:tc>
          <w:tcPr>
            <w:tcW w:w="1137" w:type="dxa"/>
            <w:vAlign w:val="center"/>
          </w:tcPr>
          <w:p w14:paraId="04932073"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1 070,25</w:t>
            </w:r>
          </w:p>
        </w:tc>
        <w:tc>
          <w:tcPr>
            <w:tcW w:w="1138" w:type="dxa"/>
            <w:vAlign w:val="center"/>
          </w:tcPr>
          <w:p w14:paraId="1B508A89"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1 295,00</w:t>
            </w:r>
          </w:p>
        </w:tc>
      </w:tr>
      <w:tr w:rsidR="00D62380" w:rsidRPr="00366F2E" w14:paraId="3B32535B" w14:textId="77777777" w:rsidTr="00F940BA">
        <w:trPr>
          <w:cantSplit/>
          <w:trHeight w:val="202"/>
        </w:trPr>
        <w:tc>
          <w:tcPr>
            <w:tcW w:w="826" w:type="dxa"/>
            <w:tcBorders>
              <w:top w:val="single" w:sz="4" w:space="0" w:color="auto"/>
              <w:bottom w:val="single" w:sz="4" w:space="0" w:color="auto"/>
            </w:tcBorders>
          </w:tcPr>
          <w:p w14:paraId="4502F4CC"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9 kg</w:t>
            </w:r>
          </w:p>
        </w:tc>
        <w:tc>
          <w:tcPr>
            <w:tcW w:w="1052" w:type="dxa"/>
            <w:vAlign w:val="center"/>
          </w:tcPr>
          <w:p w14:paraId="1D76133F"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344,63</w:t>
            </w:r>
          </w:p>
        </w:tc>
        <w:tc>
          <w:tcPr>
            <w:tcW w:w="1137" w:type="dxa"/>
            <w:vAlign w:val="center"/>
          </w:tcPr>
          <w:p w14:paraId="55CD2942"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417,00</w:t>
            </w:r>
          </w:p>
        </w:tc>
        <w:tc>
          <w:tcPr>
            <w:tcW w:w="1137" w:type="dxa"/>
            <w:vAlign w:val="center"/>
          </w:tcPr>
          <w:p w14:paraId="3AB4ACDB"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480,17</w:t>
            </w:r>
          </w:p>
        </w:tc>
        <w:tc>
          <w:tcPr>
            <w:tcW w:w="1137" w:type="dxa"/>
            <w:vAlign w:val="center"/>
          </w:tcPr>
          <w:p w14:paraId="40582C45" w14:textId="181EE5E2" w:rsidR="00957F03" w:rsidRPr="00366F2E" w:rsidRDefault="00957F03" w:rsidP="00F940BA">
            <w:pPr>
              <w:ind w:left="170"/>
              <w:rPr>
                <w:rFonts w:ascii="Arial" w:hAnsi="Arial" w:cs="Arial"/>
                <w:b/>
                <w:sz w:val="20"/>
                <w:szCs w:val="20"/>
              </w:rPr>
            </w:pPr>
            <w:r w:rsidRPr="00366F2E">
              <w:rPr>
                <w:rFonts w:ascii="Arial" w:hAnsi="Arial" w:cs="Arial"/>
                <w:b/>
                <w:bCs/>
                <w:sz w:val="20"/>
                <w:szCs w:val="20"/>
              </w:rPr>
              <w:t>581,00</w:t>
            </w:r>
          </w:p>
        </w:tc>
        <w:tc>
          <w:tcPr>
            <w:tcW w:w="1137" w:type="dxa"/>
            <w:vAlign w:val="center"/>
          </w:tcPr>
          <w:p w14:paraId="11A71D53"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1 049,59</w:t>
            </w:r>
          </w:p>
        </w:tc>
        <w:tc>
          <w:tcPr>
            <w:tcW w:w="1137" w:type="dxa"/>
            <w:vAlign w:val="center"/>
          </w:tcPr>
          <w:p w14:paraId="531CACDA"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1 270,00</w:t>
            </w:r>
          </w:p>
        </w:tc>
        <w:tc>
          <w:tcPr>
            <w:tcW w:w="1137" w:type="dxa"/>
            <w:vAlign w:val="center"/>
          </w:tcPr>
          <w:p w14:paraId="0E200DC7"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1 109,92</w:t>
            </w:r>
          </w:p>
        </w:tc>
        <w:tc>
          <w:tcPr>
            <w:tcW w:w="1138" w:type="dxa"/>
            <w:vAlign w:val="center"/>
          </w:tcPr>
          <w:p w14:paraId="7EBD31F4"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1 343,00</w:t>
            </w:r>
          </w:p>
        </w:tc>
      </w:tr>
      <w:tr w:rsidR="00D62380" w:rsidRPr="00366F2E" w14:paraId="7F66215A" w14:textId="77777777" w:rsidTr="00F940BA">
        <w:trPr>
          <w:cantSplit/>
          <w:trHeight w:val="202"/>
        </w:trPr>
        <w:tc>
          <w:tcPr>
            <w:tcW w:w="826" w:type="dxa"/>
            <w:tcBorders>
              <w:top w:val="single" w:sz="4" w:space="0" w:color="auto"/>
              <w:bottom w:val="single" w:sz="4" w:space="0" w:color="auto"/>
            </w:tcBorders>
          </w:tcPr>
          <w:p w14:paraId="14B48B53"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10 kg</w:t>
            </w:r>
          </w:p>
        </w:tc>
        <w:tc>
          <w:tcPr>
            <w:tcW w:w="1052" w:type="dxa"/>
            <w:vAlign w:val="center"/>
          </w:tcPr>
          <w:p w14:paraId="6D51AAA5"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349,59</w:t>
            </w:r>
          </w:p>
        </w:tc>
        <w:tc>
          <w:tcPr>
            <w:tcW w:w="1137" w:type="dxa"/>
            <w:vAlign w:val="center"/>
          </w:tcPr>
          <w:p w14:paraId="710C5E52"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423,00</w:t>
            </w:r>
          </w:p>
        </w:tc>
        <w:tc>
          <w:tcPr>
            <w:tcW w:w="1137" w:type="dxa"/>
            <w:vAlign w:val="center"/>
          </w:tcPr>
          <w:p w14:paraId="028B5CAA"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500,00</w:t>
            </w:r>
          </w:p>
        </w:tc>
        <w:tc>
          <w:tcPr>
            <w:tcW w:w="1137" w:type="dxa"/>
            <w:vAlign w:val="center"/>
          </w:tcPr>
          <w:p w14:paraId="376E9663"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605,00</w:t>
            </w:r>
          </w:p>
        </w:tc>
        <w:tc>
          <w:tcPr>
            <w:tcW w:w="1137" w:type="dxa"/>
            <w:vAlign w:val="center"/>
          </w:tcPr>
          <w:p w14:paraId="288C2963"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1 100,00</w:t>
            </w:r>
          </w:p>
        </w:tc>
        <w:tc>
          <w:tcPr>
            <w:tcW w:w="1137" w:type="dxa"/>
            <w:vAlign w:val="center"/>
          </w:tcPr>
          <w:p w14:paraId="241C8825"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1 331,00</w:t>
            </w:r>
          </w:p>
        </w:tc>
        <w:tc>
          <w:tcPr>
            <w:tcW w:w="1137" w:type="dxa"/>
            <w:vAlign w:val="center"/>
          </w:tcPr>
          <w:p w14:paraId="759FAA5C"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1 149,59</w:t>
            </w:r>
          </w:p>
        </w:tc>
        <w:tc>
          <w:tcPr>
            <w:tcW w:w="1138" w:type="dxa"/>
            <w:vAlign w:val="center"/>
          </w:tcPr>
          <w:p w14:paraId="09579119"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1 391,00</w:t>
            </w:r>
          </w:p>
        </w:tc>
      </w:tr>
      <w:tr w:rsidR="00D62380" w:rsidRPr="00366F2E" w14:paraId="57169D8A" w14:textId="77777777" w:rsidTr="00F940BA">
        <w:trPr>
          <w:cantSplit/>
          <w:trHeight w:val="202"/>
        </w:trPr>
        <w:tc>
          <w:tcPr>
            <w:tcW w:w="826" w:type="dxa"/>
            <w:tcBorders>
              <w:top w:val="single" w:sz="4" w:space="0" w:color="auto"/>
              <w:bottom w:val="single" w:sz="4" w:space="0" w:color="auto"/>
            </w:tcBorders>
          </w:tcPr>
          <w:p w14:paraId="0C1A7F85"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15 kg</w:t>
            </w:r>
          </w:p>
        </w:tc>
        <w:tc>
          <w:tcPr>
            <w:tcW w:w="1052" w:type="dxa"/>
            <w:vAlign w:val="center"/>
          </w:tcPr>
          <w:p w14:paraId="6F9AD4AD"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375,21</w:t>
            </w:r>
          </w:p>
        </w:tc>
        <w:tc>
          <w:tcPr>
            <w:tcW w:w="1137" w:type="dxa"/>
            <w:vAlign w:val="center"/>
          </w:tcPr>
          <w:p w14:paraId="21DDD601"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454,00</w:t>
            </w:r>
          </w:p>
        </w:tc>
        <w:tc>
          <w:tcPr>
            <w:tcW w:w="1137" w:type="dxa"/>
            <w:vAlign w:val="center"/>
          </w:tcPr>
          <w:p w14:paraId="5667A03B"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600,00</w:t>
            </w:r>
          </w:p>
        </w:tc>
        <w:tc>
          <w:tcPr>
            <w:tcW w:w="1137" w:type="dxa"/>
            <w:vAlign w:val="center"/>
          </w:tcPr>
          <w:p w14:paraId="607AD64B"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726,00</w:t>
            </w:r>
          </w:p>
        </w:tc>
        <w:tc>
          <w:tcPr>
            <w:tcW w:w="1137" w:type="dxa"/>
            <w:vAlign w:val="center"/>
          </w:tcPr>
          <w:p w14:paraId="637BD36F"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1 349,59</w:t>
            </w:r>
          </w:p>
        </w:tc>
        <w:tc>
          <w:tcPr>
            <w:tcW w:w="1137" w:type="dxa"/>
            <w:vAlign w:val="center"/>
          </w:tcPr>
          <w:p w14:paraId="206B4183"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1 633,00</w:t>
            </w:r>
          </w:p>
        </w:tc>
        <w:tc>
          <w:tcPr>
            <w:tcW w:w="1137" w:type="dxa"/>
            <w:vAlign w:val="center"/>
          </w:tcPr>
          <w:p w14:paraId="4DBCFF8D"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1 349,59</w:t>
            </w:r>
          </w:p>
        </w:tc>
        <w:tc>
          <w:tcPr>
            <w:tcW w:w="1138" w:type="dxa"/>
            <w:vAlign w:val="center"/>
          </w:tcPr>
          <w:p w14:paraId="66A4B091"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1 633,00</w:t>
            </w:r>
          </w:p>
        </w:tc>
      </w:tr>
      <w:tr w:rsidR="00D62380" w:rsidRPr="00366F2E" w14:paraId="24071108" w14:textId="77777777" w:rsidTr="00F940BA">
        <w:trPr>
          <w:cantSplit/>
          <w:trHeight w:val="202"/>
        </w:trPr>
        <w:tc>
          <w:tcPr>
            <w:tcW w:w="826" w:type="dxa"/>
            <w:tcBorders>
              <w:top w:val="single" w:sz="4" w:space="0" w:color="auto"/>
              <w:bottom w:val="single" w:sz="4" w:space="0" w:color="auto"/>
            </w:tcBorders>
          </w:tcPr>
          <w:p w14:paraId="19A6A26F"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20 kg</w:t>
            </w:r>
          </w:p>
        </w:tc>
        <w:tc>
          <w:tcPr>
            <w:tcW w:w="1052" w:type="dxa"/>
            <w:vAlign w:val="center"/>
          </w:tcPr>
          <w:p w14:paraId="28B233FF"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400,00</w:t>
            </w:r>
          </w:p>
        </w:tc>
        <w:tc>
          <w:tcPr>
            <w:tcW w:w="1137" w:type="dxa"/>
            <w:vAlign w:val="center"/>
          </w:tcPr>
          <w:p w14:paraId="578195E7"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484,00</w:t>
            </w:r>
          </w:p>
        </w:tc>
        <w:tc>
          <w:tcPr>
            <w:tcW w:w="1137" w:type="dxa"/>
            <w:vAlign w:val="center"/>
          </w:tcPr>
          <w:p w14:paraId="216097B6"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700,00</w:t>
            </w:r>
          </w:p>
        </w:tc>
        <w:tc>
          <w:tcPr>
            <w:tcW w:w="1137" w:type="dxa"/>
            <w:vAlign w:val="center"/>
          </w:tcPr>
          <w:p w14:paraId="11A8DDF6"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847,00</w:t>
            </w:r>
          </w:p>
        </w:tc>
        <w:tc>
          <w:tcPr>
            <w:tcW w:w="1137" w:type="dxa"/>
            <w:vAlign w:val="center"/>
          </w:tcPr>
          <w:p w14:paraId="1657ECBA"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1 600,00</w:t>
            </w:r>
          </w:p>
        </w:tc>
        <w:tc>
          <w:tcPr>
            <w:tcW w:w="1137" w:type="dxa"/>
            <w:vAlign w:val="center"/>
          </w:tcPr>
          <w:p w14:paraId="4621648D"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1 936,00</w:t>
            </w:r>
          </w:p>
        </w:tc>
        <w:tc>
          <w:tcPr>
            <w:tcW w:w="1137" w:type="dxa"/>
            <w:vAlign w:val="center"/>
          </w:tcPr>
          <w:p w14:paraId="0A1B4BEB"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1 549,59</w:t>
            </w:r>
          </w:p>
        </w:tc>
        <w:tc>
          <w:tcPr>
            <w:tcW w:w="1138" w:type="dxa"/>
            <w:vAlign w:val="center"/>
          </w:tcPr>
          <w:p w14:paraId="543C2FEA"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1 875,00</w:t>
            </w:r>
          </w:p>
        </w:tc>
      </w:tr>
      <w:tr w:rsidR="00D62380" w:rsidRPr="00366F2E" w14:paraId="5EE91426" w14:textId="77777777" w:rsidTr="00F940BA">
        <w:trPr>
          <w:cantSplit/>
          <w:trHeight w:val="202"/>
        </w:trPr>
        <w:tc>
          <w:tcPr>
            <w:tcW w:w="826" w:type="dxa"/>
            <w:tcBorders>
              <w:top w:val="single" w:sz="4" w:space="0" w:color="auto"/>
              <w:bottom w:val="single" w:sz="4" w:space="0" w:color="auto"/>
            </w:tcBorders>
          </w:tcPr>
          <w:p w14:paraId="3E251E66"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25 kg</w:t>
            </w:r>
          </w:p>
        </w:tc>
        <w:tc>
          <w:tcPr>
            <w:tcW w:w="1052" w:type="dxa"/>
            <w:vAlign w:val="center"/>
          </w:tcPr>
          <w:p w14:paraId="310BF544"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424,79</w:t>
            </w:r>
          </w:p>
        </w:tc>
        <w:tc>
          <w:tcPr>
            <w:tcW w:w="1137" w:type="dxa"/>
            <w:vAlign w:val="center"/>
          </w:tcPr>
          <w:p w14:paraId="32CCECBF"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514,00</w:t>
            </w:r>
          </w:p>
        </w:tc>
        <w:tc>
          <w:tcPr>
            <w:tcW w:w="1137" w:type="dxa"/>
            <w:vAlign w:val="center"/>
          </w:tcPr>
          <w:p w14:paraId="7AA33A51"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w:t>
            </w:r>
          </w:p>
        </w:tc>
        <w:tc>
          <w:tcPr>
            <w:tcW w:w="1137" w:type="dxa"/>
            <w:vAlign w:val="center"/>
          </w:tcPr>
          <w:p w14:paraId="63013AF2"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w:t>
            </w:r>
          </w:p>
        </w:tc>
        <w:tc>
          <w:tcPr>
            <w:tcW w:w="1137" w:type="dxa"/>
            <w:vAlign w:val="center"/>
          </w:tcPr>
          <w:p w14:paraId="413F4A21"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1 849,59</w:t>
            </w:r>
          </w:p>
        </w:tc>
        <w:tc>
          <w:tcPr>
            <w:tcW w:w="1137" w:type="dxa"/>
            <w:vAlign w:val="center"/>
          </w:tcPr>
          <w:p w14:paraId="340BA343"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2 238,00</w:t>
            </w:r>
          </w:p>
        </w:tc>
        <w:tc>
          <w:tcPr>
            <w:tcW w:w="1137" w:type="dxa"/>
            <w:vAlign w:val="center"/>
          </w:tcPr>
          <w:p w14:paraId="3D8321EC"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1 749,59</w:t>
            </w:r>
          </w:p>
        </w:tc>
        <w:tc>
          <w:tcPr>
            <w:tcW w:w="1138" w:type="dxa"/>
            <w:vAlign w:val="center"/>
          </w:tcPr>
          <w:p w14:paraId="6AB939BE"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2 117,00</w:t>
            </w:r>
          </w:p>
        </w:tc>
      </w:tr>
      <w:tr w:rsidR="00957F03" w:rsidRPr="00366F2E" w14:paraId="3FCE305C" w14:textId="77777777" w:rsidTr="00F940BA">
        <w:trPr>
          <w:cantSplit/>
          <w:trHeight w:val="202"/>
        </w:trPr>
        <w:tc>
          <w:tcPr>
            <w:tcW w:w="826" w:type="dxa"/>
            <w:tcBorders>
              <w:top w:val="single" w:sz="4" w:space="0" w:color="auto"/>
            </w:tcBorders>
          </w:tcPr>
          <w:p w14:paraId="2EB6E5C0"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30 kg</w:t>
            </w:r>
          </w:p>
        </w:tc>
        <w:tc>
          <w:tcPr>
            <w:tcW w:w="1052" w:type="dxa"/>
            <w:vAlign w:val="center"/>
          </w:tcPr>
          <w:p w14:paraId="3998B876" w14:textId="77777777" w:rsidR="00957F03" w:rsidRPr="00366F2E" w:rsidRDefault="00957F03" w:rsidP="00F940BA">
            <w:pPr>
              <w:ind w:left="170"/>
              <w:rPr>
                <w:rFonts w:ascii="Arial" w:hAnsi="Arial" w:cs="Arial"/>
                <w:sz w:val="20"/>
                <w:szCs w:val="20"/>
              </w:rPr>
            </w:pPr>
            <w:r w:rsidRPr="00366F2E">
              <w:rPr>
                <w:rFonts w:ascii="Arial" w:hAnsi="Arial" w:cs="Arial"/>
                <w:sz w:val="20"/>
                <w:szCs w:val="20"/>
              </w:rPr>
              <w:t>449,59</w:t>
            </w:r>
          </w:p>
        </w:tc>
        <w:tc>
          <w:tcPr>
            <w:tcW w:w="1137" w:type="dxa"/>
            <w:vAlign w:val="center"/>
          </w:tcPr>
          <w:p w14:paraId="32E96C2C" w14:textId="77777777" w:rsidR="00957F03" w:rsidRPr="00366F2E" w:rsidRDefault="00957F03" w:rsidP="00F940BA">
            <w:pPr>
              <w:ind w:left="170"/>
              <w:rPr>
                <w:rFonts w:ascii="Arial" w:hAnsi="Arial" w:cs="Arial"/>
                <w:b/>
                <w:sz w:val="20"/>
                <w:szCs w:val="20"/>
              </w:rPr>
            </w:pPr>
            <w:r w:rsidRPr="00366F2E">
              <w:rPr>
                <w:rFonts w:ascii="Arial" w:hAnsi="Arial" w:cs="Arial"/>
                <w:b/>
                <w:bCs/>
                <w:sz w:val="20"/>
                <w:szCs w:val="20"/>
              </w:rPr>
              <w:t>544,00</w:t>
            </w:r>
          </w:p>
        </w:tc>
        <w:tc>
          <w:tcPr>
            <w:tcW w:w="1137" w:type="dxa"/>
            <w:vAlign w:val="center"/>
          </w:tcPr>
          <w:p w14:paraId="3FE79DA4"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w:t>
            </w:r>
          </w:p>
        </w:tc>
        <w:tc>
          <w:tcPr>
            <w:tcW w:w="1137" w:type="dxa"/>
            <w:vAlign w:val="center"/>
          </w:tcPr>
          <w:p w14:paraId="33976542"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w:t>
            </w:r>
          </w:p>
        </w:tc>
        <w:tc>
          <w:tcPr>
            <w:tcW w:w="1137" w:type="dxa"/>
            <w:vAlign w:val="center"/>
          </w:tcPr>
          <w:p w14:paraId="52147628"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2 100,00</w:t>
            </w:r>
          </w:p>
        </w:tc>
        <w:tc>
          <w:tcPr>
            <w:tcW w:w="1137" w:type="dxa"/>
            <w:vAlign w:val="center"/>
          </w:tcPr>
          <w:p w14:paraId="7605CCEC"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2 541,00</w:t>
            </w:r>
          </w:p>
        </w:tc>
        <w:tc>
          <w:tcPr>
            <w:tcW w:w="1137" w:type="dxa"/>
            <w:vAlign w:val="center"/>
          </w:tcPr>
          <w:p w14:paraId="57936541"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1 949,59</w:t>
            </w:r>
          </w:p>
        </w:tc>
        <w:tc>
          <w:tcPr>
            <w:tcW w:w="1138" w:type="dxa"/>
            <w:vAlign w:val="center"/>
          </w:tcPr>
          <w:p w14:paraId="4CA061A1"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2 359,00</w:t>
            </w:r>
          </w:p>
        </w:tc>
      </w:tr>
    </w:tbl>
    <w:p w14:paraId="64220F36" w14:textId="77777777" w:rsidR="00957F03" w:rsidRPr="00366F2E" w:rsidRDefault="00957F03" w:rsidP="00957F03">
      <w:pPr>
        <w:spacing w:line="228" w:lineRule="auto"/>
        <w:rPr>
          <w:rFonts w:ascii="Arial" w:hAnsi="Arial" w:cs="Arial"/>
          <w:sz w:val="10"/>
          <w:szCs w:val="10"/>
        </w:rPr>
      </w:pPr>
    </w:p>
    <w:p w14:paraId="09AE8A00" w14:textId="77777777" w:rsidR="00957F03" w:rsidRPr="00366F2E" w:rsidRDefault="00957F03" w:rsidP="00957F03">
      <w:pPr>
        <w:spacing w:line="240" w:lineRule="auto"/>
        <w:rPr>
          <w:rFonts w:ascii="Arial" w:hAnsi="Arial" w:cs="Arial"/>
          <w:sz w:val="20"/>
          <w:szCs w:val="20"/>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57" w:type="dxa"/>
          <w:right w:w="57" w:type="dxa"/>
        </w:tblCellMar>
        <w:tblLook w:val="0000" w:firstRow="0" w:lastRow="0" w:firstColumn="0" w:lastColumn="0" w:noHBand="0" w:noVBand="0"/>
      </w:tblPr>
      <w:tblGrid>
        <w:gridCol w:w="826"/>
        <w:gridCol w:w="1137"/>
        <w:gridCol w:w="1137"/>
        <w:gridCol w:w="1137"/>
        <w:gridCol w:w="1137"/>
        <w:gridCol w:w="1137"/>
        <w:gridCol w:w="1137"/>
        <w:gridCol w:w="1137"/>
        <w:gridCol w:w="1138"/>
      </w:tblGrid>
      <w:tr w:rsidR="00D62380" w:rsidRPr="00366F2E" w14:paraId="56DE68C6" w14:textId="77777777" w:rsidTr="00F940BA">
        <w:trPr>
          <w:cantSplit/>
          <w:trHeight w:val="271"/>
        </w:trPr>
        <w:tc>
          <w:tcPr>
            <w:tcW w:w="826" w:type="dxa"/>
            <w:tcBorders>
              <w:bottom w:val="single" w:sz="4" w:space="0" w:color="auto"/>
            </w:tcBorders>
            <w:shd w:val="clear" w:color="auto" w:fill="F2F2F2" w:themeFill="background1" w:themeFillShade="F2"/>
          </w:tcPr>
          <w:p w14:paraId="07F0CD63" w14:textId="77777777" w:rsidR="00957F03" w:rsidRPr="00366F2E" w:rsidRDefault="00957F03" w:rsidP="00F940BA">
            <w:pPr>
              <w:spacing w:line="240" w:lineRule="auto"/>
              <w:jc w:val="center"/>
              <w:rPr>
                <w:rFonts w:ascii="Arial" w:hAnsi="Arial" w:cs="Arial"/>
                <w:sz w:val="16"/>
                <w:szCs w:val="16"/>
              </w:rPr>
            </w:pPr>
            <w:r w:rsidRPr="00366F2E">
              <w:rPr>
                <w:rFonts w:ascii="Arial" w:hAnsi="Arial" w:cs="Arial"/>
                <w:sz w:val="16"/>
                <w:szCs w:val="16"/>
              </w:rPr>
              <w:t>Cen.</w:t>
            </w:r>
          </w:p>
          <w:p w14:paraId="3C0408F6" w14:textId="77777777" w:rsidR="00957F03" w:rsidRPr="00366F2E" w:rsidRDefault="00957F03" w:rsidP="00F940BA">
            <w:pPr>
              <w:spacing w:line="240" w:lineRule="auto"/>
              <w:jc w:val="center"/>
              <w:rPr>
                <w:rFonts w:ascii="Arial" w:hAnsi="Arial" w:cs="Arial"/>
                <w:sz w:val="18"/>
                <w:szCs w:val="18"/>
              </w:rPr>
            </w:pPr>
            <w:r w:rsidRPr="00366F2E">
              <w:rPr>
                <w:rFonts w:ascii="Arial" w:hAnsi="Arial" w:cs="Arial"/>
                <w:sz w:val="16"/>
                <w:szCs w:val="16"/>
              </w:rPr>
              <w:t>skupina</w:t>
            </w:r>
          </w:p>
        </w:tc>
        <w:tc>
          <w:tcPr>
            <w:tcW w:w="2274" w:type="dxa"/>
            <w:gridSpan w:val="2"/>
            <w:tcBorders>
              <w:bottom w:val="single" w:sz="4" w:space="0" w:color="auto"/>
            </w:tcBorders>
            <w:shd w:val="clear" w:color="auto" w:fill="F2F2F2" w:themeFill="background1" w:themeFillShade="F2"/>
            <w:vAlign w:val="center"/>
          </w:tcPr>
          <w:p w14:paraId="01D88F7A" w14:textId="77777777" w:rsidR="00957F03" w:rsidRPr="00366F2E" w:rsidRDefault="00957F03" w:rsidP="00F940BA">
            <w:pPr>
              <w:jc w:val="center"/>
              <w:rPr>
                <w:rFonts w:ascii="Arial" w:hAnsi="Arial" w:cs="Arial"/>
                <w:b/>
                <w:sz w:val="18"/>
              </w:rPr>
            </w:pPr>
            <w:r w:rsidRPr="00366F2E">
              <w:rPr>
                <w:rFonts w:ascii="Arial" w:hAnsi="Arial" w:cs="Arial"/>
                <w:b/>
                <w:sz w:val="18"/>
              </w:rPr>
              <w:t>104</w:t>
            </w:r>
          </w:p>
        </w:tc>
        <w:tc>
          <w:tcPr>
            <w:tcW w:w="2274" w:type="dxa"/>
            <w:gridSpan w:val="2"/>
            <w:tcBorders>
              <w:bottom w:val="single" w:sz="4" w:space="0" w:color="auto"/>
            </w:tcBorders>
            <w:shd w:val="clear" w:color="auto" w:fill="F2F2F2" w:themeFill="background1" w:themeFillShade="F2"/>
            <w:vAlign w:val="center"/>
          </w:tcPr>
          <w:p w14:paraId="6C04E115" w14:textId="77777777" w:rsidR="00957F03" w:rsidRPr="00366F2E" w:rsidRDefault="00957F03" w:rsidP="00F940BA">
            <w:pPr>
              <w:jc w:val="center"/>
              <w:rPr>
                <w:rFonts w:ascii="Arial" w:hAnsi="Arial" w:cs="Arial"/>
                <w:b/>
                <w:sz w:val="18"/>
              </w:rPr>
            </w:pPr>
            <w:r w:rsidRPr="00366F2E">
              <w:rPr>
                <w:rFonts w:ascii="Arial" w:hAnsi="Arial" w:cs="Arial"/>
                <w:b/>
                <w:sz w:val="18"/>
              </w:rPr>
              <w:t>105</w:t>
            </w:r>
          </w:p>
        </w:tc>
        <w:tc>
          <w:tcPr>
            <w:tcW w:w="2274" w:type="dxa"/>
            <w:gridSpan w:val="2"/>
            <w:tcBorders>
              <w:bottom w:val="single" w:sz="4" w:space="0" w:color="auto"/>
            </w:tcBorders>
            <w:shd w:val="clear" w:color="auto" w:fill="F2F2F2" w:themeFill="background1" w:themeFillShade="F2"/>
            <w:vAlign w:val="center"/>
          </w:tcPr>
          <w:p w14:paraId="123BD174" w14:textId="77777777" w:rsidR="00957F03" w:rsidRPr="00366F2E" w:rsidRDefault="00957F03" w:rsidP="00F940BA">
            <w:pPr>
              <w:jc w:val="center"/>
              <w:rPr>
                <w:rFonts w:ascii="Arial" w:hAnsi="Arial" w:cs="Arial"/>
                <w:b/>
                <w:sz w:val="18"/>
              </w:rPr>
            </w:pPr>
            <w:r w:rsidRPr="00366F2E">
              <w:rPr>
                <w:rFonts w:ascii="Arial" w:hAnsi="Arial" w:cs="Arial"/>
                <w:b/>
                <w:sz w:val="18"/>
              </w:rPr>
              <w:t>106</w:t>
            </w:r>
          </w:p>
        </w:tc>
        <w:tc>
          <w:tcPr>
            <w:tcW w:w="2275" w:type="dxa"/>
            <w:gridSpan w:val="2"/>
            <w:tcBorders>
              <w:bottom w:val="single" w:sz="4" w:space="0" w:color="auto"/>
            </w:tcBorders>
            <w:shd w:val="clear" w:color="auto" w:fill="F2F2F2" w:themeFill="background1" w:themeFillShade="F2"/>
            <w:vAlign w:val="center"/>
          </w:tcPr>
          <w:p w14:paraId="1BDF0C0F" w14:textId="77777777" w:rsidR="00957F03" w:rsidRPr="00366F2E" w:rsidRDefault="00957F03" w:rsidP="00F940BA">
            <w:pPr>
              <w:jc w:val="center"/>
              <w:rPr>
                <w:rFonts w:ascii="Arial" w:hAnsi="Arial" w:cs="Arial"/>
                <w:b/>
                <w:sz w:val="18"/>
              </w:rPr>
            </w:pPr>
            <w:r w:rsidRPr="00366F2E">
              <w:rPr>
                <w:rFonts w:ascii="Arial" w:hAnsi="Arial" w:cs="Arial"/>
                <w:b/>
                <w:sz w:val="18"/>
              </w:rPr>
              <w:t>107</w:t>
            </w:r>
          </w:p>
        </w:tc>
      </w:tr>
      <w:tr w:rsidR="00D62380" w:rsidRPr="00366F2E" w14:paraId="7876577D" w14:textId="77777777" w:rsidTr="00F940BA">
        <w:trPr>
          <w:cantSplit/>
          <w:trHeight w:val="271"/>
        </w:trPr>
        <w:tc>
          <w:tcPr>
            <w:tcW w:w="826" w:type="dxa"/>
            <w:vMerge w:val="restart"/>
            <w:tcBorders>
              <w:top w:val="single" w:sz="4" w:space="0" w:color="auto"/>
            </w:tcBorders>
            <w:shd w:val="clear" w:color="auto" w:fill="F2F2F2" w:themeFill="background1" w:themeFillShade="F2"/>
            <w:vAlign w:val="center"/>
          </w:tcPr>
          <w:p w14:paraId="2D665F27" w14:textId="77777777" w:rsidR="00957F03" w:rsidRPr="00366F2E" w:rsidRDefault="00957F03" w:rsidP="00F940BA">
            <w:pPr>
              <w:spacing w:line="240" w:lineRule="auto"/>
              <w:jc w:val="center"/>
              <w:rPr>
                <w:rFonts w:ascii="Arial" w:hAnsi="Arial" w:cs="Arial"/>
                <w:sz w:val="16"/>
                <w:szCs w:val="16"/>
              </w:rPr>
            </w:pPr>
            <w:r w:rsidRPr="00366F2E">
              <w:rPr>
                <w:rFonts w:ascii="Arial" w:hAnsi="Arial" w:cs="Arial"/>
                <w:sz w:val="16"/>
                <w:szCs w:val="16"/>
              </w:rPr>
              <w:t>Hmotnost</w:t>
            </w:r>
          </w:p>
          <w:p w14:paraId="4B5D323C" w14:textId="77777777" w:rsidR="00957F03" w:rsidRPr="00366F2E" w:rsidRDefault="00957F03" w:rsidP="00F940BA">
            <w:pPr>
              <w:spacing w:line="240" w:lineRule="auto"/>
              <w:jc w:val="center"/>
              <w:rPr>
                <w:rFonts w:ascii="Arial" w:hAnsi="Arial" w:cs="Arial"/>
                <w:sz w:val="16"/>
                <w:szCs w:val="16"/>
              </w:rPr>
            </w:pPr>
            <w:r w:rsidRPr="00366F2E">
              <w:rPr>
                <w:rFonts w:ascii="Arial" w:hAnsi="Arial" w:cs="Arial"/>
                <w:sz w:val="16"/>
                <w:szCs w:val="16"/>
              </w:rPr>
              <w:t>do</w:t>
            </w:r>
          </w:p>
        </w:tc>
        <w:tc>
          <w:tcPr>
            <w:tcW w:w="9097" w:type="dxa"/>
            <w:gridSpan w:val="8"/>
            <w:tcBorders>
              <w:top w:val="single" w:sz="4" w:space="0" w:color="auto"/>
              <w:bottom w:val="single" w:sz="4" w:space="0" w:color="auto"/>
            </w:tcBorders>
            <w:shd w:val="clear" w:color="auto" w:fill="F2F2F2" w:themeFill="background1" w:themeFillShade="F2"/>
            <w:vAlign w:val="center"/>
          </w:tcPr>
          <w:p w14:paraId="515D042F" w14:textId="076B3F36" w:rsidR="00957F03" w:rsidRPr="00366F2E" w:rsidRDefault="00957F03" w:rsidP="00F940BA">
            <w:pPr>
              <w:jc w:val="center"/>
              <w:rPr>
                <w:rFonts w:ascii="Arial" w:hAnsi="Arial" w:cs="Arial"/>
                <w:b/>
                <w:sz w:val="20"/>
                <w:szCs w:val="20"/>
              </w:rPr>
            </w:pPr>
            <w:r w:rsidRPr="00366F2E">
              <w:rPr>
                <w:rFonts w:ascii="Arial" w:hAnsi="Arial" w:cs="Arial"/>
                <w:b/>
                <w:sz w:val="20"/>
                <w:szCs w:val="20"/>
              </w:rPr>
              <w:t>Cena v</w:t>
            </w:r>
            <w:r w:rsidR="00F00687" w:rsidRPr="00366F2E">
              <w:rPr>
                <w:rFonts w:ascii="Arial" w:hAnsi="Arial" w:cs="Arial"/>
                <w:b/>
                <w:sz w:val="20"/>
                <w:szCs w:val="20"/>
              </w:rPr>
              <w:t> </w:t>
            </w:r>
            <w:r w:rsidRPr="00366F2E">
              <w:rPr>
                <w:rFonts w:ascii="Arial" w:hAnsi="Arial" w:cs="Arial"/>
                <w:b/>
                <w:sz w:val="20"/>
                <w:szCs w:val="20"/>
              </w:rPr>
              <w:t>Kč</w:t>
            </w:r>
          </w:p>
        </w:tc>
      </w:tr>
      <w:tr w:rsidR="00D62380" w:rsidRPr="00366F2E" w14:paraId="27269829" w14:textId="77777777" w:rsidTr="00F940BA">
        <w:trPr>
          <w:cantSplit/>
          <w:trHeight w:val="207"/>
        </w:trPr>
        <w:tc>
          <w:tcPr>
            <w:tcW w:w="826" w:type="dxa"/>
            <w:vMerge/>
            <w:tcBorders>
              <w:bottom w:val="single" w:sz="4" w:space="0" w:color="auto"/>
            </w:tcBorders>
          </w:tcPr>
          <w:p w14:paraId="6F073D22" w14:textId="77777777" w:rsidR="00957F03" w:rsidRPr="00366F2E" w:rsidRDefault="00957F03" w:rsidP="00F940BA">
            <w:pPr>
              <w:jc w:val="center"/>
              <w:rPr>
                <w:rFonts w:ascii="Arial" w:hAnsi="Arial" w:cs="Arial"/>
                <w:sz w:val="20"/>
                <w:szCs w:val="20"/>
              </w:rPr>
            </w:pPr>
          </w:p>
        </w:tc>
        <w:tc>
          <w:tcPr>
            <w:tcW w:w="1137" w:type="dxa"/>
            <w:tcBorders>
              <w:top w:val="single" w:sz="4" w:space="0" w:color="auto"/>
            </w:tcBorders>
            <w:shd w:val="clear" w:color="auto" w:fill="F2F2F2" w:themeFill="background1" w:themeFillShade="F2"/>
            <w:vAlign w:val="center"/>
          </w:tcPr>
          <w:p w14:paraId="03C142C2" w14:textId="77777777" w:rsidR="00957F03" w:rsidRPr="00366F2E" w:rsidRDefault="00957F03" w:rsidP="00F940BA">
            <w:pPr>
              <w:jc w:val="center"/>
              <w:rPr>
                <w:rFonts w:ascii="Arial" w:hAnsi="Arial" w:cs="Arial"/>
                <w:b/>
                <w:sz w:val="16"/>
                <w:szCs w:val="16"/>
              </w:rPr>
            </w:pPr>
            <w:r w:rsidRPr="00366F2E">
              <w:rPr>
                <w:rFonts w:ascii="Arial" w:eastAsia="Arial Unicode MS" w:hAnsi="Arial" w:cs="Arial"/>
                <w:b/>
                <w:sz w:val="16"/>
                <w:szCs w:val="16"/>
              </w:rPr>
              <w:t>bez DPH</w:t>
            </w:r>
          </w:p>
        </w:tc>
        <w:tc>
          <w:tcPr>
            <w:tcW w:w="1137" w:type="dxa"/>
            <w:tcBorders>
              <w:top w:val="single" w:sz="4" w:space="0" w:color="auto"/>
            </w:tcBorders>
            <w:shd w:val="clear" w:color="auto" w:fill="F2F2F2" w:themeFill="background1" w:themeFillShade="F2"/>
            <w:vAlign w:val="center"/>
          </w:tcPr>
          <w:p w14:paraId="282AB444" w14:textId="77777777" w:rsidR="00957F03" w:rsidRPr="00366F2E" w:rsidRDefault="00957F03" w:rsidP="00F940BA">
            <w:pPr>
              <w:jc w:val="center"/>
              <w:rPr>
                <w:rFonts w:ascii="Arial" w:eastAsia="Arial Unicode MS" w:hAnsi="Arial" w:cs="Arial"/>
                <w:b/>
                <w:sz w:val="16"/>
                <w:szCs w:val="16"/>
              </w:rPr>
            </w:pPr>
            <w:r w:rsidRPr="00366F2E">
              <w:rPr>
                <w:rFonts w:ascii="Arial" w:eastAsia="Arial Unicode MS" w:hAnsi="Arial" w:cs="Arial"/>
                <w:b/>
                <w:sz w:val="16"/>
                <w:szCs w:val="16"/>
              </w:rPr>
              <w:t>s DPH</w:t>
            </w:r>
          </w:p>
        </w:tc>
        <w:tc>
          <w:tcPr>
            <w:tcW w:w="1137" w:type="dxa"/>
            <w:tcBorders>
              <w:top w:val="single" w:sz="4" w:space="0" w:color="auto"/>
            </w:tcBorders>
            <w:shd w:val="clear" w:color="auto" w:fill="F2F2F2" w:themeFill="background1" w:themeFillShade="F2"/>
            <w:vAlign w:val="center"/>
          </w:tcPr>
          <w:p w14:paraId="0952597E" w14:textId="77777777" w:rsidR="00957F03" w:rsidRPr="00366F2E" w:rsidRDefault="00957F03" w:rsidP="00F940BA">
            <w:pPr>
              <w:jc w:val="center"/>
              <w:rPr>
                <w:rFonts w:ascii="Arial" w:eastAsia="Arial Unicode MS" w:hAnsi="Arial" w:cs="Arial"/>
                <w:b/>
                <w:sz w:val="16"/>
                <w:szCs w:val="16"/>
              </w:rPr>
            </w:pPr>
            <w:r w:rsidRPr="00366F2E">
              <w:rPr>
                <w:rFonts w:ascii="Arial" w:eastAsia="Arial Unicode MS" w:hAnsi="Arial" w:cs="Arial"/>
                <w:b/>
                <w:sz w:val="16"/>
                <w:szCs w:val="16"/>
              </w:rPr>
              <w:t>bez DPH</w:t>
            </w:r>
          </w:p>
        </w:tc>
        <w:tc>
          <w:tcPr>
            <w:tcW w:w="1137" w:type="dxa"/>
            <w:tcBorders>
              <w:top w:val="single" w:sz="4" w:space="0" w:color="auto"/>
            </w:tcBorders>
            <w:shd w:val="clear" w:color="auto" w:fill="F2F2F2" w:themeFill="background1" w:themeFillShade="F2"/>
            <w:vAlign w:val="center"/>
          </w:tcPr>
          <w:p w14:paraId="373FE082" w14:textId="77777777" w:rsidR="00957F03" w:rsidRPr="00366F2E" w:rsidRDefault="00957F03" w:rsidP="00F940BA">
            <w:pPr>
              <w:jc w:val="center"/>
              <w:rPr>
                <w:rFonts w:ascii="Arial" w:eastAsia="Arial Unicode MS" w:hAnsi="Arial" w:cs="Arial"/>
                <w:b/>
                <w:sz w:val="16"/>
                <w:szCs w:val="16"/>
              </w:rPr>
            </w:pPr>
            <w:r w:rsidRPr="00366F2E">
              <w:rPr>
                <w:rFonts w:ascii="Arial" w:eastAsia="Arial Unicode MS" w:hAnsi="Arial" w:cs="Arial"/>
                <w:b/>
                <w:sz w:val="16"/>
                <w:szCs w:val="16"/>
              </w:rPr>
              <w:t>s DPH</w:t>
            </w:r>
          </w:p>
        </w:tc>
        <w:tc>
          <w:tcPr>
            <w:tcW w:w="1137" w:type="dxa"/>
            <w:tcBorders>
              <w:top w:val="single" w:sz="4" w:space="0" w:color="auto"/>
            </w:tcBorders>
            <w:shd w:val="clear" w:color="auto" w:fill="F2F2F2" w:themeFill="background1" w:themeFillShade="F2"/>
            <w:vAlign w:val="center"/>
          </w:tcPr>
          <w:p w14:paraId="2894BBBC" w14:textId="77777777" w:rsidR="00957F03" w:rsidRPr="00366F2E" w:rsidRDefault="00957F03" w:rsidP="00F940BA">
            <w:pPr>
              <w:jc w:val="center"/>
              <w:rPr>
                <w:rFonts w:ascii="Arial" w:eastAsia="Arial Unicode MS" w:hAnsi="Arial" w:cs="Arial"/>
                <w:b/>
                <w:sz w:val="16"/>
                <w:szCs w:val="16"/>
              </w:rPr>
            </w:pPr>
            <w:r w:rsidRPr="00366F2E">
              <w:rPr>
                <w:rFonts w:ascii="Arial" w:eastAsia="Arial Unicode MS" w:hAnsi="Arial" w:cs="Arial"/>
                <w:b/>
                <w:sz w:val="16"/>
                <w:szCs w:val="16"/>
              </w:rPr>
              <w:t>bez DPH</w:t>
            </w:r>
          </w:p>
        </w:tc>
        <w:tc>
          <w:tcPr>
            <w:tcW w:w="1137" w:type="dxa"/>
            <w:tcBorders>
              <w:top w:val="single" w:sz="4" w:space="0" w:color="auto"/>
            </w:tcBorders>
            <w:shd w:val="clear" w:color="auto" w:fill="F2F2F2" w:themeFill="background1" w:themeFillShade="F2"/>
            <w:vAlign w:val="center"/>
          </w:tcPr>
          <w:p w14:paraId="6CF2F356" w14:textId="77777777" w:rsidR="00957F03" w:rsidRPr="00366F2E" w:rsidRDefault="00957F03" w:rsidP="00F940BA">
            <w:pPr>
              <w:jc w:val="center"/>
              <w:rPr>
                <w:rFonts w:ascii="Arial" w:eastAsia="Arial Unicode MS" w:hAnsi="Arial" w:cs="Arial"/>
                <w:b/>
                <w:sz w:val="16"/>
                <w:szCs w:val="16"/>
              </w:rPr>
            </w:pPr>
            <w:r w:rsidRPr="00366F2E">
              <w:rPr>
                <w:rFonts w:ascii="Arial" w:eastAsia="Arial Unicode MS" w:hAnsi="Arial" w:cs="Arial"/>
                <w:b/>
                <w:sz w:val="16"/>
                <w:szCs w:val="16"/>
              </w:rPr>
              <w:t>s DPH</w:t>
            </w:r>
          </w:p>
        </w:tc>
        <w:tc>
          <w:tcPr>
            <w:tcW w:w="1137" w:type="dxa"/>
            <w:tcBorders>
              <w:top w:val="single" w:sz="4" w:space="0" w:color="auto"/>
            </w:tcBorders>
            <w:shd w:val="clear" w:color="auto" w:fill="F2F2F2" w:themeFill="background1" w:themeFillShade="F2"/>
            <w:vAlign w:val="center"/>
          </w:tcPr>
          <w:p w14:paraId="3F6E147E" w14:textId="77777777" w:rsidR="00957F03" w:rsidRPr="00366F2E" w:rsidRDefault="00957F03" w:rsidP="00F940BA">
            <w:pPr>
              <w:jc w:val="center"/>
              <w:rPr>
                <w:rFonts w:ascii="Arial" w:eastAsia="Arial Unicode MS" w:hAnsi="Arial" w:cs="Arial"/>
                <w:b/>
                <w:sz w:val="16"/>
                <w:szCs w:val="16"/>
              </w:rPr>
            </w:pPr>
            <w:r w:rsidRPr="00366F2E">
              <w:rPr>
                <w:rFonts w:ascii="Arial" w:eastAsia="Arial Unicode MS" w:hAnsi="Arial" w:cs="Arial"/>
                <w:b/>
                <w:sz w:val="16"/>
                <w:szCs w:val="16"/>
              </w:rPr>
              <w:t>bez DPH</w:t>
            </w:r>
          </w:p>
        </w:tc>
        <w:tc>
          <w:tcPr>
            <w:tcW w:w="1138" w:type="dxa"/>
            <w:tcBorders>
              <w:top w:val="single" w:sz="4" w:space="0" w:color="auto"/>
            </w:tcBorders>
            <w:shd w:val="clear" w:color="auto" w:fill="F2F2F2" w:themeFill="background1" w:themeFillShade="F2"/>
            <w:vAlign w:val="center"/>
          </w:tcPr>
          <w:p w14:paraId="7D14EF20" w14:textId="77777777" w:rsidR="00957F03" w:rsidRPr="00366F2E" w:rsidRDefault="00957F03" w:rsidP="00F940BA">
            <w:pPr>
              <w:jc w:val="center"/>
              <w:rPr>
                <w:rFonts w:ascii="Arial" w:eastAsia="Arial Unicode MS" w:hAnsi="Arial" w:cs="Arial"/>
                <w:b/>
                <w:sz w:val="16"/>
                <w:szCs w:val="16"/>
              </w:rPr>
            </w:pPr>
            <w:r w:rsidRPr="00366F2E">
              <w:rPr>
                <w:rFonts w:ascii="Arial" w:eastAsia="Arial Unicode MS" w:hAnsi="Arial" w:cs="Arial"/>
                <w:b/>
                <w:sz w:val="16"/>
                <w:szCs w:val="16"/>
              </w:rPr>
              <w:t>s DPH</w:t>
            </w:r>
          </w:p>
        </w:tc>
      </w:tr>
      <w:tr w:rsidR="00D62380" w:rsidRPr="00366F2E" w14:paraId="1B9C2A91" w14:textId="77777777" w:rsidTr="00F940BA">
        <w:trPr>
          <w:cantSplit/>
          <w:trHeight w:val="207"/>
        </w:trPr>
        <w:tc>
          <w:tcPr>
            <w:tcW w:w="826" w:type="dxa"/>
            <w:tcBorders>
              <w:top w:val="single" w:sz="4" w:space="0" w:color="auto"/>
              <w:bottom w:val="single" w:sz="4" w:space="0" w:color="auto"/>
            </w:tcBorders>
          </w:tcPr>
          <w:p w14:paraId="0EA8285A"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0,5 kg</w:t>
            </w:r>
          </w:p>
        </w:tc>
        <w:tc>
          <w:tcPr>
            <w:tcW w:w="1137" w:type="dxa"/>
            <w:tcBorders>
              <w:top w:val="single" w:sz="4" w:space="0" w:color="auto"/>
            </w:tcBorders>
            <w:vAlign w:val="center"/>
          </w:tcPr>
          <w:p w14:paraId="6420B4CC" w14:textId="77777777" w:rsidR="00957F03" w:rsidRPr="00366F2E" w:rsidRDefault="00957F03" w:rsidP="00F940BA">
            <w:pPr>
              <w:ind w:left="170"/>
              <w:jc w:val="center"/>
              <w:rPr>
                <w:rFonts w:ascii="Arial" w:hAnsi="Arial" w:cs="Arial"/>
                <w:sz w:val="20"/>
                <w:szCs w:val="20"/>
              </w:rPr>
            </w:pPr>
            <w:r w:rsidRPr="00366F2E">
              <w:rPr>
                <w:rFonts w:ascii="Arial" w:hAnsi="Arial" w:cs="Arial"/>
                <w:sz w:val="20"/>
                <w:szCs w:val="20"/>
              </w:rPr>
              <w:t>700,00</w:t>
            </w:r>
          </w:p>
        </w:tc>
        <w:tc>
          <w:tcPr>
            <w:tcW w:w="1137" w:type="dxa"/>
            <w:tcBorders>
              <w:top w:val="single" w:sz="4" w:space="0" w:color="auto"/>
            </w:tcBorders>
            <w:vAlign w:val="center"/>
          </w:tcPr>
          <w:p w14:paraId="55C4E77A"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847,00</w:t>
            </w:r>
          </w:p>
        </w:tc>
        <w:tc>
          <w:tcPr>
            <w:tcW w:w="1137" w:type="dxa"/>
            <w:tcBorders>
              <w:top w:val="single" w:sz="4" w:space="0" w:color="auto"/>
            </w:tcBorders>
            <w:vAlign w:val="center"/>
          </w:tcPr>
          <w:p w14:paraId="7DF10656" w14:textId="77777777" w:rsidR="00957F03" w:rsidRPr="00366F2E" w:rsidRDefault="00957F03" w:rsidP="00F940BA">
            <w:pPr>
              <w:ind w:left="170"/>
              <w:jc w:val="center"/>
              <w:rPr>
                <w:rFonts w:ascii="Arial" w:hAnsi="Arial" w:cs="Arial"/>
                <w:sz w:val="20"/>
                <w:szCs w:val="20"/>
              </w:rPr>
            </w:pPr>
            <w:r w:rsidRPr="00366F2E">
              <w:rPr>
                <w:rFonts w:ascii="Arial" w:hAnsi="Arial" w:cs="Arial"/>
                <w:sz w:val="20"/>
                <w:szCs w:val="20"/>
              </w:rPr>
              <w:t>900,00</w:t>
            </w:r>
          </w:p>
        </w:tc>
        <w:tc>
          <w:tcPr>
            <w:tcW w:w="1137" w:type="dxa"/>
            <w:tcBorders>
              <w:top w:val="single" w:sz="4" w:space="0" w:color="auto"/>
            </w:tcBorders>
            <w:vAlign w:val="center"/>
          </w:tcPr>
          <w:p w14:paraId="228D1B56"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1 089,00</w:t>
            </w:r>
          </w:p>
        </w:tc>
        <w:tc>
          <w:tcPr>
            <w:tcW w:w="1137" w:type="dxa"/>
            <w:tcBorders>
              <w:top w:val="single" w:sz="4" w:space="0" w:color="auto"/>
            </w:tcBorders>
            <w:vAlign w:val="center"/>
          </w:tcPr>
          <w:p w14:paraId="1A5E8318"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1 000,00</w:t>
            </w:r>
          </w:p>
        </w:tc>
        <w:tc>
          <w:tcPr>
            <w:tcW w:w="1137" w:type="dxa"/>
            <w:tcBorders>
              <w:top w:val="single" w:sz="4" w:space="0" w:color="auto"/>
            </w:tcBorders>
            <w:vAlign w:val="center"/>
          </w:tcPr>
          <w:p w14:paraId="36D7E2D2"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1 210,00</w:t>
            </w:r>
          </w:p>
        </w:tc>
        <w:tc>
          <w:tcPr>
            <w:tcW w:w="1137" w:type="dxa"/>
            <w:tcBorders>
              <w:top w:val="single" w:sz="4" w:space="0" w:color="auto"/>
            </w:tcBorders>
            <w:vAlign w:val="center"/>
          </w:tcPr>
          <w:p w14:paraId="1325677C"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1 100,00</w:t>
            </w:r>
          </w:p>
        </w:tc>
        <w:tc>
          <w:tcPr>
            <w:tcW w:w="1138" w:type="dxa"/>
            <w:tcBorders>
              <w:top w:val="single" w:sz="4" w:space="0" w:color="auto"/>
            </w:tcBorders>
            <w:vAlign w:val="center"/>
          </w:tcPr>
          <w:p w14:paraId="1CFFC7AE"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1 331,00</w:t>
            </w:r>
          </w:p>
        </w:tc>
      </w:tr>
      <w:tr w:rsidR="00D62380" w:rsidRPr="00366F2E" w14:paraId="7B880A0F" w14:textId="77777777" w:rsidTr="00F940BA">
        <w:trPr>
          <w:cantSplit/>
          <w:trHeight w:val="207"/>
        </w:trPr>
        <w:tc>
          <w:tcPr>
            <w:tcW w:w="826" w:type="dxa"/>
            <w:tcBorders>
              <w:top w:val="single" w:sz="4" w:space="0" w:color="auto"/>
              <w:bottom w:val="single" w:sz="4" w:space="0" w:color="auto"/>
            </w:tcBorders>
          </w:tcPr>
          <w:p w14:paraId="5119B3AC"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1 kg</w:t>
            </w:r>
          </w:p>
        </w:tc>
        <w:tc>
          <w:tcPr>
            <w:tcW w:w="1137" w:type="dxa"/>
            <w:vAlign w:val="center"/>
          </w:tcPr>
          <w:p w14:paraId="620EB3C2" w14:textId="77777777" w:rsidR="00957F03" w:rsidRPr="00366F2E" w:rsidRDefault="00957F03" w:rsidP="00F940BA">
            <w:pPr>
              <w:ind w:left="170"/>
              <w:jc w:val="center"/>
              <w:rPr>
                <w:rFonts w:ascii="Arial" w:hAnsi="Arial" w:cs="Arial"/>
                <w:sz w:val="20"/>
                <w:szCs w:val="20"/>
              </w:rPr>
            </w:pPr>
            <w:r w:rsidRPr="00366F2E">
              <w:rPr>
                <w:rFonts w:ascii="Arial" w:hAnsi="Arial" w:cs="Arial"/>
                <w:sz w:val="20"/>
                <w:szCs w:val="20"/>
              </w:rPr>
              <w:t>800,00</w:t>
            </w:r>
          </w:p>
        </w:tc>
        <w:tc>
          <w:tcPr>
            <w:tcW w:w="1137" w:type="dxa"/>
            <w:vAlign w:val="center"/>
          </w:tcPr>
          <w:p w14:paraId="6913175B"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968,00</w:t>
            </w:r>
          </w:p>
        </w:tc>
        <w:tc>
          <w:tcPr>
            <w:tcW w:w="1137" w:type="dxa"/>
            <w:vAlign w:val="center"/>
          </w:tcPr>
          <w:p w14:paraId="1C73DDE5"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1 000,00</w:t>
            </w:r>
          </w:p>
        </w:tc>
        <w:tc>
          <w:tcPr>
            <w:tcW w:w="1137" w:type="dxa"/>
            <w:vAlign w:val="center"/>
          </w:tcPr>
          <w:p w14:paraId="241459E2"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1 210,00</w:t>
            </w:r>
          </w:p>
        </w:tc>
        <w:tc>
          <w:tcPr>
            <w:tcW w:w="1137" w:type="dxa"/>
            <w:vAlign w:val="center"/>
          </w:tcPr>
          <w:p w14:paraId="3BC8F5B7"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1 100,00</w:t>
            </w:r>
          </w:p>
        </w:tc>
        <w:tc>
          <w:tcPr>
            <w:tcW w:w="1137" w:type="dxa"/>
            <w:vAlign w:val="center"/>
          </w:tcPr>
          <w:p w14:paraId="27873351"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1 331,00</w:t>
            </w:r>
          </w:p>
        </w:tc>
        <w:tc>
          <w:tcPr>
            <w:tcW w:w="1137" w:type="dxa"/>
            <w:vAlign w:val="center"/>
          </w:tcPr>
          <w:p w14:paraId="08C868FF"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1 200,00</w:t>
            </w:r>
          </w:p>
        </w:tc>
        <w:tc>
          <w:tcPr>
            <w:tcW w:w="1138" w:type="dxa"/>
            <w:vAlign w:val="center"/>
          </w:tcPr>
          <w:p w14:paraId="0B70A574"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1 452,00</w:t>
            </w:r>
          </w:p>
        </w:tc>
      </w:tr>
      <w:tr w:rsidR="00D62380" w:rsidRPr="00366F2E" w14:paraId="592BFC92" w14:textId="77777777" w:rsidTr="00F940BA">
        <w:trPr>
          <w:cantSplit/>
          <w:trHeight w:val="202"/>
        </w:trPr>
        <w:tc>
          <w:tcPr>
            <w:tcW w:w="826" w:type="dxa"/>
            <w:tcBorders>
              <w:top w:val="single" w:sz="4" w:space="0" w:color="auto"/>
              <w:bottom w:val="single" w:sz="4" w:space="0" w:color="auto"/>
            </w:tcBorders>
          </w:tcPr>
          <w:p w14:paraId="2CF6E71F"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2 kg</w:t>
            </w:r>
          </w:p>
        </w:tc>
        <w:tc>
          <w:tcPr>
            <w:tcW w:w="1137" w:type="dxa"/>
            <w:vAlign w:val="center"/>
          </w:tcPr>
          <w:p w14:paraId="170D6BE7" w14:textId="77777777" w:rsidR="00957F03" w:rsidRPr="00366F2E" w:rsidRDefault="00957F03" w:rsidP="00F940BA">
            <w:pPr>
              <w:ind w:left="170"/>
              <w:jc w:val="center"/>
              <w:rPr>
                <w:rFonts w:ascii="Arial" w:hAnsi="Arial" w:cs="Arial"/>
                <w:sz w:val="20"/>
                <w:szCs w:val="20"/>
              </w:rPr>
            </w:pPr>
            <w:r w:rsidRPr="00366F2E">
              <w:rPr>
                <w:rFonts w:ascii="Arial" w:hAnsi="Arial" w:cs="Arial"/>
                <w:sz w:val="20"/>
                <w:szCs w:val="20"/>
              </w:rPr>
              <w:t>900,00</w:t>
            </w:r>
          </w:p>
        </w:tc>
        <w:tc>
          <w:tcPr>
            <w:tcW w:w="1137" w:type="dxa"/>
            <w:vAlign w:val="center"/>
          </w:tcPr>
          <w:p w14:paraId="78F13603"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1 089,00</w:t>
            </w:r>
          </w:p>
        </w:tc>
        <w:tc>
          <w:tcPr>
            <w:tcW w:w="1137" w:type="dxa"/>
            <w:vAlign w:val="center"/>
          </w:tcPr>
          <w:p w14:paraId="58B1FAAA"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1 200,00</w:t>
            </w:r>
          </w:p>
        </w:tc>
        <w:tc>
          <w:tcPr>
            <w:tcW w:w="1137" w:type="dxa"/>
            <w:vAlign w:val="center"/>
          </w:tcPr>
          <w:p w14:paraId="3EEA230D"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1 452,00</w:t>
            </w:r>
          </w:p>
        </w:tc>
        <w:tc>
          <w:tcPr>
            <w:tcW w:w="1137" w:type="dxa"/>
            <w:vAlign w:val="center"/>
          </w:tcPr>
          <w:p w14:paraId="374F74A7"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1 400,00</w:t>
            </w:r>
          </w:p>
        </w:tc>
        <w:tc>
          <w:tcPr>
            <w:tcW w:w="1137" w:type="dxa"/>
            <w:vAlign w:val="center"/>
          </w:tcPr>
          <w:p w14:paraId="7E3AF6B7"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1 694,00</w:t>
            </w:r>
          </w:p>
        </w:tc>
        <w:tc>
          <w:tcPr>
            <w:tcW w:w="1137" w:type="dxa"/>
            <w:vAlign w:val="center"/>
          </w:tcPr>
          <w:p w14:paraId="3717D8B2"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1 600,00</w:t>
            </w:r>
          </w:p>
        </w:tc>
        <w:tc>
          <w:tcPr>
            <w:tcW w:w="1138" w:type="dxa"/>
            <w:vAlign w:val="center"/>
          </w:tcPr>
          <w:p w14:paraId="28E0F537"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1 936,00</w:t>
            </w:r>
          </w:p>
        </w:tc>
      </w:tr>
      <w:tr w:rsidR="00D62380" w:rsidRPr="00366F2E" w14:paraId="7C27418A" w14:textId="77777777" w:rsidTr="00F940BA">
        <w:trPr>
          <w:cantSplit/>
          <w:trHeight w:val="202"/>
        </w:trPr>
        <w:tc>
          <w:tcPr>
            <w:tcW w:w="826" w:type="dxa"/>
            <w:tcBorders>
              <w:top w:val="single" w:sz="4" w:space="0" w:color="auto"/>
              <w:bottom w:val="single" w:sz="4" w:space="0" w:color="auto"/>
            </w:tcBorders>
          </w:tcPr>
          <w:p w14:paraId="078552B8"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3 kg</w:t>
            </w:r>
          </w:p>
        </w:tc>
        <w:tc>
          <w:tcPr>
            <w:tcW w:w="1137" w:type="dxa"/>
            <w:vAlign w:val="center"/>
          </w:tcPr>
          <w:p w14:paraId="20C322FB"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1 000,00</w:t>
            </w:r>
          </w:p>
        </w:tc>
        <w:tc>
          <w:tcPr>
            <w:tcW w:w="1137" w:type="dxa"/>
            <w:vAlign w:val="center"/>
          </w:tcPr>
          <w:p w14:paraId="7921AB41"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1 210,00</w:t>
            </w:r>
          </w:p>
        </w:tc>
        <w:tc>
          <w:tcPr>
            <w:tcW w:w="1137" w:type="dxa"/>
            <w:vAlign w:val="center"/>
          </w:tcPr>
          <w:p w14:paraId="1BB3E609"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1 400,00</w:t>
            </w:r>
          </w:p>
        </w:tc>
        <w:tc>
          <w:tcPr>
            <w:tcW w:w="1137" w:type="dxa"/>
            <w:vAlign w:val="center"/>
          </w:tcPr>
          <w:p w14:paraId="5F8C9FD7"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1 694,00</w:t>
            </w:r>
          </w:p>
        </w:tc>
        <w:tc>
          <w:tcPr>
            <w:tcW w:w="1137" w:type="dxa"/>
            <w:vAlign w:val="center"/>
          </w:tcPr>
          <w:p w14:paraId="30DCDA44"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1 700,00</w:t>
            </w:r>
          </w:p>
        </w:tc>
        <w:tc>
          <w:tcPr>
            <w:tcW w:w="1137" w:type="dxa"/>
            <w:vAlign w:val="center"/>
          </w:tcPr>
          <w:p w14:paraId="23AE3068"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2 057,00</w:t>
            </w:r>
          </w:p>
        </w:tc>
        <w:tc>
          <w:tcPr>
            <w:tcW w:w="1137" w:type="dxa"/>
            <w:vAlign w:val="center"/>
          </w:tcPr>
          <w:p w14:paraId="6C83C71E"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2 000,00</w:t>
            </w:r>
          </w:p>
        </w:tc>
        <w:tc>
          <w:tcPr>
            <w:tcW w:w="1138" w:type="dxa"/>
            <w:vAlign w:val="center"/>
          </w:tcPr>
          <w:p w14:paraId="167AB2BA"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2 420,00</w:t>
            </w:r>
          </w:p>
        </w:tc>
      </w:tr>
      <w:tr w:rsidR="00D62380" w:rsidRPr="00366F2E" w14:paraId="3B9060B9" w14:textId="77777777" w:rsidTr="00F940BA">
        <w:trPr>
          <w:cantSplit/>
          <w:trHeight w:val="202"/>
        </w:trPr>
        <w:tc>
          <w:tcPr>
            <w:tcW w:w="826" w:type="dxa"/>
            <w:tcBorders>
              <w:top w:val="single" w:sz="4" w:space="0" w:color="auto"/>
              <w:bottom w:val="single" w:sz="4" w:space="0" w:color="auto"/>
            </w:tcBorders>
          </w:tcPr>
          <w:p w14:paraId="090A3F46"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4 kg</w:t>
            </w:r>
          </w:p>
        </w:tc>
        <w:tc>
          <w:tcPr>
            <w:tcW w:w="1137" w:type="dxa"/>
            <w:vAlign w:val="center"/>
          </w:tcPr>
          <w:p w14:paraId="692A28E2"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1 100,00</w:t>
            </w:r>
          </w:p>
        </w:tc>
        <w:tc>
          <w:tcPr>
            <w:tcW w:w="1137" w:type="dxa"/>
            <w:vAlign w:val="center"/>
          </w:tcPr>
          <w:p w14:paraId="116F58BF"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1 331,00</w:t>
            </w:r>
          </w:p>
        </w:tc>
        <w:tc>
          <w:tcPr>
            <w:tcW w:w="1137" w:type="dxa"/>
            <w:vAlign w:val="center"/>
          </w:tcPr>
          <w:p w14:paraId="77AC476A"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1 600,00</w:t>
            </w:r>
          </w:p>
        </w:tc>
        <w:tc>
          <w:tcPr>
            <w:tcW w:w="1137" w:type="dxa"/>
            <w:vAlign w:val="center"/>
          </w:tcPr>
          <w:p w14:paraId="273C97E8"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1 936,00</w:t>
            </w:r>
          </w:p>
        </w:tc>
        <w:tc>
          <w:tcPr>
            <w:tcW w:w="1137" w:type="dxa"/>
            <w:vAlign w:val="center"/>
          </w:tcPr>
          <w:p w14:paraId="5A9C766C"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2 000,00</w:t>
            </w:r>
          </w:p>
        </w:tc>
        <w:tc>
          <w:tcPr>
            <w:tcW w:w="1137" w:type="dxa"/>
            <w:vAlign w:val="center"/>
          </w:tcPr>
          <w:p w14:paraId="3F77F097"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2 420,00</w:t>
            </w:r>
          </w:p>
        </w:tc>
        <w:tc>
          <w:tcPr>
            <w:tcW w:w="1137" w:type="dxa"/>
            <w:vAlign w:val="center"/>
          </w:tcPr>
          <w:p w14:paraId="7755A526"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2 400,00</w:t>
            </w:r>
          </w:p>
        </w:tc>
        <w:tc>
          <w:tcPr>
            <w:tcW w:w="1138" w:type="dxa"/>
            <w:vAlign w:val="center"/>
          </w:tcPr>
          <w:p w14:paraId="2BAD89E8"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2 904,00</w:t>
            </w:r>
          </w:p>
        </w:tc>
      </w:tr>
      <w:tr w:rsidR="00D62380" w:rsidRPr="00366F2E" w14:paraId="75F21F39" w14:textId="77777777" w:rsidTr="00F940BA">
        <w:trPr>
          <w:cantSplit/>
          <w:trHeight w:val="202"/>
        </w:trPr>
        <w:tc>
          <w:tcPr>
            <w:tcW w:w="826" w:type="dxa"/>
            <w:tcBorders>
              <w:top w:val="single" w:sz="4" w:space="0" w:color="auto"/>
              <w:bottom w:val="single" w:sz="4" w:space="0" w:color="auto"/>
            </w:tcBorders>
          </w:tcPr>
          <w:p w14:paraId="2CDB7213"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5 kg</w:t>
            </w:r>
          </w:p>
        </w:tc>
        <w:tc>
          <w:tcPr>
            <w:tcW w:w="1137" w:type="dxa"/>
            <w:vAlign w:val="center"/>
          </w:tcPr>
          <w:p w14:paraId="79B406B6"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1 200,00</w:t>
            </w:r>
          </w:p>
        </w:tc>
        <w:tc>
          <w:tcPr>
            <w:tcW w:w="1137" w:type="dxa"/>
            <w:vAlign w:val="center"/>
          </w:tcPr>
          <w:p w14:paraId="0A725CB8"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1 452,00</w:t>
            </w:r>
          </w:p>
        </w:tc>
        <w:tc>
          <w:tcPr>
            <w:tcW w:w="1137" w:type="dxa"/>
            <w:vAlign w:val="center"/>
          </w:tcPr>
          <w:p w14:paraId="605BC832"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1 800,00</w:t>
            </w:r>
          </w:p>
        </w:tc>
        <w:tc>
          <w:tcPr>
            <w:tcW w:w="1137" w:type="dxa"/>
            <w:vAlign w:val="center"/>
          </w:tcPr>
          <w:p w14:paraId="3C1C1FB3"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2 178,00</w:t>
            </w:r>
          </w:p>
        </w:tc>
        <w:tc>
          <w:tcPr>
            <w:tcW w:w="1137" w:type="dxa"/>
            <w:vAlign w:val="center"/>
          </w:tcPr>
          <w:p w14:paraId="1DF8E155" w14:textId="75ABF466" w:rsidR="00957F03" w:rsidRPr="00366F2E" w:rsidRDefault="00957F03" w:rsidP="00F940BA">
            <w:pPr>
              <w:jc w:val="center"/>
              <w:rPr>
                <w:rFonts w:ascii="Arial" w:hAnsi="Arial" w:cs="Arial"/>
                <w:sz w:val="20"/>
                <w:szCs w:val="20"/>
              </w:rPr>
            </w:pPr>
            <w:r w:rsidRPr="00366F2E">
              <w:rPr>
                <w:rFonts w:ascii="Arial" w:hAnsi="Arial" w:cs="Arial"/>
                <w:sz w:val="20"/>
                <w:szCs w:val="20"/>
              </w:rPr>
              <w:t>2 300,00</w:t>
            </w:r>
          </w:p>
        </w:tc>
        <w:tc>
          <w:tcPr>
            <w:tcW w:w="1137" w:type="dxa"/>
            <w:vAlign w:val="center"/>
          </w:tcPr>
          <w:p w14:paraId="6FE94268"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2 783,00</w:t>
            </w:r>
          </w:p>
        </w:tc>
        <w:tc>
          <w:tcPr>
            <w:tcW w:w="1137" w:type="dxa"/>
            <w:vAlign w:val="center"/>
          </w:tcPr>
          <w:p w14:paraId="62A58963"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2 800,00</w:t>
            </w:r>
          </w:p>
        </w:tc>
        <w:tc>
          <w:tcPr>
            <w:tcW w:w="1138" w:type="dxa"/>
            <w:vAlign w:val="center"/>
          </w:tcPr>
          <w:p w14:paraId="039493AE"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3 388,00</w:t>
            </w:r>
          </w:p>
        </w:tc>
      </w:tr>
      <w:tr w:rsidR="00D62380" w:rsidRPr="00366F2E" w14:paraId="197FC383" w14:textId="77777777" w:rsidTr="00F940BA">
        <w:trPr>
          <w:cantSplit/>
          <w:trHeight w:val="202"/>
        </w:trPr>
        <w:tc>
          <w:tcPr>
            <w:tcW w:w="826" w:type="dxa"/>
            <w:tcBorders>
              <w:top w:val="single" w:sz="4" w:space="0" w:color="auto"/>
              <w:bottom w:val="single" w:sz="4" w:space="0" w:color="auto"/>
            </w:tcBorders>
          </w:tcPr>
          <w:p w14:paraId="64A4C391"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6 kg</w:t>
            </w:r>
          </w:p>
        </w:tc>
        <w:tc>
          <w:tcPr>
            <w:tcW w:w="1137" w:type="dxa"/>
            <w:vAlign w:val="center"/>
          </w:tcPr>
          <w:p w14:paraId="1FEF873E"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1 300,00</w:t>
            </w:r>
          </w:p>
        </w:tc>
        <w:tc>
          <w:tcPr>
            <w:tcW w:w="1137" w:type="dxa"/>
            <w:vAlign w:val="center"/>
          </w:tcPr>
          <w:p w14:paraId="432408C6"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1 573,00</w:t>
            </w:r>
          </w:p>
        </w:tc>
        <w:tc>
          <w:tcPr>
            <w:tcW w:w="1137" w:type="dxa"/>
            <w:vAlign w:val="center"/>
          </w:tcPr>
          <w:p w14:paraId="5871770F"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2 000,00</w:t>
            </w:r>
          </w:p>
        </w:tc>
        <w:tc>
          <w:tcPr>
            <w:tcW w:w="1137" w:type="dxa"/>
            <w:vAlign w:val="center"/>
          </w:tcPr>
          <w:p w14:paraId="13F16034"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2 420,00</w:t>
            </w:r>
          </w:p>
        </w:tc>
        <w:tc>
          <w:tcPr>
            <w:tcW w:w="1137" w:type="dxa"/>
            <w:vAlign w:val="center"/>
          </w:tcPr>
          <w:p w14:paraId="2E0477FE"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2 600,00</w:t>
            </w:r>
          </w:p>
        </w:tc>
        <w:tc>
          <w:tcPr>
            <w:tcW w:w="1137" w:type="dxa"/>
            <w:vAlign w:val="center"/>
          </w:tcPr>
          <w:p w14:paraId="7C7C2196"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3 146,00</w:t>
            </w:r>
          </w:p>
        </w:tc>
        <w:tc>
          <w:tcPr>
            <w:tcW w:w="1137" w:type="dxa"/>
            <w:vAlign w:val="center"/>
          </w:tcPr>
          <w:p w14:paraId="41218149"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3 200,00</w:t>
            </w:r>
          </w:p>
        </w:tc>
        <w:tc>
          <w:tcPr>
            <w:tcW w:w="1138" w:type="dxa"/>
            <w:vAlign w:val="center"/>
          </w:tcPr>
          <w:p w14:paraId="3D69A8DC"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3 872,00</w:t>
            </w:r>
          </w:p>
        </w:tc>
      </w:tr>
      <w:tr w:rsidR="00D62380" w:rsidRPr="00366F2E" w14:paraId="640331BB" w14:textId="77777777" w:rsidTr="00F940BA">
        <w:trPr>
          <w:cantSplit/>
          <w:trHeight w:val="202"/>
        </w:trPr>
        <w:tc>
          <w:tcPr>
            <w:tcW w:w="826" w:type="dxa"/>
            <w:tcBorders>
              <w:top w:val="single" w:sz="4" w:space="0" w:color="auto"/>
              <w:bottom w:val="single" w:sz="4" w:space="0" w:color="auto"/>
            </w:tcBorders>
          </w:tcPr>
          <w:p w14:paraId="557C25EC"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7 kg</w:t>
            </w:r>
          </w:p>
        </w:tc>
        <w:tc>
          <w:tcPr>
            <w:tcW w:w="1137" w:type="dxa"/>
            <w:vAlign w:val="center"/>
          </w:tcPr>
          <w:p w14:paraId="16C7A475"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1 400,00</w:t>
            </w:r>
          </w:p>
        </w:tc>
        <w:tc>
          <w:tcPr>
            <w:tcW w:w="1137" w:type="dxa"/>
            <w:vAlign w:val="center"/>
          </w:tcPr>
          <w:p w14:paraId="03FCC831"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1 694,00</w:t>
            </w:r>
          </w:p>
        </w:tc>
        <w:tc>
          <w:tcPr>
            <w:tcW w:w="1137" w:type="dxa"/>
            <w:vAlign w:val="center"/>
          </w:tcPr>
          <w:p w14:paraId="1398AF4F"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2 200,00</w:t>
            </w:r>
          </w:p>
        </w:tc>
        <w:tc>
          <w:tcPr>
            <w:tcW w:w="1137" w:type="dxa"/>
            <w:vAlign w:val="center"/>
          </w:tcPr>
          <w:p w14:paraId="638A2351"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2 662,00</w:t>
            </w:r>
          </w:p>
        </w:tc>
        <w:tc>
          <w:tcPr>
            <w:tcW w:w="1137" w:type="dxa"/>
            <w:vAlign w:val="center"/>
          </w:tcPr>
          <w:p w14:paraId="4579CE6A" w14:textId="04BBE684" w:rsidR="00957F03" w:rsidRPr="00366F2E" w:rsidRDefault="00957F03" w:rsidP="00F940BA">
            <w:pPr>
              <w:jc w:val="center"/>
              <w:rPr>
                <w:rFonts w:ascii="Arial" w:hAnsi="Arial" w:cs="Arial"/>
                <w:sz w:val="20"/>
                <w:szCs w:val="20"/>
              </w:rPr>
            </w:pPr>
            <w:r w:rsidRPr="00366F2E">
              <w:rPr>
                <w:rFonts w:ascii="Arial" w:hAnsi="Arial" w:cs="Arial"/>
                <w:sz w:val="20"/>
                <w:szCs w:val="20"/>
              </w:rPr>
              <w:t>2 900,00</w:t>
            </w:r>
          </w:p>
        </w:tc>
        <w:tc>
          <w:tcPr>
            <w:tcW w:w="1137" w:type="dxa"/>
            <w:vAlign w:val="center"/>
          </w:tcPr>
          <w:p w14:paraId="6CF0993D"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3 509,00</w:t>
            </w:r>
          </w:p>
        </w:tc>
        <w:tc>
          <w:tcPr>
            <w:tcW w:w="1137" w:type="dxa"/>
            <w:vAlign w:val="center"/>
          </w:tcPr>
          <w:p w14:paraId="6533A61B"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3 600,00</w:t>
            </w:r>
          </w:p>
        </w:tc>
        <w:tc>
          <w:tcPr>
            <w:tcW w:w="1138" w:type="dxa"/>
            <w:vAlign w:val="center"/>
          </w:tcPr>
          <w:p w14:paraId="097837D9"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4 356,00</w:t>
            </w:r>
          </w:p>
        </w:tc>
      </w:tr>
      <w:tr w:rsidR="00D62380" w:rsidRPr="00366F2E" w14:paraId="3FE1837A" w14:textId="77777777" w:rsidTr="00F940BA">
        <w:trPr>
          <w:cantSplit/>
          <w:trHeight w:val="202"/>
        </w:trPr>
        <w:tc>
          <w:tcPr>
            <w:tcW w:w="826" w:type="dxa"/>
            <w:tcBorders>
              <w:top w:val="single" w:sz="4" w:space="0" w:color="auto"/>
              <w:bottom w:val="single" w:sz="4" w:space="0" w:color="auto"/>
            </w:tcBorders>
          </w:tcPr>
          <w:p w14:paraId="6997D216"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8 kg</w:t>
            </w:r>
          </w:p>
        </w:tc>
        <w:tc>
          <w:tcPr>
            <w:tcW w:w="1137" w:type="dxa"/>
            <w:vAlign w:val="center"/>
          </w:tcPr>
          <w:p w14:paraId="00637934"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1 500,00</w:t>
            </w:r>
          </w:p>
        </w:tc>
        <w:tc>
          <w:tcPr>
            <w:tcW w:w="1137" w:type="dxa"/>
            <w:vAlign w:val="center"/>
          </w:tcPr>
          <w:p w14:paraId="032D5FE4"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1 815,00</w:t>
            </w:r>
          </w:p>
        </w:tc>
        <w:tc>
          <w:tcPr>
            <w:tcW w:w="1137" w:type="dxa"/>
            <w:vAlign w:val="center"/>
          </w:tcPr>
          <w:p w14:paraId="7EC45071"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2 400,00</w:t>
            </w:r>
          </w:p>
        </w:tc>
        <w:tc>
          <w:tcPr>
            <w:tcW w:w="1137" w:type="dxa"/>
            <w:vAlign w:val="center"/>
          </w:tcPr>
          <w:p w14:paraId="4C4F0A7B"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2 904,00</w:t>
            </w:r>
          </w:p>
        </w:tc>
        <w:tc>
          <w:tcPr>
            <w:tcW w:w="1137" w:type="dxa"/>
            <w:vAlign w:val="center"/>
          </w:tcPr>
          <w:p w14:paraId="0F51EC06"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3 200,00</w:t>
            </w:r>
          </w:p>
        </w:tc>
        <w:tc>
          <w:tcPr>
            <w:tcW w:w="1137" w:type="dxa"/>
            <w:vAlign w:val="center"/>
          </w:tcPr>
          <w:p w14:paraId="54D865C4"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3 872,00</w:t>
            </w:r>
          </w:p>
        </w:tc>
        <w:tc>
          <w:tcPr>
            <w:tcW w:w="1137" w:type="dxa"/>
            <w:vAlign w:val="center"/>
          </w:tcPr>
          <w:p w14:paraId="0CC4E3E7"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4 000,00</w:t>
            </w:r>
          </w:p>
        </w:tc>
        <w:tc>
          <w:tcPr>
            <w:tcW w:w="1138" w:type="dxa"/>
            <w:vAlign w:val="center"/>
          </w:tcPr>
          <w:p w14:paraId="7867C445"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4 840,00</w:t>
            </w:r>
          </w:p>
        </w:tc>
      </w:tr>
      <w:tr w:rsidR="00D62380" w:rsidRPr="00366F2E" w14:paraId="60B09D54" w14:textId="77777777" w:rsidTr="00F940BA">
        <w:trPr>
          <w:cantSplit/>
          <w:trHeight w:val="202"/>
        </w:trPr>
        <w:tc>
          <w:tcPr>
            <w:tcW w:w="826" w:type="dxa"/>
            <w:tcBorders>
              <w:top w:val="single" w:sz="4" w:space="0" w:color="auto"/>
              <w:bottom w:val="single" w:sz="4" w:space="0" w:color="auto"/>
            </w:tcBorders>
          </w:tcPr>
          <w:p w14:paraId="497DB543"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9 kg</w:t>
            </w:r>
          </w:p>
        </w:tc>
        <w:tc>
          <w:tcPr>
            <w:tcW w:w="1137" w:type="dxa"/>
            <w:vAlign w:val="center"/>
          </w:tcPr>
          <w:p w14:paraId="769FB24A"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1 600,00</w:t>
            </w:r>
          </w:p>
        </w:tc>
        <w:tc>
          <w:tcPr>
            <w:tcW w:w="1137" w:type="dxa"/>
            <w:vAlign w:val="center"/>
          </w:tcPr>
          <w:p w14:paraId="6787B0C0"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1 936,00</w:t>
            </w:r>
          </w:p>
        </w:tc>
        <w:tc>
          <w:tcPr>
            <w:tcW w:w="1137" w:type="dxa"/>
            <w:vAlign w:val="center"/>
          </w:tcPr>
          <w:p w14:paraId="5B9496EE"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2 600,00</w:t>
            </w:r>
          </w:p>
        </w:tc>
        <w:tc>
          <w:tcPr>
            <w:tcW w:w="1137" w:type="dxa"/>
            <w:vAlign w:val="center"/>
          </w:tcPr>
          <w:p w14:paraId="6E6F18DA"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3 146,00</w:t>
            </w:r>
          </w:p>
        </w:tc>
        <w:tc>
          <w:tcPr>
            <w:tcW w:w="1137" w:type="dxa"/>
            <w:vAlign w:val="center"/>
          </w:tcPr>
          <w:p w14:paraId="37194EB8"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3 500,00</w:t>
            </w:r>
          </w:p>
        </w:tc>
        <w:tc>
          <w:tcPr>
            <w:tcW w:w="1137" w:type="dxa"/>
            <w:vAlign w:val="center"/>
          </w:tcPr>
          <w:p w14:paraId="60EDB57E"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4 235,00</w:t>
            </w:r>
          </w:p>
        </w:tc>
        <w:tc>
          <w:tcPr>
            <w:tcW w:w="1137" w:type="dxa"/>
            <w:vAlign w:val="center"/>
          </w:tcPr>
          <w:p w14:paraId="1A589C03"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4 400,00</w:t>
            </w:r>
          </w:p>
        </w:tc>
        <w:tc>
          <w:tcPr>
            <w:tcW w:w="1138" w:type="dxa"/>
            <w:vAlign w:val="center"/>
          </w:tcPr>
          <w:p w14:paraId="5465CE85"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5 324,00</w:t>
            </w:r>
          </w:p>
        </w:tc>
      </w:tr>
      <w:tr w:rsidR="00D62380" w:rsidRPr="00366F2E" w14:paraId="1BCBCF99" w14:textId="77777777" w:rsidTr="00F940BA">
        <w:trPr>
          <w:cantSplit/>
          <w:trHeight w:val="202"/>
        </w:trPr>
        <w:tc>
          <w:tcPr>
            <w:tcW w:w="826" w:type="dxa"/>
            <w:tcBorders>
              <w:top w:val="single" w:sz="4" w:space="0" w:color="auto"/>
              <w:bottom w:val="single" w:sz="4" w:space="0" w:color="auto"/>
            </w:tcBorders>
          </w:tcPr>
          <w:p w14:paraId="7290979F"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10 kg</w:t>
            </w:r>
          </w:p>
        </w:tc>
        <w:tc>
          <w:tcPr>
            <w:tcW w:w="1137" w:type="dxa"/>
            <w:vAlign w:val="center"/>
          </w:tcPr>
          <w:p w14:paraId="3015B57C"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1 700,00</w:t>
            </w:r>
          </w:p>
        </w:tc>
        <w:tc>
          <w:tcPr>
            <w:tcW w:w="1137" w:type="dxa"/>
            <w:vAlign w:val="center"/>
          </w:tcPr>
          <w:p w14:paraId="4BE0204D"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2 057,00</w:t>
            </w:r>
          </w:p>
        </w:tc>
        <w:tc>
          <w:tcPr>
            <w:tcW w:w="1137" w:type="dxa"/>
            <w:vAlign w:val="center"/>
          </w:tcPr>
          <w:p w14:paraId="70440409"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2 800,00</w:t>
            </w:r>
          </w:p>
        </w:tc>
        <w:tc>
          <w:tcPr>
            <w:tcW w:w="1137" w:type="dxa"/>
            <w:vAlign w:val="center"/>
          </w:tcPr>
          <w:p w14:paraId="7C5BB3D8"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3 388,00</w:t>
            </w:r>
          </w:p>
        </w:tc>
        <w:tc>
          <w:tcPr>
            <w:tcW w:w="1137" w:type="dxa"/>
            <w:vAlign w:val="center"/>
          </w:tcPr>
          <w:p w14:paraId="650F58EE" w14:textId="5C005DC8" w:rsidR="00957F03" w:rsidRPr="00366F2E" w:rsidRDefault="00957F03" w:rsidP="00F940BA">
            <w:pPr>
              <w:jc w:val="center"/>
              <w:rPr>
                <w:rFonts w:ascii="Arial" w:hAnsi="Arial" w:cs="Arial"/>
                <w:sz w:val="20"/>
                <w:szCs w:val="20"/>
              </w:rPr>
            </w:pPr>
            <w:r w:rsidRPr="00366F2E">
              <w:rPr>
                <w:rFonts w:ascii="Arial" w:hAnsi="Arial" w:cs="Arial"/>
                <w:sz w:val="20"/>
                <w:szCs w:val="20"/>
              </w:rPr>
              <w:t>3 800,00</w:t>
            </w:r>
          </w:p>
        </w:tc>
        <w:tc>
          <w:tcPr>
            <w:tcW w:w="1137" w:type="dxa"/>
            <w:vAlign w:val="center"/>
          </w:tcPr>
          <w:p w14:paraId="18D39F38"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4 598,00</w:t>
            </w:r>
          </w:p>
        </w:tc>
        <w:tc>
          <w:tcPr>
            <w:tcW w:w="1137" w:type="dxa"/>
            <w:vAlign w:val="center"/>
          </w:tcPr>
          <w:p w14:paraId="098FEB62"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4 800,00</w:t>
            </w:r>
          </w:p>
        </w:tc>
        <w:tc>
          <w:tcPr>
            <w:tcW w:w="1138" w:type="dxa"/>
            <w:vAlign w:val="center"/>
          </w:tcPr>
          <w:p w14:paraId="7145BF61"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5 808,00</w:t>
            </w:r>
          </w:p>
        </w:tc>
      </w:tr>
      <w:tr w:rsidR="00D62380" w:rsidRPr="00366F2E" w14:paraId="63815FC5" w14:textId="77777777" w:rsidTr="00F940BA">
        <w:trPr>
          <w:cantSplit/>
          <w:trHeight w:val="202"/>
        </w:trPr>
        <w:tc>
          <w:tcPr>
            <w:tcW w:w="826" w:type="dxa"/>
            <w:tcBorders>
              <w:top w:val="single" w:sz="4" w:space="0" w:color="auto"/>
              <w:bottom w:val="single" w:sz="4" w:space="0" w:color="auto"/>
            </w:tcBorders>
          </w:tcPr>
          <w:p w14:paraId="74E7CEA9"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15 kg</w:t>
            </w:r>
          </w:p>
        </w:tc>
        <w:tc>
          <w:tcPr>
            <w:tcW w:w="1137" w:type="dxa"/>
            <w:vAlign w:val="center"/>
          </w:tcPr>
          <w:p w14:paraId="7BF01E6E"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2 200,00</w:t>
            </w:r>
          </w:p>
        </w:tc>
        <w:tc>
          <w:tcPr>
            <w:tcW w:w="1137" w:type="dxa"/>
            <w:vAlign w:val="center"/>
          </w:tcPr>
          <w:p w14:paraId="45CC57AC"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2 662,00</w:t>
            </w:r>
          </w:p>
        </w:tc>
        <w:tc>
          <w:tcPr>
            <w:tcW w:w="1137" w:type="dxa"/>
            <w:vAlign w:val="center"/>
          </w:tcPr>
          <w:p w14:paraId="4B4C491C"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3 800,00</w:t>
            </w:r>
          </w:p>
        </w:tc>
        <w:tc>
          <w:tcPr>
            <w:tcW w:w="1137" w:type="dxa"/>
            <w:vAlign w:val="center"/>
          </w:tcPr>
          <w:p w14:paraId="489D9907"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4 598,00</w:t>
            </w:r>
          </w:p>
        </w:tc>
        <w:tc>
          <w:tcPr>
            <w:tcW w:w="1137" w:type="dxa"/>
            <w:vAlign w:val="center"/>
          </w:tcPr>
          <w:p w14:paraId="610483EC"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5 300,00</w:t>
            </w:r>
          </w:p>
        </w:tc>
        <w:tc>
          <w:tcPr>
            <w:tcW w:w="1137" w:type="dxa"/>
            <w:vAlign w:val="center"/>
          </w:tcPr>
          <w:p w14:paraId="0545E189"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6 413,00</w:t>
            </w:r>
          </w:p>
        </w:tc>
        <w:tc>
          <w:tcPr>
            <w:tcW w:w="1137" w:type="dxa"/>
            <w:vAlign w:val="center"/>
          </w:tcPr>
          <w:p w14:paraId="64E9EE5A"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6 800,00</w:t>
            </w:r>
          </w:p>
        </w:tc>
        <w:tc>
          <w:tcPr>
            <w:tcW w:w="1138" w:type="dxa"/>
            <w:vAlign w:val="center"/>
          </w:tcPr>
          <w:p w14:paraId="7D69EBA0"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8 228,00</w:t>
            </w:r>
          </w:p>
        </w:tc>
      </w:tr>
      <w:tr w:rsidR="00D62380" w:rsidRPr="00366F2E" w14:paraId="588A4CFF" w14:textId="77777777" w:rsidTr="00F940BA">
        <w:trPr>
          <w:cantSplit/>
          <w:trHeight w:val="202"/>
        </w:trPr>
        <w:tc>
          <w:tcPr>
            <w:tcW w:w="826" w:type="dxa"/>
            <w:tcBorders>
              <w:top w:val="single" w:sz="4" w:space="0" w:color="auto"/>
              <w:bottom w:val="single" w:sz="4" w:space="0" w:color="auto"/>
            </w:tcBorders>
          </w:tcPr>
          <w:p w14:paraId="7543F223"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20 kg</w:t>
            </w:r>
          </w:p>
        </w:tc>
        <w:tc>
          <w:tcPr>
            <w:tcW w:w="1137" w:type="dxa"/>
            <w:vAlign w:val="center"/>
          </w:tcPr>
          <w:p w14:paraId="4AAD264B"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2 824,79</w:t>
            </w:r>
          </w:p>
        </w:tc>
        <w:tc>
          <w:tcPr>
            <w:tcW w:w="1137" w:type="dxa"/>
            <w:vAlign w:val="center"/>
          </w:tcPr>
          <w:p w14:paraId="6FA2F591"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3 418,00</w:t>
            </w:r>
          </w:p>
        </w:tc>
        <w:tc>
          <w:tcPr>
            <w:tcW w:w="1137" w:type="dxa"/>
            <w:vAlign w:val="center"/>
          </w:tcPr>
          <w:p w14:paraId="59B3B236"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4 800,00</w:t>
            </w:r>
          </w:p>
        </w:tc>
        <w:tc>
          <w:tcPr>
            <w:tcW w:w="1137" w:type="dxa"/>
            <w:vAlign w:val="center"/>
          </w:tcPr>
          <w:p w14:paraId="5DC8A93E"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5 808,00</w:t>
            </w:r>
          </w:p>
        </w:tc>
        <w:tc>
          <w:tcPr>
            <w:tcW w:w="1137" w:type="dxa"/>
            <w:vAlign w:val="center"/>
          </w:tcPr>
          <w:p w14:paraId="76119160"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6 800,00</w:t>
            </w:r>
          </w:p>
        </w:tc>
        <w:tc>
          <w:tcPr>
            <w:tcW w:w="1137" w:type="dxa"/>
            <w:vAlign w:val="center"/>
          </w:tcPr>
          <w:p w14:paraId="1B03189F" w14:textId="77777777" w:rsidR="00957F03" w:rsidRPr="00366F2E" w:rsidRDefault="00957F03" w:rsidP="00F940BA">
            <w:pPr>
              <w:ind w:left="113"/>
              <w:jc w:val="center"/>
              <w:rPr>
                <w:rFonts w:ascii="Arial" w:hAnsi="Arial" w:cs="Arial"/>
                <w:b/>
                <w:sz w:val="20"/>
                <w:szCs w:val="20"/>
              </w:rPr>
            </w:pPr>
            <w:r w:rsidRPr="00366F2E">
              <w:rPr>
                <w:rFonts w:ascii="Arial" w:hAnsi="Arial" w:cs="Arial"/>
                <w:b/>
                <w:bCs/>
                <w:sz w:val="20"/>
                <w:szCs w:val="20"/>
              </w:rPr>
              <w:t>8 228,00</w:t>
            </w:r>
          </w:p>
        </w:tc>
        <w:tc>
          <w:tcPr>
            <w:tcW w:w="1137" w:type="dxa"/>
            <w:vAlign w:val="center"/>
          </w:tcPr>
          <w:p w14:paraId="60D45244" w14:textId="77777777" w:rsidR="00957F03" w:rsidRPr="00366F2E" w:rsidRDefault="00957F03" w:rsidP="00F940BA">
            <w:pPr>
              <w:ind w:left="113"/>
              <w:jc w:val="center"/>
              <w:rPr>
                <w:rFonts w:ascii="Arial" w:hAnsi="Arial" w:cs="Arial"/>
                <w:sz w:val="20"/>
                <w:szCs w:val="20"/>
              </w:rPr>
            </w:pPr>
            <w:r w:rsidRPr="00366F2E">
              <w:rPr>
                <w:rFonts w:ascii="Arial" w:hAnsi="Arial" w:cs="Arial"/>
                <w:sz w:val="20"/>
                <w:szCs w:val="20"/>
              </w:rPr>
              <w:t>8 800,00</w:t>
            </w:r>
          </w:p>
        </w:tc>
        <w:tc>
          <w:tcPr>
            <w:tcW w:w="1138" w:type="dxa"/>
            <w:vAlign w:val="center"/>
          </w:tcPr>
          <w:p w14:paraId="4C64F7FC"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10 648,00</w:t>
            </w:r>
          </w:p>
        </w:tc>
      </w:tr>
      <w:tr w:rsidR="00D62380" w:rsidRPr="00366F2E" w14:paraId="7892AB81" w14:textId="77777777" w:rsidTr="00F940BA">
        <w:trPr>
          <w:cantSplit/>
          <w:trHeight w:val="202"/>
        </w:trPr>
        <w:tc>
          <w:tcPr>
            <w:tcW w:w="826" w:type="dxa"/>
            <w:tcBorders>
              <w:top w:val="single" w:sz="4" w:space="0" w:color="auto"/>
              <w:bottom w:val="single" w:sz="4" w:space="0" w:color="auto"/>
            </w:tcBorders>
          </w:tcPr>
          <w:p w14:paraId="4CB8B34B"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25 kg</w:t>
            </w:r>
          </w:p>
        </w:tc>
        <w:tc>
          <w:tcPr>
            <w:tcW w:w="1137" w:type="dxa"/>
            <w:vAlign w:val="center"/>
          </w:tcPr>
          <w:p w14:paraId="64C32A39"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3 500,00</w:t>
            </w:r>
          </w:p>
        </w:tc>
        <w:tc>
          <w:tcPr>
            <w:tcW w:w="1137" w:type="dxa"/>
            <w:vAlign w:val="center"/>
          </w:tcPr>
          <w:p w14:paraId="2E37AEB7"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4 235,00</w:t>
            </w:r>
          </w:p>
        </w:tc>
        <w:tc>
          <w:tcPr>
            <w:tcW w:w="1137" w:type="dxa"/>
            <w:vAlign w:val="center"/>
          </w:tcPr>
          <w:p w14:paraId="29366C70"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5 800,00</w:t>
            </w:r>
          </w:p>
        </w:tc>
        <w:tc>
          <w:tcPr>
            <w:tcW w:w="1137" w:type="dxa"/>
            <w:vAlign w:val="center"/>
          </w:tcPr>
          <w:p w14:paraId="27EAC2E1"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7 018,00</w:t>
            </w:r>
          </w:p>
        </w:tc>
        <w:tc>
          <w:tcPr>
            <w:tcW w:w="1137" w:type="dxa"/>
            <w:vAlign w:val="center"/>
          </w:tcPr>
          <w:p w14:paraId="7443026F"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8 300,00</w:t>
            </w:r>
          </w:p>
        </w:tc>
        <w:tc>
          <w:tcPr>
            <w:tcW w:w="1137" w:type="dxa"/>
            <w:vAlign w:val="center"/>
          </w:tcPr>
          <w:p w14:paraId="49C14E37"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10 043,00</w:t>
            </w:r>
          </w:p>
        </w:tc>
        <w:tc>
          <w:tcPr>
            <w:tcW w:w="1137" w:type="dxa"/>
            <w:vAlign w:val="center"/>
          </w:tcPr>
          <w:p w14:paraId="17E2716B"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10 799,17</w:t>
            </w:r>
          </w:p>
        </w:tc>
        <w:tc>
          <w:tcPr>
            <w:tcW w:w="1138" w:type="dxa"/>
            <w:vAlign w:val="center"/>
          </w:tcPr>
          <w:p w14:paraId="6525DCC0"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13 067,00</w:t>
            </w:r>
          </w:p>
        </w:tc>
      </w:tr>
      <w:tr w:rsidR="00957F03" w:rsidRPr="00366F2E" w14:paraId="7958FD62" w14:textId="77777777" w:rsidTr="00F940BA">
        <w:trPr>
          <w:cantSplit/>
          <w:trHeight w:val="202"/>
        </w:trPr>
        <w:tc>
          <w:tcPr>
            <w:tcW w:w="826" w:type="dxa"/>
            <w:tcBorders>
              <w:top w:val="single" w:sz="4" w:space="0" w:color="auto"/>
              <w:bottom w:val="single" w:sz="4" w:space="0" w:color="auto"/>
            </w:tcBorders>
          </w:tcPr>
          <w:p w14:paraId="2DCA7A70"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30 kg</w:t>
            </w:r>
          </w:p>
        </w:tc>
        <w:tc>
          <w:tcPr>
            <w:tcW w:w="1137" w:type="dxa"/>
            <w:vAlign w:val="center"/>
          </w:tcPr>
          <w:p w14:paraId="4BC7D6DB"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4 249,59</w:t>
            </w:r>
          </w:p>
        </w:tc>
        <w:tc>
          <w:tcPr>
            <w:tcW w:w="1137" w:type="dxa"/>
            <w:vAlign w:val="center"/>
          </w:tcPr>
          <w:p w14:paraId="4C8A63ED"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5 142,00</w:t>
            </w:r>
          </w:p>
        </w:tc>
        <w:tc>
          <w:tcPr>
            <w:tcW w:w="1137" w:type="dxa"/>
            <w:vAlign w:val="center"/>
          </w:tcPr>
          <w:p w14:paraId="7428692A"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6 800,00</w:t>
            </w:r>
          </w:p>
        </w:tc>
        <w:tc>
          <w:tcPr>
            <w:tcW w:w="1137" w:type="dxa"/>
            <w:vAlign w:val="center"/>
          </w:tcPr>
          <w:p w14:paraId="4D5769F1"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8 228,00</w:t>
            </w:r>
          </w:p>
        </w:tc>
        <w:tc>
          <w:tcPr>
            <w:tcW w:w="1137" w:type="dxa"/>
            <w:vAlign w:val="center"/>
          </w:tcPr>
          <w:p w14:paraId="2D881BCB"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9 800,00</w:t>
            </w:r>
          </w:p>
        </w:tc>
        <w:tc>
          <w:tcPr>
            <w:tcW w:w="1137" w:type="dxa"/>
            <w:vAlign w:val="center"/>
          </w:tcPr>
          <w:p w14:paraId="599EFB09"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11 858,00</w:t>
            </w:r>
          </w:p>
        </w:tc>
        <w:tc>
          <w:tcPr>
            <w:tcW w:w="1137" w:type="dxa"/>
            <w:vAlign w:val="center"/>
          </w:tcPr>
          <w:p w14:paraId="43115C44" w14:textId="77777777" w:rsidR="00957F03" w:rsidRPr="00366F2E" w:rsidRDefault="00957F03" w:rsidP="00F940BA">
            <w:pPr>
              <w:jc w:val="center"/>
              <w:rPr>
                <w:rFonts w:ascii="Arial" w:hAnsi="Arial" w:cs="Arial"/>
                <w:sz w:val="20"/>
                <w:szCs w:val="20"/>
              </w:rPr>
            </w:pPr>
            <w:r w:rsidRPr="00366F2E">
              <w:rPr>
                <w:rFonts w:ascii="Arial" w:hAnsi="Arial" w:cs="Arial"/>
                <w:sz w:val="20"/>
                <w:szCs w:val="20"/>
              </w:rPr>
              <w:t>12 799,17</w:t>
            </w:r>
          </w:p>
        </w:tc>
        <w:tc>
          <w:tcPr>
            <w:tcW w:w="1138" w:type="dxa"/>
            <w:vAlign w:val="center"/>
          </w:tcPr>
          <w:p w14:paraId="0C0D67EF" w14:textId="77777777" w:rsidR="00957F03" w:rsidRPr="00366F2E" w:rsidRDefault="00957F03" w:rsidP="00F940BA">
            <w:pPr>
              <w:jc w:val="center"/>
              <w:rPr>
                <w:rFonts w:ascii="Arial" w:hAnsi="Arial" w:cs="Arial"/>
                <w:b/>
                <w:sz w:val="20"/>
                <w:szCs w:val="20"/>
              </w:rPr>
            </w:pPr>
            <w:r w:rsidRPr="00366F2E">
              <w:rPr>
                <w:rFonts w:ascii="Arial" w:hAnsi="Arial" w:cs="Arial"/>
                <w:b/>
                <w:bCs/>
                <w:sz w:val="20"/>
                <w:szCs w:val="20"/>
              </w:rPr>
              <w:t>15 487,00</w:t>
            </w:r>
          </w:p>
        </w:tc>
      </w:tr>
    </w:tbl>
    <w:p w14:paraId="6A2DD0D4" w14:textId="77777777" w:rsidR="00957F03" w:rsidRPr="00366F2E" w:rsidRDefault="00957F03" w:rsidP="00954480">
      <w:pPr>
        <w:pStyle w:val="cpNormal4"/>
        <w:spacing w:after="0" w:line="228" w:lineRule="auto"/>
        <w:ind w:firstLine="0"/>
        <w:jc w:val="both"/>
        <w:rPr>
          <w:rFonts w:ascii="Arial" w:hAnsi="Arial" w:cs="Arial"/>
          <w:szCs w:val="20"/>
        </w:rPr>
      </w:pPr>
    </w:p>
    <w:p w14:paraId="6C9FF54B" w14:textId="41CD7618" w:rsidR="00954480" w:rsidRPr="00366F2E" w:rsidRDefault="00954480" w:rsidP="00954480">
      <w:pPr>
        <w:pStyle w:val="cpNormal4"/>
        <w:spacing w:after="0" w:line="228" w:lineRule="auto"/>
        <w:ind w:firstLine="0"/>
        <w:jc w:val="both"/>
        <w:rPr>
          <w:rFonts w:ascii="Arial" w:hAnsi="Arial" w:cs="Arial"/>
          <w:sz w:val="16"/>
          <w:szCs w:val="16"/>
        </w:rPr>
      </w:pPr>
      <w:r w:rsidRPr="00366F2E">
        <w:rPr>
          <w:rFonts w:ascii="Arial" w:hAnsi="Arial" w:cs="Arial"/>
          <w:sz w:val="16"/>
          <w:szCs w:val="16"/>
        </w:rPr>
        <w:t>Při poskytování této služby do zemí mimo EU (jako služby související s</w:t>
      </w:r>
      <w:r w:rsidR="00F00687" w:rsidRPr="00366F2E">
        <w:rPr>
          <w:rFonts w:ascii="Arial" w:hAnsi="Arial" w:cs="Arial"/>
          <w:sz w:val="16"/>
          <w:szCs w:val="16"/>
        </w:rPr>
        <w:t> </w:t>
      </w:r>
      <w:r w:rsidRPr="00366F2E">
        <w:rPr>
          <w:rFonts w:ascii="Arial" w:hAnsi="Arial" w:cs="Arial"/>
          <w:sz w:val="16"/>
          <w:szCs w:val="16"/>
        </w:rPr>
        <w:t>vývozem zboží) je služba osvobozena od DPH za podmínky dodržení všech souvisejících ustanovení zákona 235/2004 Sb., o dani z</w:t>
      </w:r>
      <w:r w:rsidR="00F00687" w:rsidRPr="00366F2E">
        <w:rPr>
          <w:rFonts w:ascii="Arial" w:hAnsi="Arial" w:cs="Arial"/>
          <w:sz w:val="16"/>
          <w:szCs w:val="16"/>
        </w:rPr>
        <w:t> </w:t>
      </w:r>
      <w:r w:rsidRPr="00366F2E">
        <w:rPr>
          <w:rFonts w:ascii="Arial" w:hAnsi="Arial" w:cs="Arial"/>
          <w:sz w:val="16"/>
          <w:szCs w:val="16"/>
        </w:rPr>
        <w:t>přidané hodnoty.</w:t>
      </w:r>
    </w:p>
    <w:p w14:paraId="4F9225A6" w14:textId="77777777" w:rsidR="00954480" w:rsidRPr="00366F2E" w:rsidRDefault="00954480" w:rsidP="00954480">
      <w:pPr>
        <w:pStyle w:val="cpNormal4"/>
        <w:spacing w:after="0" w:line="228" w:lineRule="auto"/>
        <w:ind w:firstLine="0"/>
        <w:jc w:val="both"/>
        <w:rPr>
          <w:rFonts w:ascii="Arial" w:hAnsi="Arial" w:cs="Arial"/>
          <w:sz w:val="16"/>
          <w:szCs w:val="20"/>
        </w:rPr>
      </w:pPr>
    </w:p>
    <w:p w14:paraId="34BB1E42" w14:textId="77777777" w:rsidR="00A1270B" w:rsidRPr="00366F2E" w:rsidRDefault="00A1270B" w:rsidP="00954480">
      <w:pPr>
        <w:pStyle w:val="cpNormal4"/>
        <w:spacing w:after="0" w:line="228" w:lineRule="auto"/>
        <w:ind w:firstLine="0"/>
        <w:jc w:val="both"/>
        <w:rPr>
          <w:rFonts w:ascii="Arial" w:hAnsi="Arial" w:cs="Arial"/>
          <w:sz w:val="16"/>
          <w:szCs w:val="20"/>
        </w:rPr>
      </w:pPr>
    </w:p>
    <w:p w14:paraId="0984925C" w14:textId="2961299D" w:rsidR="00954480" w:rsidRPr="00366F2E" w:rsidRDefault="00954480">
      <w:pPr>
        <w:spacing w:line="240" w:lineRule="auto"/>
        <w:rPr>
          <w:rFonts w:ascii="Arial" w:hAnsi="Arial" w:cs="Arial"/>
          <w:sz w:val="20"/>
        </w:rPr>
      </w:pPr>
      <w:r w:rsidRPr="00366F2E">
        <w:rPr>
          <w:rFonts w:ascii="Arial" w:hAnsi="Arial" w:cs="Arial"/>
        </w:rPr>
        <w:br w:type="page"/>
      </w:r>
    </w:p>
    <w:p w14:paraId="3DEF98BB" w14:textId="25C281F2" w:rsidR="00954480" w:rsidRPr="00366F2E" w:rsidRDefault="00954480" w:rsidP="001B5A38">
      <w:pPr>
        <w:pStyle w:val="Nadpis4"/>
        <w:numPr>
          <w:ilvl w:val="3"/>
          <w:numId w:val="61"/>
        </w:numPr>
        <w:tabs>
          <w:tab w:val="clear" w:pos="907"/>
          <w:tab w:val="num" w:pos="709"/>
        </w:tabs>
        <w:ind w:left="851" w:hanging="765"/>
        <w:rPr>
          <w:rFonts w:cs="Arial"/>
        </w:rPr>
      </w:pPr>
      <w:bookmarkStart w:id="531" w:name="_Toc447207180"/>
      <w:bookmarkStart w:id="532" w:name="_Toc22742927"/>
      <w:bookmarkStart w:id="533" w:name="_Toc87870687"/>
      <w:bookmarkStart w:id="534" w:name="_Toc151388013"/>
      <w:bookmarkStart w:id="535" w:name="_Toc189039859"/>
      <w:r w:rsidRPr="00366F2E">
        <w:rPr>
          <w:rFonts w:cs="Arial"/>
        </w:rPr>
        <w:lastRenderedPageBreak/>
        <w:t>Obchodní balík do zahraničí</w:t>
      </w:r>
      <w:bookmarkEnd w:id="531"/>
      <w:bookmarkEnd w:id="532"/>
      <w:bookmarkEnd w:id="533"/>
      <w:bookmarkEnd w:id="534"/>
      <w:bookmarkEnd w:id="535"/>
    </w:p>
    <w:p w14:paraId="2BC31873" w14:textId="356674E0" w:rsidR="00954480" w:rsidRPr="00366F2E" w:rsidRDefault="00954480" w:rsidP="003D6B17">
      <w:pPr>
        <w:pStyle w:val="cpNormal4"/>
        <w:spacing w:after="0" w:line="260" w:lineRule="exact"/>
        <w:ind w:firstLine="0"/>
        <w:rPr>
          <w:rFonts w:ascii="Arial" w:hAnsi="Arial" w:cs="Arial"/>
          <w:szCs w:val="20"/>
        </w:rPr>
      </w:pPr>
      <w:r w:rsidRPr="00366F2E">
        <w:rPr>
          <w:rFonts w:ascii="Arial" w:hAnsi="Arial" w:cs="Arial"/>
          <w:szCs w:val="20"/>
        </w:rPr>
        <w:t>(Poštovní podmínky služby Obchodní balík do zahraničí</w:t>
      </w:r>
      <w:r w:rsidR="00380A28" w:rsidRPr="00366F2E">
        <w:rPr>
          <w:rFonts w:ascii="Arial" w:hAnsi="Arial" w:cs="Arial"/>
          <w:szCs w:val="20"/>
        </w:rPr>
        <w:t xml:space="preserve"> a Poštovní podmínky – Zahraniční podmínky</w:t>
      </w:r>
      <w:r w:rsidRPr="00366F2E">
        <w:rPr>
          <w:rFonts w:ascii="Arial" w:hAnsi="Arial" w:cs="Arial"/>
          <w:szCs w:val="20"/>
        </w:rPr>
        <w:t>)</w:t>
      </w:r>
    </w:p>
    <w:p w14:paraId="35C31E5A" w14:textId="77777777" w:rsidR="00954480" w:rsidRPr="00366F2E" w:rsidRDefault="00954480" w:rsidP="00954480">
      <w:pPr>
        <w:spacing w:line="228" w:lineRule="auto"/>
        <w:rPr>
          <w:rFonts w:ascii="Arial" w:hAnsi="Arial" w:cs="Arial"/>
          <w:sz w:val="20"/>
          <w:szCs w:val="20"/>
        </w:rPr>
      </w:pPr>
    </w:p>
    <w:tbl>
      <w:tblPr>
        <w:tblW w:w="9923" w:type="dxa"/>
        <w:tblInd w:w="70" w:type="dxa"/>
        <w:tblLayout w:type="fixed"/>
        <w:tblCellMar>
          <w:left w:w="70" w:type="dxa"/>
          <w:right w:w="70" w:type="dxa"/>
        </w:tblCellMar>
        <w:tblLook w:val="0000" w:firstRow="0" w:lastRow="0" w:firstColumn="0" w:lastColumn="0" w:noHBand="0" w:noVBand="0"/>
      </w:tblPr>
      <w:tblGrid>
        <w:gridCol w:w="567"/>
        <w:gridCol w:w="9356"/>
      </w:tblGrid>
      <w:tr w:rsidR="00D62380" w:rsidRPr="00366F2E" w14:paraId="7D278D3F" w14:textId="77777777" w:rsidTr="005F73D2">
        <w:trPr>
          <w:trHeight w:val="268"/>
        </w:trPr>
        <w:tc>
          <w:tcPr>
            <w:tcW w:w="567" w:type="dxa"/>
          </w:tcPr>
          <w:sdt>
            <w:sdtPr>
              <w:rPr>
                <w:rFonts w:ascii="Arial" w:hAnsi="Arial" w:cs="Arial"/>
                <w:b/>
              </w:rPr>
              <w:id w:val="-7526952"/>
            </w:sdtPr>
            <w:sdtEndPr/>
            <w:sdtContent>
              <w:p w14:paraId="19703472" w14:textId="298EC0F7" w:rsidR="003D6B17" w:rsidRPr="00366F2E" w:rsidRDefault="003D6B17" w:rsidP="00CE62CF">
                <w:pPr>
                  <w:ind w:firstLine="14"/>
                  <w:rPr>
                    <w:rFonts w:ascii="Arial" w:hAnsi="Arial" w:cs="Arial"/>
                    <w:b/>
                  </w:rPr>
                </w:pPr>
                <w:r w:rsidRPr="00366F2E">
                  <w:rPr>
                    <w:rFonts w:ascii="Arial" w:hAnsi="Arial" w:cs="Arial"/>
                    <w:b/>
                  </w:rPr>
                  <w:t>4.1</w:t>
                </w:r>
              </w:p>
            </w:sdtContent>
          </w:sdt>
        </w:tc>
        <w:tc>
          <w:tcPr>
            <w:tcW w:w="9356" w:type="dxa"/>
            <w:shd w:val="clear" w:color="auto" w:fill="auto"/>
          </w:tcPr>
          <w:p w14:paraId="0098B36A" w14:textId="77777777" w:rsidR="003D6B17" w:rsidRPr="00366F2E" w:rsidRDefault="003D6B17" w:rsidP="00310B8A">
            <w:pPr>
              <w:spacing w:line="240" w:lineRule="auto"/>
              <w:rPr>
                <w:rFonts w:ascii="Arial" w:hAnsi="Arial" w:cs="Arial"/>
                <w:b/>
              </w:rPr>
            </w:pPr>
            <w:r w:rsidRPr="00366F2E">
              <w:rPr>
                <w:rFonts w:ascii="Arial" w:hAnsi="Arial" w:cs="Arial"/>
                <w:b/>
              </w:rPr>
              <w:t>Základní ceny</w:t>
            </w:r>
          </w:p>
        </w:tc>
      </w:tr>
      <w:tr w:rsidR="003D6B17" w:rsidRPr="00366F2E" w14:paraId="6F16093B" w14:textId="77777777" w:rsidTr="005F73D2">
        <w:trPr>
          <w:trHeight w:val="290"/>
        </w:trPr>
        <w:tc>
          <w:tcPr>
            <w:tcW w:w="9923" w:type="dxa"/>
            <w:gridSpan w:val="2"/>
            <w:vAlign w:val="center"/>
          </w:tcPr>
          <w:p w14:paraId="71629C60" w14:textId="77777777" w:rsidR="003D6B17" w:rsidRPr="00366F2E" w:rsidRDefault="003D6B17" w:rsidP="003D71D2">
            <w:pPr>
              <w:spacing w:line="240" w:lineRule="auto"/>
              <w:rPr>
                <w:rFonts w:ascii="Arial" w:hAnsi="Arial" w:cs="Arial"/>
                <w:b/>
              </w:rPr>
            </w:pPr>
            <w:r w:rsidRPr="00366F2E">
              <w:rPr>
                <w:rFonts w:ascii="Arial" w:hAnsi="Arial" w:cs="Arial"/>
                <w:sz w:val="20"/>
                <w:szCs w:val="20"/>
              </w:rPr>
              <w:t>Cena je stanovena dle hmotnosti a příslušné cenové skupiny</w:t>
            </w:r>
          </w:p>
        </w:tc>
      </w:tr>
    </w:tbl>
    <w:p w14:paraId="3B6D0E1A" w14:textId="77777777" w:rsidR="00954480" w:rsidRPr="00366F2E" w:rsidRDefault="00954480" w:rsidP="00954480">
      <w:pPr>
        <w:spacing w:line="228" w:lineRule="auto"/>
        <w:rPr>
          <w:rFonts w:ascii="Arial" w:hAnsi="Arial" w:cs="Arial"/>
          <w:sz w:val="18"/>
          <w:szCs w:val="18"/>
        </w:rPr>
      </w:pPr>
    </w:p>
    <w:tbl>
      <w:tblPr>
        <w:tblW w:w="9917" w:type="dxa"/>
        <w:tblInd w:w="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130"/>
        <w:gridCol w:w="1093"/>
        <w:gridCol w:w="1094"/>
        <w:gridCol w:w="1093"/>
        <w:gridCol w:w="1094"/>
        <w:gridCol w:w="1094"/>
        <w:gridCol w:w="1093"/>
        <w:gridCol w:w="1094"/>
        <w:gridCol w:w="1132"/>
      </w:tblGrid>
      <w:tr w:rsidR="00D62380" w:rsidRPr="00366F2E" w14:paraId="14B7EA91" w14:textId="77777777" w:rsidTr="00F940BA">
        <w:trPr>
          <w:cantSplit/>
          <w:trHeight w:val="276"/>
        </w:trPr>
        <w:tc>
          <w:tcPr>
            <w:tcW w:w="1130" w:type="dxa"/>
            <w:vMerge w:val="restart"/>
            <w:shd w:val="clear" w:color="auto" w:fill="F2F2F2"/>
            <w:vAlign w:val="center"/>
          </w:tcPr>
          <w:p w14:paraId="03B55172"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Hmotnost do</w:t>
            </w:r>
          </w:p>
        </w:tc>
        <w:tc>
          <w:tcPr>
            <w:tcW w:w="8787" w:type="dxa"/>
            <w:gridSpan w:val="8"/>
            <w:shd w:val="clear" w:color="auto" w:fill="F2F2F2"/>
          </w:tcPr>
          <w:p w14:paraId="5E022E52" w14:textId="0B75B1E2" w:rsidR="00F7116F" w:rsidRPr="00366F2E" w:rsidRDefault="00F7116F" w:rsidP="00F940BA">
            <w:pPr>
              <w:ind w:firstLine="639"/>
              <w:jc w:val="center"/>
              <w:rPr>
                <w:rFonts w:ascii="Arial" w:hAnsi="Arial" w:cs="Arial"/>
                <w:b/>
                <w:sz w:val="20"/>
                <w:szCs w:val="20"/>
              </w:rPr>
            </w:pPr>
            <w:r w:rsidRPr="00366F2E">
              <w:rPr>
                <w:rFonts w:ascii="Arial" w:hAnsi="Arial" w:cs="Arial"/>
                <w:b/>
                <w:sz w:val="20"/>
                <w:szCs w:val="20"/>
              </w:rPr>
              <w:t>Cenová skupina</w:t>
            </w:r>
            <w:r w:rsidR="00686490" w:rsidRPr="00366F2E">
              <w:rPr>
                <w:rFonts w:ascii="Arial" w:hAnsi="Arial" w:cs="Arial"/>
                <w:b/>
                <w:sz w:val="20"/>
                <w:szCs w:val="20"/>
              </w:rPr>
              <w:t xml:space="preserve"> </w:t>
            </w:r>
            <w:r w:rsidR="00686490" w:rsidRPr="00366F2E">
              <w:rPr>
                <w:rFonts w:ascii="Arial" w:hAnsi="Arial" w:cs="Arial"/>
                <w:b/>
                <w:sz w:val="20"/>
                <w:szCs w:val="20"/>
                <w:vertAlign w:val="superscript"/>
              </w:rPr>
              <w:t>3)</w:t>
            </w:r>
          </w:p>
        </w:tc>
      </w:tr>
      <w:tr w:rsidR="00D62380" w:rsidRPr="00366F2E" w14:paraId="1ADD0C28" w14:textId="77777777" w:rsidTr="00F940BA">
        <w:trPr>
          <w:cantSplit/>
          <w:trHeight w:val="197"/>
        </w:trPr>
        <w:tc>
          <w:tcPr>
            <w:tcW w:w="1130" w:type="dxa"/>
            <w:vMerge/>
            <w:shd w:val="clear" w:color="auto" w:fill="F2F2F2" w:themeFill="background1" w:themeFillShade="F2"/>
          </w:tcPr>
          <w:p w14:paraId="6EAE69EE" w14:textId="77777777" w:rsidR="00F7116F" w:rsidRPr="00366F2E" w:rsidRDefault="00F7116F" w:rsidP="00F940BA">
            <w:pPr>
              <w:jc w:val="center"/>
              <w:rPr>
                <w:rFonts w:ascii="Arial" w:hAnsi="Arial" w:cs="Arial"/>
                <w:b/>
                <w:sz w:val="20"/>
                <w:szCs w:val="20"/>
              </w:rPr>
            </w:pPr>
          </w:p>
        </w:tc>
        <w:tc>
          <w:tcPr>
            <w:tcW w:w="2187" w:type="dxa"/>
            <w:gridSpan w:val="2"/>
            <w:shd w:val="clear" w:color="auto" w:fill="F2F2F2" w:themeFill="background1" w:themeFillShade="F2"/>
            <w:vAlign w:val="center"/>
          </w:tcPr>
          <w:p w14:paraId="3422C493"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201</w:t>
            </w:r>
          </w:p>
        </w:tc>
        <w:tc>
          <w:tcPr>
            <w:tcW w:w="2187" w:type="dxa"/>
            <w:gridSpan w:val="2"/>
            <w:shd w:val="clear" w:color="auto" w:fill="F2F2F2" w:themeFill="background1" w:themeFillShade="F2"/>
          </w:tcPr>
          <w:p w14:paraId="34DC11A5"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202</w:t>
            </w:r>
          </w:p>
        </w:tc>
        <w:tc>
          <w:tcPr>
            <w:tcW w:w="2187" w:type="dxa"/>
            <w:gridSpan w:val="2"/>
            <w:shd w:val="clear" w:color="auto" w:fill="F2F2F2" w:themeFill="background1" w:themeFillShade="F2"/>
          </w:tcPr>
          <w:p w14:paraId="799DC366"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203</w:t>
            </w:r>
          </w:p>
        </w:tc>
        <w:tc>
          <w:tcPr>
            <w:tcW w:w="2226" w:type="dxa"/>
            <w:gridSpan w:val="2"/>
            <w:shd w:val="clear" w:color="auto" w:fill="F2F2F2" w:themeFill="background1" w:themeFillShade="F2"/>
          </w:tcPr>
          <w:p w14:paraId="345E25CD"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204</w:t>
            </w:r>
          </w:p>
        </w:tc>
      </w:tr>
      <w:tr w:rsidR="00D62380" w:rsidRPr="00366F2E" w14:paraId="0731C418" w14:textId="77777777" w:rsidTr="00F940BA">
        <w:trPr>
          <w:cantSplit/>
          <w:trHeight w:val="194"/>
        </w:trPr>
        <w:tc>
          <w:tcPr>
            <w:tcW w:w="1130" w:type="dxa"/>
            <w:vMerge/>
            <w:tcBorders>
              <w:bottom w:val="double" w:sz="4" w:space="0" w:color="auto"/>
            </w:tcBorders>
            <w:shd w:val="clear" w:color="auto" w:fill="F2F2F2" w:themeFill="background1" w:themeFillShade="F2"/>
          </w:tcPr>
          <w:p w14:paraId="2D28167A" w14:textId="77777777" w:rsidR="00F7116F" w:rsidRPr="00366F2E" w:rsidRDefault="00F7116F" w:rsidP="00F940BA">
            <w:pPr>
              <w:jc w:val="center"/>
              <w:rPr>
                <w:rFonts w:ascii="Arial" w:hAnsi="Arial" w:cs="Arial"/>
                <w:b/>
                <w:sz w:val="20"/>
                <w:szCs w:val="20"/>
              </w:rPr>
            </w:pPr>
          </w:p>
        </w:tc>
        <w:tc>
          <w:tcPr>
            <w:tcW w:w="8787" w:type="dxa"/>
            <w:gridSpan w:val="8"/>
            <w:tcBorders>
              <w:bottom w:val="single" w:sz="4" w:space="0" w:color="auto"/>
            </w:tcBorders>
            <w:shd w:val="clear" w:color="auto" w:fill="F2F2F2" w:themeFill="background1" w:themeFillShade="F2"/>
            <w:vAlign w:val="center"/>
          </w:tcPr>
          <w:p w14:paraId="75F305C8" w14:textId="282D9A8D" w:rsidR="00F7116F" w:rsidRPr="00366F2E" w:rsidRDefault="00F7116F" w:rsidP="00F940BA">
            <w:pPr>
              <w:jc w:val="center"/>
              <w:rPr>
                <w:rFonts w:ascii="Arial" w:hAnsi="Arial" w:cs="Arial"/>
                <w:b/>
                <w:sz w:val="20"/>
                <w:szCs w:val="20"/>
              </w:rPr>
            </w:pPr>
            <w:r w:rsidRPr="00366F2E">
              <w:rPr>
                <w:rFonts w:ascii="Arial" w:hAnsi="Arial" w:cs="Arial"/>
                <w:b/>
                <w:sz w:val="20"/>
                <w:szCs w:val="20"/>
              </w:rPr>
              <w:t>Cena v</w:t>
            </w:r>
            <w:r w:rsidR="00F00687" w:rsidRPr="00366F2E">
              <w:rPr>
                <w:rFonts w:ascii="Arial" w:hAnsi="Arial" w:cs="Arial"/>
                <w:b/>
                <w:sz w:val="20"/>
                <w:szCs w:val="20"/>
              </w:rPr>
              <w:t> </w:t>
            </w:r>
            <w:r w:rsidRPr="00366F2E">
              <w:rPr>
                <w:rFonts w:ascii="Arial" w:hAnsi="Arial" w:cs="Arial"/>
                <w:b/>
                <w:sz w:val="20"/>
                <w:szCs w:val="20"/>
              </w:rPr>
              <w:t>Kč</w:t>
            </w:r>
          </w:p>
        </w:tc>
      </w:tr>
      <w:tr w:rsidR="00D62380" w:rsidRPr="00366F2E" w14:paraId="60522A80" w14:textId="77777777" w:rsidTr="00F940BA">
        <w:trPr>
          <w:cantSplit/>
          <w:trHeight w:val="194"/>
        </w:trPr>
        <w:tc>
          <w:tcPr>
            <w:tcW w:w="1130" w:type="dxa"/>
            <w:vMerge/>
            <w:tcBorders>
              <w:bottom w:val="single" w:sz="4" w:space="0" w:color="auto"/>
            </w:tcBorders>
            <w:shd w:val="clear" w:color="auto" w:fill="F2F2F2" w:themeFill="background1" w:themeFillShade="F2"/>
          </w:tcPr>
          <w:p w14:paraId="1B3C78B4" w14:textId="77777777" w:rsidR="00F7116F" w:rsidRPr="00366F2E" w:rsidRDefault="00F7116F" w:rsidP="00F940BA">
            <w:pPr>
              <w:jc w:val="center"/>
              <w:rPr>
                <w:rFonts w:ascii="Arial" w:hAnsi="Arial" w:cs="Arial"/>
                <w:b/>
                <w:sz w:val="20"/>
                <w:szCs w:val="20"/>
              </w:rPr>
            </w:pPr>
          </w:p>
        </w:tc>
        <w:tc>
          <w:tcPr>
            <w:tcW w:w="1093" w:type="dxa"/>
            <w:tcBorders>
              <w:bottom w:val="single" w:sz="4" w:space="0" w:color="auto"/>
            </w:tcBorders>
            <w:shd w:val="clear" w:color="auto" w:fill="F2F2F2" w:themeFill="background1" w:themeFillShade="F2"/>
            <w:vAlign w:val="center"/>
          </w:tcPr>
          <w:p w14:paraId="79EF5CC4" w14:textId="77777777" w:rsidR="00F7116F" w:rsidRPr="00366F2E" w:rsidRDefault="00F7116F" w:rsidP="00F940BA">
            <w:pPr>
              <w:jc w:val="center"/>
              <w:rPr>
                <w:rFonts w:ascii="Arial" w:hAnsi="Arial" w:cs="Arial"/>
                <w:b/>
                <w:sz w:val="18"/>
                <w:szCs w:val="20"/>
              </w:rPr>
            </w:pPr>
            <w:r w:rsidRPr="00366F2E">
              <w:rPr>
                <w:rFonts w:ascii="Arial" w:hAnsi="Arial" w:cs="Arial"/>
                <w:b/>
                <w:sz w:val="18"/>
                <w:szCs w:val="20"/>
              </w:rPr>
              <w:t>bez DPH</w:t>
            </w:r>
          </w:p>
        </w:tc>
        <w:tc>
          <w:tcPr>
            <w:tcW w:w="1094" w:type="dxa"/>
            <w:tcBorders>
              <w:bottom w:val="single" w:sz="4" w:space="0" w:color="auto"/>
            </w:tcBorders>
            <w:shd w:val="clear" w:color="auto" w:fill="F2F2F2" w:themeFill="background1" w:themeFillShade="F2"/>
            <w:vAlign w:val="center"/>
          </w:tcPr>
          <w:p w14:paraId="6EC6C110" w14:textId="77777777" w:rsidR="00F7116F" w:rsidRPr="00366F2E" w:rsidRDefault="00F7116F" w:rsidP="00F940BA">
            <w:pPr>
              <w:jc w:val="center"/>
              <w:rPr>
                <w:rFonts w:ascii="Arial" w:hAnsi="Arial" w:cs="Arial"/>
                <w:b/>
                <w:sz w:val="18"/>
                <w:szCs w:val="20"/>
              </w:rPr>
            </w:pPr>
            <w:r w:rsidRPr="00366F2E">
              <w:rPr>
                <w:rFonts w:ascii="Arial" w:hAnsi="Arial" w:cs="Arial"/>
                <w:b/>
                <w:sz w:val="18"/>
                <w:szCs w:val="20"/>
              </w:rPr>
              <w:t>s DPH</w:t>
            </w:r>
          </w:p>
        </w:tc>
        <w:tc>
          <w:tcPr>
            <w:tcW w:w="1093" w:type="dxa"/>
            <w:tcBorders>
              <w:bottom w:val="single" w:sz="4" w:space="0" w:color="auto"/>
            </w:tcBorders>
            <w:shd w:val="clear" w:color="auto" w:fill="F2F2F2" w:themeFill="background1" w:themeFillShade="F2"/>
            <w:vAlign w:val="center"/>
          </w:tcPr>
          <w:p w14:paraId="59E97860" w14:textId="77777777" w:rsidR="00F7116F" w:rsidRPr="00366F2E" w:rsidRDefault="00F7116F" w:rsidP="00F940BA">
            <w:pPr>
              <w:jc w:val="center"/>
              <w:rPr>
                <w:rFonts w:ascii="Arial" w:hAnsi="Arial" w:cs="Arial"/>
                <w:b/>
                <w:sz w:val="18"/>
                <w:szCs w:val="20"/>
              </w:rPr>
            </w:pPr>
            <w:r w:rsidRPr="00366F2E">
              <w:rPr>
                <w:rFonts w:ascii="Arial" w:hAnsi="Arial" w:cs="Arial"/>
                <w:b/>
                <w:sz w:val="18"/>
                <w:szCs w:val="20"/>
              </w:rPr>
              <w:t>bez DPH</w:t>
            </w:r>
          </w:p>
        </w:tc>
        <w:tc>
          <w:tcPr>
            <w:tcW w:w="1094" w:type="dxa"/>
            <w:tcBorders>
              <w:bottom w:val="single" w:sz="4" w:space="0" w:color="auto"/>
            </w:tcBorders>
            <w:shd w:val="clear" w:color="auto" w:fill="F2F2F2" w:themeFill="background1" w:themeFillShade="F2"/>
            <w:vAlign w:val="center"/>
          </w:tcPr>
          <w:p w14:paraId="6CBBD490" w14:textId="77777777" w:rsidR="00F7116F" w:rsidRPr="00366F2E" w:rsidRDefault="00F7116F" w:rsidP="00F940BA">
            <w:pPr>
              <w:jc w:val="center"/>
              <w:rPr>
                <w:rFonts w:ascii="Arial" w:hAnsi="Arial" w:cs="Arial"/>
                <w:b/>
                <w:sz w:val="18"/>
                <w:szCs w:val="20"/>
              </w:rPr>
            </w:pPr>
            <w:r w:rsidRPr="00366F2E">
              <w:rPr>
                <w:rFonts w:ascii="Arial" w:hAnsi="Arial" w:cs="Arial"/>
                <w:b/>
                <w:sz w:val="18"/>
                <w:szCs w:val="20"/>
              </w:rPr>
              <w:t>s DPH</w:t>
            </w:r>
          </w:p>
        </w:tc>
        <w:tc>
          <w:tcPr>
            <w:tcW w:w="1094" w:type="dxa"/>
            <w:tcBorders>
              <w:bottom w:val="single" w:sz="4" w:space="0" w:color="auto"/>
            </w:tcBorders>
            <w:shd w:val="clear" w:color="auto" w:fill="F2F2F2" w:themeFill="background1" w:themeFillShade="F2"/>
            <w:vAlign w:val="center"/>
          </w:tcPr>
          <w:p w14:paraId="7CD68268" w14:textId="77777777" w:rsidR="00F7116F" w:rsidRPr="00366F2E" w:rsidRDefault="00F7116F" w:rsidP="00F940BA">
            <w:pPr>
              <w:jc w:val="center"/>
              <w:rPr>
                <w:rFonts w:ascii="Arial" w:hAnsi="Arial" w:cs="Arial"/>
                <w:b/>
                <w:sz w:val="18"/>
                <w:szCs w:val="20"/>
              </w:rPr>
            </w:pPr>
            <w:r w:rsidRPr="00366F2E">
              <w:rPr>
                <w:rFonts w:ascii="Arial" w:hAnsi="Arial" w:cs="Arial"/>
                <w:b/>
                <w:sz w:val="18"/>
                <w:szCs w:val="20"/>
              </w:rPr>
              <w:t>bez DPH</w:t>
            </w:r>
          </w:p>
        </w:tc>
        <w:tc>
          <w:tcPr>
            <w:tcW w:w="1093" w:type="dxa"/>
            <w:tcBorders>
              <w:bottom w:val="single" w:sz="4" w:space="0" w:color="auto"/>
            </w:tcBorders>
            <w:shd w:val="clear" w:color="auto" w:fill="F2F2F2" w:themeFill="background1" w:themeFillShade="F2"/>
            <w:vAlign w:val="center"/>
          </w:tcPr>
          <w:p w14:paraId="4C55D7C7" w14:textId="77777777" w:rsidR="00F7116F" w:rsidRPr="00366F2E" w:rsidRDefault="00F7116F" w:rsidP="00F940BA">
            <w:pPr>
              <w:jc w:val="center"/>
              <w:rPr>
                <w:rFonts w:ascii="Arial" w:hAnsi="Arial" w:cs="Arial"/>
                <w:b/>
                <w:sz w:val="18"/>
                <w:szCs w:val="20"/>
              </w:rPr>
            </w:pPr>
            <w:r w:rsidRPr="00366F2E">
              <w:rPr>
                <w:rFonts w:ascii="Arial" w:hAnsi="Arial" w:cs="Arial"/>
                <w:b/>
                <w:sz w:val="18"/>
                <w:szCs w:val="20"/>
              </w:rPr>
              <w:t>s DPH</w:t>
            </w:r>
          </w:p>
        </w:tc>
        <w:tc>
          <w:tcPr>
            <w:tcW w:w="1094" w:type="dxa"/>
            <w:tcBorders>
              <w:bottom w:val="single" w:sz="4" w:space="0" w:color="auto"/>
            </w:tcBorders>
            <w:shd w:val="clear" w:color="auto" w:fill="F2F2F2" w:themeFill="background1" w:themeFillShade="F2"/>
            <w:vAlign w:val="center"/>
          </w:tcPr>
          <w:p w14:paraId="1443BAD9" w14:textId="77777777" w:rsidR="00F7116F" w:rsidRPr="00366F2E" w:rsidRDefault="00F7116F" w:rsidP="00F940BA">
            <w:pPr>
              <w:jc w:val="center"/>
              <w:rPr>
                <w:rFonts w:ascii="Arial" w:hAnsi="Arial" w:cs="Arial"/>
                <w:b/>
                <w:sz w:val="18"/>
                <w:szCs w:val="20"/>
              </w:rPr>
            </w:pPr>
            <w:r w:rsidRPr="00366F2E">
              <w:rPr>
                <w:rFonts w:ascii="Arial" w:hAnsi="Arial" w:cs="Arial"/>
                <w:b/>
                <w:sz w:val="18"/>
                <w:szCs w:val="20"/>
              </w:rPr>
              <w:t>bez DPH</w:t>
            </w:r>
          </w:p>
        </w:tc>
        <w:tc>
          <w:tcPr>
            <w:tcW w:w="1132" w:type="dxa"/>
            <w:tcBorders>
              <w:bottom w:val="single" w:sz="4" w:space="0" w:color="auto"/>
            </w:tcBorders>
            <w:shd w:val="clear" w:color="auto" w:fill="F2F2F2" w:themeFill="background1" w:themeFillShade="F2"/>
            <w:vAlign w:val="center"/>
          </w:tcPr>
          <w:p w14:paraId="0563CA3D" w14:textId="77777777" w:rsidR="00F7116F" w:rsidRPr="00366F2E" w:rsidRDefault="00F7116F" w:rsidP="00F940BA">
            <w:pPr>
              <w:jc w:val="center"/>
              <w:rPr>
                <w:rFonts w:ascii="Arial" w:hAnsi="Arial" w:cs="Arial"/>
                <w:b/>
                <w:sz w:val="18"/>
                <w:szCs w:val="20"/>
              </w:rPr>
            </w:pPr>
            <w:r w:rsidRPr="00366F2E">
              <w:rPr>
                <w:rFonts w:ascii="Arial" w:hAnsi="Arial" w:cs="Arial"/>
                <w:b/>
                <w:sz w:val="18"/>
                <w:szCs w:val="20"/>
              </w:rPr>
              <w:t>s DPH</w:t>
            </w:r>
          </w:p>
        </w:tc>
      </w:tr>
      <w:tr w:rsidR="00D62380" w:rsidRPr="00366F2E" w14:paraId="095D86BB" w14:textId="77777777" w:rsidTr="00F940BA">
        <w:trPr>
          <w:cantSplit/>
          <w:trHeight w:val="194"/>
        </w:trPr>
        <w:tc>
          <w:tcPr>
            <w:tcW w:w="1130" w:type="dxa"/>
            <w:tcBorders>
              <w:top w:val="single" w:sz="4" w:space="0" w:color="auto"/>
            </w:tcBorders>
            <w:shd w:val="clear" w:color="auto" w:fill="auto"/>
          </w:tcPr>
          <w:p w14:paraId="4B354E03"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2 kg</w:t>
            </w:r>
          </w:p>
        </w:tc>
        <w:tc>
          <w:tcPr>
            <w:tcW w:w="1093" w:type="dxa"/>
            <w:tcBorders>
              <w:top w:val="single" w:sz="4" w:space="0" w:color="auto"/>
            </w:tcBorders>
            <w:shd w:val="clear" w:color="auto" w:fill="auto"/>
            <w:vAlign w:val="center"/>
          </w:tcPr>
          <w:p w14:paraId="56FE96F0"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260,33</w:t>
            </w:r>
          </w:p>
        </w:tc>
        <w:tc>
          <w:tcPr>
            <w:tcW w:w="1094" w:type="dxa"/>
            <w:tcBorders>
              <w:top w:val="single" w:sz="4" w:space="0" w:color="auto"/>
            </w:tcBorders>
            <w:vAlign w:val="bottom"/>
          </w:tcPr>
          <w:p w14:paraId="7FF16AD2"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315,00</w:t>
            </w:r>
          </w:p>
        </w:tc>
        <w:tc>
          <w:tcPr>
            <w:tcW w:w="1093" w:type="dxa"/>
            <w:tcBorders>
              <w:top w:val="single" w:sz="4" w:space="0" w:color="auto"/>
            </w:tcBorders>
            <w:shd w:val="clear" w:color="auto" w:fill="auto"/>
            <w:vAlign w:val="center"/>
          </w:tcPr>
          <w:p w14:paraId="6B9C013C"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580,17</w:t>
            </w:r>
          </w:p>
        </w:tc>
        <w:tc>
          <w:tcPr>
            <w:tcW w:w="1094" w:type="dxa"/>
            <w:tcBorders>
              <w:top w:val="single" w:sz="4" w:space="0" w:color="auto"/>
            </w:tcBorders>
            <w:vAlign w:val="bottom"/>
          </w:tcPr>
          <w:p w14:paraId="5AE839E1" w14:textId="77777777" w:rsidR="00F7116F" w:rsidRPr="00366F2E" w:rsidRDefault="00F7116F" w:rsidP="00F940BA">
            <w:pPr>
              <w:ind w:left="113"/>
              <w:jc w:val="center"/>
              <w:rPr>
                <w:rFonts w:ascii="Arial" w:hAnsi="Arial" w:cs="Arial"/>
                <w:b/>
                <w:sz w:val="20"/>
                <w:szCs w:val="20"/>
              </w:rPr>
            </w:pPr>
            <w:r w:rsidRPr="00366F2E">
              <w:rPr>
                <w:rFonts w:ascii="Arial" w:hAnsi="Arial" w:cs="Arial"/>
                <w:b/>
                <w:sz w:val="20"/>
                <w:szCs w:val="20"/>
              </w:rPr>
              <w:t>702,00</w:t>
            </w:r>
          </w:p>
        </w:tc>
        <w:tc>
          <w:tcPr>
            <w:tcW w:w="1094" w:type="dxa"/>
            <w:tcBorders>
              <w:top w:val="single" w:sz="4" w:space="0" w:color="auto"/>
            </w:tcBorders>
            <w:shd w:val="clear" w:color="auto" w:fill="auto"/>
            <w:vAlign w:val="center"/>
          </w:tcPr>
          <w:p w14:paraId="1A0159E9"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649,59</w:t>
            </w:r>
          </w:p>
        </w:tc>
        <w:tc>
          <w:tcPr>
            <w:tcW w:w="1093" w:type="dxa"/>
            <w:tcBorders>
              <w:top w:val="single" w:sz="4" w:space="0" w:color="auto"/>
            </w:tcBorders>
            <w:vAlign w:val="bottom"/>
          </w:tcPr>
          <w:p w14:paraId="40E30C12" w14:textId="77777777" w:rsidR="00F7116F" w:rsidRPr="00366F2E" w:rsidRDefault="00F7116F" w:rsidP="00F940BA">
            <w:pPr>
              <w:ind w:left="113"/>
              <w:jc w:val="center"/>
              <w:rPr>
                <w:rFonts w:ascii="Arial" w:hAnsi="Arial" w:cs="Arial"/>
                <w:b/>
                <w:sz w:val="20"/>
                <w:szCs w:val="20"/>
              </w:rPr>
            </w:pPr>
            <w:r w:rsidRPr="00366F2E">
              <w:rPr>
                <w:rFonts w:ascii="Arial" w:hAnsi="Arial" w:cs="Arial"/>
                <w:b/>
                <w:sz w:val="20"/>
                <w:szCs w:val="20"/>
              </w:rPr>
              <w:t>786,00</w:t>
            </w:r>
          </w:p>
        </w:tc>
        <w:tc>
          <w:tcPr>
            <w:tcW w:w="1094" w:type="dxa"/>
            <w:tcBorders>
              <w:top w:val="single" w:sz="4" w:space="0" w:color="auto"/>
            </w:tcBorders>
            <w:shd w:val="clear" w:color="auto" w:fill="auto"/>
            <w:vAlign w:val="center"/>
          </w:tcPr>
          <w:p w14:paraId="6152F2DE"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719,83</w:t>
            </w:r>
          </w:p>
        </w:tc>
        <w:tc>
          <w:tcPr>
            <w:tcW w:w="1132" w:type="dxa"/>
            <w:tcBorders>
              <w:top w:val="single" w:sz="4" w:space="0" w:color="auto"/>
            </w:tcBorders>
            <w:vAlign w:val="bottom"/>
          </w:tcPr>
          <w:p w14:paraId="463C10CE" w14:textId="77777777" w:rsidR="00F7116F" w:rsidRPr="00366F2E" w:rsidRDefault="00F7116F" w:rsidP="00F940BA">
            <w:pPr>
              <w:ind w:left="113"/>
              <w:jc w:val="center"/>
              <w:rPr>
                <w:rFonts w:ascii="Arial" w:hAnsi="Arial" w:cs="Arial"/>
                <w:b/>
                <w:sz w:val="20"/>
                <w:szCs w:val="20"/>
              </w:rPr>
            </w:pPr>
            <w:r w:rsidRPr="00366F2E">
              <w:rPr>
                <w:rFonts w:ascii="Arial" w:hAnsi="Arial" w:cs="Arial"/>
                <w:b/>
                <w:sz w:val="20"/>
                <w:szCs w:val="20"/>
              </w:rPr>
              <w:t>871,00</w:t>
            </w:r>
          </w:p>
        </w:tc>
      </w:tr>
      <w:tr w:rsidR="00D62380" w:rsidRPr="00366F2E" w14:paraId="2FCA5A6B" w14:textId="77777777" w:rsidTr="00F940BA">
        <w:trPr>
          <w:cantSplit/>
          <w:trHeight w:val="194"/>
        </w:trPr>
        <w:tc>
          <w:tcPr>
            <w:tcW w:w="1130" w:type="dxa"/>
            <w:shd w:val="clear" w:color="auto" w:fill="auto"/>
          </w:tcPr>
          <w:p w14:paraId="640669E1"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3 kg</w:t>
            </w:r>
          </w:p>
        </w:tc>
        <w:tc>
          <w:tcPr>
            <w:tcW w:w="1093" w:type="dxa"/>
            <w:shd w:val="clear" w:color="auto" w:fill="auto"/>
            <w:vAlign w:val="center"/>
          </w:tcPr>
          <w:p w14:paraId="6518D48C"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265,29</w:t>
            </w:r>
          </w:p>
        </w:tc>
        <w:tc>
          <w:tcPr>
            <w:tcW w:w="1094" w:type="dxa"/>
            <w:vAlign w:val="bottom"/>
          </w:tcPr>
          <w:p w14:paraId="049EE9B6"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321,00</w:t>
            </w:r>
          </w:p>
        </w:tc>
        <w:tc>
          <w:tcPr>
            <w:tcW w:w="1093" w:type="dxa"/>
            <w:shd w:val="clear" w:color="auto" w:fill="auto"/>
            <w:vAlign w:val="center"/>
          </w:tcPr>
          <w:p w14:paraId="5F789F57"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600,00</w:t>
            </w:r>
          </w:p>
        </w:tc>
        <w:tc>
          <w:tcPr>
            <w:tcW w:w="1094" w:type="dxa"/>
            <w:vAlign w:val="bottom"/>
          </w:tcPr>
          <w:p w14:paraId="3185BD99" w14:textId="77777777" w:rsidR="00F7116F" w:rsidRPr="00366F2E" w:rsidRDefault="00F7116F" w:rsidP="00F940BA">
            <w:pPr>
              <w:ind w:left="113"/>
              <w:jc w:val="center"/>
              <w:rPr>
                <w:rFonts w:ascii="Arial" w:hAnsi="Arial" w:cs="Arial"/>
                <w:b/>
                <w:sz w:val="20"/>
                <w:szCs w:val="20"/>
              </w:rPr>
            </w:pPr>
            <w:r w:rsidRPr="00366F2E">
              <w:rPr>
                <w:rFonts w:ascii="Arial" w:hAnsi="Arial" w:cs="Arial"/>
                <w:b/>
                <w:sz w:val="20"/>
                <w:szCs w:val="20"/>
              </w:rPr>
              <w:t>726,00</w:t>
            </w:r>
          </w:p>
        </w:tc>
        <w:tc>
          <w:tcPr>
            <w:tcW w:w="1094" w:type="dxa"/>
            <w:shd w:val="clear" w:color="auto" w:fill="auto"/>
            <w:vAlign w:val="center"/>
          </w:tcPr>
          <w:p w14:paraId="72C76D1F"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690,08</w:t>
            </w:r>
          </w:p>
        </w:tc>
        <w:tc>
          <w:tcPr>
            <w:tcW w:w="1093" w:type="dxa"/>
            <w:vAlign w:val="bottom"/>
          </w:tcPr>
          <w:p w14:paraId="67B23698" w14:textId="77777777" w:rsidR="00F7116F" w:rsidRPr="00366F2E" w:rsidRDefault="00F7116F" w:rsidP="00F940BA">
            <w:pPr>
              <w:ind w:left="113"/>
              <w:jc w:val="center"/>
              <w:rPr>
                <w:rFonts w:ascii="Arial" w:hAnsi="Arial" w:cs="Arial"/>
                <w:b/>
                <w:sz w:val="20"/>
                <w:szCs w:val="20"/>
              </w:rPr>
            </w:pPr>
            <w:r w:rsidRPr="00366F2E">
              <w:rPr>
                <w:rFonts w:ascii="Arial" w:hAnsi="Arial" w:cs="Arial"/>
                <w:b/>
                <w:sz w:val="20"/>
                <w:szCs w:val="20"/>
              </w:rPr>
              <w:t>835,00</w:t>
            </w:r>
          </w:p>
        </w:tc>
        <w:tc>
          <w:tcPr>
            <w:tcW w:w="1094" w:type="dxa"/>
            <w:shd w:val="clear" w:color="auto" w:fill="auto"/>
            <w:vAlign w:val="center"/>
          </w:tcPr>
          <w:p w14:paraId="3AE55AA2"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760,33</w:t>
            </w:r>
          </w:p>
        </w:tc>
        <w:tc>
          <w:tcPr>
            <w:tcW w:w="1132" w:type="dxa"/>
            <w:vAlign w:val="bottom"/>
          </w:tcPr>
          <w:p w14:paraId="0BD2C488" w14:textId="77777777" w:rsidR="00F7116F" w:rsidRPr="00366F2E" w:rsidRDefault="00F7116F" w:rsidP="00F940BA">
            <w:pPr>
              <w:ind w:left="113"/>
              <w:jc w:val="center"/>
              <w:rPr>
                <w:rFonts w:ascii="Arial" w:hAnsi="Arial" w:cs="Arial"/>
                <w:b/>
                <w:sz w:val="20"/>
                <w:szCs w:val="20"/>
              </w:rPr>
            </w:pPr>
            <w:r w:rsidRPr="00366F2E">
              <w:rPr>
                <w:rFonts w:ascii="Arial" w:hAnsi="Arial" w:cs="Arial"/>
                <w:b/>
                <w:sz w:val="20"/>
                <w:szCs w:val="20"/>
              </w:rPr>
              <w:t>920,00</w:t>
            </w:r>
          </w:p>
        </w:tc>
      </w:tr>
      <w:tr w:rsidR="00D62380" w:rsidRPr="00366F2E" w14:paraId="431C6E6A" w14:textId="77777777" w:rsidTr="00F940BA">
        <w:trPr>
          <w:cantSplit/>
          <w:trHeight w:val="194"/>
        </w:trPr>
        <w:tc>
          <w:tcPr>
            <w:tcW w:w="1130" w:type="dxa"/>
            <w:shd w:val="clear" w:color="auto" w:fill="auto"/>
          </w:tcPr>
          <w:p w14:paraId="00FB7984"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4 kg</w:t>
            </w:r>
          </w:p>
        </w:tc>
        <w:tc>
          <w:tcPr>
            <w:tcW w:w="1093" w:type="dxa"/>
            <w:shd w:val="clear" w:color="auto" w:fill="auto"/>
            <w:vAlign w:val="center"/>
          </w:tcPr>
          <w:p w14:paraId="4A716ABC"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270,25</w:t>
            </w:r>
          </w:p>
        </w:tc>
        <w:tc>
          <w:tcPr>
            <w:tcW w:w="1094" w:type="dxa"/>
            <w:vAlign w:val="bottom"/>
          </w:tcPr>
          <w:p w14:paraId="7C188776"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327,00</w:t>
            </w:r>
          </w:p>
        </w:tc>
        <w:tc>
          <w:tcPr>
            <w:tcW w:w="1093" w:type="dxa"/>
            <w:shd w:val="clear" w:color="auto" w:fill="auto"/>
            <w:vAlign w:val="center"/>
          </w:tcPr>
          <w:p w14:paraId="5411A504"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639,67</w:t>
            </w:r>
          </w:p>
        </w:tc>
        <w:tc>
          <w:tcPr>
            <w:tcW w:w="1094" w:type="dxa"/>
            <w:vAlign w:val="bottom"/>
          </w:tcPr>
          <w:p w14:paraId="43F45AB4" w14:textId="77777777" w:rsidR="00F7116F" w:rsidRPr="00366F2E" w:rsidRDefault="00F7116F" w:rsidP="00F940BA">
            <w:pPr>
              <w:ind w:left="113"/>
              <w:jc w:val="center"/>
              <w:rPr>
                <w:rFonts w:ascii="Arial" w:hAnsi="Arial" w:cs="Arial"/>
                <w:b/>
                <w:sz w:val="20"/>
                <w:szCs w:val="20"/>
              </w:rPr>
            </w:pPr>
            <w:r w:rsidRPr="00366F2E">
              <w:rPr>
                <w:rFonts w:ascii="Arial" w:hAnsi="Arial" w:cs="Arial"/>
                <w:b/>
                <w:sz w:val="20"/>
                <w:szCs w:val="20"/>
              </w:rPr>
              <w:t>774,00</w:t>
            </w:r>
          </w:p>
        </w:tc>
        <w:tc>
          <w:tcPr>
            <w:tcW w:w="1094" w:type="dxa"/>
            <w:shd w:val="clear" w:color="auto" w:fill="auto"/>
            <w:vAlign w:val="center"/>
          </w:tcPr>
          <w:p w14:paraId="1048737A"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729,75</w:t>
            </w:r>
          </w:p>
        </w:tc>
        <w:tc>
          <w:tcPr>
            <w:tcW w:w="1093" w:type="dxa"/>
            <w:vAlign w:val="bottom"/>
          </w:tcPr>
          <w:p w14:paraId="4682B8C1" w14:textId="77777777" w:rsidR="00F7116F" w:rsidRPr="00366F2E" w:rsidRDefault="00F7116F" w:rsidP="00F940BA">
            <w:pPr>
              <w:ind w:left="113"/>
              <w:jc w:val="center"/>
              <w:rPr>
                <w:rFonts w:ascii="Arial" w:hAnsi="Arial" w:cs="Arial"/>
                <w:b/>
                <w:sz w:val="20"/>
                <w:szCs w:val="20"/>
              </w:rPr>
            </w:pPr>
            <w:r w:rsidRPr="00366F2E">
              <w:rPr>
                <w:rFonts w:ascii="Arial" w:hAnsi="Arial" w:cs="Arial"/>
                <w:b/>
                <w:sz w:val="20"/>
                <w:szCs w:val="20"/>
              </w:rPr>
              <w:t>883,00</w:t>
            </w:r>
          </w:p>
        </w:tc>
        <w:tc>
          <w:tcPr>
            <w:tcW w:w="1094" w:type="dxa"/>
            <w:shd w:val="clear" w:color="auto" w:fill="auto"/>
            <w:vAlign w:val="center"/>
          </w:tcPr>
          <w:p w14:paraId="1FF6AF1D"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800,00</w:t>
            </w:r>
          </w:p>
        </w:tc>
        <w:tc>
          <w:tcPr>
            <w:tcW w:w="1132" w:type="dxa"/>
            <w:vAlign w:val="bottom"/>
          </w:tcPr>
          <w:p w14:paraId="55A8ADB2" w14:textId="77777777" w:rsidR="00F7116F" w:rsidRPr="00366F2E" w:rsidRDefault="00F7116F" w:rsidP="00F940BA">
            <w:pPr>
              <w:ind w:left="113"/>
              <w:jc w:val="center"/>
              <w:rPr>
                <w:rFonts w:ascii="Arial" w:hAnsi="Arial" w:cs="Arial"/>
                <w:b/>
                <w:sz w:val="20"/>
                <w:szCs w:val="20"/>
              </w:rPr>
            </w:pPr>
            <w:r w:rsidRPr="00366F2E">
              <w:rPr>
                <w:rFonts w:ascii="Arial" w:hAnsi="Arial" w:cs="Arial"/>
                <w:b/>
                <w:sz w:val="20"/>
                <w:szCs w:val="20"/>
              </w:rPr>
              <w:t>968,00</w:t>
            </w:r>
          </w:p>
        </w:tc>
      </w:tr>
      <w:tr w:rsidR="00D62380" w:rsidRPr="00366F2E" w14:paraId="3184DA20" w14:textId="77777777" w:rsidTr="00F940BA">
        <w:trPr>
          <w:cantSplit/>
          <w:trHeight w:val="194"/>
        </w:trPr>
        <w:tc>
          <w:tcPr>
            <w:tcW w:w="1130" w:type="dxa"/>
            <w:shd w:val="clear" w:color="auto" w:fill="auto"/>
          </w:tcPr>
          <w:p w14:paraId="34C4AFCD"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5 kg</w:t>
            </w:r>
          </w:p>
        </w:tc>
        <w:tc>
          <w:tcPr>
            <w:tcW w:w="1093" w:type="dxa"/>
            <w:shd w:val="clear" w:color="auto" w:fill="auto"/>
            <w:vAlign w:val="center"/>
          </w:tcPr>
          <w:p w14:paraId="78991666"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275,21</w:t>
            </w:r>
          </w:p>
        </w:tc>
        <w:tc>
          <w:tcPr>
            <w:tcW w:w="1094" w:type="dxa"/>
            <w:vAlign w:val="bottom"/>
          </w:tcPr>
          <w:p w14:paraId="23FD3979"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333,00</w:t>
            </w:r>
          </w:p>
        </w:tc>
        <w:tc>
          <w:tcPr>
            <w:tcW w:w="1093" w:type="dxa"/>
            <w:shd w:val="clear" w:color="auto" w:fill="auto"/>
            <w:vAlign w:val="center"/>
          </w:tcPr>
          <w:p w14:paraId="44929885"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680,17</w:t>
            </w:r>
          </w:p>
        </w:tc>
        <w:tc>
          <w:tcPr>
            <w:tcW w:w="1094" w:type="dxa"/>
            <w:vAlign w:val="bottom"/>
          </w:tcPr>
          <w:p w14:paraId="46F1FDAF" w14:textId="77777777" w:rsidR="00F7116F" w:rsidRPr="00366F2E" w:rsidRDefault="00F7116F" w:rsidP="00F940BA">
            <w:pPr>
              <w:ind w:left="113"/>
              <w:jc w:val="center"/>
              <w:rPr>
                <w:rFonts w:ascii="Arial" w:hAnsi="Arial" w:cs="Arial"/>
                <w:b/>
                <w:sz w:val="20"/>
                <w:szCs w:val="20"/>
              </w:rPr>
            </w:pPr>
            <w:r w:rsidRPr="00366F2E">
              <w:rPr>
                <w:rFonts w:ascii="Arial" w:hAnsi="Arial" w:cs="Arial"/>
                <w:b/>
                <w:sz w:val="20"/>
                <w:szCs w:val="20"/>
              </w:rPr>
              <w:t>823,00</w:t>
            </w:r>
          </w:p>
        </w:tc>
        <w:tc>
          <w:tcPr>
            <w:tcW w:w="1094" w:type="dxa"/>
            <w:shd w:val="clear" w:color="auto" w:fill="auto"/>
            <w:vAlign w:val="center"/>
          </w:tcPr>
          <w:p w14:paraId="4C9DF478"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770,25</w:t>
            </w:r>
          </w:p>
        </w:tc>
        <w:tc>
          <w:tcPr>
            <w:tcW w:w="1093" w:type="dxa"/>
            <w:vAlign w:val="bottom"/>
          </w:tcPr>
          <w:p w14:paraId="62B88DE3" w14:textId="77777777" w:rsidR="00F7116F" w:rsidRPr="00366F2E" w:rsidRDefault="00F7116F" w:rsidP="00F940BA">
            <w:pPr>
              <w:ind w:left="113"/>
              <w:jc w:val="center"/>
              <w:rPr>
                <w:rFonts w:ascii="Arial" w:hAnsi="Arial" w:cs="Arial"/>
                <w:b/>
                <w:sz w:val="20"/>
                <w:szCs w:val="20"/>
              </w:rPr>
            </w:pPr>
            <w:r w:rsidRPr="00366F2E">
              <w:rPr>
                <w:rFonts w:ascii="Arial" w:hAnsi="Arial" w:cs="Arial"/>
                <w:b/>
                <w:sz w:val="20"/>
                <w:szCs w:val="20"/>
              </w:rPr>
              <w:t>932,00</w:t>
            </w:r>
          </w:p>
        </w:tc>
        <w:tc>
          <w:tcPr>
            <w:tcW w:w="1094" w:type="dxa"/>
            <w:shd w:val="clear" w:color="auto" w:fill="auto"/>
            <w:vAlign w:val="center"/>
          </w:tcPr>
          <w:p w14:paraId="5D2825B0"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839,67</w:t>
            </w:r>
          </w:p>
        </w:tc>
        <w:tc>
          <w:tcPr>
            <w:tcW w:w="1132" w:type="dxa"/>
            <w:vAlign w:val="bottom"/>
          </w:tcPr>
          <w:p w14:paraId="683AC42D"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1 016,00</w:t>
            </w:r>
          </w:p>
        </w:tc>
      </w:tr>
      <w:tr w:rsidR="00D62380" w:rsidRPr="00366F2E" w14:paraId="0A218894" w14:textId="77777777" w:rsidTr="00F940BA">
        <w:trPr>
          <w:cantSplit/>
          <w:trHeight w:val="194"/>
        </w:trPr>
        <w:tc>
          <w:tcPr>
            <w:tcW w:w="1130" w:type="dxa"/>
            <w:shd w:val="clear" w:color="auto" w:fill="auto"/>
          </w:tcPr>
          <w:p w14:paraId="50B0C70E"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6 kg</w:t>
            </w:r>
          </w:p>
        </w:tc>
        <w:tc>
          <w:tcPr>
            <w:tcW w:w="1093" w:type="dxa"/>
            <w:shd w:val="clear" w:color="auto" w:fill="auto"/>
            <w:vAlign w:val="center"/>
          </w:tcPr>
          <w:p w14:paraId="28D13E3A"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280,17</w:t>
            </w:r>
          </w:p>
        </w:tc>
        <w:tc>
          <w:tcPr>
            <w:tcW w:w="1094" w:type="dxa"/>
            <w:vAlign w:val="bottom"/>
          </w:tcPr>
          <w:p w14:paraId="7E4CFE40"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339,00</w:t>
            </w:r>
          </w:p>
        </w:tc>
        <w:tc>
          <w:tcPr>
            <w:tcW w:w="1093" w:type="dxa"/>
            <w:shd w:val="clear" w:color="auto" w:fill="auto"/>
            <w:vAlign w:val="center"/>
          </w:tcPr>
          <w:p w14:paraId="6AC2CC84"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719,83</w:t>
            </w:r>
          </w:p>
        </w:tc>
        <w:tc>
          <w:tcPr>
            <w:tcW w:w="1094" w:type="dxa"/>
            <w:vAlign w:val="bottom"/>
          </w:tcPr>
          <w:p w14:paraId="4E2CDA1D" w14:textId="77777777" w:rsidR="00F7116F" w:rsidRPr="00366F2E" w:rsidRDefault="00F7116F" w:rsidP="00F940BA">
            <w:pPr>
              <w:ind w:left="113"/>
              <w:jc w:val="center"/>
              <w:rPr>
                <w:rFonts w:ascii="Arial" w:hAnsi="Arial" w:cs="Arial"/>
                <w:b/>
                <w:sz w:val="20"/>
                <w:szCs w:val="20"/>
              </w:rPr>
            </w:pPr>
            <w:r w:rsidRPr="00366F2E">
              <w:rPr>
                <w:rFonts w:ascii="Arial" w:hAnsi="Arial" w:cs="Arial"/>
                <w:b/>
                <w:sz w:val="20"/>
                <w:szCs w:val="20"/>
              </w:rPr>
              <w:t>871,00</w:t>
            </w:r>
          </w:p>
        </w:tc>
        <w:tc>
          <w:tcPr>
            <w:tcW w:w="1094" w:type="dxa"/>
            <w:shd w:val="clear" w:color="auto" w:fill="auto"/>
            <w:vAlign w:val="center"/>
          </w:tcPr>
          <w:p w14:paraId="29B87589"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809,92</w:t>
            </w:r>
          </w:p>
        </w:tc>
        <w:tc>
          <w:tcPr>
            <w:tcW w:w="1093" w:type="dxa"/>
            <w:vAlign w:val="bottom"/>
          </w:tcPr>
          <w:p w14:paraId="2481CAEF" w14:textId="77777777" w:rsidR="00F7116F" w:rsidRPr="00366F2E" w:rsidRDefault="00F7116F" w:rsidP="00F940BA">
            <w:pPr>
              <w:ind w:left="113"/>
              <w:jc w:val="center"/>
              <w:rPr>
                <w:rFonts w:ascii="Arial" w:hAnsi="Arial" w:cs="Arial"/>
                <w:b/>
                <w:sz w:val="20"/>
                <w:szCs w:val="20"/>
              </w:rPr>
            </w:pPr>
            <w:r w:rsidRPr="00366F2E">
              <w:rPr>
                <w:rFonts w:ascii="Arial" w:hAnsi="Arial" w:cs="Arial"/>
                <w:b/>
                <w:sz w:val="20"/>
                <w:szCs w:val="20"/>
              </w:rPr>
              <w:t>980,00</w:t>
            </w:r>
          </w:p>
        </w:tc>
        <w:tc>
          <w:tcPr>
            <w:tcW w:w="1094" w:type="dxa"/>
            <w:shd w:val="clear" w:color="auto" w:fill="auto"/>
            <w:vAlign w:val="center"/>
          </w:tcPr>
          <w:p w14:paraId="2252F536"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880,17</w:t>
            </w:r>
          </w:p>
        </w:tc>
        <w:tc>
          <w:tcPr>
            <w:tcW w:w="1132" w:type="dxa"/>
            <w:vAlign w:val="bottom"/>
          </w:tcPr>
          <w:p w14:paraId="6395EFE8"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1 065,00</w:t>
            </w:r>
          </w:p>
        </w:tc>
      </w:tr>
      <w:tr w:rsidR="00D62380" w:rsidRPr="00366F2E" w14:paraId="03EAF07A" w14:textId="77777777" w:rsidTr="00F940BA">
        <w:trPr>
          <w:cantSplit/>
          <w:trHeight w:val="194"/>
        </w:trPr>
        <w:tc>
          <w:tcPr>
            <w:tcW w:w="1130" w:type="dxa"/>
            <w:shd w:val="clear" w:color="auto" w:fill="auto"/>
          </w:tcPr>
          <w:p w14:paraId="43813B74"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7 kg</w:t>
            </w:r>
          </w:p>
        </w:tc>
        <w:tc>
          <w:tcPr>
            <w:tcW w:w="1093" w:type="dxa"/>
            <w:shd w:val="clear" w:color="auto" w:fill="auto"/>
            <w:vAlign w:val="center"/>
          </w:tcPr>
          <w:p w14:paraId="4FD2B8FE"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285,12</w:t>
            </w:r>
          </w:p>
        </w:tc>
        <w:tc>
          <w:tcPr>
            <w:tcW w:w="1094" w:type="dxa"/>
            <w:vAlign w:val="bottom"/>
          </w:tcPr>
          <w:p w14:paraId="620FB8AB"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345,00</w:t>
            </w:r>
          </w:p>
        </w:tc>
        <w:tc>
          <w:tcPr>
            <w:tcW w:w="1093" w:type="dxa"/>
            <w:shd w:val="clear" w:color="auto" w:fill="auto"/>
            <w:vAlign w:val="center"/>
          </w:tcPr>
          <w:p w14:paraId="102C7481"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760,33</w:t>
            </w:r>
          </w:p>
        </w:tc>
        <w:tc>
          <w:tcPr>
            <w:tcW w:w="1094" w:type="dxa"/>
            <w:vAlign w:val="bottom"/>
          </w:tcPr>
          <w:p w14:paraId="147E406C" w14:textId="77777777" w:rsidR="00F7116F" w:rsidRPr="00366F2E" w:rsidRDefault="00F7116F" w:rsidP="00F940BA">
            <w:pPr>
              <w:ind w:left="113"/>
              <w:jc w:val="center"/>
              <w:rPr>
                <w:rFonts w:ascii="Arial" w:hAnsi="Arial" w:cs="Arial"/>
                <w:b/>
                <w:sz w:val="20"/>
                <w:szCs w:val="20"/>
              </w:rPr>
            </w:pPr>
            <w:r w:rsidRPr="00366F2E">
              <w:rPr>
                <w:rFonts w:ascii="Arial" w:hAnsi="Arial" w:cs="Arial"/>
                <w:b/>
                <w:sz w:val="20"/>
                <w:szCs w:val="20"/>
              </w:rPr>
              <w:t>920,00</w:t>
            </w:r>
          </w:p>
        </w:tc>
        <w:tc>
          <w:tcPr>
            <w:tcW w:w="1094" w:type="dxa"/>
            <w:shd w:val="clear" w:color="auto" w:fill="auto"/>
            <w:vAlign w:val="center"/>
          </w:tcPr>
          <w:p w14:paraId="4A7A349E"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849,59</w:t>
            </w:r>
          </w:p>
        </w:tc>
        <w:tc>
          <w:tcPr>
            <w:tcW w:w="1093" w:type="dxa"/>
            <w:vAlign w:val="bottom"/>
          </w:tcPr>
          <w:p w14:paraId="4D4172E1"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1 028,00</w:t>
            </w:r>
          </w:p>
        </w:tc>
        <w:tc>
          <w:tcPr>
            <w:tcW w:w="1094" w:type="dxa"/>
            <w:shd w:val="clear" w:color="auto" w:fill="auto"/>
            <w:vAlign w:val="center"/>
          </w:tcPr>
          <w:p w14:paraId="62E107A4"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919,83</w:t>
            </w:r>
          </w:p>
        </w:tc>
        <w:tc>
          <w:tcPr>
            <w:tcW w:w="1132" w:type="dxa"/>
            <w:vAlign w:val="bottom"/>
          </w:tcPr>
          <w:p w14:paraId="6DEEF99D"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1 113,00</w:t>
            </w:r>
          </w:p>
        </w:tc>
      </w:tr>
      <w:tr w:rsidR="00D62380" w:rsidRPr="00366F2E" w14:paraId="21E4B54F" w14:textId="77777777" w:rsidTr="00F940BA">
        <w:trPr>
          <w:cantSplit/>
          <w:trHeight w:val="194"/>
        </w:trPr>
        <w:tc>
          <w:tcPr>
            <w:tcW w:w="1130" w:type="dxa"/>
            <w:shd w:val="clear" w:color="auto" w:fill="auto"/>
          </w:tcPr>
          <w:p w14:paraId="67183649"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8 kg</w:t>
            </w:r>
          </w:p>
        </w:tc>
        <w:tc>
          <w:tcPr>
            <w:tcW w:w="1093" w:type="dxa"/>
            <w:shd w:val="clear" w:color="auto" w:fill="auto"/>
            <w:vAlign w:val="center"/>
          </w:tcPr>
          <w:p w14:paraId="26E770AD"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290,08</w:t>
            </w:r>
          </w:p>
        </w:tc>
        <w:tc>
          <w:tcPr>
            <w:tcW w:w="1094" w:type="dxa"/>
            <w:vAlign w:val="bottom"/>
          </w:tcPr>
          <w:p w14:paraId="17DA74BE"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351,00</w:t>
            </w:r>
          </w:p>
        </w:tc>
        <w:tc>
          <w:tcPr>
            <w:tcW w:w="1093" w:type="dxa"/>
            <w:shd w:val="clear" w:color="auto" w:fill="auto"/>
            <w:vAlign w:val="center"/>
          </w:tcPr>
          <w:p w14:paraId="32BD52F9"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800,00</w:t>
            </w:r>
          </w:p>
        </w:tc>
        <w:tc>
          <w:tcPr>
            <w:tcW w:w="1094" w:type="dxa"/>
            <w:vAlign w:val="bottom"/>
          </w:tcPr>
          <w:p w14:paraId="2424EBE8" w14:textId="77777777" w:rsidR="00F7116F" w:rsidRPr="00366F2E" w:rsidRDefault="00F7116F" w:rsidP="00F940BA">
            <w:pPr>
              <w:ind w:left="113"/>
              <w:jc w:val="center"/>
              <w:rPr>
                <w:rFonts w:ascii="Arial" w:hAnsi="Arial" w:cs="Arial"/>
                <w:b/>
                <w:sz w:val="20"/>
                <w:szCs w:val="20"/>
              </w:rPr>
            </w:pPr>
            <w:r w:rsidRPr="00366F2E">
              <w:rPr>
                <w:rFonts w:ascii="Arial" w:hAnsi="Arial" w:cs="Arial"/>
                <w:b/>
                <w:sz w:val="20"/>
                <w:szCs w:val="20"/>
              </w:rPr>
              <w:t>968,00</w:t>
            </w:r>
          </w:p>
        </w:tc>
        <w:tc>
          <w:tcPr>
            <w:tcW w:w="1094" w:type="dxa"/>
            <w:shd w:val="clear" w:color="auto" w:fill="auto"/>
            <w:vAlign w:val="center"/>
          </w:tcPr>
          <w:p w14:paraId="377AE7C4"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890,08</w:t>
            </w:r>
          </w:p>
        </w:tc>
        <w:tc>
          <w:tcPr>
            <w:tcW w:w="1093" w:type="dxa"/>
            <w:vAlign w:val="bottom"/>
          </w:tcPr>
          <w:p w14:paraId="011A24CC"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1 077,00</w:t>
            </w:r>
          </w:p>
        </w:tc>
        <w:tc>
          <w:tcPr>
            <w:tcW w:w="1094" w:type="dxa"/>
            <w:shd w:val="clear" w:color="auto" w:fill="auto"/>
            <w:vAlign w:val="center"/>
          </w:tcPr>
          <w:p w14:paraId="63024A5F"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960,33</w:t>
            </w:r>
          </w:p>
        </w:tc>
        <w:tc>
          <w:tcPr>
            <w:tcW w:w="1132" w:type="dxa"/>
            <w:vAlign w:val="bottom"/>
          </w:tcPr>
          <w:p w14:paraId="69EC1B6B"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1 162,00</w:t>
            </w:r>
          </w:p>
        </w:tc>
      </w:tr>
      <w:tr w:rsidR="00D62380" w:rsidRPr="00366F2E" w14:paraId="4FD0A0C7" w14:textId="77777777" w:rsidTr="00F940BA">
        <w:trPr>
          <w:cantSplit/>
          <w:trHeight w:val="194"/>
        </w:trPr>
        <w:tc>
          <w:tcPr>
            <w:tcW w:w="1130" w:type="dxa"/>
            <w:shd w:val="clear" w:color="auto" w:fill="auto"/>
          </w:tcPr>
          <w:p w14:paraId="5E0C5E94"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9 kg</w:t>
            </w:r>
          </w:p>
        </w:tc>
        <w:tc>
          <w:tcPr>
            <w:tcW w:w="1093" w:type="dxa"/>
            <w:shd w:val="clear" w:color="auto" w:fill="auto"/>
            <w:vAlign w:val="center"/>
          </w:tcPr>
          <w:p w14:paraId="1B954D87"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295,04</w:t>
            </w:r>
          </w:p>
        </w:tc>
        <w:tc>
          <w:tcPr>
            <w:tcW w:w="1094" w:type="dxa"/>
            <w:vAlign w:val="bottom"/>
          </w:tcPr>
          <w:p w14:paraId="49CBEDE3"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357,00</w:t>
            </w:r>
          </w:p>
        </w:tc>
        <w:tc>
          <w:tcPr>
            <w:tcW w:w="1093" w:type="dxa"/>
            <w:shd w:val="clear" w:color="auto" w:fill="auto"/>
            <w:vAlign w:val="center"/>
          </w:tcPr>
          <w:p w14:paraId="2F71FFFF"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839,67</w:t>
            </w:r>
          </w:p>
        </w:tc>
        <w:tc>
          <w:tcPr>
            <w:tcW w:w="1094" w:type="dxa"/>
            <w:vAlign w:val="bottom"/>
          </w:tcPr>
          <w:p w14:paraId="4376AE02"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1 016,00</w:t>
            </w:r>
          </w:p>
        </w:tc>
        <w:tc>
          <w:tcPr>
            <w:tcW w:w="1094" w:type="dxa"/>
            <w:shd w:val="clear" w:color="auto" w:fill="auto"/>
            <w:vAlign w:val="center"/>
          </w:tcPr>
          <w:p w14:paraId="3AFE4A6F"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929,75</w:t>
            </w:r>
          </w:p>
        </w:tc>
        <w:tc>
          <w:tcPr>
            <w:tcW w:w="1093" w:type="dxa"/>
            <w:vAlign w:val="bottom"/>
          </w:tcPr>
          <w:p w14:paraId="487A57A5"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1 125,00</w:t>
            </w:r>
          </w:p>
        </w:tc>
        <w:tc>
          <w:tcPr>
            <w:tcW w:w="1094" w:type="dxa"/>
            <w:shd w:val="clear" w:color="auto" w:fill="auto"/>
            <w:vAlign w:val="center"/>
          </w:tcPr>
          <w:p w14:paraId="18812E2F"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1 000,00</w:t>
            </w:r>
          </w:p>
        </w:tc>
        <w:tc>
          <w:tcPr>
            <w:tcW w:w="1132" w:type="dxa"/>
            <w:vAlign w:val="bottom"/>
          </w:tcPr>
          <w:p w14:paraId="2ED5815D"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1 210,00</w:t>
            </w:r>
          </w:p>
        </w:tc>
      </w:tr>
      <w:tr w:rsidR="00D62380" w:rsidRPr="00366F2E" w14:paraId="04BC63FD" w14:textId="77777777" w:rsidTr="00F940BA">
        <w:trPr>
          <w:cantSplit/>
          <w:trHeight w:val="194"/>
        </w:trPr>
        <w:tc>
          <w:tcPr>
            <w:tcW w:w="1130" w:type="dxa"/>
            <w:shd w:val="clear" w:color="auto" w:fill="auto"/>
          </w:tcPr>
          <w:p w14:paraId="11B4E3E3"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10 kg</w:t>
            </w:r>
          </w:p>
        </w:tc>
        <w:tc>
          <w:tcPr>
            <w:tcW w:w="1093" w:type="dxa"/>
            <w:shd w:val="clear" w:color="auto" w:fill="auto"/>
            <w:vAlign w:val="center"/>
          </w:tcPr>
          <w:p w14:paraId="63973D06"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300,00</w:t>
            </w:r>
          </w:p>
        </w:tc>
        <w:tc>
          <w:tcPr>
            <w:tcW w:w="1094" w:type="dxa"/>
            <w:vAlign w:val="bottom"/>
          </w:tcPr>
          <w:p w14:paraId="3C0D0CE9"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363,00</w:t>
            </w:r>
          </w:p>
        </w:tc>
        <w:tc>
          <w:tcPr>
            <w:tcW w:w="1093" w:type="dxa"/>
            <w:shd w:val="clear" w:color="auto" w:fill="auto"/>
            <w:vAlign w:val="center"/>
          </w:tcPr>
          <w:p w14:paraId="5BB5188A" w14:textId="77777777" w:rsidR="00F7116F" w:rsidRPr="00366F2E" w:rsidRDefault="00F7116F" w:rsidP="00F940BA">
            <w:pPr>
              <w:ind w:left="113"/>
              <w:jc w:val="center"/>
              <w:rPr>
                <w:rFonts w:ascii="Arial" w:hAnsi="Arial" w:cs="Arial"/>
                <w:sz w:val="20"/>
                <w:szCs w:val="20"/>
              </w:rPr>
            </w:pPr>
            <w:r w:rsidRPr="00366F2E">
              <w:rPr>
                <w:rFonts w:ascii="Arial" w:hAnsi="Arial" w:cs="Arial"/>
                <w:sz w:val="20"/>
                <w:szCs w:val="20"/>
              </w:rPr>
              <w:t>880,17</w:t>
            </w:r>
          </w:p>
        </w:tc>
        <w:tc>
          <w:tcPr>
            <w:tcW w:w="1094" w:type="dxa"/>
            <w:vAlign w:val="bottom"/>
          </w:tcPr>
          <w:p w14:paraId="4D7B546D"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1 065,00</w:t>
            </w:r>
          </w:p>
        </w:tc>
        <w:tc>
          <w:tcPr>
            <w:tcW w:w="1094" w:type="dxa"/>
            <w:shd w:val="clear" w:color="auto" w:fill="auto"/>
            <w:vAlign w:val="center"/>
          </w:tcPr>
          <w:p w14:paraId="0F62C1D4" w14:textId="77777777" w:rsidR="00F7116F" w:rsidRPr="00366F2E" w:rsidRDefault="00F7116F" w:rsidP="00F940BA">
            <w:pPr>
              <w:ind w:left="57"/>
              <w:jc w:val="center"/>
              <w:rPr>
                <w:rFonts w:ascii="Arial" w:hAnsi="Arial" w:cs="Arial"/>
                <w:sz w:val="20"/>
                <w:szCs w:val="20"/>
              </w:rPr>
            </w:pPr>
            <w:r w:rsidRPr="00366F2E">
              <w:rPr>
                <w:rFonts w:ascii="Arial" w:hAnsi="Arial" w:cs="Arial"/>
                <w:sz w:val="20"/>
                <w:szCs w:val="20"/>
              </w:rPr>
              <w:t>970,25</w:t>
            </w:r>
          </w:p>
        </w:tc>
        <w:tc>
          <w:tcPr>
            <w:tcW w:w="1093" w:type="dxa"/>
            <w:vAlign w:val="bottom"/>
          </w:tcPr>
          <w:p w14:paraId="5AB28887"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1 174,00</w:t>
            </w:r>
          </w:p>
        </w:tc>
        <w:tc>
          <w:tcPr>
            <w:tcW w:w="1094" w:type="dxa"/>
            <w:shd w:val="clear" w:color="auto" w:fill="auto"/>
            <w:vAlign w:val="center"/>
          </w:tcPr>
          <w:p w14:paraId="0E2C8AD2"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1 039,67</w:t>
            </w:r>
          </w:p>
        </w:tc>
        <w:tc>
          <w:tcPr>
            <w:tcW w:w="1132" w:type="dxa"/>
            <w:vAlign w:val="bottom"/>
          </w:tcPr>
          <w:p w14:paraId="5DD663B8"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1 258,00</w:t>
            </w:r>
          </w:p>
        </w:tc>
      </w:tr>
      <w:tr w:rsidR="00D62380" w:rsidRPr="00366F2E" w14:paraId="063F8E83" w14:textId="77777777" w:rsidTr="00F940BA">
        <w:trPr>
          <w:cantSplit/>
          <w:trHeight w:val="194"/>
        </w:trPr>
        <w:tc>
          <w:tcPr>
            <w:tcW w:w="1130" w:type="dxa"/>
            <w:shd w:val="clear" w:color="auto" w:fill="auto"/>
          </w:tcPr>
          <w:p w14:paraId="4A5481BA"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15 kg</w:t>
            </w:r>
          </w:p>
        </w:tc>
        <w:tc>
          <w:tcPr>
            <w:tcW w:w="1093" w:type="dxa"/>
            <w:shd w:val="clear" w:color="auto" w:fill="auto"/>
            <w:vAlign w:val="center"/>
          </w:tcPr>
          <w:p w14:paraId="2701ABD7"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329,75</w:t>
            </w:r>
          </w:p>
        </w:tc>
        <w:tc>
          <w:tcPr>
            <w:tcW w:w="1094" w:type="dxa"/>
            <w:vAlign w:val="bottom"/>
          </w:tcPr>
          <w:p w14:paraId="062A26D5"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399,00</w:t>
            </w:r>
          </w:p>
        </w:tc>
        <w:tc>
          <w:tcPr>
            <w:tcW w:w="1093" w:type="dxa"/>
            <w:shd w:val="clear" w:color="auto" w:fill="auto"/>
            <w:vAlign w:val="center"/>
          </w:tcPr>
          <w:p w14:paraId="1A20770C"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1 119,83</w:t>
            </w:r>
          </w:p>
        </w:tc>
        <w:tc>
          <w:tcPr>
            <w:tcW w:w="1094" w:type="dxa"/>
            <w:vAlign w:val="bottom"/>
          </w:tcPr>
          <w:p w14:paraId="6A83CDA4"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1 355,00</w:t>
            </w:r>
          </w:p>
        </w:tc>
        <w:tc>
          <w:tcPr>
            <w:tcW w:w="1094" w:type="dxa"/>
            <w:shd w:val="clear" w:color="auto" w:fill="auto"/>
            <w:vAlign w:val="center"/>
          </w:tcPr>
          <w:p w14:paraId="5D74F4F4"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1 209,92</w:t>
            </w:r>
          </w:p>
        </w:tc>
        <w:tc>
          <w:tcPr>
            <w:tcW w:w="1093" w:type="dxa"/>
            <w:vAlign w:val="bottom"/>
          </w:tcPr>
          <w:p w14:paraId="6AE60F74"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1 464,00</w:t>
            </w:r>
          </w:p>
        </w:tc>
        <w:tc>
          <w:tcPr>
            <w:tcW w:w="1094" w:type="dxa"/>
            <w:shd w:val="clear" w:color="auto" w:fill="auto"/>
            <w:vAlign w:val="center"/>
          </w:tcPr>
          <w:p w14:paraId="16EBB4AD"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1 280,17</w:t>
            </w:r>
          </w:p>
        </w:tc>
        <w:tc>
          <w:tcPr>
            <w:tcW w:w="1132" w:type="dxa"/>
            <w:vAlign w:val="bottom"/>
          </w:tcPr>
          <w:p w14:paraId="6B7F1B19"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1 549,00</w:t>
            </w:r>
          </w:p>
        </w:tc>
      </w:tr>
      <w:tr w:rsidR="00D62380" w:rsidRPr="00366F2E" w14:paraId="2F063627" w14:textId="77777777" w:rsidTr="00F940BA">
        <w:trPr>
          <w:cantSplit/>
          <w:trHeight w:val="194"/>
        </w:trPr>
        <w:tc>
          <w:tcPr>
            <w:tcW w:w="1130" w:type="dxa"/>
            <w:shd w:val="clear" w:color="auto" w:fill="auto"/>
          </w:tcPr>
          <w:p w14:paraId="4F4AF7F4"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20 kg</w:t>
            </w:r>
          </w:p>
        </w:tc>
        <w:tc>
          <w:tcPr>
            <w:tcW w:w="1093" w:type="dxa"/>
            <w:shd w:val="clear" w:color="auto" w:fill="auto"/>
            <w:vAlign w:val="center"/>
          </w:tcPr>
          <w:p w14:paraId="0A17269B"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349,59</w:t>
            </w:r>
          </w:p>
        </w:tc>
        <w:tc>
          <w:tcPr>
            <w:tcW w:w="1094" w:type="dxa"/>
            <w:vAlign w:val="bottom"/>
          </w:tcPr>
          <w:p w14:paraId="3530CF6B"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423,00</w:t>
            </w:r>
          </w:p>
        </w:tc>
        <w:tc>
          <w:tcPr>
            <w:tcW w:w="1093" w:type="dxa"/>
            <w:shd w:val="clear" w:color="auto" w:fill="auto"/>
            <w:vAlign w:val="center"/>
          </w:tcPr>
          <w:p w14:paraId="2C91FDCF"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1 280,17</w:t>
            </w:r>
          </w:p>
        </w:tc>
        <w:tc>
          <w:tcPr>
            <w:tcW w:w="1094" w:type="dxa"/>
            <w:vAlign w:val="bottom"/>
          </w:tcPr>
          <w:p w14:paraId="77C2C20A"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1 549,00</w:t>
            </w:r>
          </w:p>
        </w:tc>
        <w:tc>
          <w:tcPr>
            <w:tcW w:w="1094" w:type="dxa"/>
            <w:shd w:val="clear" w:color="auto" w:fill="auto"/>
            <w:vAlign w:val="center"/>
          </w:tcPr>
          <w:p w14:paraId="059B03A8"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1 370,25</w:t>
            </w:r>
          </w:p>
        </w:tc>
        <w:tc>
          <w:tcPr>
            <w:tcW w:w="1093" w:type="dxa"/>
            <w:vAlign w:val="bottom"/>
          </w:tcPr>
          <w:p w14:paraId="26E7E7A0"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1 658,00</w:t>
            </w:r>
          </w:p>
        </w:tc>
        <w:tc>
          <w:tcPr>
            <w:tcW w:w="1094" w:type="dxa"/>
            <w:shd w:val="clear" w:color="auto" w:fill="auto"/>
            <w:vAlign w:val="center"/>
          </w:tcPr>
          <w:p w14:paraId="29ADA351"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1 439,67</w:t>
            </w:r>
          </w:p>
        </w:tc>
        <w:tc>
          <w:tcPr>
            <w:tcW w:w="1132" w:type="dxa"/>
            <w:vAlign w:val="bottom"/>
          </w:tcPr>
          <w:p w14:paraId="055F2B21"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1 742,00</w:t>
            </w:r>
          </w:p>
        </w:tc>
      </w:tr>
      <w:tr w:rsidR="00D62380" w:rsidRPr="00366F2E" w14:paraId="7FD4363B" w14:textId="77777777" w:rsidTr="00F940BA">
        <w:trPr>
          <w:cantSplit/>
          <w:trHeight w:val="194"/>
        </w:trPr>
        <w:tc>
          <w:tcPr>
            <w:tcW w:w="1130" w:type="dxa"/>
            <w:shd w:val="clear" w:color="auto" w:fill="auto"/>
          </w:tcPr>
          <w:p w14:paraId="1C58539B"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25 kg</w:t>
            </w:r>
          </w:p>
        </w:tc>
        <w:tc>
          <w:tcPr>
            <w:tcW w:w="1093" w:type="dxa"/>
            <w:shd w:val="clear" w:color="auto" w:fill="auto"/>
            <w:vAlign w:val="center"/>
          </w:tcPr>
          <w:p w14:paraId="038C2832"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380,17</w:t>
            </w:r>
          </w:p>
        </w:tc>
        <w:tc>
          <w:tcPr>
            <w:tcW w:w="1094" w:type="dxa"/>
            <w:vAlign w:val="bottom"/>
          </w:tcPr>
          <w:p w14:paraId="32EEB332"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460,00</w:t>
            </w:r>
          </w:p>
        </w:tc>
        <w:tc>
          <w:tcPr>
            <w:tcW w:w="1093" w:type="dxa"/>
            <w:shd w:val="clear" w:color="auto" w:fill="auto"/>
            <w:vAlign w:val="center"/>
          </w:tcPr>
          <w:p w14:paraId="0A5D6560"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1 480,17</w:t>
            </w:r>
          </w:p>
        </w:tc>
        <w:tc>
          <w:tcPr>
            <w:tcW w:w="1094" w:type="dxa"/>
            <w:vAlign w:val="bottom"/>
          </w:tcPr>
          <w:p w14:paraId="3C06D00B"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1 791,00</w:t>
            </w:r>
          </w:p>
        </w:tc>
        <w:tc>
          <w:tcPr>
            <w:tcW w:w="1094" w:type="dxa"/>
            <w:shd w:val="clear" w:color="auto" w:fill="auto"/>
            <w:vAlign w:val="center"/>
          </w:tcPr>
          <w:p w14:paraId="6C680A5D"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1 609,92</w:t>
            </w:r>
          </w:p>
        </w:tc>
        <w:tc>
          <w:tcPr>
            <w:tcW w:w="1093" w:type="dxa"/>
            <w:vAlign w:val="bottom"/>
          </w:tcPr>
          <w:p w14:paraId="6E627FDA"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1 948,00</w:t>
            </w:r>
          </w:p>
        </w:tc>
        <w:tc>
          <w:tcPr>
            <w:tcW w:w="1094" w:type="dxa"/>
            <w:shd w:val="clear" w:color="auto" w:fill="auto"/>
            <w:vAlign w:val="center"/>
          </w:tcPr>
          <w:p w14:paraId="53CFC7F4"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1 739,67</w:t>
            </w:r>
          </w:p>
        </w:tc>
        <w:tc>
          <w:tcPr>
            <w:tcW w:w="1132" w:type="dxa"/>
            <w:vAlign w:val="bottom"/>
          </w:tcPr>
          <w:p w14:paraId="6536BBEC"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2 105,00</w:t>
            </w:r>
          </w:p>
        </w:tc>
      </w:tr>
      <w:tr w:rsidR="00F7116F" w:rsidRPr="00366F2E" w14:paraId="1377727E" w14:textId="77777777" w:rsidTr="00F940BA">
        <w:trPr>
          <w:cantSplit/>
          <w:trHeight w:val="194"/>
        </w:trPr>
        <w:tc>
          <w:tcPr>
            <w:tcW w:w="1130" w:type="dxa"/>
            <w:shd w:val="clear" w:color="auto" w:fill="auto"/>
          </w:tcPr>
          <w:p w14:paraId="0B316C0C"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30 kg</w:t>
            </w:r>
          </w:p>
        </w:tc>
        <w:tc>
          <w:tcPr>
            <w:tcW w:w="1093" w:type="dxa"/>
            <w:shd w:val="clear" w:color="auto" w:fill="auto"/>
            <w:vAlign w:val="center"/>
          </w:tcPr>
          <w:p w14:paraId="020AD085"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400,00</w:t>
            </w:r>
          </w:p>
        </w:tc>
        <w:tc>
          <w:tcPr>
            <w:tcW w:w="1094" w:type="dxa"/>
            <w:vAlign w:val="bottom"/>
          </w:tcPr>
          <w:p w14:paraId="73EE2EB8"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484,00</w:t>
            </w:r>
          </w:p>
        </w:tc>
        <w:tc>
          <w:tcPr>
            <w:tcW w:w="1093" w:type="dxa"/>
            <w:shd w:val="clear" w:color="auto" w:fill="auto"/>
            <w:vAlign w:val="center"/>
          </w:tcPr>
          <w:p w14:paraId="13832FBA"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1 639,67</w:t>
            </w:r>
          </w:p>
        </w:tc>
        <w:tc>
          <w:tcPr>
            <w:tcW w:w="1094" w:type="dxa"/>
            <w:vAlign w:val="bottom"/>
          </w:tcPr>
          <w:p w14:paraId="2ACAA5BF"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1 984,00</w:t>
            </w:r>
          </w:p>
        </w:tc>
        <w:tc>
          <w:tcPr>
            <w:tcW w:w="1094" w:type="dxa"/>
            <w:shd w:val="clear" w:color="auto" w:fill="auto"/>
            <w:vAlign w:val="center"/>
          </w:tcPr>
          <w:p w14:paraId="3B456C8D"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1 770,25</w:t>
            </w:r>
          </w:p>
        </w:tc>
        <w:tc>
          <w:tcPr>
            <w:tcW w:w="1093" w:type="dxa"/>
            <w:vAlign w:val="bottom"/>
          </w:tcPr>
          <w:p w14:paraId="716220BB"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2 142,00</w:t>
            </w:r>
          </w:p>
        </w:tc>
        <w:tc>
          <w:tcPr>
            <w:tcW w:w="1094" w:type="dxa"/>
            <w:shd w:val="clear" w:color="auto" w:fill="auto"/>
            <w:vAlign w:val="center"/>
          </w:tcPr>
          <w:p w14:paraId="5C8E9906" w14:textId="77777777" w:rsidR="00F7116F" w:rsidRPr="00366F2E" w:rsidRDefault="00F7116F" w:rsidP="00F940BA">
            <w:pPr>
              <w:jc w:val="center"/>
              <w:rPr>
                <w:rFonts w:ascii="Arial" w:hAnsi="Arial" w:cs="Arial"/>
                <w:sz w:val="20"/>
                <w:szCs w:val="20"/>
              </w:rPr>
            </w:pPr>
            <w:r w:rsidRPr="00366F2E">
              <w:rPr>
                <w:rFonts w:ascii="Arial" w:hAnsi="Arial" w:cs="Arial"/>
                <w:sz w:val="20"/>
                <w:szCs w:val="20"/>
              </w:rPr>
              <w:t>1 900,00</w:t>
            </w:r>
          </w:p>
        </w:tc>
        <w:tc>
          <w:tcPr>
            <w:tcW w:w="1132" w:type="dxa"/>
            <w:vAlign w:val="bottom"/>
          </w:tcPr>
          <w:p w14:paraId="65915504" w14:textId="77777777" w:rsidR="00F7116F" w:rsidRPr="00366F2E" w:rsidRDefault="00F7116F" w:rsidP="00F940BA">
            <w:pPr>
              <w:jc w:val="center"/>
              <w:rPr>
                <w:rFonts w:ascii="Arial" w:hAnsi="Arial" w:cs="Arial"/>
                <w:b/>
                <w:sz w:val="20"/>
                <w:szCs w:val="20"/>
              </w:rPr>
            </w:pPr>
            <w:r w:rsidRPr="00366F2E">
              <w:rPr>
                <w:rFonts w:ascii="Arial" w:hAnsi="Arial" w:cs="Arial"/>
                <w:b/>
                <w:sz w:val="20"/>
                <w:szCs w:val="20"/>
              </w:rPr>
              <w:t>2 299,00</w:t>
            </w:r>
          </w:p>
        </w:tc>
      </w:tr>
    </w:tbl>
    <w:p w14:paraId="3E23EFDA" w14:textId="77777777" w:rsidR="00F7116F" w:rsidRPr="00366F2E" w:rsidRDefault="00F7116F" w:rsidP="00954480">
      <w:pPr>
        <w:spacing w:line="228" w:lineRule="auto"/>
        <w:rPr>
          <w:rFonts w:ascii="Arial" w:hAnsi="Arial" w:cs="Arial"/>
          <w:sz w:val="18"/>
          <w:szCs w:val="18"/>
        </w:rPr>
      </w:pPr>
    </w:p>
    <w:p w14:paraId="4A3F6D46" w14:textId="2F5FF878" w:rsidR="00954480" w:rsidRPr="00366F2E" w:rsidRDefault="00954480" w:rsidP="00364823">
      <w:pPr>
        <w:pStyle w:val="cpNormal4"/>
        <w:spacing w:after="0" w:line="240" w:lineRule="auto"/>
        <w:ind w:right="283" w:firstLine="0"/>
        <w:jc w:val="both"/>
        <w:rPr>
          <w:rFonts w:ascii="Arial" w:hAnsi="Arial" w:cs="Arial"/>
          <w:sz w:val="16"/>
          <w:szCs w:val="16"/>
        </w:rPr>
      </w:pPr>
      <w:r w:rsidRPr="00366F2E">
        <w:rPr>
          <w:rFonts w:ascii="Arial" w:hAnsi="Arial" w:cs="Arial"/>
          <w:sz w:val="16"/>
          <w:szCs w:val="16"/>
        </w:rPr>
        <w:t>Při poskytování této služby do zemí mimo EU (jako služby související s</w:t>
      </w:r>
      <w:r w:rsidR="00F00687" w:rsidRPr="00366F2E">
        <w:rPr>
          <w:rFonts w:ascii="Arial" w:hAnsi="Arial" w:cs="Arial"/>
          <w:sz w:val="16"/>
          <w:szCs w:val="16"/>
        </w:rPr>
        <w:t> </w:t>
      </w:r>
      <w:r w:rsidRPr="00366F2E">
        <w:rPr>
          <w:rFonts w:ascii="Arial" w:hAnsi="Arial" w:cs="Arial"/>
          <w:sz w:val="16"/>
          <w:szCs w:val="16"/>
        </w:rPr>
        <w:t>vývozem zboží) je služba osvobozena od DPH za podmínky dodržení všech souvisejících ustanovení zákona č. 235/2004 Sb., o dani z</w:t>
      </w:r>
      <w:r w:rsidR="00F00687" w:rsidRPr="00366F2E">
        <w:rPr>
          <w:rFonts w:ascii="Arial" w:hAnsi="Arial" w:cs="Arial"/>
          <w:sz w:val="16"/>
          <w:szCs w:val="16"/>
        </w:rPr>
        <w:t> </w:t>
      </w:r>
      <w:r w:rsidRPr="00366F2E">
        <w:rPr>
          <w:rFonts w:ascii="Arial" w:hAnsi="Arial" w:cs="Arial"/>
          <w:sz w:val="16"/>
          <w:szCs w:val="16"/>
        </w:rPr>
        <w:t>přidané hodnoty.</w:t>
      </w:r>
    </w:p>
    <w:p w14:paraId="7E4FF13D" w14:textId="4A02012B" w:rsidR="00D44AF4" w:rsidRPr="00366F2E" w:rsidRDefault="00D44AF4" w:rsidP="003D7678">
      <w:pPr>
        <w:pStyle w:val="Nadpis4"/>
        <w:numPr>
          <w:ilvl w:val="3"/>
          <w:numId w:val="61"/>
        </w:numPr>
        <w:tabs>
          <w:tab w:val="clear" w:pos="907"/>
          <w:tab w:val="num" w:pos="709"/>
        </w:tabs>
        <w:ind w:left="851" w:hanging="765"/>
        <w:rPr>
          <w:rFonts w:cs="Arial"/>
        </w:rPr>
      </w:pPr>
      <w:bookmarkStart w:id="536" w:name="_Toc22742928"/>
      <w:bookmarkStart w:id="537" w:name="_Toc87870688"/>
      <w:bookmarkStart w:id="538" w:name="_Toc151388014"/>
      <w:bookmarkStart w:id="539" w:name="_Toc189039860"/>
      <w:r w:rsidRPr="00366F2E">
        <w:rPr>
          <w:rFonts w:cs="Arial"/>
        </w:rPr>
        <w:t>Doplňující informace k</w:t>
      </w:r>
      <w:r w:rsidR="00F00687" w:rsidRPr="00366F2E">
        <w:rPr>
          <w:rFonts w:cs="Arial"/>
        </w:rPr>
        <w:t> </w:t>
      </w:r>
      <w:r w:rsidRPr="00366F2E">
        <w:rPr>
          <w:rFonts w:cs="Arial"/>
        </w:rPr>
        <w:t>mezinárodním balíkovým zásilkám</w:t>
      </w:r>
      <w:bookmarkEnd w:id="536"/>
      <w:bookmarkEnd w:id="537"/>
      <w:bookmarkEnd w:id="538"/>
      <w:bookmarkEnd w:id="539"/>
    </w:p>
    <w:p w14:paraId="5BE6B70E" w14:textId="77777777" w:rsidR="00D44AF4" w:rsidRPr="00366F2E" w:rsidRDefault="00D44AF4" w:rsidP="00D44AF4">
      <w:pPr>
        <w:pStyle w:val="cpNormal4"/>
        <w:spacing w:after="0" w:line="240" w:lineRule="exact"/>
        <w:rPr>
          <w:rFonts w:ascii="Arial" w:hAnsi="Arial" w:cs="Arial"/>
        </w:rPr>
      </w:pPr>
    </w:p>
    <w:tbl>
      <w:tblPr>
        <w:tblW w:w="0" w:type="auto"/>
        <w:tblInd w:w="108" w:type="dxa"/>
        <w:tblLayout w:type="fixed"/>
        <w:tblLook w:val="04A0" w:firstRow="1" w:lastRow="0" w:firstColumn="1" w:lastColumn="0" w:noHBand="0" w:noVBand="1"/>
      </w:tblPr>
      <w:tblGrid>
        <w:gridCol w:w="426"/>
        <w:gridCol w:w="9463"/>
      </w:tblGrid>
      <w:tr w:rsidR="00D62380" w:rsidRPr="00366F2E" w14:paraId="50D493B7" w14:textId="77777777" w:rsidTr="00D44AF4">
        <w:trPr>
          <w:trHeight w:val="296"/>
        </w:trPr>
        <w:tc>
          <w:tcPr>
            <w:tcW w:w="426" w:type="dxa"/>
          </w:tcPr>
          <w:p w14:paraId="3D0984B4" w14:textId="77777777" w:rsidR="00D44AF4" w:rsidRPr="00366F2E" w:rsidRDefault="00D44AF4" w:rsidP="00731E33">
            <w:pPr>
              <w:pStyle w:val="Bezmezer"/>
              <w:tabs>
                <w:tab w:val="left" w:pos="7655"/>
              </w:tabs>
              <w:rPr>
                <w:rFonts w:ascii="Arial" w:hAnsi="Arial" w:cs="Arial"/>
                <w:sz w:val="14"/>
                <w:szCs w:val="14"/>
              </w:rPr>
            </w:pPr>
            <w:r w:rsidRPr="00366F2E">
              <w:rPr>
                <w:rFonts w:ascii="Arial" w:hAnsi="Arial" w:cs="Arial"/>
                <w:sz w:val="14"/>
                <w:szCs w:val="14"/>
              </w:rPr>
              <w:t>1)</w:t>
            </w:r>
          </w:p>
        </w:tc>
        <w:tc>
          <w:tcPr>
            <w:tcW w:w="9463" w:type="dxa"/>
          </w:tcPr>
          <w:p w14:paraId="3134C775" w14:textId="3D35DF07" w:rsidR="00D44AF4" w:rsidRPr="00366F2E" w:rsidRDefault="00686490" w:rsidP="00731E33">
            <w:pPr>
              <w:pStyle w:val="Bezmezer"/>
              <w:tabs>
                <w:tab w:val="left" w:pos="7655"/>
              </w:tabs>
              <w:jc w:val="both"/>
              <w:rPr>
                <w:rFonts w:ascii="Arial" w:hAnsi="Arial" w:cs="Arial"/>
                <w:sz w:val="16"/>
                <w:szCs w:val="16"/>
              </w:rPr>
            </w:pPr>
            <w:r w:rsidRPr="00366F2E">
              <w:rPr>
                <w:rFonts w:ascii="Arial" w:hAnsi="Arial" w:cs="Arial"/>
                <w:sz w:val="16"/>
                <w:szCs w:val="16"/>
              </w:rPr>
              <w:t>Hmotností omezení jednotlivých zemí určení jsou uvedena v Poštovních podmínkách – Zahraniční podmínky</w:t>
            </w:r>
          </w:p>
        </w:tc>
      </w:tr>
      <w:tr w:rsidR="00D62380" w:rsidRPr="00366F2E" w14:paraId="19EF89ED" w14:textId="77777777" w:rsidTr="00D44AF4">
        <w:trPr>
          <w:trHeight w:val="286"/>
        </w:trPr>
        <w:tc>
          <w:tcPr>
            <w:tcW w:w="426" w:type="dxa"/>
          </w:tcPr>
          <w:p w14:paraId="6BD48358" w14:textId="351B23FD" w:rsidR="00D44AF4" w:rsidRPr="00366F2E" w:rsidRDefault="00686490" w:rsidP="00D44AF4">
            <w:pPr>
              <w:pStyle w:val="Bezmezer"/>
              <w:tabs>
                <w:tab w:val="left" w:pos="7655"/>
              </w:tabs>
              <w:rPr>
                <w:rFonts w:ascii="Arial" w:hAnsi="Arial" w:cs="Arial"/>
                <w:sz w:val="14"/>
                <w:szCs w:val="14"/>
              </w:rPr>
            </w:pPr>
            <w:r w:rsidRPr="00366F2E">
              <w:rPr>
                <w:rFonts w:ascii="Arial" w:hAnsi="Arial" w:cs="Arial"/>
                <w:sz w:val="14"/>
                <w:szCs w:val="14"/>
              </w:rPr>
              <w:t>2)</w:t>
            </w:r>
          </w:p>
        </w:tc>
        <w:tc>
          <w:tcPr>
            <w:tcW w:w="9463" w:type="dxa"/>
          </w:tcPr>
          <w:p w14:paraId="52BFAD78" w14:textId="69D8689B" w:rsidR="00D44AF4" w:rsidRPr="00366F2E" w:rsidRDefault="00D44AF4" w:rsidP="00D44AF4">
            <w:pPr>
              <w:pStyle w:val="Bezmezer"/>
              <w:tabs>
                <w:tab w:val="left" w:pos="7655"/>
              </w:tabs>
              <w:jc w:val="both"/>
              <w:rPr>
                <w:rFonts w:ascii="Arial" w:hAnsi="Arial" w:cs="Arial"/>
                <w:sz w:val="16"/>
                <w:szCs w:val="16"/>
              </w:rPr>
            </w:pPr>
            <w:r w:rsidRPr="00366F2E">
              <w:rPr>
                <w:rFonts w:ascii="Arial" w:hAnsi="Arial" w:cs="Arial"/>
                <w:sz w:val="16"/>
                <w:szCs w:val="16"/>
              </w:rPr>
              <w:t>Cenová skupina 101 (tj. Polsko) má omezení hmotnosti zásilek do 20 kg (viz Poštovní podmínky – Zahraniční podmínky).</w:t>
            </w:r>
          </w:p>
          <w:p w14:paraId="1E6EC104" w14:textId="77777777" w:rsidR="00093BB0" w:rsidRPr="00366F2E" w:rsidRDefault="00093BB0" w:rsidP="00D44AF4">
            <w:pPr>
              <w:pStyle w:val="Bezmezer"/>
              <w:tabs>
                <w:tab w:val="left" w:pos="7655"/>
              </w:tabs>
              <w:jc w:val="both"/>
              <w:rPr>
                <w:rFonts w:ascii="Arial" w:hAnsi="Arial" w:cs="Arial"/>
                <w:sz w:val="16"/>
                <w:szCs w:val="16"/>
              </w:rPr>
            </w:pPr>
          </w:p>
        </w:tc>
      </w:tr>
      <w:tr w:rsidR="00093BB0" w:rsidRPr="00366F2E" w14:paraId="6E604F38" w14:textId="77777777" w:rsidTr="00D44AF4">
        <w:trPr>
          <w:trHeight w:val="286"/>
        </w:trPr>
        <w:tc>
          <w:tcPr>
            <w:tcW w:w="426" w:type="dxa"/>
          </w:tcPr>
          <w:p w14:paraId="158B09EA" w14:textId="6D407FEB" w:rsidR="00093BB0" w:rsidRPr="00366F2E" w:rsidRDefault="00686490" w:rsidP="00D44AF4">
            <w:pPr>
              <w:pStyle w:val="Bezmezer"/>
              <w:tabs>
                <w:tab w:val="left" w:pos="7655"/>
              </w:tabs>
              <w:rPr>
                <w:rFonts w:ascii="Arial" w:hAnsi="Arial" w:cs="Arial"/>
                <w:sz w:val="14"/>
                <w:szCs w:val="14"/>
              </w:rPr>
            </w:pPr>
            <w:r w:rsidRPr="00366F2E">
              <w:rPr>
                <w:rFonts w:ascii="Arial" w:hAnsi="Arial" w:cs="Arial"/>
                <w:sz w:val="14"/>
                <w:szCs w:val="14"/>
              </w:rPr>
              <w:t>3)</w:t>
            </w:r>
          </w:p>
        </w:tc>
        <w:tc>
          <w:tcPr>
            <w:tcW w:w="9463" w:type="dxa"/>
          </w:tcPr>
          <w:p w14:paraId="12080E0F" w14:textId="77777777" w:rsidR="00093BB0" w:rsidRPr="00366F2E" w:rsidRDefault="00093BB0" w:rsidP="00093BB0">
            <w:pPr>
              <w:spacing w:line="240" w:lineRule="auto"/>
              <w:rPr>
                <w:rFonts w:ascii="Arial" w:hAnsi="Arial" w:cs="Arial"/>
                <w:b/>
                <w:sz w:val="16"/>
                <w:szCs w:val="16"/>
              </w:rPr>
            </w:pPr>
            <w:r w:rsidRPr="00366F2E">
              <w:rPr>
                <w:rFonts w:ascii="Arial" w:hAnsi="Arial" w:cs="Arial"/>
                <w:b/>
                <w:sz w:val="16"/>
                <w:szCs w:val="16"/>
              </w:rPr>
              <w:t>Cenová skupina 201 – země určení</w:t>
            </w:r>
          </w:p>
          <w:p w14:paraId="5A1003D4" w14:textId="77777777" w:rsidR="00093BB0" w:rsidRPr="00366F2E" w:rsidRDefault="00093BB0" w:rsidP="00093BB0">
            <w:pPr>
              <w:spacing w:line="240" w:lineRule="auto"/>
              <w:rPr>
                <w:rFonts w:ascii="Arial" w:hAnsi="Arial" w:cs="Arial"/>
                <w:sz w:val="16"/>
                <w:szCs w:val="16"/>
              </w:rPr>
            </w:pPr>
            <w:r w:rsidRPr="00366F2E">
              <w:rPr>
                <w:rFonts w:ascii="Arial" w:hAnsi="Arial" w:cs="Arial"/>
                <w:sz w:val="16"/>
                <w:szCs w:val="16"/>
              </w:rPr>
              <w:t>Slovensko</w:t>
            </w:r>
          </w:p>
          <w:p w14:paraId="336FC691" w14:textId="77777777" w:rsidR="00093BB0" w:rsidRPr="00366F2E" w:rsidRDefault="00093BB0" w:rsidP="00093BB0">
            <w:pPr>
              <w:spacing w:line="240" w:lineRule="auto"/>
              <w:rPr>
                <w:rFonts w:ascii="Arial" w:hAnsi="Arial" w:cs="Arial"/>
                <w:b/>
                <w:sz w:val="16"/>
                <w:szCs w:val="16"/>
              </w:rPr>
            </w:pPr>
            <w:r w:rsidRPr="00366F2E">
              <w:rPr>
                <w:rFonts w:ascii="Arial" w:hAnsi="Arial" w:cs="Arial"/>
                <w:b/>
                <w:sz w:val="16"/>
                <w:szCs w:val="16"/>
              </w:rPr>
              <w:t>Cenová skupina 202 – země určení</w:t>
            </w:r>
          </w:p>
          <w:p w14:paraId="62216764" w14:textId="77777777" w:rsidR="00093BB0" w:rsidRPr="00366F2E" w:rsidRDefault="00093BB0" w:rsidP="00093BB0">
            <w:pPr>
              <w:spacing w:line="240" w:lineRule="auto"/>
              <w:rPr>
                <w:rFonts w:ascii="Arial" w:hAnsi="Arial" w:cs="Arial"/>
                <w:sz w:val="16"/>
                <w:szCs w:val="16"/>
              </w:rPr>
            </w:pPr>
            <w:r w:rsidRPr="00366F2E">
              <w:rPr>
                <w:rFonts w:ascii="Arial" w:hAnsi="Arial" w:cs="Arial"/>
                <w:sz w:val="16"/>
                <w:szCs w:val="16"/>
              </w:rPr>
              <w:t>Belgie, Dánsko, Maďarsko, Německo, Nizozemsko, Polsko, Rakousko, Slovinsko</w:t>
            </w:r>
          </w:p>
          <w:p w14:paraId="36884271" w14:textId="77777777" w:rsidR="00093BB0" w:rsidRPr="00366F2E" w:rsidRDefault="00093BB0" w:rsidP="00093BB0">
            <w:pPr>
              <w:spacing w:line="240" w:lineRule="auto"/>
              <w:rPr>
                <w:rFonts w:ascii="Arial" w:hAnsi="Arial" w:cs="Arial"/>
                <w:b/>
                <w:sz w:val="16"/>
                <w:szCs w:val="16"/>
              </w:rPr>
            </w:pPr>
            <w:r w:rsidRPr="00366F2E">
              <w:rPr>
                <w:rFonts w:ascii="Arial" w:hAnsi="Arial" w:cs="Arial"/>
                <w:b/>
                <w:sz w:val="16"/>
                <w:szCs w:val="16"/>
              </w:rPr>
              <w:t>Cenová skupina 203 – země určení</w:t>
            </w:r>
          </w:p>
          <w:p w14:paraId="2469BE19" w14:textId="77777777" w:rsidR="00093BB0" w:rsidRPr="00366F2E" w:rsidRDefault="00093BB0" w:rsidP="00093BB0">
            <w:pPr>
              <w:spacing w:line="240" w:lineRule="auto"/>
              <w:rPr>
                <w:rFonts w:ascii="Arial" w:hAnsi="Arial" w:cs="Arial"/>
                <w:sz w:val="16"/>
                <w:szCs w:val="16"/>
              </w:rPr>
            </w:pPr>
            <w:r w:rsidRPr="00366F2E">
              <w:rPr>
                <w:rFonts w:ascii="Arial" w:hAnsi="Arial" w:cs="Arial"/>
                <w:sz w:val="16"/>
                <w:szCs w:val="16"/>
              </w:rPr>
              <w:t>Bulharsko, Estonsko, Francie, Chorvatsko, Irsko, Itálie, Litva, Lotyšsko, Rumunsko, Švédsko, Velká Británie</w:t>
            </w:r>
          </w:p>
          <w:p w14:paraId="07AE7EC8" w14:textId="77777777" w:rsidR="00093BB0" w:rsidRPr="00366F2E" w:rsidRDefault="00093BB0" w:rsidP="00093BB0">
            <w:pPr>
              <w:spacing w:line="240" w:lineRule="auto"/>
              <w:rPr>
                <w:rFonts w:ascii="Arial" w:hAnsi="Arial" w:cs="Arial"/>
                <w:b/>
                <w:sz w:val="16"/>
                <w:szCs w:val="16"/>
              </w:rPr>
            </w:pPr>
            <w:r w:rsidRPr="00366F2E">
              <w:rPr>
                <w:rFonts w:ascii="Arial" w:hAnsi="Arial" w:cs="Arial"/>
                <w:b/>
                <w:sz w:val="16"/>
                <w:szCs w:val="16"/>
              </w:rPr>
              <w:t>Cenová skupina 204 – země určení</w:t>
            </w:r>
          </w:p>
          <w:p w14:paraId="4C426CE3" w14:textId="77777777" w:rsidR="00093BB0" w:rsidRPr="00366F2E" w:rsidRDefault="00093BB0" w:rsidP="00093BB0">
            <w:pPr>
              <w:spacing w:line="240" w:lineRule="auto"/>
              <w:rPr>
                <w:rFonts w:ascii="Arial" w:hAnsi="Arial" w:cs="Arial"/>
                <w:sz w:val="16"/>
                <w:szCs w:val="16"/>
              </w:rPr>
            </w:pPr>
            <w:r w:rsidRPr="00366F2E">
              <w:rPr>
                <w:rFonts w:ascii="Arial" w:hAnsi="Arial" w:cs="Arial"/>
                <w:sz w:val="16"/>
                <w:szCs w:val="16"/>
              </w:rPr>
              <w:t>Finsko, Island, Kypr, Lucembursko, Malta, Norsko, Portugalsko, Řecko, Španělsko, Švýcarsko</w:t>
            </w:r>
          </w:p>
          <w:p w14:paraId="2B581D14" w14:textId="77777777" w:rsidR="00093BB0" w:rsidRPr="00366F2E" w:rsidRDefault="00093BB0" w:rsidP="00D44AF4">
            <w:pPr>
              <w:pStyle w:val="Bezmezer"/>
              <w:tabs>
                <w:tab w:val="left" w:pos="7655"/>
              </w:tabs>
              <w:jc w:val="both"/>
              <w:rPr>
                <w:rFonts w:ascii="Arial" w:hAnsi="Arial" w:cs="Arial"/>
                <w:sz w:val="16"/>
                <w:szCs w:val="16"/>
              </w:rPr>
            </w:pPr>
          </w:p>
        </w:tc>
      </w:tr>
    </w:tbl>
    <w:p w14:paraId="7FCC1811" w14:textId="77777777" w:rsidR="00006D5D" w:rsidRPr="00366F2E" w:rsidRDefault="00006D5D">
      <w:pPr>
        <w:spacing w:line="240" w:lineRule="auto"/>
        <w:rPr>
          <w:rFonts w:ascii="Arial" w:hAnsi="Arial" w:cs="Arial"/>
        </w:rPr>
      </w:pPr>
    </w:p>
    <w:p w14:paraId="53C446C6" w14:textId="23312E46" w:rsidR="00954480" w:rsidRPr="00366F2E" w:rsidRDefault="00A33195">
      <w:pPr>
        <w:spacing w:line="240" w:lineRule="auto"/>
        <w:rPr>
          <w:rFonts w:ascii="Arial" w:hAnsi="Arial" w:cs="Arial"/>
          <w:sz w:val="20"/>
        </w:rPr>
      </w:pPr>
      <w:r w:rsidRPr="00366F2E">
        <w:rPr>
          <w:rFonts w:ascii="Arial" w:hAnsi="Arial" w:cs="Arial"/>
          <w:noProof/>
          <w:lang w:eastAsia="cs-CZ"/>
        </w:rPr>
        <mc:AlternateContent>
          <mc:Choice Requires="wps">
            <w:drawing>
              <wp:anchor distT="0" distB="0" distL="114300" distR="114300" simplePos="0" relativeHeight="251658266" behindDoc="0" locked="0" layoutInCell="1" allowOverlap="1" wp14:anchorId="4A012B1E" wp14:editId="1D2E03E0">
                <wp:simplePos x="0" y="0"/>
                <wp:positionH relativeFrom="margin">
                  <wp:posOffset>821055</wp:posOffset>
                </wp:positionH>
                <wp:positionV relativeFrom="bottomMargin">
                  <wp:posOffset>222250</wp:posOffset>
                </wp:positionV>
                <wp:extent cx="4847590" cy="326771"/>
                <wp:effectExtent l="0" t="0" r="0" b="0"/>
                <wp:wrapNone/>
                <wp:docPr id="85" name="Textové pole 8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326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AB922A6" w14:textId="77777777" w:rsidR="004F26E4" w:rsidRPr="006E1087" w:rsidRDefault="004F26E4" w:rsidP="00A33195">
                            <w:pPr>
                              <w:jc w:val="center"/>
                            </w:pPr>
                            <w:r>
                              <w:rPr>
                                <w:b/>
                                <w:i/>
                              </w:rPr>
                              <w:t>Balíkové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6F210A81">
              <v:shape id="Textové pole 85" style="position:absolute;margin-left:64.65pt;margin-top:17.5pt;width:381.7pt;height:25.75pt;flip:y;z-index:251658266;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71"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36Qe6QEAALMDAAAOAAAAZHJzL2Uyb0RvYy54bWysU02P0zAQvSPxHyzfadqSbnejpqtlV4uQ&#10;lg9pgbvj2IlF4jFjt0n59Yyd0ha4IS6WPTN5896byeZ27Du2V+gN2JIvZnPOlJVQG9uU/Mvnx1fX&#10;nPkgbC06sKrkB+X57fbli83gCrWEFrpaISMQ64vBlbwNwRVZ5mWreuFn4JSlpAbsRaAnNlmNYiD0&#10;vsuW8/lVNgDWDkEq7yn6MCX5NuFrrWT4qLVXgXUlJ24hnZjOKp7ZdiOKBoVrjTzSEP/AohfGUtMT&#10;1IMIgu3Q/AXVG4ngQYeZhD4DrY1USQOpWcz/UPPcCqeSFjLHu5NN/v/Byg/7Z/cJWRjfwEgDTCK8&#10;ewL5zTML962wjbpDhKFVoqbGi2hZNjhfHD+NVvvCR5BqeA81DVnsAiSgUWPPdGfc11/QpJhRHxrF&#10;4WS/GgOTFMyv8/XqhlKScq+XV+v11EwUESe669CHtwp6Fi8lRxpv6iP2Tz5EXueSWG7h0XRdGnFn&#10;fwtQYYwkHZH6JCKM1chMTUxWUWXUVUF9IGUI0+bQptOlBfzB2UBbU3L/fSdQcda9s+TOzSLP45ql&#10;R75aL+mBl5nqMiOsJKiSB86m632YVnPn0DQtdZrmYeGOHNUmSTyzOvKnzUjKj1scV+/ynarO/9r2&#10;JwAAAP//AwBQSwMEFAAGAAgAAAAhAGs7yCfgAAAACQEAAA8AAABkcnMvZG93bnJldi54bWxMj8tO&#10;wzAQRfdI/IM1SOyoQ0r6CHEqhITEIlQ0VGqXbuzGUe1xFLtt+HuGFezmao7uo1iNzrKLHkLnUcDj&#10;JAGmsfGqw1bA9uvtYQEsRIlKWo9awLcOsCpvbwqZK3/Fjb7UsWVkgiGXAkyMfc55aIx2Mkx8r5F+&#10;Rz84GUkOLVeDvJK5szxNkhl3skNKMLLXr0Y3p/rsBKhqt8vmp77amP3T8d2uVVV/fghxfze+PAOL&#10;eox/MPzWp+pQUqeDP6MKzJJOl1NCBUwz2kTAYpnOgR3omGXAy4L/X1D+AAAA//8DAFBLAQItABQA&#10;BgAIAAAAIQC2gziS/gAAAOEBAAATAAAAAAAAAAAAAAAAAAAAAABbQ29udGVudF9UeXBlc10ueG1s&#10;UEsBAi0AFAAGAAgAAAAhADj9If/WAAAAlAEAAAsAAAAAAAAAAAAAAAAALwEAAF9yZWxzLy5yZWxz&#10;UEsBAi0AFAAGAAgAAAAhAKTfpB7pAQAAswMAAA4AAAAAAAAAAAAAAAAALgIAAGRycy9lMm9Eb2Mu&#10;eG1sUEsBAi0AFAAGAAgAAAAhAGs7yCfgAAAACQEAAA8AAAAAAAAAAAAAAAAAQwQAAGRycy9kb3du&#10;cmV2LnhtbFBLBQYAAAAABAAEAPMAAABQBQAAAAA=&#10;" w14:anchorId="4A012B1E">
                <v:textbox>
                  <w:txbxContent>
                    <w:p w:rsidRPr="006E1087" w:rsidR="004F26E4" w:rsidP="00A33195" w:rsidRDefault="004F26E4" w14:paraId="2CE00067" w14:textId="77777777">
                      <w:pPr>
                        <w:jc w:val="center"/>
                      </w:pPr>
                      <w:r>
                        <w:rPr>
                          <w:b/>
                          <w:i/>
                        </w:rPr>
                        <w:t>Balíkové zásilky mezinárodní</w:t>
                      </w:r>
                    </w:p>
                  </w:txbxContent>
                </v:textbox>
                <w10:wrap anchorx="margin" anchory="margin"/>
              </v:shape>
            </w:pict>
          </mc:Fallback>
        </mc:AlternateContent>
      </w:r>
      <w:r w:rsidR="00954480" w:rsidRPr="00366F2E">
        <w:rPr>
          <w:rFonts w:ascii="Arial" w:hAnsi="Arial" w:cs="Arial"/>
        </w:rPr>
        <w:br w:type="page"/>
      </w:r>
    </w:p>
    <w:p w14:paraId="2BDC0AD9" w14:textId="400C1C42" w:rsidR="00954480" w:rsidRPr="00366F2E" w:rsidRDefault="00954480" w:rsidP="003D7678">
      <w:pPr>
        <w:pStyle w:val="Nadpis4"/>
        <w:numPr>
          <w:ilvl w:val="3"/>
          <w:numId w:val="61"/>
        </w:numPr>
        <w:tabs>
          <w:tab w:val="clear" w:pos="907"/>
          <w:tab w:val="num" w:pos="709"/>
        </w:tabs>
        <w:ind w:left="851" w:hanging="765"/>
        <w:rPr>
          <w:rFonts w:cs="Arial"/>
        </w:rPr>
      </w:pPr>
      <w:bookmarkStart w:id="540" w:name="_Toc22742929"/>
      <w:bookmarkStart w:id="541" w:name="_Toc87870689"/>
      <w:bookmarkStart w:id="542" w:name="_Toc151388015"/>
      <w:bookmarkStart w:id="543" w:name="_Toc189039861"/>
      <w:r w:rsidRPr="00366F2E">
        <w:rPr>
          <w:rFonts w:cs="Arial"/>
        </w:rPr>
        <w:lastRenderedPageBreak/>
        <w:t>Přehled a ceník doplňkových služeb, příplatků a vrácení cen</w:t>
      </w:r>
      <w:bookmarkEnd w:id="540"/>
      <w:bookmarkEnd w:id="541"/>
      <w:bookmarkEnd w:id="542"/>
      <w:bookmarkEnd w:id="543"/>
    </w:p>
    <w:tbl>
      <w:tblPr>
        <w:tblW w:w="11341" w:type="dxa"/>
        <w:tblInd w:w="-35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551"/>
        <w:gridCol w:w="1135"/>
        <w:gridCol w:w="779"/>
        <w:gridCol w:w="780"/>
        <w:gridCol w:w="1135"/>
        <w:gridCol w:w="779"/>
        <w:gridCol w:w="780"/>
        <w:gridCol w:w="850"/>
        <w:gridCol w:w="851"/>
        <w:gridCol w:w="850"/>
        <w:gridCol w:w="71"/>
        <w:gridCol w:w="780"/>
      </w:tblGrid>
      <w:tr w:rsidR="00D62380" w:rsidRPr="00366F2E" w14:paraId="60AE160E" w14:textId="77777777" w:rsidTr="009C21D3">
        <w:trPr>
          <w:trHeight w:val="568"/>
        </w:trPr>
        <w:tc>
          <w:tcPr>
            <w:tcW w:w="2551" w:type="dxa"/>
            <w:vMerge w:val="restart"/>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3398F668" w14:textId="77777777" w:rsidR="00954480" w:rsidRPr="00366F2E" w:rsidRDefault="00954480" w:rsidP="00310B8A">
            <w:pPr>
              <w:spacing w:line="228" w:lineRule="auto"/>
              <w:jc w:val="center"/>
              <w:rPr>
                <w:rFonts w:ascii="Arial" w:hAnsi="Arial" w:cs="Arial"/>
                <w:b/>
                <w:sz w:val="20"/>
                <w:szCs w:val="20"/>
              </w:rPr>
            </w:pPr>
            <w:r w:rsidRPr="00366F2E">
              <w:rPr>
                <w:rFonts w:ascii="Arial" w:hAnsi="Arial" w:cs="Arial"/>
                <w:b/>
                <w:sz w:val="20"/>
                <w:szCs w:val="20"/>
              </w:rPr>
              <w:t>Druh zásilky</w:t>
            </w:r>
          </w:p>
        </w:tc>
        <w:tc>
          <w:tcPr>
            <w:tcW w:w="2694" w:type="dxa"/>
            <w:gridSpan w:val="3"/>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0E31C9E1" w14:textId="77777777" w:rsidR="00954480" w:rsidRPr="00366F2E" w:rsidRDefault="00954480" w:rsidP="00310B8A">
            <w:pPr>
              <w:pStyle w:val="Zpat"/>
              <w:tabs>
                <w:tab w:val="clear" w:pos="4513"/>
              </w:tabs>
              <w:ind w:left="-113"/>
              <w:jc w:val="center"/>
              <w:rPr>
                <w:rFonts w:ascii="Arial" w:hAnsi="Arial" w:cs="Arial"/>
                <w:b/>
                <w:sz w:val="20"/>
                <w:szCs w:val="20"/>
              </w:rPr>
            </w:pPr>
            <w:r w:rsidRPr="00366F2E">
              <w:rPr>
                <w:rFonts w:ascii="Arial" w:hAnsi="Arial" w:cs="Arial"/>
                <w:b/>
                <w:sz w:val="20"/>
                <w:szCs w:val="20"/>
              </w:rPr>
              <w:t>Standardní balík</w:t>
            </w:r>
          </w:p>
        </w:tc>
        <w:tc>
          <w:tcPr>
            <w:tcW w:w="2694" w:type="dxa"/>
            <w:gridSpan w:val="3"/>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271A64E7" w14:textId="77777777" w:rsidR="00954480" w:rsidRPr="00366F2E" w:rsidRDefault="00954480" w:rsidP="00310B8A">
            <w:pPr>
              <w:pStyle w:val="Zpat"/>
              <w:tabs>
                <w:tab w:val="clear" w:pos="4513"/>
              </w:tabs>
              <w:ind w:left="-57"/>
              <w:jc w:val="center"/>
              <w:rPr>
                <w:rFonts w:ascii="Arial" w:hAnsi="Arial" w:cs="Arial"/>
                <w:b/>
                <w:sz w:val="20"/>
                <w:szCs w:val="20"/>
              </w:rPr>
            </w:pPr>
            <w:r w:rsidRPr="00366F2E">
              <w:rPr>
                <w:rFonts w:ascii="Arial" w:hAnsi="Arial" w:cs="Arial"/>
                <w:b/>
                <w:sz w:val="20"/>
                <w:szCs w:val="20"/>
              </w:rPr>
              <w:t>Cenný balík</w:t>
            </w:r>
          </w:p>
        </w:tc>
        <w:tc>
          <w:tcPr>
            <w:tcW w:w="1701" w:type="dxa"/>
            <w:gridSpan w:val="2"/>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3A9DB32E" w14:textId="4CF58EF2" w:rsidR="00954480" w:rsidRPr="00366F2E" w:rsidRDefault="00954480" w:rsidP="00310B8A">
            <w:pPr>
              <w:pStyle w:val="Zpat"/>
              <w:tabs>
                <w:tab w:val="clear" w:pos="4513"/>
              </w:tabs>
              <w:ind w:left="-57"/>
              <w:jc w:val="center"/>
              <w:rPr>
                <w:rFonts w:ascii="Arial" w:hAnsi="Arial" w:cs="Arial"/>
                <w:b/>
                <w:sz w:val="20"/>
                <w:szCs w:val="20"/>
              </w:rPr>
            </w:pPr>
            <w:r w:rsidRPr="00366F2E">
              <w:rPr>
                <w:rFonts w:ascii="Arial" w:hAnsi="Arial" w:cs="Arial"/>
                <w:b/>
                <w:sz w:val="20"/>
                <w:szCs w:val="20"/>
              </w:rPr>
              <w:t>EMS do zahraničí</w:t>
            </w:r>
          </w:p>
        </w:tc>
        <w:tc>
          <w:tcPr>
            <w:tcW w:w="1701" w:type="dxa"/>
            <w:gridSpan w:val="3"/>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4EEFCD91" w14:textId="4349E8DA" w:rsidR="00954480" w:rsidRPr="00366F2E" w:rsidRDefault="00954480" w:rsidP="00FC5532">
            <w:pPr>
              <w:pStyle w:val="Zpat"/>
              <w:tabs>
                <w:tab w:val="clear" w:pos="4513"/>
              </w:tabs>
              <w:ind w:left="-57"/>
              <w:jc w:val="center"/>
              <w:rPr>
                <w:rFonts w:ascii="Arial" w:hAnsi="Arial" w:cs="Arial"/>
                <w:b/>
                <w:sz w:val="20"/>
                <w:szCs w:val="20"/>
              </w:rPr>
            </w:pPr>
            <w:r w:rsidRPr="00366F2E">
              <w:rPr>
                <w:rFonts w:ascii="Arial" w:hAnsi="Arial" w:cs="Arial"/>
                <w:b/>
                <w:sz w:val="20"/>
                <w:szCs w:val="20"/>
              </w:rPr>
              <w:t>Obchodní balík do zahraničí</w:t>
            </w:r>
          </w:p>
        </w:tc>
      </w:tr>
      <w:tr w:rsidR="00D62380" w:rsidRPr="00366F2E" w14:paraId="7FEA564A" w14:textId="77777777" w:rsidTr="00355200">
        <w:trPr>
          <w:trHeight w:val="178"/>
        </w:trPr>
        <w:tc>
          <w:tcPr>
            <w:tcW w:w="2551" w:type="dxa"/>
            <w:vMerge/>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119103E3" w14:textId="77777777" w:rsidR="00954480" w:rsidRPr="00366F2E" w:rsidRDefault="00954480" w:rsidP="003D2072">
            <w:pPr>
              <w:spacing w:line="228" w:lineRule="auto"/>
              <w:jc w:val="center"/>
              <w:rPr>
                <w:rFonts w:ascii="Arial" w:hAnsi="Arial" w:cs="Arial"/>
                <w:b/>
                <w:sz w:val="20"/>
                <w:szCs w:val="20"/>
              </w:rPr>
            </w:pPr>
          </w:p>
        </w:tc>
        <w:tc>
          <w:tcPr>
            <w:tcW w:w="8790" w:type="dxa"/>
            <w:gridSpan w:val="11"/>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034EC50E" w14:textId="6DA00D91" w:rsidR="00954480" w:rsidRPr="00366F2E" w:rsidRDefault="00954480" w:rsidP="00FB7257">
            <w:pPr>
              <w:pStyle w:val="Zpat"/>
              <w:tabs>
                <w:tab w:val="clear" w:pos="4513"/>
              </w:tabs>
              <w:jc w:val="center"/>
              <w:rPr>
                <w:rFonts w:ascii="Arial" w:hAnsi="Arial" w:cs="Arial"/>
                <w:b/>
                <w:sz w:val="18"/>
                <w:szCs w:val="18"/>
              </w:rPr>
            </w:pPr>
            <w:r w:rsidRPr="00366F2E">
              <w:rPr>
                <w:rFonts w:ascii="Arial" w:hAnsi="Arial" w:cs="Arial"/>
                <w:b/>
                <w:sz w:val="18"/>
                <w:szCs w:val="18"/>
              </w:rPr>
              <w:t>Cena v</w:t>
            </w:r>
            <w:r w:rsidR="00F00687" w:rsidRPr="00366F2E">
              <w:rPr>
                <w:rFonts w:ascii="Arial" w:hAnsi="Arial" w:cs="Arial"/>
                <w:b/>
                <w:sz w:val="18"/>
                <w:szCs w:val="18"/>
              </w:rPr>
              <w:t> </w:t>
            </w:r>
            <w:r w:rsidRPr="00366F2E">
              <w:rPr>
                <w:rFonts w:ascii="Arial" w:hAnsi="Arial" w:cs="Arial"/>
                <w:b/>
                <w:sz w:val="18"/>
                <w:szCs w:val="18"/>
              </w:rPr>
              <w:t>Kč (ceny služeb do 10 kg jsou osvobozeny od DPH</w:t>
            </w:r>
            <w:r w:rsidR="00FB7257" w:rsidRPr="00366F2E">
              <w:rPr>
                <w:rFonts w:ascii="Arial" w:hAnsi="Arial" w:cs="Arial"/>
                <w:b/>
                <w:sz w:val="18"/>
                <w:szCs w:val="18"/>
              </w:rPr>
              <w:t xml:space="preserve"> u Standardního a Cenného balíku</w:t>
            </w:r>
            <w:r w:rsidRPr="00366F2E">
              <w:rPr>
                <w:rFonts w:ascii="Arial" w:hAnsi="Arial" w:cs="Arial"/>
                <w:b/>
                <w:sz w:val="18"/>
                <w:szCs w:val="18"/>
              </w:rPr>
              <w:t>)</w:t>
            </w:r>
          </w:p>
        </w:tc>
      </w:tr>
      <w:tr w:rsidR="00D62380" w:rsidRPr="00366F2E" w14:paraId="21AD4A8C" w14:textId="77777777" w:rsidTr="00355200">
        <w:trPr>
          <w:trHeight w:val="178"/>
        </w:trPr>
        <w:tc>
          <w:tcPr>
            <w:tcW w:w="11341" w:type="dxa"/>
            <w:gridSpan w:val="12"/>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5BFD5B88" w14:textId="77777777" w:rsidR="00954480" w:rsidRPr="00366F2E" w:rsidRDefault="00954480" w:rsidP="003D2072">
            <w:pPr>
              <w:pStyle w:val="Zpat"/>
              <w:tabs>
                <w:tab w:val="clear" w:pos="4513"/>
              </w:tabs>
              <w:jc w:val="center"/>
              <w:rPr>
                <w:rFonts w:ascii="Arial" w:hAnsi="Arial" w:cs="Arial"/>
                <w:b/>
                <w:sz w:val="20"/>
                <w:szCs w:val="20"/>
              </w:rPr>
            </w:pPr>
            <w:r w:rsidRPr="00366F2E">
              <w:rPr>
                <w:rFonts w:ascii="Arial" w:hAnsi="Arial" w:cs="Arial"/>
                <w:b/>
                <w:sz w:val="20"/>
                <w:szCs w:val="20"/>
              </w:rPr>
              <w:t>Doplňkové služby</w:t>
            </w:r>
          </w:p>
        </w:tc>
      </w:tr>
      <w:tr w:rsidR="00BC06DA" w:rsidRPr="00366F2E" w14:paraId="11740C2B"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011A40B" w14:textId="77777777" w:rsidR="00954480" w:rsidRPr="00366F2E" w:rsidRDefault="00954480" w:rsidP="00565A2C">
            <w:pPr>
              <w:pStyle w:val="Zpat"/>
              <w:tabs>
                <w:tab w:val="clear" w:pos="4513"/>
              </w:tabs>
              <w:ind w:left="78" w:hanging="7"/>
              <w:rPr>
                <w:rFonts w:ascii="Arial" w:hAnsi="Arial" w:cs="Arial"/>
                <w:sz w:val="20"/>
                <w:szCs w:val="20"/>
              </w:rPr>
            </w:pP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tcPr>
          <w:p w14:paraId="0FCF02E8" w14:textId="04B9B4B9" w:rsidR="00954480" w:rsidRPr="00366F2E" w:rsidRDefault="00C251BD" w:rsidP="00310B8A">
            <w:pPr>
              <w:pStyle w:val="Zpat"/>
              <w:tabs>
                <w:tab w:val="clear" w:pos="4513"/>
              </w:tabs>
              <w:ind w:left="-57"/>
              <w:jc w:val="center"/>
              <w:rPr>
                <w:rFonts w:ascii="Arial" w:hAnsi="Arial" w:cs="Arial"/>
                <w:b/>
                <w:szCs w:val="14"/>
              </w:rPr>
            </w:pPr>
            <w:r w:rsidRPr="00366F2E">
              <w:rPr>
                <w:rFonts w:ascii="Arial" w:hAnsi="Arial" w:cs="Arial"/>
                <w:b/>
                <w:szCs w:val="14"/>
              </w:rPr>
              <w:t xml:space="preserve"> </w:t>
            </w:r>
            <w:r w:rsidR="00954480" w:rsidRPr="00366F2E">
              <w:rPr>
                <w:rFonts w:ascii="Arial" w:hAnsi="Arial" w:cs="Arial"/>
                <w:b/>
                <w:szCs w:val="14"/>
              </w:rPr>
              <w:t>Osvobozeno od DPH</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3AF27A5" w14:textId="77777777" w:rsidR="00954480" w:rsidRPr="00366F2E" w:rsidRDefault="00954480" w:rsidP="00310B8A">
            <w:pPr>
              <w:pStyle w:val="Zpat"/>
              <w:tabs>
                <w:tab w:val="clear" w:pos="4513"/>
              </w:tabs>
              <w:jc w:val="center"/>
              <w:rPr>
                <w:rFonts w:ascii="Arial" w:hAnsi="Arial" w:cs="Arial"/>
                <w:b/>
                <w:szCs w:val="14"/>
              </w:rPr>
            </w:pPr>
            <w:r w:rsidRPr="00366F2E">
              <w:rPr>
                <w:rFonts w:ascii="Arial" w:hAnsi="Arial" w:cs="Arial"/>
                <w:b/>
                <w:szCs w:val="14"/>
              </w:rPr>
              <w:t>bez DPH</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190A29C" w14:textId="77777777" w:rsidR="00954480" w:rsidRPr="00366F2E" w:rsidRDefault="00954480" w:rsidP="00310B8A">
            <w:pPr>
              <w:pStyle w:val="Zpat"/>
              <w:tabs>
                <w:tab w:val="clear" w:pos="4513"/>
              </w:tabs>
              <w:jc w:val="center"/>
              <w:rPr>
                <w:rFonts w:ascii="Arial" w:hAnsi="Arial" w:cs="Arial"/>
                <w:b/>
                <w:szCs w:val="14"/>
              </w:rPr>
            </w:pPr>
            <w:r w:rsidRPr="00366F2E">
              <w:rPr>
                <w:rFonts w:ascii="Arial" w:hAnsi="Arial" w:cs="Arial"/>
                <w:b/>
                <w:szCs w:val="14"/>
              </w:rPr>
              <w:t>s DPH</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tcPr>
          <w:p w14:paraId="64BB00F4" w14:textId="676EC2F3" w:rsidR="00954480" w:rsidRPr="00366F2E" w:rsidRDefault="00C251BD" w:rsidP="00310B8A">
            <w:pPr>
              <w:pStyle w:val="Zpat"/>
              <w:tabs>
                <w:tab w:val="clear" w:pos="4513"/>
              </w:tabs>
              <w:ind w:left="-57"/>
              <w:jc w:val="center"/>
              <w:rPr>
                <w:rFonts w:ascii="Arial" w:hAnsi="Arial" w:cs="Arial"/>
                <w:b/>
                <w:szCs w:val="14"/>
              </w:rPr>
            </w:pPr>
            <w:r w:rsidRPr="00366F2E">
              <w:rPr>
                <w:rFonts w:ascii="Arial" w:hAnsi="Arial" w:cs="Arial"/>
                <w:b/>
                <w:szCs w:val="14"/>
              </w:rPr>
              <w:t xml:space="preserve"> </w:t>
            </w:r>
            <w:r w:rsidR="00954480" w:rsidRPr="00366F2E">
              <w:rPr>
                <w:rFonts w:ascii="Arial" w:hAnsi="Arial" w:cs="Arial"/>
                <w:b/>
                <w:szCs w:val="14"/>
              </w:rPr>
              <w:t>Osvobozeno od DPH</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5207903" w14:textId="77777777" w:rsidR="00954480" w:rsidRPr="00366F2E" w:rsidRDefault="00954480" w:rsidP="00310B8A">
            <w:pPr>
              <w:pStyle w:val="Zpat"/>
              <w:tabs>
                <w:tab w:val="clear" w:pos="4513"/>
              </w:tabs>
              <w:jc w:val="center"/>
              <w:rPr>
                <w:rFonts w:ascii="Arial" w:hAnsi="Arial" w:cs="Arial"/>
                <w:b/>
                <w:szCs w:val="14"/>
              </w:rPr>
            </w:pPr>
            <w:r w:rsidRPr="00366F2E">
              <w:rPr>
                <w:rFonts w:ascii="Arial" w:hAnsi="Arial" w:cs="Arial"/>
                <w:b/>
                <w:szCs w:val="14"/>
              </w:rPr>
              <w:t>bez DPH</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9CF6943" w14:textId="77777777" w:rsidR="00954480" w:rsidRPr="00366F2E" w:rsidRDefault="00954480" w:rsidP="00310B8A">
            <w:pPr>
              <w:pStyle w:val="Zpat"/>
              <w:tabs>
                <w:tab w:val="clear" w:pos="4513"/>
              </w:tabs>
              <w:jc w:val="center"/>
              <w:rPr>
                <w:rFonts w:ascii="Arial" w:hAnsi="Arial" w:cs="Arial"/>
                <w:b/>
                <w:szCs w:val="14"/>
              </w:rPr>
            </w:pPr>
            <w:r w:rsidRPr="00366F2E">
              <w:rPr>
                <w:rFonts w:ascii="Arial" w:hAnsi="Arial" w:cs="Arial"/>
                <w:b/>
                <w:szCs w:val="14"/>
              </w:rPr>
              <w:t>s DPH</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506353D" w14:textId="77777777" w:rsidR="00954480" w:rsidRPr="00366F2E" w:rsidRDefault="00954480" w:rsidP="00310B8A">
            <w:pPr>
              <w:pStyle w:val="Zpat"/>
              <w:tabs>
                <w:tab w:val="clear" w:pos="4513"/>
              </w:tabs>
              <w:jc w:val="center"/>
              <w:rPr>
                <w:rFonts w:ascii="Arial" w:hAnsi="Arial" w:cs="Arial"/>
                <w:b/>
                <w:szCs w:val="14"/>
              </w:rPr>
            </w:pPr>
            <w:r w:rsidRPr="00366F2E">
              <w:rPr>
                <w:rFonts w:ascii="Arial" w:hAnsi="Arial" w:cs="Arial"/>
                <w:b/>
                <w:szCs w:val="14"/>
              </w:rPr>
              <w:t>bez DPH</w:t>
            </w: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A352F69" w14:textId="77777777" w:rsidR="00954480" w:rsidRPr="00366F2E" w:rsidRDefault="00954480" w:rsidP="00310B8A">
            <w:pPr>
              <w:pStyle w:val="Zpat"/>
              <w:tabs>
                <w:tab w:val="clear" w:pos="4513"/>
              </w:tabs>
              <w:jc w:val="center"/>
              <w:rPr>
                <w:rFonts w:ascii="Arial" w:hAnsi="Arial" w:cs="Arial"/>
                <w:b/>
                <w:szCs w:val="14"/>
              </w:rPr>
            </w:pPr>
            <w:r w:rsidRPr="00366F2E">
              <w:rPr>
                <w:rFonts w:ascii="Arial" w:hAnsi="Arial" w:cs="Arial"/>
                <w:b/>
                <w:szCs w:val="14"/>
              </w:rPr>
              <w:t>s DPH</w:t>
            </w:r>
          </w:p>
        </w:tc>
        <w:tc>
          <w:tcPr>
            <w:tcW w:w="92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568CF92" w14:textId="77777777" w:rsidR="00954480" w:rsidRPr="00366F2E" w:rsidRDefault="00954480" w:rsidP="00310B8A">
            <w:pPr>
              <w:pStyle w:val="Zpat"/>
              <w:tabs>
                <w:tab w:val="clear" w:pos="4513"/>
              </w:tabs>
              <w:jc w:val="center"/>
              <w:rPr>
                <w:rFonts w:ascii="Arial" w:hAnsi="Arial" w:cs="Arial"/>
                <w:b/>
                <w:szCs w:val="14"/>
              </w:rPr>
            </w:pPr>
            <w:r w:rsidRPr="00366F2E">
              <w:rPr>
                <w:rFonts w:ascii="Arial" w:hAnsi="Arial" w:cs="Arial"/>
                <w:b/>
                <w:szCs w:val="14"/>
              </w:rPr>
              <w:t>bez DPH</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0EFFAC5" w14:textId="77777777" w:rsidR="00954480" w:rsidRPr="00366F2E" w:rsidRDefault="00954480" w:rsidP="00310B8A">
            <w:pPr>
              <w:pStyle w:val="Zpat"/>
              <w:tabs>
                <w:tab w:val="clear" w:pos="4513"/>
              </w:tabs>
              <w:jc w:val="center"/>
              <w:rPr>
                <w:rFonts w:ascii="Arial" w:hAnsi="Arial" w:cs="Arial"/>
                <w:b/>
                <w:szCs w:val="14"/>
              </w:rPr>
            </w:pPr>
            <w:r w:rsidRPr="00366F2E">
              <w:rPr>
                <w:rFonts w:ascii="Arial" w:hAnsi="Arial" w:cs="Arial"/>
                <w:b/>
                <w:szCs w:val="14"/>
              </w:rPr>
              <w:t>s DPH</w:t>
            </w:r>
          </w:p>
        </w:tc>
      </w:tr>
      <w:tr w:rsidR="004B0378" w:rsidRPr="00366F2E" w14:paraId="41D020A3"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B7E775B" w14:textId="77777777" w:rsidR="00954480" w:rsidRPr="00366F2E" w:rsidRDefault="00954480" w:rsidP="00310B8A">
            <w:pPr>
              <w:pStyle w:val="Zpat"/>
              <w:tabs>
                <w:tab w:val="clear" w:pos="4513"/>
              </w:tabs>
              <w:rPr>
                <w:rFonts w:ascii="Arial" w:hAnsi="Arial" w:cs="Arial"/>
                <w:sz w:val="20"/>
                <w:szCs w:val="20"/>
              </w:rPr>
            </w:pPr>
            <w:r w:rsidRPr="00366F2E">
              <w:rPr>
                <w:rFonts w:ascii="Arial" w:hAnsi="Arial" w:cs="Arial"/>
                <w:sz w:val="20"/>
                <w:szCs w:val="20"/>
              </w:rPr>
              <w:t>Dobírka</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DB59403" w14:textId="77777777" w:rsidR="00954480" w:rsidRPr="00366F2E" w:rsidRDefault="00954480" w:rsidP="00310B8A">
            <w:pPr>
              <w:pStyle w:val="Zpat"/>
              <w:tabs>
                <w:tab w:val="clear" w:pos="4513"/>
              </w:tabs>
              <w:jc w:val="center"/>
              <w:rPr>
                <w:rFonts w:ascii="Arial" w:hAnsi="Arial" w:cs="Arial"/>
                <w:sz w:val="20"/>
                <w:szCs w:val="20"/>
              </w:rPr>
            </w:pPr>
            <w:r w:rsidRPr="00366F2E">
              <w:rPr>
                <w:rFonts w:ascii="Arial" w:hAnsi="Arial" w:cs="Arial"/>
                <w:sz w:val="20"/>
                <w:szCs w:val="20"/>
              </w:rPr>
              <w:t>25,00</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9FBE22D" w14:textId="77777777" w:rsidR="00954480" w:rsidRPr="00366F2E" w:rsidRDefault="00954480" w:rsidP="00310B8A">
            <w:pPr>
              <w:pStyle w:val="Zpat"/>
              <w:tabs>
                <w:tab w:val="clear" w:pos="4513"/>
              </w:tabs>
              <w:ind w:left="-57"/>
              <w:jc w:val="center"/>
              <w:rPr>
                <w:rFonts w:ascii="Arial" w:hAnsi="Arial" w:cs="Arial"/>
                <w:sz w:val="20"/>
                <w:szCs w:val="20"/>
              </w:rPr>
            </w:pPr>
            <w:r w:rsidRPr="00366F2E">
              <w:rPr>
                <w:rFonts w:ascii="Arial" w:hAnsi="Arial" w:cs="Arial"/>
                <w:sz w:val="20"/>
                <w:szCs w:val="20"/>
              </w:rPr>
              <w:t>24,79</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F209CD6" w14:textId="77777777" w:rsidR="00954480" w:rsidRPr="00366F2E" w:rsidRDefault="00954480" w:rsidP="00310B8A">
            <w:pPr>
              <w:pStyle w:val="Zpat"/>
              <w:tabs>
                <w:tab w:val="clear" w:pos="4513"/>
              </w:tabs>
              <w:jc w:val="center"/>
              <w:rPr>
                <w:rFonts w:ascii="Arial" w:hAnsi="Arial" w:cs="Arial"/>
                <w:b/>
                <w:sz w:val="20"/>
                <w:szCs w:val="20"/>
              </w:rPr>
            </w:pPr>
            <w:r w:rsidRPr="00366F2E">
              <w:rPr>
                <w:rFonts w:ascii="Arial" w:hAnsi="Arial" w:cs="Arial"/>
                <w:b/>
                <w:sz w:val="20"/>
                <w:szCs w:val="20"/>
              </w:rPr>
              <w:t>30,00</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12D71F8" w14:textId="77777777" w:rsidR="00954480" w:rsidRPr="00366F2E" w:rsidRDefault="00954480" w:rsidP="00310B8A">
            <w:pPr>
              <w:pStyle w:val="Zpat"/>
              <w:tabs>
                <w:tab w:val="clear" w:pos="4513"/>
              </w:tabs>
              <w:jc w:val="center"/>
              <w:rPr>
                <w:rFonts w:ascii="Arial" w:hAnsi="Arial" w:cs="Arial"/>
                <w:sz w:val="20"/>
                <w:szCs w:val="20"/>
              </w:rPr>
            </w:pPr>
            <w:r w:rsidRPr="00366F2E">
              <w:rPr>
                <w:rFonts w:ascii="Arial" w:hAnsi="Arial" w:cs="Arial"/>
                <w:sz w:val="20"/>
                <w:szCs w:val="20"/>
              </w:rPr>
              <w:t>25,00</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77A01BA" w14:textId="77777777" w:rsidR="00954480" w:rsidRPr="00366F2E" w:rsidRDefault="00954480" w:rsidP="00310B8A">
            <w:pPr>
              <w:pStyle w:val="Zpat"/>
              <w:tabs>
                <w:tab w:val="clear" w:pos="4513"/>
              </w:tabs>
              <w:ind w:left="-57"/>
              <w:jc w:val="center"/>
              <w:rPr>
                <w:rFonts w:ascii="Arial" w:hAnsi="Arial" w:cs="Arial"/>
                <w:sz w:val="20"/>
                <w:szCs w:val="20"/>
              </w:rPr>
            </w:pPr>
            <w:r w:rsidRPr="00366F2E">
              <w:rPr>
                <w:rFonts w:ascii="Arial" w:hAnsi="Arial" w:cs="Arial"/>
                <w:sz w:val="20"/>
                <w:szCs w:val="20"/>
              </w:rPr>
              <w:t>24,79</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EA0ECBF" w14:textId="77777777" w:rsidR="00954480" w:rsidRPr="00366F2E" w:rsidRDefault="00954480" w:rsidP="00310B8A">
            <w:pPr>
              <w:pStyle w:val="Zpat"/>
              <w:tabs>
                <w:tab w:val="clear" w:pos="4513"/>
              </w:tabs>
              <w:jc w:val="center"/>
              <w:rPr>
                <w:rFonts w:ascii="Arial" w:hAnsi="Arial" w:cs="Arial"/>
                <w:b/>
                <w:sz w:val="20"/>
                <w:szCs w:val="20"/>
              </w:rPr>
            </w:pPr>
            <w:r w:rsidRPr="00366F2E">
              <w:rPr>
                <w:rFonts w:ascii="Arial" w:hAnsi="Arial" w:cs="Arial"/>
                <w:b/>
                <w:sz w:val="20"/>
                <w:szCs w:val="20"/>
              </w:rPr>
              <w:t>30,00</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EA753B9" w14:textId="77777777" w:rsidR="00954480" w:rsidRPr="00366F2E" w:rsidRDefault="00954480"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443AF41" w14:textId="77777777" w:rsidR="00954480" w:rsidRPr="00366F2E" w:rsidRDefault="00954480" w:rsidP="00310B8A">
            <w:pPr>
              <w:pStyle w:val="Zpat"/>
              <w:tabs>
                <w:tab w:val="clear" w:pos="4513"/>
              </w:tabs>
              <w:jc w:val="center"/>
              <w:rPr>
                <w:rFonts w:ascii="Arial" w:hAnsi="Arial" w:cs="Arial"/>
                <w:b/>
                <w:sz w:val="20"/>
                <w:szCs w:val="20"/>
              </w:rPr>
            </w:pPr>
            <w:r w:rsidRPr="00366F2E">
              <w:rPr>
                <w:rFonts w:ascii="Arial" w:hAnsi="Arial" w:cs="Arial"/>
                <w:b/>
                <w:sz w:val="20"/>
                <w:szCs w:val="20"/>
              </w:rPr>
              <w:t>-</w:t>
            </w:r>
          </w:p>
        </w:tc>
        <w:tc>
          <w:tcPr>
            <w:tcW w:w="92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3A742A8" w14:textId="77777777" w:rsidR="00954480" w:rsidRPr="00366F2E" w:rsidRDefault="00954480"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2B4EC0B" w14:textId="77777777" w:rsidR="00954480" w:rsidRPr="00366F2E" w:rsidRDefault="00954480" w:rsidP="00310B8A">
            <w:pPr>
              <w:pStyle w:val="Zpat"/>
              <w:tabs>
                <w:tab w:val="clear" w:pos="4513"/>
              </w:tabs>
              <w:jc w:val="center"/>
              <w:rPr>
                <w:rFonts w:ascii="Arial" w:hAnsi="Arial" w:cs="Arial"/>
                <w:b/>
                <w:sz w:val="20"/>
                <w:szCs w:val="20"/>
              </w:rPr>
            </w:pPr>
            <w:r w:rsidRPr="00366F2E">
              <w:rPr>
                <w:rFonts w:ascii="Arial" w:hAnsi="Arial" w:cs="Arial"/>
                <w:b/>
                <w:sz w:val="20"/>
                <w:szCs w:val="20"/>
              </w:rPr>
              <w:t>-</w:t>
            </w:r>
          </w:p>
        </w:tc>
      </w:tr>
      <w:tr w:rsidR="004B0378" w:rsidRPr="00366F2E" w14:paraId="46C63E56" w14:textId="77777777" w:rsidTr="00355200">
        <w:trPr>
          <w:trHeight w:val="926"/>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880E15B" w14:textId="534C60CC" w:rsidR="00954480" w:rsidRPr="00366F2E" w:rsidRDefault="00954480" w:rsidP="00310B8A">
            <w:pPr>
              <w:pStyle w:val="Zpat"/>
              <w:tabs>
                <w:tab w:val="clear" w:pos="4513"/>
              </w:tabs>
              <w:rPr>
                <w:rFonts w:ascii="Arial" w:hAnsi="Arial" w:cs="Arial"/>
                <w:sz w:val="20"/>
                <w:szCs w:val="20"/>
              </w:rPr>
            </w:pPr>
            <w:proofErr w:type="spellStart"/>
            <w:r w:rsidRPr="00366F2E">
              <w:rPr>
                <w:rFonts w:ascii="Arial" w:hAnsi="Arial" w:cs="Arial"/>
                <w:sz w:val="20"/>
                <w:szCs w:val="20"/>
              </w:rPr>
              <w:t>Bezdokladová</w:t>
            </w:r>
            <w:proofErr w:type="spellEnd"/>
            <w:r w:rsidRPr="00366F2E">
              <w:rPr>
                <w:rFonts w:ascii="Arial" w:hAnsi="Arial" w:cs="Arial"/>
                <w:sz w:val="20"/>
                <w:szCs w:val="20"/>
              </w:rPr>
              <w:t xml:space="preserve"> dobírka k</w:t>
            </w:r>
            <w:r w:rsidR="00F00687" w:rsidRPr="00366F2E">
              <w:rPr>
                <w:rFonts w:ascii="Arial" w:hAnsi="Arial" w:cs="Arial"/>
                <w:sz w:val="20"/>
                <w:szCs w:val="20"/>
              </w:rPr>
              <w:t> </w:t>
            </w:r>
            <w:r w:rsidRPr="00366F2E">
              <w:rPr>
                <w:rFonts w:ascii="Arial" w:hAnsi="Arial" w:cs="Arial"/>
                <w:sz w:val="20"/>
                <w:szCs w:val="20"/>
              </w:rPr>
              <w:t>Obchodnímu balíku (platí pouze pro balíky adresované na Slovensko a pro smluvní podavatele</w:t>
            </w:r>
            <w:r w:rsidR="00A852B2" w:rsidRPr="00366F2E">
              <w:rPr>
                <w:rFonts w:ascii="Arial" w:hAnsi="Arial" w:cs="Arial"/>
                <w:sz w:val="20"/>
                <w:szCs w:val="20"/>
              </w:rPr>
              <w:t>)</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3525F96" w14:textId="77777777" w:rsidR="00954480" w:rsidRPr="00366F2E" w:rsidRDefault="00954480"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A29DD2C" w14:textId="77777777" w:rsidR="00954480" w:rsidRPr="00366F2E" w:rsidRDefault="00954480" w:rsidP="00310B8A">
            <w:pPr>
              <w:pStyle w:val="Zpat"/>
              <w:tabs>
                <w:tab w:val="clear" w:pos="4513"/>
              </w:tabs>
              <w:ind w:left="-57"/>
              <w:jc w:val="center"/>
              <w:rPr>
                <w:rFonts w:ascii="Arial" w:hAnsi="Arial" w:cs="Arial"/>
                <w:sz w:val="20"/>
                <w:szCs w:val="20"/>
              </w:rPr>
            </w:pPr>
            <w:r w:rsidRPr="00366F2E">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316DF77" w14:textId="77777777" w:rsidR="00954480" w:rsidRPr="00366F2E" w:rsidRDefault="00954480"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F87A316" w14:textId="77777777" w:rsidR="00954480" w:rsidRPr="00366F2E" w:rsidRDefault="00954480"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1884813" w14:textId="77777777" w:rsidR="00954480" w:rsidRPr="00366F2E" w:rsidRDefault="00954480"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441ECE0" w14:textId="77777777" w:rsidR="00954480" w:rsidRPr="00366F2E" w:rsidRDefault="00954480"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0291D66" w14:textId="77777777" w:rsidR="00954480" w:rsidRPr="00366F2E" w:rsidRDefault="00954480"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459AB98" w14:textId="77777777" w:rsidR="00954480" w:rsidRPr="00366F2E" w:rsidRDefault="00954480"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92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F18C261" w14:textId="4F215290" w:rsidR="00954480" w:rsidRPr="00366F2E" w:rsidRDefault="004A59CC" w:rsidP="00310B8A">
            <w:pPr>
              <w:pStyle w:val="Zpat"/>
              <w:tabs>
                <w:tab w:val="clear" w:pos="4513"/>
              </w:tabs>
              <w:jc w:val="center"/>
              <w:rPr>
                <w:rFonts w:ascii="Arial" w:hAnsi="Arial" w:cs="Arial"/>
                <w:sz w:val="20"/>
                <w:szCs w:val="20"/>
              </w:rPr>
            </w:pPr>
            <w:r w:rsidRPr="00366F2E">
              <w:rPr>
                <w:rFonts w:ascii="Arial" w:hAnsi="Arial" w:cs="Arial"/>
                <w:sz w:val="20"/>
                <w:szCs w:val="20"/>
              </w:rPr>
              <w:t>39,67</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3E5ED1D" w14:textId="77777777" w:rsidR="00954480" w:rsidRPr="00366F2E" w:rsidRDefault="00954480" w:rsidP="00310B8A">
            <w:pPr>
              <w:pStyle w:val="Zpat"/>
              <w:tabs>
                <w:tab w:val="clear" w:pos="4513"/>
              </w:tabs>
              <w:jc w:val="center"/>
              <w:rPr>
                <w:rFonts w:ascii="Arial" w:hAnsi="Arial" w:cs="Arial"/>
                <w:b/>
                <w:sz w:val="20"/>
                <w:szCs w:val="20"/>
              </w:rPr>
            </w:pPr>
            <w:r w:rsidRPr="00366F2E">
              <w:rPr>
                <w:rFonts w:ascii="Arial" w:hAnsi="Arial" w:cs="Arial"/>
                <w:b/>
                <w:sz w:val="20"/>
                <w:szCs w:val="20"/>
              </w:rPr>
              <w:t>48,00</w:t>
            </w:r>
          </w:p>
        </w:tc>
      </w:tr>
      <w:tr w:rsidR="00D62380" w:rsidRPr="00366F2E" w14:paraId="75EFA245" w14:textId="77777777" w:rsidTr="00355200">
        <w:trPr>
          <w:trHeight w:val="188"/>
        </w:trPr>
        <w:tc>
          <w:tcPr>
            <w:tcW w:w="11341" w:type="dxa"/>
            <w:gridSpan w:val="12"/>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3E524A0D" w14:textId="77777777" w:rsidR="00954480" w:rsidRPr="00366F2E" w:rsidRDefault="00954480" w:rsidP="00310B8A">
            <w:pPr>
              <w:pStyle w:val="Zpat"/>
              <w:tabs>
                <w:tab w:val="clear" w:pos="4513"/>
              </w:tabs>
              <w:jc w:val="center"/>
              <w:rPr>
                <w:rFonts w:ascii="Arial" w:hAnsi="Arial" w:cs="Arial"/>
                <w:b/>
                <w:sz w:val="20"/>
                <w:szCs w:val="20"/>
              </w:rPr>
            </w:pPr>
            <w:r w:rsidRPr="00366F2E">
              <w:rPr>
                <w:rFonts w:ascii="Arial" w:hAnsi="Arial" w:cs="Arial"/>
                <w:b/>
                <w:sz w:val="20"/>
                <w:szCs w:val="20"/>
              </w:rPr>
              <w:t>Příplatky</w:t>
            </w:r>
          </w:p>
        </w:tc>
      </w:tr>
      <w:tr w:rsidR="004B0378" w:rsidRPr="00366F2E" w14:paraId="4D142500"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5313133" w14:textId="77777777" w:rsidR="00643BED" w:rsidRPr="00366F2E" w:rsidRDefault="00643BED" w:rsidP="00643BED">
            <w:pPr>
              <w:pStyle w:val="Zpat"/>
              <w:tabs>
                <w:tab w:val="clear" w:pos="4513"/>
              </w:tabs>
              <w:rPr>
                <w:rFonts w:ascii="Arial" w:hAnsi="Arial" w:cs="Arial"/>
                <w:sz w:val="20"/>
                <w:szCs w:val="20"/>
              </w:rPr>
            </w:pPr>
            <w:r w:rsidRPr="00366F2E">
              <w:rPr>
                <w:rFonts w:ascii="Arial" w:hAnsi="Arial" w:cs="Arial"/>
                <w:sz w:val="20"/>
                <w:szCs w:val="20"/>
              </w:rPr>
              <w:t>Žádost o změnu uzavřené smlouvy</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B391604" w14:textId="77777777" w:rsidR="00643BED" w:rsidRPr="00366F2E" w:rsidRDefault="00643BED" w:rsidP="00643BED">
            <w:pPr>
              <w:pStyle w:val="Zpat"/>
              <w:tabs>
                <w:tab w:val="clear" w:pos="4513"/>
              </w:tabs>
              <w:jc w:val="center"/>
              <w:rPr>
                <w:rFonts w:ascii="Arial" w:hAnsi="Arial" w:cs="Arial"/>
                <w:sz w:val="20"/>
                <w:szCs w:val="20"/>
              </w:rPr>
            </w:pPr>
            <w:r w:rsidRPr="00366F2E">
              <w:rPr>
                <w:rFonts w:ascii="Arial" w:hAnsi="Arial" w:cs="Arial"/>
                <w:sz w:val="20"/>
                <w:szCs w:val="20"/>
              </w:rPr>
              <w:t>70,00</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80E82E6" w14:textId="4C694736" w:rsidR="00643BED" w:rsidRPr="00366F2E" w:rsidRDefault="00643BED" w:rsidP="00643BED">
            <w:pPr>
              <w:pStyle w:val="Zpat"/>
              <w:tabs>
                <w:tab w:val="clear" w:pos="4513"/>
              </w:tabs>
              <w:ind w:left="-57"/>
              <w:jc w:val="center"/>
              <w:rPr>
                <w:rFonts w:ascii="Arial" w:hAnsi="Arial" w:cs="Arial"/>
                <w:sz w:val="20"/>
                <w:szCs w:val="20"/>
              </w:rPr>
            </w:pPr>
            <w:r w:rsidRPr="00366F2E">
              <w:rPr>
                <w:rFonts w:ascii="Arial" w:hAnsi="Arial" w:cs="Arial"/>
                <w:sz w:val="20"/>
                <w:szCs w:val="20"/>
              </w:rPr>
              <w:t>70,25</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FC09D88" w14:textId="77777777" w:rsidR="00643BED" w:rsidRPr="00366F2E" w:rsidRDefault="00643BED" w:rsidP="00643BED">
            <w:pPr>
              <w:pStyle w:val="Zpat"/>
              <w:tabs>
                <w:tab w:val="clear" w:pos="4513"/>
              </w:tabs>
              <w:jc w:val="center"/>
              <w:rPr>
                <w:rFonts w:ascii="Arial" w:hAnsi="Arial" w:cs="Arial"/>
                <w:b/>
                <w:sz w:val="20"/>
                <w:szCs w:val="20"/>
              </w:rPr>
            </w:pPr>
            <w:r w:rsidRPr="00366F2E">
              <w:rPr>
                <w:rFonts w:ascii="Arial" w:hAnsi="Arial" w:cs="Arial"/>
                <w:b/>
                <w:sz w:val="20"/>
                <w:szCs w:val="20"/>
              </w:rPr>
              <w:t>85,00</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B681410" w14:textId="77777777" w:rsidR="00643BED" w:rsidRPr="00366F2E" w:rsidRDefault="00643BED" w:rsidP="00643BED">
            <w:pPr>
              <w:pStyle w:val="Zpat"/>
              <w:tabs>
                <w:tab w:val="clear" w:pos="4513"/>
              </w:tabs>
              <w:jc w:val="center"/>
              <w:rPr>
                <w:rFonts w:ascii="Arial" w:hAnsi="Arial" w:cs="Arial"/>
                <w:sz w:val="20"/>
                <w:szCs w:val="20"/>
              </w:rPr>
            </w:pPr>
            <w:r w:rsidRPr="00366F2E">
              <w:rPr>
                <w:rFonts w:ascii="Arial" w:hAnsi="Arial" w:cs="Arial"/>
                <w:sz w:val="20"/>
                <w:szCs w:val="20"/>
              </w:rPr>
              <w:t>70,00</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2D6A9B8" w14:textId="7DDDC7D8" w:rsidR="00643BED" w:rsidRPr="00366F2E" w:rsidRDefault="00643BED" w:rsidP="00643BED">
            <w:pPr>
              <w:pStyle w:val="Zpat"/>
              <w:tabs>
                <w:tab w:val="clear" w:pos="4513"/>
              </w:tabs>
              <w:ind w:left="-57"/>
              <w:jc w:val="center"/>
              <w:rPr>
                <w:rFonts w:ascii="Arial" w:hAnsi="Arial" w:cs="Arial"/>
                <w:sz w:val="20"/>
                <w:szCs w:val="20"/>
              </w:rPr>
            </w:pPr>
            <w:r w:rsidRPr="00366F2E">
              <w:rPr>
                <w:rFonts w:ascii="Arial" w:hAnsi="Arial" w:cs="Arial"/>
                <w:sz w:val="20"/>
                <w:szCs w:val="20"/>
              </w:rPr>
              <w:t>70,25</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039ADB7" w14:textId="77777777" w:rsidR="00643BED" w:rsidRPr="00366F2E" w:rsidRDefault="00643BED" w:rsidP="00643BED">
            <w:pPr>
              <w:pStyle w:val="Zpat"/>
              <w:tabs>
                <w:tab w:val="clear" w:pos="4513"/>
              </w:tabs>
              <w:jc w:val="center"/>
              <w:rPr>
                <w:rFonts w:ascii="Arial" w:hAnsi="Arial" w:cs="Arial"/>
                <w:b/>
                <w:sz w:val="20"/>
                <w:szCs w:val="20"/>
              </w:rPr>
            </w:pPr>
            <w:r w:rsidRPr="00366F2E">
              <w:rPr>
                <w:rFonts w:ascii="Arial" w:hAnsi="Arial" w:cs="Arial"/>
                <w:b/>
                <w:sz w:val="20"/>
                <w:szCs w:val="20"/>
              </w:rPr>
              <w:t>85,00</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FCA3652" w14:textId="0C6059E4" w:rsidR="00643BED" w:rsidRPr="00366F2E" w:rsidRDefault="00643BED" w:rsidP="00643BED">
            <w:pPr>
              <w:pStyle w:val="Zpat"/>
              <w:tabs>
                <w:tab w:val="clear" w:pos="4513"/>
              </w:tabs>
              <w:jc w:val="center"/>
              <w:rPr>
                <w:rFonts w:ascii="Arial" w:hAnsi="Arial" w:cs="Arial"/>
                <w:sz w:val="20"/>
                <w:szCs w:val="20"/>
              </w:rPr>
            </w:pPr>
            <w:r w:rsidRPr="00366F2E">
              <w:rPr>
                <w:rFonts w:ascii="Arial" w:hAnsi="Arial" w:cs="Arial"/>
                <w:sz w:val="20"/>
                <w:szCs w:val="20"/>
              </w:rPr>
              <w:t>70,25</w:t>
            </w: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B92D6C3" w14:textId="67653E8B" w:rsidR="00643BED" w:rsidRPr="00366F2E" w:rsidRDefault="00643BED" w:rsidP="00643BED">
            <w:pPr>
              <w:pStyle w:val="Zpat"/>
              <w:tabs>
                <w:tab w:val="clear" w:pos="4513"/>
              </w:tabs>
              <w:jc w:val="center"/>
              <w:rPr>
                <w:rFonts w:ascii="Arial" w:hAnsi="Arial" w:cs="Arial"/>
                <w:b/>
                <w:sz w:val="20"/>
                <w:szCs w:val="20"/>
              </w:rPr>
            </w:pPr>
            <w:r w:rsidRPr="00366F2E">
              <w:rPr>
                <w:rFonts w:ascii="Arial" w:hAnsi="Arial" w:cs="Arial"/>
                <w:b/>
                <w:sz w:val="20"/>
                <w:szCs w:val="20"/>
              </w:rPr>
              <w:t>85,00</w:t>
            </w:r>
          </w:p>
        </w:tc>
        <w:tc>
          <w:tcPr>
            <w:tcW w:w="92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B45AAB0" w14:textId="321D359C" w:rsidR="00643BED" w:rsidRPr="00366F2E" w:rsidRDefault="00643BED" w:rsidP="00643BED">
            <w:pPr>
              <w:pStyle w:val="Zpat"/>
              <w:tabs>
                <w:tab w:val="clear" w:pos="4513"/>
              </w:tabs>
              <w:jc w:val="center"/>
              <w:rPr>
                <w:rFonts w:ascii="Arial" w:hAnsi="Arial" w:cs="Arial"/>
                <w:sz w:val="20"/>
                <w:szCs w:val="20"/>
              </w:rPr>
            </w:pPr>
            <w:r w:rsidRPr="00366F2E">
              <w:rPr>
                <w:rFonts w:ascii="Arial" w:hAnsi="Arial" w:cs="Arial"/>
                <w:sz w:val="20"/>
                <w:szCs w:val="20"/>
              </w:rPr>
              <w:t>70,25</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AB21673" w14:textId="259E76B8" w:rsidR="00643BED" w:rsidRPr="00366F2E" w:rsidRDefault="00643BED" w:rsidP="00643BED">
            <w:pPr>
              <w:pStyle w:val="Zpat"/>
              <w:tabs>
                <w:tab w:val="clear" w:pos="4513"/>
              </w:tabs>
              <w:jc w:val="center"/>
              <w:rPr>
                <w:rFonts w:ascii="Arial" w:hAnsi="Arial" w:cs="Arial"/>
                <w:b/>
                <w:sz w:val="20"/>
                <w:szCs w:val="20"/>
              </w:rPr>
            </w:pPr>
            <w:r w:rsidRPr="00366F2E">
              <w:rPr>
                <w:rFonts w:ascii="Arial" w:hAnsi="Arial" w:cs="Arial"/>
                <w:b/>
                <w:sz w:val="20"/>
                <w:szCs w:val="20"/>
              </w:rPr>
              <w:t>85,00</w:t>
            </w:r>
          </w:p>
        </w:tc>
      </w:tr>
      <w:tr w:rsidR="00D62380" w:rsidRPr="00366F2E" w14:paraId="6056ABE3" w14:textId="77777777" w:rsidTr="00F940BA">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8DC4812" w14:textId="77777777" w:rsidR="00A36E2B" w:rsidRPr="00366F2E" w:rsidRDefault="00A36E2B" w:rsidP="00310B8A">
            <w:pPr>
              <w:pStyle w:val="Zpat"/>
              <w:tabs>
                <w:tab w:val="clear" w:pos="4513"/>
              </w:tabs>
              <w:rPr>
                <w:rFonts w:ascii="Arial" w:hAnsi="Arial" w:cs="Arial"/>
                <w:sz w:val="20"/>
                <w:szCs w:val="20"/>
              </w:rPr>
            </w:pPr>
            <w:r w:rsidRPr="00366F2E">
              <w:rPr>
                <w:rFonts w:ascii="Arial" w:hAnsi="Arial" w:cs="Arial"/>
                <w:sz w:val="20"/>
                <w:szCs w:val="20"/>
              </w:rPr>
              <w:t>Reklamace</w:t>
            </w:r>
          </w:p>
        </w:tc>
        <w:tc>
          <w:tcPr>
            <w:tcW w:w="8790" w:type="dxa"/>
            <w:gridSpan w:val="11"/>
            <w:tcBorders>
              <w:top w:val="single" w:sz="8" w:space="0" w:color="auto"/>
              <w:left w:val="single" w:sz="8" w:space="0" w:color="auto"/>
              <w:bottom w:val="single" w:sz="8" w:space="0" w:color="auto"/>
              <w:right w:val="single" w:sz="8" w:space="0" w:color="auto"/>
            </w:tcBorders>
            <w:shd w:val="clear" w:color="auto" w:fill="FFFFFF" w:themeFill="background1"/>
          </w:tcPr>
          <w:p w14:paraId="01D84188" w14:textId="372C4F4E" w:rsidR="00A36E2B" w:rsidRPr="00366F2E" w:rsidRDefault="00A36E2B">
            <w:pPr>
              <w:pStyle w:val="Zpat"/>
              <w:tabs>
                <w:tab w:val="clear" w:pos="4513"/>
              </w:tabs>
              <w:jc w:val="center"/>
              <w:rPr>
                <w:rFonts w:ascii="Arial" w:hAnsi="Arial" w:cs="Arial"/>
                <w:b/>
                <w:sz w:val="20"/>
                <w:szCs w:val="20"/>
              </w:rPr>
            </w:pPr>
            <w:r w:rsidRPr="00366F2E">
              <w:rPr>
                <w:rFonts w:ascii="Arial" w:hAnsi="Arial" w:cs="Arial"/>
                <w:sz w:val="20"/>
                <w:szCs w:val="20"/>
              </w:rPr>
              <w:t>obsaženo v</w:t>
            </w:r>
            <w:r w:rsidR="00F00687" w:rsidRPr="00366F2E">
              <w:rPr>
                <w:rFonts w:ascii="Arial" w:hAnsi="Arial" w:cs="Arial"/>
                <w:sz w:val="20"/>
                <w:szCs w:val="20"/>
              </w:rPr>
              <w:t> </w:t>
            </w:r>
            <w:r w:rsidRPr="00366F2E">
              <w:rPr>
                <w:rFonts w:ascii="Arial" w:hAnsi="Arial" w:cs="Arial"/>
                <w:sz w:val="20"/>
                <w:szCs w:val="20"/>
              </w:rPr>
              <w:t>ceně služby</w:t>
            </w:r>
          </w:p>
        </w:tc>
      </w:tr>
      <w:tr w:rsidR="00D62380" w:rsidRPr="00366F2E" w14:paraId="321B251F"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80D071E" w14:textId="1EDDB108" w:rsidR="00364823" w:rsidRPr="00366F2E" w:rsidRDefault="00364823" w:rsidP="00310B8A">
            <w:pPr>
              <w:pStyle w:val="Zpat"/>
              <w:tabs>
                <w:tab w:val="clear" w:pos="4513"/>
              </w:tabs>
              <w:rPr>
                <w:rFonts w:ascii="Arial" w:hAnsi="Arial" w:cs="Arial"/>
                <w:sz w:val="20"/>
                <w:szCs w:val="20"/>
              </w:rPr>
            </w:pPr>
            <w:r w:rsidRPr="00366F2E">
              <w:rPr>
                <w:rFonts w:ascii="Arial" w:hAnsi="Arial" w:cs="Arial"/>
                <w:sz w:val="20"/>
                <w:szCs w:val="20"/>
              </w:rPr>
              <w:t>Poštovní zásilky pro válečné zajatce a civilní internované osoby</w:t>
            </w:r>
          </w:p>
          <w:p w14:paraId="26D71112" w14:textId="39DD4704" w:rsidR="00364823" w:rsidRPr="00366F2E" w:rsidRDefault="00364823" w:rsidP="0010740D">
            <w:pPr>
              <w:pStyle w:val="Zpat"/>
              <w:tabs>
                <w:tab w:val="clear" w:pos="4513"/>
              </w:tabs>
              <w:ind w:left="709"/>
              <w:rPr>
                <w:rFonts w:ascii="Arial" w:hAnsi="Arial" w:cs="Arial"/>
                <w:sz w:val="20"/>
                <w:szCs w:val="20"/>
              </w:rPr>
            </w:pPr>
            <w:r w:rsidRPr="00366F2E">
              <w:rPr>
                <w:rFonts w:ascii="Arial" w:hAnsi="Arial" w:cs="Arial"/>
                <w:sz w:val="20"/>
                <w:szCs w:val="20"/>
              </w:rPr>
              <w:t>a) prioritně</w:t>
            </w:r>
          </w:p>
        </w:tc>
        <w:tc>
          <w:tcPr>
            <w:tcW w:w="8790" w:type="dxa"/>
            <w:gridSpan w:val="11"/>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3B6AD18" w14:textId="4B649C25" w:rsidR="00364823" w:rsidRPr="00366F2E" w:rsidRDefault="00364823" w:rsidP="00364823">
            <w:pPr>
              <w:pStyle w:val="Zpat"/>
              <w:tabs>
                <w:tab w:val="clear" w:pos="4513"/>
              </w:tabs>
              <w:jc w:val="center"/>
              <w:rPr>
                <w:rFonts w:ascii="Arial" w:hAnsi="Arial" w:cs="Arial"/>
                <w:sz w:val="20"/>
                <w:szCs w:val="20"/>
              </w:rPr>
            </w:pPr>
            <w:r w:rsidRPr="00366F2E">
              <w:rPr>
                <w:rFonts w:ascii="Arial" w:hAnsi="Arial" w:cs="Arial"/>
                <w:sz w:val="20"/>
                <w:szCs w:val="20"/>
              </w:rPr>
              <w:t>Rozdíl cen v</w:t>
            </w:r>
            <w:r w:rsidR="00F00687" w:rsidRPr="00366F2E">
              <w:rPr>
                <w:rFonts w:ascii="Arial" w:hAnsi="Arial" w:cs="Arial"/>
                <w:sz w:val="20"/>
                <w:szCs w:val="20"/>
              </w:rPr>
              <w:t> </w:t>
            </w:r>
            <w:r w:rsidRPr="00366F2E">
              <w:rPr>
                <w:rFonts w:ascii="Arial" w:hAnsi="Arial" w:cs="Arial"/>
                <w:sz w:val="20"/>
                <w:szCs w:val="20"/>
              </w:rPr>
              <w:t>případě stejné poštovní služby prioritně a ekonomicky</w:t>
            </w:r>
            <w:r w:rsidR="00C57AC3" w:rsidRPr="00366F2E">
              <w:rPr>
                <w:rFonts w:ascii="Arial" w:hAnsi="Arial" w:cs="Arial"/>
                <w:sz w:val="20"/>
                <w:szCs w:val="20"/>
              </w:rPr>
              <w:t>.</w:t>
            </w:r>
          </w:p>
        </w:tc>
      </w:tr>
      <w:tr w:rsidR="00D62380" w:rsidRPr="00366F2E" w14:paraId="02ADB561"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66BE0F7" w14:textId="2F9F9E2D" w:rsidR="00364823" w:rsidRPr="00366F2E" w:rsidRDefault="00364823" w:rsidP="0010740D">
            <w:pPr>
              <w:pStyle w:val="Zpat"/>
              <w:tabs>
                <w:tab w:val="clear" w:pos="4513"/>
              </w:tabs>
              <w:ind w:left="709"/>
              <w:rPr>
                <w:rFonts w:ascii="Arial" w:hAnsi="Arial" w:cs="Arial"/>
                <w:sz w:val="20"/>
                <w:szCs w:val="20"/>
              </w:rPr>
            </w:pPr>
            <w:r w:rsidRPr="00366F2E">
              <w:rPr>
                <w:rFonts w:ascii="Arial" w:hAnsi="Arial" w:cs="Arial"/>
                <w:sz w:val="20"/>
                <w:szCs w:val="20"/>
              </w:rPr>
              <w:t>b) ekonomicky</w:t>
            </w:r>
          </w:p>
        </w:tc>
        <w:tc>
          <w:tcPr>
            <w:tcW w:w="8790" w:type="dxa"/>
            <w:gridSpan w:val="11"/>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3A2413F" w14:textId="68489CC8" w:rsidR="00364823" w:rsidRPr="00366F2E" w:rsidRDefault="00364823" w:rsidP="00310B8A">
            <w:pPr>
              <w:pStyle w:val="Zpat"/>
              <w:tabs>
                <w:tab w:val="clear" w:pos="4513"/>
              </w:tabs>
              <w:jc w:val="center"/>
              <w:rPr>
                <w:rFonts w:ascii="Arial" w:hAnsi="Arial" w:cs="Arial"/>
                <w:sz w:val="20"/>
                <w:szCs w:val="20"/>
              </w:rPr>
            </w:pPr>
            <w:r w:rsidRPr="00366F2E">
              <w:rPr>
                <w:rFonts w:ascii="Arial" w:hAnsi="Arial" w:cs="Arial"/>
                <w:sz w:val="20"/>
                <w:szCs w:val="20"/>
              </w:rPr>
              <w:t>obsaženo v</w:t>
            </w:r>
            <w:r w:rsidR="00F00687" w:rsidRPr="00366F2E">
              <w:rPr>
                <w:rFonts w:ascii="Arial" w:hAnsi="Arial" w:cs="Arial"/>
                <w:sz w:val="20"/>
                <w:szCs w:val="20"/>
              </w:rPr>
              <w:t> </w:t>
            </w:r>
            <w:r w:rsidRPr="00366F2E">
              <w:rPr>
                <w:rFonts w:ascii="Arial" w:hAnsi="Arial" w:cs="Arial"/>
                <w:sz w:val="20"/>
                <w:szCs w:val="20"/>
              </w:rPr>
              <w:t>ceně služby</w:t>
            </w:r>
          </w:p>
        </w:tc>
      </w:tr>
      <w:tr w:rsidR="00BC06DA" w:rsidRPr="00366F2E" w14:paraId="5D22D004"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D13F326" w14:textId="77777777" w:rsidR="00FD777A" w:rsidRPr="00366F2E" w:rsidRDefault="00FD777A" w:rsidP="00310B8A">
            <w:pPr>
              <w:pStyle w:val="Zpat"/>
              <w:tabs>
                <w:tab w:val="clear" w:pos="4513"/>
              </w:tabs>
              <w:rPr>
                <w:rFonts w:ascii="Arial" w:hAnsi="Arial" w:cs="Arial"/>
                <w:sz w:val="20"/>
                <w:szCs w:val="20"/>
              </w:rPr>
            </w:pPr>
            <w:r w:rsidRPr="00366F2E">
              <w:rPr>
                <w:rFonts w:ascii="Arial" w:hAnsi="Arial" w:cs="Arial"/>
                <w:sz w:val="20"/>
                <w:szCs w:val="20"/>
              </w:rPr>
              <w:t>Neskladné</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bottom"/>
          </w:tcPr>
          <w:p w14:paraId="6163D963" w14:textId="27DC4C30" w:rsidR="00FD777A" w:rsidRPr="00366F2E" w:rsidRDefault="00FD777A" w:rsidP="00E12A8A">
            <w:pPr>
              <w:pStyle w:val="Zpat"/>
              <w:tabs>
                <w:tab w:val="clear" w:pos="4513"/>
              </w:tabs>
              <w:jc w:val="center"/>
              <w:rPr>
                <w:rFonts w:ascii="Arial" w:hAnsi="Arial" w:cs="Arial"/>
                <w:sz w:val="20"/>
                <w:szCs w:val="20"/>
              </w:rPr>
            </w:pPr>
            <w:r w:rsidRPr="00366F2E">
              <w:rPr>
                <w:rFonts w:ascii="Arial" w:hAnsi="Arial" w:cs="Arial"/>
                <w:sz w:val="20"/>
                <w:szCs w:val="20"/>
              </w:rPr>
              <w:t>145,00</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bottom"/>
          </w:tcPr>
          <w:p w14:paraId="4E97A0FA" w14:textId="7DA1A45A" w:rsidR="00FD777A" w:rsidRPr="00366F2E" w:rsidRDefault="00FD777A" w:rsidP="00E12A8A">
            <w:pPr>
              <w:pStyle w:val="Zpat"/>
              <w:tabs>
                <w:tab w:val="clear" w:pos="4513"/>
              </w:tabs>
              <w:ind w:left="-57"/>
              <w:jc w:val="center"/>
              <w:rPr>
                <w:rFonts w:ascii="Arial" w:hAnsi="Arial" w:cs="Arial"/>
                <w:sz w:val="20"/>
                <w:szCs w:val="20"/>
              </w:rPr>
            </w:pPr>
            <w:r w:rsidRPr="00366F2E">
              <w:rPr>
                <w:rFonts w:ascii="Arial" w:hAnsi="Arial" w:cs="Arial"/>
                <w:sz w:val="20"/>
                <w:szCs w:val="20"/>
              </w:rPr>
              <w:t>144,6</w:t>
            </w:r>
            <w:r w:rsidR="004A59CC" w:rsidRPr="00366F2E">
              <w:rPr>
                <w:rFonts w:ascii="Arial" w:hAnsi="Arial" w:cs="Arial"/>
                <w:sz w:val="20"/>
                <w:szCs w:val="20"/>
              </w:rPr>
              <w:t>3</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A0773E2" w14:textId="4510E029" w:rsidR="00FD777A" w:rsidRPr="00366F2E" w:rsidRDefault="00FD777A" w:rsidP="00E12A8A">
            <w:pPr>
              <w:pStyle w:val="Zpat"/>
              <w:tabs>
                <w:tab w:val="clear" w:pos="4513"/>
              </w:tabs>
              <w:jc w:val="center"/>
              <w:rPr>
                <w:rFonts w:ascii="Arial" w:hAnsi="Arial" w:cs="Arial"/>
                <w:b/>
                <w:sz w:val="20"/>
                <w:szCs w:val="20"/>
              </w:rPr>
            </w:pPr>
            <w:r w:rsidRPr="00366F2E">
              <w:rPr>
                <w:rFonts w:ascii="Arial" w:hAnsi="Arial" w:cs="Arial"/>
                <w:b/>
                <w:sz w:val="20"/>
                <w:szCs w:val="20"/>
              </w:rPr>
              <w:t>175,00</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bottom"/>
          </w:tcPr>
          <w:p w14:paraId="7AF56F81" w14:textId="02E82AFF" w:rsidR="00FD777A" w:rsidRPr="00366F2E" w:rsidRDefault="00FD777A" w:rsidP="00E12A8A">
            <w:pPr>
              <w:pStyle w:val="Zpat"/>
              <w:tabs>
                <w:tab w:val="clear" w:pos="4513"/>
              </w:tabs>
              <w:jc w:val="center"/>
              <w:rPr>
                <w:rFonts w:ascii="Arial" w:hAnsi="Arial" w:cs="Arial"/>
                <w:sz w:val="20"/>
                <w:szCs w:val="20"/>
              </w:rPr>
            </w:pPr>
            <w:r w:rsidRPr="00366F2E">
              <w:rPr>
                <w:rFonts w:ascii="Arial" w:hAnsi="Arial" w:cs="Arial"/>
                <w:sz w:val="20"/>
                <w:szCs w:val="20"/>
              </w:rPr>
              <w:t>145,00</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bottom"/>
          </w:tcPr>
          <w:p w14:paraId="34C38FDD" w14:textId="315CFC92" w:rsidR="00FD777A" w:rsidRPr="00366F2E" w:rsidRDefault="00FD777A" w:rsidP="00E12A8A">
            <w:pPr>
              <w:pStyle w:val="Zpat"/>
              <w:tabs>
                <w:tab w:val="clear" w:pos="4513"/>
              </w:tabs>
              <w:ind w:left="-57"/>
              <w:jc w:val="center"/>
              <w:rPr>
                <w:rFonts w:ascii="Arial" w:hAnsi="Arial" w:cs="Arial"/>
                <w:sz w:val="20"/>
                <w:szCs w:val="20"/>
              </w:rPr>
            </w:pPr>
            <w:r w:rsidRPr="00366F2E">
              <w:rPr>
                <w:rFonts w:ascii="Arial" w:hAnsi="Arial" w:cs="Arial"/>
                <w:sz w:val="20"/>
                <w:szCs w:val="20"/>
              </w:rPr>
              <w:t>144,6</w:t>
            </w:r>
            <w:r w:rsidR="004A59CC" w:rsidRPr="00366F2E">
              <w:rPr>
                <w:rFonts w:ascii="Arial" w:hAnsi="Arial" w:cs="Arial"/>
                <w:sz w:val="20"/>
                <w:szCs w:val="20"/>
              </w:rPr>
              <w:t>3</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D72EF9F" w14:textId="779C8298" w:rsidR="00FD777A" w:rsidRPr="00366F2E" w:rsidRDefault="00FD777A" w:rsidP="00E12A8A">
            <w:pPr>
              <w:pStyle w:val="Zpat"/>
              <w:tabs>
                <w:tab w:val="clear" w:pos="4513"/>
              </w:tabs>
              <w:jc w:val="center"/>
              <w:rPr>
                <w:rFonts w:ascii="Arial" w:hAnsi="Arial" w:cs="Arial"/>
                <w:b/>
                <w:sz w:val="20"/>
                <w:szCs w:val="20"/>
              </w:rPr>
            </w:pPr>
            <w:r w:rsidRPr="00366F2E">
              <w:rPr>
                <w:rFonts w:ascii="Arial" w:hAnsi="Arial" w:cs="Arial"/>
                <w:b/>
                <w:sz w:val="20"/>
                <w:szCs w:val="20"/>
              </w:rPr>
              <w:t>175,00</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D5F7489" w14:textId="77777777" w:rsidR="00FD777A" w:rsidRPr="00366F2E" w:rsidRDefault="00FD777A" w:rsidP="00E12A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2069A70" w14:textId="77777777" w:rsidR="00FD777A" w:rsidRPr="00366F2E" w:rsidRDefault="00FD777A" w:rsidP="00E12A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92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25F9F64" w14:textId="7408E408" w:rsidR="00FD777A" w:rsidRPr="00366F2E" w:rsidRDefault="00287604" w:rsidP="00E12A8A">
            <w:pPr>
              <w:pStyle w:val="Zpat"/>
              <w:tabs>
                <w:tab w:val="clear" w:pos="4513"/>
              </w:tabs>
              <w:ind w:left="-57"/>
              <w:jc w:val="center"/>
              <w:rPr>
                <w:rFonts w:ascii="Arial" w:hAnsi="Arial" w:cs="Arial"/>
                <w:sz w:val="20"/>
                <w:szCs w:val="20"/>
              </w:rPr>
            </w:pPr>
            <w:r w:rsidRPr="00366F2E">
              <w:rPr>
                <w:rFonts w:ascii="Arial" w:hAnsi="Arial" w:cs="Arial"/>
                <w:sz w:val="20"/>
                <w:szCs w:val="20"/>
              </w:rPr>
              <w:t>245,45</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9729DF7" w14:textId="1420F2E2" w:rsidR="00FD777A" w:rsidRPr="00366F2E" w:rsidRDefault="00287604" w:rsidP="00E12A8A">
            <w:pPr>
              <w:pStyle w:val="Zpat"/>
              <w:tabs>
                <w:tab w:val="clear" w:pos="4513"/>
              </w:tabs>
              <w:jc w:val="center"/>
              <w:rPr>
                <w:rFonts w:ascii="Arial" w:hAnsi="Arial" w:cs="Arial"/>
                <w:b/>
                <w:sz w:val="20"/>
                <w:szCs w:val="20"/>
              </w:rPr>
            </w:pPr>
            <w:r w:rsidRPr="00366F2E">
              <w:rPr>
                <w:rFonts w:ascii="Arial" w:hAnsi="Arial" w:cs="Arial"/>
                <w:b/>
                <w:sz w:val="20"/>
                <w:szCs w:val="20"/>
              </w:rPr>
              <w:t>297</w:t>
            </w:r>
            <w:r w:rsidR="00FD777A" w:rsidRPr="00366F2E">
              <w:rPr>
                <w:rFonts w:ascii="Arial" w:hAnsi="Arial" w:cs="Arial"/>
                <w:b/>
                <w:sz w:val="20"/>
                <w:szCs w:val="20"/>
              </w:rPr>
              <w:t>,00</w:t>
            </w:r>
          </w:p>
        </w:tc>
      </w:tr>
      <w:tr w:rsidR="004B0378" w:rsidRPr="00366F2E" w14:paraId="1821F1CA"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tcPr>
          <w:p w14:paraId="5B30F7FA" w14:textId="55C71E2D" w:rsidR="00FD777A" w:rsidRPr="00366F2E" w:rsidRDefault="00FD777A" w:rsidP="00746ED1">
            <w:pPr>
              <w:pStyle w:val="Zpat"/>
              <w:tabs>
                <w:tab w:val="clear" w:pos="4513"/>
              </w:tabs>
              <w:rPr>
                <w:rFonts w:ascii="Arial" w:hAnsi="Arial" w:cs="Arial"/>
                <w:sz w:val="20"/>
                <w:szCs w:val="20"/>
              </w:rPr>
            </w:pPr>
            <w:r w:rsidRPr="00366F2E">
              <w:rPr>
                <w:rFonts w:ascii="Arial" w:hAnsi="Arial" w:cs="Arial"/>
                <w:sz w:val="20"/>
                <w:szCs w:val="20"/>
              </w:rPr>
              <w:t xml:space="preserve">Převzetí </w:t>
            </w:r>
            <w:r w:rsidR="00746ED1" w:rsidRPr="00366F2E">
              <w:rPr>
                <w:rFonts w:ascii="Arial" w:hAnsi="Arial" w:cs="Arial"/>
                <w:sz w:val="20"/>
                <w:szCs w:val="20"/>
              </w:rPr>
              <w:t xml:space="preserve">zásilek </w:t>
            </w:r>
            <w:r w:rsidRPr="00366F2E">
              <w:rPr>
                <w:rFonts w:ascii="Arial" w:hAnsi="Arial" w:cs="Arial"/>
                <w:sz w:val="20"/>
                <w:szCs w:val="20"/>
              </w:rPr>
              <w:t>EMS u odesílatele</w:t>
            </w:r>
            <w:r w:rsidR="00811141" w:rsidRPr="00366F2E">
              <w:rPr>
                <w:rFonts w:ascii="Arial" w:hAnsi="Arial" w:cs="Arial"/>
                <w:sz w:val="20"/>
                <w:szCs w:val="20"/>
              </w:rPr>
              <w:t xml:space="preserve"> (cena za službu)</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0A619D3" w14:textId="77777777" w:rsidR="00FD777A" w:rsidRPr="00366F2E" w:rsidRDefault="00FD777A"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F396B9F" w14:textId="77777777" w:rsidR="00FD777A" w:rsidRPr="00366F2E" w:rsidRDefault="00FD777A" w:rsidP="00310B8A">
            <w:pPr>
              <w:pStyle w:val="Zpat"/>
              <w:tabs>
                <w:tab w:val="clear" w:pos="4513"/>
              </w:tabs>
              <w:ind w:left="-57"/>
              <w:jc w:val="center"/>
              <w:rPr>
                <w:rFonts w:ascii="Arial" w:hAnsi="Arial" w:cs="Arial"/>
                <w:sz w:val="20"/>
                <w:szCs w:val="20"/>
              </w:rPr>
            </w:pPr>
            <w:r w:rsidRPr="00366F2E">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8E2A6E7" w14:textId="77777777" w:rsidR="00FD777A" w:rsidRPr="00366F2E" w:rsidRDefault="00FD777A" w:rsidP="00310B8A">
            <w:pPr>
              <w:pStyle w:val="Zpat"/>
              <w:tabs>
                <w:tab w:val="clear" w:pos="4513"/>
              </w:tabs>
              <w:jc w:val="center"/>
              <w:rPr>
                <w:rFonts w:ascii="Arial" w:hAnsi="Arial" w:cs="Arial"/>
                <w:b/>
                <w:sz w:val="20"/>
                <w:szCs w:val="20"/>
              </w:rPr>
            </w:pPr>
            <w:r w:rsidRPr="00366F2E">
              <w:rPr>
                <w:rFonts w:ascii="Arial" w:hAnsi="Arial" w:cs="Arial"/>
                <w:b/>
                <w:sz w:val="20"/>
                <w:szCs w:val="20"/>
              </w:rPr>
              <w:t>-</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A29BFC4" w14:textId="77777777" w:rsidR="00FD777A" w:rsidRPr="00366F2E" w:rsidRDefault="00FD777A"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EAE7F7E" w14:textId="77777777" w:rsidR="00FD777A" w:rsidRPr="00366F2E" w:rsidRDefault="00FD777A"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75DF4F2" w14:textId="77777777" w:rsidR="00FD777A" w:rsidRPr="00366F2E" w:rsidRDefault="00FD777A" w:rsidP="00310B8A">
            <w:pPr>
              <w:pStyle w:val="Zpat"/>
              <w:tabs>
                <w:tab w:val="clear" w:pos="4513"/>
              </w:tabs>
              <w:jc w:val="center"/>
              <w:rPr>
                <w:rFonts w:ascii="Arial" w:hAnsi="Arial" w:cs="Arial"/>
                <w:b/>
                <w:sz w:val="20"/>
                <w:szCs w:val="20"/>
              </w:rPr>
            </w:pPr>
            <w:r w:rsidRPr="00366F2E">
              <w:rPr>
                <w:rFonts w:ascii="Arial" w:hAnsi="Arial" w:cs="Arial"/>
                <w:b/>
                <w:sz w:val="20"/>
                <w:szCs w:val="20"/>
              </w:rPr>
              <w:t>-</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A8A983E" w14:textId="77777777" w:rsidR="00FD777A" w:rsidRPr="00366F2E" w:rsidRDefault="00FD777A" w:rsidP="00E12A8A">
            <w:pPr>
              <w:pStyle w:val="Zpat"/>
              <w:tabs>
                <w:tab w:val="clear" w:pos="4513"/>
              </w:tabs>
              <w:jc w:val="center"/>
              <w:rPr>
                <w:rFonts w:ascii="Arial" w:hAnsi="Arial" w:cs="Arial"/>
                <w:sz w:val="20"/>
                <w:szCs w:val="20"/>
              </w:rPr>
            </w:pPr>
            <w:r w:rsidRPr="00366F2E">
              <w:rPr>
                <w:rFonts w:ascii="Arial" w:hAnsi="Arial" w:cs="Arial"/>
                <w:sz w:val="20"/>
                <w:szCs w:val="20"/>
              </w:rPr>
              <w:t>90,08</w:t>
            </w: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1FF626E" w14:textId="77777777" w:rsidR="00FD777A" w:rsidRPr="00366F2E" w:rsidRDefault="00FD777A" w:rsidP="00E12A8A">
            <w:pPr>
              <w:pStyle w:val="Zpat"/>
              <w:tabs>
                <w:tab w:val="clear" w:pos="4513"/>
              </w:tabs>
              <w:jc w:val="center"/>
              <w:rPr>
                <w:rFonts w:ascii="Arial" w:hAnsi="Arial" w:cs="Arial"/>
                <w:b/>
                <w:sz w:val="20"/>
                <w:szCs w:val="20"/>
              </w:rPr>
            </w:pPr>
            <w:r w:rsidRPr="00366F2E">
              <w:rPr>
                <w:rFonts w:ascii="Arial" w:hAnsi="Arial" w:cs="Arial"/>
                <w:b/>
                <w:sz w:val="20"/>
                <w:szCs w:val="20"/>
              </w:rPr>
              <w:t>109,00</w:t>
            </w:r>
          </w:p>
        </w:tc>
        <w:tc>
          <w:tcPr>
            <w:tcW w:w="92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D7002FB" w14:textId="4569B325" w:rsidR="00FD777A" w:rsidRPr="00366F2E" w:rsidRDefault="00B44F55"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D2F3C1C" w14:textId="6961C08D" w:rsidR="00FD777A" w:rsidRPr="00366F2E" w:rsidRDefault="00B44F55"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r>
      <w:tr w:rsidR="00D62380" w:rsidRPr="00366F2E" w14:paraId="2CBF887D" w14:textId="77777777" w:rsidTr="00355200">
        <w:trPr>
          <w:trHeight w:val="188"/>
        </w:trPr>
        <w:tc>
          <w:tcPr>
            <w:tcW w:w="11341" w:type="dxa"/>
            <w:gridSpan w:val="12"/>
            <w:tcBorders>
              <w:top w:val="single" w:sz="8" w:space="0" w:color="auto"/>
              <w:left w:val="single" w:sz="8" w:space="0" w:color="auto"/>
              <w:bottom w:val="single" w:sz="8" w:space="0" w:color="auto"/>
              <w:right w:val="single" w:sz="8" w:space="0" w:color="auto"/>
            </w:tcBorders>
            <w:shd w:val="clear" w:color="auto" w:fill="FFFFFF" w:themeFill="background1"/>
          </w:tcPr>
          <w:p w14:paraId="69459059" w14:textId="77777777" w:rsidR="00954480" w:rsidRPr="00366F2E" w:rsidRDefault="0085104C" w:rsidP="00310B8A">
            <w:pPr>
              <w:pStyle w:val="Zpat"/>
              <w:tabs>
                <w:tab w:val="clear" w:pos="4513"/>
              </w:tabs>
              <w:rPr>
                <w:rFonts w:ascii="Arial" w:hAnsi="Arial" w:cs="Arial"/>
                <w:b/>
                <w:sz w:val="20"/>
                <w:szCs w:val="20"/>
              </w:rPr>
            </w:pPr>
            <w:r w:rsidRPr="00366F2E">
              <w:rPr>
                <w:rFonts w:ascii="Arial" w:hAnsi="Arial" w:cs="Arial"/>
                <w:b/>
                <w:sz w:val="20"/>
                <w:szCs w:val="20"/>
              </w:rPr>
              <w:t>Převzetí zásilek u odesílatele na základě smluvního vztahu:</w:t>
            </w:r>
          </w:p>
        </w:tc>
      </w:tr>
      <w:tr w:rsidR="004B0378" w:rsidRPr="00366F2E" w14:paraId="3C84C533"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tcPr>
          <w:p w14:paraId="4AE3FB4D" w14:textId="5FFE7759" w:rsidR="005A01DF" w:rsidRPr="00366F2E" w:rsidRDefault="00A043F4" w:rsidP="00E12B62">
            <w:pPr>
              <w:pStyle w:val="Zpat"/>
              <w:tabs>
                <w:tab w:val="clear" w:pos="4513"/>
              </w:tabs>
              <w:rPr>
                <w:rFonts w:ascii="Arial" w:hAnsi="Arial" w:cs="Arial"/>
                <w:sz w:val="20"/>
                <w:szCs w:val="20"/>
              </w:rPr>
            </w:pPr>
            <w:r w:rsidRPr="00366F2E">
              <w:rPr>
                <w:rFonts w:ascii="Arial" w:hAnsi="Arial" w:cs="Arial"/>
                <w:sz w:val="20"/>
                <w:szCs w:val="20"/>
              </w:rPr>
              <w:t>1–20</w:t>
            </w:r>
            <w:r w:rsidR="005A01DF" w:rsidRPr="00366F2E">
              <w:rPr>
                <w:rFonts w:ascii="Arial" w:hAnsi="Arial" w:cs="Arial"/>
                <w:sz w:val="20"/>
                <w:szCs w:val="20"/>
              </w:rPr>
              <w:t xml:space="preserve"> ks * (cena za kus)</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72C9549"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467E2F7"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07B0894"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B04F082"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78B5D6E"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88C1343"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0CBC410"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42D61AB"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92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C08BE61"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39,67</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67C603D" w14:textId="77777777" w:rsidR="005A01DF" w:rsidRPr="00366F2E" w:rsidRDefault="005A01DF" w:rsidP="00310B8A">
            <w:pPr>
              <w:pStyle w:val="Zpat"/>
              <w:tabs>
                <w:tab w:val="clear" w:pos="4513"/>
              </w:tabs>
              <w:jc w:val="center"/>
              <w:rPr>
                <w:rFonts w:ascii="Arial" w:hAnsi="Arial" w:cs="Arial"/>
                <w:b/>
                <w:sz w:val="20"/>
                <w:szCs w:val="20"/>
              </w:rPr>
            </w:pPr>
            <w:r w:rsidRPr="00366F2E">
              <w:rPr>
                <w:rFonts w:ascii="Arial" w:hAnsi="Arial" w:cs="Arial"/>
                <w:b/>
                <w:sz w:val="20"/>
                <w:szCs w:val="20"/>
              </w:rPr>
              <w:t>48,00</w:t>
            </w:r>
          </w:p>
        </w:tc>
      </w:tr>
      <w:tr w:rsidR="004B0378" w:rsidRPr="00366F2E" w14:paraId="110C692B"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tcPr>
          <w:p w14:paraId="4C8E027A" w14:textId="60C6F5D4" w:rsidR="005A01DF" w:rsidRPr="00366F2E" w:rsidRDefault="00A043F4" w:rsidP="00E12B62">
            <w:pPr>
              <w:pStyle w:val="Zpat"/>
              <w:tabs>
                <w:tab w:val="clear" w:pos="4513"/>
              </w:tabs>
              <w:rPr>
                <w:rFonts w:ascii="Arial" w:hAnsi="Arial" w:cs="Arial"/>
                <w:sz w:val="20"/>
                <w:szCs w:val="20"/>
              </w:rPr>
            </w:pPr>
            <w:r w:rsidRPr="00366F2E">
              <w:rPr>
                <w:rFonts w:ascii="Arial" w:hAnsi="Arial" w:cs="Arial"/>
                <w:sz w:val="20"/>
                <w:szCs w:val="20"/>
              </w:rPr>
              <w:t>21–40</w:t>
            </w:r>
            <w:r w:rsidR="005A01DF" w:rsidRPr="00366F2E">
              <w:rPr>
                <w:rFonts w:ascii="Arial" w:hAnsi="Arial" w:cs="Arial"/>
                <w:sz w:val="20"/>
                <w:szCs w:val="20"/>
              </w:rPr>
              <w:t xml:space="preserve"> ks * (cena za kus)</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F01F110"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889DE7D"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C2915A3"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F2FD8D8"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99EAD03"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7601E10"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D6E1AB6"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4039C39" w14:textId="77777777" w:rsidR="005A01DF" w:rsidRPr="00366F2E" w:rsidRDefault="005A01DF" w:rsidP="00310B8A">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92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98D03F5" w14:textId="77777777" w:rsidR="005A01DF" w:rsidRPr="00366F2E" w:rsidRDefault="005A01DF" w:rsidP="00310B8A">
            <w:pPr>
              <w:pStyle w:val="Zpat"/>
              <w:tabs>
                <w:tab w:val="clear" w:pos="4513"/>
              </w:tabs>
              <w:ind w:left="57"/>
              <w:jc w:val="center"/>
              <w:rPr>
                <w:rFonts w:ascii="Arial" w:hAnsi="Arial" w:cs="Arial"/>
                <w:sz w:val="20"/>
                <w:szCs w:val="20"/>
              </w:rPr>
            </w:pPr>
            <w:r w:rsidRPr="00366F2E">
              <w:rPr>
                <w:rFonts w:ascii="Arial" w:hAnsi="Arial" w:cs="Arial"/>
                <w:sz w:val="20"/>
                <w:szCs w:val="20"/>
              </w:rPr>
              <w:t>9,92</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1DDB242" w14:textId="77777777" w:rsidR="005A01DF" w:rsidRPr="00366F2E" w:rsidRDefault="005A01DF" w:rsidP="00310B8A">
            <w:pPr>
              <w:pStyle w:val="Zpat"/>
              <w:tabs>
                <w:tab w:val="clear" w:pos="4513"/>
              </w:tabs>
              <w:jc w:val="center"/>
              <w:rPr>
                <w:rFonts w:ascii="Arial" w:hAnsi="Arial" w:cs="Arial"/>
                <w:b/>
                <w:sz w:val="20"/>
                <w:szCs w:val="20"/>
              </w:rPr>
            </w:pPr>
            <w:r w:rsidRPr="00366F2E">
              <w:rPr>
                <w:rFonts w:ascii="Arial" w:hAnsi="Arial" w:cs="Arial"/>
                <w:b/>
                <w:sz w:val="20"/>
                <w:szCs w:val="20"/>
              </w:rPr>
              <w:t>12,00</w:t>
            </w:r>
          </w:p>
        </w:tc>
      </w:tr>
      <w:tr w:rsidR="004B0378" w:rsidRPr="00366F2E" w14:paraId="4AA0FA26" w14:textId="77777777" w:rsidTr="00355200">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tcPr>
          <w:p w14:paraId="242B4C46" w14:textId="4BD1BD73" w:rsidR="005A01DF" w:rsidRPr="00366F2E" w:rsidRDefault="005A01DF" w:rsidP="00E12B62">
            <w:pPr>
              <w:pStyle w:val="Zpat"/>
              <w:tabs>
                <w:tab w:val="clear" w:pos="4513"/>
              </w:tabs>
              <w:rPr>
                <w:rFonts w:ascii="Arial" w:hAnsi="Arial" w:cs="Arial"/>
                <w:sz w:val="20"/>
                <w:szCs w:val="20"/>
              </w:rPr>
            </w:pPr>
            <w:r w:rsidRPr="00366F2E">
              <w:rPr>
                <w:rFonts w:ascii="Arial" w:hAnsi="Arial" w:cs="Arial"/>
                <w:sz w:val="20"/>
                <w:szCs w:val="20"/>
              </w:rPr>
              <w:t>Více než 40 ks *</w:t>
            </w:r>
          </w:p>
          <w:p w14:paraId="2C19CF01" w14:textId="77777777" w:rsidR="005A01DF" w:rsidRPr="00366F2E" w:rsidRDefault="005A01DF" w:rsidP="00E12B62">
            <w:pPr>
              <w:pStyle w:val="Zpat"/>
              <w:tabs>
                <w:tab w:val="clear" w:pos="4513"/>
              </w:tabs>
              <w:rPr>
                <w:rFonts w:ascii="Arial" w:hAnsi="Arial" w:cs="Arial"/>
                <w:sz w:val="20"/>
                <w:szCs w:val="20"/>
              </w:rPr>
            </w:pPr>
            <w:r w:rsidRPr="00366F2E">
              <w:rPr>
                <w:rFonts w:ascii="Arial" w:hAnsi="Arial" w:cs="Arial"/>
                <w:sz w:val="20"/>
                <w:szCs w:val="20"/>
              </w:rPr>
              <w:t>(cena za kus)</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5272E54" w14:textId="77777777" w:rsidR="005A01DF" w:rsidRPr="00366F2E" w:rsidRDefault="005A01DF" w:rsidP="00E12B6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B294BF7" w14:textId="77777777" w:rsidR="005A01DF" w:rsidRPr="00366F2E" w:rsidRDefault="005A01DF" w:rsidP="00E12B6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A5441E1" w14:textId="77777777" w:rsidR="005A01DF" w:rsidRPr="00366F2E" w:rsidRDefault="005A01DF" w:rsidP="00E12B6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D705E63" w14:textId="77777777" w:rsidR="005A01DF" w:rsidRPr="00366F2E" w:rsidRDefault="005A01DF" w:rsidP="00E12B6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AE1A301" w14:textId="77777777" w:rsidR="005A01DF" w:rsidRPr="00366F2E" w:rsidRDefault="005A01DF" w:rsidP="00E12B6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D372931" w14:textId="77777777" w:rsidR="005A01DF" w:rsidRPr="00366F2E" w:rsidRDefault="005A01DF" w:rsidP="00E12B6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8340FBF" w14:textId="77777777" w:rsidR="005A01DF" w:rsidRPr="00366F2E" w:rsidRDefault="005A01DF" w:rsidP="00E12B6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04CEF26" w14:textId="77777777" w:rsidR="005A01DF" w:rsidRPr="00366F2E" w:rsidRDefault="005A01DF" w:rsidP="00E12B6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1701" w:type="dxa"/>
            <w:gridSpan w:val="3"/>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27F59B2" w14:textId="205FFEFB" w:rsidR="005A01DF" w:rsidRPr="00366F2E" w:rsidRDefault="005A01DF" w:rsidP="00310B8A">
            <w:pPr>
              <w:pStyle w:val="Zpat"/>
              <w:tabs>
                <w:tab w:val="clear" w:pos="4513"/>
              </w:tabs>
              <w:jc w:val="center"/>
              <w:rPr>
                <w:rFonts w:ascii="Arial" w:hAnsi="Arial" w:cs="Arial"/>
                <w:b/>
                <w:sz w:val="20"/>
                <w:szCs w:val="20"/>
              </w:rPr>
            </w:pPr>
            <w:r w:rsidRPr="00366F2E">
              <w:rPr>
                <w:rFonts w:ascii="Arial" w:hAnsi="Arial" w:cs="Arial"/>
                <w:sz w:val="20"/>
                <w:szCs w:val="20"/>
              </w:rPr>
              <w:t>obsaženo v</w:t>
            </w:r>
            <w:r w:rsidR="00F00687" w:rsidRPr="00366F2E">
              <w:rPr>
                <w:rFonts w:ascii="Arial" w:hAnsi="Arial" w:cs="Arial"/>
                <w:sz w:val="20"/>
                <w:szCs w:val="20"/>
              </w:rPr>
              <w:t> </w:t>
            </w:r>
            <w:r w:rsidRPr="00366F2E">
              <w:rPr>
                <w:rFonts w:ascii="Arial" w:hAnsi="Arial" w:cs="Arial"/>
                <w:sz w:val="20"/>
                <w:szCs w:val="20"/>
              </w:rPr>
              <w:t>ceně služby</w:t>
            </w:r>
          </w:p>
        </w:tc>
      </w:tr>
      <w:tr w:rsidR="004B0378" w:rsidRPr="00366F2E" w14:paraId="62524E43" w14:textId="77777777" w:rsidTr="00D06D26">
        <w:trPr>
          <w:trHeight w:val="188"/>
        </w:trPr>
        <w:tc>
          <w:tcPr>
            <w:tcW w:w="2551" w:type="dxa"/>
            <w:tcBorders>
              <w:top w:val="single" w:sz="8" w:space="0" w:color="auto"/>
              <w:left w:val="single" w:sz="8" w:space="0" w:color="auto"/>
              <w:bottom w:val="single" w:sz="8" w:space="0" w:color="auto"/>
              <w:right w:val="single" w:sz="8" w:space="0" w:color="auto"/>
            </w:tcBorders>
            <w:shd w:val="clear" w:color="auto" w:fill="FFFFFF" w:themeFill="background1"/>
          </w:tcPr>
          <w:p w14:paraId="0A1153F6" w14:textId="015A7A31" w:rsidR="00B275A3" w:rsidRPr="00366F2E" w:rsidRDefault="00B275A3" w:rsidP="00B275A3">
            <w:pPr>
              <w:pStyle w:val="Zpat"/>
              <w:tabs>
                <w:tab w:val="clear" w:pos="4513"/>
              </w:tabs>
              <w:rPr>
                <w:rFonts w:ascii="Arial" w:hAnsi="Arial" w:cs="Arial"/>
                <w:sz w:val="20"/>
                <w:szCs w:val="20"/>
              </w:rPr>
            </w:pPr>
            <w:r w:rsidRPr="00366F2E">
              <w:rPr>
                <w:rFonts w:ascii="Arial" w:hAnsi="Arial" w:cs="Arial"/>
                <w:sz w:val="20"/>
                <w:szCs w:val="20"/>
              </w:rPr>
              <w:t>Marná jízda **</w:t>
            </w: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5CECDB9" w14:textId="77777777" w:rsidR="00B275A3" w:rsidRPr="00366F2E" w:rsidRDefault="00B275A3" w:rsidP="00B275A3">
            <w:pPr>
              <w:pStyle w:val="Zpat"/>
              <w:tabs>
                <w:tab w:val="clear" w:pos="4513"/>
              </w:tabs>
              <w:jc w:val="center"/>
              <w:rPr>
                <w:rFonts w:ascii="Arial" w:hAnsi="Arial" w:cs="Arial"/>
                <w:sz w:val="20"/>
                <w:szCs w:val="20"/>
              </w:rPr>
            </w:pP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9B70560" w14:textId="77777777" w:rsidR="00B275A3" w:rsidRPr="00366F2E" w:rsidRDefault="00B275A3" w:rsidP="00B275A3">
            <w:pPr>
              <w:pStyle w:val="Zpat"/>
              <w:tabs>
                <w:tab w:val="clear" w:pos="4513"/>
              </w:tabs>
              <w:jc w:val="center"/>
              <w:rPr>
                <w:rFonts w:ascii="Arial" w:hAnsi="Arial" w:cs="Arial"/>
                <w:sz w:val="20"/>
                <w:szCs w:val="20"/>
              </w:rPr>
            </w:pP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D56258A" w14:textId="77777777" w:rsidR="00B275A3" w:rsidRPr="00366F2E" w:rsidRDefault="00B275A3" w:rsidP="00B275A3">
            <w:pPr>
              <w:pStyle w:val="Zpat"/>
              <w:tabs>
                <w:tab w:val="clear" w:pos="4513"/>
              </w:tabs>
              <w:jc w:val="center"/>
              <w:rPr>
                <w:rFonts w:ascii="Arial" w:hAnsi="Arial" w:cs="Arial"/>
                <w:sz w:val="20"/>
                <w:szCs w:val="20"/>
              </w:rPr>
            </w:pPr>
          </w:p>
        </w:tc>
        <w:tc>
          <w:tcPr>
            <w:tcW w:w="1135"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CEB0E19" w14:textId="77777777" w:rsidR="00B275A3" w:rsidRPr="00366F2E" w:rsidRDefault="00B275A3" w:rsidP="00B275A3">
            <w:pPr>
              <w:pStyle w:val="Zpat"/>
              <w:tabs>
                <w:tab w:val="clear" w:pos="4513"/>
              </w:tabs>
              <w:jc w:val="center"/>
              <w:rPr>
                <w:rFonts w:ascii="Arial" w:hAnsi="Arial" w:cs="Arial"/>
                <w:sz w:val="20"/>
                <w:szCs w:val="20"/>
              </w:rPr>
            </w:pP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088D5BD" w14:textId="77777777" w:rsidR="00B275A3" w:rsidRPr="00366F2E" w:rsidRDefault="00B275A3" w:rsidP="00B275A3">
            <w:pPr>
              <w:pStyle w:val="Zpat"/>
              <w:tabs>
                <w:tab w:val="clear" w:pos="4513"/>
              </w:tabs>
              <w:jc w:val="center"/>
              <w:rPr>
                <w:rFonts w:ascii="Arial" w:hAnsi="Arial" w:cs="Arial"/>
                <w:sz w:val="20"/>
                <w:szCs w:val="20"/>
              </w:rPr>
            </w:pPr>
          </w:p>
        </w:tc>
        <w:tc>
          <w:tcPr>
            <w:tcW w:w="78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C7C627D" w14:textId="77777777" w:rsidR="00B275A3" w:rsidRPr="00366F2E" w:rsidRDefault="00B275A3" w:rsidP="00B275A3">
            <w:pPr>
              <w:pStyle w:val="Zpat"/>
              <w:tabs>
                <w:tab w:val="clear" w:pos="4513"/>
              </w:tabs>
              <w:jc w:val="center"/>
              <w:rPr>
                <w:rFonts w:ascii="Arial" w:hAnsi="Arial" w:cs="Arial"/>
                <w:sz w:val="20"/>
                <w:szCs w:val="20"/>
              </w:rPr>
            </w:pP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ADB4367" w14:textId="77777777" w:rsidR="00B275A3" w:rsidRPr="00366F2E" w:rsidRDefault="00B275A3" w:rsidP="00B275A3">
            <w:pPr>
              <w:pStyle w:val="Zpat"/>
              <w:tabs>
                <w:tab w:val="clear" w:pos="4513"/>
              </w:tabs>
              <w:jc w:val="center"/>
              <w:rPr>
                <w:rFonts w:ascii="Arial" w:hAnsi="Arial" w:cs="Arial"/>
                <w:sz w:val="20"/>
                <w:szCs w:val="20"/>
              </w:rPr>
            </w:pPr>
          </w:p>
        </w:tc>
        <w:tc>
          <w:tcPr>
            <w:tcW w:w="851"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8B5B922" w14:textId="77777777" w:rsidR="00B275A3" w:rsidRPr="00366F2E" w:rsidRDefault="00B275A3" w:rsidP="00B275A3">
            <w:pPr>
              <w:pStyle w:val="Zpat"/>
              <w:tabs>
                <w:tab w:val="clear" w:pos="4513"/>
              </w:tabs>
              <w:jc w:val="center"/>
              <w:rPr>
                <w:rFonts w:ascii="Arial" w:hAnsi="Arial" w:cs="Arial"/>
                <w:sz w:val="20"/>
                <w:szCs w:val="20"/>
              </w:rPr>
            </w:pP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A564606" w14:textId="652A5D75" w:rsidR="00B275A3" w:rsidRPr="00366F2E" w:rsidRDefault="00B275A3" w:rsidP="00B275A3">
            <w:pPr>
              <w:pStyle w:val="Zpat"/>
              <w:tabs>
                <w:tab w:val="clear" w:pos="4513"/>
              </w:tabs>
              <w:jc w:val="center"/>
              <w:rPr>
                <w:rFonts w:ascii="Arial" w:hAnsi="Arial" w:cs="Arial"/>
                <w:sz w:val="20"/>
                <w:szCs w:val="20"/>
              </w:rPr>
            </w:pPr>
            <w:r w:rsidRPr="00366F2E">
              <w:rPr>
                <w:rFonts w:ascii="Arial" w:hAnsi="Arial" w:cs="Arial"/>
                <w:sz w:val="20"/>
                <w:szCs w:val="20"/>
              </w:rPr>
              <w:t>216,00</w:t>
            </w:r>
          </w:p>
        </w:tc>
        <w:tc>
          <w:tcPr>
            <w:tcW w:w="85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E8C2AC9" w14:textId="255050CF" w:rsidR="00B275A3" w:rsidRPr="00366F2E" w:rsidRDefault="00B275A3" w:rsidP="00B275A3">
            <w:pPr>
              <w:pStyle w:val="Zpat"/>
              <w:tabs>
                <w:tab w:val="clear" w:pos="4513"/>
              </w:tabs>
              <w:jc w:val="center"/>
              <w:rPr>
                <w:rFonts w:ascii="Arial" w:hAnsi="Arial" w:cs="Arial"/>
                <w:b/>
                <w:bCs/>
                <w:sz w:val="20"/>
                <w:szCs w:val="20"/>
              </w:rPr>
            </w:pPr>
            <w:r w:rsidRPr="00366F2E">
              <w:rPr>
                <w:rFonts w:ascii="Arial" w:hAnsi="Arial" w:cs="Arial"/>
                <w:b/>
                <w:bCs/>
                <w:sz w:val="20"/>
                <w:szCs w:val="20"/>
              </w:rPr>
              <w:t>261,36</w:t>
            </w:r>
          </w:p>
        </w:tc>
      </w:tr>
    </w:tbl>
    <w:p w14:paraId="330D700D" w14:textId="2A42A377" w:rsidR="00954480" w:rsidRPr="00366F2E" w:rsidRDefault="00954480">
      <w:pPr>
        <w:spacing w:line="240" w:lineRule="auto"/>
        <w:rPr>
          <w:rFonts w:ascii="Arial" w:hAnsi="Arial" w:cs="Arial"/>
          <w:sz w:val="20"/>
          <w:szCs w:val="20"/>
        </w:rPr>
      </w:pPr>
    </w:p>
    <w:tbl>
      <w:tblPr>
        <w:tblW w:w="11341" w:type="dxa"/>
        <w:tblInd w:w="-35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544"/>
        <w:gridCol w:w="1148"/>
        <w:gridCol w:w="770"/>
        <w:gridCol w:w="779"/>
        <w:gridCol w:w="1139"/>
        <w:gridCol w:w="769"/>
        <w:gridCol w:w="852"/>
        <w:gridCol w:w="800"/>
        <w:gridCol w:w="839"/>
        <w:gridCol w:w="912"/>
        <w:gridCol w:w="789"/>
      </w:tblGrid>
      <w:tr w:rsidR="00D62380" w:rsidRPr="00366F2E" w14:paraId="7221D441" w14:textId="77777777" w:rsidTr="00355200">
        <w:trPr>
          <w:trHeight w:val="188"/>
        </w:trPr>
        <w:tc>
          <w:tcPr>
            <w:tcW w:w="11341" w:type="dxa"/>
            <w:gridSpan w:val="11"/>
            <w:tcBorders>
              <w:top w:val="single" w:sz="8" w:space="0" w:color="auto"/>
              <w:left w:val="single" w:sz="8" w:space="0" w:color="auto"/>
              <w:bottom w:val="single" w:sz="8" w:space="0" w:color="auto"/>
              <w:right w:val="single" w:sz="8" w:space="0" w:color="auto"/>
            </w:tcBorders>
            <w:shd w:val="clear" w:color="auto" w:fill="FFFFFF" w:themeFill="background1"/>
          </w:tcPr>
          <w:p w14:paraId="1627061A" w14:textId="77777777" w:rsidR="00954480" w:rsidRPr="00366F2E" w:rsidRDefault="00954480" w:rsidP="00310B8A">
            <w:pPr>
              <w:pStyle w:val="Zpat"/>
              <w:tabs>
                <w:tab w:val="clear" w:pos="4513"/>
              </w:tabs>
              <w:rPr>
                <w:rFonts w:ascii="Arial" w:hAnsi="Arial" w:cs="Arial"/>
                <w:b/>
                <w:sz w:val="20"/>
                <w:szCs w:val="20"/>
              </w:rPr>
            </w:pPr>
            <w:r w:rsidRPr="00366F2E">
              <w:rPr>
                <w:rFonts w:ascii="Arial" w:hAnsi="Arial" w:cs="Arial"/>
                <w:b/>
                <w:sz w:val="20"/>
                <w:szCs w:val="20"/>
              </w:rPr>
              <w:t>Dodání zásilky na Dobírku</w:t>
            </w:r>
          </w:p>
        </w:tc>
      </w:tr>
      <w:tr w:rsidR="00D62380" w:rsidRPr="00366F2E" w14:paraId="59F3CDF3" w14:textId="77777777" w:rsidTr="00870892">
        <w:trPr>
          <w:trHeight w:val="188"/>
        </w:trPr>
        <w:tc>
          <w:tcPr>
            <w:tcW w:w="11341" w:type="dxa"/>
            <w:gridSpan w:val="11"/>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501324F" w14:textId="41D81941" w:rsidR="00FC5532" w:rsidRPr="00366F2E" w:rsidRDefault="00FC5532" w:rsidP="00FC5532">
            <w:pPr>
              <w:pStyle w:val="Zpat"/>
              <w:tabs>
                <w:tab w:val="clear" w:pos="4513"/>
              </w:tabs>
              <w:rPr>
                <w:rFonts w:ascii="Arial" w:hAnsi="Arial" w:cs="Arial"/>
                <w:sz w:val="20"/>
                <w:szCs w:val="20"/>
              </w:rPr>
            </w:pPr>
            <w:r w:rsidRPr="00366F2E">
              <w:rPr>
                <w:rFonts w:ascii="Arial" w:hAnsi="Arial" w:cs="Arial"/>
                <w:sz w:val="20"/>
                <w:szCs w:val="20"/>
              </w:rPr>
              <w:t>Je-li částka určena k</w:t>
            </w:r>
            <w:r w:rsidR="00F00687" w:rsidRPr="00366F2E">
              <w:rPr>
                <w:rFonts w:ascii="Arial" w:hAnsi="Arial" w:cs="Arial"/>
                <w:sz w:val="20"/>
                <w:szCs w:val="20"/>
              </w:rPr>
              <w:t> </w:t>
            </w:r>
            <w:r w:rsidRPr="00366F2E">
              <w:rPr>
                <w:rFonts w:ascii="Arial" w:hAnsi="Arial" w:cs="Arial"/>
                <w:sz w:val="20"/>
                <w:szCs w:val="20"/>
              </w:rPr>
              <w:t xml:space="preserve">výplatě dobírkovou poukázkou typu </w:t>
            </w:r>
            <w:r w:rsidR="00A043F4" w:rsidRPr="00366F2E">
              <w:rPr>
                <w:rFonts w:ascii="Arial" w:hAnsi="Arial" w:cs="Arial"/>
                <w:sz w:val="20"/>
                <w:szCs w:val="20"/>
              </w:rPr>
              <w:t>hotovost – účet</w:t>
            </w:r>
            <w:r w:rsidR="00DB7F1B" w:rsidRPr="00366F2E">
              <w:rPr>
                <w:rFonts w:ascii="Arial" w:hAnsi="Arial" w:cs="Arial"/>
                <w:sz w:val="20"/>
                <w:szCs w:val="20"/>
              </w:rPr>
              <w:t>:</w:t>
            </w:r>
          </w:p>
        </w:tc>
      </w:tr>
      <w:tr w:rsidR="004B0378" w:rsidRPr="00366F2E" w14:paraId="72E7728C" w14:textId="77777777" w:rsidTr="005A3823">
        <w:trPr>
          <w:trHeight w:val="188"/>
        </w:trPr>
        <w:tc>
          <w:tcPr>
            <w:tcW w:w="2544"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53F98B6" w14:textId="77777777" w:rsidR="00FC5532" w:rsidRPr="00366F2E" w:rsidRDefault="00FC5532" w:rsidP="00FC5532">
            <w:pPr>
              <w:pStyle w:val="Zpat"/>
              <w:tabs>
                <w:tab w:val="clear" w:pos="4513"/>
              </w:tabs>
              <w:rPr>
                <w:rFonts w:ascii="Arial" w:hAnsi="Arial" w:cs="Arial"/>
                <w:sz w:val="20"/>
                <w:szCs w:val="20"/>
              </w:rPr>
            </w:pPr>
            <w:r w:rsidRPr="00366F2E">
              <w:rPr>
                <w:rFonts w:ascii="Arial" w:hAnsi="Arial" w:cs="Arial"/>
                <w:sz w:val="20"/>
                <w:szCs w:val="20"/>
              </w:rPr>
              <w:t>Slovensko – jednotná cena:</w:t>
            </w:r>
          </w:p>
        </w:tc>
        <w:tc>
          <w:tcPr>
            <w:tcW w:w="1148"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3D2424D"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55,00</w:t>
            </w:r>
          </w:p>
        </w:tc>
        <w:tc>
          <w:tcPr>
            <w:tcW w:w="77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446690C"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55,37</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C38F2D6" w14:textId="77777777" w:rsidR="00FC5532" w:rsidRPr="00366F2E" w:rsidRDefault="00FC5532" w:rsidP="00FC5532">
            <w:pPr>
              <w:pStyle w:val="Zpat"/>
              <w:tabs>
                <w:tab w:val="clear" w:pos="4513"/>
              </w:tabs>
              <w:ind w:left="113"/>
              <w:jc w:val="center"/>
              <w:rPr>
                <w:rFonts w:ascii="Arial" w:hAnsi="Arial" w:cs="Arial"/>
                <w:b/>
                <w:sz w:val="20"/>
                <w:szCs w:val="20"/>
              </w:rPr>
            </w:pPr>
            <w:r w:rsidRPr="00366F2E">
              <w:rPr>
                <w:rFonts w:ascii="Arial" w:hAnsi="Arial" w:cs="Arial"/>
                <w:b/>
                <w:bCs/>
                <w:sz w:val="20"/>
                <w:szCs w:val="20"/>
              </w:rPr>
              <w:t>67,00</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FC8D0C9"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55,00</w:t>
            </w:r>
          </w:p>
        </w:tc>
        <w:tc>
          <w:tcPr>
            <w:tcW w:w="76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5FE8F15"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55,37</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1C3C6DC" w14:textId="77777777" w:rsidR="00FC5532" w:rsidRPr="00366F2E" w:rsidRDefault="00FC5532" w:rsidP="00FC5532">
            <w:pPr>
              <w:pStyle w:val="Zpat"/>
              <w:tabs>
                <w:tab w:val="clear" w:pos="4513"/>
              </w:tabs>
              <w:ind w:left="113"/>
              <w:jc w:val="center"/>
              <w:rPr>
                <w:rFonts w:ascii="Arial" w:hAnsi="Arial" w:cs="Arial"/>
                <w:b/>
                <w:sz w:val="20"/>
                <w:szCs w:val="20"/>
              </w:rPr>
            </w:pPr>
            <w:r w:rsidRPr="00366F2E">
              <w:rPr>
                <w:rFonts w:ascii="Arial" w:hAnsi="Arial" w:cs="Arial"/>
                <w:b/>
                <w:bCs/>
                <w:sz w:val="20"/>
                <w:szCs w:val="20"/>
              </w:rPr>
              <w:t>67,00</w:t>
            </w:r>
          </w:p>
        </w:tc>
        <w:tc>
          <w:tcPr>
            <w:tcW w:w="80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EB0C289"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E23C8BA"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sz w:val="20"/>
                <w:szCs w:val="20"/>
              </w:rPr>
              <w:t>-</w:t>
            </w:r>
          </w:p>
        </w:tc>
        <w:tc>
          <w:tcPr>
            <w:tcW w:w="91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DD861EF"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131E9EA"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sz w:val="20"/>
                <w:szCs w:val="20"/>
              </w:rPr>
              <w:t>-</w:t>
            </w:r>
          </w:p>
        </w:tc>
      </w:tr>
      <w:tr w:rsidR="00D62380" w:rsidRPr="00366F2E" w14:paraId="2533039F" w14:textId="77777777" w:rsidTr="00355200">
        <w:trPr>
          <w:trHeight w:val="188"/>
        </w:trPr>
        <w:tc>
          <w:tcPr>
            <w:tcW w:w="11341" w:type="dxa"/>
            <w:gridSpan w:val="11"/>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4225C13" w14:textId="5248C3ED" w:rsidR="00FC5532" w:rsidRPr="00366F2E" w:rsidRDefault="00FC5532" w:rsidP="00FC5532">
            <w:pPr>
              <w:pStyle w:val="Zpat"/>
              <w:tabs>
                <w:tab w:val="clear" w:pos="4513"/>
              </w:tabs>
              <w:rPr>
                <w:rFonts w:ascii="Arial" w:hAnsi="Arial" w:cs="Arial"/>
                <w:b/>
                <w:sz w:val="20"/>
                <w:szCs w:val="20"/>
              </w:rPr>
            </w:pPr>
            <w:r w:rsidRPr="00366F2E">
              <w:rPr>
                <w:rFonts w:ascii="Arial" w:hAnsi="Arial" w:cs="Arial"/>
                <w:sz w:val="20"/>
                <w:szCs w:val="20"/>
              </w:rPr>
              <w:t>Je-li částka určena k</w:t>
            </w:r>
            <w:r w:rsidR="00F00687" w:rsidRPr="00366F2E">
              <w:rPr>
                <w:rFonts w:ascii="Arial" w:hAnsi="Arial" w:cs="Arial"/>
                <w:sz w:val="20"/>
                <w:szCs w:val="20"/>
              </w:rPr>
              <w:t> </w:t>
            </w:r>
            <w:r w:rsidRPr="00366F2E">
              <w:rPr>
                <w:rFonts w:ascii="Arial" w:hAnsi="Arial" w:cs="Arial"/>
                <w:sz w:val="20"/>
                <w:szCs w:val="20"/>
              </w:rPr>
              <w:t>výplatě dobírkovou poukázkou typu hotovost – hotovost:</w:t>
            </w:r>
          </w:p>
        </w:tc>
      </w:tr>
      <w:tr w:rsidR="00D62380" w:rsidRPr="00366F2E" w14:paraId="7EDA39A1" w14:textId="77777777" w:rsidTr="00355200">
        <w:trPr>
          <w:trHeight w:val="188"/>
        </w:trPr>
        <w:tc>
          <w:tcPr>
            <w:tcW w:w="11341" w:type="dxa"/>
            <w:gridSpan w:val="11"/>
            <w:tcBorders>
              <w:top w:val="single" w:sz="8" w:space="0" w:color="auto"/>
              <w:left w:val="single" w:sz="8" w:space="0" w:color="auto"/>
              <w:bottom w:val="single" w:sz="8" w:space="0" w:color="auto"/>
              <w:right w:val="single" w:sz="8" w:space="0" w:color="auto"/>
            </w:tcBorders>
            <w:shd w:val="clear" w:color="auto" w:fill="FFFFFF" w:themeFill="background1"/>
          </w:tcPr>
          <w:p w14:paraId="311E9F83" w14:textId="77777777" w:rsidR="00FC5532" w:rsidRPr="00366F2E" w:rsidRDefault="00FC5532" w:rsidP="00FC5532">
            <w:pPr>
              <w:pStyle w:val="Zpat"/>
              <w:tabs>
                <w:tab w:val="clear" w:pos="4513"/>
              </w:tabs>
              <w:rPr>
                <w:rFonts w:ascii="Arial" w:hAnsi="Arial" w:cs="Arial"/>
                <w:sz w:val="20"/>
                <w:szCs w:val="20"/>
              </w:rPr>
            </w:pPr>
            <w:r w:rsidRPr="00366F2E">
              <w:rPr>
                <w:rFonts w:ascii="Arial" w:hAnsi="Arial" w:cs="Arial"/>
                <w:sz w:val="20"/>
                <w:szCs w:val="20"/>
              </w:rPr>
              <w:t>Slovensko cena dle poukazované částky:</w:t>
            </w:r>
          </w:p>
        </w:tc>
      </w:tr>
      <w:tr w:rsidR="004B0378" w:rsidRPr="00366F2E" w14:paraId="2EEE9848" w14:textId="77777777" w:rsidTr="005A3823">
        <w:trPr>
          <w:trHeight w:val="188"/>
        </w:trPr>
        <w:tc>
          <w:tcPr>
            <w:tcW w:w="2544"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4E1DBEA" w14:textId="77777777" w:rsidR="00FC5532" w:rsidRPr="00366F2E" w:rsidRDefault="00FC5532" w:rsidP="00FC5532">
            <w:pPr>
              <w:pStyle w:val="Zpat"/>
              <w:tabs>
                <w:tab w:val="clear" w:pos="4513"/>
              </w:tabs>
              <w:rPr>
                <w:rFonts w:ascii="Arial" w:hAnsi="Arial" w:cs="Arial"/>
                <w:sz w:val="20"/>
                <w:szCs w:val="20"/>
              </w:rPr>
            </w:pPr>
            <w:r w:rsidRPr="00366F2E">
              <w:rPr>
                <w:rFonts w:ascii="Arial" w:hAnsi="Arial" w:cs="Arial"/>
                <w:sz w:val="20"/>
                <w:szCs w:val="20"/>
              </w:rPr>
              <w:t>1 Kč až 6 500 Kč</w:t>
            </w:r>
          </w:p>
        </w:tc>
        <w:tc>
          <w:tcPr>
            <w:tcW w:w="1148"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7BE4E64"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80,00</w:t>
            </w:r>
          </w:p>
        </w:tc>
        <w:tc>
          <w:tcPr>
            <w:tcW w:w="77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AD21684" w14:textId="65F645E3"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80,17</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8B684AC" w14:textId="77777777" w:rsidR="00FC5532" w:rsidRPr="00366F2E" w:rsidRDefault="00FC5532" w:rsidP="00FC5532">
            <w:pPr>
              <w:pStyle w:val="Zpat"/>
              <w:tabs>
                <w:tab w:val="clear" w:pos="4513"/>
              </w:tabs>
              <w:jc w:val="center"/>
              <w:rPr>
                <w:rFonts w:ascii="Arial" w:hAnsi="Arial" w:cs="Arial"/>
                <w:b/>
                <w:bCs/>
                <w:sz w:val="20"/>
                <w:szCs w:val="20"/>
              </w:rPr>
            </w:pPr>
            <w:r w:rsidRPr="00366F2E">
              <w:rPr>
                <w:rFonts w:ascii="Arial" w:hAnsi="Arial" w:cs="Arial"/>
                <w:b/>
                <w:bCs/>
                <w:sz w:val="20"/>
                <w:szCs w:val="20"/>
              </w:rPr>
              <w:t>97,00</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D0C6F3C"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80,00</w:t>
            </w:r>
          </w:p>
        </w:tc>
        <w:tc>
          <w:tcPr>
            <w:tcW w:w="76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11425D7" w14:textId="33E3F021"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80,17</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CFC892A" w14:textId="77777777" w:rsidR="00FC5532" w:rsidRPr="00366F2E" w:rsidRDefault="00FC5532" w:rsidP="00FC5532">
            <w:pPr>
              <w:pStyle w:val="Zpat"/>
              <w:tabs>
                <w:tab w:val="clear" w:pos="4513"/>
              </w:tabs>
              <w:ind w:left="113"/>
              <w:jc w:val="center"/>
              <w:rPr>
                <w:rFonts w:ascii="Arial" w:hAnsi="Arial" w:cs="Arial"/>
                <w:b/>
                <w:sz w:val="20"/>
                <w:szCs w:val="20"/>
              </w:rPr>
            </w:pPr>
            <w:r w:rsidRPr="00366F2E">
              <w:rPr>
                <w:rFonts w:ascii="Arial" w:hAnsi="Arial" w:cs="Arial"/>
                <w:b/>
                <w:sz w:val="20"/>
                <w:szCs w:val="20"/>
              </w:rPr>
              <w:t>97,00</w:t>
            </w:r>
          </w:p>
        </w:tc>
        <w:tc>
          <w:tcPr>
            <w:tcW w:w="80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F26E4DA"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2265BCE"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sz w:val="20"/>
                <w:szCs w:val="20"/>
              </w:rPr>
              <w:t>-</w:t>
            </w:r>
          </w:p>
        </w:tc>
        <w:tc>
          <w:tcPr>
            <w:tcW w:w="91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49CDB29"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09067E5"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sz w:val="20"/>
                <w:szCs w:val="20"/>
              </w:rPr>
              <w:t>-</w:t>
            </w:r>
          </w:p>
        </w:tc>
      </w:tr>
      <w:tr w:rsidR="004B0378" w:rsidRPr="00366F2E" w14:paraId="6283F96E" w14:textId="77777777" w:rsidTr="005A3823">
        <w:trPr>
          <w:trHeight w:val="293"/>
        </w:trPr>
        <w:tc>
          <w:tcPr>
            <w:tcW w:w="2544"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254BEB4" w14:textId="77777777" w:rsidR="00FC5532" w:rsidRPr="00366F2E" w:rsidRDefault="00FC5532" w:rsidP="00FC5532">
            <w:pPr>
              <w:pStyle w:val="Zpat"/>
              <w:tabs>
                <w:tab w:val="clear" w:pos="4513"/>
              </w:tabs>
              <w:rPr>
                <w:rFonts w:ascii="Arial" w:hAnsi="Arial" w:cs="Arial"/>
                <w:sz w:val="20"/>
                <w:szCs w:val="20"/>
              </w:rPr>
            </w:pPr>
            <w:r w:rsidRPr="00366F2E">
              <w:rPr>
                <w:rFonts w:ascii="Arial" w:hAnsi="Arial" w:cs="Arial"/>
                <w:sz w:val="20"/>
                <w:szCs w:val="20"/>
              </w:rPr>
              <w:t>6 501 až 13 000 Kč</w:t>
            </w:r>
          </w:p>
        </w:tc>
        <w:tc>
          <w:tcPr>
            <w:tcW w:w="1148"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824A9E0"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90,00</w:t>
            </w:r>
          </w:p>
        </w:tc>
        <w:tc>
          <w:tcPr>
            <w:tcW w:w="77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195CFD8"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90,08</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B53404D" w14:textId="77777777" w:rsidR="00FC5532" w:rsidRPr="00366F2E" w:rsidRDefault="00FC5532" w:rsidP="00FC5532">
            <w:pPr>
              <w:pStyle w:val="Zpat"/>
              <w:tabs>
                <w:tab w:val="clear" w:pos="4513"/>
              </w:tabs>
              <w:jc w:val="center"/>
              <w:rPr>
                <w:rFonts w:ascii="Arial" w:hAnsi="Arial" w:cs="Arial"/>
                <w:b/>
                <w:bCs/>
                <w:sz w:val="20"/>
                <w:szCs w:val="20"/>
              </w:rPr>
            </w:pPr>
            <w:r w:rsidRPr="00366F2E">
              <w:rPr>
                <w:rFonts w:ascii="Arial" w:hAnsi="Arial" w:cs="Arial"/>
                <w:b/>
                <w:bCs/>
                <w:sz w:val="20"/>
                <w:szCs w:val="20"/>
              </w:rPr>
              <w:t>109,00</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3D6919C"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90,00</w:t>
            </w:r>
          </w:p>
        </w:tc>
        <w:tc>
          <w:tcPr>
            <w:tcW w:w="76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99CB3A9"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90,08</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BA537C1" w14:textId="77777777" w:rsidR="00FC5532" w:rsidRPr="00366F2E" w:rsidRDefault="00FC5532" w:rsidP="00FC5532">
            <w:pPr>
              <w:pStyle w:val="Zpat"/>
              <w:tabs>
                <w:tab w:val="clear" w:pos="4513"/>
              </w:tabs>
              <w:ind w:left="73"/>
              <w:jc w:val="center"/>
              <w:rPr>
                <w:rFonts w:ascii="Arial" w:hAnsi="Arial" w:cs="Arial"/>
                <w:b/>
                <w:sz w:val="20"/>
                <w:szCs w:val="20"/>
              </w:rPr>
            </w:pPr>
            <w:r w:rsidRPr="00366F2E">
              <w:rPr>
                <w:rFonts w:ascii="Arial" w:hAnsi="Arial" w:cs="Arial"/>
                <w:b/>
                <w:sz w:val="20"/>
                <w:szCs w:val="20"/>
              </w:rPr>
              <w:t>109,00</w:t>
            </w:r>
          </w:p>
        </w:tc>
        <w:tc>
          <w:tcPr>
            <w:tcW w:w="80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C58CD64"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5CC4CEC"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sz w:val="20"/>
                <w:szCs w:val="20"/>
              </w:rPr>
              <w:t>-</w:t>
            </w:r>
          </w:p>
        </w:tc>
        <w:tc>
          <w:tcPr>
            <w:tcW w:w="91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9AFBA2B"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5860BEA"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sz w:val="20"/>
                <w:szCs w:val="20"/>
              </w:rPr>
              <w:t>-</w:t>
            </w:r>
          </w:p>
        </w:tc>
      </w:tr>
      <w:tr w:rsidR="004B0378" w:rsidRPr="00366F2E" w14:paraId="5ED44585" w14:textId="77777777" w:rsidTr="005A3823">
        <w:trPr>
          <w:trHeight w:val="188"/>
        </w:trPr>
        <w:tc>
          <w:tcPr>
            <w:tcW w:w="2544"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C04E09A" w14:textId="77777777" w:rsidR="00FC5532" w:rsidRPr="00366F2E" w:rsidRDefault="00FC5532" w:rsidP="00FC5532">
            <w:pPr>
              <w:pStyle w:val="Zpat"/>
              <w:tabs>
                <w:tab w:val="clear" w:pos="4513"/>
              </w:tabs>
              <w:rPr>
                <w:rFonts w:ascii="Arial" w:hAnsi="Arial" w:cs="Arial"/>
                <w:sz w:val="20"/>
                <w:szCs w:val="20"/>
              </w:rPr>
            </w:pPr>
            <w:r w:rsidRPr="00366F2E">
              <w:rPr>
                <w:rFonts w:ascii="Arial" w:hAnsi="Arial" w:cs="Arial"/>
                <w:sz w:val="20"/>
                <w:szCs w:val="20"/>
              </w:rPr>
              <w:t>13 001 Kč a více</w:t>
            </w:r>
          </w:p>
        </w:tc>
        <w:tc>
          <w:tcPr>
            <w:tcW w:w="1148"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2296682"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100,00</w:t>
            </w:r>
          </w:p>
        </w:tc>
        <w:tc>
          <w:tcPr>
            <w:tcW w:w="77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94E7F16" w14:textId="4A7FF396"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100,00</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36E647C" w14:textId="77777777" w:rsidR="00FC5532" w:rsidRPr="00366F2E" w:rsidRDefault="00FC5532" w:rsidP="00FC5532">
            <w:pPr>
              <w:pStyle w:val="Zpat"/>
              <w:tabs>
                <w:tab w:val="clear" w:pos="4513"/>
              </w:tabs>
              <w:jc w:val="center"/>
              <w:rPr>
                <w:rFonts w:ascii="Arial" w:hAnsi="Arial" w:cs="Arial"/>
                <w:b/>
                <w:bCs/>
                <w:sz w:val="20"/>
                <w:szCs w:val="20"/>
              </w:rPr>
            </w:pPr>
            <w:r w:rsidRPr="00366F2E">
              <w:rPr>
                <w:rFonts w:ascii="Arial" w:hAnsi="Arial" w:cs="Arial"/>
                <w:b/>
                <w:bCs/>
                <w:sz w:val="20"/>
                <w:szCs w:val="20"/>
              </w:rPr>
              <w:t>121,00</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D119554"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100,00</w:t>
            </w:r>
          </w:p>
        </w:tc>
        <w:tc>
          <w:tcPr>
            <w:tcW w:w="76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69A9EC4" w14:textId="29B093EA"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100,00</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4C9AA95"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sz w:val="20"/>
                <w:szCs w:val="20"/>
              </w:rPr>
              <w:t>121,00</w:t>
            </w:r>
          </w:p>
        </w:tc>
        <w:tc>
          <w:tcPr>
            <w:tcW w:w="80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7A1E6C0"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91E3EAB"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sz w:val="20"/>
                <w:szCs w:val="20"/>
              </w:rPr>
              <w:t>-</w:t>
            </w:r>
          </w:p>
        </w:tc>
        <w:tc>
          <w:tcPr>
            <w:tcW w:w="91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8572E0B"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38E22A7"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sz w:val="20"/>
                <w:szCs w:val="20"/>
              </w:rPr>
              <w:t>-</w:t>
            </w:r>
          </w:p>
        </w:tc>
      </w:tr>
      <w:tr w:rsidR="00D62380" w:rsidRPr="00366F2E" w14:paraId="7D1544DE" w14:textId="77777777" w:rsidTr="00355200">
        <w:trPr>
          <w:trHeight w:val="188"/>
        </w:trPr>
        <w:tc>
          <w:tcPr>
            <w:tcW w:w="11341" w:type="dxa"/>
            <w:gridSpan w:val="11"/>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07BEBE4" w14:textId="77777777" w:rsidR="00FC5532" w:rsidRPr="00366F2E" w:rsidRDefault="00FC5532" w:rsidP="00FC5532">
            <w:pPr>
              <w:pStyle w:val="Zpat"/>
              <w:tabs>
                <w:tab w:val="clear" w:pos="4513"/>
              </w:tabs>
              <w:rPr>
                <w:rFonts w:ascii="Arial" w:hAnsi="Arial" w:cs="Arial"/>
                <w:sz w:val="20"/>
                <w:szCs w:val="20"/>
              </w:rPr>
            </w:pPr>
            <w:r w:rsidRPr="00366F2E">
              <w:rPr>
                <w:rFonts w:ascii="Arial" w:hAnsi="Arial" w:cs="Arial"/>
                <w:sz w:val="20"/>
                <w:szCs w:val="20"/>
              </w:rPr>
              <w:t>Ostatní cizina</w:t>
            </w:r>
          </w:p>
        </w:tc>
      </w:tr>
      <w:tr w:rsidR="004B0378" w:rsidRPr="00366F2E" w14:paraId="5FE99758" w14:textId="77777777" w:rsidTr="005A3823">
        <w:trPr>
          <w:trHeight w:val="188"/>
        </w:trPr>
        <w:tc>
          <w:tcPr>
            <w:tcW w:w="2544"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3FFFDF2" w14:textId="77777777" w:rsidR="00FC5532" w:rsidRPr="00366F2E" w:rsidRDefault="00FC5532" w:rsidP="00FC5532">
            <w:pPr>
              <w:pStyle w:val="Zpat"/>
              <w:tabs>
                <w:tab w:val="clear" w:pos="4513"/>
              </w:tabs>
              <w:rPr>
                <w:rFonts w:ascii="Arial" w:hAnsi="Arial" w:cs="Arial"/>
                <w:sz w:val="20"/>
                <w:szCs w:val="20"/>
              </w:rPr>
            </w:pPr>
            <w:r w:rsidRPr="00366F2E">
              <w:rPr>
                <w:rFonts w:ascii="Arial" w:hAnsi="Arial" w:cs="Arial"/>
                <w:sz w:val="20"/>
                <w:szCs w:val="20"/>
              </w:rPr>
              <w:t>1 Kč až 6 500 Kč</w:t>
            </w:r>
          </w:p>
        </w:tc>
        <w:tc>
          <w:tcPr>
            <w:tcW w:w="1148"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EBE0C25"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100,00</w:t>
            </w:r>
          </w:p>
        </w:tc>
        <w:tc>
          <w:tcPr>
            <w:tcW w:w="77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BE4E279" w14:textId="76274A5A"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100,00</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6D11FAF"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bCs/>
                <w:sz w:val="20"/>
                <w:szCs w:val="20"/>
              </w:rPr>
              <w:t>121,00</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FB973B6"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100,00</w:t>
            </w:r>
          </w:p>
        </w:tc>
        <w:tc>
          <w:tcPr>
            <w:tcW w:w="76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898DFC4" w14:textId="5C5C506F"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100,00</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BCD2317"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bCs/>
                <w:sz w:val="20"/>
                <w:szCs w:val="20"/>
              </w:rPr>
              <w:t>121,00</w:t>
            </w:r>
          </w:p>
        </w:tc>
        <w:tc>
          <w:tcPr>
            <w:tcW w:w="80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7C80EBC"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0EA12EB"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sz w:val="20"/>
                <w:szCs w:val="20"/>
              </w:rPr>
              <w:t>-</w:t>
            </w:r>
          </w:p>
        </w:tc>
        <w:tc>
          <w:tcPr>
            <w:tcW w:w="91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EE4AC4C"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5B29ACD"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sz w:val="20"/>
                <w:szCs w:val="20"/>
              </w:rPr>
              <w:t>-</w:t>
            </w:r>
          </w:p>
        </w:tc>
      </w:tr>
      <w:tr w:rsidR="004B0378" w:rsidRPr="00366F2E" w14:paraId="5F562A1A" w14:textId="77777777" w:rsidTr="005A3823">
        <w:trPr>
          <w:trHeight w:val="293"/>
        </w:trPr>
        <w:tc>
          <w:tcPr>
            <w:tcW w:w="2544"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F5FE1F6" w14:textId="77777777" w:rsidR="00FC5532" w:rsidRPr="00366F2E" w:rsidRDefault="00FC5532" w:rsidP="00FC5532">
            <w:pPr>
              <w:pStyle w:val="Zpat"/>
              <w:tabs>
                <w:tab w:val="clear" w:pos="4513"/>
              </w:tabs>
              <w:rPr>
                <w:rFonts w:ascii="Arial" w:hAnsi="Arial" w:cs="Arial"/>
                <w:sz w:val="20"/>
                <w:szCs w:val="20"/>
              </w:rPr>
            </w:pPr>
            <w:r w:rsidRPr="00366F2E">
              <w:rPr>
                <w:rFonts w:ascii="Arial" w:hAnsi="Arial" w:cs="Arial"/>
                <w:sz w:val="20"/>
                <w:szCs w:val="20"/>
              </w:rPr>
              <w:t>6 501 až 13 000 Kč</w:t>
            </w:r>
          </w:p>
        </w:tc>
        <w:tc>
          <w:tcPr>
            <w:tcW w:w="1148"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C6C6FC9"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125,00</w:t>
            </w:r>
          </w:p>
        </w:tc>
        <w:tc>
          <w:tcPr>
            <w:tcW w:w="77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7094E8F"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124,79</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B1783F1"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bCs/>
                <w:sz w:val="20"/>
                <w:szCs w:val="20"/>
              </w:rPr>
              <w:t>151,00</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02D6CAC"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125,00</w:t>
            </w:r>
          </w:p>
        </w:tc>
        <w:tc>
          <w:tcPr>
            <w:tcW w:w="76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9AEDE33"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124,79</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48F0A98"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bCs/>
                <w:sz w:val="20"/>
                <w:szCs w:val="20"/>
              </w:rPr>
              <w:t>151,00</w:t>
            </w:r>
          </w:p>
        </w:tc>
        <w:tc>
          <w:tcPr>
            <w:tcW w:w="80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E96284E"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195364B"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sz w:val="20"/>
                <w:szCs w:val="20"/>
              </w:rPr>
              <w:t>-</w:t>
            </w:r>
          </w:p>
        </w:tc>
        <w:tc>
          <w:tcPr>
            <w:tcW w:w="91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4509BC3"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3744A60"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sz w:val="20"/>
                <w:szCs w:val="20"/>
              </w:rPr>
              <w:t>-</w:t>
            </w:r>
          </w:p>
        </w:tc>
      </w:tr>
      <w:tr w:rsidR="004B0378" w:rsidRPr="00366F2E" w14:paraId="08816983" w14:textId="77777777" w:rsidTr="005A3823">
        <w:trPr>
          <w:trHeight w:val="188"/>
        </w:trPr>
        <w:tc>
          <w:tcPr>
            <w:tcW w:w="2544"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79A1080" w14:textId="77777777" w:rsidR="00FC5532" w:rsidRPr="00366F2E" w:rsidRDefault="00FC5532" w:rsidP="00FC5532">
            <w:pPr>
              <w:pStyle w:val="Zpat"/>
              <w:tabs>
                <w:tab w:val="clear" w:pos="4513"/>
              </w:tabs>
              <w:rPr>
                <w:rFonts w:ascii="Arial" w:hAnsi="Arial" w:cs="Arial"/>
                <w:sz w:val="20"/>
                <w:szCs w:val="20"/>
              </w:rPr>
            </w:pPr>
            <w:r w:rsidRPr="00366F2E">
              <w:rPr>
                <w:rFonts w:ascii="Arial" w:hAnsi="Arial" w:cs="Arial"/>
                <w:sz w:val="20"/>
                <w:szCs w:val="20"/>
              </w:rPr>
              <w:t>13 001 Kč a více</w:t>
            </w:r>
          </w:p>
        </w:tc>
        <w:tc>
          <w:tcPr>
            <w:tcW w:w="1148"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C77A4F0"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155,00</w:t>
            </w:r>
          </w:p>
        </w:tc>
        <w:tc>
          <w:tcPr>
            <w:tcW w:w="77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4FF6BFE" w14:textId="5C86A856"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155,37</w:t>
            </w:r>
          </w:p>
        </w:tc>
        <w:tc>
          <w:tcPr>
            <w:tcW w:w="77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5DEE32F"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bCs/>
                <w:sz w:val="20"/>
                <w:szCs w:val="20"/>
              </w:rPr>
              <w:t>188,00</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2BE8234" w14:textId="77777777" w:rsidR="00FC5532" w:rsidRPr="00366F2E" w:rsidRDefault="00FC5532" w:rsidP="00FC5532">
            <w:pPr>
              <w:pStyle w:val="Zpat"/>
              <w:tabs>
                <w:tab w:val="clear" w:pos="4513"/>
              </w:tabs>
              <w:ind w:left="113"/>
              <w:jc w:val="center"/>
              <w:rPr>
                <w:rFonts w:ascii="Arial" w:hAnsi="Arial" w:cs="Arial"/>
                <w:sz w:val="20"/>
                <w:szCs w:val="20"/>
              </w:rPr>
            </w:pPr>
            <w:r w:rsidRPr="00366F2E">
              <w:rPr>
                <w:rFonts w:ascii="Arial" w:hAnsi="Arial" w:cs="Arial"/>
                <w:sz w:val="20"/>
                <w:szCs w:val="20"/>
              </w:rPr>
              <w:t>155,00</w:t>
            </w:r>
          </w:p>
        </w:tc>
        <w:tc>
          <w:tcPr>
            <w:tcW w:w="76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195CF98" w14:textId="34F4C84E"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155,37</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B49D7BA"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bCs/>
                <w:sz w:val="20"/>
                <w:szCs w:val="20"/>
              </w:rPr>
              <w:t>188,00</w:t>
            </w:r>
          </w:p>
        </w:tc>
        <w:tc>
          <w:tcPr>
            <w:tcW w:w="80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AE5EEC8"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206645E"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sz w:val="20"/>
                <w:szCs w:val="20"/>
              </w:rPr>
              <w:t>-</w:t>
            </w:r>
          </w:p>
        </w:tc>
        <w:tc>
          <w:tcPr>
            <w:tcW w:w="91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A4551B4" w14:textId="77777777" w:rsidR="00FC5532" w:rsidRPr="00366F2E" w:rsidRDefault="00FC5532" w:rsidP="00FC5532">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8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05C1AEB" w14:textId="77777777" w:rsidR="00FC5532" w:rsidRPr="00366F2E" w:rsidRDefault="00FC5532" w:rsidP="00FC5532">
            <w:pPr>
              <w:pStyle w:val="Zpat"/>
              <w:tabs>
                <w:tab w:val="clear" w:pos="4513"/>
              </w:tabs>
              <w:jc w:val="center"/>
              <w:rPr>
                <w:rFonts w:ascii="Arial" w:hAnsi="Arial" w:cs="Arial"/>
                <w:b/>
                <w:sz w:val="20"/>
                <w:szCs w:val="20"/>
              </w:rPr>
            </w:pPr>
            <w:r w:rsidRPr="00366F2E">
              <w:rPr>
                <w:rFonts w:ascii="Arial" w:hAnsi="Arial" w:cs="Arial"/>
                <w:b/>
                <w:sz w:val="20"/>
                <w:szCs w:val="20"/>
              </w:rPr>
              <w:t>-</w:t>
            </w:r>
          </w:p>
        </w:tc>
      </w:tr>
    </w:tbl>
    <w:p w14:paraId="03DE6369" w14:textId="79BDAFAF" w:rsidR="001F1F9E" w:rsidRPr="00366F2E" w:rsidRDefault="001F1F9E" w:rsidP="009C21D3">
      <w:pPr>
        <w:spacing w:line="240" w:lineRule="auto"/>
        <w:ind w:left="-426"/>
        <w:rPr>
          <w:rFonts w:ascii="Arial" w:hAnsi="Arial" w:cs="Arial"/>
          <w:sz w:val="18"/>
          <w:szCs w:val="18"/>
        </w:rPr>
      </w:pPr>
      <w:r w:rsidRPr="00366F2E">
        <w:rPr>
          <w:rFonts w:ascii="Arial" w:hAnsi="Arial" w:cs="Arial"/>
          <w:sz w:val="18"/>
          <w:szCs w:val="18"/>
        </w:rPr>
        <w:t xml:space="preserve">* Součet všech zásilek </w:t>
      </w:r>
      <w:r w:rsidR="00B3208B" w:rsidRPr="00366F2E">
        <w:rPr>
          <w:rFonts w:ascii="Arial" w:hAnsi="Arial" w:cs="Arial"/>
          <w:sz w:val="18"/>
          <w:szCs w:val="18"/>
        </w:rPr>
        <w:t>Balíkovna plus, Balíkovna</w:t>
      </w:r>
      <w:r w:rsidR="003E6EF6" w:rsidRPr="00366F2E">
        <w:rPr>
          <w:rFonts w:ascii="Arial" w:hAnsi="Arial" w:cs="Arial"/>
          <w:sz w:val="18"/>
          <w:szCs w:val="18"/>
        </w:rPr>
        <w:t xml:space="preserve">, </w:t>
      </w:r>
      <w:r w:rsidRPr="00366F2E">
        <w:rPr>
          <w:rFonts w:ascii="Arial" w:hAnsi="Arial" w:cs="Arial"/>
          <w:sz w:val="18"/>
          <w:szCs w:val="18"/>
        </w:rPr>
        <w:t xml:space="preserve">Balík Do ruky a Obchodní balík do zahraničí převzatých u jednoho odesílatele za jeden měsíc. </w:t>
      </w:r>
    </w:p>
    <w:p w14:paraId="2CF27E42" w14:textId="4F89B283" w:rsidR="00B275A3" w:rsidRPr="00366F2E" w:rsidRDefault="00B275A3" w:rsidP="009C21D3">
      <w:pPr>
        <w:spacing w:line="240" w:lineRule="auto"/>
        <w:ind w:left="-426"/>
        <w:rPr>
          <w:rFonts w:ascii="Arial" w:hAnsi="Arial" w:cs="Arial"/>
          <w:sz w:val="18"/>
          <w:szCs w:val="18"/>
        </w:rPr>
      </w:pPr>
      <w:r w:rsidRPr="00366F2E">
        <w:rPr>
          <w:rFonts w:ascii="Arial" w:hAnsi="Arial" w:cs="Arial"/>
          <w:sz w:val="18"/>
          <w:szCs w:val="18"/>
        </w:rPr>
        <w:t xml:space="preserve">** </w:t>
      </w:r>
      <w:r w:rsidR="00BE5D47" w:rsidRPr="00366F2E">
        <w:rPr>
          <w:rFonts w:ascii="Arial" w:hAnsi="Arial" w:cs="Arial"/>
          <w:sz w:val="18"/>
          <w:szCs w:val="18"/>
        </w:rPr>
        <w:t xml:space="preserve">V případě, že odesílatel má v rámci smluvního vztahu ujednáno převzetí zásilek a nemá k podání ani jednu zásilku a objednané převzetí zásilek </w:t>
      </w:r>
      <w:proofErr w:type="gramStart"/>
      <w:r w:rsidR="00BE5D47" w:rsidRPr="00366F2E">
        <w:rPr>
          <w:rFonts w:ascii="Arial" w:hAnsi="Arial" w:cs="Arial"/>
          <w:sz w:val="18"/>
          <w:szCs w:val="18"/>
        </w:rPr>
        <w:t>nezruší</w:t>
      </w:r>
      <w:proofErr w:type="gramEnd"/>
      <w:r w:rsidR="00BE5D47" w:rsidRPr="00366F2E">
        <w:rPr>
          <w:rFonts w:ascii="Arial" w:hAnsi="Arial" w:cs="Arial"/>
          <w:sz w:val="18"/>
          <w:szCs w:val="18"/>
        </w:rPr>
        <w:t>, pak se realizovaná jízda považuje za marnou.</w:t>
      </w:r>
    </w:p>
    <w:p w14:paraId="1CEE2299" w14:textId="02DD4C07" w:rsidR="00390CE9" w:rsidRPr="00366F2E" w:rsidRDefault="001D39C5" w:rsidP="001F1F9E">
      <w:pPr>
        <w:ind w:left="-426"/>
        <w:rPr>
          <w:rFonts w:ascii="Arial" w:hAnsi="Arial" w:cs="Arial"/>
          <w:sz w:val="18"/>
          <w:szCs w:val="18"/>
        </w:rPr>
      </w:pPr>
      <w:r w:rsidRPr="00366F2E">
        <w:rPr>
          <w:rFonts w:ascii="Arial" w:hAnsi="Arial" w:cs="Arial"/>
          <w:noProof/>
          <w:lang w:eastAsia="cs-CZ"/>
        </w:rPr>
        <mc:AlternateContent>
          <mc:Choice Requires="wps">
            <w:drawing>
              <wp:anchor distT="0" distB="0" distL="114300" distR="114300" simplePos="0" relativeHeight="251658296" behindDoc="0" locked="0" layoutInCell="1" allowOverlap="1" wp14:anchorId="4F0E39B8" wp14:editId="608D283A">
                <wp:simplePos x="0" y="0"/>
                <wp:positionH relativeFrom="margin">
                  <wp:posOffset>791210</wp:posOffset>
                </wp:positionH>
                <wp:positionV relativeFrom="bottomMargin">
                  <wp:posOffset>200025</wp:posOffset>
                </wp:positionV>
                <wp:extent cx="4847590" cy="326771"/>
                <wp:effectExtent l="0" t="0" r="0" b="0"/>
                <wp:wrapNone/>
                <wp:docPr id="14" name="Textové pole 1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326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32DF777" w14:textId="77777777" w:rsidR="001D39C5" w:rsidRPr="006E1087" w:rsidRDefault="001D39C5" w:rsidP="001D39C5">
                            <w:pPr>
                              <w:jc w:val="center"/>
                            </w:pPr>
                            <w:r>
                              <w:rPr>
                                <w:b/>
                                <w:i/>
                              </w:rPr>
                              <w:t>Balíkové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31744684">
              <v:shape id="Textové pole 14" style="position:absolute;left:0;text-align:left;margin-left:62.3pt;margin-top:15.75pt;width:381.7pt;height:25.75pt;flip:y;z-index:251658296;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72"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Csrw6QEAALMDAAAOAAAAZHJzL2Uyb0RvYy54bWysU02P0zAQvSPxHyzfadqSbXejpqtlV4uQ&#10;lg9pgbvj2IlF4jFjt0n59Yyd0ha4IS6WPTN5896byeZ27Du2V+gN2JIvZnPOlJVQG9uU/Mvnx1fX&#10;nPkgbC06sKrkB+X57fbli83gCrWEFrpaISMQ64vBlbwNwRVZ5mWreuFn4JSlpAbsRaAnNlmNYiD0&#10;vsuW8/kqGwBrhyCV9xR9mJJ8m/C1VjJ81NqrwLqSE7eQTkxnFc9suxFFg8K1Rh5piH9g0QtjqekJ&#10;6kEEwXZo/oLqjUTwoMNMQp+B1kaqpIHULOZ/qHluhVNJC5nj3ckm//9g5Yf9s/uELIxvYKQBJhHe&#10;PYH85pmF+1bYRt0hwtAqUVPjRbQsG5wvjp9Gq33hI0g1vIeahix2ARLQqLFnujPu6y9oUsyoD43i&#10;cLJfjYFJCubX+frqhlKScq+Xq/V6aiaKiBPddejDWwU9i5eSI4039RH7Jx8ir3NJLLfwaLoujbiz&#10;vwWoMEaSjkh9EhHGamSmJiarqDLqqqA+kDKEaXNo0+nSAv7gbKCtKbn/vhOoOOveWXLnZpHncc3S&#10;I79aL+mBl5nqMiOsJKiSB86m632YVnPn0DQtdZrmYeGOHNUmSTyzOvKnzUjKj1scV+/ynarO/9r2&#10;JwAAAP//AwBQSwMEFAAGAAgAAAAhAPE6npDfAAAACQEAAA8AAABkcnMvZG93bnJldi54bWxMj01L&#10;w0AQhu+C/2EZwZvd9NMQsykiCB6i2CjU4zY7TUJ3Z0N228Z/3+lJb/MyD+9Hvh6dFSccQudJwXSS&#10;gECqvemoUfD99fqQgghRk9HWEyr4xQDr4vYm15nxZ9rgqYqNYBMKmVbQxthnUoa6RafDxPdI/Nv7&#10;wenIcmikGfSZzZ2VsyRZSac74oRW9/jSYn2ojk6BKbfb5eOhLzftz2L/Zj9MWX2+K3V/Nz4/gYg4&#10;xj8YrvW5OhTcaeePZIKwrGeLFaMK5tMlCAbSNOVxOz7mCcgil/8XFBcAAAD//wMAUEsBAi0AFAAG&#10;AAgAAAAhALaDOJL+AAAA4QEAABMAAAAAAAAAAAAAAAAAAAAAAFtDb250ZW50X1R5cGVzXS54bWxQ&#10;SwECLQAUAAYACAAAACEAOP0h/9YAAACUAQAACwAAAAAAAAAAAAAAAAAvAQAAX3JlbHMvLnJlbHNQ&#10;SwECLQAUAAYACAAAACEABQrK8OkBAACzAwAADgAAAAAAAAAAAAAAAAAuAgAAZHJzL2Uyb0RvYy54&#10;bWxQSwECLQAUAAYACAAAACEA8TqekN8AAAAJAQAADwAAAAAAAAAAAAAAAABDBAAAZHJzL2Rvd25y&#10;ZXYueG1sUEsFBgAAAAAEAAQA8wAAAE8FAAAAAA==&#10;" w14:anchorId="4F0E39B8">
                <v:textbox>
                  <w:txbxContent>
                    <w:p w:rsidRPr="006E1087" w:rsidR="001D39C5" w:rsidP="001D39C5" w:rsidRDefault="001D39C5" w14:paraId="0A57D849" w14:textId="77777777">
                      <w:pPr>
                        <w:jc w:val="center"/>
                      </w:pPr>
                      <w:r>
                        <w:rPr>
                          <w:b/>
                          <w:i/>
                        </w:rPr>
                        <w:t>Balíkové zásilky mezinárodní</w:t>
                      </w:r>
                    </w:p>
                  </w:txbxContent>
                </v:textbox>
                <w10:wrap anchorx="margin" anchory="margin"/>
              </v:shape>
            </w:pict>
          </mc:Fallback>
        </mc:AlternateContent>
      </w:r>
    </w:p>
    <w:tbl>
      <w:tblPr>
        <w:tblW w:w="11228" w:type="dxa"/>
        <w:tblInd w:w="-318" w:type="dxa"/>
        <w:tblLook w:val="04A0" w:firstRow="1" w:lastRow="0" w:firstColumn="1" w:lastColumn="0" w:noHBand="0" w:noVBand="1"/>
      </w:tblPr>
      <w:tblGrid>
        <w:gridCol w:w="9669"/>
        <w:gridCol w:w="1559"/>
      </w:tblGrid>
      <w:tr w:rsidR="00547C55" w:rsidRPr="00366F2E" w14:paraId="43091ACB" w14:textId="77777777" w:rsidTr="00A6120A">
        <w:trPr>
          <w:trHeight w:val="418"/>
        </w:trPr>
        <w:tc>
          <w:tcPr>
            <w:tcW w:w="9669"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59A5A897" w14:textId="36E824EC" w:rsidR="00390CE9" w:rsidRPr="00366F2E" w:rsidRDefault="00390CE9" w:rsidP="00F940BA">
            <w:pPr>
              <w:spacing w:line="228" w:lineRule="auto"/>
              <w:rPr>
                <w:rFonts w:ascii="Arial" w:hAnsi="Arial" w:cs="Arial"/>
              </w:rPr>
            </w:pPr>
            <w:r w:rsidRPr="00366F2E">
              <w:rPr>
                <w:rFonts w:ascii="Arial" w:hAnsi="Arial" w:cs="Arial"/>
                <w:b/>
                <w:sz w:val="20"/>
              </w:rPr>
              <w:t>Ceny doplňkových služeb pro uživatele výplatních strojů, při úhradě cen Kreditem nebo pro uživatele Hybridní pošty</w:t>
            </w:r>
          </w:p>
        </w:tc>
        <w:tc>
          <w:tcPr>
            <w:tcW w:w="1559"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3418145" w14:textId="61E2C055" w:rsidR="00390CE9" w:rsidRPr="00366F2E" w:rsidRDefault="00390CE9" w:rsidP="00F940BA">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Cena v</w:t>
            </w:r>
            <w:r w:rsidR="00F00687" w:rsidRPr="00366F2E">
              <w:rPr>
                <w:rFonts w:ascii="Arial" w:hAnsi="Arial" w:cs="Arial"/>
                <w:b/>
                <w:sz w:val="20"/>
                <w:szCs w:val="20"/>
              </w:rPr>
              <w:t> </w:t>
            </w:r>
            <w:r w:rsidRPr="00366F2E">
              <w:rPr>
                <w:rFonts w:ascii="Arial" w:hAnsi="Arial" w:cs="Arial"/>
                <w:b/>
                <w:sz w:val="20"/>
                <w:szCs w:val="20"/>
              </w:rPr>
              <w:t>Kč</w:t>
            </w:r>
          </w:p>
        </w:tc>
      </w:tr>
      <w:tr w:rsidR="00547C55" w:rsidRPr="00366F2E" w14:paraId="107140BB" w14:textId="77777777" w:rsidTr="00A6120A">
        <w:trPr>
          <w:trHeight w:val="144"/>
        </w:trPr>
        <w:tc>
          <w:tcPr>
            <w:tcW w:w="9669" w:type="dxa"/>
            <w:tcBorders>
              <w:top w:val="single" w:sz="4" w:space="0" w:color="auto"/>
              <w:left w:val="single" w:sz="4" w:space="0" w:color="auto"/>
              <w:bottom w:val="single" w:sz="4" w:space="0" w:color="auto"/>
              <w:right w:val="single" w:sz="4" w:space="0" w:color="auto"/>
            </w:tcBorders>
            <w:vAlign w:val="center"/>
          </w:tcPr>
          <w:p w14:paraId="2F811836" w14:textId="77777777" w:rsidR="00390CE9" w:rsidRPr="00366F2E" w:rsidRDefault="00390CE9" w:rsidP="00F940BA">
            <w:pPr>
              <w:spacing w:line="228" w:lineRule="auto"/>
              <w:rPr>
                <w:rFonts w:ascii="Arial" w:hAnsi="Arial" w:cs="Arial"/>
                <w:sz w:val="20"/>
                <w:szCs w:val="20"/>
              </w:rPr>
            </w:pPr>
            <w:r w:rsidRPr="00366F2E">
              <w:rPr>
                <w:rFonts w:ascii="Arial" w:hAnsi="Arial" w:cs="Arial"/>
                <w:sz w:val="20"/>
                <w:szCs w:val="20"/>
              </w:rPr>
              <w:t>Dobírka</w:t>
            </w:r>
          </w:p>
        </w:tc>
        <w:tc>
          <w:tcPr>
            <w:tcW w:w="1559" w:type="dxa"/>
            <w:tcBorders>
              <w:top w:val="single" w:sz="4" w:space="0" w:color="auto"/>
              <w:left w:val="single" w:sz="4" w:space="0" w:color="auto"/>
              <w:bottom w:val="single" w:sz="4" w:space="0" w:color="auto"/>
              <w:right w:val="single" w:sz="4" w:space="0" w:color="auto"/>
            </w:tcBorders>
            <w:vAlign w:val="center"/>
          </w:tcPr>
          <w:p w14:paraId="068AA890" w14:textId="77777777" w:rsidR="00390CE9" w:rsidRPr="00366F2E" w:rsidRDefault="00390CE9" w:rsidP="00F940BA">
            <w:pPr>
              <w:pStyle w:val="Bezmezer"/>
              <w:tabs>
                <w:tab w:val="left" w:pos="7655"/>
              </w:tabs>
              <w:spacing w:line="228" w:lineRule="auto"/>
              <w:ind w:left="-108"/>
              <w:jc w:val="center"/>
              <w:rPr>
                <w:rFonts w:ascii="Arial" w:hAnsi="Arial" w:cs="Arial"/>
                <w:sz w:val="20"/>
                <w:szCs w:val="20"/>
              </w:rPr>
            </w:pPr>
            <w:r w:rsidRPr="00366F2E">
              <w:rPr>
                <w:rFonts w:ascii="Arial" w:hAnsi="Arial" w:cs="Arial"/>
                <w:sz w:val="20"/>
                <w:szCs w:val="20"/>
              </w:rPr>
              <w:t>23,70</w:t>
            </w:r>
          </w:p>
        </w:tc>
      </w:tr>
    </w:tbl>
    <w:p w14:paraId="3ED82C66" w14:textId="74E77524" w:rsidR="001F1F9E" w:rsidRPr="00366F2E" w:rsidRDefault="001F1F9E">
      <w:pPr>
        <w:rPr>
          <w:rFonts w:ascii="Arial" w:hAnsi="Arial" w:cs="Arial"/>
        </w:rPr>
      </w:pPr>
    </w:p>
    <w:tbl>
      <w:tblPr>
        <w:tblW w:w="11341" w:type="dxa"/>
        <w:tblInd w:w="-35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410"/>
        <w:gridCol w:w="1134"/>
        <w:gridCol w:w="850"/>
        <w:gridCol w:w="847"/>
        <w:gridCol w:w="1139"/>
        <w:gridCol w:w="849"/>
        <w:gridCol w:w="852"/>
        <w:gridCol w:w="850"/>
        <w:gridCol w:w="709"/>
        <w:gridCol w:w="992"/>
        <w:gridCol w:w="709"/>
      </w:tblGrid>
      <w:tr w:rsidR="00D62380" w:rsidRPr="00366F2E" w14:paraId="50410CF1" w14:textId="77777777" w:rsidTr="00FC5532">
        <w:trPr>
          <w:trHeight w:val="626"/>
        </w:trPr>
        <w:tc>
          <w:tcPr>
            <w:tcW w:w="2410" w:type="dxa"/>
            <w:vMerge w:val="restart"/>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3F088C3B" w14:textId="77777777" w:rsidR="001F1F9E" w:rsidRPr="00366F2E" w:rsidRDefault="001F1F9E" w:rsidP="001F1F9E">
            <w:pPr>
              <w:spacing w:line="228" w:lineRule="auto"/>
              <w:jc w:val="center"/>
              <w:rPr>
                <w:rFonts w:ascii="Arial" w:hAnsi="Arial" w:cs="Arial"/>
                <w:b/>
                <w:sz w:val="20"/>
                <w:szCs w:val="20"/>
              </w:rPr>
            </w:pPr>
          </w:p>
          <w:p w14:paraId="45F8845B" w14:textId="77777777" w:rsidR="001F1F9E" w:rsidRPr="00366F2E" w:rsidRDefault="001F1F9E" w:rsidP="001F1F9E">
            <w:pPr>
              <w:spacing w:line="228" w:lineRule="auto"/>
              <w:jc w:val="center"/>
              <w:rPr>
                <w:rFonts w:ascii="Arial" w:hAnsi="Arial" w:cs="Arial"/>
                <w:b/>
                <w:sz w:val="20"/>
                <w:szCs w:val="20"/>
              </w:rPr>
            </w:pPr>
            <w:r w:rsidRPr="00366F2E">
              <w:rPr>
                <w:rFonts w:ascii="Arial" w:hAnsi="Arial" w:cs="Arial"/>
                <w:b/>
                <w:sz w:val="20"/>
                <w:szCs w:val="20"/>
              </w:rPr>
              <w:t>Druh zásilky</w:t>
            </w:r>
          </w:p>
        </w:tc>
        <w:tc>
          <w:tcPr>
            <w:tcW w:w="2831" w:type="dxa"/>
            <w:gridSpan w:val="3"/>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69FA777D" w14:textId="77777777" w:rsidR="001F1F9E" w:rsidRPr="00366F2E" w:rsidRDefault="001F1F9E" w:rsidP="001F1F9E">
            <w:pPr>
              <w:pStyle w:val="Zpat"/>
              <w:tabs>
                <w:tab w:val="clear" w:pos="4513"/>
              </w:tabs>
              <w:ind w:left="-113"/>
              <w:jc w:val="center"/>
              <w:rPr>
                <w:rFonts w:ascii="Arial" w:hAnsi="Arial" w:cs="Arial"/>
                <w:b/>
                <w:sz w:val="20"/>
                <w:szCs w:val="20"/>
              </w:rPr>
            </w:pPr>
            <w:r w:rsidRPr="00366F2E">
              <w:rPr>
                <w:rFonts w:ascii="Arial" w:hAnsi="Arial" w:cs="Arial"/>
                <w:b/>
                <w:sz w:val="20"/>
                <w:szCs w:val="20"/>
              </w:rPr>
              <w:t>Standardní balík</w:t>
            </w:r>
          </w:p>
        </w:tc>
        <w:tc>
          <w:tcPr>
            <w:tcW w:w="2840" w:type="dxa"/>
            <w:gridSpan w:val="3"/>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48C6EDD8" w14:textId="77777777" w:rsidR="001F1F9E" w:rsidRPr="00366F2E" w:rsidRDefault="001F1F9E" w:rsidP="001F1F9E">
            <w:pPr>
              <w:pStyle w:val="Zpat"/>
              <w:tabs>
                <w:tab w:val="clear" w:pos="4513"/>
              </w:tabs>
              <w:ind w:left="-57"/>
              <w:jc w:val="center"/>
              <w:rPr>
                <w:rFonts w:ascii="Arial" w:hAnsi="Arial" w:cs="Arial"/>
                <w:b/>
                <w:sz w:val="20"/>
                <w:szCs w:val="20"/>
              </w:rPr>
            </w:pPr>
            <w:r w:rsidRPr="00366F2E">
              <w:rPr>
                <w:rFonts w:ascii="Arial" w:hAnsi="Arial" w:cs="Arial"/>
                <w:b/>
                <w:sz w:val="20"/>
                <w:szCs w:val="20"/>
              </w:rPr>
              <w:t>Cenný balík</w:t>
            </w:r>
          </w:p>
        </w:tc>
        <w:tc>
          <w:tcPr>
            <w:tcW w:w="1559" w:type="dxa"/>
            <w:gridSpan w:val="2"/>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129F65D7" w14:textId="77777777" w:rsidR="001F1F9E" w:rsidRPr="00366F2E" w:rsidRDefault="001F1F9E" w:rsidP="001F1F9E">
            <w:pPr>
              <w:pStyle w:val="Zpat"/>
              <w:tabs>
                <w:tab w:val="clear" w:pos="4513"/>
              </w:tabs>
              <w:ind w:left="-57"/>
              <w:jc w:val="center"/>
              <w:rPr>
                <w:rFonts w:ascii="Arial" w:hAnsi="Arial" w:cs="Arial"/>
                <w:b/>
                <w:sz w:val="20"/>
                <w:szCs w:val="20"/>
              </w:rPr>
            </w:pPr>
            <w:r w:rsidRPr="00366F2E">
              <w:rPr>
                <w:rFonts w:ascii="Arial" w:hAnsi="Arial" w:cs="Arial"/>
                <w:b/>
                <w:sz w:val="20"/>
                <w:szCs w:val="20"/>
              </w:rPr>
              <w:t>EMS do zahraničí</w:t>
            </w:r>
          </w:p>
        </w:tc>
        <w:tc>
          <w:tcPr>
            <w:tcW w:w="1701" w:type="dxa"/>
            <w:gridSpan w:val="2"/>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0812B1F1" w14:textId="77777777" w:rsidR="001F1F9E" w:rsidRPr="00366F2E" w:rsidRDefault="001F1F9E" w:rsidP="00FC5532">
            <w:pPr>
              <w:pStyle w:val="Zpat"/>
              <w:tabs>
                <w:tab w:val="clear" w:pos="4513"/>
              </w:tabs>
              <w:ind w:left="-57"/>
              <w:jc w:val="center"/>
              <w:rPr>
                <w:rFonts w:ascii="Arial" w:hAnsi="Arial" w:cs="Arial"/>
                <w:b/>
                <w:sz w:val="20"/>
                <w:szCs w:val="20"/>
              </w:rPr>
            </w:pPr>
            <w:r w:rsidRPr="00366F2E">
              <w:rPr>
                <w:rFonts w:ascii="Arial" w:hAnsi="Arial" w:cs="Arial"/>
                <w:b/>
                <w:sz w:val="20"/>
                <w:szCs w:val="20"/>
              </w:rPr>
              <w:t>Obchodní balík do zahraničí</w:t>
            </w:r>
          </w:p>
        </w:tc>
      </w:tr>
      <w:tr w:rsidR="00D62380" w:rsidRPr="00366F2E" w14:paraId="6AB5DB81" w14:textId="77777777" w:rsidTr="001F1F9E">
        <w:trPr>
          <w:trHeight w:val="178"/>
        </w:trPr>
        <w:tc>
          <w:tcPr>
            <w:tcW w:w="2410" w:type="dxa"/>
            <w:vMerge/>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6A9A61B3" w14:textId="77777777" w:rsidR="001F1F9E" w:rsidRPr="00366F2E" w:rsidRDefault="001F1F9E" w:rsidP="001F1F9E">
            <w:pPr>
              <w:spacing w:line="228" w:lineRule="auto"/>
              <w:jc w:val="center"/>
              <w:rPr>
                <w:rFonts w:ascii="Arial" w:hAnsi="Arial" w:cs="Arial"/>
                <w:b/>
                <w:sz w:val="20"/>
                <w:szCs w:val="20"/>
              </w:rPr>
            </w:pPr>
          </w:p>
        </w:tc>
        <w:tc>
          <w:tcPr>
            <w:tcW w:w="8931" w:type="dxa"/>
            <w:gridSpan w:val="10"/>
            <w:tcBorders>
              <w:top w:val="single" w:sz="8" w:space="0" w:color="auto"/>
              <w:left w:val="single" w:sz="8" w:space="0" w:color="auto"/>
              <w:bottom w:val="single" w:sz="8" w:space="0" w:color="auto"/>
              <w:right w:val="single" w:sz="8" w:space="0" w:color="auto"/>
            </w:tcBorders>
            <w:shd w:val="clear" w:color="auto" w:fill="F2F2F2" w:themeFill="background1" w:themeFillShade="F2"/>
          </w:tcPr>
          <w:p w14:paraId="3FA2FC4D" w14:textId="172964E4" w:rsidR="001F1F9E" w:rsidRPr="00366F2E" w:rsidRDefault="001F1F9E" w:rsidP="001F1F9E">
            <w:pPr>
              <w:pStyle w:val="Zpat"/>
              <w:tabs>
                <w:tab w:val="clear" w:pos="4513"/>
              </w:tabs>
              <w:jc w:val="center"/>
              <w:rPr>
                <w:rFonts w:ascii="Arial" w:hAnsi="Arial" w:cs="Arial"/>
                <w:b/>
                <w:sz w:val="18"/>
                <w:szCs w:val="18"/>
              </w:rPr>
            </w:pPr>
            <w:r w:rsidRPr="00366F2E">
              <w:rPr>
                <w:rFonts w:ascii="Arial" w:hAnsi="Arial" w:cs="Arial"/>
                <w:b/>
                <w:sz w:val="18"/>
                <w:szCs w:val="18"/>
              </w:rPr>
              <w:t>Cena v</w:t>
            </w:r>
            <w:r w:rsidR="00F00687" w:rsidRPr="00366F2E">
              <w:rPr>
                <w:rFonts w:ascii="Arial" w:hAnsi="Arial" w:cs="Arial"/>
                <w:b/>
                <w:sz w:val="18"/>
                <w:szCs w:val="18"/>
              </w:rPr>
              <w:t> </w:t>
            </w:r>
            <w:r w:rsidRPr="00366F2E">
              <w:rPr>
                <w:rFonts w:ascii="Arial" w:hAnsi="Arial" w:cs="Arial"/>
                <w:b/>
                <w:sz w:val="18"/>
                <w:szCs w:val="18"/>
              </w:rPr>
              <w:t>Kč (ceny služeb do 10 kg jsou osvobozeny od DPH)</w:t>
            </w:r>
          </w:p>
        </w:tc>
      </w:tr>
      <w:tr w:rsidR="00BC06DA" w:rsidRPr="00366F2E" w14:paraId="1223C2F4" w14:textId="77777777" w:rsidTr="001F1F9E">
        <w:trPr>
          <w:trHeight w:val="188"/>
        </w:trPr>
        <w:tc>
          <w:tcPr>
            <w:tcW w:w="241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9BC83B6" w14:textId="77777777" w:rsidR="001F1F9E" w:rsidRPr="00366F2E" w:rsidRDefault="001F1F9E" w:rsidP="001F1F9E">
            <w:pPr>
              <w:pStyle w:val="Zpat"/>
              <w:tabs>
                <w:tab w:val="clear" w:pos="4513"/>
              </w:tabs>
              <w:ind w:left="78" w:hanging="7"/>
              <w:rPr>
                <w:rFonts w:ascii="Arial" w:hAnsi="Arial" w:cs="Arial"/>
                <w:sz w:val="20"/>
                <w:szCs w:val="20"/>
              </w:rPr>
            </w:pPr>
          </w:p>
        </w:tc>
        <w:tc>
          <w:tcPr>
            <w:tcW w:w="1134" w:type="dxa"/>
            <w:tcBorders>
              <w:top w:val="single" w:sz="8" w:space="0" w:color="auto"/>
              <w:left w:val="single" w:sz="8" w:space="0" w:color="auto"/>
              <w:bottom w:val="single" w:sz="8" w:space="0" w:color="auto"/>
              <w:right w:val="single" w:sz="8" w:space="0" w:color="auto"/>
            </w:tcBorders>
            <w:shd w:val="clear" w:color="auto" w:fill="FFFFFF" w:themeFill="background1"/>
          </w:tcPr>
          <w:p w14:paraId="5015CA83" w14:textId="77777777" w:rsidR="001F1F9E" w:rsidRPr="00366F2E" w:rsidRDefault="001F1F9E" w:rsidP="001F1F9E">
            <w:pPr>
              <w:pStyle w:val="Zpat"/>
              <w:tabs>
                <w:tab w:val="clear" w:pos="4513"/>
              </w:tabs>
              <w:ind w:left="-57" w:firstLine="131"/>
              <w:jc w:val="center"/>
              <w:rPr>
                <w:rFonts w:ascii="Arial" w:hAnsi="Arial" w:cs="Arial"/>
                <w:b/>
                <w:szCs w:val="14"/>
              </w:rPr>
            </w:pPr>
            <w:r w:rsidRPr="00366F2E">
              <w:rPr>
                <w:rFonts w:ascii="Arial" w:hAnsi="Arial" w:cs="Arial"/>
                <w:b/>
                <w:szCs w:val="14"/>
              </w:rPr>
              <w:t>Osvobozeno od DPH</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F06E4EB" w14:textId="77777777" w:rsidR="001F1F9E" w:rsidRPr="00366F2E" w:rsidRDefault="001F1F9E" w:rsidP="001F1F9E">
            <w:pPr>
              <w:pStyle w:val="Zpat"/>
              <w:tabs>
                <w:tab w:val="clear" w:pos="4513"/>
              </w:tabs>
              <w:jc w:val="center"/>
              <w:rPr>
                <w:rFonts w:ascii="Arial" w:hAnsi="Arial" w:cs="Arial"/>
                <w:b/>
                <w:szCs w:val="14"/>
              </w:rPr>
            </w:pPr>
            <w:r w:rsidRPr="00366F2E">
              <w:rPr>
                <w:rFonts w:ascii="Arial" w:hAnsi="Arial" w:cs="Arial"/>
                <w:b/>
                <w:szCs w:val="14"/>
              </w:rPr>
              <w:t>bez DPH</w:t>
            </w:r>
          </w:p>
        </w:tc>
        <w:tc>
          <w:tcPr>
            <w:tcW w:w="847"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68909B2" w14:textId="77777777" w:rsidR="001F1F9E" w:rsidRPr="00366F2E" w:rsidRDefault="001F1F9E" w:rsidP="001F1F9E">
            <w:pPr>
              <w:pStyle w:val="Zpat"/>
              <w:tabs>
                <w:tab w:val="clear" w:pos="4513"/>
              </w:tabs>
              <w:jc w:val="center"/>
              <w:rPr>
                <w:rFonts w:ascii="Arial" w:hAnsi="Arial" w:cs="Arial"/>
                <w:b/>
                <w:szCs w:val="14"/>
              </w:rPr>
            </w:pPr>
            <w:r w:rsidRPr="00366F2E">
              <w:rPr>
                <w:rFonts w:ascii="Arial" w:hAnsi="Arial" w:cs="Arial"/>
                <w:b/>
                <w:szCs w:val="14"/>
              </w:rPr>
              <w:t>s DPH</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tcPr>
          <w:p w14:paraId="0245FB76" w14:textId="77777777" w:rsidR="001F1F9E" w:rsidRPr="00366F2E" w:rsidRDefault="001F1F9E" w:rsidP="001F1F9E">
            <w:pPr>
              <w:pStyle w:val="Zpat"/>
              <w:tabs>
                <w:tab w:val="clear" w:pos="4513"/>
              </w:tabs>
              <w:ind w:left="-57" w:firstLine="57"/>
              <w:jc w:val="center"/>
              <w:rPr>
                <w:rFonts w:ascii="Arial" w:hAnsi="Arial" w:cs="Arial"/>
                <w:b/>
                <w:szCs w:val="14"/>
              </w:rPr>
            </w:pPr>
            <w:r w:rsidRPr="00366F2E">
              <w:rPr>
                <w:rFonts w:ascii="Arial" w:hAnsi="Arial" w:cs="Arial"/>
                <w:b/>
                <w:szCs w:val="14"/>
              </w:rPr>
              <w:t>Osvobozeno od DPH</w:t>
            </w:r>
          </w:p>
        </w:tc>
        <w:tc>
          <w:tcPr>
            <w:tcW w:w="84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1CC92D7" w14:textId="77777777" w:rsidR="001F1F9E" w:rsidRPr="00366F2E" w:rsidRDefault="001F1F9E" w:rsidP="001F1F9E">
            <w:pPr>
              <w:pStyle w:val="Zpat"/>
              <w:tabs>
                <w:tab w:val="clear" w:pos="4513"/>
              </w:tabs>
              <w:jc w:val="center"/>
              <w:rPr>
                <w:rFonts w:ascii="Arial" w:hAnsi="Arial" w:cs="Arial"/>
                <w:b/>
                <w:szCs w:val="14"/>
              </w:rPr>
            </w:pPr>
            <w:r w:rsidRPr="00366F2E">
              <w:rPr>
                <w:rFonts w:ascii="Arial" w:hAnsi="Arial" w:cs="Arial"/>
                <w:b/>
                <w:szCs w:val="14"/>
              </w:rPr>
              <w:t>bez DPH</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02A2C0F" w14:textId="77777777" w:rsidR="001F1F9E" w:rsidRPr="00366F2E" w:rsidRDefault="001F1F9E" w:rsidP="001F1F9E">
            <w:pPr>
              <w:pStyle w:val="Zpat"/>
              <w:tabs>
                <w:tab w:val="clear" w:pos="4513"/>
              </w:tabs>
              <w:jc w:val="center"/>
              <w:rPr>
                <w:rFonts w:ascii="Arial" w:hAnsi="Arial" w:cs="Arial"/>
                <w:b/>
                <w:szCs w:val="14"/>
              </w:rPr>
            </w:pPr>
            <w:r w:rsidRPr="00366F2E">
              <w:rPr>
                <w:rFonts w:ascii="Arial" w:hAnsi="Arial" w:cs="Arial"/>
                <w:b/>
                <w:szCs w:val="14"/>
              </w:rPr>
              <w:t>s DPH</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CE8FFC8" w14:textId="77777777" w:rsidR="001F1F9E" w:rsidRPr="00366F2E" w:rsidRDefault="001F1F9E" w:rsidP="001F1F9E">
            <w:pPr>
              <w:pStyle w:val="Zpat"/>
              <w:tabs>
                <w:tab w:val="clear" w:pos="4513"/>
              </w:tabs>
              <w:jc w:val="center"/>
              <w:rPr>
                <w:rFonts w:ascii="Arial" w:hAnsi="Arial" w:cs="Arial"/>
                <w:b/>
                <w:szCs w:val="14"/>
              </w:rPr>
            </w:pPr>
            <w:r w:rsidRPr="00366F2E">
              <w:rPr>
                <w:rFonts w:ascii="Arial" w:hAnsi="Arial" w:cs="Arial"/>
                <w:b/>
                <w:szCs w:val="14"/>
              </w:rPr>
              <w:t>bez DPH</w:t>
            </w:r>
          </w:p>
        </w:tc>
        <w:tc>
          <w:tcPr>
            <w:tcW w:w="70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1A98EAB" w14:textId="77777777" w:rsidR="001F1F9E" w:rsidRPr="00366F2E" w:rsidRDefault="001F1F9E" w:rsidP="001F1F9E">
            <w:pPr>
              <w:pStyle w:val="Zpat"/>
              <w:tabs>
                <w:tab w:val="clear" w:pos="4513"/>
              </w:tabs>
              <w:jc w:val="center"/>
              <w:rPr>
                <w:rFonts w:ascii="Arial" w:hAnsi="Arial" w:cs="Arial"/>
                <w:b/>
                <w:szCs w:val="14"/>
              </w:rPr>
            </w:pPr>
            <w:r w:rsidRPr="00366F2E">
              <w:rPr>
                <w:rFonts w:ascii="Arial" w:hAnsi="Arial" w:cs="Arial"/>
                <w:b/>
                <w:szCs w:val="14"/>
              </w:rPr>
              <w:t>s DPH</w:t>
            </w:r>
          </w:p>
        </w:tc>
        <w:tc>
          <w:tcPr>
            <w:tcW w:w="99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0D32F5C" w14:textId="77777777" w:rsidR="001F1F9E" w:rsidRPr="00366F2E" w:rsidRDefault="001F1F9E" w:rsidP="001F1F9E">
            <w:pPr>
              <w:pStyle w:val="Zpat"/>
              <w:tabs>
                <w:tab w:val="clear" w:pos="4513"/>
              </w:tabs>
              <w:jc w:val="center"/>
              <w:rPr>
                <w:rFonts w:ascii="Arial" w:hAnsi="Arial" w:cs="Arial"/>
                <w:b/>
                <w:szCs w:val="14"/>
              </w:rPr>
            </w:pPr>
            <w:r w:rsidRPr="00366F2E">
              <w:rPr>
                <w:rFonts w:ascii="Arial" w:hAnsi="Arial" w:cs="Arial"/>
                <w:b/>
                <w:szCs w:val="14"/>
              </w:rPr>
              <w:t>bez DPH</w:t>
            </w:r>
          </w:p>
        </w:tc>
        <w:tc>
          <w:tcPr>
            <w:tcW w:w="70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0CC8C01" w14:textId="77777777" w:rsidR="001F1F9E" w:rsidRPr="00366F2E" w:rsidRDefault="001F1F9E" w:rsidP="001F1F9E">
            <w:pPr>
              <w:pStyle w:val="Zpat"/>
              <w:tabs>
                <w:tab w:val="clear" w:pos="4513"/>
              </w:tabs>
              <w:jc w:val="center"/>
              <w:rPr>
                <w:rFonts w:ascii="Arial" w:hAnsi="Arial" w:cs="Arial"/>
                <w:b/>
                <w:szCs w:val="14"/>
              </w:rPr>
            </w:pPr>
            <w:r w:rsidRPr="00366F2E">
              <w:rPr>
                <w:rFonts w:ascii="Arial" w:hAnsi="Arial" w:cs="Arial"/>
                <w:b/>
                <w:szCs w:val="14"/>
              </w:rPr>
              <w:t>s DPH</w:t>
            </w:r>
          </w:p>
        </w:tc>
      </w:tr>
      <w:tr w:rsidR="00D62380" w:rsidRPr="00366F2E" w14:paraId="54558FC6" w14:textId="77777777" w:rsidTr="00355200">
        <w:trPr>
          <w:trHeight w:val="188"/>
        </w:trPr>
        <w:tc>
          <w:tcPr>
            <w:tcW w:w="11341" w:type="dxa"/>
            <w:gridSpan w:val="11"/>
            <w:tcBorders>
              <w:top w:val="single" w:sz="8" w:space="0" w:color="auto"/>
              <w:left w:val="single" w:sz="8" w:space="0" w:color="auto"/>
              <w:bottom w:val="single" w:sz="8" w:space="0" w:color="auto"/>
              <w:right w:val="single" w:sz="8" w:space="0" w:color="auto"/>
            </w:tcBorders>
            <w:shd w:val="clear" w:color="auto" w:fill="F2F2F2" w:themeFill="background1" w:themeFillShade="F2"/>
            <w:vAlign w:val="center"/>
          </w:tcPr>
          <w:p w14:paraId="67B98CA5" w14:textId="77777777" w:rsidR="004A59CC" w:rsidRPr="00366F2E" w:rsidRDefault="004A59CC" w:rsidP="004A59CC">
            <w:pPr>
              <w:pStyle w:val="Zpat"/>
              <w:tabs>
                <w:tab w:val="clear" w:pos="4513"/>
              </w:tabs>
              <w:jc w:val="center"/>
              <w:rPr>
                <w:rFonts w:ascii="Arial" w:hAnsi="Arial" w:cs="Arial"/>
                <w:b/>
                <w:sz w:val="20"/>
                <w:szCs w:val="20"/>
              </w:rPr>
            </w:pPr>
            <w:r w:rsidRPr="00366F2E">
              <w:rPr>
                <w:rFonts w:ascii="Arial" w:hAnsi="Arial" w:cs="Arial"/>
                <w:b/>
                <w:sz w:val="20"/>
                <w:szCs w:val="20"/>
              </w:rPr>
              <w:t>Vrácení cen</w:t>
            </w:r>
          </w:p>
        </w:tc>
      </w:tr>
      <w:tr w:rsidR="00D62380" w:rsidRPr="00366F2E" w14:paraId="1181F4BC" w14:textId="77777777" w:rsidTr="00355200">
        <w:trPr>
          <w:trHeight w:val="188"/>
        </w:trPr>
        <w:tc>
          <w:tcPr>
            <w:tcW w:w="241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179861A" w14:textId="77777777" w:rsidR="00271DF6" w:rsidRPr="00366F2E" w:rsidRDefault="00271DF6" w:rsidP="00271DF6">
            <w:pPr>
              <w:pStyle w:val="Zpat"/>
              <w:tabs>
                <w:tab w:val="clear" w:pos="4513"/>
              </w:tabs>
              <w:rPr>
                <w:rFonts w:ascii="Arial" w:hAnsi="Arial" w:cs="Arial"/>
                <w:sz w:val="18"/>
                <w:szCs w:val="18"/>
              </w:rPr>
            </w:pPr>
            <w:r w:rsidRPr="00366F2E">
              <w:rPr>
                <w:rFonts w:ascii="Arial" w:hAnsi="Arial" w:cs="Arial"/>
                <w:sz w:val="18"/>
                <w:szCs w:val="18"/>
              </w:rPr>
              <w:t>Při nevystoupení zásilky do zahraničí</w:t>
            </w:r>
          </w:p>
        </w:tc>
        <w:tc>
          <w:tcPr>
            <w:tcW w:w="2831" w:type="dxa"/>
            <w:gridSpan w:val="3"/>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7DAEFEA" w14:textId="39674062" w:rsidR="00271DF6" w:rsidRPr="00366F2E" w:rsidRDefault="00271DF6" w:rsidP="009E1890">
            <w:pPr>
              <w:jc w:val="center"/>
              <w:rPr>
                <w:rFonts w:ascii="Arial" w:hAnsi="Arial" w:cs="Arial"/>
              </w:rPr>
            </w:pPr>
            <w:r w:rsidRPr="00366F2E">
              <w:rPr>
                <w:rFonts w:ascii="Arial" w:hAnsi="Arial" w:cs="Arial"/>
                <w:sz w:val="18"/>
                <w:szCs w:val="18"/>
              </w:rPr>
              <w:t>Cenu uhrazenou za službu sníženou o cenu za vnitrostátní službu Cenn</w:t>
            </w:r>
            <w:r w:rsidR="001315C6" w:rsidRPr="00366F2E">
              <w:rPr>
                <w:rFonts w:ascii="Arial" w:hAnsi="Arial" w:cs="Arial"/>
                <w:sz w:val="18"/>
                <w:szCs w:val="18"/>
              </w:rPr>
              <w:t>á</w:t>
            </w:r>
            <w:r w:rsidRPr="00366F2E">
              <w:rPr>
                <w:rFonts w:ascii="Arial" w:hAnsi="Arial" w:cs="Arial"/>
                <w:sz w:val="18"/>
                <w:szCs w:val="18"/>
              </w:rPr>
              <w:t xml:space="preserve"> </w:t>
            </w:r>
            <w:r w:rsidR="001315C6" w:rsidRPr="00366F2E">
              <w:rPr>
                <w:rFonts w:ascii="Arial" w:hAnsi="Arial" w:cs="Arial"/>
                <w:sz w:val="18"/>
                <w:szCs w:val="18"/>
              </w:rPr>
              <w:t xml:space="preserve">zásilka </w:t>
            </w:r>
            <w:r w:rsidRPr="00366F2E">
              <w:rPr>
                <w:rFonts w:ascii="Arial" w:hAnsi="Arial" w:cs="Arial"/>
                <w:sz w:val="18"/>
                <w:szCs w:val="18"/>
              </w:rPr>
              <w:t>velikostní kategorie „S“</w:t>
            </w:r>
          </w:p>
          <w:p w14:paraId="5E1A9837" w14:textId="23919C6A" w:rsidR="00271DF6" w:rsidRPr="00366F2E" w:rsidRDefault="00271DF6" w:rsidP="009E1890">
            <w:pPr>
              <w:pStyle w:val="Zpat"/>
              <w:tabs>
                <w:tab w:val="clear" w:pos="4513"/>
              </w:tabs>
              <w:jc w:val="center"/>
              <w:rPr>
                <w:rFonts w:ascii="Arial" w:hAnsi="Arial" w:cs="Arial"/>
                <w:sz w:val="18"/>
                <w:szCs w:val="18"/>
              </w:rPr>
            </w:pPr>
          </w:p>
        </w:tc>
        <w:tc>
          <w:tcPr>
            <w:tcW w:w="2840" w:type="dxa"/>
            <w:gridSpan w:val="3"/>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B3E1D9C" w14:textId="14366336" w:rsidR="00271DF6" w:rsidRPr="00366F2E" w:rsidRDefault="00271DF6" w:rsidP="009E1890">
            <w:pPr>
              <w:jc w:val="center"/>
              <w:rPr>
                <w:rFonts w:ascii="Arial" w:hAnsi="Arial" w:cs="Arial"/>
              </w:rPr>
            </w:pPr>
            <w:r w:rsidRPr="00366F2E">
              <w:rPr>
                <w:rFonts w:ascii="Arial" w:hAnsi="Arial" w:cs="Arial"/>
                <w:sz w:val="18"/>
                <w:szCs w:val="18"/>
              </w:rPr>
              <w:t>Cenu uhrazenou za službu sníženou o cenu za vnitrostátní službu Cenn</w:t>
            </w:r>
            <w:r w:rsidR="001315C6" w:rsidRPr="00366F2E">
              <w:rPr>
                <w:rFonts w:ascii="Arial" w:hAnsi="Arial" w:cs="Arial"/>
                <w:sz w:val="18"/>
                <w:szCs w:val="18"/>
              </w:rPr>
              <w:t>á</w:t>
            </w:r>
            <w:r w:rsidRPr="00366F2E">
              <w:rPr>
                <w:rFonts w:ascii="Arial" w:hAnsi="Arial" w:cs="Arial"/>
                <w:sz w:val="18"/>
                <w:szCs w:val="18"/>
              </w:rPr>
              <w:t xml:space="preserve"> </w:t>
            </w:r>
            <w:r w:rsidR="001315C6" w:rsidRPr="00366F2E">
              <w:rPr>
                <w:rFonts w:ascii="Arial" w:hAnsi="Arial" w:cs="Arial"/>
                <w:sz w:val="18"/>
                <w:szCs w:val="18"/>
              </w:rPr>
              <w:t xml:space="preserve">zásilka </w:t>
            </w:r>
            <w:r w:rsidRPr="00366F2E">
              <w:rPr>
                <w:rFonts w:ascii="Arial" w:hAnsi="Arial" w:cs="Arial"/>
                <w:sz w:val="18"/>
                <w:szCs w:val="18"/>
              </w:rPr>
              <w:t>velikostní kategorie „S“</w:t>
            </w:r>
          </w:p>
          <w:p w14:paraId="3D4E7117" w14:textId="4686A829" w:rsidR="00271DF6" w:rsidRPr="00366F2E" w:rsidRDefault="00271DF6" w:rsidP="009E1890">
            <w:pPr>
              <w:pStyle w:val="Zpat"/>
              <w:tabs>
                <w:tab w:val="clear" w:pos="4513"/>
              </w:tabs>
              <w:jc w:val="center"/>
              <w:rPr>
                <w:rFonts w:ascii="Arial" w:hAnsi="Arial" w:cs="Arial"/>
                <w:sz w:val="18"/>
                <w:szCs w:val="18"/>
              </w:rPr>
            </w:pPr>
          </w:p>
        </w:tc>
        <w:tc>
          <w:tcPr>
            <w:tcW w:w="1559"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555438B" w14:textId="21FA029B" w:rsidR="00271DF6" w:rsidRPr="00366F2E" w:rsidRDefault="009E1890" w:rsidP="00F17596">
            <w:pPr>
              <w:jc w:val="center"/>
              <w:rPr>
                <w:rFonts w:ascii="Arial" w:hAnsi="Arial" w:cs="Arial"/>
              </w:rPr>
            </w:pPr>
            <w:r w:rsidRPr="00366F2E">
              <w:rPr>
                <w:rFonts w:ascii="Arial" w:hAnsi="Arial" w:cs="Arial"/>
                <w:sz w:val="18"/>
                <w:szCs w:val="18"/>
              </w:rPr>
              <w:t>Cenu uhrazenou za službu sníženou o cenu za službu EMS – vnitrostátní velikostní kategorie „S“</w:t>
            </w:r>
          </w:p>
        </w:tc>
        <w:tc>
          <w:tcPr>
            <w:tcW w:w="170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30CEA36" w14:textId="1998D4B6" w:rsidR="00271DF6" w:rsidRPr="00366F2E" w:rsidRDefault="00271DF6" w:rsidP="00271DF6">
            <w:pPr>
              <w:pStyle w:val="Zpat"/>
              <w:tabs>
                <w:tab w:val="clear" w:pos="4513"/>
              </w:tabs>
              <w:jc w:val="center"/>
              <w:rPr>
                <w:rFonts w:ascii="Arial" w:hAnsi="Arial" w:cs="Arial"/>
                <w:sz w:val="18"/>
                <w:szCs w:val="18"/>
              </w:rPr>
            </w:pPr>
            <w:r w:rsidRPr="00366F2E">
              <w:rPr>
                <w:rFonts w:ascii="Arial" w:hAnsi="Arial" w:cs="Arial"/>
                <w:sz w:val="18"/>
                <w:szCs w:val="18"/>
              </w:rPr>
              <w:t>Cenu uhrazenou za službu sníženou o cenu za službu Balík Do ruky velikostní kategorie „S“</w:t>
            </w:r>
          </w:p>
        </w:tc>
      </w:tr>
      <w:tr w:rsidR="004B0378" w:rsidRPr="00366F2E" w14:paraId="030D9B51" w14:textId="77777777" w:rsidTr="00355200">
        <w:trPr>
          <w:trHeight w:val="188"/>
        </w:trPr>
        <w:tc>
          <w:tcPr>
            <w:tcW w:w="241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1967EFA" w14:textId="77777777" w:rsidR="004A59CC" w:rsidRPr="00366F2E" w:rsidRDefault="004A59CC" w:rsidP="004A59CC">
            <w:pPr>
              <w:pStyle w:val="Zpat"/>
              <w:tabs>
                <w:tab w:val="clear" w:pos="4513"/>
              </w:tabs>
              <w:rPr>
                <w:rFonts w:ascii="Arial" w:hAnsi="Arial" w:cs="Arial"/>
                <w:sz w:val="18"/>
                <w:szCs w:val="18"/>
              </w:rPr>
            </w:pPr>
            <w:r w:rsidRPr="00366F2E">
              <w:rPr>
                <w:rFonts w:ascii="Arial" w:hAnsi="Arial" w:cs="Arial"/>
                <w:sz w:val="18"/>
                <w:szCs w:val="18"/>
              </w:rPr>
              <w:t>Při vrácení balíku ze zahraničí bez uvedení důvodu vrácení</w:t>
            </w:r>
          </w:p>
        </w:tc>
        <w:tc>
          <w:tcPr>
            <w:tcW w:w="2831" w:type="dxa"/>
            <w:gridSpan w:val="3"/>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5921CE1" w14:textId="77777777" w:rsidR="004A59CC" w:rsidRPr="00366F2E" w:rsidRDefault="004A59CC" w:rsidP="004A59CC">
            <w:pPr>
              <w:pStyle w:val="Zpat"/>
              <w:tabs>
                <w:tab w:val="clear" w:pos="4513"/>
              </w:tabs>
              <w:jc w:val="center"/>
              <w:rPr>
                <w:rFonts w:ascii="Arial" w:hAnsi="Arial" w:cs="Arial"/>
                <w:b/>
                <w:sz w:val="20"/>
                <w:szCs w:val="20"/>
              </w:rPr>
            </w:pPr>
            <w:r w:rsidRPr="00366F2E">
              <w:rPr>
                <w:rFonts w:ascii="Arial" w:hAnsi="Arial" w:cs="Arial"/>
                <w:sz w:val="18"/>
                <w:szCs w:val="18"/>
              </w:rPr>
              <w:t>Cenu uhrazenou za službu při podání</w:t>
            </w:r>
          </w:p>
        </w:tc>
        <w:tc>
          <w:tcPr>
            <w:tcW w:w="2840" w:type="dxa"/>
            <w:gridSpan w:val="3"/>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16AB856" w14:textId="77777777" w:rsidR="004A59CC" w:rsidRPr="00366F2E" w:rsidRDefault="004A59CC" w:rsidP="004A59CC">
            <w:pPr>
              <w:pStyle w:val="Zpat"/>
              <w:tabs>
                <w:tab w:val="clear" w:pos="4513"/>
              </w:tabs>
              <w:jc w:val="center"/>
              <w:rPr>
                <w:rFonts w:ascii="Arial" w:hAnsi="Arial" w:cs="Arial"/>
                <w:b/>
                <w:sz w:val="20"/>
                <w:szCs w:val="20"/>
              </w:rPr>
            </w:pPr>
            <w:r w:rsidRPr="00366F2E">
              <w:rPr>
                <w:rFonts w:ascii="Arial" w:hAnsi="Arial" w:cs="Arial"/>
                <w:sz w:val="18"/>
                <w:szCs w:val="18"/>
              </w:rPr>
              <w:t>Cenu uhrazenou za službu při podání</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62E717D"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0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EC4B5BA"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99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B7CA14C"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0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744BCD8"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r>
      <w:tr w:rsidR="004B0378" w:rsidRPr="00366F2E" w14:paraId="2706B81B" w14:textId="77777777" w:rsidTr="00355200">
        <w:trPr>
          <w:trHeight w:val="188"/>
        </w:trPr>
        <w:tc>
          <w:tcPr>
            <w:tcW w:w="241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C0C14AB" w14:textId="5887D8F7" w:rsidR="004A59CC" w:rsidRPr="00366F2E" w:rsidRDefault="004A59CC" w:rsidP="004A59CC">
            <w:pPr>
              <w:pStyle w:val="Zpat"/>
              <w:tabs>
                <w:tab w:val="clear" w:pos="4513"/>
              </w:tabs>
              <w:rPr>
                <w:rFonts w:ascii="Arial" w:hAnsi="Arial" w:cs="Arial"/>
                <w:sz w:val="18"/>
                <w:szCs w:val="18"/>
              </w:rPr>
            </w:pPr>
            <w:r w:rsidRPr="00366F2E">
              <w:rPr>
                <w:rFonts w:ascii="Arial" w:hAnsi="Arial" w:cs="Arial"/>
                <w:sz w:val="18"/>
                <w:szCs w:val="18"/>
              </w:rPr>
              <w:t>Při překročení stanovené doby pro dodání zásilky EMS v</w:t>
            </w:r>
            <w:r w:rsidR="00F00687" w:rsidRPr="00366F2E">
              <w:rPr>
                <w:rFonts w:ascii="Arial" w:hAnsi="Arial" w:cs="Arial"/>
                <w:sz w:val="18"/>
                <w:szCs w:val="18"/>
              </w:rPr>
              <w:t> </w:t>
            </w:r>
            <w:r w:rsidRPr="00366F2E">
              <w:rPr>
                <w:rFonts w:ascii="Arial" w:hAnsi="Arial" w:cs="Arial"/>
                <w:sz w:val="18"/>
                <w:szCs w:val="18"/>
              </w:rPr>
              <w:t>zemi určení</w:t>
            </w:r>
          </w:p>
        </w:tc>
        <w:tc>
          <w:tcPr>
            <w:tcW w:w="1134"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681BE57" w14:textId="77777777" w:rsidR="004A59CC" w:rsidRPr="00366F2E" w:rsidRDefault="004A59CC" w:rsidP="004A59CC">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A6FCE66" w14:textId="77777777" w:rsidR="004A59CC" w:rsidRPr="00366F2E" w:rsidRDefault="004A59CC" w:rsidP="004A59CC">
            <w:pPr>
              <w:pStyle w:val="Zpat"/>
              <w:tabs>
                <w:tab w:val="clear" w:pos="4513"/>
              </w:tabs>
              <w:ind w:left="-57"/>
              <w:jc w:val="center"/>
              <w:rPr>
                <w:rFonts w:ascii="Arial" w:hAnsi="Arial" w:cs="Arial"/>
                <w:sz w:val="20"/>
                <w:szCs w:val="20"/>
              </w:rPr>
            </w:pPr>
            <w:r w:rsidRPr="00366F2E">
              <w:rPr>
                <w:rFonts w:ascii="Arial" w:hAnsi="Arial" w:cs="Arial"/>
                <w:sz w:val="20"/>
                <w:szCs w:val="20"/>
              </w:rPr>
              <w:t>-</w:t>
            </w:r>
          </w:p>
        </w:tc>
        <w:tc>
          <w:tcPr>
            <w:tcW w:w="847"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1E4DDAC6"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BCEAEDB"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4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316C1A1"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B0F0E90"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1559"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BAE7251" w14:textId="4B3D2A8A" w:rsidR="004A59CC" w:rsidRPr="00366F2E" w:rsidRDefault="00643BED" w:rsidP="004A59CC">
            <w:pPr>
              <w:pStyle w:val="Zpat"/>
              <w:tabs>
                <w:tab w:val="clear" w:pos="4513"/>
              </w:tabs>
              <w:jc w:val="center"/>
              <w:rPr>
                <w:rFonts w:ascii="Arial" w:hAnsi="Arial" w:cs="Arial"/>
                <w:sz w:val="18"/>
                <w:szCs w:val="18"/>
              </w:rPr>
            </w:pPr>
            <w:r w:rsidRPr="00366F2E">
              <w:rPr>
                <w:rFonts w:ascii="Arial" w:hAnsi="Arial" w:cs="Arial"/>
                <w:sz w:val="18"/>
                <w:szCs w:val="18"/>
              </w:rPr>
              <w:t>Vrací pošta rozdíl mezi cenou za službu a cenou za Standardní balík prioritní</w:t>
            </w:r>
          </w:p>
        </w:tc>
        <w:tc>
          <w:tcPr>
            <w:tcW w:w="99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E647C9E"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0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000DA885"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r>
      <w:tr w:rsidR="004B0378" w:rsidRPr="00366F2E" w14:paraId="702788D0" w14:textId="77777777" w:rsidTr="00355200">
        <w:trPr>
          <w:trHeight w:val="188"/>
        </w:trPr>
        <w:tc>
          <w:tcPr>
            <w:tcW w:w="241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47D1A9B8" w14:textId="77777777" w:rsidR="004A59CC" w:rsidRPr="00366F2E" w:rsidRDefault="004A59CC" w:rsidP="004A59CC">
            <w:pPr>
              <w:pStyle w:val="Zpat"/>
              <w:tabs>
                <w:tab w:val="clear" w:pos="4513"/>
              </w:tabs>
              <w:rPr>
                <w:rFonts w:ascii="Arial" w:hAnsi="Arial" w:cs="Arial"/>
                <w:sz w:val="18"/>
                <w:szCs w:val="18"/>
              </w:rPr>
            </w:pPr>
            <w:r w:rsidRPr="00366F2E">
              <w:rPr>
                <w:rFonts w:ascii="Arial" w:hAnsi="Arial" w:cs="Arial"/>
                <w:sz w:val="18"/>
                <w:szCs w:val="18"/>
              </w:rPr>
              <w:t>Vrácení cen při překročení stanovené lhůty přepravy</w:t>
            </w:r>
          </w:p>
        </w:tc>
        <w:tc>
          <w:tcPr>
            <w:tcW w:w="1134"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168CB03" w14:textId="77777777" w:rsidR="004A59CC" w:rsidRPr="00366F2E" w:rsidRDefault="004A59CC" w:rsidP="004A59CC">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C4123C2" w14:textId="77777777" w:rsidR="004A59CC" w:rsidRPr="00366F2E" w:rsidRDefault="004A59CC" w:rsidP="004A59CC">
            <w:pPr>
              <w:pStyle w:val="Zpat"/>
              <w:tabs>
                <w:tab w:val="clear" w:pos="4513"/>
              </w:tabs>
              <w:ind w:left="-57"/>
              <w:jc w:val="center"/>
              <w:rPr>
                <w:rFonts w:ascii="Arial" w:hAnsi="Arial" w:cs="Arial"/>
                <w:sz w:val="20"/>
                <w:szCs w:val="20"/>
              </w:rPr>
            </w:pPr>
            <w:r w:rsidRPr="00366F2E">
              <w:rPr>
                <w:rFonts w:ascii="Arial" w:hAnsi="Arial" w:cs="Arial"/>
                <w:sz w:val="20"/>
                <w:szCs w:val="20"/>
              </w:rPr>
              <w:t>-</w:t>
            </w:r>
          </w:p>
        </w:tc>
        <w:tc>
          <w:tcPr>
            <w:tcW w:w="847"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A059202"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2BF29F9"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4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ABA07BA"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DC75557"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321E496"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0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64B439B"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170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06D677A" w14:textId="5E70B2D7" w:rsidR="004A59CC" w:rsidRPr="00366F2E" w:rsidRDefault="004A59CC" w:rsidP="004A59CC">
            <w:pPr>
              <w:pStyle w:val="Zpat"/>
              <w:tabs>
                <w:tab w:val="clear" w:pos="4513"/>
              </w:tabs>
              <w:jc w:val="center"/>
              <w:rPr>
                <w:rFonts w:ascii="Arial" w:hAnsi="Arial" w:cs="Arial"/>
                <w:sz w:val="18"/>
                <w:szCs w:val="18"/>
              </w:rPr>
            </w:pPr>
            <w:r w:rsidRPr="00366F2E">
              <w:rPr>
                <w:rFonts w:ascii="Arial" w:hAnsi="Arial" w:cs="Arial"/>
                <w:sz w:val="18"/>
                <w:szCs w:val="18"/>
              </w:rPr>
              <w:t>Vrací pošta rozdíl mezi cenou za službu a cenou za Standardní balík prioritní</w:t>
            </w:r>
          </w:p>
        </w:tc>
      </w:tr>
      <w:tr w:rsidR="004B0378" w:rsidRPr="00366F2E" w14:paraId="193D8908" w14:textId="77777777" w:rsidTr="00355200">
        <w:trPr>
          <w:trHeight w:val="188"/>
        </w:trPr>
        <w:tc>
          <w:tcPr>
            <w:tcW w:w="241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7B87711" w14:textId="77777777" w:rsidR="004A59CC" w:rsidRPr="00366F2E" w:rsidRDefault="004A59CC" w:rsidP="004A59CC">
            <w:pPr>
              <w:pStyle w:val="Zpat"/>
              <w:tabs>
                <w:tab w:val="clear" w:pos="4513"/>
              </w:tabs>
              <w:rPr>
                <w:rFonts w:ascii="Arial" w:hAnsi="Arial" w:cs="Arial"/>
                <w:sz w:val="18"/>
                <w:szCs w:val="18"/>
              </w:rPr>
            </w:pPr>
            <w:r w:rsidRPr="00366F2E">
              <w:rPr>
                <w:rFonts w:ascii="Arial" w:hAnsi="Arial" w:cs="Arial"/>
                <w:sz w:val="18"/>
                <w:szCs w:val="18"/>
              </w:rPr>
              <w:t>Vrácení Obchodního balíku do zahraničí</w:t>
            </w:r>
          </w:p>
        </w:tc>
        <w:tc>
          <w:tcPr>
            <w:tcW w:w="1134"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ABCA968" w14:textId="77777777" w:rsidR="004A59CC" w:rsidRPr="00366F2E" w:rsidRDefault="004A59CC" w:rsidP="004A59CC">
            <w:pPr>
              <w:pStyle w:val="Zpat"/>
              <w:tabs>
                <w:tab w:val="clear" w:pos="4513"/>
              </w:tabs>
              <w:jc w:val="center"/>
              <w:rPr>
                <w:rFonts w:ascii="Arial" w:hAnsi="Arial" w:cs="Arial"/>
                <w:sz w:val="18"/>
                <w:szCs w:val="18"/>
              </w:rPr>
            </w:pPr>
            <w:r w:rsidRPr="00366F2E">
              <w:rPr>
                <w:rFonts w:ascii="Arial" w:hAnsi="Arial" w:cs="Arial"/>
                <w:sz w:val="18"/>
                <w:szCs w:val="18"/>
              </w:rPr>
              <w:t>-</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72BBD9A3" w14:textId="77777777" w:rsidR="004A59CC" w:rsidRPr="00366F2E" w:rsidRDefault="004A59CC" w:rsidP="004A59CC">
            <w:pPr>
              <w:pStyle w:val="Zpat"/>
              <w:tabs>
                <w:tab w:val="clear" w:pos="4513"/>
              </w:tabs>
              <w:ind w:left="-57"/>
              <w:jc w:val="center"/>
              <w:rPr>
                <w:rFonts w:ascii="Arial" w:hAnsi="Arial" w:cs="Arial"/>
                <w:sz w:val="20"/>
                <w:szCs w:val="20"/>
              </w:rPr>
            </w:pPr>
            <w:r w:rsidRPr="00366F2E">
              <w:rPr>
                <w:rFonts w:ascii="Arial" w:hAnsi="Arial" w:cs="Arial"/>
                <w:sz w:val="20"/>
                <w:szCs w:val="20"/>
              </w:rPr>
              <w:t>-</w:t>
            </w:r>
          </w:p>
        </w:tc>
        <w:tc>
          <w:tcPr>
            <w:tcW w:w="847"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2B9940C5"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113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31569777"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4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1FD7829"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52"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3F7A51E"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850"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5E866323"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709" w:type="dxa"/>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4961D7D" w14:textId="77777777" w:rsidR="004A59CC" w:rsidRPr="00366F2E" w:rsidRDefault="004A59CC" w:rsidP="004A59CC">
            <w:pPr>
              <w:pStyle w:val="Zpat"/>
              <w:tabs>
                <w:tab w:val="clear" w:pos="4513"/>
              </w:tabs>
              <w:jc w:val="center"/>
              <w:rPr>
                <w:rFonts w:ascii="Arial" w:hAnsi="Arial" w:cs="Arial"/>
                <w:sz w:val="20"/>
                <w:szCs w:val="20"/>
              </w:rPr>
            </w:pPr>
            <w:r w:rsidRPr="00366F2E">
              <w:rPr>
                <w:rFonts w:ascii="Arial" w:hAnsi="Arial" w:cs="Arial"/>
                <w:sz w:val="20"/>
                <w:szCs w:val="20"/>
              </w:rPr>
              <w:t>-</w:t>
            </w:r>
          </w:p>
        </w:tc>
        <w:tc>
          <w:tcPr>
            <w:tcW w:w="1701" w:type="dxa"/>
            <w:gridSpan w:val="2"/>
            <w:tcBorders>
              <w:top w:val="single" w:sz="8" w:space="0" w:color="auto"/>
              <w:left w:val="single" w:sz="8" w:space="0" w:color="auto"/>
              <w:bottom w:val="single" w:sz="8" w:space="0" w:color="auto"/>
              <w:right w:val="single" w:sz="8" w:space="0" w:color="auto"/>
            </w:tcBorders>
            <w:shd w:val="clear" w:color="auto" w:fill="FFFFFF" w:themeFill="background1"/>
            <w:vAlign w:val="center"/>
          </w:tcPr>
          <w:p w14:paraId="6DF63433" w14:textId="260B562E" w:rsidR="004A59CC" w:rsidRPr="00366F2E" w:rsidRDefault="004A59CC" w:rsidP="004A59CC">
            <w:pPr>
              <w:pStyle w:val="Zpat"/>
              <w:tabs>
                <w:tab w:val="clear" w:pos="4513"/>
              </w:tabs>
              <w:jc w:val="center"/>
              <w:rPr>
                <w:rFonts w:ascii="Arial" w:hAnsi="Arial" w:cs="Arial"/>
                <w:sz w:val="18"/>
                <w:szCs w:val="18"/>
              </w:rPr>
            </w:pPr>
            <w:r w:rsidRPr="00366F2E">
              <w:rPr>
                <w:rFonts w:ascii="Arial" w:hAnsi="Arial" w:cs="Arial"/>
                <w:sz w:val="18"/>
                <w:szCs w:val="18"/>
              </w:rPr>
              <w:t>obsaženo v</w:t>
            </w:r>
            <w:r w:rsidR="00F00687" w:rsidRPr="00366F2E">
              <w:rPr>
                <w:rFonts w:ascii="Arial" w:hAnsi="Arial" w:cs="Arial"/>
                <w:sz w:val="18"/>
                <w:szCs w:val="18"/>
              </w:rPr>
              <w:t> </w:t>
            </w:r>
            <w:r w:rsidRPr="00366F2E">
              <w:rPr>
                <w:rFonts w:ascii="Arial" w:hAnsi="Arial" w:cs="Arial"/>
                <w:sz w:val="18"/>
                <w:szCs w:val="18"/>
              </w:rPr>
              <w:t>ceně služby</w:t>
            </w:r>
          </w:p>
        </w:tc>
      </w:tr>
    </w:tbl>
    <w:p w14:paraId="68BEBF29" w14:textId="3B915980" w:rsidR="00954480" w:rsidRPr="00366F2E" w:rsidRDefault="00954480" w:rsidP="00954480">
      <w:pPr>
        <w:spacing w:line="240" w:lineRule="auto"/>
        <w:rPr>
          <w:rFonts w:ascii="Arial" w:hAnsi="Arial" w:cs="Arial"/>
          <w:sz w:val="20"/>
        </w:rPr>
      </w:pPr>
    </w:p>
    <w:p w14:paraId="1A458563" w14:textId="4F3ED960" w:rsidR="00CA3BEE" w:rsidRPr="00366F2E" w:rsidRDefault="00CA3BEE" w:rsidP="00661FFF">
      <w:pPr>
        <w:pStyle w:val="Nadpis4"/>
        <w:numPr>
          <w:ilvl w:val="3"/>
          <w:numId w:val="61"/>
        </w:numPr>
        <w:tabs>
          <w:tab w:val="clear" w:pos="907"/>
          <w:tab w:val="num" w:pos="709"/>
        </w:tabs>
        <w:ind w:left="851" w:hanging="765"/>
        <w:rPr>
          <w:rFonts w:cs="Arial"/>
        </w:rPr>
      </w:pPr>
      <w:bookmarkStart w:id="544" w:name="_Toc22742930"/>
      <w:bookmarkStart w:id="545" w:name="_Toc87870690"/>
      <w:bookmarkStart w:id="546" w:name="_Toc151388016"/>
      <w:bookmarkStart w:id="547" w:name="_Toc189039862"/>
      <w:bookmarkStart w:id="548" w:name="_Hlk91670304"/>
      <w:r w:rsidRPr="00366F2E">
        <w:rPr>
          <w:rFonts w:cs="Arial"/>
        </w:rPr>
        <w:t>Slevy</w:t>
      </w:r>
      <w:bookmarkEnd w:id="544"/>
      <w:bookmarkEnd w:id="545"/>
      <w:bookmarkEnd w:id="546"/>
      <w:bookmarkEnd w:id="547"/>
    </w:p>
    <w:p w14:paraId="781AE47A" w14:textId="77777777" w:rsidR="00310B8A" w:rsidRPr="00366F2E" w:rsidRDefault="00310B8A" w:rsidP="00310B8A">
      <w:pPr>
        <w:spacing w:line="240" w:lineRule="auto"/>
        <w:rPr>
          <w:rFonts w:ascii="Arial" w:hAnsi="Arial" w:cs="Arial"/>
          <w:sz w:val="12"/>
          <w:szCs w:val="12"/>
        </w:rPr>
      </w:pPr>
    </w:p>
    <w:tbl>
      <w:tblPr>
        <w:tblW w:w="9923" w:type="dxa"/>
        <w:tblInd w:w="6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70" w:type="dxa"/>
          <w:right w:w="70" w:type="dxa"/>
        </w:tblCellMar>
        <w:tblLook w:val="0000" w:firstRow="0" w:lastRow="0" w:firstColumn="0" w:lastColumn="0" w:noHBand="0" w:noVBand="0"/>
      </w:tblPr>
      <w:tblGrid>
        <w:gridCol w:w="567"/>
        <w:gridCol w:w="9356"/>
      </w:tblGrid>
      <w:tr w:rsidR="002B4039" w:rsidRPr="00366F2E" w14:paraId="26923DB4" w14:textId="77777777" w:rsidTr="002B4039">
        <w:trPr>
          <w:trHeight w:val="178"/>
        </w:trPr>
        <w:tc>
          <w:tcPr>
            <w:tcW w:w="567" w:type="dxa"/>
            <w:tcBorders>
              <w:top w:val="nil"/>
              <w:left w:val="nil"/>
              <w:bottom w:val="nil"/>
              <w:right w:val="nil"/>
            </w:tcBorders>
          </w:tcPr>
          <w:p w14:paraId="68FB03C0" w14:textId="771D9EEE" w:rsidR="002B4039" w:rsidRPr="00366F2E" w:rsidRDefault="00895248" w:rsidP="00844FD4">
            <w:pPr>
              <w:ind w:right="-214"/>
              <w:rPr>
                <w:rFonts w:ascii="Arial" w:hAnsi="Arial" w:cs="Arial"/>
                <w:b/>
              </w:rPr>
            </w:pPr>
            <w:sdt>
              <w:sdtPr>
                <w:rPr>
                  <w:rFonts w:ascii="Arial" w:hAnsi="Arial" w:cs="Arial"/>
                  <w:b/>
                </w:rPr>
                <w:id w:val="-717354937"/>
              </w:sdtPr>
              <w:sdtEndPr/>
              <w:sdtContent>
                <w:r w:rsidR="002B4039" w:rsidRPr="00366F2E">
                  <w:rPr>
                    <w:rFonts w:ascii="Arial" w:hAnsi="Arial" w:cs="Arial"/>
                    <w:b/>
                  </w:rPr>
                  <w:t>1.</w:t>
                </w:r>
              </w:sdtContent>
            </w:sdt>
          </w:p>
        </w:tc>
        <w:tc>
          <w:tcPr>
            <w:tcW w:w="9356" w:type="dxa"/>
            <w:tcBorders>
              <w:top w:val="nil"/>
              <w:left w:val="nil"/>
              <w:bottom w:val="nil"/>
              <w:right w:val="nil"/>
            </w:tcBorders>
            <w:shd w:val="clear" w:color="auto" w:fill="auto"/>
          </w:tcPr>
          <w:p w14:paraId="00CBD40A" w14:textId="17E96F65" w:rsidR="002B4039" w:rsidRPr="00366F2E" w:rsidRDefault="002B4039" w:rsidP="00844FD4">
            <w:pPr>
              <w:rPr>
                <w:rFonts w:ascii="Arial" w:hAnsi="Arial" w:cs="Arial"/>
                <w:b/>
              </w:rPr>
            </w:pPr>
            <w:r w:rsidRPr="00366F2E">
              <w:rPr>
                <w:rFonts w:ascii="Arial" w:hAnsi="Arial" w:cs="Arial"/>
                <w:b/>
              </w:rPr>
              <w:t>Sleva při elektronickém předání kompletních podacích údajů</w:t>
            </w:r>
          </w:p>
        </w:tc>
      </w:tr>
    </w:tbl>
    <w:p w14:paraId="45C274EB" w14:textId="258CEEC2" w:rsidR="00310B8A" w:rsidRPr="00366F2E" w:rsidRDefault="00310B8A" w:rsidP="00310B8A">
      <w:pPr>
        <w:spacing w:line="228" w:lineRule="auto"/>
        <w:rPr>
          <w:rFonts w:ascii="Arial" w:hAnsi="Arial" w:cs="Arial"/>
          <w:sz w:val="18"/>
          <w:szCs w:val="18"/>
        </w:rPr>
      </w:pPr>
    </w:p>
    <w:tbl>
      <w:tblPr>
        <w:tblW w:w="9923" w:type="dxa"/>
        <w:tblInd w:w="108" w:type="dxa"/>
        <w:tblLook w:val="04A0" w:firstRow="1" w:lastRow="0" w:firstColumn="1" w:lastColumn="0" w:noHBand="0" w:noVBand="1"/>
      </w:tblPr>
      <w:tblGrid>
        <w:gridCol w:w="6521"/>
        <w:gridCol w:w="1984"/>
        <w:gridCol w:w="1418"/>
      </w:tblGrid>
      <w:tr w:rsidR="00547C55" w:rsidRPr="00366F2E" w14:paraId="4BFFEBAA" w14:textId="77777777" w:rsidTr="00F17596">
        <w:trPr>
          <w:trHeight w:val="84"/>
        </w:trPr>
        <w:tc>
          <w:tcPr>
            <w:tcW w:w="6521" w:type="dxa"/>
            <w:tcBorders>
              <w:top w:val="single" w:sz="4" w:space="0" w:color="auto"/>
              <w:left w:val="single" w:sz="4" w:space="0" w:color="auto"/>
              <w:bottom w:val="single" w:sz="4" w:space="0" w:color="auto"/>
            </w:tcBorders>
            <w:shd w:val="clear" w:color="auto" w:fill="F2F2F2" w:themeFill="background1" w:themeFillShade="F2"/>
          </w:tcPr>
          <w:p w14:paraId="7EEC5557" w14:textId="61B1A962" w:rsidR="0007596D" w:rsidRPr="00366F2E" w:rsidRDefault="002B4039" w:rsidP="0007596D">
            <w:pPr>
              <w:spacing w:line="228" w:lineRule="auto"/>
              <w:rPr>
                <w:rFonts w:ascii="Arial" w:hAnsi="Arial" w:cs="Arial"/>
                <w:b/>
              </w:rPr>
            </w:pPr>
            <w:r w:rsidRPr="00366F2E">
              <w:rPr>
                <w:rFonts w:ascii="Arial" w:hAnsi="Arial" w:cs="Arial"/>
                <w:b/>
              </w:rPr>
              <w:t>Služba</w:t>
            </w:r>
          </w:p>
        </w:tc>
        <w:tc>
          <w:tcPr>
            <w:tcW w:w="198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B92E137" w14:textId="5A0079D4" w:rsidR="0007596D" w:rsidRPr="00366F2E" w:rsidRDefault="0007596D" w:rsidP="0007596D">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Cena v</w:t>
            </w:r>
            <w:r w:rsidR="00F00687" w:rsidRPr="00366F2E">
              <w:rPr>
                <w:rFonts w:ascii="Arial" w:hAnsi="Arial" w:cs="Arial"/>
                <w:b/>
                <w:sz w:val="20"/>
                <w:szCs w:val="20"/>
              </w:rPr>
              <w:t> </w:t>
            </w:r>
            <w:r w:rsidRPr="00366F2E">
              <w:rPr>
                <w:rFonts w:ascii="Arial" w:hAnsi="Arial" w:cs="Arial"/>
                <w:b/>
                <w:sz w:val="20"/>
                <w:szCs w:val="20"/>
              </w:rPr>
              <w:t>Kč</w:t>
            </w:r>
          </w:p>
          <w:p w14:paraId="5CD6E980" w14:textId="77777777" w:rsidR="0007596D" w:rsidRPr="00366F2E" w:rsidRDefault="0007596D" w:rsidP="0007596D">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(bez DPH)</w:t>
            </w:r>
          </w:p>
        </w:tc>
        <w:tc>
          <w:tcPr>
            <w:tcW w:w="1418"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3BC8AA44" w14:textId="4F335768" w:rsidR="0007596D" w:rsidRPr="00366F2E" w:rsidRDefault="0007596D" w:rsidP="0007596D">
            <w:pPr>
              <w:pStyle w:val="Bezmezer"/>
              <w:tabs>
                <w:tab w:val="left" w:pos="7655"/>
              </w:tabs>
              <w:jc w:val="center"/>
              <w:rPr>
                <w:rFonts w:ascii="Arial" w:hAnsi="Arial" w:cs="Arial"/>
                <w:b/>
                <w:sz w:val="20"/>
                <w:szCs w:val="20"/>
              </w:rPr>
            </w:pPr>
            <w:r w:rsidRPr="00366F2E">
              <w:rPr>
                <w:rFonts w:ascii="Arial" w:hAnsi="Arial" w:cs="Arial"/>
                <w:b/>
                <w:sz w:val="20"/>
                <w:szCs w:val="20"/>
              </w:rPr>
              <w:t>Cena v</w:t>
            </w:r>
            <w:r w:rsidR="00F00687" w:rsidRPr="00366F2E">
              <w:rPr>
                <w:rFonts w:ascii="Arial" w:hAnsi="Arial" w:cs="Arial"/>
                <w:b/>
                <w:sz w:val="20"/>
                <w:szCs w:val="20"/>
              </w:rPr>
              <w:t> </w:t>
            </w:r>
            <w:r w:rsidRPr="00366F2E">
              <w:rPr>
                <w:rFonts w:ascii="Arial" w:hAnsi="Arial" w:cs="Arial"/>
                <w:b/>
                <w:sz w:val="20"/>
                <w:szCs w:val="20"/>
              </w:rPr>
              <w:t>Kč</w:t>
            </w:r>
          </w:p>
          <w:p w14:paraId="1C38D995" w14:textId="77777777" w:rsidR="0007596D" w:rsidRPr="00366F2E" w:rsidRDefault="0007596D" w:rsidP="0007596D">
            <w:pPr>
              <w:pStyle w:val="Bezmezer"/>
              <w:tabs>
                <w:tab w:val="left" w:pos="7655"/>
              </w:tabs>
              <w:jc w:val="center"/>
              <w:rPr>
                <w:rFonts w:ascii="Arial" w:hAnsi="Arial" w:cs="Arial"/>
                <w:b/>
                <w:sz w:val="20"/>
                <w:szCs w:val="20"/>
              </w:rPr>
            </w:pPr>
            <w:r w:rsidRPr="00366F2E">
              <w:rPr>
                <w:rFonts w:ascii="Arial" w:hAnsi="Arial" w:cs="Arial"/>
                <w:b/>
                <w:sz w:val="20"/>
                <w:szCs w:val="20"/>
              </w:rPr>
              <w:t>(s DPH)</w:t>
            </w:r>
          </w:p>
        </w:tc>
      </w:tr>
      <w:tr w:rsidR="00547C55" w:rsidRPr="00366F2E" w14:paraId="33EAB745" w14:textId="77777777" w:rsidTr="00F17596">
        <w:trPr>
          <w:trHeight w:val="367"/>
        </w:trPr>
        <w:tc>
          <w:tcPr>
            <w:tcW w:w="6521" w:type="dxa"/>
            <w:tcBorders>
              <w:top w:val="single" w:sz="4" w:space="0" w:color="auto"/>
              <w:left w:val="single" w:sz="4" w:space="0" w:color="auto"/>
              <w:bottom w:val="single" w:sz="4" w:space="0" w:color="auto"/>
              <w:right w:val="single" w:sz="4" w:space="0" w:color="auto"/>
            </w:tcBorders>
            <w:vAlign w:val="center"/>
          </w:tcPr>
          <w:p w14:paraId="43E18CB2" w14:textId="77777777" w:rsidR="002B4039" w:rsidRPr="00366F2E" w:rsidRDefault="002B4039" w:rsidP="0007596D">
            <w:pPr>
              <w:pStyle w:val="Odstavecseseznamem"/>
              <w:numPr>
                <w:ilvl w:val="0"/>
                <w:numId w:val="54"/>
              </w:numPr>
              <w:spacing w:line="228" w:lineRule="auto"/>
              <w:ind w:left="320" w:hanging="284"/>
              <w:rPr>
                <w:rFonts w:ascii="Arial" w:hAnsi="Arial" w:cs="Arial"/>
                <w:sz w:val="20"/>
                <w:szCs w:val="20"/>
              </w:rPr>
            </w:pPr>
            <w:r w:rsidRPr="00366F2E">
              <w:rPr>
                <w:rFonts w:ascii="Arial" w:hAnsi="Arial" w:cs="Arial"/>
                <w:sz w:val="20"/>
                <w:szCs w:val="20"/>
              </w:rPr>
              <w:t>Standardní balík a Cenný balík do 10 kg. Cena za zásilku.</w:t>
            </w:r>
          </w:p>
        </w:tc>
        <w:tc>
          <w:tcPr>
            <w:tcW w:w="1984" w:type="dxa"/>
            <w:tcBorders>
              <w:top w:val="single" w:sz="4" w:space="0" w:color="auto"/>
              <w:left w:val="single" w:sz="4" w:space="0" w:color="auto"/>
              <w:bottom w:val="single" w:sz="4" w:space="0" w:color="auto"/>
              <w:right w:val="single" w:sz="4" w:space="0" w:color="auto"/>
            </w:tcBorders>
            <w:vAlign w:val="center"/>
          </w:tcPr>
          <w:p w14:paraId="3EDF626E" w14:textId="77777777" w:rsidR="002B4039" w:rsidRPr="00366F2E" w:rsidRDefault="002B4039" w:rsidP="0007596D">
            <w:pPr>
              <w:spacing w:line="228" w:lineRule="auto"/>
              <w:jc w:val="center"/>
              <w:rPr>
                <w:rFonts w:ascii="Arial" w:hAnsi="Arial" w:cs="Arial"/>
                <w:sz w:val="20"/>
                <w:szCs w:val="20"/>
              </w:rPr>
            </w:pPr>
            <w:r w:rsidRPr="00366F2E">
              <w:rPr>
                <w:rFonts w:ascii="Arial" w:hAnsi="Arial" w:cs="Arial"/>
                <w:sz w:val="20"/>
                <w:szCs w:val="20"/>
              </w:rPr>
              <w:t>8,00</w:t>
            </w:r>
          </w:p>
        </w:tc>
        <w:tc>
          <w:tcPr>
            <w:tcW w:w="1418" w:type="dxa"/>
            <w:tcBorders>
              <w:top w:val="single" w:sz="4" w:space="0" w:color="auto"/>
              <w:left w:val="single" w:sz="4" w:space="0" w:color="auto"/>
              <w:bottom w:val="single" w:sz="4" w:space="0" w:color="auto"/>
              <w:right w:val="single" w:sz="4" w:space="0" w:color="auto"/>
            </w:tcBorders>
            <w:vAlign w:val="center"/>
          </w:tcPr>
          <w:p w14:paraId="1ACFE0AB" w14:textId="6D20DF8B" w:rsidR="002B4039" w:rsidRPr="00366F2E" w:rsidRDefault="002B4039" w:rsidP="0007596D">
            <w:pPr>
              <w:spacing w:line="228" w:lineRule="auto"/>
              <w:jc w:val="center"/>
              <w:rPr>
                <w:rFonts w:ascii="Arial" w:hAnsi="Arial" w:cs="Arial"/>
                <w:b/>
                <w:sz w:val="20"/>
                <w:szCs w:val="20"/>
              </w:rPr>
            </w:pPr>
            <w:r w:rsidRPr="00366F2E">
              <w:rPr>
                <w:rFonts w:ascii="Arial" w:hAnsi="Arial" w:cs="Arial"/>
                <w:b/>
                <w:sz w:val="20"/>
                <w:szCs w:val="20"/>
              </w:rPr>
              <w:t>-</w:t>
            </w:r>
          </w:p>
        </w:tc>
      </w:tr>
      <w:tr w:rsidR="00547C55" w:rsidRPr="00366F2E" w14:paraId="101C43F0" w14:textId="77777777" w:rsidTr="00F17596">
        <w:trPr>
          <w:trHeight w:val="287"/>
        </w:trPr>
        <w:tc>
          <w:tcPr>
            <w:tcW w:w="6521" w:type="dxa"/>
            <w:tcBorders>
              <w:top w:val="single" w:sz="4" w:space="0" w:color="auto"/>
              <w:left w:val="single" w:sz="4" w:space="0" w:color="auto"/>
              <w:bottom w:val="single" w:sz="4" w:space="0" w:color="auto"/>
              <w:right w:val="single" w:sz="4" w:space="0" w:color="auto"/>
            </w:tcBorders>
            <w:vAlign w:val="center"/>
          </w:tcPr>
          <w:p w14:paraId="7754C9A4" w14:textId="77777777" w:rsidR="002B4039" w:rsidRPr="00366F2E" w:rsidRDefault="002B4039" w:rsidP="0007596D">
            <w:pPr>
              <w:pStyle w:val="Odstavecseseznamem"/>
              <w:numPr>
                <w:ilvl w:val="0"/>
                <w:numId w:val="54"/>
              </w:numPr>
              <w:spacing w:line="228" w:lineRule="auto"/>
              <w:ind w:left="320" w:hanging="284"/>
              <w:rPr>
                <w:rFonts w:ascii="Arial" w:hAnsi="Arial" w:cs="Arial"/>
                <w:sz w:val="20"/>
                <w:szCs w:val="20"/>
              </w:rPr>
            </w:pPr>
            <w:r w:rsidRPr="00366F2E">
              <w:rPr>
                <w:rFonts w:ascii="Arial" w:hAnsi="Arial" w:cs="Arial"/>
                <w:sz w:val="20"/>
                <w:szCs w:val="20"/>
              </w:rPr>
              <w:t>Standardní balík a Cenný balík nad 10 kg. Cena za zásilku.</w:t>
            </w:r>
          </w:p>
        </w:tc>
        <w:tc>
          <w:tcPr>
            <w:tcW w:w="1984" w:type="dxa"/>
            <w:tcBorders>
              <w:top w:val="single" w:sz="4" w:space="0" w:color="auto"/>
              <w:left w:val="single" w:sz="4" w:space="0" w:color="auto"/>
              <w:bottom w:val="single" w:sz="4" w:space="0" w:color="auto"/>
              <w:right w:val="single" w:sz="4" w:space="0" w:color="auto"/>
            </w:tcBorders>
            <w:vAlign w:val="center"/>
          </w:tcPr>
          <w:p w14:paraId="0AC89F87" w14:textId="4B4813A0" w:rsidR="002B4039" w:rsidRPr="00366F2E" w:rsidRDefault="00FC5532" w:rsidP="0007596D">
            <w:pPr>
              <w:spacing w:line="228" w:lineRule="auto"/>
              <w:jc w:val="center"/>
              <w:rPr>
                <w:rFonts w:ascii="Arial" w:hAnsi="Arial" w:cs="Arial"/>
                <w:u w:val="single"/>
              </w:rPr>
            </w:pPr>
            <w:r w:rsidRPr="00366F2E">
              <w:rPr>
                <w:rFonts w:ascii="Arial" w:hAnsi="Arial" w:cs="Arial"/>
                <w:sz w:val="20"/>
                <w:szCs w:val="20"/>
              </w:rPr>
              <w:t>8,26</w:t>
            </w:r>
          </w:p>
        </w:tc>
        <w:tc>
          <w:tcPr>
            <w:tcW w:w="1418" w:type="dxa"/>
            <w:tcBorders>
              <w:top w:val="single" w:sz="4" w:space="0" w:color="auto"/>
              <w:left w:val="single" w:sz="4" w:space="0" w:color="auto"/>
              <w:bottom w:val="single" w:sz="4" w:space="0" w:color="auto"/>
              <w:right w:val="single" w:sz="4" w:space="0" w:color="auto"/>
            </w:tcBorders>
            <w:vAlign w:val="center"/>
          </w:tcPr>
          <w:p w14:paraId="4D9CB6C3" w14:textId="49D79C24" w:rsidR="002B4039" w:rsidRPr="00366F2E" w:rsidRDefault="00FC5532" w:rsidP="0007596D">
            <w:pPr>
              <w:spacing w:line="228" w:lineRule="auto"/>
              <w:jc w:val="center"/>
              <w:rPr>
                <w:rFonts w:ascii="Arial" w:hAnsi="Arial" w:cs="Arial"/>
                <w:b/>
                <w:sz w:val="20"/>
                <w:szCs w:val="20"/>
              </w:rPr>
            </w:pPr>
            <w:r w:rsidRPr="00366F2E">
              <w:rPr>
                <w:rFonts w:ascii="Arial" w:hAnsi="Arial" w:cs="Arial"/>
                <w:b/>
                <w:sz w:val="20"/>
                <w:szCs w:val="20"/>
              </w:rPr>
              <w:t>10,00</w:t>
            </w:r>
          </w:p>
        </w:tc>
      </w:tr>
      <w:tr w:rsidR="00547C55" w:rsidRPr="00366F2E" w14:paraId="6E21F90B" w14:textId="77777777" w:rsidTr="00F17596">
        <w:trPr>
          <w:trHeight w:val="287"/>
        </w:trPr>
        <w:tc>
          <w:tcPr>
            <w:tcW w:w="6521" w:type="dxa"/>
            <w:tcBorders>
              <w:top w:val="single" w:sz="4" w:space="0" w:color="auto"/>
              <w:left w:val="single" w:sz="4" w:space="0" w:color="auto"/>
              <w:bottom w:val="single" w:sz="4" w:space="0" w:color="auto"/>
              <w:right w:val="single" w:sz="4" w:space="0" w:color="auto"/>
            </w:tcBorders>
            <w:vAlign w:val="center"/>
          </w:tcPr>
          <w:p w14:paraId="38698964" w14:textId="58048951" w:rsidR="002B4039" w:rsidRPr="00366F2E" w:rsidRDefault="002B4039" w:rsidP="0007596D">
            <w:pPr>
              <w:pStyle w:val="Odstavecseseznamem"/>
              <w:numPr>
                <w:ilvl w:val="0"/>
                <w:numId w:val="54"/>
              </w:numPr>
              <w:spacing w:line="228" w:lineRule="auto"/>
              <w:ind w:left="320" w:hanging="284"/>
              <w:rPr>
                <w:rFonts w:ascii="Arial" w:hAnsi="Arial" w:cs="Arial"/>
                <w:sz w:val="20"/>
                <w:szCs w:val="20"/>
              </w:rPr>
            </w:pPr>
            <w:r w:rsidRPr="00366F2E">
              <w:rPr>
                <w:rFonts w:ascii="Arial" w:hAnsi="Arial" w:cs="Arial"/>
                <w:sz w:val="20"/>
                <w:szCs w:val="20"/>
              </w:rPr>
              <w:t>EMS a Obchodní balík do zahraničí (EPG). Cena za zásilku.</w:t>
            </w:r>
          </w:p>
        </w:tc>
        <w:tc>
          <w:tcPr>
            <w:tcW w:w="1984" w:type="dxa"/>
            <w:tcBorders>
              <w:top w:val="single" w:sz="4" w:space="0" w:color="auto"/>
              <w:left w:val="single" w:sz="4" w:space="0" w:color="auto"/>
              <w:bottom w:val="single" w:sz="4" w:space="0" w:color="auto"/>
              <w:right w:val="single" w:sz="4" w:space="0" w:color="auto"/>
            </w:tcBorders>
            <w:vAlign w:val="center"/>
          </w:tcPr>
          <w:p w14:paraId="43C8A31C" w14:textId="245A644E" w:rsidR="002B4039" w:rsidRPr="00366F2E" w:rsidRDefault="00FC5532" w:rsidP="0007596D">
            <w:pPr>
              <w:spacing w:line="228" w:lineRule="auto"/>
              <w:jc w:val="center"/>
              <w:rPr>
                <w:rFonts w:ascii="Arial" w:hAnsi="Arial" w:cs="Arial"/>
                <w:sz w:val="20"/>
                <w:szCs w:val="20"/>
              </w:rPr>
            </w:pPr>
            <w:r w:rsidRPr="00366F2E">
              <w:rPr>
                <w:rFonts w:ascii="Arial" w:hAnsi="Arial" w:cs="Arial"/>
                <w:sz w:val="20"/>
                <w:szCs w:val="20"/>
              </w:rPr>
              <w:t>8,26</w:t>
            </w:r>
          </w:p>
        </w:tc>
        <w:tc>
          <w:tcPr>
            <w:tcW w:w="1418" w:type="dxa"/>
            <w:tcBorders>
              <w:top w:val="single" w:sz="4" w:space="0" w:color="auto"/>
              <w:left w:val="single" w:sz="4" w:space="0" w:color="auto"/>
              <w:bottom w:val="single" w:sz="4" w:space="0" w:color="auto"/>
              <w:right w:val="single" w:sz="4" w:space="0" w:color="auto"/>
            </w:tcBorders>
            <w:vAlign w:val="center"/>
          </w:tcPr>
          <w:p w14:paraId="03264497" w14:textId="37912618" w:rsidR="002B4039" w:rsidRPr="00366F2E" w:rsidRDefault="00FC5532" w:rsidP="0007596D">
            <w:pPr>
              <w:spacing w:line="228" w:lineRule="auto"/>
              <w:jc w:val="center"/>
              <w:rPr>
                <w:rFonts w:ascii="Arial" w:hAnsi="Arial" w:cs="Arial"/>
                <w:b/>
                <w:sz w:val="20"/>
                <w:szCs w:val="20"/>
              </w:rPr>
            </w:pPr>
            <w:r w:rsidRPr="00366F2E">
              <w:rPr>
                <w:rFonts w:ascii="Arial" w:hAnsi="Arial" w:cs="Arial"/>
                <w:b/>
                <w:sz w:val="20"/>
                <w:szCs w:val="20"/>
              </w:rPr>
              <w:t>10,00</w:t>
            </w:r>
          </w:p>
        </w:tc>
      </w:tr>
    </w:tbl>
    <w:p w14:paraId="285C10F0" w14:textId="6A6187DA" w:rsidR="0007596D" w:rsidRPr="00366F2E" w:rsidRDefault="00F1724E" w:rsidP="00ED4839">
      <w:pPr>
        <w:spacing w:line="228" w:lineRule="auto"/>
        <w:ind w:left="142"/>
        <w:jc w:val="both"/>
        <w:rPr>
          <w:rFonts w:ascii="Arial" w:hAnsi="Arial" w:cs="Arial"/>
          <w:sz w:val="16"/>
          <w:szCs w:val="18"/>
        </w:rPr>
      </w:pPr>
      <w:r w:rsidRPr="00366F2E">
        <w:rPr>
          <w:rFonts w:ascii="Arial" w:hAnsi="Arial" w:cs="Arial"/>
          <w:sz w:val="16"/>
          <w:szCs w:val="18"/>
        </w:rPr>
        <w:t>Nebyl-li způsob předání podacích údajů v</w:t>
      </w:r>
      <w:r w:rsidR="00F00687" w:rsidRPr="00366F2E">
        <w:rPr>
          <w:rFonts w:ascii="Arial" w:hAnsi="Arial" w:cs="Arial"/>
          <w:sz w:val="16"/>
          <w:szCs w:val="18"/>
        </w:rPr>
        <w:t> </w:t>
      </w:r>
      <w:r w:rsidRPr="00366F2E">
        <w:rPr>
          <w:rFonts w:ascii="Arial" w:hAnsi="Arial" w:cs="Arial"/>
          <w:sz w:val="16"/>
          <w:szCs w:val="18"/>
        </w:rPr>
        <w:t xml:space="preserve">elektronické podobě sjednán zvláštní dohodou, může odesílatel podací údaje předat prostřednictvím aplikace „Poslat zásilku“ dostupné na www.poslatzasilku.cz nebo prostřednictvím elektronického podacího archu </w:t>
      </w:r>
      <w:proofErr w:type="spellStart"/>
      <w:r w:rsidRPr="00366F2E">
        <w:rPr>
          <w:rFonts w:ascii="Arial" w:hAnsi="Arial" w:cs="Arial"/>
          <w:sz w:val="16"/>
          <w:szCs w:val="18"/>
        </w:rPr>
        <w:t>ePA</w:t>
      </w:r>
      <w:proofErr w:type="spellEnd"/>
      <w:r w:rsidRPr="00366F2E">
        <w:rPr>
          <w:rFonts w:ascii="Arial" w:hAnsi="Arial" w:cs="Arial"/>
          <w:sz w:val="16"/>
          <w:szCs w:val="18"/>
        </w:rPr>
        <w:t>, který je k</w:t>
      </w:r>
      <w:r w:rsidR="00F00687" w:rsidRPr="00366F2E">
        <w:rPr>
          <w:rFonts w:ascii="Arial" w:hAnsi="Arial" w:cs="Arial"/>
          <w:sz w:val="16"/>
          <w:szCs w:val="18"/>
        </w:rPr>
        <w:t> </w:t>
      </w:r>
      <w:r w:rsidRPr="00366F2E">
        <w:rPr>
          <w:rFonts w:ascii="Arial" w:hAnsi="Arial" w:cs="Arial"/>
          <w:sz w:val="16"/>
          <w:szCs w:val="18"/>
        </w:rPr>
        <w:t xml:space="preserve">dispozici ke stažení na </w:t>
      </w:r>
      <w:hyperlink r:id="rId21" w:history="1">
        <w:r w:rsidRPr="00366F2E">
          <w:rPr>
            <w:rStyle w:val="Hypertextovodkaz"/>
            <w:rFonts w:ascii="Arial" w:hAnsi="Arial" w:cs="Arial"/>
            <w:color w:val="auto"/>
            <w:sz w:val="16"/>
            <w:szCs w:val="18"/>
          </w:rPr>
          <w:t>www.ceskaposta.cz/ke-stazeni/formulare-a-tiskopisy</w:t>
        </w:r>
      </w:hyperlink>
      <w:r w:rsidRPr="00366F2E">
        <w:rPr>
          <w:rFonts w:ascii="Arial" w:hAnsi="Arial" w:cs="Arial"/>
          <w:sz w:val="16"/>
          <w:szCs w:val="18"/>
        </w:rPr>
        <w:t>.</w:t>
      </w:r>
      <w:r w:rsidR="00B4265B" w:rsidRPr="00366F2E">
        <w:rPr>
          <w:rFonts w:ascii="Arial" w:hAnsi="Arial" w:cs="Arial"/>
          <w:sz w:val="16"/>
          <w:szCs w:val="18"/>
        </w:rPr>
        <w:t xml:space="preserve"> Sleva se neuplatňuje u smluvních podavatelů s</w:t>
      </w:r>
      <w:r w:rsidR="00F00687" w:rsidRPr="00366F2E">
        <w:rPr>
          <w:rFonts w:ascii="Arial" w:hAnsi="Arial" w:cs="Arial"/>
          <w:sz w:val="16"/>
          <w:szCs w:val="18"/>
        </w:rPr>
        <w:t> </w:t>
      </w:r>
      <w:r w:rsidR="00B4265B" w:rsidRPr="00366F2E">
        <w:rPr>
          <w:rFonts w:ascii="Arial" w:hAnsi="Arial" w:cs="Arial"/>
          <w:sz w:val="16"/>
          <w:szCs w:val="18"/>
        </w:rPr>
        <w:t>úplnou/částečnou jednotnou cenou.</w:t>
      </w:r>
    </w:p>
    <w:p w14:paraId="3FC774A7" w14:textId="1A29B286" w:rsidR="00F1724E" w:rsidRPr="00366F2E" w:rsidRDefault="00F1724E" w:rsidP="00ED4839">
      <w:pPr>
        <w:spacing w:line="228" w:lineRule="auto"/>
        <w:ind w:left="142"/>
        <w:jc w:val="both"/>
        <w:rPr>
          <w:rFonts w:ascii="Arial" w:hAnsi="Arial" w:cs="Arial"/>
          <w:sz w:val="16"/>
          <w:szCs w:val="18"/>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9356"/>
      </w:tblGrid>
      <w:tr w:rsidR="002E3DA5" w:rsidRPr="00366F2E" w14:paraId="38803238" w14:textId="77777777" w:rsidTr="00362424">
        <w:trPr>
          <w:trHeight w:val="178"/>
        </w:trPr>
        <w:tc>
          <w:tcPr>
            <w:tcW w:w="567" w:type="dxa"/>
            <w:tcBorders>
              <w:top w:val="nil"/>
              <w:left w:val="nil"/>
              <w:bottom w:val="nil"/>
              <w:right w:val="nil"/>
            </w:tcBorders>
          </w:tcPr>
          <w:bookmarkEnd w:id="548"/>
          <w:p w14:paraId="500C45B2" w14:textId="5A7BBA1D" w:rsidR="002E3DA5" w:rsidRPr="00366F2E" w:rsidRDefault="00895248" w:rsidP="007A53FB">
            <w:pPr>
              <w:ind w:right="-214"/>
              <w:rPr>
                <w:rFonts w:ascii="Arial" w:hAnsi="Arial" w:cs="Arial"/>
                <w:b/>
              </w:rPr>
            </w:pPr>
            <w:sdt>
              <w:sdtPr>
                <w:rPr>
                  <w:rFonts w:ascii="Arial" w:hAnsi="Arial" w:cs="Arial"/>
                  <w:b/>
                </w:rPr>
                <w:id w:val="13210068"/>
              </w:sdtPr>
              <w:sdtEndPr/>
              <w:sdtContent>
                <w:r w:rsidR="007A53FB" w:rsidRPr="00366F2E">
                  <w:rPr>
                    <w:rFonts w:ascii="Arial" w:hAnsi="Arial" w:cs="Arial"/>
                    <w:b/>
                  </w:rPr>
                  <w:t>2</w:t>
                </w:r>
                <w:r w:rsidR="002E3DA5" w:rsidRPr="00366F2E">
                  <w:rPr>
                    <w:rFonts w:ascii="Arial" w:hAnsi="Arial" w:cs="Arial"/>
                    <w:b/>
                  </w:rPr>
                  <w:t>.</w:t>
                </w:r>
              </w:sdtContent>
            </w:sdt>
          </w:p>
        </w:tc>
        <w:tc>
          <w:tcPr>
            <w:tcW w:w="9356" w:type="dxa"/>
            <w:tcBorders>
              <w:top w:val="nil"/>
              <w:left w:val="nil"/>
              <w:bottom w:val="nil"/>
              <w:right w:val="nil"/>
            </w:tcBorders>
            <w:shd w:val="clear" w:color="auto" w:fill="auto"/>
          </w:tcPr>
          <w:p w14:paraId="01DA8DD7" w14:textId="77777777" w:rsidR="002E3DA5" w:rsidRPr="00366F2E" w:rsidRDefault="002E3DA5" w:rsidP="00310B8A">
            <w:pPr>
              <w:rPr>
                <w:rFonts w:ascii="Arial" w:hAnsi="Arial" w:cs="Arial"/>
                <w:b/>
              </w:rPr>
            </w:pPr>
            <w:r w:rsidRPr="00366F2E">
              <w:rPr>
                <w:rFonts w:ascii="Arial" w:hAnsi="Arial" w:cs="Arial"/>
                <w:b/>
              </w:rPr>
              <w:t xml:space="preserve">Množstevní sleva za měsíční objem podaných Obchodních balíků do zahraničí </w:t>
            </w:r>
          </w:p>
        </w:tc>
      </w:tr>
    </w:tbl>
    <w:p w14:paraId="29136244" w14:textId="77777777" w:rsidR="00310B8A" w:rsidRPr="00366F2E" w:rsidRDefault="00310B8A" w:rsidP="00310B8A">
      <w:pPr>
        <w:spacing w:line="228" w:lineRule="auto"/>
        <w:rPr>
          <w:rFonts w:ascii="Arial" w:hAnsi="Arial" w:cs="Arial"/>
          <w:sz w:val="16"/>
          <w:szCs w:val="18"/>
        </w:rPr>
      </w:pPr>
    </w:p>
    <w:tbl>
      <w:tblPr>
        <w:tblW w:w="9923"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4253"/>
        <w:gridCol w:w="5670"/>
      </w:tblGrid>
      <w:tr w:rsidR="00D62380" w:rsidRPr="00366F2E" w14:paraId="199438F0" w14:textId="77777777" w:rsidTr="00824124">
        <w:trPr>
          <w:trHeight w:val="178"/>
        </w:trPr>
        <w:tc>
          <w:tcPr>
            <w:tcW w:w="4253" w:type="dxa"/>
            <w:shd w:val="clear" w:color="auto" w:fill="F2F2F2"/>
            <w:vAlign w:val="center"/>
          </w:tcPr>
          <w:p w14:paraId="67ADA5F7" w14:textId="77777777" w:rsidR="00310B8A" w:rsidRPr="00366F2E" w:rsidRDefault="00310B8A" w:rsidP="00310B8A">
            <w:pPr>
              <w:jc w:val="center"/>
              <w:rPr>
                <w:rFonts w:ascii="Arial" w:hAnsi="Arial" w:cs="Arial"/>
                <w:b/>
                <w:sz w:val="20"/>
                <w:szCs w:val="20"/>
              </w:rPr>
            </w:pPr>
            <w:r w:rsidRPr="00366F2E">
              <w:rPr>
                <w:rFonts w:ascii="Arial" w:hAnsi="Arial" w:cs="Arial"/>
                <w:b/>
                <w:sz w:val="20"/>
                <w:szCs w:val="20"/>
              </w:rPr>
              <w:t>Počet kusů nad</w:t>
            </w:r>
          </w:p>
        </w:tc>
        <w:tc>
          <w:tcPr>
            <w:tcW w:w="5670" w:type="dxa"/>
            <w:shd w:val="clear" w:color="auto" w:fill="F2F2F2"/>
            <w:vAlign w:val="center"/>
          </w:tcPr>
          <w:p w14:paraId="0BC4D7B7" w14:textId="59B5DB94" w:rsidR="00310B8A" w:rsidRPr="00366F2E" w:rsidRDefault="00310B8A" w:rsidP="00310B8A">
            <w:pPr>
              <w:spacing w:line="240" w:lineRule="auto"/>
              <w:jc w:val="center"/>
              <w:rPr>
                <w:rFonts w:ascii="Arial" w:hAnsi="Arial" w:cs="Arial"/>
                <w:b/>
                <w:sz w:val="20"/>
                <w:szCs w:val="20"/>
              </w:rPr>
            </w:pPr>
            <w:r w:rsidRPr="00366F2E">
              <w:rPr>
                <w:rFonts w:ascii="Arial" w:hAnsi="Arial" w:cs="Arial"/>
                <w:b/>
                <w:sz w:val="20"/>
                <w:szCs w:val="20"/>
              </w:rPr>
              <w:t>Sleva</w:t>
            </w:r>
          </w:p>
        </w:tc>
      </w:tr>
      <w:tr w:rsidR="00D62380" w:rsidRPr="00366F2E" w14:paraId="5F0454E9" w14:textId="77777777" w:rsidTr="00824124">
        <w:trPr>
          <w:trHeight w:val="284"/>
        </w:trPr>
        <w:tc>
          <w:tcPr>
            <w:tcW w:w="4253" w:type="dxa"/>
            <w:vAlign w:val="center"/>
          </w:tcPr>
          <w:p w14:paraId="6658FE2A" w14:textId="77777777" w:rsidR="00310B8A" w:rsidRPr="00366F2E" w:rsidRDefault="00310B8A" w:rsidP="00310B8A">
            <w:pPr>
              <w:spacing w:line="240" w:lineRule="auto"/>
              <w:ind w:left="113"/>
              <w:jc w:val="center"/>
              <w:rPr>
                <w:rFonts w:ascii="Arial" w:hAnsi="Arial" w:cs="Arial"/>
                <w:sz w:val="20"/>
                <w:szCs w:val="20"/>
              </w:rPr>
            </w:pPr>
            <w:r w:rsidRPr="00366F2E">
              <w:rPr>
                <w:rFonts w:ascii="Arial" w:hAnsi="Arial" w:cs="Arial"/>
                <w:sz w:val="20"/>
                <w:szCs w:val="20"/>
              </w:rPr>
              <w:t>20 ks/měsíc</w:t>
            </w:r>
          </w:p>
        </w:tc>
        <w:tc>
          <w:tcPr>
            <w:tcW w:w="5670" w:type="dxa"/>
            <w:vAlign w:val="center"/>
          </w:tcPr>
          <w:p w14:paraId="7F1B8D30" w14:textId="77777777" w:rsidR="00310B8A" w:rsidRPr="00366F2E" w:rsidRDefault="00310B8A" w:rsidP="00310B8A">
            <w:pPr>
              <w:spacing w:line="240" w:lineRule="auto"/>
              <w:ind w:left="113"/>
              <w:jc w:val="center"/>
              <w:rPr>
                <w:rFonts w:ascii="Arial" w:hAnsi="Arial" w:cs="Arial"/>
                <w:sz w:val="20"/>
                <w:szCs w:val="20"/>
              </w:rPr>
            </w:pPr>
            <w:r w:rsidRPr="00366F2E">
              <w:rPr>
                <w:rFonts w:ascii="Arial" w:hAnsi="Arial" w:cs="Arial"/>
                <w:sz w:val="20"/>
                <w:szCs w:val="20"/>
              </w:rPr>
              <w:t>7 % základní ceny</w:t>
            </w:r>
          </w:p>
        </w:tc>
      </w:tr>
      <w:tr w:rsidR="00D62380" w:rsidRPr="00366F2E" w14:paraId="6B92FFE4" w14:textId="77777777" w:rsidTr="00824124">
        <w:trPr>
          <w:trHeight w:val="284"/>
        </w:trPr>
        <w:tc>
          <w:tcPr>
            <w:tcW w:w="4253" w:type="dxa"/>
            <w:vAlign w:val="center"/>
          </w:tcPr>
          <w:p w14:paraId="443A4CD4" w14:textId="77777777" w:rsidR="00310B8A" w:rsidRPr="00366F2E" w:rsidRDefault="00310B8A" w:rsidP="00310B8A">
            <w:pPr>
              <w:spacing w:line="240" w:lineRule="auto"/>
              <w:ind w:left="113"/>
              <w:jc w:val="center"/>
              <w:rPr>
                <w:rFonts w:ascii="Arial" w:hAnsi="Arial" w:cs="Arial"/>
                <w:sz w:val="20"/>
                <w:szCs w:val="20"/>
              </w:rPr>
            </w:pPr>
            <w:r w:rsidRPr="00366F2E">
              <w:rPr>
                <w:rFonts w:ascii="Arial" w:hAnsi="Arial" w:cs="Arial"/>
                <w:sz w:val="20"/>
                <w:szCs w:val="20"/>
              </w:rPr>
              <w:t>30 ks/měsíc</w:t>
            </w:r>
          </w:p>
        </w:tc>
        <w:tc>
          <w:tcPr>
            <w:tcW w:w="5670" w:type="dxa"/>
            <w:vAlign w:val="center"/>
          </w:tcPr>
          <w:p w14:paraId="0BA24739" w14:textId="22B78E49" w:rsidR="00310B8A" w:rsidRPr="00366F2E" w:rsidRDefault="00310B8A" w:rsidP="00310B8A">
            <w:pPr>
              <w:spacing w:line="240" w:lineRule="auto"/>
              <w:ind w:left="113"/>
              <w:jc w:val="center"/>
              <w:rPr>
                <w:rFonts w:ascii="Arial" w:hAnsi="Arial" w:cs="Arial"/>
                <w:sz w:val="20"/>
                <w:szCs w:val="20"/>
              </w:rPr>
            </w:pPr>
            <w:r w:rsidRPr="00366F2E">
              <w:rPr>
                <w:rFonts w:ascii="Arial" w:hAnsi="Arial" w:cs="Arial"/>
                <w:sz w:val="20"/>
                <w:szCs w:val="20"/>
              </w:rPr>
              <w:t>9 % základní ceny</w:t>
            </w:r>
          </w:p>
        </w:tc>
      </w:tr>
      <w:tr w:rsidR="00D62380" w:rsidRPr="00366F2E" w14:paraId="7C05081D" w14:textId="77777777" w:rsidTr="00824124">
        <w:trPr>
          <w:trHeight w:val="284"/>
        </w:trPr>
        <w:tc>
          <w:tcPr>
            <w:tcW w:w="4253" w:type="dxa"/>
            <w:vAlign w:val="center"/>
          </w:tcPr>
          <w:p w14:paraId="016FB1C9" w14:textId="77777777" w:rsidR="00310B8A" w:rsidRPr="00366F2E" w:rsidRDefault="00310B8A" w:rsidP="00310B8A">
            <w:pPr>
              <w:spacing w:line="240" w:lineRule="auto"/>
              <w:ind w:left="113"/>
              <w:jc w:val="center"/>
              <w:rPr>
                <w:rFonts w:ascii="Arial" w:hAnsi="Arial" w:cs="Arial"/>
                <w:sz w:val="20"/>
                <w:szCs w:val="20"/>
              </w:rPr>
            </w:pPr>
            <w:r w:rsidRPr="00366F2E">
              <w:rPr>
                <w:rFonts w:ascii="Arial" w:hAnsi="Arial" w:cs="Arial"/>
                <w:sz w:val="20"/>
                <w:szCs w:val="20"/>
              </w:rPr>
              <w:t>40 ks/měsíc</w:t>
            </w:r>
          </w:p>
        </w:tc>
        <w:tc>
          <w:tcPr>
            <w:tcW w:w="5670" w:type="dxa"/>
            <w:vAlign w:val="center"/>
          </w:tcPr>
          <w:p w14:paraId="35042B7C" w14:textId="77777777" w:rsidR="00310B8A" w:rsidRPr="00366F2E" w:rsidRDefault="00310B8A" w:rsidP="00310B8A">
            <w:pPr>
              <w:spacing w:line="240" w:lineRule="auto"/>
              <w:jc w:val="center"/>
              <w:rPr>
                <w:rFonts w:ascii="Arial" w:hAnsi="Arial" w:cs="Arial"/>
                <w:sz w:val="20"/>
                <w:szCs w:val="20"/>
              </w:rPr>
            </w:pPr>
            <w:r w:rsidRPr="00366F2E">
              <w:rPr>
                <w:rFonts w:ascii="Arial" w:hAnsi="Arial" w:cs="Arial"/>
                <w:sz w:val="20"/>
                <w:szCs w:val="20"/>
              </w:rPr>
              <w:t>11 % základní ceny</w:t>
            </w:r>
          </w:p>
        </w:tc>
      </w:tr>
      <w:tr w:rsidR="00310B8A" w:rsidRPr="00366F2E" w14:paraId="6C818771" w14:textId="77777777" w:rsidTr="00824124">
        <w:trPr>
          <w:trHeight w:val="284"/>
        </w:trPr>
        <w:tc>
          <w:tcPr>
            <w:tcW w:w="4253" w:type="dxa"/>
            <w:vAlign w:val="center"/>
          </w:tcPr>
          <w:p w14:paraId="68154498" w14:textId="77777777" w:rsidR="00310B8A" w:rsidRPr="00366F2E" w:rsidRDefault="00310B8A" w:rsidP="00310B8A">
            <w:pPr>
              <w:spacing w:line="240" w:lineRule="auto"/>
              <w:ind w:left="113"/>
              <w:jc w:val="center"/>
              <w:rPr>
                <w:rFonts w:ascii="Arial" w:hAnsi="Arial" w:cs="Arial"/>
                <w:sz w:val="20"/>
                <w:szCs w:val="20"/>
              </w:rPr>
            </w:pPr>
            <w:r w:rsidRPr="00366F2E">
              <w:rPr>
                <w:rFonts w:ascii="Arial" w:hAnsi="Arial" w:cs="Arial"/>
                <w:sz w:val="20"/>
                <w:szCs w:val="20"/>
              </w:rPr>
              <w:t>50 ks/měsíc</w:t>
            </w:r>
          </w:p>
        </w:tc>
        <w:tc>
          <w:tcPr>
            <w:tcW w:w="5670" w:type="dxa"/>
            <w:vAlign w:val="center"/>
          </w:tcPr>
          <w:p w14:paraId="12F56DCA" w14:textId="77777777" w:rsidR="00310B8A" w:rsidRPr="00366F2E" w:rsidRDefault="00310B8A" w:rsidP="00310B8A">
            <w:pPr>
              <w:spacing w:line="240" w:lineRule="auto"/>
              <w:jc w:val="center"/>
              <w:rPr>
                <w:rFonts w:ascii="Arial" w:hAnsi="Arial" w:cs="Arial"/>
                <w:sz w:val="20"/>
                <w:szCs w:val="20"/>
              </w:rPr>
            </w:pPr>
            <w:r w:rsidRPr="00366F2E">
              <w:rPr>
                <w:rFonts w:ascii="Arial" w:hAnsi="Arial" w:cs="Arial"/>
                <w:sz w:val="20"/>
                <w:szCs w:val="20"/>
              </w:rPr>
              <w:t>13 % základní ceny</w:t>
            </w:r>
          </w:p>
        </w:tc>
      </w:tr>
    </w:tbl>
    <w:p w14:paraId="4035E892" w14:textId="77777777" w:rsidR="00310B8A" w:rsidRPr="00366F2E" w:rsidRDefault="00310B8A" w:rsidP="00310B8A">
      <w:pPr>
        <w:spacing w:line="228" w:lineRule="auto"/>
        <w:rPr>
          <w:rFonts w:ascii="Arial" w:hAnsi="Arial" w:cs="Arial"/>
          <w:sz w:val="16"/>
          <w:szCs w:val="18"/>
        </w:rPr>
      </w:pPr>
    </w:p>
    <w:p w14:paraId="4D8E1CBD" w14:textId="426C98B4" w:rsidR="00310B8A" w:rsidRPr="00366F2E" w:rsidRDefault="00661FFF" w:rsidP="00ED4839">
      <w:pPr>
        <w:spacing w:line="228" w:lineRule="auto"/>
        <w:jc w:val="both"/>
        <w:rPr>
          <w:rFonts w:ascii="Arial" w:hAnsi="Arial" w:cs="Arial"/>
          <w:sz w:val="16"/>
          <w:szCs w:val="18"/>
        </w:rPr>
      </w:pPr>
      <w:r w:rsidRPr="00366F2E">
        <w:rPr>
          <w:rFonts w:ascii="Arial" w:hAnsi="Arial" w:cs="Arial"/>
          <w:sz w:val="16"/>
          <w:szCs w:val="18"/>
        </w:rPr>
        <w:t xml:space="preserve">Množstevní slevy se poskytují pouze na základě uzavřené písemné dohody mezi podavatelem a Českou poštou, </w:t>
      </w:r>
      <w:proofErr w:type="spellStart"/>
      <w:r w:rsidRPr="00366F2E">
        <w:rPr>
          <w:rFonts w:ascii="Arial" w:hAnsi="Arial" w:cs="Arial"/>
          <w:sz w:val="16"/>
          <w:szCs w:val="18"/>
        </w:rPr>
        <w:t>s.p</w:t>
      </w:r>
      <w:proofErr w:type="spellEnd"/>
      <w:r w:rsidRPr="00366F2E">
        <w:rPr>
          <w:rFonts w:ascii="Arial" w:hAnsi="Arial" w:cs="Arial"/>
          <w:sz w:val="16"/>
          <w:szCs w:val="18"/>
        </w:rPr>
        <w:t>.</w:t>
      </w:r>
      <w:r w:rsidR="00F1724E" w:rsidRPr="00366F2E">
        <w:rPr>
          <w:rFonts w:ascii="Arial" w:hAnsi="Arial" w:cs="Arial"/>
          <w:sz w:val="16"/>
          <w:szCs w:val="18"/>
        </w:rPr>
        <w:t xml:space="preserve"> </w:t>
      </w:r>
      <w:r w:rsidRPr="00366F2E">
        <w:rPr>
          <w:rFonts w:ascii="Arial" w:hAnsi="Arial" w:cs="Arial"/>
          <w:sz w:val="16"/>
          <w:szCs w:val="18"/>
        </w:rPr>
        <w:t>Výše množstevní slevy se stanoví dle celkového počtu podaných Obchodních balíků do zahraničí za kalendářní měsíc.</w:t>
      </w:r>
      <w:r w:rsidR="00F1724E" w:rsidRPr="00366F2E">
        <w:rPr>
          <w:rFonts w:ascii="Arial" w:hAnsi="Arial" w:cs="Arial"/>
          <w:sz w:val="16"/>
          <w:szCs w:val="18"/>
        </w:rPr>
        <w:t xml:space="preserve"> </w:t>
      </w:r>
      <w:r w:rsidRPr="00366F2E">
        <w:rPr>
          <w:rFonts w:ascii="Arial" w:hAnsi="Arial" w:cs="Arial"/>
          <w:sz w:val="16"/>
          <w:szCs w:val="18"/>
        </w:rPr>
        <w:t>Podmínkou nároku na slevu za daný kalendářní měsíc je úhrada služby v</w:t>
      </w:r>
      <w:r w:rsidR="00F00687" w:rsidRPr="00366F2E">
        <w:rPr>
          <w:rFonts w:ascii="Arial" w:hAnsi="Arial" w:cs="Arial"/>
          <w:sz w:val="16"/>
          <w:szCs w:val="18"/>
        </w:rPr>
        <w:t> </w:t>
      </w:r>
      <w:r w:rsidRPr="00366F2E">
        <w:rPr>
          <w:rFonts w:ascii="Arial" w:hAnsi="Arial" w:cs="Arial"/>
          <w:sz w:val="16"/>
          <w:szCs w:val="18"/>
        </w:rPr>
        <w:t>době splatnosti faktury (faktur).</w:t>
      </w:r>
      <w:r w:rsidR="00F1724E" w:rsidRPr="00366F2E">
        <w:rPr>
          <w:rFonts w:ascii="Arial" w:hAnsi="Arial" w:cs="Arial"/>
          <w:sz w:val="16"/>
          <w:szCs w:val="18"/>
        </w:rPr>
        <w:t xml:space="preserve"> </w:t>
      </w:r>
      <w:r w:rsidRPr="00366F2E">
        <w:rPr>
          <w:rFonts w:ascii="Arial" w:hAnsi="Arial" w:cs="Arial"/>
          <w:sz w:val="16"/>
          <w:szCs w:val="18"/>
        </w:rPr>
        <w:t>Výplata slevy bude provedena na základě opravného daňového dokladu.</w:t>
      </w:r>
      <w:r w:rsidR="00F1724E" w:rsidRPr="00366F2E">
        <w:rPr>
          <w:rFonts w:ascii="Arial" w:hAnsi="Arial" w:cs="Arial"/>
          <w:sz w:val="16"/>
          <w:szCs w:val="18"/>
        </w:rPr>
        <w:t xml:space="preserve"> </w:t>
      </w:r>
      <w:r w:rsidRPr="00366F2E">
        <w:rPr>
          <w:rFonts w:ascii="Arial" w:hAnsi="Arial" w:cs="Arial"/>
          <w:sz w:val="16"/>
          <w:szCs w:val="18"/>
        </w:rPr>
        <w:t>V</w:t>
      </w:r>
      <w:r w:rsidR="00F00687" w:rsidRPr="00366F2E">
        <w:rPr>
          <w:rFonts w:ascii="Arial" w:hAnsi="Arial" w:cs="Arial"/>
          <w:sz w:val="16"/>
          <w:szCs w:val="18"/>
        </w:rPr>
        <w:t> </w:t>
      </w:r>
      <w:r w:rsidRPr="00366F2E">
        <w:rPr>
          <w:rFonts w:ascii="Arial" w:hAnsi="Arial" w:cs="Arial"/>
          <w:sz w:val="16"/>
          <w:szCs w:val="18"/>
        </w:rPr>
        <w:t>odůvodněných případech lze sjednat odchylky od těchto cenových ujednání. Těmito odchylkami se nesmí změnit povaha nabízené poštovní služby.</w:t>
      </w:r>
      <w:r w:rsidR="00F1724E" w:rsidRPr="00366F2E">
        <w:rPr>
          <w:rFonts w:ascii="Arial" w:hAnsi="Arial" w:cs="Arial"/>
          <w:sz w:val="16"/>
          <w:szCs w:val="18"/>
        </w:rPr>
        <w:t xml:space="preserve"> </w:t>
      </w:r>
      <w:r w:rsidR="006724F1" w:rsidRPr="00366F2E">
        <w:rPr>
          <w:rFonts w:ascii="Arial" w:hAnsi="Arial" w:cs="Arial"/>
          <w:noProof/>
          <w:lang w:eastAsia="cs-CZ"/>
        </w:rPr>
        <mc:AlternateContent>
          <mc:Choice Requires="wps">
            <w:drawing>
              <wp:anchor distT="0" distB="0" distL="114300" distR="114300" simplePos="0" relativeHeight="251658261" behindDoc="0" locked="0" layoutInCell="1" allowOverlap="1" wp14:anchorId="03CB183B" wp14:editId="4CBAB728">
                <wp:simplePos x="0" y="0"/>
                <wp:positionH relativeFrom="margin">
                  <wp:posOffset>829945</wp:posOffset>
                </wp:positionH>
                <wp:positionV relativeFrom="bottomMargin">
                  <wp:posOffset>193929</wp:posOffset>
                </wp:positionV>
                <wp:extent cx="4847590" cy="348717"/>
                <wp:effectExtent l="0" t="0" r="0" b="0"/>
                <wp:wrapNone/>
                <wp:docPr id="87" name="Textové pole 8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348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E14F5F3" w14:textId="77777777" w:rsidR="004F26E4" w:rsidRPr="006E1087" w:rsidRDefault="004F26E4" w:rsidP="00A33195">
                            <w:pPr>
                              <w:jc w:val="center"/>
                            </w:pPr>
                            <w:r>
                              <w:rPr>
                                <w:b/>
                                <w:i/>
                              </w:rPr>
                              <w:t>Balíkové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5DA31ACE">
              <v:shape id="Textové pole 87" style="position:absolute;left:0;text-align:left;margin-left:65.35pt;margin-top:15.25pt;width:381.7pt;height:27.45pt;flip:y;z-index:251658261;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73"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RjLW6AEAALMDAAAOAAAAZHJzL2Uyb0RvYy54bWysU02P0zAQvSPxHyzfadqSpd2o6WrZ1SKk&#10;5UNa4O44dmKReMzYbVJ+/Y6d0ha4IS6WPTN5896byeZm7Du2V+gN2JIvZnPOlJVQG9uU/OuXh1dr&#10;znwQthYdWFXyg/L8ZvvyxWZwhVpCC12tkBGI9cXgSt6G4Ios87JVvfAzcMpSUgP2ItATm6xGMRB6&#10;32XL+fxNNgDWDkEq7yl6PyX5NuFrrWT4pLVXgXUlJ24hnZjOKp7ZdiOKBoVrjTzSEP/AohfGUtMT&#10;1L0Igu3Q/AXVG4ngQYeZhD4DrY1USQOpWcz/UPPUCqeSFjLHu5NN/v/Byo/7J/cZWRjfwkgDTCK8&#10;ewT53TMLd62wjbpFhKFVoqbGi2hZNjhfHD+NVvvCR5Bq+AA1DVnsAiSgUWPPdGfct1/QpJhRHxrF&#10;4WS/GgOTFMzX+erqmlKScq/z9WqxSs1EEXGiuw59eKegZ/FScqTxpj5i/+hD5HUuieUWHkzXpRF3&#10;9rcAFcZI0hGpTyLCWI3M1MQkNY66KqgPpAxh2hzadLq0gD85G2hrSu5/7AQqzrr3lty5XuR5XLP0&#10;yK9WS3rgZaa6zAgrCarkgbPpehem1dw5NE1LnaZ5WLglR7VJEs+sjvxpM5Ly4xbH1bt8p6rzv7Z9&#10;BgAA//8DAFBLAwQUAAYACAAAACEAImv8zeAAAAAJAQAADwAAAGRycy9kb3ducmV2LnhtbEyPTUvD&#10;QBCG74L/YRnBm92tTWyN2RQRBA9RbBTqcZudZkP3I2S3bfz3jie9zcs8vPNMuZ6cZSccYx+8hPlM&#10;AEPfBt37TsLnx/PNClhMymtlg0cJ3xhhXV1elKrQ4ew3eGpSx6jEx0JJMCkNBeexNehUnIUBPe32&#10;YXQqURw7rkd1pnJn+a0Qd9yp3tMFowZ8MtgemqOToOvtNl8ehnpjvrL9i33TdfP+KuX11fT4ACzh&#10;lP5g+NUndajIaReOXkdmKS/EklAJC5EDI2B1n82B7WjIM+BVyf9/UP0AAAD//wMAUEsBAi0AFAAG&#10;AAgAAAAhALaDOJL+AAAA4QEAABMAAAAAAAAAAAAAAAAAAAAAAFtDb250ZW50X1R5cGVzXS54bWxQ&#10;SwECLQAUAAYACAAAACEAOP0h/9YAAACUAQAACwAAAAAAAAAAAAAAAAAvAQAAX3JlbHMvLnJlbHNQ&#10;SwECLQAUAAYACAAAACEAgEYy1ugBAACzAwAADgAAAAAAAAAAAAAAAAAuAgAAZHJzL2Uyb0RvYy54&#10;bWxQSwECLQAUAAYACAAAACEAImv8zeAAAAAJAQAADwAAAAAAAAAAAAAAAABCBAAAZHJzL2Rvd25y&#10;ZXYueG1sUEsFBgAAAAAEAAQA8wAAAE8FAAAAAA==&#10;" w14:anchorId="03CB183B">
                <v:textbox>
                  <w:txbxContent>
                    <w:p w:rsidRPr="006E1087" w:rsidR="004F26E4" w:rsidP="00A33195" w:rsidRDefault="004F26E4" w14:paraId="08DBC570" w14:textId="77777777">
                      <w:pPr>
                        <w:jc w:val="center"/>
                      </w:pPr>
                      <w:r>
                        <w:rPr>
                          <w:b/>
                          <w:i/>
                        </w:rPr>
                        <w:t>Balíkové zásilky mezinárodní</w:t>
                      </w:r>
                    </w:p>
                  </w:txbxContent>
                </v:textbox>
                <w10:wrap anchorx="margin" anchory="margin"/>
              </v:shape>
            </w:pict>
          </mc:Fallback>
        </mc:AlternateContent>
      </w:r>
      <w:r w:rsidRPr="00366F2E">
        <w:rPr>
          <w:rFonts w:ascii="Arial" w:hAnsi="Arial" w:cs="Arial"/>
          <w:sz w:val="16"/>
          <w:szCs w:val="18"/>
        </w:rPr>
        <w:t>Při poskytování této služby do zemí mimo EU (jako služby související s</w:t>
      </w:r>
      <w:r w:rsidR="00F00687" w:rsidRPr="00366F2E">
        <w:rPr>
          <w:rFonts w:ascii="Arial" w:hAnsi="Arial" w:cs="Arial"/>
          <w:sz w:val="16"/>
          <w:szCs w:val="18"/>
        </w:rPr>
        <w:t> </w:t>
      </w:r>
      <w:r w:rsidRPr="00366F2E">
        <w:rPr>
          <w:rFonts w:ascii="Arial" w:hAnsi="Arial" w:cs="Arial"/>
          <w:sz w:val="16"/>
          <w:szCs w:val="18"/>
        </w:rPr>
        <w:t>vývozem zboží) je služba osvobozena od DPH za podmínky dodržení všech souvisejících ustanovení zákona 235/2004 Sb., o dani z</w:t>
      </w:r>
      <w:r w:rsidR="00F00687" w:rsidRPr="00366F2E">
        <w:rPr>
          <w:rFonts w:ascii="Arial" w:hAnsi="Arial" w:cs="Arial"/>
          <w:sz w:val="16"/>
          <w:szCs w:val="18"/>
        </w:rPr>
        <w:t> </w:t>
      </w:r>
      <w:r w:rsidRPr="00366F2E">
        <w:rPr>
          <w:rFonts w:ascii="Arial" w:hAnsi="Arial" w:cs="Arial"/>
          <w:sz w:val="16"/>
          <w:szCs w:val="18"/>
        </w:rPr>
        <w:t>přidané hodnoty, týká se též výpočtu slevy.</w:t>
      </w:r>
    </w:p>
    <w:p w14:paraId="2700B975" w14:textId="7E8A30A5" w:rsidR="0047715C" w:rsidRPr="00366F2E" w:rsidRDefault="00310B8A" w:rsidP="00661FFF">
      <w:pPr>
        <w:pStyle w:val="Nadpis4"/>
        <w:numPr>
          <w:ilvl w:val="3"/>
          <w:numId w:val="61"/>
        </w:numPr>
        <w:tabs>
          <w:tab w:val="clear" w:pos="907"/>
          <w:tab w:val="num" w:pos="709"/>
        </w:tabs>
        <w:ind w:left="851" w:hanging="765"/>
        <w:rPr>
          <w:rFonts w:cs="Arial"/>
        </w:rPr>
      </w:pPr>
      <w:bookmarkStart w:id="549" w:name="_Toc22742931"/>
      <w:bookmarkStart w:id="550" w:name="_Toc87870691"/>
      <w:bookmarkStart w:id="551" w:name="_Toc151388017"/>
      <w:bookmarkStart w:id="552" w:name="_Toc189039863"/>
      <w:r w:rsidRPr="00366F2E">
        <w:rPr>
          <w:rFonts w:cs="Arial"/>
        </w:rPr>
        <w:lastRenderedPageBreak/>
        <w:t>Zvláštní služby</w:t>
      </w:r>
      <w:bookmarkEnd w:id="549"/>
      <w:bookmarkEnd w:id="550"/>
      <w:bookmarkEnd w:id="551"/>
      <w:bookmarkEnd w:id="552"/>
    </w:p>
    <w:p w14:paraId="61D77254" w14:textId="32519D65" w:rsidR="00DD3FFB" w:rsidRPr="00366F2E" w:rsidRDefault="00310B8A" w:rsidP="0047715C">
      <w:pPr>
        <w:spacing w:before="120" w:line="228" w:lineRule="auto"/>
        <w:rPr>
          <w:rFonts w:ascii="Arial" w:hAnsi="Arial" w:cs="Arial"/>
          <w:b/>
          <w:sz w:val="20"/>
          <w:szCs w:val="20"/>
        </w:rPr>
      </w:pPr>
      <w:r w:rsidRPr="00366F2E">
        <w:rPr>
          <w:rFonts w:ascii="Arial" w:hAnsi="Arial" w:cs="Arial"/>
          <w:b/>
          <w:sz w:val="20"/>
          <w:szCs w:val="20"/>
        </w:rPr>
        <w:t>Ceny zvláštních služeb uvedených v</w:t>
      </w:r>
      <w:r w:rsidR="00F00687" w:rsidRPr="00366F2E">
        <w:rPr>
          <w:rFonts w:ascii="Arial" w:hAnsi="Arial" w:cs="Arial"/>
          <w:b/>
          <w:sz w:val="20"/>
          <w:szCs w:val="20"/>
        </w:rPr>
        <w:t> </w:t>
      </w:r>
      <w:r w:rsidRPr="00366F2E">
        <w:rPr>
          <w:rFonts w:ascii="Arial" w:hAnsi="Arial" w:cs="Arial"/>
          <w:b/>
          <w:sz w:val="20"/>
          <w:szCs w:val="20"/>
        </w:rPr>
        <w:t>bodu 1-3 jsou osvobozeny od DPH</w:t>
      </w:r>
    </w:p>
    <w:tbl>
      <w:tblPr>
        <w:tblW w:w="9923" w:type="dxa"/>
        <w:tblInd w:w="108" w:type="dxa"/>
        <w:tblLook w:val="04A0" w:firstRow="1" w:lastRow="0" w:firstColumn="1" w:lastColumn="0" w:noHBand="0" w:noVBand="1"/>
      </w:tblPr>
      <w:tblGrid>
        <w:gridCol w:w="567"/>
        <w:gridCol w:w="6663"/>
        <w:gridCol w:w="2693"/>
      </w:tblGrid>
      <w:tr w:rsidR="00547C55" w:rsidRPr="00366F2E" w14:paraId="2DE52C27" w14:textId="77777777" w:rsidTr="006230CF">
        <w:trPr>
          <w:trHeight w:val="294"/>
        </w:trPr>
        <w:tc>
          <w:tcPr>
            <w:tcW w:w="7230" w:type="dxa"/>
            <w:gridSpan w:val="2"/>
            <w:tcBorders>
              <w:top w:val="single" w:sz="4" w:space="0" w:color="auto"/>
              <w:left w:val="single" w:sz="4" w:space="0" w:color="auto"/>
              <w:right w:val="single" w:sz="4" w:space="0" w:color="auto"/>
            </w:tcBorders>
            <w:shd w:val="clear" w:color="auto" w:fill="F2F2F2" w:themeFill="background1" w:themeFillShade="F2"/>
          </w:tcPr>
          <w:p w14:paraId="2149DC88" w14:textId="029E0439" w:rsidR="00A82FC2" w:rsidRPr="00366F2E" w:rsidRDefault="00A82FC2" w:rsidP="00DD3FFB">
            <w:pPr>
              <w:spacing w:line="228" w:lineRule="auto"/>
              <w:rPr>
                <w:rFonts w:ascii="Arial" w:hAnsi="Arial" w:cs="Arial"/>
                <w:b/>
                <w:u w:val="single"/>
              </w:rPr>
            </w:pPr>
          </w:p>
        </w:tc>
        <w:tc>
          <w:tcPr>
            <w:tcW w:w="269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299E02FB" w14:textId="7B95CE49" w:rsidR="00A82FC2" w:rsidRPr="00366F2E" w:rsidRDefault="00A82FC2" w:rsidP="00EF07F6">
            <w:pPr>
              <w:spacing w:line="228" w:lineRule="auto"/>
              <w:jc w:val="center"/>
              <w:rPr>
                <w:rFonts w:ascii="Arial" w:hAnsi="Arial" w:cs="Arial"/>
                <w:b/>
                <w:sz w:val="20"/>
                <w:szCs w:val="20"/>
              </w:rPr>
            </w:pPr>
            <w:r w:rsidRPr="00366F2E">
              <w:rPr>
                <w:rFonts w:ascii="Arial" w:hAnsi="Arial" w:cs="Arial"/>
                <w:b/>
                <w:sz w:val="20"/>
                <w:szCs w:val="20"/>
              </w:rPr>
              <w:t>Cena v</w:t>
            </w:r>
            <w:r w:rsidR="00F00687" w:rsidRPr="00366F2E">
              <w:rPr>
                <w:rFonts w:ascii="Arial" w:hAnsi="Arial" w:cs="Arial"/>
                <w:b/>
                <w:sz w:val="20"/>
                <w:szCs w:val="20"/>
              </w:rPr>
              <w:t> </w:t>
            </w:r>
            <w:r w:rsidRPr="00366F2E">
              <w:rPr>
                <w:rFonts w:ascii="Arial" w:hAnsi="Arial" w:cs="Arial"/>
                <w:b/>
                <w:sz w:val="20"/>
                <w:szCs w:val="20"/>
              </w:rPr>
              <w:t>Kč</w:t>
            </w:r>
          </w:p>
        </w:tc>
      </w:tr>
      <w:tr w:rsidR="00547C55" w:rsidRPr="00366F2E" w14:paraId="54140F9C" w14:textId="77777777" w:rsidTr="00543BEE">
        <w:trPr>
          <w:trHeight w:val="287"/>
        </w:trPr>
        <w:tc>
          <w:tcPr>
            <w:tcW w:w="567" w:type="dxa"/>
            <w:tcBorders>
              <w:top w:val="single" w:sz="4" w:space="0" w:color="auto"/>
              <w:left w:val="single" w:sz="4" w:space="0" w:color="auto"/>
              <w:right w:val="single" w:sz="4" w:space="0" w:color="auto"/>
            </w:tcBorders>
            <w:vAlign w:val="center"/>
          </w:tcPr>
          <w:sdt>
            <w:sdtPr>
              <w:rPr>
                <w:rFonts w:ascii="Arial" w:hAnsi="Arial" w:cs="Arial"/>
                <w:b/>
              </w:rPr>
              <w:id w:val="839127329"/>
            </w:sdtPr>
            <w:sdtEndPr/>
            <w:sdtContent>
              <w:p w14:paraId="4BDBAD42" w14:textId="5AD04D20" w:rsidR="0091368B" w:rsidRPr="00366F2E" w:rsidRDefault="0091368B" w:rsidP="0091368B">
                <w:pPr>
                  <w:spacing w:line="228" w:lineRule="auto"/>
                  <w:rPr>
                    <w:rFonts w:ascii="Arial" w:hAnsi="Arial" w:cs="Arial"/>
                    <w:sz w:val="20"/>
                    <w:szCs w:val="20"/>
                  </w:rPr>
                </w:pPr>
                <w:r w:rsidRPr="00366F2E">
                  <w:rPr>
                    <w:rFonts w:ascii="Arial" w:hAnsi="Arial" w:cs="Arial"/>
                    <w:b/>
                  </w:rPr>
                  <w:t>1.</w:t>
                </w:r>
              </w:p>
            </w:sdtContent>
          </w:sdt>
        </w:tc>
        <w:tc>
          <w:tcPr>
            <w:tcW w:w="9356" w:type="dxa"/>
            <w:gridSpan w:val="2"/>
            <w:vMerge w:val="restart"/>
            <w:tcBorders>
              <w:top w:val="single" w:sz="4" w:space="0" w:color="auto"/>
              <w:left w:val="single" w:sz="4" w:space="0" w:color="auto"/>
              <w:right w:val="single" w:sz="4" w:space="0" w:color="auto"/>
            </w:tcBorders>
            <w:vAlign w:val="center"/>
          </w:tcPr>
          <w:sdt>
            <w:sdtPr>
              <w:rPr>
                <w:rFonts w:ascii="Arial" w:hAnsi="Arial" w:cs="Arial"/>
                <w:b/>
                <w:u w:val="single"/>
              </w:rPr>
              <w:id w:val="1837561537"/>
            </w:sdtPr>
            <w:sdtEndPr>
              <w:rPr>
                <w:u w:val="none"/>
              </w:rPr>
            </w:sdtEndPr>
            <w:sdtContent>
              <w:p w14:paraId="459295B1" w14:textId="053AF091" w:rsidR="0091368B" w:rsidRPr="00366F2E" w:rsidRDefault="0091368B" w:rsidP="00DD3FFB">
                <w:pPr>
                  <w:spacing w:line="228" w:lineRule="auto"/>
                  <w:rPr>
                    <w:rFonts w:ascii="Arial" w:hAnsi="Arial" w:cs="Arial"/>
                    <w:b/>
                  </w:rPr>
                </w:pPr>
                <w:r w:rsidRPr="00366F2E">
                  <w:rPr>
                    <w:rFonts w:ascii="Arial" w:hAnsi="Arial" w:cs="Arial"/>
                    <w:b/>
                  </w:rPr>
                  <w:t>Doplatné</w:t>
                </w:r>
              </w:p>
            </w:sdtContent>
          </w:sdt>
          <w:p w14:paraId="2385838A" w14:textId="328AD4F4" w:rsidR="0091368B" w:rsidRPr="00366F2E" w:rsidRDefault="0091368B" w:rsidP="00DD3FFB">
            <w:pPr>
              <w:pStyle w:val="Bezmezer"/>
              <w:tabs>
                <w:tab w:val="left" w:pos="7655"/>
              </w:tabs>
              <w:spacing w:line="228" w:lineRule="auto"/>
              <w:rPr>
                <w:rFonts w:ascii="Arial" w:hAnsi="Arial" w:cs="Arial"/>
                <w:sz w:val="20"/>
                <w:szCs w:val="20"/>
              </w:rPr>
            </w:pPr>
            <w:r w:rsidRPr="00366F2E">
              <w:rPr>
                <w:rFonts w:ascii="Arial" w:hAnsi="Arial" w:cs="Arial"/>
                <w:sz w:val="20"/>
                <w:szCs w:val="20"/>
              </w:rPr>
              <w:t>Všechny Standardní a Cenné balíky, Obchodní balík a zásilky EMS ze zahraničí se považují za řádně vyplacené. Doplatné se vybírá:</w:t>
            </w:r>
          </w:p>
        </w:tc>
      </w:tr>
      <w:tr w:rsidR="00547C55" w:rsidRPr="00366F2E" w14:paraId="41E324E6" w14:textId="77777777" w:rsidTr="00543BEE">
        <w:trPr>
          <w:trHeight w:val="390"/>
        </w:trPr>
        <w:tc>
          <w:tcPr>
            <w:tcW w:w="567" w:type="dxa"/>
            <w:vMerge w:val="restart"/>
            <w:tcBorders>
              <w:top w:val="nil"/>
              <w:left w:val="single" w:sz="4" w:space="0" w:color="auto"/>
              <w:right w:val="single" w:sz="4" w:space="0" w:color="auto"/>
            </w:tcBorders>
            <w:vAlign w:val="center"/>
          </w:tcPr>
          <w:p w14:paraId="20A7C2A5" w14:textId="77777777" w:rsidR="0091368B" w:rsidRPr="00366F2E" w:rsidRDefault="0091368B" w:rsidP="0091368B">
            <w:pPr>
              <w:pStyle w:val="Bezmezer"/>
              <w:tabs>
                <w:tab w:val="left" w:pos="7655"/>
              </w:tabs>
              <w:spacing w:line="228" w:lineRule="auto"/>
              <w:rPr>
                <w:rFonts w:ascii="Arial" w:hAnsi="Arial" w:cs="Arial"/>
                <w:b/>
              </w:rPr>
            </w:pPr>
          </w:p>
        </w:tc>
        <w:tc>
          <w:tcPr>
            <w:tcW w:w="9356" w:type="dxa"/>
            <w:gridSpan w:val="2"/>
            <w:vMerge/>
            <w:tcBorders>
              <w:left w:val="single" w:sz="4" w:space="0" w:color="auto"/>
              <w:bottom w:val="single" w:sz="4" w:space="0" w:color="auto"/>
              <w:right w:val="single" w:sz="4" w:space="0" w:color="auto"/>
            </w:tcBorders>
            <w:vAlign w:val="center"/>
          </w:tcPr>
          <w:p w14:paraId="5EE2E7CA" w14:textId="77777777" w:rsidR="0091368B" w:rsidRPr="00366F2E" w:rsidRDefault="0091368B" w:rsidP="00DD3FFB">
            <w:pPr>
              <w:spacing w:line="228" w:lineRule="auto"/>
              <w:rPr>
                <w:rFonts w:ascii="Arial" w:hAnsi="Arial" w:cs="Arial"/>
                <w:b/>
                <w:u w:val="single"/>
              </w:rPr>
            </w:pPr>
          </w:p>
        </w:tc>
      </w:tr>
      <w:tr w:rsidR="00547C55" w:rsidRPr="00366F2E" w14:paraId="37181599" w14:textId="77777777" w:rsidTr="006230CF">
        <w:trPr>
          <w:trHeight w:val="1088"/>
        </w:trPr>
        <w:tc>
          <w:tcPr>
            <w:tcW w:w="567" w:type="dxa"/>
            <w:vMerge/>
            <w:tcBorders>
              <w:left w:val="single" w:sz="4" w:space="0" w:color="auto"/>
              <w:bottom w:val="single" w:sz="4" w:space="0" w:color="auto"/>
              <w:right w:val="single" w:sz="4" w:space="0" w:color="auto"/>
            </w:tcBorders>
            <w:vAlign w:val="center"/>
          </w:tcPr>
          <w:p w14:paraId="420B5057" w14:textId="77777777" w:rsidR="00BA5E7C" w:rsidRPr="00366F2E" w:rsidRDefault="00BA5E7C" w:rsidP="0091368B">
            <w:pPr>
              <w:pStyle w:val="Bezmezer"/>
              <w:tabs>
                <w:tab w:val="left" w:pos="7655"/>
              </w:tabs>
              <w:spacing w:line="228" w:lineRule="auto"/>
              <w:rPr>
                <w:rFonts w:ascii="Arial" w:hAnsi="Arial" w:cs="Arial"/>
                <w:sz w:val="20"/>
                <w:szCs w:val="20"/>
              </w:rPr>
            </w:pPr>
          </w:p>
        </w:tc>
        <w:tc>
          <w:tcPr>
            <w:tcW w:w="6663" w:type="dxa"/>
            <w:tcBorders>
              <w:top w:val="single" w:sz="4" w:space="0" w:color="auto"/>
              <w:left w:val="single" w:sz="4" w:space="0" w:color="auto"/>
              <w:bottom w:val="single" w:sz="4" w:space="0" w:color="auto"/>
              <w:right w:val="single" w:sz="4" w:space="0" w:color="auto"/>
            </w:tcBorders>
          </w:tcPr>
          <w:p w14:paraId="4715E9B4" w14:textId="235D5E25" w:rsidR="00BA5E7C" w:rsidRPr="00366F2E" w:rsidRDefault="00BA5E7C" w:rsidP="001B5A38">
            <w:pPr>
              <w:pStyle w:val="Bezmezer"/>
              <w:numPr>
                <w:ilvl w:val="0"/>
                <w:numId w:val="70"/>
              </w:numPr>
              <w:tabs>
                <w:tab w:val="left" w:pos="7655"/>
              </w:tabs>
              <w:spacing w:line="228" w:lineRule="auto"/>
              <w:jc w:val="both"/>
              <w:rPr>
                <w:rFonts w:ascii="Arial" w:hAnsi="Arial" w:cs="Arial"/>
                <w:sz w:val="20"/>
                <w:szCs w:val="20"/>
              </w:rPr>
            </w:pPr>
            <w:r w:rsidRPr="00366F2E">
              <w:rPr>
                <w:rFonts w:ascii="Arial" w:hAnsi="Arial" w:cs="Arial"/>
                <w:sz w:val="20"/>
                <w:szCs w:val="20"/>
              </w:rPr>
              <w:t>za Standardní a Cenné balíky vrácené ze zahraničí do ČR</w:t>
            </w:r>
          </w:p>
        </w:tc>
        <w:tc>
          <w:tcPr>
            <w:tcW w:w="2693" w:type="dxa"/>
            <w:tcBorders>
              <w:top w:val="single" w:sz="4" w:space="0" w:color="auto"/>
              <w:left w:val="single" w:sz="4" w:space="0" w:color="auto"/>
              <w:bottom w:val="single" w:sz="4" w:space="0" w:color="auto"/>
              <w:right w:val="single" w:sz="4" w:space="0" w:color="auto"/>
            </w:tcBorders>
            <w:vAlign w:val="center"/>
          </w:tcPr>
          <w:p w14:paraId="2EB37EE6" w14:textId="77777777" w:rsidR="00BA5E7C" w:rsidRPr="00366F2E" w:rsidRDefault="00BA5E7C" w:rsidP="003C1CD7">
            <w:pPr>
              <w:pStyle w:val="Bezmezer"/>
              <w:tabs>
                <w:tab w:val="left" w:pos="7655"/>
              </w:tabs>
              <w:spacing w:line="228" w:lineRule="auto"/>
              <w:rPr>
                <w:rFonts w:ascii="Arial" w:hAnsi="Arial" w:cs="Arial"/>
                <w:sz w:val="20"/>
                <w:szCs w:val="20"/>
              </w:rPr>
            </w:pPr>
            <w:r w:rsidRPr="00366F2E">
              <w:rPr>
                <w:rFonts w:ascii="Arial" w:hAnsi="Arial" w:cs="Arial"/>
                <w:sz w:val="20"/>
                <w:szCs w:val="20"/>
              </w:rPr>
              <w:t>odesílatel je povinen uhradit částky, kterými je vrácený balík zatížen zahraničním poštovním operátorem.</w:t>
            </w:r>
          </w:p>
        </w:tc>
      </w:tr>
      <w:tr w:rsidR="00547C55" w:rsidRPr="00366F2E" w14:paraId="710413B4" w14:textId="77777777" w:rsidTr="0091368B">
        <w:tc>
          <w:tcPr>
            <w:tcW w:w="567" w:type="dxa"/>
            <w:tcBorders>
              <w:left w:val="single" w:sz="4" w:space="0" w:color="auto"/>
              <w:right w:val="single" w:sz="4" w:space="0" w:color="auto"/>
            </w:tcBorders>
            <w:vAlign w:val="center"/>
          </w:tcPr>
          <w:p w14:paraId="32015278" w14:textId="77777777" w:rsidR="00ED01A1" w:rsidRPr="00366F2E" w:rsidRDefault="00ED01A1" w:rsidP="0091368B">
            <w:pPr>
              <w:spacing w:line="228" w:lineRule="auto"/>
              <w:rPr>
                <w:rFonts w:ascii="Arial" w:hAnsi="Arial" w:cs="Arial"/>
                <w:b/>
              </w:rPr>
            </w:pPr>
            <w:r w:rsidRPr="00366F2E">
              <w:rPr>
                <w:rFonts w:ascii="Arial" w:hAnsi="Arial" w:cs="Arial"/>
                <w:b/>
              </w:rPr>
              <w:t>2.</w:t>
            </w:r>
          </w:p>
        </w:tc>
        <w:tc>
          <w:tcPr>
            <w:tcW w:w="9356" w:type="dxa"/>
            <w:gridSpan w:val="2"/>
            <w:tcBorders>
              <w:left w:val="single" w:sz="4" w:space="0" w:color="auto"/>
              <w:right w:val="single" w:sz="4" w:space="0" w:color="auto"/>
            </w:tcBorders>
          </w:tcPr>
          <w:p w14:paraId="77C58ECC" w14:textId="2B3E8F9D" w:rsidR="00ED01A1" w:rsidRPr="00366F2E" w:rsidRDefault="00ED01A1" w:rsidP="00396E59">
            <w:pPr>
              <w:pStyle w:val="Bezmezer"/>
              <w:tabs>
                <w:tab w:val="left" w:pos="7655"/>
              </w:tabs>
              <w:spacing w:line="228" w:lineRule="auto"/>
              <w:rPr>
                <w:rFonts w:ascii="Arial" w:hAnsi="Arial" w:cs="Arial"/>
                <w:b/>
              </w:rPr>
            </w:pPr>
            <w:r w:rsidRPr="00366F2E">
              <w:rPr>
                <w:rFonts w:ascii="Arial" w:hAnsi="Arial" w:cs="Arial"/>
                <w:b/>
              </w:rPr>
              <w:t>Mezinárodní odpovědka</w:t>
            </w:r>
          </w:p>
        </w:tc>
      </w:tr>
      <w:tr w:rsidR="00547C55" w:rsidRPr="00366F2E" w14:paraId="1270776E" w14:textId="77777777" w:rsidTr="00D673A7">
        <w:tc>
          <w:tcPr>
            <w:tcW w:w="567" w:type="dxa"/>
            <w:vMerge w:val="restart"/>
            <w:tcBorders>
              <w:top w:val="single" w:sz="4" w:space="0" w:color="auto"/>
              <w:left w:val="single" w:sz="4" w:space="0" w:color="auto"/>
              <w:right w:val="single" w:sz="4" w:space="0" w:color="auto"/>
            </w:tcBorders>
            <w:vAlign w:val="center"/>
          </w:tcPr>
          <w:sdt>
            <w:sdtPr>
              <w:rPr>
                <w:rFonts w:ascii="Arial" w:hAnsi="Arial" w:cs="Arial"/>
                <w:b/>
              </w:rPr>
              <w:id w:val="-948008594"/>
            </w:sdtPr>
            <w:sdtEndPr/>
            <w:sdtContent>
              <w:p w14:paraId="4474DA4D" w14:textId="7E14B399" w:rsidR="00E1506A" w:rsidRPr="00366F2E" w:rsidRDefault="00E1506A" w:rsidP="0091368B">
                <w:pPr>
                  <w:spacing w:line="228" w:lineRule="auto"/>
                  <w:rPr>
                    <w:rFonts w:ascii="Arial" w:hAnsi="Arial" w:cs="Arial"/>
                    <w:b/>
                  </w:rPr>
                </w:pPr>
                <w:r w:rsidRPr="00366F2E">
                  <w:rPr>
                    <w:rFonts w:ascii="Arial" w:hAnsi="Arial" w:cs="Arial"/>
                    <w:b/>
                  </w:rPr>
                  <w:t>2.1</w:t>
                </w:r>
              </w:p>
            </w:sdtContent>
          </w:sdt>
        </w:tc>
        <w:tc>
          <w:tcPr>
            <w:tcW w:w="6663" w:type="dxa"/>
            <w:tcBorders>
              <w:top w:val="single" w:sz="4" w:space="0" w:color="auto"/>
              <w:left w:val="single" w:sz="4" w:space="0" w:color="auto"/>
              <w:right w:val="single" w:sz="4" w:space="0" w:color="auto"/>
            </w:tcBorders>
            <w:vAlign w:val="center"/>
          </w:tcPr>
          <w:sdt>
            <w:sdtPr>
              <w:rPr>
                <w:rFonts w:ascii="Arial" w:hAnsi="Arial" w:cs="Arial"/>
                <w:b/>
              </w:rPr>
              <w:id w:val="-1792656715"/>
            </w:sdtPr>
            <w:sdtEndPr/>
            <w:sdtContent>
              <w:p w14:paraId="51E783D4" w14:textId="4365CFFF" w:rsidR="00E1506A" w:rsidRPr="00366F2E" w:rsidRDefault="00E1506A" w:rsidP="00D35C61">
                <w:pPr>
                  <w:spacing w:line="228" w:lineRule="auto"/>
                  <w:rPr>
                    <w:rFonts w:ascii="Arial" w:hAnsi="Arial" w:cs="Arial"/>
                    <w:b/>
                  </w:rPr>
                </w:pPr>
                <w:r w:rsidRPr="00366F2E">
                  <w:rPr>
                    <w:rFonts w:ascii="Arial" w:hAnsi="Arial" w:cs="Arial"/>
                    <w:b/>
                  </w:rPr>
                  <w:t>Výměna mezinárodní odpovědky</w:t>
                </w:r>
              </w:p>
            </w:sdtContent>
          </w:sdt>
        </w:tc>
        <w:tc>
          <w:tcPr>
            <w:tcW w:w="2693" w:type="dxa"/>
            <w:vMerge w:val="restart"/>
            <w:tcBorders>
              <w:top w:val="single" w:sz="4" w:space="0" w:color="auto"/>
              <w:left w:val="single" w:sz="4" w:space="0" w:color="auto"/>
              <w:right w:val="single" w:sz="4" w:space="0" w:color="auto"/>
            </w:tcBorders>
            <w:vAlign w:val="center"/>
          </w:tcPr>
          <w:p w14:paraId="39B93D46" w14:textId="02456B5F" w:rsidR="00E1506A" w:rsidRPr="00366F2E" w:rsidRDefault="008476C1" w:rsidP="00D673A7">
            <w:pPr>
              <w:pStyle w:val="Bezmezer"/>
              <w:tabs>
                <w:tab w:val="left" w:pos="7655"/>
              </w:tabs>
              <w:spacing w:line="228" w:lineRule="auto"/>
              <w:ind w:left="113"/>
              <w:jc w:val="center"/>
              <w:rPr>
                <w:rFonts w:ascii="Arial" w:hAnsi="Arial" w:cs="Arial"/>
                <w:b/>
              </w:rPr>
            </w:pPr>
            <w:r w:rsidRPr="00366F2E">
              <w:rPr>
                <w:rFonts w:ascii="Arial" w:hAnsi="Arial" w:cs="Arial"/>
                <w:sz w:val="20"/>
                <w:szCs w:val="20"/>
              </w:rPr>
              <w:t>54</w:t>
            </w:r>
            <w:r w:rsidR="00133F1D" w:rsidRPr="00366F2E">
              <w:rPr>
                <w:rFonts w:ascii="Arial" w:hAnsi="Arial" w:cs="Arial"/>
                <w:sz w:val="20"/>
                <w:szCs w:val="20"/>
              </w:rPr>
              <w:t>,00</w:t>
            </w:r>
          </w:p>
        </w:tc>
      </w:tr>
      <w:tr w:rsidR="00547C55" w:rsidRPr="00366F2E" w14:paraId="06C8645D" w14:textId="77777777" w:rsidTr="00D673A7">
        <w:tc>
          <w:tcPr>
            <w:tcW w:w="567" w:type="dxa"/>
            <w:vMerge/>
            <w:tcBorders>
              <w:left w:val="single" w:sz="4" w:space="0" w:color="auto"/>
              <w:bottom w:val="single" w:sz="4" w:space="0" w:color="auto"/>
              <w:right w:val="single" w:sz="4" w:space="0" w:color="auto"/>
            </w:tcBorders>
            <w:vAlign w:val="center"/>
          </w:tcPr>
          <w:p w14:paraId="7FA277FF" w14:textId="77777777" w:rsidR="00E1506A" w:rsidRPr="00366F2E" w:rsidRDefault="00E1506A" w:rsidP="0091368B">
            <w:pPr>
              <w:pStyle w:val="Bezmezer"/>
              <w:tabs>
                <w:tab w:val="left" w:pos="7655"/>
              </w:tabs>
              <w:spacing w:line="228" w:lineRule="auto"/>
              <w:rPr>
                <w:rFonts w:ascii="Arial" w:hAnsi="Arial" w:cs="Arial"/>
                <w:sz w:val="20"/>
                <w:szCs w:val="20"/>
              </w:rPr>
            </w:pPr>
          </w:p>
        </w:tc>
        <w:tc>
          <w:tcPr>
            <w:tcW w:w="6663" w:type="dxa"/>
            <w:tcBorders>
              <w:left w:val="single" w:sz="4" w:space="0" w:color="auto"/>
              <w:bottom w:val="single" w:sz="4" w:space="0" w:color="auto"/>
              <w:right w:val="single" w:sz="4" w:space="0" w:color="auto"/>
            </w:tcBorders>
            <w:vAlign w:val="center"/>
          </w:tcPr>
          <w:p w14:paraId="16E264F4" w14:textId="573020BA" w:rsidR="00E1506A" w:rsidRPr="00366F2E" w:rsidRDefault="00E1506A" w:rsidP="00D35C61">
            <w:pPr>
              <w:pStyle w:val="Bezmezer"/>
              <w:tabs>
                <w:tab w:val="left" w:pos="7655"/>
              </w:tabs>
              <w:spacing w:line="228" w:lineRule="auto"/>
              <w:rPr>
                <w:rFonts w:ascii="Arial" w:hAnsi="Arial" w:cs="Arial"/>
                <w:sz w:val="20"/>
                <w:szCs w:val="20"/>
              </w:rPr>
            </w:pPr>
            <w:r w:rsidRPr="00366F2E">
              <w:rPr>
                <w:rFonts w:ascii="Arial" w:hAnsi="Arial" w:cs="Arial"/>
                <w:sz w:val="20"/>
                <w:szCs w:val="20"/>
              </w:rPr>
              <w:t>Za mezinárodní odpovědku („</w:t>
            </w:r>
            <w:proofErr w:type="spellStart"/>
            <w:r w:rsidRPr="00366F2E">
              <w:rPr>
                <w:rFonts w:ascii="Arial" w:hAnsi="Arial" w:cs="Arial"/>
                <w:sz w:val="20"/>
                <w:szCs w:val="20"/>
              </w:rPr>
              <w:t>Coupon</w:t>
            </w:r>
            <w:proofErr w:type="spellEnd"/>
            <w:r w:rsidRPr="00366F2E">
              <w:rPr>
                <w:rFonts w:ascii="Arial" w:hAnsi="Arial" w:cs="Arial"/>
                <w:sz w:val="20"/>
                <w:szCs w:val="20"/>
              </w:rPr>
              <w:t xml:space="preserve"> </w:t>
            </w:r>
            <w:proofErr w:type="spellStart"/>
            <w:r w:rsidRPr="00366F2E">
              <w:rPr>
                <w:rFonts w:ascii="Arial" w:hAnsi="Arial" w:cs="Arial"/>
                <w:sz w:val="20"/>
                <w:szCs w:val="20"/>
              </w:rPr>
              <w:t>réponse</w:t>
            </w:r>
            <w:proofErr w:type="spellEnd"/>
            <w:r w:rsidRPr="00366F2E">
              <w:rPr>
                <w:rFonts w:ascii="Arial" w:hAnsi="Arial" w:cs="Arial"/>
                <w:sz w:val="20"/>
                <w:szCs w:val="20"/>
              </w:rPr>
              <w:t xml:space="preserve"> </w:t>
            </w:r>
            <w:proofErr w:type="spellStart"/>
            <w:r w:rsidRPr="00366F2E">
              <w:rPr>
                <w:rFonts w:ascii="Arial" w:hAnsi="Arial" w:cs="Arial"/>
                <w:sz w:val="20"/>
                <w:szCs w:val="20"/>
              </w:rPr>
              <w:t>international</w:t>
            </w:r>
            <w:proofErr w:type="spellEnd"/>
            <w:r w:rsidRPr="00366F2E">
              <w:rPr>
                <w:rFonts w:ascii="Arial" w:hAnsi="Arial" w:cs="Arial"/>
                <w:sz w:val="20"/>
                <w:szCs w:val="20"/>
              </w:rPr>
              <w:t>“) předloženou k</w:t>
            </w:r>
            <w:r w:rsidR="00F00687" w:rsidRPr="00366F2E">
              <w:rPr>
                <w:rFonts w:ascii="Arial" w:hAnsi="Arial" w:cs="Arial"/>
                <w:sz w:val="20"/>
                <w:szCs w:val="20"/>
              </w:rPr>
              <w:t> </w:t>
            </w:r>
            <w:r w:rsidRPr="00366F2E">
              <w:rPr>
                <w:rFonts w:ascii="Arial" w:hAnsi="Arial" w:cs="Arial"/>
                <w:sz w:val="20"/>
                <w:szCs w:val="20"/>
              </w:rPr>
              <w:t>výměně se vydají poštovní známky v</w:t>
            </w:r>
            <w:r w:rsidR="00F00687" w:rsidRPr="00366F2E">
              <w:rPr>
                <w:rFonts w:ascii="Arial" w:hAnsi="Arial" w:cs="Arial"/>
                <w:sz w:val="20"/>
                <w:szCs w:val="20"/>
              </w:rPr>
              <w:t> </w:t>
            </w:r>
            <w:r w:rsidRPr="00366F2E">
              <w:rPr>
                <w:rFonts w:ascii="Arial" w:hAnsi="Arial" w:cs="Arial"/>
                <w:sz w:val="20"/>
                <w:szCs w:val="20"/>
              </w:rPr>
              <w:t>hodnotě</w:t>
            </w:r>
          </w:p>
        </w:tc>
        <w:tc>
          <w:tcPr>
            <w:tcW w:w="2693" w:type="dxa"/>
            <w:vMerge/>
            <w:tcBorders>
              <w:left w:val="single" w:sz="4" w:space="0" w:color="auto"/>
              <w:bottom w:val="single" w:sz="4" w:space="0" w:color="auto"/>
              <w:right w:val="single" w:sz="4" w:space="0" w:color="auto"/>
            </w:tcBorders>
            <w:vAlign w:val="center"/>
          </w:tcPr>
          <w:p w14:paraId="0647AD1A" w14:textId="77777777" w:rsidR="00E1506A" w:rsidRPr="00366F2E" w:rsidRDefault="00E1506A" w:rsidP="00D673A7">
            <w:pPr>
              <w:pStyle w:val="Bezmezer"/>
              <w:tabs>
                <w:tab w:val="left" w:pos="7655"/>
              </w:tabs>
              <w:spacing w:line="228" w:lineRule="auto"/>
              <w:ind w:left="113"/>
              <w:jc w:val="center"/>
              <w:rPr>
                <w:rFonts w:ascii="Arial" w:hAnsi="Arial" w:cs="Arial"/>
                <w:sz w:val="20"/>
                <w:szCs w:val="20"/>
              </w:rPr>
            </w:pPr>
          </w:p>
        </w:tc>
      </w:tr>
      <w:tr w:rsidR="00547C55" w:rsidRPr="00366F2E" w14:paraId="7396FE94" w14:textId="77777777" w:rsidTr="00D673A7">
        <w:trPr>
          <w:trHeight w:val="245"/>
        </w:trPr>
        <w:tc>
          <w:tcPr>
            <w:tcW w:w="567" w:type="dxa"/>
            <w:tcBorders>
              <w:left w:val="single" w:sz="4" w:space="0" w:color="auto"/>
              <w:bottom w:val="single" w:sz="4" w:space="0" w:color="auto"/>
              <w:right w:val="single" w:sz="4" w:space="0" w:color="auto"/>
            </w:tcBorders>
            <w:vAlign w:val="center"/>
          </w:tcPr>
          <w:p w14:paraId="50BEF3D0" w14:textId="77777777" w:rsidR="00310B8A" w:rsidRPr="00366F2E" w:rsidRDefault="00310B8A" w:rsidP="0091368B">
            <w:pPr>
              <w:spacing w:line="228" w:lineRule="auto"/>
              <w:rPr>
                <w:rFonts w:ascii="Arial" w:hAnsi="Arial" w:cs="Arial"/>
                <w:b/>
              </w:rPr>
            </w:pPr>
            <w:r w:rsidRPr="00366F2E">
              <w:rPr>
                <w:rFonts w:ascii="Arial" w:hAnsi="Arial" w:cs="Arial"/>
                <w:b/>
              </w:rPr>
              <w:t>2.2</w:t>
            </w:r>
          </w:p>
        </w:tc>
        <w:tc>
          <w:tcPr>
            <w:tcW w:w="6663" w:type="dxa"/>
            <w:tcBorders>
              <w:left w:val="single" w:sz="4" w:space="0" w:color="auto"/>
              <w:bottom w:val="single" w:sz="4" w:space="0" w:color="auto"/>
              <w:right w:val="single" w:sz="4" w:space="0" w:color="auto"/>
            </w:tcBorders>
            <w:vAlign w:val="center"/>
          </w:tcPr>
          <w:p w14:paraId="489C5CF6" w14:textId="3C19FBBF" w:rsidR="00310B8A" w:rsidRPr="00366F2E" w:rsidRDefault="00310B8A" w:rsidP="00D35C61">
            <w:pPr>
              <w:spacing w:line="228" w:lineRule="auto"/>
              <w:rPr>
                <w:rFonts w:ascii="Arial" w:hAnsi="Arial" w:cs="Arial"/>
                <w:b/>
              </w:rPr>
            </w:pPr>
            <w:r w:rsidRPr="00366F2E">
              <w:rPr>
                <w:rFonts w:ascii="Arial" w:hAnsi="Arial" w:cs="Arial"/>
                <w:b/>
              </w:rPr>
              <w:t>Prodej mezinárodní odpovědky</w:t>
            </w:r>
          </w:p>
        </w:tc>
        <w:tc>
          <w:tcPr>
            <w:tcW w:w="2693" w:type="dxa"/>
            <w:tcBorders>
              <w:left w:val="single" w:sz="4" w:space="0" w:color="auto"/>
              <w:bottom w:val="single" w:sz="4" w:space="0" w:color="auto"/>
              <w:right w:val="single" w:sz="4" w:space="0" w:color="auto"/>
            </w:tcBorders>
            <w:vAlign w:val="center"/>
          </w:tcPr>
          <w:p w14:paraId="31A72083" w14:textId="51FE05B0" w:rsidR="00310B8A" w:rsidRPr="00366F2E" w:rsidRDefault="008476C1" w:rsidP="00D673A7">
            <w:pPr>
              <w:pStyle w:val="Bezmezer"/>
              <w:tabs>
                <w:tab w:val="left" w:pos="7655"/>
              </w:tabs>
              <w:spacing w:line="228" w:lineRule="auto"/>
              <w:ind w:left="113"/>
              <w:jc w:val="center"/>
              <w:rPr>
                <w:rFonts w:ascii="Arial" w:hAnsi="Arial" w:cs="Arial"/>
                <w:sz w:val="20"/>
                <w:szCs w:val="20"/>
              </w:rPr>
            </w:pPr>
            <w:r w:rsidRPr="00366F2E">
              <w:rPr>
                <w:rFonts w:ascii="Arial" w:hAnsi="Arial" w:cs="Arial"/>
                <w:sz w:val="20"/>
                <w:szCs w:val="20"/>
              </w:rPr>
              <w:t>59</w:t>
            </w:r>
            <w:r w:rsidR="00A82FC2" w:rsidRPr="00366F2E">
              <w:rPr>
                <w:rFonts w:ascii="Arial" w:hAnsi="Arial" w:cs="Arial"/>
                <w:sz w:val="20"/>
                <w:szCs w:val="20"/>
              </w:rPr>
              <w:t>,00</w:t>
            </w:r>
          </w:p>
        </w:tc>
      </w:tr>
      <w:tr w:rsidR="00547C55" w:rsidRPr="00366F2E" w14:paraId="7376F68E" w14:textId="77777777" w:rsidTr="0091368B">
        <w:tc>
          <w:tcPr>
            <w:tcW w:w="567" w:type="dxa"/>
            <w:tcBorders>
              <w:left w:val="single" w:sz="4" w:space="0" w:color="auto"/>
              <w:bottom w:val="single" w:sz="4" w:space="0" w:color="auto"/>
              <w:right w:val="single" w:sz="4" w:space="0" w:color="auto"/>
            </w:tcBorders>
            <w:vAlign w:val="center"/>
          </w:tcPr>
          <w:p w14:paraId="02B16E6D" w14:textId="77777777" w:rsidR="00ED01A1" w:rsidRPr="00366F2E" w:rsidRDefault="00ED01A1" w:rsidP="0091368B">
            <w:pPr>
              <w:spacing w:line="228" w:lineRule="auto"/>
              <w:rPr>
                <w:rFonts w:ascii="Arial" w:hAnsi="Arial" w:cs="Arial"/>
                <w:b/>
              </w:rPr>
            </w:pPr>
            <w:r w:rsidRPr="00366F2E">
              <w:rPr>
                <w:rFonts w:ascii="Arial" w:hAnsi="Arial" w:cs="Arial"/>
                <w:b/>
              </w:rPr>
              <w:t>3.</w:t>
            </w:r>
          </w:p>
        </w:tc>
        <w:tc>
          <w:tcPr>
            <w:tcW w:w="9356" w:type="dxa"/>
            <w:gridSpan w:val="2"/>
            <w:tcBorders>
              <w:left w:val="single" w:sz="4" w:space="0" w:color="auto"/>
              <w:bottom w:val="single" w:sz="4" w:space="0" w:color="auto"/>
              <w:right w:val="single" w:sz="4" w:space="0" w:color="auto"/>
            </w:tcBorders>
          </w:tcPr>
          <w:p w14:paraId="6BE60C69" w14:textId="28B1B262" w:rsidR="00ED01A1" w:rsidRPr="00366F2E" w:rsidRDefault="00ED01A1" w:rsidP="00396E59">
            <w:pPr>
              <w:pStyle w:val="Bezmezer"/>
              <w:tabs>
                <w:tab w:val="left" w:pos="7655"/>
              </w:tabs>
              <w:spacing w:line="228" w:lineRule="auto"/>
              <w:rPr>
                <w:rFonts w:ascii="Arial" w:hAnsi="Arial" w:cs="Arial"/>
                <w:b/>
              </w:rPr>
            </w:pPr>
            <w:r w:rsidRPr="00366F2E">
              <w:rPr>
                <w:rFonts w:ascii="Arial" w:hAnsi="Arial" w:cs="Arial"/>
                <w:b/>
              </w:rPr>
              <w:t>Nedovolený obsah</w:t>
            </w:r>
          </w:p>
        </w:tc>
      </w:tr>
      <w:tr w:rsidR="00547C55" w:rsidRPr="00366F2E" w14:paraId="3D2A3816" w14:textId="77777777" w:rsidTr="0091368B">
        <w:tc>
          <w:tcPr>
            <w:tcW w:w="567" w:type="dxa"/>
            <w:tcBorders>
              <w:top w:val="single" w:sz="4" w:space="0" w:color="auto"/>
              <w:left w:val="single" w:sz="4" w:space="0" w:color="auto"/>
              <w:right w:val="single" w:sz="4" w:space="0" w:color="auto"/>
            </w:tcBorders>
            <w:vAlign w:val="center"/>
          </w:tcPr>
          <w:p w14:paraId="35DD9169" w14:textId="77777777" w:rsidR="00ED01A1" w:rsidRPr="00366F2E" w:rsidRDefault="00ED01A1" w:rsidP="0091368B">
            <w:pPr>
              <w:spacing w:line="228" w:lineRule="auto"/>
              <w:rPr>
                <w:rFonts w:ascii="Arial" w:hAnsi="Arial" w:cs="Arial"/>
                <w:b/>
              </w:rPr>
            </w:pPr>
            <w:r w:rsidRPr="00366F2E">
              <w:rPr>
                <w:rFonts w:ascii="Arial" w:hAnsi="Arial" w:cs="Arial"/>
                <w:b/>
              </w:rPr>
              <w:t>3.1</w:t>
            </w:r>
          </w:p>
        </w:tc>
        <w:tc>
          <w:tcPr>
            <w:tcW w:w="9356" w:type="dxa"/>
            <w:gridSpan w:val="2"/>
            <w:tcBorders>
              <w:top w:val="single" w:sz="4" w:space="0" w:color="auto"/>
              <w:left w:val="single" w:sz="4" w:space="0" w:color="auto"/>
              <w:right w:val="single" w:sz="4" w:space="0" w:color="auto"/>
            </w:tcBorders>
          </w:tcPr>
          <w:p w14:paraId="10202B4F" w14:textId="20FCDA2B" w:rsidR="00ED01A1" w:rsidRPr="00366F2E" w:rsidRDefault="00ED01A1" w:rsidP="00310B8A">
            <w:pPr>
              <w:pStyle w:val="Bezmezer"/>
              <w:tabs>
                <w:tab w:val="left" w:pos="7655"/>
              </w:tabs>
              <w:spacing w:line="228" w:lineRule="auto"/>
              <w:jc w:val="both"/>
              <w:rPr>
                <w:rFonts w:ascii="Arial" w:hAnsi="Arial" w:cs="Arial"/>
                <w:b/>
              </w:rPr>
            </w:pPr>
            <w:r w:rsidRPr="00366F2E">
              <w:rPr>
                <w:rFonts w:ascii="Arial" w:hAnsi="Arial" w:cs="Arial"/>
                <w:b/>
              </w:rPr>
              <w:t xml:space="preserve">Nedovolený </w:t>
            </w:r>
            <w:r w:rsidR="00673853" w:rsidRPr="00366F2E">
              <w:rPr>
                <w:rFonts w:ascii="Arial" w:hAnsi="Arial" w:cs="Arial"/>
                <w:b/>
              </w:rPr>
              <w:t>obsah – vývoz</w:t>
            </w:r>
          </w:p>
        </w:tc>
      </w:tr>
      <w:tr w:rsidR="009B691D" w:rsidRPr="00366F2E" w14:paraId="149489D5" w14:textId="77777777" w:rsidTr="00A82FC2">
        <w:tc>
          <w:tcPr>
            <w:tcW w:w="567" w:type="dxa"/>
            <w:tcBorders>
              <w:left w:val="single" w:sz="4" w:space="0" w:color="auto"/>
              <w:bottom w:val="single" w:sz="4" w:space="0" w:color="auto"/>
              <w:right w:val="single" w:sz="4" w:space="0" w:color="auto"/>
            </w:tcBorders>
          </w:tcPr>
          <w:p w14:paraId="17B67B49" w14:textId="77777777" w:rsidR="00ED01A1" w:rsidRPr="00366F2E" w:rsidRDefault="00ED01A1" w:rsidP="00310B8A">
            <w:pPr>
              <w:pStyle w:val="Bezmezer"/>
              <w:tabs>
                <w:tab w:val="left" w:pos="7655"/>
              </w:tabs>
              <w:jc w:val="both"/>
              <w:rPr>
                <w:rFonts w:ascii="Arial" w:hAnsi="Arial" w:cs="Arial"/>
                <w:sz w:val="20"/>
                <w:szCs w:val="20"/>
              </w:rPr>
            </w:pPr>
          </w:p>
        </w:tc>
        <w:tc>
          <w:tcPr>
            <w:tcW w:w="9356" w:type="dxa"/>
            <w:gridSpan w:val="2"/>
            <w:tcBorders>
              <w:left w:val="single" w:sz="4" w:space="0" w:color="auto"/>
              <w:bottom w:val="single" w:sz="4" w:space="0" w:color="auto"/>
              <w:right w:val="single" w:sz="4" w:space="0" w:color="auto"/>
            </w:tcBorders>
          </w:tcPr>
          <w:p w14:paraId="4EA46A72" w14:textId="1C252D78" w:rsidR="00ED01A1" w:rsidRPr="00366F2E" w:rsidRDefault="00ED01A1" w:rsidP="00310B8A">
            <w:pPr>
              <w:pStyle w:val="Bezmezer"/>
              <w:tabs>
                <w:tab w:val="left" w:pos="7655"/>
              </w:tabs>
              <w:jc w:val="both"/>
              <w:rPr>
                <w:rFonts w:ascii="Arial" w:hAnsi="Arial" w:cs="Arial"/>
                <w:sz w:val="20"/>
                <w:szCs w:val="20"/>
              </w:rPr>
            </w:pPr>
            <w:r w:rsidRPr="00366F2E">
              <w:rPr>
                <w:rFonts w:ascii="Arial" w:hAnsi="Arial" w:cs="Arial"/>
                <w:sz w:val="20"/>
                <w:szCs w:val="20"/>
              </w:rPr>
              <w:t>Při zjištění nedovoleného obsahu Standardního nebo Cenného balíku se vybírá cena za poštovní službu obdobné kvality, pro niž jsou poštovní podmínky splněny.</w:t>
            </w:r>
          </w:p>
        </w:tc>
      </w:tr>
    </w:tbl>
    <w:p w14:paraId="24B5220C" w14:textId="7C0C1CAA" w:rsidR="0030528E" w:rsidRPr="00366F2E" w:rsidRDefault="0030528E" w:rsidP="00310B8A">
      <w:pPr>
        <w:spacing w:line="228" w:lineRule="auto"/>
        <w:rPr>
          <w:rFonts w:ascii="Arial" w:hAnsi="Arial" w:cs="Arial"/>
          <w:sz w:val="18"/>
          <w:szCs w:val="18"/>
        </w:rPr>
      </w:pPr>
    </w:p>
    <w:p w14:paraId="53E7FC60" w14:textId="7A294B3B" w:rsidR="00310B8A" w:rsidRPr="00366F2E" w:rsidRDefault="00310B8A" w:rsidP="00310B8A">
      <w:pPr>
        <w:spacing w:line="228" w:lineRule="auto"/>
        <w:rPr>
          <w:rFonts w:ascii="Arial" w:hAnsi="Arial" w:cs="Arial"/>
          <w:b/>
          <w:sz w:val="20"/>
          <w:szCs w:val="20"/>
        </w:rPr>
      </w:pPr>
    </w:p>
    <w:tbl>
      <w:tblPr>
        <w:tblW w:w="9923" w:type="dxa"/>
        <w:tblInd w:w="108" w:type="dxa"/>
        <w:tblLook w:val="04A0" w:firstRow="1" w:lastRow="0" w:firstColumn="1" w:lastColumn="0" w:noHBand="0" w:noVBand="1"/>
      </w:tblPr>
      <w:tblGrid>
        <w:gridCol w:w="567"/>
        <w:gridCol w:w="6646"/>
        <w:gridCol w:w="1292"/>
        <w:gridCol w:w="1418"/>
      </w:tblGrid>
      <w:tr w:rsidR="00547C55" w:rsidRPr="00366F2E" w14:paraId="24687B83" w14:textId="77777777" w:rsidTr="00A82FC2">
        <w:tc>
          <w:tcPr>
            <w:tcW w:w="567" w:type="dxa"/>
            <w:tcBorders>
              <w:top w:val="single" w:sz="4" w:space="0" w:color="auto"/>
              <w:left w:val="single" w:sz="4" w:space="0" w:color="auto"/>
              <w:bottom w:val="single" w:sz="4" w:space="0" w:color="auto"/>
            </w:tcBorders>
            <w:shd w:val="clear" w:color="auto" w:fill="F2F2F2" w:themeFill="background1" w:themeFillShade="F2"/>
          </w:tcPr>
          <w:p w14:paraId="05C9DCCC" w14:textId="77777777" w:rsidR="00BA5E7C" w:rsidRPr="00366F2E" w:rsidRDefault="00BA5E7C" w:rsidP="00310B8A">
            <w:pPr>
              <w:spacing w:line="228" w:lineRule="auto"/>
              <w:rPr>
                <w:rFonts w:ascii="Arial" w:hAnsi="Arial" w:cs="Arial"/>
                <w:b/>
              </w:rPr>
            </w:pPr>
          </w:p>
        </w:tc>
        <w:tc>
          <w:tcPr>
            <w:tcW w:w="6646" w:type="dxa"/>
            <w:tcBorders>
              <w:top w:val="single" w:sz="4" w:space="0" w:color="auto"/>
              <w:bottom w:val="single" w:sz="4" w:space="0" w:color="auto"/>
              <w:right w:val="single" w:sz="4" w:space="0" w:color="auto"/>
            </w:tcBorders>
            <w:shd w:val="clear" w:color="auto" w:fill="F2F2F2" w:themeFill="background1" w:themeFillShade="F2"/>
          </w:tcPr>
          <w:p w14:paraId="2C28437F" w14:textId="06E1DAB2" w:rsidR="00BA5E7C" w:rsidRPr="00366F2E" w:rsidRDefault="00BA5E7C" w:rsidP="00310B8A">
            <w:pPr>
              <w:spacing w:line="228" w:lineRule="auto"/>
              <w:rPr>
                <w:rFonts w:ascii="Arial" w:hAnsi="Arial" w:cs="Arial"/>
                <w:b/>
              </w:rPr>
            </w:pPr>
          </w:p>
        </w:tc>
        <w:tc>
          <w:tcPr>
            <w:tcW w:w="1292"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bottom"/>
          </w:tcPr>
          <w:p w14:paraId="1FB21A42" w14:textId="61763AED" w:rsidR="00FE4A18" w:rsidRPr="00366F2E" w:rsidRDefault="00BA5E7C" w:rsidP="00FE4A18">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Cena</w:t>
            </w:r>
            <w:r w:rsidR="00A82FC2" w:rsidRPr="00366F2E">
              <w:rPr>
                <w:rFonts w:ascii="Arial" w:hAnsi="Arial" w:cs="Arial"/>
                <w:b/>
                <w:sz w:val="20"/>
                <w:szCs w:val="20"/>
              </w:rPr>
              <w:t xml:space="preserve"> v</w:t>
            </w:r>
            <w:r w:rsidR="00F00687" w:rsidRPr="00366F2E">
              <w:rPr>
                <w:rFonts w:ascii="Arial" w:hAnsi="Arial" w:cs="Arial"/>
                <w:b/>
                <w:sz w:val="20"/>
                <w:szCs w:val="20"/>
              </w:rPr>
              <w:t> </w:t>
            </w:r>
            <w:r w:rsidR="00A82FC2" w:rsidRPr="00366F2E">
              <w:rPr>
                <w:rFonts w:ascii="Arial" w:hAnsi="Arial" w:cs="Arial"/>
                <w:b/>
                <w:sz w:val="20"/>
                <w:szCs w:val="20"/>
              </w:rPr>
              <w:t>Kč</w:t>
            </w:r>
          </w:p>
          <w:p w14:paraId="0EA61585" w14:textId="77777777" w:rsidR="00BA5E7C" w:rsidRPr="00366F2E" w:rsidRDefault="00BA5E7C" w:rsidP="00FE4A18">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(bez DPH)</w:t>
            </w:r>
          </w:p>
        </w:tc>
        <w:tc>
          <w:tcPr>
            <w:tcW w:w="1418"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bottom"/>
          </w:tcPr>
          <w:p w14:paraId="149443FE" w14:textId="0FBF80B9" w:rsidR="00FE4A18" w:rsidRPr="00366F2E" w:rsidRDefault="00BA5E7C" w:rsidP="00EF07F6">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Cena</w:t>
            </w:r>
            <w:r w:rsidR="00A82FC2" w:rsidRPr="00366F2E">
              <w:rPr>
                <w:rFonts w:ascii="Arial" w:hAnsi="Arial" w:cs="Arial"/>
                <w:b/>
                <w:sz w:val="20"/>
                <w:szCs w:val="20"/>
              </w:rPr>
              <w:t xml:space="preserve"> v</w:t>
            </w:r>
            <w:r w:rsidR="00F00687" w:rsidRPr="00366F2E">
              <w:rPr>
                <w:rFonts w:ascii="Arial" w:hAnsi="Arial" w:cs="Arial"/>
                <w:b/>
                <w:sz w:val="20"/>
                <w:szCs w:val="20"/>
              </w:rPr>
              <w:t> </w:t>
            </w:r>
            <w:r w:rsidR="00A82FC2" w:rsidRPr="00366F2E">
              <w:rPr>
                <w:rFonts w:ascii="Arial" w:hAnsi="Arial" w:cs="Arial"/>
                <w:b/>
                <w:sz w:val="20"/>
                <w:szCs w:val="20"/>
              </w:rPr>
              <w:t>Kč</w:t>
            </w:r>
          </w:p>
          <w:p w14:paraId="1701355A" w14:textId="77777777" w:rsidR="00BA5E7C" w:rsidRPr="00366F2E" w:rsidRDefault="00BA5E7C" w:rsidP="00EF07F6">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(s DPH)</w:t>
            </w:r>
          </w:p>
        </w:tc>
      </w:tr>
      <w:tr w:rsidR="00547C55" w:rsidRPr="00366F2E" w14:paraId="64311BD3" w14:textId="77777777" w:rsidTr="00355200">
        <w:tc>
          <w:tcPr>
            <w:tcW w:w="567" w:type="dxa"/>
            <w:tcBorders>
              <w:top w:val="single" w:sz="4" w:space="0" w:color="auto"/>
              <w:left w:val="single" w:sz="4" w:space="0" w:color="auto"/>
              <w:right w:val="single" w:sz="4" w:space="0" w:color="auto"/>
            </w:tcBorders>
            <w:vAlign w:val="center"/>
          </w:tcPr>
          <w:p w14:paraId="575724CF" w14:textId="77777777" w:rsidR="008F5EC6" w:rsidRPr="00366F2E" w:rsidRDefault="008F5EC6" w:rsidP="0091368B">
            <w:pPr>
              <w:spacing w:line="228" w:lineRule="auto"/>
              <w:rPr>
                <w:rFonts w:ascii="Arial" w:hAnsi="Arial" w:cs="Arial"/>
                <w:b/>
              </w:rPr>
            </w:pPr>
            <w:r w:rsidRPr="00366F2E">
              <w:rPr>
                <w:rFonts w:ascii="Arial" w:hAnsi="Arial" w:cs="Arial"/>
                <w:b/>
              </w:rPr>
              <w:t>4.</w:t>
            </w:r>
          </w:p>
        </w:tc>
        <w:tc>
          <w:tcPr>
            <w:tcW w:w="6646" w:type="dxa"/>
            <w:tcBorders>
              <w:top w:val="single" w:sz="4" w:space="0" w:color="auto"/>
              <w:left w:val="single" w:sz="4" w:space="0" w:color="auto"/>
              <w:right w:val="single" w:sz="4" w:space="0" w:color="auto"/>
            </w:tcBorders>
          </w:tcPr>
          <w:p w14:paraId="452BF955" w14:textId="246B6A61" w:rsidR="008F5EC6" w:rsidRPr="00366F2E" w:rsidRDefault="008F5EC6" w:rsidP="00310B8A">
            <w:pPr>
              <w:spacing w:line="228" w:lineRule="auto"/>
              <w:rPr>
                <w:rFonts w:ascii="Arial" w:hAnsi="Arial" w:cs="Arial"/>
                <w:sz w:val="20"/>
                <w:szCs w:val="20"/>
              </w:rPr>
            </w:pPr>
            <w:r w:rsidRPr="00366F2E">
              <w:rPr>
                <w:rFonts w:ascii="Arial" w:hAnsi="Arial" w:cs="Arial"/>
                <w:b/>
              </w:rPr>
              <w:t xml:space="preserve">Druhopis podací stvrzenky – </w:t>
            </w:r>
            <w:r w:rsidRPr="00366F2E">
              <w:rPr>
                <w:rFonts w:ascii="Arial" w:hAnsi="Arial" w:cs="Arial"/>
                <w:u w:val="single"/>
              </w:rPr>
              <w:t>EMS, Obchodní balík do zahraničí</w:t>
            </w:r>
            <w:r w:rsidR="0028161B" w:rsidRPr="00366F2E">
              <w:rPr>
                <w:rFonts w:ascii="Arial" w:hAnsi="Arial" w:cs="Arial"/>
                <w:u w:val="single"/>
              </w:rPr>
              <w:t>, Standardní a Cenný balík</w:t>
            </w:r>
          </w:p>
        </w:tc>
        <w:tc>
          <w:tcPr>
            <w:tcW w:w="1292" w:type="dxa"/>
            <w:vMerge w:val="restart"/>
            <w:tcBorders>
              <w:top w:val="single" w:sz="4" w:space="0" w:color="auto"/>
              <w:left w:val="single" w:sz="4" w:space="0" w:color="auto"/>
              <w:right w:val="single" w:sz="4" w:space="0" w:color="auto"/>
            </w:tcBorders>
            <w:vAlign w:val="center"/>
          </w:tcPr>
          <w:p w14:paraId="43090D71" w14:textId="77777777" w:rsidR="008F5EC6" w:rsidRPr="00366F2E" w:rsidRDefault="008F5EC6" w:rsidP="00355200">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12,40</w:t>
            </w:r>
          </w:p>
        </w:tc>
        <w:tc>
          <w:tcPr>
            <w:tcW w:w="1418" w:type="dxa"/>
            <w:vMerge w:val="restart"/>
            <w:tcBorders>
              <w:top w:val="single" w:sz="4" w:space="0" w:color="auto"/>
              <w:left w:val="single" w:sz="4" w:space="0" w:color="auto"/>
              <w:right w:val="single" w:sz="4" w:space="0" w:color="auto"/>
            </w:tcBorders>
            <w:vAlign w:val="center"/>
          </w:tcPr>
          <w:p w14:paraId="4D55808A" w14:textId="77777777" w:rsidR="008F5EC6" w:rsidRPr="00366F2E" w:rsidRDefault="008F5EC6" w:rsidP="00355200">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15,00</w:t>
            </w:r>
          </w:p>
        </w:tc>
      </w:tr>
      <w:tr w:rsidR="00547C55" w:rsidRPr="00366F2E" w14:paraId="36B474BB" w14:textId="77777777" w:rsidTr="00355200">
        <w:tc>
          <w:tcPr>
            <w:tcW w:w="567" w:type="dxa"/>
            <w:tcBorders>
              <w:left w:val="single" w:sz="4" w:space="0" w:color="auto"/>
              <w:bottom w:val="single" w:sz="4" w:space="0" w:color="auto"/>
              <w:right w:val="single" w:sz="4" w:space="0" w:color="auto"/>
            </w:tcBorders>
          </w:tcPr>
          <w:p w14:paraId="4B056ADB" w14:textId="77777777" w:rsidR="00A82FC2" w:rsidRPr="00366F2E" w:rsidRDefault="00A82FC2" w:rsidP="00310B8A">
            <w:pPr>
              <w:pStyle w:val="Bezmezer"/>
              <w:tabs>
                <w:tab w:val="left" w:pos="7655"/>
              </w:tabs>
              <w:spacing w:line="228" w:lineRule="auto"/>
              <w:jc w:val="both"/>
              <w:rPr>
                <w:rFonts w:ascii="Arial" w:hAnsi="Arial" w:cs="Arial"/>
                <w:sz w:val="20"/>
                <w:szCs w:val="20"/>
              </w:rPr>
            </w:pPr>
          </w:p>
        </w:tc>
        <w:tc>
          <w:tcPr>
            <w:tcW w:w="6646" w:type="dxa"/>
            <w:tcBorders>
              <w:left w:val="single" w:sz="4" w:space="0" w:color="auto"/>
              <w:bottom w:val="single" w:sz="4" w:space="0" w:color="auto"/>
              <w:right w:val="single" w:sz="4" w:space="0" w:color="auto"/>
            </w:tcBorders>
          </w:tcPr>
          <w:p w14:paraId="29E14168" w14:textId="254FF50D" w:rsidR="00A82FC2" w:rsidRPr="00366F2E" w:rsidRDefault="00A82FC2" w:rsidP="00310B8A">
            <w:pPr>
              <w:pStyle w:val="Bezmezer"/>
              <w:tabs>
                <w:tab w:val="left" w:pos="7655"/>
              </w:tabs>
              <w:spacing w:line="228" w:lineRule="auto"/>
              <w:jc w:val="both"/>
              <w:rPr>
                <w:rFonts w:ascii="Arial" w:hAnsi="Arial" w:cs="Arial"/>
                <w:sz w:val="20"/>
                <w:szCs w:val="20"/>
              </w:rPr>
            </w:pPr>
            <w:r w:rsidRPr="00366F2E">
              <w:rPr>
                <w:rFonts w:ascii="Arial" w:hAnsi="Arial" w:cs="Arial"/>
                <w:sz w:val="20"/>
                <w:szCs w:val="20"/>
              </w:rPr>
              <w:t>Za druhopis podací stvrzenky na několik zásilek podaných najednou jedním odesílatelem pro téhož adresáta se vybírá cena jako za jednu zásilku.</w:t>
            </w:r>
          </w:p>
        </w:tc>
        <w:tc>
          <w:tcPr>
            <w:tcW w:w="1292" w:type="dxa"/>
            <w:vMerge/>
            <w:tcBorders>
              <w:left w:val="single" w:sz="4" w:space="0" w:color="auto"/>
              <w:bottom w:val="single" w:sz="4" w:space="0" w:color="auto"/>
              <w:right w:val="single" w:sz="4" w:space="0" w:color="auto"/>
            </w:tcBorders>
            <w:vAlign w:val="center"/>
          </w:tcPr>
          <w:p w14:paraId="4196F132" w14:textId="77777777" w:rsidR="00A82FC2" w:rsidRPr="00366F2E" w:rsidRDefault="00A82FC2" w:rsidP="00355200">
            <w:pPr>
              <w:pStyle w:val="Bezmezer"/>
              <w:tabs>
                <w:tab w:val="left" w:pos="7655"/>
              </w:tabs>
              <w:spacing w:line="228" w:lineRule="auto"/>
              <w:jc w:val="center"/>
              <w:rPr>
                <w:rFonts w:ascii="Arial" w:hAnsi="Arial" w:cs="Arial"/>
                <w:sz w:val="20"/>
                <w:szCs w:val="20"/>
              </w:rPr>
            </w:pPr>
          </w:p>
        </w:tc>
        <w:tc>
          <w:tcPr>
            <w:tcW w:w="1418" w:type="dxa"/>
            <w:vMerge/>
            <w:tcBorders>
              <w:left w:val="single" w:sz="4" w:space="0" w:color="auto"/>
              <w:bottom w:val="single" w:sz="4" w:space="0" w:color="auto"/>
              <w:right w:val="single" w:sz="4" w:space="0" w:color="auto"/>
            </w:tcBorders>
            <w:vAlign w:val="center"/>
          </w:tcPr>
          <w:p w14:paraId="56AFF0C4" w14:textId="77777777" w:rsidR="00A82FC2" w:rsidRPr="00366F2E" w:rsidRDefault="00A82FC2" w:rsidP="00355200">
            <w:pPr>
              <w:pStyle w:val="Bezmezer"/>
              <w:tabs>
                <w:tab w:val="left" w:pos="7655"/>
              </w:tabs>
              <w:spacing w:line="228" w:lineRule="auto"/>
              <w:jc w:val="center"/>
              <w:rPr>
                <w:rFonts w:ascii="Arial" w:hAnsi="Arial" w:cs="Arial"/>
                <w:b/>
                <w:sz w:val="20"/>
                <w:szCs w:val="20"/>
              </w:rPr>
            </w:pPr>
          </w:p>
        </w:tc>
      </w:tr>
      <w:tr w:rsidR="00547C55" w:rsidRPr="00366F2E" w14:paraId="4E500DAB" w14:textId="77777777" w:rsidTr="00355200">
        <w:tc>
          <w:tcPr>
            <w:tcW w:w="567" w:type="dxa"/>
            <w:tcBorders>
              <w:top w:val="single" w:sz="4" w:space="0" w:color="auto"/>
              <w:left w:val="single" w:sz="4" w:space="0" w:color="auto"/>
              <w:right w:val="single" w:sz="4" w:space="0" w:color="auto"/>
            </w:tcBorders>
            <w:vAlign w:val="center"/>
          </w:tcPr>
          <w:p w14:paraId="43EF087E" w14:textId="77777777" w:rsidR="008F5EC6" w:rsidRPr="00366F2E" w:rsidRDefault="008F5EC6" w:rsidP="0091368B">
            <w:pPr>
              <w:spacing w:line="228" w:lineRule="auto"/>
              <w:rPr>
                <w:rFonts w:ascii="Arial" w:hAnsi="Arial" w:cs="Arial"/>
                <w:b/>
              </w:rPr>
            </w:pPr>
            <w:r w:rsidRPr="00366F2E">
              <w:rPr>
                <w:rFonts w:ascii="Arial" w:hAnsi="Arial" w:cs="Arial"/>
                <w:b/>
              </w:rPr>
              <w:t>5.</w:t>
            </w:r>
          </w:p>
        </w:tc>
        <w:tc>
          <w:tcPr>
            <w:tcW w:w="6646" w:type="dxa"/>
            <w:tcBorders>
              <w:top w:val="single" w:sz="4" w:space="0" w:color="auto"/>
              <w:left w:val="single" w:sz="4" w:space="0" w:color="auto"/>
              <w:right w:val="single" w:sz="4" w:space="0" w:color="auto"/>
            </w:tcBorders>
          </w:tcPr>
          <w:p w14:paraId="4425AC74" w14:textId="45D60F86" w:rsidR="008F5EC6" w:rsidRPr="00366F2E" w:rsidRDefault="008F5EC6" w:rsidP="00310B8A">
            <w:pPr>
              <w:spacing w:line="228" w:lineRule="auto"/>
              <w:rPr>
                <w:rFonts w:ascii="Arial" w:hAnsi="Arial" w:cs="Arial"/>
                <w:sz w:val="20"/>
                <w:szCs w:val="20"/>
              </w:rPr>
            </w:pPr>
            <w:r w:rsidRPr="00366F2E">
              <w:rPr>
                <w:rFonts w:ascii="Arial" w:hAnsi="Arial" w:cs="Arial"/>
                <w:b/>
              </w:rPr>
              <w:t xml:space="preserve">Opis podací </w:t>
            </w:r>
            <w:r w:rsidR="00673853" w:rsidRPr="00366F2E">
              <w:rPr>
                <w:rFonts w:ascii="Arial" w:hAnsi="Arial" w:cs="Arial"/>
                <w:b/>
              </w:rPr>
              <w:t>stvrzenky</w:t>
            </w:r>
            <w:r w:rsidR="00673853" w:rsidRPr="00366F2E">
              <w:rPr>
                <w:rFonts w:ascii="Arial" w:hAnsi="Arial" w:cs="Arial"/>
                <w:sz w:val="20"/>
                <w:szCs w:val="20"/>
              </w:rPr>
              <w:t xml:space="preserve"> – </w:t>
            </w:r>
            <w:r w:rsidR="00673853" w:rsidRPr="00366F2E">
              <w:rPr>
                <w:rFonts w:ascii="Arial" w:hAnsi="Arial" w:cs="Arial"/>
                <w:sz w:val="20"/>
                <w:szCs w:val="20"/>
                <w:u w:val="single"/>
              </w:rPr>
              <w:t>EMS</w:t>
            </w:r>
            <w:r w:rsidRPr="00366F2E">
              <w:rPr>
                <w:rFonts w:ascii="Arial" w:hAnsi="Arial" w:cs="Arial"/>
                <w:u w:val="single"/>
              </w:rPr>
              <w:t>, Obchodní balík do zahraničí</w:t>
            </w:r>
            <w:r w:rsidR="0028161B" w:rsidRPr="00366F2E">
              <w:rPr>
                <w:rFonts w:ascii="Arial" w:hAnsi="Arial" w:cs="Arial"/>
                <w:u w:val="single"/>
              </w:rPr>
              <w:t>, Standardní a Cenný balík</w:t>
            </w:r>
          </w:p>
        </w:tc>
        <w:tc>
          <w:tcPr>
            <w:tcW w:w="1292" w:type="dxa"/>
            <w:vMerge w:val="restart"/>
            <w:tcBorders>
              <w:top w:val="single" w:sz="4" w:space="0" w:color="auto"/>
              <w:left w:val="single" w:sz="4" w:space="0" w:color="auto"/>
              <w:right w:val="single" w:sz="4" w:space="0" w:color="auto"/>
            </w:tcBorders>
            <w:vAlign w:val="center"/>
          </w:tcPr>
          <w:p w14:paraId="7455C072" w14:textId="77777777" w:rsidR="008F5EC6" w:rsidRPr="00366F2E" w:rsidRDefault="008F5EC6" w:rsidP="00355200">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6,61</w:t>
            </w:r>
          </w:p>
        </w:tc>
        <w:tc>
          <w:tcPr>
            <w:tcW w:w="1418" w:type="dxa"/>
            <w:vMerge w:val="restart"/>
            <w:tcBorders>
              <w:top w:val="single" w:sz="4" w:space="0" w:color="auto"/>
              <w:left w:val="single" w:sz="4" w:space="0" w:color="auto"/>
              <w:right w:val="single" w:sz="4" w:space="0" w:color="auto"/>
            </w:tcBorders>
            <w:vAlign w:val="center"/>
          </w:tcPr>
          <w:p w14:paraId="18C4BB3F" w14:textId="77777777" w:rsidR="008F5EC6" w:rsidRPr="00366F2E" w:rsidRDefault="008F5EC6" w:rsidP="00355200">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8,00</w:t>
            </w:r>
          </w:p>
        </w:tc>
      </w:tr>
      <w:tr w:rsidR="00A82FC2" w:rsidRPr="00366F2E" w14:paraId="61D99AF9" w14:textId="77777777" w:rsidTr="00A82FC2">
        <w:tc>
          <w:tcPr>
            <w:tcW w:w="567" w:type="dxa"/>
            <w:tcBorders>
              <w:left w:val="single" w:sz="4" w:space="0" w:color="auto"/>
              <w:bottom w:val="single" w:sz="4" w:space="0" w:color="auto"/>
              <w:right w:val="single" w:sz="4" w:space="0" w:color="auto"/>
            </w:tcBorders>
          </w:tcPr>
          <w:p w14:paraId="70293248" w14:textId="77777777" w:rsidR="00A82FC2" w:rsidRPr="00366F2E" w:rsidRDefault="00A82FC2" w:rsidP="00310B8A">
            <w:pPr>
              <w:pStyle w:val="Bezmezer"/>
              <w:tabs>
                <w:tab w:val="left" w:pos="7655"/>
              </w:tabs>
              <w:spacing w:line="228" w:lineRule="auto"/>
              <w:jc w:val="both"/>
              <w:rPr>
                <w:rFonts w:ascii="Arial" w:hAnsi="Arial" w:cs="Arial"/>
                <w:sz w:val="20"/>
                <w:szCs w:val="20"/>
              </w:rPr>
            </w:pPr>
          </w:p>
        </w:tc>
        <w:tc>
          <w:tcPr>
            <w:tcW w:w="6646" w:type="dxa"/>
            <w:tcBorders>
              <w:left w:val="single" w:sz="4" w:space="0" w:color="auto"/>
              <w:bottom w:val="single" w:sz="4" w:space="0" w:color="auto"/>
              <w:right w:val="single" w:sz="4" w:space="0" w:color="auto"/>
            </w:tcBorders>
          </w:tcPr>
          <w:p w14:paraId="777AFA33" w14:textId="5933C9C9" w:rsidR="00A82FC2" w:rsidRPr="00366F2E" w:rsidRDefault="00A82FC2" w:rsidP="00310B8A">
            <w:pPr>
              <w:pStyle w:val="Bezmezer"/>
              <w:tabs>
                <w:tab w:val="left" w:pos="7655"/>
              </w:tabs>
              <w:spacing w:line="228" w:lineRule="auto"/>
              <w:jc w:val="both"/>
              <w:rPr>
                <w:rFonts w:ascii="Arial" w:hAnsi="Arial" w:cs="Arial"/>
                <w:sz w:val="20"/>
                <w:szCs w:val="20"/>
              </w:rPr>
            </w:pPr>
            <w:r w:rsidRPr="00366F2E">
              <w:rPr>
                <w:rFonts w:ascii="Arial" w:hAnsi="Arial" w:cs="Arial"/>
                <w:sz w:val="20"/>
                <w:szCs w:val="20"/>
              </w:rPr>
              <w:t>Za hromadný opis podací stvrzenky vyhotovený odesílatelem se vybírá cena za jednu zásilku.</w:t>
            </w:r>
          </w:p>
        </w:tc>
        <w:tc>
          <w:tcPr>
            <w:tcW w:w="1292" w:type="dxa"/>
            <w:vMerge/>
            <w:tcBorders>
              <w:left w:val="single" w:sz="4" w:space="0" w:color="auto"/>
              <w:bottom w:val="single" w:sz="4" w:space="0" w:color="auto"/>
              <w:right w:val="single" w:sz="4" w:space="0" w:color="auto"/>
            </w:tcBorders>
          </w:tcPr>
          <w:p w14:paraId="43DD7515" w14:textId="77777777" w:rsidR="00A82FC2" w:rsidRPr="00366F2E" w:rsidRDefault="00A82FC2" w:rsidP="00310B8A">
            <w:pPr>
              <w:pStyle w:val="Bezmezer"/>
              <w:tabs>
                <w:tab w:val="left" w:pos="7655"/>
              </w:tabs>
              <w:spacing w:line="228" w:lineRule="auto"/>
              <w:jc w:val="both"/>
              <w:rPr>
                <w:rFonts w:ascii="Arial" w:hAnsi="Arial" w:cs="Arial"/>
                <w:sz w:val="20"/>
                <w:szCs w:val="20"/>
              </w:rPr>
            </w:pPr>
          </w:p>
        </w:tc>
        <w:tc>
          <w:tcPr>
            <w:tcW w:w="1418" w:type="dxa"/>
            <w:vMerge/>
            <w:tcBorders>
              <w:left w:val="single" w:sz="4" w:space="0" w:color="auto"/>
              <w:bottom w:val="single" w:sz="4" w:space="0" w:color="auto"/>
              <w:right w:val="single" w:sz="4" w:space="0" w:color="auto"/>
            </w:tcBorders>
          </w:tcPr>
          <w:p w14:paraId="21E17887" w14:textId="77777777" w:rsidR="00A82FC2" w:rsidRPr="00366F2E" w:rsidRDefault="00A82FC2" w:rsidP="00310B8A">
            <w:pPr>
              <w:pStyle w:val="Bezmezer"/>
              <w:tabs>
                <w:tab w:val="left" w:pos="7655"/>
              </w:tabs>
              <w:spacing w:line="228" w:lineRule="auto"/>
              <w:jc w:val="both"/>
              <w:rPr>
                <w:rFonts w:ascii="Arial" w:hAnsi="Arial" w:cs="Arial"/>
                <w:sz w:val="20"/>
                <w:szCs w:val="20"/>
              </w:rPr>
            </w:pPr>
          </w:p>
        </w:tc>
      </w:tr>
    </w:tbl>
    <w:p w14:paraId="741B2AAE" w14:textId="77777777" w:rsidR="00954480" w:rsidRPr="00366F2E" w:rsidRDefault="00954480" w:rsidP="004B6106">
      <w:pPr>
        <w:pStyle w:val="cpNormal1"/>
        <w:spacing w:after="0"/>
        <w:rPr>
          <w:rFonts w:ascii="Arial" w:hAnsi="Arial" w:cs="Arial"/>
        </w:rPr>
      </w:pPr>
    </w:p>
    <w:p w14:paraId="51414873" w14:textId="77777777" w:rsidR="004B6106" w:rsidRPr="00366F2E" w:rsidRDefault="004B6106" w:rsidP="004B6106">
      <w:pPr>
        <w:pStyle w:val="cpNormal1"/>
        <w:spacing w:after="0"/>
        <w:rPr>
          <w:rFonts w:ascii="Arial" w:hAnsi="Arial" w:cs="Arial"/>
        </w:rPr>
      </w:pPr>
    </w:p>
    <w:p w14:paraId="50854BB4" w14:textId="68194743" w:rsidR="00310B8A" w:rsidRPr="00366F2E" w:rsidRDefault="00244BF0">
      <w:pPr>
        <w:spacing w:line="240" w:lineRule="auto"/>
        <w:rPr>
          <w:rFonts w:ascii="Arial" w:hAnsi="Arial" w:cs="Arial"/>
          <w:sz w:val="20"/>
        </w:rPr>
      </w:pPr>
      <w:r w:rsidRPr="00366F2E">
        <w:rPr>
          <w:rFonts w:ascii="Arial" w:hAnsi="Arial" w:cs="Arial"/>
          <w:noProof/>
          <w:lang w:eastAsia="cs-CZ"/>
        </w:rPr>
        <mc:AlternateContent>
          <mc:Choice Requires="wps">
            <w:drawing>
              <wp:anchor distT="0" distB="0" distL="114300" distR="114300" simplePos="0" relativeHeight="251658262" behindDoc="0" locked="0" layoutInCell="1" allowOverlap="1" wp14:anchorId="77FD32B1" wp14:editId="2E469722">
                <wp:simplePos x="0" y="0"/>
                <wp:positionH relativeFrom="margin">
                  <wp:posOffset>723900</wp:posOffset>
                </wp:positionH>
                <wp:positionV relativeFrom="bottomMargin">
                  <wp:posOffset>179070</wp:posOffset>
                </wp:positionV>
                <wp:extent cx="4847590" cy="319456"/>
                <wp:effectExtent l="0" t="0" r="0" b="4445"/>
                <wp:wrapNone/>
                <wp:docPr id="88" name="Textové pole 8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319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C8CF6C7" w14:textId="77777777" w:rsidR="004F26E4" w:rsidRPr="006E1087" w:rsidRDefault="004F26E4" w:rsidP="00A33195">
                            <w:pPr>
                              <w:jc w:val="center"/>
                            </w:pPr>
                            <w:r>
                              <w:rPr>
                                <w:b/>
                                <w:i/>
                              </w:rPr>
                              <w:t>Balíkové zásilky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17B2BEF5">
              <v:shape id="Textové pole 88" style="position:absolute;margin-left:57pt;margin-top:14.1pt;width:381.7pt;height:25.15pt;flip:y;z-index:251658262;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74"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govd6AEAALMDAAAOAAAAZHJzL2Uyb0RvYy54bWysU02P0zAQvSPxHyzfadqS7m6jpqtlV4uQ&#10;lg9pgbvj2IlF4jFjt0n59Yyd0ha4IS6WPTN5896byeZ27Du2V+gN2JIvZnPOlJVQG9uU/Mvnx1c3&#10;nPkgbC06sKrkB+X57fbli83gCrWEFrpaISMQ64vBlbwNwRVZ5mWreuFn4JSlpAbsRaAnNlmNYiD0&#10;vsuW8/lVNgDWDkEq7yn6MCX5NuFrrWT4qLVXgXUlJ24hnZjOKp7ZdiOKBoVrjTzSEP/AohfGUtMT&#10;1IMIgu3Q/AXVG4ngQYeZhD4DrY1USQOpWcz/UPPcCqeSFjLHu5NN/v/Byg/7Z/cJWRjfwEgDTCK8&#10;ewL5zTML962wjbpDhKFVoqbGi2hZNjhfHD+NVvvCR5BqeA81DVnsAiSgUWPPdGfc11/QpJhRHxrF&#10;4WS/GgOTFMxv8uvVmlKScq8X63x1lZqJIuJEdx368FZBz+Kl5EjjTX3E/smHyOtcEsstPJquSyPu&#10;7G8BKoyRpCNSn0SEsRqZqSOT2DjqqqA+kDKEaXNo0+nSAv7gbKCtKbn/vhOoOOveWXJnvcjzuGbp&#10;ka+ul/TAy0x1mRFWElTJA2fT9T5Mq7lzaJqWOk3zsHBHjmqTJJ5ZHfnTZiTlxy2Oq3f5TlXnf237&#10;EwAA//8DAFBLAwQUAAYACAAAACEA70bqFeAAAAAJAQAADwAAAGRycy9kb3ducmV2LnhtbEyPT0vD&#10;QBTE74LfYXmCN7tpSE1IsykiCB6i2Ci0x232NRu6f0J228Zv7/Okx2GGmd9Um9kadsEpDN4JWC4S&#10;YOg6rwbXC/j6fHkogIUonZLGOxTwjQE29e1NJUvlr26Llzb2jEpcKKUAHeNYch46jVaGhR/RkXf0&#10;k5WR5NRzNckrlVvD0yR55FYOjha0HPFZY3dqz1aAana7VX4am63eZ8dX866a9uNNiPu7+WkNLOIc&#10;/8Lwi0/oUBPTwZ+dCsyQXmb0JQpIixQYBYo8z4AdBOTFCnhd8f8P6h8AAAD//wMAUEsBAi0AFAAG&#10;AAgAAAAhALaDOJL+AAAA4QEAABMAAAAAAAAAAAAAAAAAAAAAAFtDb250ZW50X1R5cGVzXS54bWxQ&#10;SwECLQAUAAYACAAAACEAOP0h/9YAAACUAQAACwAAAAAAAAAAAAAAAAAvAQAAX3JlbHMvLnJlbHNQ&#10;SwECLQAUAAYACAAAACEAJoKL3egBAACzAwAADgAAAAAAAAAAAAAAAAAuAgAAZHJzL2Uyb0RvYy54&#10;bWxQSwECLQAUAAYACAAAACEA70bqFeAAAAAJAQAADwAAAAAAAAAAAAAAAABCBAAAZHJzL2Rvd25y&#10;ZXYueG1sUEsFBgAAAAAEAAQA8wAAAE8FAAAAAA==&#10;" w14:anchorId="77FD32B1">
                <v:textbox>
                  <w:txbxContent>
                    <w:p w:rsidRPr="006E1087" w:rsidR="004F26E4" w:rsidP="00A33195" w:rsidRDefault="004F26E4" w14:paraId="2C24DC52" w14:textId="77777777">
                      <w:pPr>
                        <w:jc w:val="center"/>
                      </w:pPr>
                      <w:r>
                        <w:rPr>
                          <w:b/>
                          <w:i/>
                        </w:rPr>
                        <w:t>Balíkové zásilky mezinárodní</w:t>
                      </w:r>
                    </w:p>
                  </w:txbxContent>
                </v:textbox>
                <w10:wrap anchorx="margin" anchory="margin"/>
              </v:shape>
            </w:pict>
          </mc:Fallback>
        </mc:AlternateContent>
      </w:r>
      <w:r w:rsidR="00310B8A" w:rsidRPr="00366F2E">
        <w:rPr>
          <w:rFonts w:ascii="Arial" w:hAnsi="Arial" w:cs="Arial"/>
        </w:rPr>
        <w:br w:type="page"/>
      </w:r>
    </w:p>
    <w:p w14:paraId="24B60FC2" w14:textId="357D487E" w:rsidR="00310B8A" w:rsidRPr="00366F2E" w:rsidRDefault="00310B8A" w:rsidP="00414682">
      <w:pPr>
        <w:pStyle w:val="Nadpis2"/>
        <w:numPr>
          <w:ilvl w:val="0"/>
          <w:numId w:val="46"/>
        </w:numPr>
        <w:spacing w:after="120" w:line="240" w:lineRule="auto"/>
        <w:rPr>
          <w:rFonts w:cs="Arial"/>
        </w:rPr>
      </w:pPr>
      <w:bookmarkStart w:id="553" w:name="_Toc447207184"/>
      <w:bookmarkStart w:id="554" w:name="_Toc22742932"/>
      <w:bookmarkStart w:id="555" w:name="_Toc87870692"/>
      <w:bookmarkStart w:id="556" w:name="_Toc151388018"/>
      <w:bookmarkStart w:id="557" w:name="_Toc189039864"/>
      <w:r w:rsidRPr="00366F2E">
        <w:rPr>
          <w:rFonts w:cs="Arial"/>
        </w:rPr>
        <w:lastRenderedPageBreak/>
        <w:t>POŠTOVNÍ POUKÁZKY</w:t>
      </w:r>
      <w:bookmarkEnd w:id="553"/>
      <w:bookmarkEnd w:id="554"/>
      <w:bookmarkEnd w:id="555"/>
      <w:bookmarkEnd w:id="556"/>
      <w:bookmarkEnd w:id="557"/>
    </w:p>
    <w:p w14:paraId="7787575F" w14:textId="77777777" w:rsidR="00310B8A" w:rsidRPr="00366F2E" w:rsidRDefault="00310B8A" w:rsidP="007F2DC2">
      <w:pPr>
        <w:spacing w:line="228" w:lineRule="auto"/>
        <w:rPr>
          <w:rFonts w:ascii="Arial" w:hAnsi="Arial" w:cs="Arial"/>
        </w:rPr>
      </w:pPr>
    </w:p>
    <w:tbl>
      <w:tblPr>
        <w:tblW w:w="0" w:type="auto"/>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781"/>
      </w:tblGrid>
      <w:tr w:rsidR="00170D54" w:rsidRPr="00366F2E" w14:paraId="29C45810" w14:textId="77777777" w:rsidTr="00170D54">
        <w:trPr>
          <w:trHeight w:val="178"/>
        </w:trPr>
        <w:tc>
          <w:tcPr>
            <w:tcW w:w="9781" w:type="dxa"/>
            <w:tcBorders>
              <w:top w:val="nil"/>
              <w:left w:val="nil"/>
              <w:bottom w:val="nil"/>
              <w:right w:val="nil"/>
            </w:tcBorders>
          </w:tcPr>
          <w:p w14:paraId="1E2FC5CF" w14:textId="1857B255" w:rsidR="00170D54" w:rsidRPr="00366F2E" w:rsidRDefault="00170D54" w:rsidP="001B5A38">
            <w:pPr>
              <w:pStyle w:val="Nadpis3"/>
              <w:numPr>
                <w:ilvl w:val="0"/>
                <w:numId w:val="75"/>
              </w:numPr>
              <w:rPr>
                <w:rFonts w:cs="Arial"/>
              </w:rPr>
            </w:pPr>
            <w:r w:rsidRPr="00366F2E">
              <w:rPr>
                <w:rFonts w:cs="Arial"/>
              </w:rPr>
              <w:t xml:space="preserve"> </w:t>
            </w:r>
            <w:bookmarkStart w:id="558" w:name="_Toc22742933"/>
            <w:bookmarkStart w:id="559" w:name="_Toc87870693"/>
            <w:bookmarkStart w:id="560" w:name="_Toc151388019"/>
            <w:bookmarkStart w:id="561" w:name="_Toc189039865"/>
            <w:r w:rsidRPr="00366F2E">
              <w:rPr>
                <w:rFonts w:cs="Arial"/>
              </w:rPr>
              <w:t>Ceny</w:t>
            </w:r>
            <w:bookmarkEnd w:id="558"/>
            <w:bookmarkEnd w:id="559"/>
            <w:bookmarkEnd w:id="560"/>
            <w:bookmarkEnd w:id="561"/>
          </w:p>
        </w:tc>
      </w:tr>
    </w:tbl>
    <w:p w14:paraId="6C732AB0" w14:textId="77777777" w:rsidR="00310B8A" w:rsidRPr="00366F2E" w:rsidRDefault="00310B8A" w:rsidP="00310B8A">
      <w:pPr>
        <w:spacing w:line="228" w:lineRule="auto"/>
        <w:rPr>
          <w:rFonts w:ascii="Arial" w:hAnsi="Arial" w:cs="Arial"/>
          <w:sz w:val="18"/>
          <w:szCs w:val="18"/>
        </w:rPr>
      </w:pPr>
    </w:p>
    <w:tbl>
      <w:tblPr>
        <w:tblStyle w:val="Mkatabulky"/>
        <w:tblW w:w="9781" w:type="dxa"/>
        <w:tblInd w:w="108" w:type="dxa"/>
        <w:tblLayout w:type="fixed"/>
        <w:tblLook w:val="04A0" w:firstRow="1" w:lastRow="0" w:firstColumn="1" w:lastColumn="0" w:noHBand="0" w:noVBand="1"/>
      </w:tblPr>
      <w:tblGrid>
        <w:gridCol w:w="567"/>
        <w:gridCol w:w="4962"/>
        <w:gridCol w:w="1417"/>
        <w:gridCol w:w="1417"/>
        <w:gridCol w:w="1418"/>
      </w:tblGrid>
      <w:tr w:rsidR="00D62380" w:rsidRPr="00366F2E" w14:paraId="6FFD76A7" w14:textId="77777777" w:rsidTr="004D32C2">
        <w:trPr>
          <w:cnfStyle w:val="100000000000" w:firstRow="1" w:lastRow="0" w:firstColumn="0" w:lastColumn="0" w:oddVBand="0" w:evenVBand="0" w:oddHBand="0" w:evenHBand="0" w:firstRowFirstColumn="0" w:firstRowLastColumn="0" w:lastRowFirstColumn="0" w:lastRowLastColumn="0"/>
        </w:trPr>
        <w:tc>
          <w:tcPr>
            <w:tcW w:w="5529" w:type="dxa"/>
            <w:gridSpan w:val="2"/>
            <w:vMerge w:val="restart"/>
            <w:tcBorders>
              <w:left w:val="single" w:sz="4" w:space="0" w:color="auto"/>
              <w:right w:val="single" w:sz="4" w:space="0" w:color="auto"/>
            </w:tcBorders>
            <w:shd w:val="clear" w:color="auto" w:fill="F2F2F2" w:themeFill="background1" w:themeFillShade="F2"/>
          </w:tcPr>
          <w:p w14:paraId="193989B7" w14:textId="77777777" w:rsidR="00EC2455" w:rsidRPr="00366F2E" w:rsidRDefault="00EC2455" w:rsidP="00310B8A">
            <w:pPr>
              <w:spacing w:line="228" w:lineRule="auto"/>
              <w:rPr>
                <w:rFonts w:ascii="Arial" w:hAnsi="Arial" w:cs="Arial"/>
                <w:sz w:val="18"/>
                <w:szCs w:val="18"/>
              </w:rPr>
            </w:pPr>
          </w:p>
        </w:tc>
        <w:tc>
          <w:tcPr>
            <w:tcW w:w="4252" w:type="dxa"/>
            <w:gridSpan w:val="3"/>
            <w:tcBorders>
              <w:left w:val="single" w:sz="4" w:space="0" w:color="auto"/>
              <w:right w:val="single" w:sz="4" w:space="0" w:color="auto"/>
            </w:tcBorders>
            <w:shd w:val="clear" w:color="auto" w:fill="F2F2F2" w:themeFill="background1" w:themeFillShade="F2"/>
          </w:tcPr>
          <w:p w14:paraId="4F64FAFC" w14:textId="6FC6D6BB" w:rsidR="00EC2455" w:rsidRPr="00366F2E" w:rsidRDefault="006A5189" w:rsidP="006A5189">
            <w:pPr>
              <w:spacing w:line="228" w:lineRule="auto"/>
              <w:rPr>
                <w:rFonts w:ascii="Arial" w:hAnsi="Arial" w:cs="Arial"/>
                <w:b/>
                <w:sz w:val="20"/>
                <w:szCs w:val="20"/>
              </w:rPr>
            </w:pPr>
            <w:r w:rsidRPr="00366F2E">
              <w:rPr>
                <w:rFonts w:ascii="Arial" w:hAnsi="Arial" w:cs="Arial"/>
                <w:b/>
                <w:sz w:val="20"/>
                <w:szCs w:val="20"/>
              </w:rPr>
              <w:t>Do částky včetně /</w:t>
            </w:r>
            <w:r w:rsidR="00EC2455" w:rsidRPr="00366F2E">
              <w:rPr>
                <w:rFonts w:ascii="Arial" w:hAnsi="Arial" w:cs="Arial"/>
                <w:b/>
                <w:sz w:val="20"/>
                <w:szCs w:val="20"/>
              </w:rPr>
              <w:t>Cena</w:t>
            </w:r>
            <w:r w:rsidR="00DF5DBC" w:rsidRPr="00366F2E">
              <w:rPr>
                <w:rFonts w:ascii="Arial" w:hAnsi="Arial" w:cs="Arial"/>
                <w:b/>
                <w:sz w:val="20"/>
                <w:szCs w:val="20"/>
              </w:rPr>
              <w:t xml:space="preserve"> v</w:t>
            </w:r>
            <w:r w:rsidR="00F00687" w:rsidRPr="00366F2E">
              <w:rPr>
                <w:rFonts w:ascii="Arial" w:hAnsi="Arial" w:cs="Arial"/>
                <w:b/>
                <w:sz w:val="20"/>
                <w:szCs w:val="20"/>
              </w:rPr>
              <w:t> </w:t>
            </w:r>
            <w:r w:rsidR="00DF5DBC" w:rsidRPr="00366F2E">
              <w:rPr>
                <w:rFonts w:ascii="Arial" w:hAnsi="Arial" w:cs="Arial"/>
                <w:b/>
                <w:sz w:val="20"/>
                <w:szCs w:val="20"/>
              </w:rPr>
              <w:t>Kč</w:t>
            </w:r>
          </w:p>
        </w:tc>
      </w:tr>
      <w:tr w:rsidR="00D62380" w:rsidRPr="00366F2E" w14:paraId="731E71C8" w14:textId="77777777" w:rsidTr="00CD6302">
        <w:trPr>
          <w:trHeight w:val="759"/>
        </w:trPr>
        <w:tc>
          <w:tcPr>
            <w:tcW w:w="5529" w:type="dxa"/>
            <w:gridSpan w:val="2"/>
            <w:vMerge/>
            <w:tcBorders>
              <w:left w:val="single" w:sz="4" w:space="0" w:color="auto"/>
              <w:right w:val="single" w:sz="4" w:space="0" w:color="auto"/>
            </w:tcBorders>
            <w:shd w:val="clear" w:color="auto" w:fill="F2F2F2" w:themeFill="background1" w:themeFillShade="F2"/>
          </w:tcPr>
          <w:p w14:paraId="69BDCE17" w14:textId="77777777" w:rsidR="00EC2455" w:rsidRPr="00366F2E" w:rsidRDefault="00EC2455" w:rsidP="00310B8A">
            <w:pPr>
              <w:spacing w:line="228" w:lineRule="auto"/>
              <w:rPr>
                <w:rFonts w:ascii="Arial" w:hAnsi="Arial" w:cs="Arial"/>
                <w:sz w:val="18"/>
                <w:szCs w:val="18"/>
              </w:rPr>
            </w:pPr>
          </w:p>
        </w:tc>
        <w:tc>
          <w:tcPr>
            <w:tcW w:w="1417" w:type="dxa"/>
            <w:tcBorders>
              <w:left w:val="single" w:sz="4" w:space="0" w:color="auto"/>
              <w:right w:val="single" w:sz="4" w:space="0" w:color="auto"/>
            </w:tcBorders>
            <w:shd w:val="clear" w:color="auto" w:fill="F2F2F2" w:themeFill="background1" w:themeFillShade="F2"/>
            <w:vAlign w:val="center"/>
          </w:tcPr>
          <w:p w14:paraId="31983813" w14:textId="77777777" w:rsidR="00EC2455" w:rsidRPr="00366F2E" w:rsidRDefault="00EC2455" w:rsidP="00D77E98">
            <w:pPr>
              <w:pStyle w:val="Bezmezer"/>
              <w:tabs>
                <w:tab w:val="left" w:pos="7655"/>
              </w:tabs>
              <w:spacing w:line="228" w:lineRule="auto"/>
              <w:ind w:left="175"/>
              <w:jc w:val="center"/>
              <w:rPr>
                <w:rFonts w:ascii="Arial" w:hAnsi="Arial" w:cs="Arial"/>
                <w:b/>
                <w:sz w:val="18"/>
                <w:szCs w:val="18"/>
              </w:rPr>
            </w:pPr>
            <w:r w:rsidRPr="00366F2E">
              <w:rPr>
                <w:rFonts w:ascii="Arial" w:hAnsi="Arial" w:cs="Arial"/>
                <w:b/>
                <w:sz w:val="20"/>
                <w:szCs w:val="20"/>
              </w:rPr>
              <w:t>1 Kč až 6 500 Kč</w:t>
            </w:r>
          </w:p>
        </w:tc>
        <w:tc>
          <w:tcPr>
            <w:tcW w:w="1417" w:type="dxa"/>
            <w:tcBorders>
              <w:left w:val="single" w:sz="4" w:space="0" w:color="auto"/>
              <w:right w:val="single" w:sz="4" w:space="0" w:color="auto"/>
            </w:tcBorders>
            <w:shd w:val="clear" w:color="auto" w:fill="F2F2F2" w:themeFill="background1" w:themeFillShade="F2"/>
            <w:vAlign w:val="center"/>
          </w:tcPr>
          <w:p w14:paraId="37AC0413" w14:textId="77777777" w:rsidR="00EC2455" w:rsidRPr="00366F2E" w:rsidRDefault="00EC2455" w:rsidP="00CD6302">
            <w:pPr>
              <w:pStyle w:val="Bezmezer"/>
              <w:tabs>
                <w:tab w:val="left" w:pos="7655"/>
              </w:tabs>
              <w:spacing w:line="228" w:lineRule="auto"/>
              <w:ind w:left="-102" w:right="-111"/>
              <w:jc w:val="center"/>
              <w:rPr>
                <w:rFonts w:ascii="Arial" w:hAnsi="Arial" w:cs="Arial"/>
                <w:b/>
                <w:sz w:val="18"/>
                <w:szCs w:val="18"/>
              </w:rPr>
            </w:pPr>
            <w:r w:rsidRPr="00366F2E">
              <w:rPr>
                <w:rFonts w:ascii="Arial" w:hAnsi="Arial" w:cs="Arial"/>
                <w:b/>
                <w:sz w:val="20"/>
                <w:szCs w:val="20"/>
              </w:rPr>
              <w:t>6 501 Kč až 13 000 Kč</w:t>
            </w:r>
          </w:p>
        </w:tc>
        <w:tc>
          <w:tcPr>
            <w:tcW w:w="1418" w:type="dxa"/>
            <w:tcBorders>
              <w:left w:val="single" w:sz="4" w:space="0" w:color="auto"/>
              <w:right w:val="single" w:sz="4" w:space="0" w:color="auto"/>
            </w:tcBorders>
            <w:shd w:val="clear" w:color="auto" w:fill="F2F2F2" w:themeFill="background1" w:themeFillShade="F2"/>
            <w:vAlign w:val="center"/>
          </w:tcPr>
          <w:p w14:paraId="6273E74E" w14:textId="77777777" w:rsidR="00CD6302" w:rsidRPr="00366F2E" w:rsidRDefault="00EC2455" w:rsidP="00CD6302">
            <w:pPr>
              <w:spacing w:line="228" w:lineRule="auto"/>
              <w:jc w:val="center"/>
              <w:rPr>
                <w:rFonts w:ascii="Arial" w:hAnsi="Arial" w:cs="Arial"/>
                <w:b/>
                <w:sz w:val="20"/>
                <w:szCs w:val="20"/>
              </w:rPr>
            </w:pPr>
            <w:r w:rsidRPr="00366F2E">
              <w:rPr>
                <w:rFonts w:ascii="Arial" w:hAnsi="Arial" w:cs="Arial"/>
                <w:b/>
                <w:sz w:val="20"/>
                <w:szCs w:val="20"/>
              </w:rPr>
              <w:t>13 001 Kč</w:t>
            </w:r>
          </w:p>
          <w:p w14:paraId="5D251834" w14:textId="5C707CE3" w:rsidR="00EC2455" w:rsidRPr="00366F2E" w:rsidRDefault="00EC2455" w:rsidP="00CD6302">
            <w:pPr>
              <w:spacing w:line="228" w:lineRule="auto"/>
              <w:jc w:val="center"/>
              <w:rPr>
                <w:rFonts w:ascii="Arial" w:hAnsi="Arial" w:cs="Arial"/>
                <w:b/>
                <w:sz w:val="18"/>
                <w:szCs w:val="18"/>
              </w:rPr>
            </w:pPr>
            <w:r w:rsidRPr="00366F2E">
              <w:rPr>
                <w:rFonts w:ascii="Arial" w:hAnsi="Arial" w:cs="Arial"/>
                <w:b/>
                <w:sz w:val="20"/>
                <w:szCs w:val="20"/>
              </w:rPr>
              <w:t>a více</w:t>
            </w:r>
          </w:p>
        </w:tc>
      </w:tr>
      <w:tr w:rsidR="00D62380" w:rsidRPr="00366F2E" w14:paraId="55D71E48" w14:textId="77777777" w:rsidTr="00CD6302">
        <w:tc>
          <w:tcPr>
            <w:tcW w:w="567" w:type="dxa"/>
            <w:tcBorders>
              <w:left w:val="single" w:sz="4" w:space="0" w:color="auto"/>
              <w:right w:val="single" w:sz="4" w:space="0" w:color="auto"/>
            </w:tcBorders>
          </w:tcPr>
          <w:p w14:paraId="71FFFF43" w14:textId="77777777" w:rsidR="00075BC6" w:rsidRPr="00366F2E" w:rsidRDefault="00075BC6" w:rsidP="00075BC6">
            <w:pPr>
              <w:spacing w:line="228" w:lineRule="auto"/>
              <w:rPr>
                <w:rFonts w:ascii="Arial" w:hAnsi="Arial" w:cs="Arial"/>
                <w:sz w:val="18"/>
                <w:szCs w:val="18"/>
              </w:rPr>
            </w:pPr>
            <w:r w:rsidRPr="00366F2E">
              <w:rPr>
                <w:rFonts w:ascii="Arial" w:hAnsi="Arial" w:cs="Arial"/>
                <w:b/>
              </w:rPr>
              <w:t xml:space="preserve">1.1 </w:t>
            </w:r>
          </w:p>
          <w:p w14:paraId="04F0A60E" w14:textId="77777777" w:rsidR="00075BC6" w:rsidRPr="00366F2E" w:rsidRDefault="00075BC6" w:rsidP="00EC2455">
            <w:pPr>
              <w:spacing w:line="228" w:lineRule="auto"/>
              <w:rPr>
                <w:rFonts w:ascii="Arial" w:hAnsi="Arial" w:cs="Arial"/>
                <w:sz w:val="18"/>
                <w:szCs w:val="18"/>
              </w:rPr>
            </w:pPr>
          </w:p>
        </w:tc>
        <w:tc>
          <w:tcPr>
            <w:tcW w:w="4962" w:type="dxa"/>
            <w:tcBorders>
              <w:left w:val="single" w:sz="4" w:space="0" w:color="auto"/>
              <w:right w:val="single" w:sz="4" w:space="0" w:color="auto"/>
            </w:tcBorders>
          </w:tcPr>
          <w:p w14:paraId="1F1F0C2E" w14:textId="77777777" w:rsidR="00075BC6" w:rsidRPr="00366F2E" w:rsidRDefault="00075BC6" w:rsidP="00075BC6">
            <w:pPr>
              <w:spacing w:line="228" w:lineRule="auto"/>
              <w:rPr>
                <w:rFonts w:ascii="Arial" w:hAnsi="Arial" w:cs="Arial"/>
                <w:b/>
              </w:rPr>
            </w:pPr>
            <w:r w:rsidRPr="00366F2E">
              <w:rPr>
                <w:rFonts w:ascii="Arial" w:hAnsi="Arial" w:cs="Arial"/>
                <w:b/>
              </w:rPr>
              <w:t>Poštovní poukázka hotovost – hotovost (Z/C)</w:t>
            </w:r>
          </w:p>
          <w:p w14:paraId="0522F0D2" w14:textId="77777777" w:rsidR="00075BC6" w:rsidRPr="00366F2E" w:rsidRDefault="00075BC6" w:rsidP="00075BC6">
            <w:pPr>
              <w:spacing w:line="228" w:lineRule="auto"/>
              <w:rPr>
                <w:rFonts w:ascii="Arial" w:hAnsi="Arial" w:cs="Arial"/>
                <w:sz w:val="18"/>
                <w:szCs w:val="18"/>
              </w:rPr>
            </w:pPr>
            <w:r w:rsidRPr="00366F2E">
              <w:rPr>
                <w:rFonts w:ascii="Arial" w:hAnsi="Arial" w:cs="Arial"/>
                <w:sz w:val="20"/>
                <w:szCs w:val="20"/>
              </w:rPr>
              <w:t>(čl. 409 poštovních podmínek)</w:t>
            </w:r>
          </w:p>
        </w:tc>
        <w:tc>
          <w:tcPr>
            <w:tcW w:w="1417" w:type="dxa"/>
            <w:tcBorders>
              <w:left w:val="single" w:sz="4" w:space="0" w:color="auto"/>
              <w:right w:val="single" w:sz="4" w:space="0" w:color="auto"/>
            </w:tcBorders>
            <w:vAlign w:val="center"/>
          </w:tcPr>
          <w:p w14:paraId="287D4CEE" w14:textId="77777777" w:rsidR="00075BC6" w:rsidRPr="00366F2E" w:rsidRDefault="008F5EC6" w:rsidP="00DF5DBC">
            <w:pPr>
              <w:pStyle w:val="Bezmezer"/>
              <w:tabs>
                <w:tab w:val="left" w:pos="7655"/>
              </w:tabs>
              <w:spacing w:line="228" w:lineRule="auto"/>
              <w:ind w:left="113"/>
              <w:jc w:val="center"/>
              <w:rPr>
                <w:rFonts w:ascii="Arial" w:hAnsi="Arial" w:cs="Arial"/>
                <w:sz w:val="18"/>
                <w:szCs w:val="18"/>
              </w:rPr>
            </w:pPr>
            <w:r w:rsidRPr="00366F2E">
              <w:rPr>
                <w:rFonts w:ascii="Arial" w:hAnsi="Arial" w:cs="Arial"/>
                <w:sz w:val="20"/>
                <w:szCs w:val="20"/>
              </w:rPr>
              <w:t>10</w:t>
            </w:r>
            <w:r w:rsidR="003A66AD" w:rsidRPr="00366F2E">
              <w:rPr>
                <w:rFonts w:ascii="Arial" w:hAnsi="Arial" w:cs="Arial"/>
                <w:sz w:val="20"/>
                <w:szCs w:val="20"/>
              </w:rPr>
              <w:t>0</w:t>
            </w:r>
            <w:r w:rsidRPr="00366F2E">
              <w:rPr>
                <w:rFonts w:ascii="Arial" w:hAnsi="Arial" w:cs="Arial"/>
                <w:sz w:val="20"/>
                <w:szCs w:val="20"/>
              </w:rPr>
              <w:t>,00</w:t>
            </w:r>
          </w:p>
        </w:tc>
        <w:tc>
          <w:tcPr>
            <w:tcW w:w="1417" w:type="dxa"/>
            <w:tcBorders>
              <w:left w:val="single" w:sz="4" w:space="0" w:color="auto"/>
              <w:right w:val="single" w:sz="4" w:space="0" w:color="auto"/>
            </w:tcBorders>
            <w:vAlign w:val="center"/>
          </w:tcPr>
          <w:p w14:paraId="69FD197B" w14:textId="77777777" w:rsidR="00075BC6" w:rsidRPr="00366F2E" w:rsidRDefault="008F5EC6" w:rsidP="00DF5DBC">
            <w:pPr>
              <w:pStyle w:val="Bezmezer"/>
              <w:tabs>
                <w:tab w:val="left" w:pos="7655"/>
              </w:tabs>
              <w:spacing w:line="228" w:lineRule="auto"/>
              <w:jc w:val="center"/>
              <w:rPr>
                <w:rFonts w:ascii="Arial" w:hAnsi="Arial" w:cs="Arial"/>
                <w:sz w:val="18"/>
                <w:szCs w:val="18"/>
              </w:rPr>
            </w:pPr>
            <w:r w:rsidRPr="00366F2E">
              <w:rPr>
                <w:rFonts w:ascii="Arial" w:hAnsi="Arial" w:cs="Arial"/>
                <w:sz w:val="20"/>
                <w:szCs w:val="20"/>
              </w:rPr>
              <w:t>125,00</w:t>
            </w:r>
          </w:p>
        </w:tc>
        <w:tc>
          <w:tcPr>
            <w:tcW w:w="1418" w:type="dxa"/>
            <w:tcBorders>
              <w:left w:val="single" w:sz="4" w:space="0" w:color="auto"/>
              <w:right w:val="single" w:sz="4" w:space="0" w:color="auto"/>
            </w:tcBorders>
            <w:vAlign w:val="center"/>
          </w:tcPr>
          <w:p w14:paraId="2DC7676A" w14:textId="77777777" w:rsidR="00075BC6" w:rsidRPr="00366F2E" w:rsidRDefault="008F5EC6" w:rsidP="00DF5DBC">
            <w:pPr>
              <w:spacing w:line="228" w:lineRule="auto"/>
              <w:jc w:val="center"/>
              <w:rPr>
                <w:rFonts w:ascii="Arial" w:hAnsi="Arial" w:cs="Arial"/>
                <w:sz w:val="18"/>
                <w:szCs w:val="18"/>
              </w:rPr>
            </w:pPr>
            <w:r w:rsidRPr="00366F2E">
              <w:rPr>
                <w:rFonts w:ascii="Arial" w:hAnsi="Arial" w:cs="Arial"/>
                <w:sz w:val="20"/>
                <w:szCs w:val="20"/>
              </w:rPr>
              <w:t>155</w:t>
            </w:r>
            <w:r w:rsidR="00075BC6" w:rsidRPr="00366F2E">
              <w:rPr>
                <w:rFonts w:ascii="Arial" w:hAnsi="Arial" w:cs="Arial"/>
                <w:sz w:val="20"/>
                <w:szCs w:val="20"/>
              </w:rPr>
              <w:t>,00</w:t>
            </w:r>
          </w:p>
        </w:tc>
      </w:tr>
      <w:tr w:rsidR="00D62380" w:rsidRPr="00366F2E" w14:paraId="6495FDDC" w14:textId="77777777" w:rsidTr="00CD6302">
        <w:tc>
          <w:tcPr>
            <w:tcW w:w="567" w:type="dxa"/>
            <w:tcBorders>
              <w:left w:val="single" w:sz="4" w:space="0" w:color="auto"/>
              <w:right w:val="single" w:sz="4" w:space="0" w:color="auto"/>
            </w:tcBorders>
          </w:tcPr>
          <w:p w14:paraId="38B182A7" w14:textId="77777777" w:rsidR="008F5EC6" w:rsidRPr="00366F2E" w:rsidRDefault="008F5EC6" w:rsidP="00075BC6">
            <w:pPr>
              <w:spacing w:line="228" w:lineRule="auto"/>
              <w:rPr>
                <w:rFonts w:ascii="Arial" w:hAnsi="Arial" w:cs="Arial"/>
                <w:sz w:val="18"/>
                <w:szCs w:val="18"/>
              </w:rPr>
            </w:pPr>
            <w:r w:rsidRPr="00366F2E">
              <w:rPr>
                <w:rFonts w:ascii="Arial" w:hAnsi="Arial" w:cs="Arial"/>
                <w:b/>
              </w:rPr>
              <w:t xml:space="preserve">1.2 </w:t>
            </w:r>
          </w:p>
          <w:p w14:paraId="0CEE19FC" w14:textId="77777777" w:rsidR="008F5EC6" w:rsidRPr="00366F2E" w:rsidRDefault="008F5EC6" w:rsidP="00EC2455">
            <w:pPr>
              <w:spacing w:line="228" w:lineRule="auto"/>
              <w:rPr>
                <w:rFonts w:ascii="Arial" w:hAnsi="Arial" w:cs="Arial"/>
                <w:sz w:val="18"/>
                <w:szCs w:val="18"/>
              </w:rPr>
            </w:pPr>
          </w:p>
        </w:tc>
        <w:tc>
          <w:tcPr>
            <w:tcW w:w="4962" w:type="dxa"/>
            <w:tcBorders>
              <w:left w:val="single" w:sz="4" w:space="0" w:color="auto"/>
              <w:right w:val="single" w:sz="4" w:space="0" w:color="auto"/>
            </w:tcBorders>
          </w:tcPr>
          <w:p w14:paraId="25679FCE" w14:textId="77777777" w:rsidR="008F5EC6" w:rsidRPr="00366F2E" w:rsidRDefault="008F5EC6" w:rsidP="00075BC6">
            <w:pPr>
              <w:spacing w:line="228" w:lineRule="auto"/>
              <w:rPr>
                <w:rFonts w:ascii="Arial" w:hAnsi="Arial" w:cs="Arial"/>
                <w:b/>
              </w:rPr>
            </w:pPr>
            <w:r w:rsidRPr="00366F2E">
              <w:rPr>
                <w:rFonts w:ascii="Arial" w:hAnsi="Arial" w:cs="Arial"/>
                <w:b/>
              </w:rPr>
              <w:t>Poštovní poukázka hotovost – účet (Z/A)</w:t>
            </w:r>
          </w:p>
          <w:p w14:paraId="136A71B6" w14:textId="20BEAC1C" w:rsidR="008F5EC6" w:rsidRPr="00366F2E" w:rsidRDefault="008F5EC6" w:rsidP="00075BC6">
            <w:pPr>
              <w:spacing w:line="228" w:lineRule="auto"/>
              <w:rPr>
                <w:rFonts w:ascii="Arial" w:hAnsi="Arial" w:cs="Arial"/>
                <w:sz w:val="18"/>
                <w:szCs w:val="18"/>
              </w:rPr>
            </w:pPr>
            <w:r w:rsidRPr="00366F2E">
              <w:rPr>
                <w:rFonts w:ascii="Arial" w:hAnsi="Arial" w:cs="Arial"/>
                <w:sz w:val="20"/>
                <w:szCs w:val="20"/>
              </w:rPr>
              <w:t>(poštovní podmínky služby poštovní poukázka Z/A)</w:t>
            </w:r>
          </w:p>
        </w:tc>
        <w:tc>
          <w:tcPr>
            <w:tcW w:w="1417" w:type="dxa"/>
            <w:tcBorders>
              <w:left w:val="single" w:sz="4" w:space="0" w:color="auto"/>
              <w:right w:val="single" w:sz="4" w:space="0" w:color="auto"/>
            </w:tcBorders>
            <w:vAlign w:val="center"/>
          </w:tcPr>
          <w:p w14:paraId="75991EB8" w14:textId="77777777" w:rsidR="008F5EC6" w:rsidRPr="00366F2E" w:rsidRDefault="008F5EC6" w:rsidP="00E12A8A">
            <w:pPr>
              <w:pStyle w:val="Bezmezer"/>
              <w:tabs>
                <w:tab w:val="left" w:pos="7655"/>
              </w:tabs>
              <w:spacing w:line="228" w:lineRule="auto"/>
              <w:ind w:left="113"/>
              <w:jc w:val="center"/>
              <w:rPr>
                <w:rFonts w:ascii="Arial" w:hAnsi="Arial" w:cs="Arial"/>
                <w:sz w:val="18"/>
                <w:szCs w:val="18"/>
              </w:rPr>
            </w:pPr>
            <w:r w:rsidRPr="00366F2E">
              <w:rPr>
                <w:rFonts w:ascii="Arial" w:hAnsi="Arial" w:cs="Arial"/>
                <w:sz w:val="20"/>
                <w:szCs w:val="20"/>
              </w:rPr>
              <w:t>10</w:t>
            </w:r>
            <w:r w:rsidR="003A66AD" w:rsidRPr="00366F2E">
              <w:rPr>
                <w:rFonts w:ascii="Arial" w:hAnsi="Arial" w:cs="Arial"/>
                <w:sz w:val="20"/>
                <w:szCs w:val="20"/>
              </w:rPr>
              <w:t>0</w:t>
            </w:r>
            <w:r w:rsidRPr="00366F2E">
              <w:rPr>
                <w:rFonts w:ascii="Arial" w:hAnsi="Arial" w:cs="Arial"/>
                <w:sz w:val="20"/>
                <w:szCs w:val="20"/>
              </w:rPr>
              <w:t>,00</w:t>
            </w:r>
          </w:p>
        </w:tc>
        <w:tc>
          <w:tcPr>
            <w:tcW w:w="1417" w:type="dxa"/>
            <w:tcBorders>
              <w:left w:val="single" w:sz="4" w:space="0" w:color="auto"/>
              <w:right w:val="single" w:sz="4" w:space="0" w:color="auto"/>
            </w:tcBorders>
            <w:vAlign w:val="center"/>
          </w:tcPr>
          <w:p w14:paraId="0E3C5D40" w14:textId="77777777" w:rsidR="008F5EC6" w:rsidRPr="00366F2E" w:rsidRDefault="008F5EC6" w:rsidP="00E12A8A">
            <w:pPr>
              <w:pStyle w:val="Bezmezer"/>
              <w:tabs>
                <w:tab w:val="left" w:pos="7655"/>
              </w:tabs>
              <w:spacing w:line="228" w:lineRule="auto"/>
              <w:jc w:val="center"/>
              <w:rPr>
                <w:rFonts w:ascii="Arial" w:hAnsi="Arial" w:cs="Arial"/>
                <w:sz w:val="18"/>
                <w:szCs w:val="18"/>
              </w:rPr>
            </w:pPr>
            <w:r w:rsidRPr="00366F2E">
              <w:rPr>
                <w:rFonts w:ascii="Arial" w:hAnsi="Arial" w:cs="Arial"/>
                <w:sz w:val="20"/>
                <w:szCs w:val="20"/>
              </w:rPr>
              <w:t>125,00</w:t>
            </w:r>
          </w:p>
        </w:tc>
        <w:tc>
          <w:tcPr>
            <w:tcW w:w="1418" w:type="dxa"/>
            <w:tcBorders>
              <w:left w:val="single" w:sz="4" w:space="0" w:color="auto"/>
              <w:right w:val="single" w:sz="4" w:space="0" w:color="auto"/>
            </w:tcBorders>
            <w:vAlign w:val="center"/>
          </w:tcPr>
          <w:p w14:paraId="3CD22303" w14:textId="77777777" w:rsidR="008F5EC6" w:rsidRPr="00366F2E" w:rsidRDefault="008F5EC6" w:rsidP="00E12A8A">
            <w:pPr>
              <w:spacing w:line="228" w:lineRule="auto"/>
              <w:jc w:val="center"/>
              <w:rPr>
                <w:rFonts w:ascii="Arial" w:hAnsi="Arial" w:cs="Arial"/>
                <w:sz w:val="18"/>
                <w:szCs w:val="18"/>
              </w:rPr>
            </w:pPr>
            <w:r w:rsidRPr="00366F2E">
              <w:rPr>
                <w:rFonts w:ascii="Arial" w:hAnsi="Arial" w:cs="Arial"/>
                <w:sz w:val="20"/>
                <w:szCs w:val="20"/>
              </w:rPr>
              <w:t>155,00</w:t>
            </w:r>
          </w:p>
        </w:tc>
      </w:tr>
    </w:tbl>
    <w:p w14:paraId="6938BD9B" w14:textId="77777777" w:rsidR="00286AE9" w:rsidRPr="00366F2E" w:rsidRDefault="00286AE9">
      <w:pPr>
        <w:rPr>
          <w:rFonts w:ascii="Arial" w:hAnsi="Arial" w:cs="Arial"/>
        </w:rPr>
      </w:pPr>
    </w:p>
    <w:tbl>
      <w:tblPr>
        <w:tblW w:w="9781"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781"/>
      </w:tblGrid>
      <w:tr w:rsidR="00170D54" w:rsidRPr="00366F2E" w14:paraId="5A31DED3" w14:textId="77777777" w:rsidTr="00170D54">
        <w:trPr>
          <w:trHeight w:val="178"/>
        </w:trPr>
        <w:tc>
          <w:tcPr>
            <w:tcW w:w="9781" w:type="dxa"/>
            <w:tcBorders>
              <w:top w:val="nil"/>
              <w:left w:val="nil"/>
              <w:bottom w:val="nil"/>
              <w:right w:val="nil"/>
            </w:tcBorders>
          </w:tcPr>
          <w:p w14:paraId="40CED799" w14:textId="4550F210" w:rsidR="00170D54" w:rsidRPr="00366F2E" w:rsidRDefault="00170D54" w:rsidP="001B5A38">
            <w:pPr>
              <w:pStyle w:val="Nadpis3"/>
              <w:numPr>
                <w:ilvl w:val="0"/>
                <w:numId w:val="75"/>
              </w:numPr>
              <w:rPr>
                <w:rFonts w:cs="Arial"/>
              </w:rPr>
            </w:pPr>
            <w:bookmarkStart w:id="562" w:name="_Toc22742934"/>
            <w:bookmarkStart w:id="563" w:name="_Toc87870694"/>
            <w:bookmarkStart w:id="564" w:name="_Toc151388020"/>
            <w:bookmarkStart w:id="565" w:name="_Toc189039866"/>
            <w:r w:rsidRPr="00366F2E">
              <w:rPr>
                <w:rFonts w:cs="Arial"/>
              </w:rPr>
              <w:t>Doplňkové služby</w:t>
            </w:r>
            <w:bookmarkEnd w:id="562"/>
            <w:bookmarkEnd w:id="563"/>
            <w:bookmarkEnd w:id="564"/>
            <w:bookmarkEnd w:id="565"/>
          </w:p>
        </w:tc>
      </w:tr>
    </w:tbl>
    <w:p w14:paraId="463E211D" w14:textId="77777777" w:rsidR="00310B8A" w:rsidRPr="00366F2E" w:rsidRDefault="00310B8A" w:rsidP="00310B8A">
      <w:pPr>
        <w:spacing w:line="228" w:lineRule="auto"/>
        <w:rPr>
          <w:rFonts w:ascii="Arial" w:hAnsi="Arial" w:cs="Arial"/>
          <w:sz w:val="18"/>
          <w:szCs w:val="18"/>
        </w:rPr>
      </w:pPr>
    </w:p>
    <w:tbl>
      <w:tblPr>
        <w:tblW w:w="9781" w:type="dxa"/>
        <w:tblInd w:w="108" w:type="dxa"/>
        <w:tblLook w:val="04A0" w:firstRow="1" w:lastRow="0" w:firstColumn="1" w:lastColumn="0" w:noHBand="0" w:noVBand="1"/>
      </w:tblPr>
      <w:tblGrid>
        <w:gridCol w:w="567"/>
        <w:gridCol w:w="7797"/>
        <w:gridCol w:w="1417"/>
      </w:tblGrid>
      <w:tr w:rsidR="00547C55" w:rsidRPr="00366F2E" w14:paraId="3A7F3B29" w14:textId="77777777" w:rsidTr="00464647">
        <w:trPr>
          <w:trHeight w:val="152"/>
        </w:trPr>
        <w:tc>
          <w:tcPr>
            <w:tcW w:w="8364" w:type="dxa"/>
            <w:gridSpan w:val="2"/>
            <w:tcBorders>
              <w:top w:val="single" w:sz="4" w:space="0" w:color="auto"/>
              <w:left w:val="single" w:sz="4" w:space="0" w:color="auto"/>
              <w:right w:val="single" w:sz="4" w:space="0" w:color="auto"/>
            </w:tcBorders>
            <w:shd w:val="clear" w:color="auto" w:fill="F2F2F2" w:themeFill="background1" w:themeFillShade="F2"/>
            <w:vAlign w:val="center"/>
          </w:tcPr>
          <w:p w14:paraId="588934EB" w14:textId="77777777" w:rsidR="00DF5DBC" w:rsidRPr="00366F2E" w:rsidRDefault="00DF5DBC" w:rsidP="001456D2">
            <w:pPr>
              <w:spacing w:line="228" w:lineRule="auto"/>
              <w:rPr>
                <w:rFonts w:ascii="Arial" w:hAnsi="Arial" w:cs="Arial"/>
                <w:b/>
                <w:sz w:val="20"/>
              </w:rPr>
            </w:pPr>
          </w:p>
        </w:tc>
        <w:tc>
          <w:tcPr>
            <w:tcW w:w="1417" w:type="dxa"/>
            <w:tcBorders>
              <w:top w:val="single" w:sz="4" w:space="0" w:color="auto"/>
              <w:left w:val="single" w:sz="4" w:space="0" w:color="auto"/>
              <w:right w:val="single" w:sz="4" w:space="0" w:color="auto"/>
            </w:tcBorders>
            <w:shd w:val="clear" w:color="auto" w:fill="F2F2F2" w:themeFill="background1" w:themeFillShade="F2"/>
            <w:vAlign w:val="center"/>
          </w:tcPr>
          <w:p w14:paraId="22BFFDFB" w14:textId="2351A9E3" w:rsidR="00DF5DBC" w:rsidRPr="00366F2E" w:rsidRDefault="00DF5DBC" w:rsidP="00DB19A4">
            <w:pPr>
              <w:jc w:val="center"/>
              <w:rPr>
                <w:rFonts w:ascii="Arial" w:hAnsi="Arial" w:cs="Arial"/>
                <w:b/>
              </w:rPr>
            </w:pPr>
            <w:r w:rsidRPr="00366F2E">
              <w:rPr>
                <w:rFonts w:ascii="Arial" w:hAnsi="Arial" w:cs="Arial"/>
                <w:b/>
                <w:sz w:val="20"/>
              </w:rPr>
              <w:t>Cena v</w:t>
            </w:r>
            <w:r w:rsidR="00F00687" w:rsidRPr="00366F2E">
              <w:rPr>
                <w:rFonts w:ascii="Arial" w:hAnsi="Arial" w:cs="Arial"/>
                <w:b/>
                <w:sz w:val="20"/>
              </w:rPr>
              <w:t> </w:t>
            </w:r>
            <w:r w:rsidRPr="00366F2E">
              <w:rPr>
                <w:rFonts w:ascii="Arial" w:hAnsi="Arial" w:cs="Arial"/>
                <w:b/>
                <w:sz w:val="20"/>
              </w:rPr>
              <w:t>Kč</w:t>
            </w:r>
          </w:p>
        </w:tc>
      </w:tr>
      <w:tr w:rsidR="00547C55" w:rsidRPr="00366F2E" w14:paraId="3557AC97" w14:textId="77777777" w:rsidTr="002C33D3">
        <w:tc>
          <w:tcPr>
            <w:tcW w:w="567" w:type="dxa"/>
            <w:tcBorders>
              <w:top w:val="single" w:sz="4" w:space="0" w:color="auto"/>
              <w:left w:val="single" w:sz="4" w:space="0" w:color="auto"/>
              <w:right w:val="single" w:sz="4" w:space="0" w:color="auto"/>
            </w:tcBorders>
          </w:tcPr>
          <w:sdt>
            <w:sdtPr>
              <w:rPr>
                <w:rFonts w:ascii="Arial" w:hAnsi="Arial" w:cs="Arial"/>
                <w:b/>
              </w:rPr>
              <w:id w:val="-1480152437"/>
            </w:sdtPr>
            <w:sdtEndPr/>
            <w:sdtContent>
              <w:p w14:paraId="3E0D577B" w14:textId="6FA2EB86" w:rsidR="00453CC0" w:rsidRPr="00366F2E" w:rsidRDefault="00453CC0">
                <w:pPr>
                  <w:spacing w:line="228" w:lineRule="auto"/>
                  <w:rPr>
                    <w:rFonts w:ascii="Arial" w:hAnsi="Arial" w:cs="Arial"/>
                    <w:b/>
                  </w:rPr>
                </w:pPr>
                <w:r w:rsidRPr="00366F2E">
                  <w:rPr>
                    <w:rFonts w:ascii="Arial" w:hAnsi="Arial" w:cs="Arial"/>
                    <w:b/>
                  </w:rPr>
                  <w:t>2.1</w:t>
                </w:r>
              </w:p>
            </w:sdtContent>
          </w:sdt>
        </w:tc>
        <w:tc>
          <w:tcPr>
            <w:tcW w:w="7797" w:type="dxa"/>
            <w:tcBorders>
              <w:top w:val="single" w:sz="4" w:space="0" w:color="auto"/>
              <w:left w:val="single" w:sz="4" w:space="0" w:color="auto"/>
              <w:right w:val="single" w:sz="4" w:space="0" w:color="auto"/>
            </w:tcBorders>
            <w:vAlign w:val="center"/>
          </w:tcPr>
          <w:sdt>
            <w:sdtPr>
              <w:rPr>
                <w:rFonts w:ascii="Arial" w:hAnsi="Arial" w:cs="Arial"/>
                <w:b/>
              </w:rPr>
              <w:id w:val="-1501113717"/>
            </w:sdtPr>
            <w:sdtEndPr/>
            <w:sdtContent>
              <w:p w14:paraId="20E1DD61" w14:textId="77777777" w:rsidR="00453CC0" w:rsidRPr="00366F2E" w:rsidRDefault="00453CC0" w:rsidP="001456D2">
                <w:pPr>
                  <w:spacing w:line="228" w:lineRule="auto"/>
                  <w:rPr>
                    <w:rFonts w:ascii="Arial" w:hAnsi="Arial" w:cs="Arial"/>
                    <w:b/>
                  </w:rPr>
                </w:pPr>
                <w:r w:rsidRPr="00366F2E">
                  <w:rPr>
                    <w:rFonts w:ascii="Arial" w:hAnsi="Arial" w:cs="Arial"/>
                    <w:b/>
                  </w:rPr>
                  <w:t xml:space="preserve">Dodejka </w:t>
                </w:r>
              </w:p>
              <w:p w14:paraId="13F6A7F6" w14:textId="792F69B6" w:rsidR="00453CC0" w:rsidRPr="00366F2E" w:rsidRDefault="00453CC0" w:rsidP="001456D2">
                <w:pPr>
                  <w:spacing w:line="228" w:lineRule="auto"/>
                  <w:rPr>
                    <w:rFonts w:ascii="Arial" w:hAnsi="Arial" w:cs="Arial"/>
                    <w:b/>
                  </w:rPr>
                </w:pPr>
                <w:r w:rsidRPr="00366F2E">
                  <w:rPr>
                    <w:rFonts w:ascii="Arial" w:hAnsi="Arial" w:cs="Arial"/>
                    <w:sz w:val="20"/>
                    <w:szCs w:val="20"/>
                  </w:rPr>
                  <w:t>(čl. 410 poštovních podmínek)</w:t>
                </w:r>
              </w:p>
            </w:sdtContent>
          </w:sdt>
        </w:tc>
        <w:tc>
          <w:tcPr>
            <w:tcW w:w="1417" w:type="dxa"/>
            <w:vMerge w:val="restart"/>
            <w:tcBorders>
              <w:top w:val="single" w:sz="4" w:space="0" w:color="auto"/>
              <w:left w:val="single" w:sz="4" w:space="0" w:color="auto"/>
              <w:right w:val="single" w:sz="4" w:space="0" w:color="auto"/>
            </w:tcBorders>
            <w:vAlign w:val="center"/>
          </w:tcPr>
          <w:p w14:paraId="7896340C" w14:textId="61D3A45D" w:rsidR="00453CC0" w:rsidRPr="00366F2E" w:rsidRDefault="008476C1" w:rsidP="008809A0">
            <w:pPr>
              <w:pStyle w:val="Bezmezer"/>
              <w:tabs>
                <w:tab w:val="left" w:pos="7655"/>
              </w:tabs>
              <w:spacing w:line="228" w:lineRule="auto"/>
              <w:jc w:val="center"/>
              <w:rPr>
                <w:rFonts w:ascii="Arial" w:hAnsi="Arial" w:cs="Arial"/>
                <w:b/>
              </w:rPr>
            </w:pPr>
            <w:r w:rsidRPr="00366F2E">
              <w:rPr>
                <w:rFonts w:ascii="Arial" w:hAnsi="Arial" w:cs="Arial"/>
                <w:sz w:val="20"/>
                <w:szCs w:val="20"/>
              </w:rPr>
              <w:t>30</w:t>
            </w:r>
            <w:r w:rsidR="008E6EBF" w:rsidRPr="00366F2E">
              <w:rPr>
                <w:rFonts w:ascii="Arial" w:hAnsi="Arial" w:cs="Arial"/>
                <w:sz w:val="20"/>
                <w:szCs w:val="20"/>
              </w:rPr>
              <w:t>,00</w:t>
            </w:r>
          </w:p>
        </w:tc>
      </w:tr>
      <w:tr w:rsidR="00547C55" w:rsidRPr="00366F2E" w14:paraId="76472DD9" w14:textId="77777777" w:rsidTr="002C33D3">
        <w:tc>
          <w:tcPr>
            <w:tcW w:w="567" w:type="dxa"/>
            <w:tcBorders>
              <w:left w:val="single" w:sz="4" w:space="0" w:color="auto"/>
              <w:bottom w:val="single" w:sz="4" w:space="0" w:color="auto"/>
              <w:right w:val="single" w:sz="4" w:space="0" w:color="auto"/>
            </w:tcBorders>
          </w:tcPr>
          <w:p w14:paraId="7F84FCFC" w14:textId="77777777" w:rsidR="00453CC0" w:rsidRPr="00366F2E" w:rsidRDefault="00453CC0">
            <w:pPr>
              <w:pStyle w:val="Bezmezer"/>
              <w:tabs>
                <w:tab w:val="left" w:pos="7655"/>
              </w:tabs>
              <w:spacing w:line="228" w:lineRule="auto"/>
              <w:rPr>
                <w:rFonts w:ascii="Arial" w:hAnsi="Arial" w:cs="Arial"/>
                <w:sz w:val="20"/>
                <w:szCs w:val="20"/>
              </w:rPr>
            </w:pPr>
          </w:p>
        </w:tc>
        <w:tc>
          <w:tcPr>
            <w:tcW w:w="7797" w:type="dxa"/>
            <w:tcBorders>
              <w:left w:val="single" w:sz="4" w:space="0" w:color="auto"/>
              <w:bottom w:val="single" w:sz="4" w:space="0" w:color="auto"/>
              <w:right w:val="single" w:sz="4" w:space="0" w:color="auto"/>
            </w:tcBorders>
            <w:vAlign w:val="center"/>
          </w:tcPr>
          <w:p w14:paraId="2BEA5179" w14:textId="77777777" w:rsidR="00453CC0" w:rsidRPr="00366F2E" w:rsidRDefault="00453CC0" w:rsidP="001456D2">
            <w:pPr>
              <w:pStyle w:val="Bezmezer"/>
              <w:tabs>
                <w:tab w:val="left" w:pos="7655"/>
              </w:tabs>
              <w:spacing w:line="228" w:lineRule="auto"/>
              <w:rPr>
                <w:rFonts w:ascii="Arial" w:hAnsi="Arial" w:cs="Arial"/>
                <w:sz w:val="20"/>
                <w:szCs w:val="20"/>
              </w:rPr>
            </w:pPr>
            <w:r w:rsidRPr="00366F2E">
              <w:rPr>
                <w:rFonts w:ascii="Arial" w:hAnsi="Arial" w:cs="Arial"/>
                <w:sz w:val="20"/>
                <w:szCs w:val="20"/>
              </w:rPr>
              <w:t>Cena podle položky č. 1 se zvyšuje o příplatek</w:t>
            </w:r>
          </w:p>
        </w:tc>
        <w:tc>
          <w:tcPr>
            <w:tcW w:w="1417" w:type="dxa"/>
            <w:vMerge/>
            <w:tcBorders>
              <w:left w:val="single" w:sz="4" w:space="0" w:color="auto"/>
              <w:bottom w:val="single" w:sz="4" w:space="0" w:color="auto"/>
              <w:right w:val="single" w:sz="4" w:space="0" w:color="auto"/>
            </w:tcBorders>
            <w:vAlign w:val="center"/>
          </w:tcPr>
          <w:p w14:paraId="57446799" w14:textId="1D164AA3" w:rsidR="00453CC0" w:rsidRPr="00366F2E" w:rsidRDefault="00453CC0" w:rsidP="00453CC0">
            <w:pPr>
              <w:pStyle w:val="Bezmezer"/>
              <w:tabs>
                <w:tab w:val="left" w:pos="7655"/>
              </w:tabs>
              <w:spacing w:line="228" w:lineRule="auto"/>
              <w:jc w:val="center"/>
              <w:rPr>
                <w:rFonts w:ascii="Arial" w:hAnsi="Arial" w:cs="Arial"/>
                <w:sz w:val="20"/>
                <w:szCs w:val="20"/>
              </w:rPr>
            </w:pPr>
          </w:p>
        </w:tc>
      </w:tr>
      <w:tr w:rsidR="00547C55" w:rsidRPr="00366F2E" w14:paraId="1AA351E7" w14:textId="77777777" w:rsidTr="002C33D3">
        <w:tc>
          <w:tcPr>
            <w:tcW w:w="567" w:type="dxa"/>
            <w:tcBorders>
              <w:left w:val="single" w:sz="4" w:space="0" w:color="auto"/>
              <w:right w:val="single" w:sz="4" w:space="0" w:color="auto"/>
            </w:tcBorders>
          </w:tcPr>
          <w:sdt>
            <w:sdtPr>
              <w:rPr>
                <w:rFonts w:ascii="Arial" w:hAnsi="Arial" w:cs="Arial"/>
                <w:b/>
              </w:rPr>
              <w:id w:val="962199"/>
            </w:sdtPr>
            <w:sdtEndPr/>
            <w:sdtContent>
              <w:p w14:paraId="23B6D2CC" w14:textId="703ED9AF" w:rsidR="00453CC0" w:rsidRPr="00366F2E" w:rsidRDefault="00453CC0">
                <w:pPr>
                  <w:spacing w:line="228" w:lineRule="auto"/>
                  <w:rPr>
                    <w:rFonts w:ascii="Arial" w:hAnsi="Arial" w:cs="Arial"/>
                    <w:b/>
                  </w:rPr>
                </w:pPr>
                <w:r w:rsidRPr="00366F2E">
                  <w:rPr>
                    <w:rFonts w:ascii="Arial" w:hAnsi="Arial" w:cs="Arial"/>
                    <w:b/>
                  </w:rPr>
                  <w:t>2.2</w:t>
                </w:r>
              </w:p>
            </w:sdtContent>
          </w:sdt>
        </w:tc>
        <w:tc>
          <w:tcPr>
            <w:tcW w:w="7797" w:type="dxa"/>
            <w:tcBorders>
              <w:left w:val="single" w:sz="4" w:space="0" w:color="auto"/>
              <w:right w:val="single" w:sz="4" w:space="0" w:color="auto"/>
            </w:tcBorders>
            <w:vAlign w:val="center"/>
          </w:tcPr>
          <w:p w14:paraId="37C1A46A" w14:textId="77777777" w:rsidR="00453CC0" w:rsidRPr="00366F2E" w:rsidRDefault="00453CC0" w:rsidP="001456D2">
            <w:pPr>
              <w:spacing w:line="228" w:lineRule="auto"/>
              <w:rPr>
                <w:rFonts w:ascii="Arial" w:hAnsi="Arial" w:cs="Arial"/>
                <w:b/>
              </w:rPr>
            </w:pPr>
            <w:r w:rsidRPr="00366F2E">
              <w:rPr>
                <w:rFonts w:ascii="Arial" w:hAnsi="Arial" w:cs="Arial"/>
                <w:b/>
              </w:rPr>
              <w:t xml:space="preserve">Dodání do vlastních rukou adresáta </w:t>
            </w:r>
          </w:p>
          <w:p w14:paraId="1ACD5B37" w14:textId="77777777" w:rsidR="00453CC0" w:rsidRPr="00366F2E" w:rsidRDefault="00453CC0" w:rsidP="001456D2">
            <w:pPr>
              <w:spacing w:line="228" w:lineRule="auto"/>
              <w:rPr>
                <w:rFonts w:ascii="Arial" w:hAnsi="Arial" w:cs="Arial"/>
                <w:b/>
              </w:rPr>
            </w:pPr>
            <w:r w:rsidRPr="00366F2E">
              <w:rPr>
                <w:rFonts w:ascii="Arial" w:hAnsi="Arial" w:cs="Arial"/>
                <w:sz w:val="20"/>
                <w:szCs w:val="20"/>
              </w:rPr>
              <w:t>(čl. 411 poštovních podmínek)</w:t>
            </w:r>
          </w:p>
        </w:tc>
        <w:tc>
          <w:tcPr>
            <w:tcW w:w="1417" w:type="dxa"/>
            <w:vMerge w:val="restart"/>
            <w:tcBorders>
              <w:left w:val="single" w:sz="4" w:space="0" w:color="auto"/>
              <w:right w:val="single" w:sz="4" w:space="0" w:color="auto"/>
            </w:tcBorders>
            <w:vAlign w:val="center"/>
          </w:tcPr>
          <w:p w14:paraId="53310540" w14:textId="2988DB58" w:rsidR="00453CC0" w:rsidRPr="00366F2E" w:rsidRDefault="008476C1" w:rsidP="00453CC0">
            <w:pPr>
              <w:pStyle w:val="Bezmezer"/>
              <w:tabs>
                <w:tab w:val="left" w:pos="7655"/>
              </w:tabs>
              <w:spacing w:line="228" w:lineRule="auto"/>
              <w:jc w:val="center"/>
              <w:rPr>
                <w:rFonts w:ascii="Arial" w:hAnsi="Arial" w:cs="Arial"/>
                <w:b/>
              </w:rPr>
            </w:pPr>
            <w:r w:rsidRPr="00366F2E">
              <w:rPr>
                <w:rFonts w:ascii="Arial" w:hAnsi="Arial" w:cs="Arial"/>
                <w:sz w:val="20"/>
                <w:szCs w:val="20"/>
              </w:rPr>
              <w:t>24</w:t>
            </w:r>
            <w:r w:rsidR="008E6EBF" w:rsidRPr="00366F2E">
              <w:rPr>
                <w:rFonts w:ascii="Arial" w:hAnsi="Arial" w:cs="Arial"/>
                <w:sz w:val="20"/>
                <w:szCs w:val="20"/>
              </w:rPr>
              <w:t>,00</w:t>
            </w:r>
          </w:p>
        </w:tc>
      </w:tr>
      <w:tr w:rsidR="00547C55" w:rsidRPr="00366F2E" w14:paraId="7C260768" w14:textId="77777777" w:rsidTr="00B33B89">
        <w:tc>
          <w:tcPr>
            <w:tcW w:w="567" w:type="dxa"/>
            <w:tcBorders>
              <w:left w:val="single" w:sz="4" w:space="0" w:color="auto"/>
              <w:bottom w:val="single" w:sz="4" w:space="0" w:color="auto"/>
              <w:right w:val="single" w:sz="4" w:space="0" w:color="auto"/>
            </w:tcBorders>
            <w:vAlign w:val="center"/>
          </w:tcPr>
          <w:p w14:paraId="0689C2BE" w14:textId="77777777" w:rsidR="00453CC0" w:rsidRPr="00366F2E" w:rsidRDefault="00453CC0" w:rsidP="001456D2">
            <w:pPr>
              <w:pStyle w:val="Bezmezer"/>
              <w:tabs>
                <w:tab w:val="left" w:pos="7655"/>
              </w:tabs>
              <w:spacing w:line="228" w:lineRule="auto"/>
              <w:rPr>
                <w:rFonts w:ascii="Arial" w:hAnsi="Arial" w:cs="Arial"/>
                <w:sz w:val="20"/>
                <w:szCs w:val="20"/>
              </w:rPr>
            </w:pPr>
          </w:p>
        </w:tc>
        <w:tc>
          <w:tcPr>
            <w:tcW w:w="7797" w:type="dxa"/>
            <w:tcBorders>
              <w:left w:val="single" w:sz="4" w:space="0" w:color="auto"/>
              <w:bottom w:val="single" w:sz="4" w:space="0" w:color="auto"/>
              <w:right w:val="single" w:sz="4" w:space="0" w:color="auto"/>
            </w:tcBorders>
            <w:vAlign w:val="center"/>
          </w:tcPr>
          <w:p w14:paraId="6E00B2DC" w14:textId="77777777" w:rsidR="00453CC0" w:rsidRPr="00366F2E" w:rsidRDefault="00453CC0" w:rsidP="001456D2">
            <w:pPr>
              <w:pStyle w:val="Bezmezer"/>
              <w:tabs>
                <w:tab w:val="left" w:pos="7655"/>
              </w:tabs>
              <w:spacing w:line="228" w:lineRule="auto"/>
              <w:rPr>
                <w:rFonts w:ascii="Arial" w:hAnsi="Arial" w:cs="Arial"/>
                <w:sz w:val="20"/>
                <w:szCs w:val="20"/>
              </w:rPr>
            </w:pPr>
            <w:r w:rsidRPr="00366F2E">
              <w:rPr>
                <w:rFonts w:ascii="Arial" w:hAnsi="Arial" w:cs="Arial"/>
                <w:sz w:val="20"/>
                <w:szCs w:val="20"/>
              </w:rPr>
              <w:t>Cena dle položky č. 1 se zvyšuje o příplatek</w:t>
            </w:r>
          </w:p>
        </w:tc>
        <w:tc>
          <w:tcPr>
            <w:tcW w:w="1417" w:type="dxa"/>
            <w:vMerge/>
            <w:tcBorders>
              <w:left w:val="single" w:sz="4" w:space="0" w:color="auto"/>
              <w:bottom w:val="single" w:sz="4" w:space="0" w:color="auto"/>
              <w:right w:val="single" w:sz="4" w:space="0" w:color="auto"/>
            </w:tcBorders>
            <w:vAlign w:val="center"/>
          </w:tcPr>
          <w:p w14:paraId="2BDA98D6" w14:textId="0D4D7A7D" w:rsidR="00453CC0" w:rsidRPr="00366F2E" w:rsidRDefault="00453CC0" w:rsidP="00453CC0">
            <w:pPr>
              <w:pStyle w:val="Bezmezer"/>
              <w:tabs>
                <w:tab w:val="left" w:pos="7655"/>
              </w:tabs>
              <w:spacing w:line="228" w:lineRule="auto"/>
              <w:jc w:val="center"/>
              <w:rPr>
                <w:rFonts w:ascii="Arial" w:hAnsi="Arial" w:cs="Arial"/>
                <w:sz w:val="20"/>
                <w:szCs w:val="20"/>
              </w:rPr>
            </w:pPr>
          </w:p>
        </w:tc>
      </w:tr>
    </w:tbl>
    <w:p w14:paraId="59F70D6D" w14:textId="77777777" w:rsidR="00310B8A" w:rsidRPr="00366F2E" w:rsidRDefault="00310B8A" w:rsidP="00310B8A">
      <w:pPr>
        <w:spacing w:line="228" w:lineRule="auto"/>
        <w:rPr>
          <w:rFonts w:ascii="Arial" w:hAnsi="Arial" w:cs="Arial"/>
          <w:sz w:val="18"/>
          <w:szCs w:val="18"/>
        </w:rPr>
      </w:pPr>
    </w:p>
    <w:tbl>
      <w:tblPr>
        <w:tblW w:w="9781" w:type="dxa"/>
        <w:tblInd w:w="137" w:type="dxa"/>
        <w:tblLook w:val="04A0" w:firstRow="1" w:lastRow="0" w:firstColumn="1" w:lastColumn="0" w:noHBand="0" w:noVBand="1"/>
      </w:tblPr>
      <w:tblGrid>
        <w:gridCol w:w="8363"/>
        <w:gridCol w:w="1418"/>
      </w:tblGrid>
      <w:tr w:rsidR="00547C55" w:rsidRPr="00366F2E" w14:paraId="09F93D85" w14:textId="77777777" w:rsidTr="0059416F">
        <w:trPr>
          <w:trHeight w:val="418"/>
        </w:trPr>
        <w:tc>
          <w:tcPr>
            <w:tcW w:w="836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5497F793" w14:textId="77777777" w:rsidR="00660993" w:rsidRPr="00366F2E" w:rsidRDefault="00660993" w:rsidP="00F940BA">
            <w:pPr>
              <w:spacing w:line="228" w:lineRule="auto"/>
              <w:rPr>
                <w:rFonts w:ascii="Arial" w:hAnsi="Arial" w:cs="Arial"/>
              </w:rPr>
            </w:pPr>
            <w:r w:rsidRPr="00366F2E">
              <w:rPr>
                <w:rFonts w:ascii="Arial" w:hAnsi="Arial" w:cs="Arial"/>
                <w:b/>
                <w:sz w:val="20"/>
              </w:rPr>
              <w:t>Ceny doplňkových služeb pro uživatele výplatních strojů, při úhradě cen Kreditem nebo pro uživatele Hybridní pošty</w:t>
            </w:r>
          </w:p>
        </w:tc>
        <w:tc>
          <w:tcPr>
            <w:tcW w:w="1418"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65019D37" w14:textId="68611610" w:rsidR="00660993" w:rsidRPr="00366F2E" w:rsidRDefault="00660993" w:rsidP="00F940BA">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Cena v</w:t>
            </w:r>
            <w:r w:rsidR="00F00687" w:rsidRPr="00366F2E">
              <w:rPr>
                <w:rFonts w:ascii="Arial" w:hAnsi="Arial" w:cs="Arial"/>
                <w:b/>
                <w:sz w:val="20"/>
                <w:szCs w:val="20"/>
              </w:rPr>
              <w:t> </w:t>
            </w:r>
            <w:r w:rsidRPr="00366F2E">
              <w:rPr>
                <w:rFonts w:ascii="Arial" w:hAnsi="Arial" w:cs="Arial"/>
                <w:b/>
                <w:sz w:val="20"/>
                <w:szCs w:val="20"/>
              </w:rPr>
              <w:t>Kč</w:t>
            </w:r>
          </w:p>
        </w:tc>
      </w:tr>
      <w:tr w:rsidR="00547C55" w:rsidRPr="00366F2E" w14:paraId="7DF0ED5C" w14:textId="77777777" w:rsidTr="0059416F">
        <w:trPr>
          <w:trHeight w:val="144"/>
        </w:trPr>
        <w:tc>
          <w:tcPr>
            <w:tcW w:w="8363" w:type="dxa"/>
            <w:tcBorders>
              <w:top w:val="single" w:sz="4" w:space="0" w:color="auto"/>
              <w:left w:val="single" w:sz="4" w:space="0" w:color="auto"/>
              <w:bottom w:val="single" w:sz="4" w:space="0" w:color="auto"/>
              <w:right w:val="single" w:sz="4" w:space="0" w:color="auto"/>
            </w:tcBorders>
            <w:vAlign w:val="center"/>
          </w:tcPr>
          <w:p w14:paraId="39B9D86E" w14:textId="77777777" w:rsidR="00660993" w:rsidRPr="00366F2E" w:rsidRDefault="00660993" w:rsidP="00F940BA">
            <w:pPr>
              <w:spacing w:line="228" w:lineRule="auto"/>
              <w:rPr>
                <w:rFonts w:ascii="Arial" w:hAnsi="Arial" w:cs="Arial"/>
                <w:sz w:val="20"/>
                <w:szCs w:val="20"/>
              </w:rPr>
            </w:pPr>
            <w:r w:rsidRPr="00366F2E">
              <w:rPr>
                <w:rFonts w:ascii="Arial" w:hAnsi="Arial" w:cs="Arial"/>
                <w:sz w:val="20"/>
                <w:szCs w:val="20"/>
              </w:rPr>
              <w:t>Dodejka</w:t>
            </w:r>
          </w:p>
        </w:tc>
        <w:tc>
          <w:tcPr>
            <w:tcW w:w="1418" w:type="dxa"/>
            <w:tcBorders>
              <w:top w:val="single" w:sz="4" w:space="0" w:color="auto"/>
              <w:left w:val="single" w:sz="4" w:space="0" w:color="auto"/>
              <w:bottom w:val="single" w:sz="4" w:space="0" w:color="auto"/>
              <w:right w:val="single" w:sz="4" w:space="0" w:color="auto"/>
            </w:tcBorders>
            <w:vAlign w:val="center"/>
          </w:tcPr>
          <w:p w14:paraId="29B0C7E2" w14:textId="025387BA" w:rsidR="00660993" w:rsidRPr="00366F2E" w:rsidRDefault="008476C1" w:rsidP="00F940BA">
            <w:pPr>
              <w:pStyle w:val="Bezmezer"/>
              <w:tabs>
                <w:tab w:val="left" w:pos="7655"/>
              </w:tabs>
              <w:spacing w:line="228" w:lineRule="auto"/>
              <w:ind w:left="-108"/>
              <w:jc w:val="center"/>
              <w:rPr>
                <w:rFonts w:ascii="Arial" w:hAnsi="Arial" w:cs="Arial"/>
                <w:sz w:val="20"/>
                <w:szCs w:val="20"/>
              </w:rPr>
            </w:pPr>
            <w:r w:rsidRPr="00366F2E">
              <w:rPr>
                <w:rFonts w:ascii="Arial" w:hAnsi="Arial" w:cs="Arial"/>
                <w:sz w:val="20"/>
                <w:szCs w:val="20"/>
              </w:rPr>
              <w:t>29</w:t>
            </w:r>
            <w:r w:rsidR="00660993" w:rsidRPr="00366F2E">
              <w:rPr>
                <w:rFonts w:ascii="Arial" w:hAnsi="Arial" w:cs="Arial"/>
                <w:sz w:val="20"/>
                <w:szCs w:val="20"/>
              </w:rPr>
              <w:t>,30</w:t>
            </w:r>
          </w:p>
        </w:tc>
      </w:tr>
      <w:tr w:rsidR="00547C55" w:rsidRPr="00366F2E" w14:paraId="2E84F88D" w14:textId="77777777" w:rsidTr="0059416F">
        <w:trPr>
          <w:trHeight w:val="144"/>
        </w:trPr>
        <w:tc>
          <w:tcPr>
            <w:tcW w:w="8363" w:type="dxa"/>
            <w:tcBorders>
              <w:top w:val="single" w:sz="4" w:space="0" w:color="auto"/>
              <w:left w:val="single" w:sz="4" w:space="0" w:color="auto"/>
              <w:bottom w:val="single" w:sz="4" w:space="0" w:color="auto"/>
              <w:right w:val="single" w:sz="4" w:space="0" w:color="auto"/>
            </w:tcBorders>
            <w:vAlign w:val="center"/>
          </w:tcPr>
          <w:p w14:paraId="29D4E0FF" w14:textId="25E5086A" w:rsidR="00F00687" w:rsidRPr="00366F2E" w:rsidRDefault="00F00687" w:rsidP="00F940BA">
            <w:pPr>
              <w:spacing w:line="228" w:lineRule="auto"/>
              <w:rPr>
                <w:rFonts w:ascii="Arial" w:hAnsi="Arial" w:cs="Arial"/>
                <w:sz w:val="20"/>
                <w:szCs w:val="20"/>
              </w:rPr>
            </w:pPr>
            <w:r w:rsidRPr="00366F2E">
              <w:rPr>
                <w:rFonts w:ascii="Arial" w:hAnsi="Arial" w:cs="Arial"/>
                <w:sz w:val="20"/>
                <w:szCs w:val="20"/>
              </w:rPr>
              <w:t>Dodání do vlastních rukou adresáta</w:t>
            </w:r>
          </w:p>
        </w:tc>
        <w:tc>
          <w:tcPr>
            <w:tcW w:w="1418" w:type="dxa"/>
            <w:tcBorders>
              <w:top w:val="single" w:sz="4" w:space="0" w:color="auto"/>
              <w:left w:val="single" w:sz="4" w:space="0" w:color="auto"/>
              <w:bottom w:val="single" w:sz="4" w:space="0" w:color="auto"/>
              <w:right w:val="single" w:sz="4" w:space="0" w:color="auto"/>
            </w:tcBorders>
            <w:vAlign w:val="center"/>
          </w:tcPr>
          <w:p w14:paraId="66C85580" w14:textId="598AAC5B" w:rsidR="00F00687" w:rsidRPr="00366F2E" w:rsidRDefault="008476C1" w:rsidP="00F940BA">
            <w:pPr>
              <w:pStyle w:val="Bezmezer"/>
              <w:tabs>
                <w:tab w:val="left" w:pos="7655"/>
              </w:tabs>
              <w:spacing w:line="228" w:lineRule="auto"/>
              <w:ind w:left="-108"/>
              <w:jc w:val="center"/>
              <w:rPr>
                <w:rFonts w:ascii="Arial" w:hAnsi="Arial" w:cs="Arial"/>
                <w:sz w:val="20"/>
                <w:szCs w:val="20"/>
              </w:rPr>
            </w:pPr>
            <w:r w:rsidRPr="00366F2E">
              <w:rPr>
                <w:rFonts w:ascii="Arial" w:hAnsi="Arial" w:cs="Arial"/>
                <w:sz w:val="20"/>
                <w:szCs w:val="20"/>
              </w:rPr>
              <w:t>23</w:t>
            </w:r>
            <w:r w:rsidR="00F00687" w:rsidRPr="00366F2E">
              <w:rPr>
                <w:rFonts w:ascii="Arial" w:hAnsi="Arial" w:cs="Arial"/>
                <w:sz w:val="20"/>
                <w:szCs w:val="20"/>
              </w:rPr>
              <w:t>,50</w:t>
            </w:r>
          </w:p>
        </w:tc>
      </w:tr>
    </w:tbl>
    <w:p w14:paraId="030792D0" w14:textId="77777777" w:rsidR="00660993" w:rsidRPr="00366F2E" w:rsidRDefault="00660993" w:rsidP="00310B8A">
      <w:pPr>
        <w:spacing w:line="228" w:lineRule="auto"/>
        <w:rPr>
          <w:rFonts w:ascii="Arial" w:hAnsi="Arial" w:cs="Arial"/>
          <w:sz w:val="18"/>
          <w:szCs w:val="18"/>
        </w:rPr>
      </w:pPr>
    </w:p>
    <w:tbl>
      <w:tblPr>
        <w:tblW w:w="0" w:type="auto"/>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781"/>
      </w:tblGrid>
      <w:tr w:rsidR="00EC2455" w:rsidRPr="00366F2E" w14:paraId="06774904" w14:textId="77777777" w:rsidTr="00170D54">
        <w:trPr>
          <w:trHeight w:val="178"/>
        </w:trPr>
        <w:tc>
          <w:tcPr>
            <w:tcW w:w="9781" w:type="dxa"/>
            <w:tcBorders>
              <w:top w:val="nil"/>
              <w:left w:val="nil"/>
              <w:bottom w:val="nil"/>
              <w:right w:val="nil"/>
            </w:tcBorders>
          </w:tcPr>
          <w:p w14:paraId="75CAF71F" w14:textId="7CA3427B" w:rsidR="00EC2455" w:rsidRPr="00366F2E" w:rsidRDefault="00EC2455" w:rsidP="001B5A38">
            <w:pPr>
              <w:pStyle w:val="Nadpis3"/>
              <w:numPr>
                <w:ilvl w:val="0"/>
                <w:numId w:val="75"/>
              </w:numPr>
              <w:rPr>
                <w:rFonts w:cs="Arial"/>
                <w:b w:val="0"/>
                <w:u w:val="single"/>
              </w:rPr>
            </w:pPr>
            <w:bookmarkStart w:id="566" w:name="_Toc22742935"/>
            <w:bookmarkStart w:id="567" w:name="_Toc87870695"/>
            <w:bookmarkStart w:id="568" w:name="_Toc151388021"/>
            <w:bookmarkStart w:id="569" w:name="_Toc189039867"/>
            <w:r w:rsidRPr="00366F2E">
              <w:rPr>
                <w:rFonts w:cs="Arial"/>
              </w:rPr>
              <w:t>Příplatky</w:t>
            </w:r>
            <w:bookmarkEnd w:id="566"/>
            <w:bookmarkEnd w:id="567"/>
            <w:bookmarkEnd w:id="568"/>
            <w:bookmarkEnd w:id="569"/>
          </w:p>
        </w:tc>
      </w:tr>
    </w:tbl>
    <w:p w14:paraId="2938CF88" w14:textId="77777777" w:rsidR="00310B8A" w:rsidRPr="00366F2E" w:rsidRDefault="00310B8A" w:rsidP="00310B8A">
      <w:pPr>
        <w:spacing w:line="228" w:lineRule="auto"/>
        <w:rPr>
          <w:rFonts w:ascii="Arial" w:hAnsi="Arial" w:cs="Arial"/>
          <w:sz w:val="18"/>
          <w:szCs w:val="18"/>
        </w:rPr>
      </w:pPr>
    </w:p>
    <w:tbl>
      <w:tblPr>
        <w:tblW w:w="9781" w:type="dxa"/>
        <w:tblInd w:w="108" w:type="dxa"/>
        <w:tblLook w:val="04A0" w:firstRow="1" w:lastRow="0" w:firstColumn="1" w:lastColumn="0" w:noHBand="0" w:noVBand="1"/>
      </w:tblPr>
      <w:tblGrid>
        <w:gridCol w:w="567"/>
        <w:gridCol w:w="7797"/>
        <w:gridCol w:w="1417"/>
      </w:tblGrid>
      <w:tr w:rsidR="00547C55" w:rsidRPr="00366F2E" w14:paraId="4DEB3EC2" w14:textId="77777777" w:rsidTr="00464647">
        <w:trPr>
          <w:trHeight w:val="201"/>
        </w:trPr>
        <w:tc>
          <w:tcPr>
            <w:tcW w:w="8364" w:type="dxa"/>
            <w:gridSpan w:val="2"/>
            <w:tcBorders>
              <w:top w:val="single" w:sz="4" w:space="0" w:color="auto"/>
              <w:left w:val="single" w:sz="4" w:space="0" w:color="auto"/>
              <w:right w:val="single" w:sz="4" w:space="0" w:color="auto"/>
            </w:tcBorders>
            <w:shd w:val="clear" w:color="auto" w:fill="F2F2F2" w:themeFill="background1" w:themeFillShade="F2"/>
            <w:vAlign w:val="center"/>
          </w:tcPr>
          <w:p w14:paraId="037E6D46" w14:textId="77777777" w:rsidR="00DF5DBC" w:rsidRPr="00366F2E" w:rsidRDefault="00DF5DBC" w:rsidP="001456D2">
            <w:pPr>
              <w:spacing w:line="228" w:lineRule="auto"/>
              <w:rPr>
                <w:rFonts w:ascii="Arial" w:hAnsi="Arial" w:cs="Arial"/>
                <w:b/>
                <w:sz w:val="20"/>
              </w:rPr>
            </w:pPr>
          </w:p>
        </w:tc>
        <w:tc>
          <w:tcPr>
            <w:tcW w:w="1417" w:type="dxa"/>
            <w:tcBorders>
              <w:top w:val="single" w:sz="4" w:space="0" w:color="auto"/>
              <w:left w:val="single" w:sz="4" w:space="0" w:color="auto"/>
              <w:right w:val="single" w:sz="4" w:space="0" w:color="auto"/>
            </w:tcBorders>
            <w:shd w:val="clear" w:color="auto" w:fill="F2F2F2" w:themeFill="background1" w:themeFillShade="F2"/>
            <w:vAlign w:val="center"/>
          </w:tcPr>
          <w:p w14:paraId="2432DA3E" w14:textId="77777777" w:rsidR="00DF5DBC" w:rsidRPr="00366F2E" w:rsidRDefault="00DF5DBC" w:rsidP="00464647">
            <w:pPr>
              <w:pStyle w:val="Bezmezer"/>
              <w:tabs>
                <w:tab w:val="left" w:pos="7655"/>
              </w:tabs>
              <w:spacing w:line="228" w:lineRule="auto"/>
              <w:jc w:val="center"/>
              <w:rPr>
                <w:rFonts w:ascii="Arial" w:hAnsi="Arial" w:cs="Arial"/>
                <w:b/>
                <w:sz w:val="20"/>
              </w:rPr>
            </w:pPr>
            <w:r w:rsidRPr="00366F2E">
              <w:rPr>
                <w:rFonts w:ascii="Arial" w:hAnsi="Arial" w:cs="Arial"/>
                <w:b/>
                <w:sz w:val="20"/>
              </w:rPr>
              <w:t>Cena v Kč</w:t>
            </w:r>
          </w:p>
        </w:tc>
      </w:tr>
      <w:tr w:rsidR="00547C55" w:rsidRPr="00366F2E" w14:paraId="0E08E194" w14:textId="77777777" w:rsidTr="002C33D3">
        <w:tc>
          <w:tcPr>
            <w:tcW w:w="567" w:type="dxa"/>
            <w:tcBorders>
              <w:top w:val="single" w:sz="4" w:space="0" w:color="auto"/>
              <w:left w:val="single" w:sz="4" w:space="0" w:color="auto"/>
              <w:right w:val="single" w:sz="4" w:space="0" w:color="auto"/>
            </w:tcBorders>
          </w:tcPr>
          <w:sdt>
            <w:sdtPr>
              <w:rPr>
                <w:rFonts w:ascii="Arial" w:hAnsi="Arial" w:cs="Arial"/>
                <w:b/>
              </w:rPr>
              <w:id w:val="-1892019495"/>
            </w:sdtPr>
            <w:sdtEndPr/>
            <w:sdtContent>
              <w:p w14:paraId="54D38832" w14:textId="14AF7C62" w:rsidR="0007228E" w:rsidRPr="00366F2E" w:rsidRDefault="0007228E">
                <w:pPr>
                  <w:spacing w:line="228" w:lineRule="auto"/>
                  <w:rPr>
                    <w:rFonts w:ascii="Arial" w:hAnsi="Arial" w:cs="Arial"/>
                    <w:b/>
                  </w:rPr>
                </w:pPr>
                <w:r w:rsidRPr="00366F2E">
                  <w:rPr>
                    <w:rFonts w:ascii="Arial" w:hAnsi="Arial" w:cs="Arial"/>
                    <w:b/>
                  </w:rPr>
                  <w:t>3.1</w:t>
                </w:r>
              </w:p>
            </w:sdtContent>
          </w:sdt>
        </w:tc>
        <w:tc>
          <w:tcPr>
            <w:tcW w:w="7797" w:type="dxa"/>
            <w:tcBorders>
              <w:top w:val="single" w:sz="4" w:space="0" w:color="auto"/>
              <w:left w:val="single" w:sz="4" w:space="0" w:color="auto"/>
              <w:right w:val="single" w:sz="4" w:space="0" w:color="auto"/>
            </w:tcBorders>
            <w:vAlign w:val="center"/>
          </w:tcPr>
          <w:p w14:paraId="521CB955" w14:textId="77777777" w:rsidR="0007228E" w:rsidRPr="00366F2E" w:rsidRDefault="0007228E" w:rsidP="008D44F3">
            <w:pPr>
              <w:spacing w:line="228" w:lineRule="auto"/>
              <w:jc w:val="both"/>
              <w:rPr>
                <w:rFonts w:ascii="Arial" w:hAnsi="Arial" w:cs="Arial"/>
                <w:b/>
              </w:rPr>
            </w:pPr>
            <w:r w:rsidRPr="00366F2E">
              <w:rPr>
                <w:rFonts w:ascii="Arial" w:hAnsi="Arial" w:cs="Arial"/>
                <w:b/>
              </w:rPr>
              <w:t xml:space="preserve">Reklamace </w:t>
            </w:r>
          </w:p>
          <w:p w14:paraId="32FEE38C" w14:textId="77777777" w:rsidR="0007228E" w:rsidRPr="00366F2E" w:rsidRDefault="0007228E" w:rsidP="008D44F3">
            <w:pPr>
              <w:spacing w:line="228" w:lineRule="auto"/>
              <w:jc w:val="both"/>
              <w:rPr>
                <w:rFonts w:ascii="Arial" w:hAnsi="Arial" w:cs="Arial"/>
                <w:b/>
              </w:rPr>
            </w:pPr>
            <w:r w:rsidRPr="00366F2E">
              <w:rPr>
                <w:rFonts w:ascii="Arial" w:hAnsi="Arial" w:cs="Arial"/>
                <w:sz w:val="20"/>
                <w:szCs w:val="20"/>
              </w:rPr>
              <w:t>(čl. 419 poštovních podmínek)</w:t>
            </w:r>
          </w:p>
        </w:tc>
        <w:tc>
          <w:tcPr>
            <w:tcW w:w="1417" w:type="dxa"/>
            <w:tcBorders>
              <w:top w:val="single" w:sz="4" w:space="0" w:color="auto"/>
              <w:left w:val="single" w:sz="4" w:space="0" w:color="auto"/>
              <w:right w:val="single" w:sz="4" w:space="0" w:color="auto"/>
            </w:tcBorders>
            <w:vAlign w:val="center"/>
          </w:tcPr>
          <w:p w14:paraId="776C3A63" w14:textId="77777777" w:rsidR="0007228E" w:rsidRPr="00366F2E" w:rsidRDefault="0007228E" w:rsidP="00453CC0">
            <w:pPr>
              <w:pStyle w:val="Bezmezer"/>
              <w:tabs>
                <w:tab w:val="left" w:pos="7655"/>
              </w:tabs>
              <w:spacing w:line="228" w:lineRule="auto"/>
              <w:jc w:val="center"/>
              <w:rPr>
                <w:rFonts w:ascii="Arial" w:hAnsi="Arial" w:cs="Arial"/>
                <w:b/>
              </w:rPr>
            </w:pPr>
          </w:p>
        </w:tc>
      </w:tr>
      <w:tr w:rsidR="00547C55" w:rsidRPr="00366F2E" w14:paraId="41CE506A" w14:textId="77777777" w:rsidTr="002C33D3">
        <w:trPr>
          <w:trHeight w:val="402"/>
        </w:trPr>
        <w:tc>
          <w:tcPr>
            <w:tcW w:w="567" w:type="dxa"/>
            <w:tcBorders>
              <w:left w:val="single" w:sz="4" w:space="0" w:color="auto"/>
              <w:bottom w:val="single" w:sz="4" w:space="0" w:color="auto"/>
              <w:right w:val="single" w:sz="4" w:space="0" w:color="auto"/>
            </w:tcBorders>
          </w:tcPr>
          <w:p w14:paraId="05C296C1" w14:textId="77777777" w:rsidR="0007228E" w:rsidRPr="00366F2E" w:rsidRDefault="0007228E">
            <w:pPr>
              <w:pStyle w:val="Bezmezer"/>
              <w:tabs>
                <w:tab w:val="left" w:pos="7655"/>
              </w:tabs>
              <w:spacing w:line="228" w:lineRule="auto"/>
              <w:rPr>
                <w:rFonts w:ascii="Arial" w:hAnsi="Arial" w:cs="Arial"/>
                <w:sz w:val="20"/>
                <w:szCs w:val="20"/>
              </w:rPr>
            </w:pPr>
          </w:p>
        </w:tc>
        <w:tc>
          <w:tcPr>
            <w:tcW w:w="7797" w:type="dxa"/>
            <w:tcBorders>
              <w:left w:val="single" w:sz="4" w:space="0" w:color="auto"/>
              <w:bottom w:val="single" w:sz="4" w:space="0" w:color="auto"/>
              <w:right w:val="single" w:sz="4" w:space="0" w:color="auto"/>
            </w:tcBorders>
            <w:vAlign w:val="center"/>
          </w:tcPr>
          <w:p w14:paraId="151E0F21" w14:textId="77777777" w:rsidR="0007228E" w:rsidRPr="00366F2E" w:rsidRDefault="0007228E" w:rsidP="008D44F3">
            <w:pPr>
              <w:pStyle w:val="Bezmezer"/>
              <w:tabs>
                <w:tab w:val="left" w:pos="7655"/>
              </w:tabs>
              <w:spacing w:line="228" w:lineRule="auto"/>
              <w:jc w:val="both"/>
              <w:rPr>
                <w:rFonts w:ascii="Arial" w:hAnsi="Arial" w:cs="Arial"/>
                <w:sz w:val="20"/>
              </w:rPr>
            </w:pPr>
            <w:r w:rsidRPr="00366F2E">
              <w:rPr>
                <w:rFonts w:ascii="Arial" w:hAnsi="Arial" w:cs="Arial"/>
                <w:snapToGrid w:val="0"/>
                <w:sz w:val="20"/>
                <w:szCs w:val="20"/>
              </w:rPr>
              <w:t>Za uplatnění reklamace výplaty dobírkové částky a poukázané peněžní částky</w:t>
            </w:r>
            <w:r w:rsidRPr="00366F2E">
              <w:rPr>
                <w:rFonts w:ascii="Arial" w:hAnsi="Arial" w:cs="Arial"/>
                <w:sz w:val="20"/>
              </w:rPr>
              <w:t xml:space="preserve"> jednotná cena </w:t>
            </w:r>
          </w:p>
          <w:p w14:paraId="3D37347D" w14:textId="77777777" w:rsidR="0007228E" w:rsidRPr="00366F2E" w:rsidRDefault="0007228E" w:rsidP="008D44F3">
            <w:pPr>
              <w:pStyle w:val="Bezmezer"/>
              <w:tabs>
                <w:tab w:val="left" w:pos="7655"/>
              </w:tabs>
              <w:spacing w:line="228" w:lineRule="auto"/>
              <w:jc w:val="both"/>
              <w:rPr>
                <w:rFonts w:ascii="Arial" w:hAnsi="Arial" w:cs="Arial"/>
                <w:sz w:val="20"/>
                <w:szCs w:val="20"/>
              </w:rPr>
            </w:pPr>
            <w:r w:rsidRPr="00366F2E">
              <w:rPr>
                <w:rFonts w:ascii="Arial" w:hAnsi="Arial" w:cs="Arial"/>
                <w:snapToGrid w:val="0"/>
                <w:sz w:val="20"/>
                <w:szCs w:val="20"/>
              </w:rPr>
              <w:t>Žádá-li reklamující, aby reklamační list byl dopravován telekomunikačními zařízeními nebo zásilkou EMS, musí při podání reklamace uhradit příslušnou cenu.</w:t>
            </w:r>
          </w:p>
        </w:tc>
        <w:tc>
          <w:tcPr>
            <w:tcW w:w="1417" w:type="dxa"/>
            <w:tcBorders>
              <w:left w:val="single" w:sz="4" w:space="0" w:color="auto"/>
              <w:bottom w:val="single" w:sz="4" w:space="0" w:color="auto"/>
              <w:right w:val="single" w:sz="4" w:space="0" w:color="auto"/>
            </w:tcBorders>
            <w:vAlign w:val="center"/>
          </w:tcPr>
          <w:p w14:paraId="09E56E8A" w14:textId="77777777" w:rsidR="0007228E" w:rsidRPr="00366F2E" w:rsidRDefault="0007228E" w:rsidP="00453CC0">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zdarma</w:t>
            </w:r>
          </w:p>
        </w:tc>
      </w:tr>
      <w:tr w:rsidR="00547C55" w:rsidRPr="00366F2E" w14:paraId="4438D5A2" w14:textId="77777777" w:rsidTr="002C33D3">
        <w:trPr>
          <w:trHeight w:val="323"/>
        </w:trPr>
        <w:tc>
          <w:tcPr>
            <w:tcW w:w="567" w:type="dxa"/>
            <w:tcBorders>
              <w:left w:val="single" w:sz="4" w:space="0" w:color="auto"/>
              <w:bottom w:val="single" w:sz="4" w:space="0" w:color="auto"/>
              <w:right w:val="single" w:sz="4" w:space="0" w:color="auto"/>
            </w:tcBorders>
            <w:vAlign w:val="center"/>
          </w:tcPr>
          <w:p w14:paraId="22EFD9C3" w14:textId="77777777" w:rsidR="0007228E" w:rsidRPr="00366F2E" w:rsidRDefault="0007228E">
            <w:pPr>
              <w:spacing w:line="228" w:lineRule="auto"/>
              <w:rPr>
                <w:rFonts w:ascii="Arial" w:hAnsi="Arial" w:cs="Arial"/>
                <w:b/>
              </w:rPr>
            </w:pPr>
            <w:r w:rsidRPr="00366F2E">
              <w:rPr>
                <w:rFonts w:ascii="Arial" w:hAnsi="Arial" w:cs="Arial"/>
                <w:b/>
              </w:rPr>
              <w:t>3.2</w:t>
            </w:r>
          </w:p>
        </w:tc>
        <w:tc>
          <w:tcPr>
            <w:tcW w:w="7797" w:type="dxa"/>
            <w:tcBorders>
              <w:bottom w:val="single" w:sz="4" w:space="0" w:color="auto"/>
              <w:right w:val="single" w:sz="4" w:space="0" w:color="auto"/>
            </w:tcBorders>
            <w:vAlign w:val="center"/>
          </w:tcPr>
          <w:p w14:paraId="6681CCDA" w14:textId="77777777" w:rsidR="0007228E" w:rsidRPr="00366F2E" w:rsidRDefault="0007228E" w:rsidP="001456D2">
            <w:pPr>
              <w:spacing w:line="228" w:lineRule="auto"/>
              <w:rPr>
                <w:rFonts w:ascii="Arial" w:hAnsi="Arial" w:cs="Arial"/>
                <w:b/>
              </w:rPr>
            </w:pPr>
            <w:r w:rsidRPr="00366F2E">
              <w:rPr>
                <w:rFonts w:ascii="Arial" w:hAnsi="Arial" w:cs="Arial"/>
                <w:b/>
              </w:rPr>
              <w:t>Poštovní poukázky pro válečné zajatce a civilní internované osoby</w:t>
            </w:r>
          </w:p>
        </w:tc>
        <w:tc>
          <w:tcPr>
            <w:tcW w:w="1417" w:type="dxa"/>
            <w:tcBorders>
              <w:top w:val="single" w:sz="4" w:space="0" w:color="auto"/>
              <w:left w:val="single" w:sz="4" w:space="0" w:color="auto"/>
              <w:bottom w:val="single" w:sz="4" w:space="0" w:color="auto"/>
              <w:right w:val="single" w:sz="4" w:space="0" w:color="auto"/>
            </w:tcBorders>
            <w:vAlign w:val="center"/>
          </w:tcPr>
          <w:p w14:paraId="1C9CBE2F" w14:textId="77777777" w:rsidR="0007228E" w:rsidRPr="00366F2E" w:rsidRDefault="0007228E" w:rsidP="00453CC0">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zdarma</w:t>
            </w:r>
          </w:p>
        </w:tc>
      </w:tr>
      <w:tr w:rsidR="009B691D" w:rsidRPr="00366F2E" w14:paraId="162B0E36" w14:textId="77777777" w:rsidTr="002C33D3">
        <w:tc>
          <w:tcPr>
            <w:tcW w:w="567" w:type="dxa"/>
            <w:tcBorders>
              <w:left w:val="single" w:sz="4" w:space="0" w:color="auto"/>
              <w:bottom w:val="single" w:sz="4" w:space="0" w:color="auto"/>
              <w:right w:val="single" w:sz="4" w:space="0" w:color="auto"/>
            </w:tcBorders>
          </w:tcPr>
          <w:p w14:paraId="53688968" w14:textId="77777777" w:rsidR="0007228E" w:rsidRPr="00366F2E" w:rsidRDefault="0007228E">
            <w:pPr>
              <w:spacing w:line="228" w:lineRule="auto"/>
              <w:rPr>
                <w:rFonts w:ascii="Arial" w:hAnsi="Arial" w:cs="Arial"/>
                <w:b/>
              </w:rPr>
            </w:pPr>
            <w:r w:rsidRPr="00366F2E">
              <w:rPr>
                <w:rFonts w:ascii="Arial" w:hAnsi="Arial" w:cs="Arial"/>
                <w:b/>
              </w:rPr>
              <w:t>3.3</w:t>
            </w:r>
          </w:p>
        </w:tc>
        <w:tc>
          <w:tcPr>
            <w:tcW w:w="7797" w:type="dxa"/>
            <w:tcBorders>
              <w:bottom w:val="single" w:sz="4" w:space="0" w:color="auto"/>
              <w:right w:val="single" w:sz="4" w:space="0" w:color="auto"/>
            </w:tcBorders>
            <w:vAlign w:val="center"/>
          </w:tcPr>
          <w:p w14:paraId="6C6C47A6" w14:textId="77777777" w:rsidR="0007228E" w:rsidRPr="00366F2E" w:rsidRDefault="0007228E" w:rsidP="001456D2">
            <w:pPr>
              <w:spacing w:line="228" w:lineRule="auto"/>
              <w:rPr>
                <w:rFonts w:ascii="Arial" w:hAnsi="Arial" w:cs="Arial"/>
                <w:b/>
              </w:rPr>
            </w:pPr>
            <w:r w:rsidRPr="00366F2E">
              <w:rPr>
                <w:rFonts w:ascii="Arial" w:hAnsi="Arial" w:cs="Arial"/>
                <w:b/>
              </w:rPr>
              <w:t>Žádost o změnu uzavřené smlouvy</w:t>
            </w:r>
          </w:p>
          <w:p w14:paraId="1105A897" w14:textId="77777777" w:rsidR="0007228E" w:rsidRPr="00366F2E" w:rsidRDefault="0007228E" w:rsidP="001456D2">
            <w:pPr>
              <w:spacing w:line="228" w:lineRule="auto"/>
              <w:rPr>
                <w:rFonts w:ascii="Arial" w:hAnsi="Arial" w:cs="Arial"/>
                <w:b/>
              </w:rPr>
            </w:pPr>
            <w:r w:rsidRPr="00366F2E">
              <w:rPr>
                <w:rFonts w:ascii="Arial" w:hAnsi="Arial" w:cs="Arial"/>
                <w:sz w:val="20"/>
                <w:szCs w:val="20"/>
              </w:rPr>
              <w:t>(čl. 417 poštovních podmínek)</w:t>
            </w:r>
          </w:p>
        </w:tc>
        <w:tc>
          <w:tcPr>
            <w:tcW w:w="1417" w:type="dxa"/>
            <w:tcBorders>
              <w:left w:val="single" w:sz="4" w:space="0" w:color="auto"/>
              <w:bottom w:val="single" w:sz="4" w:space="0" w:color="auto"/>
              <w:right w:val="single" w:sz="4" w:space="0" w:color="auto"/>
            </w:tcBorders>
            <w:vAlign w:val="center"/>
          </w:tcPr>
          <w:p w14:paraId="212150F2" w14:textId="77777777" w:rsidR="0007228E" w:rsidRPr="00366F2E" w:rsidRDefault="00B574D9" w:rsidP="00453CC0">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70</w:t>
            </w:r>
            <w:r w:rsidR="00DF5DBC" w:rsidRPr="00366F2E">
              <w:rPr>
                <w:rFonts w:ascii="Arial" w:hAnsi="Arial" w:cs="Arial"/>
                <w:sz w:val="20"/>
                <w:szCs w:val="20"/>
              </w:rPr>
              <w:t>,00</w:t>
            </w:r>
          </w:p>
        </w:tc>
      </w:tr>
    </w:tbl>
    <w:p w14:paraId="0CCCED3C" w14:textId="77777777" w:rsidR="00310B8A" w:rsidRPr="00366F2E" w:rsidRDefault="00310B8A" w:rsidP="00310B8A">
      <w:pPr>
        <w:spacing w:line="228" w:lineRule="auto"/>
        <w:rPr>
          <w:rFonts w:ascii="Arial" w:hAnsi="Arial" w:cs="Arial"/>
          <w:sz w:val="18"/>
          <w:szCs w:val="18"/>
        </w:rPr>
      </w:pPr>
    </w:p>
    <w:tbl>
      <w:tblPr>
        <w:tblW w:w="0" w:type="auto"/>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781"/>
      </w:tblGrid>
      <w:tr w:rsidR="00170D54" w:rsidRPr="00366F2E" w14:paraId="56570301" w14:textId="77777777" w:rsidTr="00170D54">
        <w:trPr>
          <w:trHeight w:val="178"/>
        </w:trPr>
        <w:tc>
          <w:tcPr>
            <w:tcW w:w="9781" w:type="dxa"/>
            <w:tcBorders>
              <w:top w:val="nil"/>
              <w:left w:val="nil"/>
              <w:bottom w:val="nil"/>
              <w:right w:val="nil"/>
            </w:tcBorders>
          </w:tcPr>
          <w:p w14:paraId="2CB5D271" w14:textId="6232429D" w:rsidR="00170D54" w:rsidRPr="00366F2E" w:rsidRDefault="00170D54" w:rsidP="001B5A38">
            <w:pPr>
              <w:pStyle w:val="Nadpis3"/>
              <w:numPr>
                <w:ilvl w:val="0"/>
                <w:numId w:val="75"/>
              </w:numPr>
              <w:rPr>
                <w:rFonts w:cs="Arial"/>
                <w:b w:val="0"/>
                <w:u w:val="single"/>
              </w:rPr>
            </w:pPr>
            <w:bookmarkStart w:id="570" w:name="_Toc22742936"/>
            <w:bookmarkStart w:id="571" w:name="_Toc87870696"/>
            <w:bookmarkStart w:id="572" w:name="_Toc151388022"/>
            <w:bookmarkStart w:id="573" w:name="_Toc189039868"/>
            <w:r w:rsidRPr="00366F2E">
              <w:rPr>
                <w:rFonts w:cs="Arial"/>
              </w:rPr>
              <w:t>Zvláštní služby</w:t>
            </w:r>
            <w:bookmarkEnd w:id="570"/>
            <w:bookmarkEnd w:id="571"/>
            <w:bookmarkEnd w:id="572"/>
            <w:bookmarkEnd w:id="573"/>
          </w:p>
        </w:tc>
      </w:tr>
    </w:tbl>
    <w:p w14:paraId="631B21EA" w14:textId="77777777" w:rsidR="00310B8A" w:rsidRPr="00366F2E" w:rsidRDefault="00310B8A" w:rsidP="00310B8A">
      <w:pPr>
        <w:spacing w:line="240" w:lineRule="auto"/>
        <w:rPr>
          <w:rFonts w:ascii="Arial" w:hAnsi="Arial" w:cs="Arial"/>
        </w:rPr>
      </w:pPr>
    </w:p>
    <w:tbl>
      <w:tblPr>
        <w:tblW w:w="9781" w:type="dxa"/>
        <w:tblInd w:w="108" w:type="dxa"/>
        <w:tblLook w:val="04A0" w:firstRow="1" w:lastRow="0" w:firstColumn="1" w:lastColumn="0" w:noHBand="0" w:noVBand="1"/>
      </w:tblPr>
      <w:tblGrid>
        <w:gridCol w:w="567"/>
        <w:gridCol w:w="4962"/>
        <w:gridCol w:w="2126"/>
        <w:gridCol w:w="2126"/>
      </w:tblGrid>
      <w:tr w:rsidR="00547C55" w:rsidRPr="00366F2E" w14:paraId="042079EC" w14:textId="77777777" w:rsidTr="00B33B89">
        <w:tc>
          <w:tcPr>
            <w:tcW w:w="5529" w:type="dxa"/>
            <w:gridSpan w:val="2"/>
            <w:tcBorders>
              <w:top w:val="single" w:sz="4" w:space="0" w:color="auto"/>
              <w:left w:val="single" w:sz="4" w:space="0" w:color="auto"/>
              <w:right w:val="single" w:sz="4" w:space="0" w:color="auto"/>
            </w:tcBorders>
            <w:shd w:val="clear" w:color="auto" w:fill="F2F2F2" w:themeFill="background1" w:themeFillShade="F2"/>
          </w:tcPr>
          <w:p w14:paraId="22F10512" w14:textId="77777777" w:rsidR="001456D2" w:rsidRPr="00366F2E" w:rsidRDefault="001456D2" w:rsidP="00310B8A">
            <w:pPr>
              <w:spacing w:line="228" w:lineRule="auto"/>
              <w:rPr>
                <w:rFonts w:ascii="Arial" w:hAnsi="Arial" w:cs="Arial"/>
                <w:b/>
              </w:rPr>
            </w:pPr>
          </w:p>
        </w:tc>
        <w:tc>
          <w:tcPr>
            <w:tcW w:w="2126" w:type="dxa"/>
            <w:tcBorders>
              <w:top w:val="single" w:sz="4" w:space="0" w:color="auto"/>
              <w:left w:val="single" w:sz="4" w:space="0" w:color="auto"/>
              <w:right w:val="single" w:sz="4" w:space="0" w:color="auto"/>
            </w:tcBorders>
            <w:shd w:val="clear" w:color="auto" w:fill="F2F2F2" w:themeFill="background1" w:themeFillShade="F2"/>
            <w:vAlign w:val="center"/>
          </w:tcPr>
          <w:p w14:paraId="519EFEA1" w14:textId="06173F0D" w:rsidR="00B33B89" w:rsidRPr="00366F2E" w:rsidRDefault="001456D2" w:rsidP="00C8448E">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 xml:space="preserve">Cena </w:t>
            </w:r>
            <w:r w:rsidR="00DF5DBC" w:rsidRPr="00366F2E">
              <w:rPr>
                <w:rFonts w:ascii="Arial" w:hAnsi="Arial" w:cs="Arial"/>
                <w:b/>
                <w:sz w:val="20"/>
                <w:szCs w:val="20"/>
              </w:rPr>
              <w:t>v</w:t>
            </w:r>
            <w:r w:rsidR="00B33B89" w:rsidRPr="00366F2E">
              <w:rPr>
                <w:rFonts w:ascii="Arial" w:hAnsi="Arial" w:cs="Arial"/>
                <w:b/>
                <w:sz w:val="20"/>
                <w:szCs w:val="20"/>
              </w:rPr>
              <w:t> </w:t>
            </w:r>
            <w:r w:rsidR="00DF5DBC" w:rsidRPr="00366F2E">
              <w:rPr>
                <w:rFonts w:ascii="Arial" w:hAnsi="Arial" w:cs="Arial"/>
                <w:b/>
                <w:sz w:val="20"/>
                <w:szCs w:val="20"/>
              </w:rPr>
              <w:t>Kč</w:t>
            </w:r>
          </w:p>
          <w:p w14:paraId="135C4F12" w14:textId="5BC5E2E9" w:rsidR="001456D2" w:rsidRPr="00366F2E" w:rsidRDefault="001456D2" w:rsidP="00C8448E">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(bez DPH)</w:t>
            </w:r>
          </w:p>
        </w:tc>
        <w:tc>
          <w:tcPr>
            <w:tcW w:w="2126" w:type="dxa"/>
            <w:tcBorders>
              <w:top w:val="single" w:sz="4" w:space="0" w:color="auto"/>
              <w:left w:val="single" w:sz="4" w:space="0" w:color="auto"/>
              <w:right w:val="single" w:sz="4" w:space="0" w:color="auto"/>
            </w:tcBorders>
            <w:shd w:val="clear" w:color="auto" w:fill="F2F2F2" w:themeFill="background1" w:themeFillShade="F2"/>
            <w:vAlign w:val="center"/>
          </w:tcPr>
          <w:p w14:paraId="4A4A44A5" w14:textId="35CCAE8D" w:rsidR="00B33B89" w:rsidRPr="00366F2E" w:rsidRDefault="001456D2" w:rsidP="00B33B89">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 xml:space="preserve">Cena </w:t>
            </w:r>
            <w:r w:rsidR="00DF5DBC" w:rsidRPr="00366F2E">
              <w:rPr>
                <w:rFonts w:ascii="Arial" w:hAnsi="Arial" w:cs="Arial"/>
                <w:b/>
                <w:sz w:val="20"/>
                <w:szCs w:val="20"/>
              </w:rPr>
              <w:t>v</w:t>
            </w:r>
            <w:r w:rsidR="00B33B89" w:rsidRPr="00366F2E">
              <w:rPr>
                <w:rFonts w:ascii="Arial" w:hAnsi="Arial" w:cs="Arial"/>
                <w:b/>
                <w:sz w:val="20"/>
                <w:szCs w:val="20"/>
              </w:rPr>
              <w:t> </w:t>
            </w:r>
            <w:r w:rsidR="00DF5DBC" w:rsidRPr="00366F2E">
              <w:rPr>
                <w:rFonts w:ascii="Arial" w:hAnsi="Arial" w:cs="Arial"/>
                <w:b/>
                <w:sz w:val="20"/>
                <w:szCs w:val="20"/>
              </w:rPr>
              <w:t>Kč</w:t>
            </w:r>
          </w:p>
          <w:p w14:paraId="57521C9C" w14:textId="2FF7A38E" w:rsidR="001456D2" w:rsidRPr="00366F2E" w:rsidRDefault="001456D2" w:rsidP="00B33B89">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(s DPH)</w:t>
            </w:r>
          </w:p>
        </w:tc>
      </w:tr>
      <w:tr w:rsidR="00547C55" w:rsidRPr="00366F2E" w14:paraId="1254E30C" w14:textId="77777777" w:rsidTr="002C33D3">
        <w:tc>
          <w:tcPr>
            <w:tcW w:w="567" w:type="dxa"/>
            <w:tcBorders>
              <w:top w:val="single" w:sz="4" w:space="0" w:color="auto"/>
              <w:left w:val="single" w:sz="4" w:space="0" w:color="auto"/>
              <w:bottom w:val="single" w:sz="4" w:space="0" w:color="auto"/>
              <w:right w:val="single" w:sz="4" w:space="0" w:color="auto"/>
            </w:tcBorders>
          </w:tcPr>
          <w:p w14:paraId="6CF1FFC4" w14:textId="77777777" w:rsidR="00B574D9" w:rsidRPr="00366F2E" w:rsidRDefault="00B574D9">
            <w:pPr>
              <w:spacing w:line="228" w:lineRule="auto"/>
              <w:rPr>
                <w:rFonts w:ascii="Arial" w:hAnsi="Arial" w:cs="Arial"/>
                <w:b/>
              </w:rPr>
            </w:pPr>
            <w:r w:rsidRPr="00366F2E">
              <w:rPr>
                <w:rFonts w:ascii="Arial" w:hAnsi="Arial" w:cs="Arial"/>
                <w:b/>
              </w:rPr>
              <w:t>4.1</w:t>
            </w:r>
          </w:p>
        </w:tc>
        <w:tc>
          <w:tcPr>
            <w:tcW w:w="4962" w:type="dxa"/>
            <w:tcBorders>
              <w:top w:val="single" w:sz="4" w:space="0" w:color="auto"/>
              <w:left w:val="single" w:sz="4" w:space="0" w:color="auto"/>
              <w:bottom w:val="single" w:sz="4" w:space="0" w:color="auto"/>
              <w:right w:val="single" w:sz="4" w:space="0" w:color="auto"/>
            </w:tcBorders>
            <w:vAlign w:val="center"/>
          </w:tcPr>
          <w:p w14:paraId="1AEDE26A" w14:textId="77777777" w:rsidR="00B574D9" w:rsidRPr="00366F2E" w:rsidRDefault="00B574D9" w:rsidP="001456D2">
            <w:pPr>
              <w:spacing w:line="228" w:lineRule="auto"/>
              <w:rPr>
                <w:rFonts w:ascii="Arial" w:hAnsi="Arial" w:cs="Arial"/>
                <w:b/>
              </w:rPr>
            </w:pPr>
            <w:r w:rsidRPr="00366F2E">
              <w:rPr>
                <w:rFonts w:ascii="Arial" w:hAnsi="Arial" w:cs="Arial"/>
                <w:b/>
              </w:rPr>
              <w:t>Druhopis podací stvrzenky</w:t>
            </w:r>
          </w:p>
          <w:p w14:paraId="3313B8AD" w14:textId="77777777" w:rsidR="00B574D9" w:rsidRPr="00366F2E" w:rsidRDefault="00B574D9" w:rsidP="001456D2">
            <w:pPr>
              <w:spacing w:line="228" w:lineRule="auto"/>
              <w:rPr>
                <w:rFonts w:ascii="Arial" w:hAnsi="Arial" w:cs="Arial"/>
                <w:b/>
              </w:rPr>
            </w:pPr>
            <w:r w:rsidRPr="00366F2E">
              <w:rPr>
                <w:rFonts w:ascii="Arial" w:hAnsi="Arial" w:cs="Arial"/>
                <w:sz w:val="20"/>
                <w:szCs w:val="20"/>
              </w:rPr>
              <w:t>(čl. 418 poštovních podmínek)</w:t>
            </w:r>
          </w:p>
        </w:tc>
        <w:tc>
          <w:tcPr>
            <w:tcW w:w="2126" w:type="dxa"/>
            <w:tcBorders>
              <w:top w:val="single" w:sz="4" w:space="0" w:color="auto"/>
              <w:left w:val="single" w:sz="4" w:space="0" w:color="auto"/>
              <w:bottom w:val="single" w:sz="4" w:space="0" w:color="auto"/>
              <w:right w:val="single" w:sz="4" w:space="0" w:color="auto"/>
            </w:tcBorders>
            <w:vAlign w:val="center"/>
          </w:tcPr>
          <w:p w14:paraId="16A09938" w14:textId="77777777" w:rsidR="00B574D9" w:rsidRPr="00366F2E" w:rsidRDefault="00B574D9" w:rsidP="00B574D9">
            <w:pPr>
              <w:pStyle w:val="Bezmezer"/>
              <w:tabs>
                <w:tab w:val="left" w:pos="7655"/>
              </w:tabs>
              <w:spacing w:line="228" w:lineRule="auto"/>
              <w:jc w:val="center"/>
              <w:rPr>
                <w:rFonts w:ascii="Arial" w:hAnsi="Arial" w:cs="Arial"/>
                <w:sz w:val="20"/>
                <w:szCs w:val="20"/>
              </w:rPr>
            </w:pPr>
            <w:r w:rsidRPr="00366F2E">
              <w:rPr>
                <w:rFonts w:ascii="Arial" w:hAnsi="Arial" w:cs="Arial"/>
                <w:sz w:val="20"/>
                <w:szCs w:val="20"/>
              </w:rPr>
              <w:t>12,40</w:t>
            </w:r>
          </w:p>
        </w:tc>
        <w:tc>
          <w:tcPr>
            <w:tcW w:w="2126" w:type="dxa"/>
            <w:tcBorders>
              <w:top w:val="single" w:sz="4" w:space="0" w:color="auto"/>
              <w:left w:val="single" w:sz="4" w:space="0" w:color="auto"/>
              <w:bottom w:val="single" w:sz="4" w:space="0" w:color="auto"/>
              <w:right w:val="single" w:sz="4" w:space="0" w:color="auto"/>
            </w:tcBorders>
            <w:vAlign w:val="center"/>
          </w:tcPr>
          <w:p w14:paraId="2A22C10D" w14:textId="77777777" w:rsidR="00B574D9" w:rsidRPr="00366F2E" w:rsidRDefault="00B574D9" w:rsidP="00B574D9">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15,00</w:t>
            </w:r>
          </w:p>
        </w:tc>
      </w:tr>
      <w:tr w:rsidR="00D62380" w:rsidRPr="00366F2E" w14:paraId="37A589F2" w14:textId="77777777" w:rsidTr="002C33D3">
        <w:tc>
          <w:tcPr>
            <w:tcW w:w="567" w:type="dxa"/>
            <w:tcBorders>
              <w:left w:val="single" w:sz="4" w:space="0" w:color="auto"/>
              <w:bottom w:val="single" w:sz="4" w:space="0" w:color="auto"/>
              <w:right w:val="single" w:sz="4" w:space="0" w:color="auto"/>
            </w:tcBorders>
          </w:tcPr>
          <w:p w14:paraId="5D96F63C" w14:textId="77777777" w:rsidR="00B574D9" w:rsidRPr="00366F2E" w:rsidRDefault="00B574D9">
            <w:pPr>
              <w:spacing w:line="228" w:lineRule="auto"/>
              <w:rPr>
                <w:rFonts w:ascii="Arial" w:hAnsi="Arial" w:cs="Arial"/>
                <w:b/>
              </w:rPr>
            </w:pPr>
            <w:r w:rsidRPr="00366F2E">
              <w:rPr>
                <w:rFonts w:ascii="Arial" w:hAnsi="Arial" w:cs="Arial"/>
                <w:b/>
              </w:rPr>
              <w:t>4.2</w:t>
            </w:r>
          </w:p>
        </w:tc>
        <w:tc>
          <w:tcPr>
            <w:tcW w:w="4962" w:type="dxa"/>
            <w:tcBorders>
              <w:left w:val="single" w:sz="4" w:space="0" w:color="auto"/>
              <w:bottom w:val="single" w:sz="4" w:space="0" w:color="auto"/>
              <w:right w:val="single" w:sz="4" w:space="0" w:color="auto"/>
            </w:tcBorders>
            <w:vAlign w:val="center"/>
          </w:tcPr>
          <w:p w14:paraId="03714274" w14:textId="77777777" w:rsidR="00B574D9" w:rsidRPr="00366F2E" w:rsidRDefault="00B574D9" w:rsidP="001456D2">
            <w:pPr>
              <w:spacing w:line="228" w:lineRule="auto"/>
              <w:rPr>
                <w:rFonts w:ascii="Arial" w:hAnsi="Arial" w:cs="Arial"/>
                <w:b/>
              </w:rPr>
            </w:pPr>
            <w:r w:rsidRPr="00366F2E">
              <w:rPr>
                <w:rFonts w:ascii="Arial" w:hAnsi="Arial" w:cs="Arial"/>
                <w:b/>
              </w:rPr>
              <w:t>Opis podací stvrzenky</w:t>
            </w:r>
          </w:p>
          <w:p w14:paraId="2B0F09C6" w14:textId="77777777" w:rsidR="00B574D9" w:rsidRPr="00366F2E" w:rsidRDefault="00B574D9" w:rsidP="001456D2">
            <w:pPr>
              <w:spacing w:line="228" w:lineRule="auto"/>
              <w:rPr>
                <w:rFonts w:ascii="Arial" w:hAnsi="Arial" w:cs="Arial"/>
                <w:b/>
              </w:rPr>
            </w:pPr>
            <w:r w:rsidRPr="00366F2E">
              <w:rPr>
                <w:rFonts w:ascii="Arial" w:hAnsi="Arial" w:cs="Arial"/>
                <w:sz w:val="20"/>
                <w:szCs w:val="20"/>
              </w:rPr>
              <w:t>(čl. 404 odst. 9 poštovních podmínek)</w:t>
            </w:r>
          </w:p>
        </w:tc>
        <w:tc>
          <w:tcPr>
            <w:tcW w:w="2126" w:type="dxa"/>
            <w:tcBorders>
              <w:left w:val="single" w:sz="4" w:space="0" w:color="auto"/>
              <w:bottom w:val="single" w:sz="4" w:space="0" w:color="auto"/>
              <w:right w:val="single" w:sz="4" w:space="0" w:color="auto"/>
            </w:tcBorders>
            <w:vAlign w:val="center"/>
          </w:tcPr>
          <w:p w14:paraId="7AF6BC28" w14:textId="77777777" w:rsidR="00B574D9" w:rsidRPr="00366F2E" w:rsidRDefault="00B574D9" w:rsidP="00B574D9">
            <w:pPr>
              <w:jc w:val="center"/>
              <w:rPr>
                <w:rFonts w:ascii="Arial" w:hAnsi="Arial" w:cs="Arial"/>
                <w:sz w:val="20"/>
                <w:szCs w:val="20"/>
              </w:rPr>
            </w:pPr>
            <w:r w:rsidRPr="00366F2E">
              <w:rPr>
                <w:rFonts w:ascii="Arial" w:hAnsi="Arial" w:cs="Arial"/>
                <w:sz w:val="20"/>
                <w:szCs w:val="20"/>
              </w:rPr>
              <w:t>6,61</w:t>
            </w:r>
          </w:p>
        </w:tc>
        <w:tc>
          <w:tcPr>
            <w:tcW w:w="2126" w:type="dxa"/>
            <w:tcBorders>
              <w:left w:val="single" w:sz="4" w:space="0" w:color="auto"/>
              <w:bottom w:val="single" w:sz="4" w:space="0" w:color="auto"/>
              <w:right w:val="single" w:sz="4" w:space="0" w:color="auto"/>
            </w:tcBorders>
            <w:vAlign w:val="center"/>
          </w:tcPr>
          <w:p w14:paraId="669D3274" w14:textId="77777777" w:rsidR="00B574D9" w:rsidRPr="00366F2E" w:rsidRDefault="00B574D9" w:rsidP="00B574D9">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8,00</w:t>
            </w:r>
          </w:p>
        </w:tc>
      </w:tr>
    </w:tbl>
    <w:p w14:paraId="64A9E1C7" w14:textId="77777777" w:rsidR="00310B8A" w:rsidRPr="00366F2E" w:rsidRDefault="00310B8A" w:rsidP="00743BAC">
      <w:pPr>
        <w:pStyle w:val="cpNormal1"/>
        <w:spacing w:after="0"/>
        <w:rPr>
          <w:rFonts w:ascii="Arial" w:hAnsi="Arial" w:cs="Arial"/>
        </w:rPr>
      </w:pPr>
    </w:p>
    <w:p w14:paraId="64477977" w14:textId="77777777" w:rsidR="00743BAC" w:rsidRPr="00366F2E" w:rsidRDefault="00743BAC" w:rsidP="00743BAC">
      <w:pPr>
        <w:pStyle w:val="cpNormal1"/>
        <w:spacing w:after="0"/>
        <w:rPr>
          <w:rFonts w:ascii="Arial" w:hAnsi="Arial" w:cs="Arial"/>
        </w:rPr>
      </w:pPr>
    </w:p>
    <w:p w14:paraId="250BB2D5" w14:textId="78AB39A3" w:rsidR="00310B8A" w:rsidRPr="00366F2E" w:rsidRDefault="00A33195">
      <w:pPr>
        <w:spacing w:line="240" w:lineRule="auto"/>
        <w:rPr>
          <w:rFonts w:ascii="Arial" w:hAnsi="Arial" w:cs="Arial"/>
          <w:sz w:val="20"/>
        </w:rPr>
      </w:pPr>
      <w:r w:rsidRPr="00366F2E">
        <w:rPr>
          <w:rFonts w:ascii="Arial" w:hAnsi="Arial" w:cs="Arial"/>
          <w:noProof/>
          <w:lang w:eastAsia="cs-CZ"/>
        </w:rPr>
        <mc:AlternateContent>
          <mc:Choice Requires="wps">
            <w:drawing>
              <wp:anchor distT="0" distB="0" distL="114300" distR="114300" simplePos="0" relativeHeight="251658264" behindDoc="0" locked="0" layoutInCell="1" allowOverlap="1" wp14:anchorId="0979BDFC" wp14:editId="521C40FB">
                <wp:simplePos x="0" y="0"/>
                <wp:positionH relativeFrom="margin">
                  <wp:posOffset>793115</wp:posOffset>
                </wp:positionH>
                <wp:positionV relativeFrom="bottomMargin">
                  <wp:posOffset>186284</wp:posOffset>
                </wp:positionV>
                <wp:extent cx="4847590" cy="334086"/>
                <wp:effectExtent l="0" t="0" r="0" b="8890"/>
                <wp:wrapNone/>
                <wp:docPr id="90" name="Textové pole 9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3340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0FB1D20" w14:textId="77777777" w:rsidR="004F26E4" w:rsidRPr="006E1087" w:rsidRDefault="004F26E4" w:rsidP="00A33195">
                            <w:pPr>
                              <w:jc w:val="center"/>
                            </w:pPr>
                            <w:r>
                              <w:rPr>
                                <w:b/>
                                <w:i/>
                              </w:rPr>
                              <w:t>Poštovní poukázky mezinárodní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615CE16A">
              <v:shape id="Textové pole 90" style="position:absolute;margin-left:62.45pt;margin-top:14.65pt;width:381.7pt;height:26.3pt;flip:y;z-index:251658264;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75"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nTiH6gEAALMDAAAOAAAAZHJzL2Uyb0RvYy54bWysU01v2zAMvQ/YfxB0X5ykbpsYcYquRYcB&#10;3QfQbndZlmJhtqhRSuzs15eSsyTrbsMugkTSj+890quboWvZTqE3YEs+m0w5U1ZCbeym5N+eH94t&#10;OPNB2Fq0YFXJ98rzm/XbN6veFWoODbS1QkYg1he9K3kTgiuyzMtGdcJPwClLSQ3YiUBP3GQ1ip7Q&#10;uzabT6dXWQ9YOwSpvKfo/Zjk64SvtZLhi9ZeBdaWnLiFdGI6q3hm65UoNihcY+SBhvgHFp0wlpoe&#10;oe5FEGyL5i+ozkgEDzpMJHQZaG2kShpIzWz6Ss1TI5xKWsgc7442+f8HKz/vntxXZGF4DwMNMInw&#10;7hHkD88s3DXCbtQtIvSNEjU1nkXLst754vBptNoXPoJU/SeoachiGyABDRo7plvjvv+GJsWM+tAo&#10;9kf71RCYpGC+yK8vl5SSlLu4yKeLq9RMFBEnuuvQhw8KOhYvJUcab+ojdo8+RF6nklhu4cG0bRpx&#10;a/8IUGGMJB2R+igiDNXATE1MlrFx1FVBvSdlCOPm0KbTpQH8xVlPW1Ny/3MrUHHWfrTkznKW53HN&#10;0iO/vJ7TA88z1XlGWElQJQ+cjde7MK7m1qHZNNRpnIeFW3JUmyTxxOrAnzYjKT9scVy983eqOv1r&#10;6xcAAAD//wMAUEsDBBQABgAIAAAAIQB8N4Hz4AAAAAkBAAAPAAAAZHJzL2Rvd25yZXYueG1sTI/B&#10;TsMwEETvSPyDtUjcqNNQIAlxKoSExCFUNFRqj27sxlHtdRS7bfh7lhPcZrRPszPlcnKWnfUYeo8C&#10;5rMEmMbWqx47AZuvt7sMWIgSlbQetYBvHWBZXV+VslD+gmt9bmLHKARDIQWYGIeC89Aa7WSY+UEj&#10;3Q5+dDKSHTuuRnmhcGd5miSP3Mke6YORg341uj02JydA1dvtw9NxqNdmtzi825Wqm88PIW5vppdn&#10;YFFP8Q+G3/pUHSrqtPcnVIFZ8ukiJ1RAmt8DIyDLMhJ7EvMceFXy/wuqHwAAAP//AwBQSwECLQAU&#10;AAYACAAAACEAtoM4kv4AAADhAQAAEwAAAAAAAAAAAAAAAAAAAAAAW0NvbnRlbnRfVHlwZXNdLnht&#10;bFBLAQItABQABgAIAAAAIQA4/SH/1gAAAJQBAAALAAAAAAAAAAAAAAAAAC8BAABfcmVscy8ucmVs&#10;c1BLAQItABQABgAIAAAAIQCdnTiH6gEAALMDAAAOAAAAAAAAAAAAAAAAAC4CAABkcnMvZTJvRG9j&#10;LnhtbFBLAQItABQABgAIAAAAIQB8N4Hz4AAAAAkBAAAPAAAAAAAAAAAAAAAAAEQEAABkcnMvZG93&#10;bnJldi54bWxQSwUGAAAAAAQABADzAAAAUQUAAAAA&#10;" w14:anchorId="0979BDFC">
                <v:textbox>
                  <w:txbxContent>
                    <w:p w:rsidRPr="006E1087" w:rsidR="004F26E4" w:rsidP="00A33195" w:rsidRDefault="004F26E4" w14:paraId="22DAC4FA" w14:textId="77777777">
                      <w:pPr>
                        <w:jc w:val="center"/>
                      </w:pPr>
                      <w:r>
                        <w:rPr>
                          <w:b/>
                          <w:i/>
                        </w:rPr>
                        <w:t>Poštovní poukázky mezinárodní</w:t>
                      </w:r>
                    </w:p>
                  </w:txbxContent>
                </v:textbox>
                <w10:wrap anchorx="margin" anchory="margin"/>
              </v:shape>
            </w:pict>
          </mc:Fallback>
        </mc:AlternateContent>
      </w:r>
      <w:r w:rsidR="00310B8A" w:rsidRPr="00366F2E">
        <w:rPr>
          <w:rFonts w:ascii="Arial" w:hAnsi="Arial" w:cs="Arial"/>
        </w:rPr>
        <w:br w:type="page"/>
      </w:r>
    </w:p>
    <w:p w14:paraId="4CD85EBC" w14:textId="1D921B1A" w:rsidR="007A22D3" w:rsidRPr="00366F2E" w:rsidRDefault="007A22D3" w:rsidP="00414682">
      <w:pPr>
        <w:pStyle w:val="Nadpis2"/>
        <w:numPr>
          <w:ilvl w:val="0"/>
          <w:numId w:val="46"/>
        </w:numPr>
        <w:spacing w:after="120" w:line="240" w:lineRule="auto"/>
        <w:rPr>
          <w:rFonts w:cs="Arial"/>
        </w:rPr>
      </w:pPr>
      <w:bookmarkStart w:id="574" w:name="_Toc447207186"/>
      <w:bookmarkStart w:id="575" w:name="_Toc22742937"/>
      <w:bookmarkStart w:id="576" w:name="_Toc87870697"/>
      <w:bookmarkStart w:id="577" w:name="_Toc151388023"/>
      <w:bookmarkStart w:id="578" w:name="_Toc189039869"/>
      <w:r w:rsidRPr="00366F2E">
        <w:rPr>
          <w:rFonts w:cs="Arial"/>
        </w:rPr>
        <w:lastRenderedPageBreak/>
        <w:t>CELNÍ DEKLARACE</w:t>
      </w:r>
      <w:bookmarkEnd w:id="574"/>
      <w:bookmarkEnd w:id="575"/>
      <w:bookmarkEnd w:id="576"/>
      <w:bookmarkEnd w:id="577"/>
      <w:bookmarkEnd w:id="578"/>
    </w:p>
    <w:p w14:paraId="23B72578" w14:textId="77777777" w:rsidR="007A22D3" w:rsidRPr="00366F2E" w:rsidRDefault="007A22D3" w:rsidP="007A22D3">
      <w:pPr>
        <w:spacing w:line="228" w:lineRule="auto"/>
        <w:rPr>
          <w:rFonts w:ascii="Arial" w:hAnsi="Arial" w:cs="Arial"/>
          <w:sz w:val="10"/>
          <w:szCs w:val="18"/>
        </w:rPr>
      </w:pPr>
    </w:p>
    <w:p w14:paraId="442537E6" w14:textId="020CD9ED" w:rsidR="007A22D3" w:rsidRPr="00366F2E" w:rsidRDefault="007A22D3" w:rsidP="00907F32">
      <w:pPr>
        <w:pStyle w:val="cpNormal4"/>
        <w:spacing w:after="0" w:line="240" w:lineRule="auto"/>
        <w:ind w:left="-142" w:firstLine="0"/>
        <w:jc w:val="both"/>
        <w:rPr>
          <w:rFonts w:ascii="Arial" w:hAnsi="Arial" w:cs="Arial"/>
          <w:b/>
        </w:rPr>
      </w:pPr>
      <w:r w:rsidRPr="00366F2E">
        <w:rPr>
          <w:rFonts w:ascii="Arial" w:hAnsi="Arial" w:cs="Arial"/>
          <w:b/>
        </w:rPr>
        <w:t>Ceny služeb celní deklarace a souvisejících doplňkových služeb a příplatků jsou osvobozeny od DPH. Netýká se položek</w:t>
      </w:r>
      <w:r w:rsidR="005A7B21" w:rsidRPr="00366F2E">
        <w:rPr>
          <w:rFonts w:ascii="Arial" w:hAnsi="Arial" w:cs="Arial"/>
          <w:b/>
        </w:rPr>
        <w:t xml:space="preserve">, u kterých </w:t>
      </w:r>
      <w:r w:rsidRPr="00366F2E">
        <w:rPr>
          <w:rFonts w:ascii="Arial" w:hAnsi="Arial" w:cs="Arial"/>
          <w:b/>
        </w:rPr>
        <w:t>je cena uvedena bez DPH a s připočítanou platnou DPH.</w:t>
      </w:r>
    </w:p>
    <w:p w14:paraId="07692186" w14:textId="77777777" w:rsidR="00CA1B75" w:rsidRPr="00366F2E" w:rsidRDefault="00CA1B75" w:rsidP="00907F32">
      <w:pPr>
        <w:pStyle w:val="cpNormal4"/>
        <w:spacing w:after="0" w:line="240" w:lineRule="auto"/>
        <w:ind w:left="-142" w:firstLine="0"/>
        <w:jc w:val="both"/>
        <w:rPr>
          <w:rFonts w:ascii="Arial" w:hAnsi="Arial" w:cs="Arial"/>
          <w:b/>
        </w:rPr>
      </w:pPr>
    </w:p>
    <w:p w14:paraId="11B27069" w14:textId="77777777" w:rsidR="00E147A2" w:rsidRPr="00366F2E" w:rsidRDefault="00E147A2" w:rsidP="00E147A2">
      <w:pPr>
        <w:pStyle w:val="Nadpis4"/>
        <w:numPr>
          <w:ilvl w:val="3"/>
          <w:numId w:val="105"/>
        </w:numPr>
        <w:tabs>
          <w:tab w:val="clear" w:pos="907"/>
          <w:tab w:val="num" w:pos="360"/>
        </w:tabs>
        <w:spacing w:before="0"/>
        <w:ind w:left="360" w:hanging="360"/>
        <w:rPr>
          <w:rFonts w:cs="Arial"/>
        </w:rPr>
      </w:pPr>
      <w:bookmarkStart w:id="579" w:name="_Toc151388024"/>
      <w:bookmarkStart w:id="580" w:name="_Toc189039870"/>
      <w:bookmarkStart w:id="581" w:name="_Toc447207189"/>
      <w:bookmarkStart w:id="582" w:name="_Toc22742938"/>
      <w:bookmarkStart w:id="583" w:name="_Toc87870698"/>
      <w:proofErr w:type="gramStart"/>
      <w:r w:rsidRPr="00366F2E">
        <w:rPr>
          <w:rFonts w:cs="Arial"/>
          <w:sz w:val="28"/>
          <w:szCs w:val="24"/>
          <w:u w:val="single"/>
        </w:rPr>
        <w:t>DOVOZ</w:t>
      </w:r>
      <w:r w:rsidRPr="00366F2E">
        <w:rPr>
          <w:rFonts w:cs="Arial"/>
          <w:sz w:val="28"/>
          <w:szCs w:val="24"/>
        </w:rPr>
        <w:t xml:space="preserve"> </w:t>
      </w:r>
      <w:r w:rsidRPr="00366F2E">
        <w:rPr>
          <w:rFonts w:cs="Arial"/>
        </w:rPr>
        <w:t>- Zboží</w:t>
      </w:r>
      <w:proofErr w:type="gramEnd"/>
      <w:r w:rsidRPr="00366F2E">
        <w:rPr>
          <w:rFonts w:cs="Arial"/>
        </w:rPr>
        <w:t xml:space="preserve"> pro soukromou potřebu fyzické osoby a zboží neobchodní povahy</w:t>
      </w:r>
      <w:bookmarkEnd w:id="579"/>
      <w:bookmarkEnd w:id="580"/>
    </w:p>
    <w:p w14:paraId="058F2911" w14:textId="77777777" w:rsidR="00E147A2" w:rsidRPr="00366F2E" w:rsidRDefault="00E147A2" w:rsidP="00E147A2">
      <w:pPr>
        <w:spacing w:line="228" w:lineRule="auto"/>
        <w:rPr>
          <w:rFonts w:ascii="Arial" w:hAnsi="Arial" w:cs="Arial"/>
          <w:sz w:val="8"/>
          <w:szCs w:val="18"/>
        </w:rPr>
      </w:pPr>
    </w:p>
    <w:p w14:paraId="60271823" w14:textId="77777777" w:rsidR="00E147A2" w:rsidRPr="00366F2E" w:rsidRDefault="00E147A2" w:rsidP="00E147A2">
      <w:pPr>
        <w:spacing w:line="228" w:lineRule="auto"/>
        <w:rPr>
          <w:rFonts w:ascii="Arial" w:hAnsi="Arial" w:cs="Arial"/>
          <w:sz w:val="8"/>
          <w:szCs w:val="18"/>
        </w:rPr>
      </w:pPr>
    </w:p>
    <w:p w14:paraId="3549AE09" w14:textId="66A65BB2" w:rsidR="00175972" w:rsidRPr="00366F2E" w:rsidRDefault="00E147A2" w:rsidP="00175972">
      <w:pPr>
        <w:pStyle w:val="cpNormal4"/>
        <w:spacing w:after="0" w:line="240" w:lineRule="auto"/>
        <w:ind w:left="-142" w:firstLine="0"/>
        <w:jc w:val="both"/>
        <w:rPr>
          <w:rFonts w:ascii="Arial" w:hAnsi="Arial" w:cs="Arial"/>
          <w:b/>
        </w:rPr>
      </w:pPr>
      <w:bookmarkStart w:id="584" w:name="_Hlk159303500"/>
      <w:r w:rsidRPr="00366F2E">
        <w:rPr>
          <w:rFonts w:ascii="Arial" w:hAnsi="Arial" w:cs="Arial"/>
          <w:b/>
        </w:rPr>
        <w:t>ZBOŽÍ DO 150 EUR NAKOUPENÉ S DPH (DPH zaplaceno již při koupi zboží)</w:t>
      </w:r>
    </w:p>
    <w:p w14:paraId="66498B41" w14:textId="77777777" w:rsidR="00E147A2" w:rsidRPr="00366F2E" w:rsidRDefault="00E147A2" w:rsidP="00E147A2">
      <w:pPr>
        <w:spacing w:line="228" w:lineRule="auto"/>
        <w:rPr>
          <w:rFonts w:ascii="Arial" w:hAnsi="Arial" w:cs="Arial"/>
          <w:sz w:val="8"/>
          <w:szCs w:val="18"/>
        </w:rPr>
      </w:pPr>
    </w:p>
    <w:p w14:paraId="1183CB83" w14:textId="77777777" w:rsidR="00175972" w:rsidRPr="00366F2E" w:rsidRDefault="00175972" w:rsidP="00E147A2">
      <w:pPr>
        <w:spacing w:line="228" w:lineRule="auto"/>
        <w:rPr>
          <w:rFonts w:ascii="Arial" w:hAnsi="Arial" w:cs="Arial"/>
          <w:sz w:val="8"/>
          <w:szCs w:val="18"/>
        </w:rPr>
      </w:pPr>
    </w:p>
    <w:tbl>
      <w:tblPr>
        <w:tblW w:w="10348" w:type="dxa"/>
        <w:tblInd w:w="-34" w:type="dxa"/>
        <w:tblLayout w:type="fixed"/>
        <w:tblLook w:val="04A0" w:firstRow="1" w:lastRow="0" w:firstColumn="1" w:lastColumn="0" w:noHBand="0" w:noVBand="1"/>
      </w:tblPr>
      <w:tblGrid>
        <w:gridCol w:w="738"/>
        <w:gridCol w:w="7796"/>
        <w:gridCol w:w="1814"/>
      </w:tblGrid>
      <w:tr w:rsidR="00D62380" w:rsidRPr="00366F2E" w14:paraId="124E73D5" w14:textId="77777777" w:rsidTr="00AB72CE">
        <w:trPr>
          <w:trHeight w:val="323"/>
        </w:trPr>
        <w:tc>
          <w:tcPr>
            <w:tcW w:w="8534"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55878339" w14:textId="77777777" w:rsidR="003601A0" w:rsidRPr="00366F2E" w:rsidRDefault="003601A0" w:rsidP="000C2F68">
            <w:pPr>
              <w:spacing w:line="228" w:lineRule="auto"/>
              <w:ind w:left="-57"/>
              <w:rPr>
                <w:rFonts w:ascii="Arial" w:hAnsi="Arial" w:cs="Arial"/>
                <w:b/>
                <w:sz w:val="20"/>
              </w:rPr>
            </w:pPr>
            <w:r w:rsidRPr="00366F2E">
              <w:rPr>
                <w:rFonts w:ascii="Arial" w:hAnsi="Arial" w:cs="Arial"/>
                <w:b/>
                <w:sz w:val="20"/>
              </w:rPr>
              <w:t xml:space="preserve">REŽIM IOSS </w:t>
            </w:r>
          </w:p>
        </w:tc>
        <w:tc>
          <w:tcPr>
            <w:tcW w:w="181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AC2128C" w14:textId="77777777" w:rsidR="003601A0" w:rsidRPr="00366F2E" w:rsidRDefault="003601A0" w:rsidP="000C2F68">
            <w:pPr>
              <w:pStyle w:val="Bezmezer"/>
              <w:tabs>
                <w:tab w:val="left" w:pos="7655"/>
              </w:tabs>
              <w:spacing w:line="228" w:lineRule="auto"/>
              <w:jc w:val="center"/>
              <w:rPr>
                <w:rFonts w:ascii="Arial" w:hAnsi="Arial" w:cs="Arial"/>
                <w:b/>
                <w:sz w:val="20"/>
              </w:rPr>
            </w:pPr>
            <w:r w:rsidRPr="00366F2E">
              <w:rPr>
                <w:rFonts w:ascii="Arial" w:hAnsi="Arial" w:cs="Arial"/>
                <w:b/>
                <w:sz w:val="20"/>
              </w:rPr>
              <w:t>Cena v Kč</w:t>
            </w:r>
          </w:p>
        </w:tc>
      </w:tr>
      <w:tr w:rsidR="00D62380" w:rsidRPr="00366F2E" w14:paraId="6EC4C868" w14:textId="77777777" w:rsidTr="00AB72CE">
        <w:tc>
          <w:tcPr>
            <w:tcW w:w="738" w:type="dxa"/>
            <w:tcBorders>
              <w:left w:val="single" w:sz="4" w:space="0" w:color="auto"/>
              <w:bottom w:val="single" w:sz="4" w:space="0" w:color="auto"/>
              <w:right w:val="single" w:sz="4" w:space="0" w:color="auto"/>
            </w:tcBorders>
          </w:tcPr>
          <w:p w14:paraId="66BE663A" w14:textId="77777777" w:rsidR="003601A0" w:rsidRPr="00366F2E" w:rsidRDefault="003601A0" w:rsidP="000C2F68">
            <w:pPr>
              <w:spacing w:line="228" w:lineRule="auto"/>
              <w:rPr>
                <w:rFonts w:ascii="Arial" w:hAnsi="Arial" w:cs="Arial"/>
                <w:b/>
              </w:rPr>
            </w:pPr>
            <w:r w:rsidRPr="00366F2E">
              <w:rPr>
                <w:rFonts w:ascii="Arial" w:hAnsi="Arial" w:cs="Arial"/>
                <w:b/>
              </w:rPr>
              <w:t>1.1</w:t>
            </w:r>
          </w:p>
        </w:tc>
        <w:tc>
          <w:tcPr>
            <w:tcW w:w="7796" w:type="dxa"/>
            <w:tcBorders>
              <w:left w:val="single" w:sz="4" w:space="0" w:color="auto"/>
              <w:bottom w:val="single" w:sz="4" w:space="0" w:color="auto"/>
              <w:right w:val="single" w:sz="4" w:space="0" w:color="auto"/>
            </w:tcBorders>
            <w:vAlign w:val="center"/>
          </w:tcPr>
          <w:p w14:paraId="3164B396" w14:textId="77777777" w:rsidR="003601A0" w:rsidRPr="00366F2E" w:rsidRDefault="003601A0" w:rsidP="000C2F68">
            <w:pPr>
              <w:pStyle w:val="Bezmezer"/>
              <w:tabs>
                <w:tab w:val="left" w:pos="7655"/>
              </w:tabs>
              <w:rPr>
                <w:rFonts w:ascii="Arial" w:hAnsi="Arial" w:cs="Arial"/>
                <w:b/>
              </w:rPr>
            </w:pPr>
            <w:r w:rsidRPr="00366F2E">
              <w:rPr>
                <w:rFonts w:ascii="Arial" w:hAnsi="Arial" w:cs="Arial"/>
                <w:b/>
              </w:rPr>
              <w:t>Celní řízení na základě adresátem dodaných podkladů a zmocnění na www.postaonline.cz/celni-rizeni</w:t>
            </w:r>
          </w:p>
          <w:p w14:paraId="7F4A4646" w14:textId="77777777" w:rsidR="003601A0" w:rsidRPr="00366F2E" w:rsidRDefault="003601A0" w:rsidP="000C2F68">
            <w:pPr>
              <w:pStyle w:val="Bezmezer"/>
              <w:numPr>
                <w:ilvl w:val="0"/>
                <w:numId w:val="58"/>
              </w:numPr>
              <w:tabs>
                <w:tab w:val="left" w:pos="7655"/>
              </w:tabs>
              <w:rPr>
                <w:rFonts w:ascii="Arial" w:hAnsi="Arial" w:cs="Arial"/>
                <w:sz w:val="20"/>
                <w:szCs w:val="20"/>
              </w:rPr>
            </w:pPr>
            <w:r w:rsidRPr="00366F2E">
              <w:rPr>
                <w:rFonts w:ascii="Arial" w:hAnsi="Arial" w:cs="Arial"/>
                <w:sz w:val="20"/>
                <w:szCs w:val="20"/>
              </w:rPr>
              <w:t>Celní odbavení jedné zásilky pro režim volného oběhu v režimu IOSS</w:t>
            </w:r>
          </w:p>
        </w:tc>
        <w:tc>
          <w:tcPr>
            <w:tcW w:w="1814" w:type="dxa"/>
            <w:tcBorders>
              <w:left w:val="single" w:sz="4" w:space="0" w:color="auto"/>
              <w:bottom w:val="single" w:sz="4" w:space="0" w:color="auto"/>
              <w:right w:val="single" w:sz="4" w:space="0" w:color="auto"/>
            </w:tcBorders>
            <w:vAlign w:val="center"/>
          </w:tcPr>
          <w:p w14:paraId="5F76E1E4" w14:textId="77777777" w:rsidR="003601A0" w:rsidRPr="00366F2E" w:rsidRDefault="003601A0" w:rsidP="000C2F68">
            <w:pPr>
              <w:pStyle w:val="Bezmezer"/>
              <w:tabs>
                <w:tab w:val="left" w:pos="7655"/>
              </w:tabs>
              <w:spacing w:line="228" w:lineRule="auto"/>
              <w:ind w:left="-57"/>
              <w:jc w:val="center"/>
              <w:rPr>
                <w:rFonts w:ascii="Arial" w:hAnsi="Arial" w:cs="Arial"/>
                <w:bCs/>
                <w:sz w:val="20"/>
                <w:szCs w:val="20"/>
              </w:rPr>
            </w:pPr>
            <w:r w:rsidRPr="00366F2E">
              <w:rPr>
                <w:rFonts w:ascii="Arial" w:hAnsi="Arial" w:cs="Arial"/>
                <w:bCs/>
                <w:sz w:val="20"/>
                <w:szCs w:val="20"/>
              </w:rPr>
              <w:t xml:space="preserve">    0,00</w:t>
            </w:r>
          </w:p>
        </w:tc>
      </w:tr>
      <w:tr w:rsidR="00D62380" w:rsidRPr="00366F2E" w14:paraId="68EA59E4" w14:textId="77777777" w:rsidTr="00AB72CE">
        <w:tc>
          <w:tcPr>
            <w:tcW w:w="738" w:type="dxa"/>
            <w:tcBorders>
              <w:left w:val="single" w:sz="4" w:space="0" w:color="auto"/>
              <w:bottom w:val="single" w:sz="4" w:space="0" w:color="auto"/>
              <w:right w:val="single" w:sz="4" w:space="0" w:color="auto"/>
            </w:tcBorders>
          </w:tcPr>
          <w:p w14:paraId="0E494328" w14:textId="77777777" w:rsidR="003601A0" w:rsidRPr="00366F2E" w:rsidRDefault="003601A0" w:rsidP="000C2F68">
            <w:pPr>
              <w:spacing w:line="228" w:lineRule="auto"/>
              <w:rPr>
                <w:rFonts w:ascii="Arial" w:hAnsi="Arial" w:cs="Arial"/>
                <w:b/>
              </w:rPr>
            </w:pPr>
            <w:r w:rsidRPr="00366F2E">
              <w:rPr>
                <w:rFonts w:ascii="Arial" w:hAnsi="Arial" w:cs="Arial"/>
                <w:b/>
              </w:rPr>
              <w:t>1.2</w:t>
            </w:r>
          </w:p>
        </w:tc>
        <w:tc>
          <w:tcPr>
            <w:tcW w:w="7796" w:type="dxa"/>
            <w:tcBorders>
              <w:left w:val="single" w:sz="4" w:space="0" w:color="auto"/>
              <w:bottom w:val="single" w:sz="4" w:space="0" w:color="auto"/>
              <w:right w:val="single" w:sz="4" w:space="0" w:color="auto"/>
            </w:tcBorders>
            <w:vAlign w:val="center"/>
          </w:tcPr>
          <w:p w14:paraId="2BA2154C" w14:textId="77777777" w:rsidR="003601A0" w:rsidRPr="00366F2E" w:rsidRDefault="003601A0" w:rsidP="000C2F68">
            <w:pPr>
              <w:pStyle w:val="Bezmezer"/>
              <w:tabs>
                <w:tab w:val="left" w:pos="7655"/>
              </w:tabs>
              <w:rPr>
                <w:rFonts w:ascii="Arial" w:hAnsi="Arial" w:cs="Arial"/>
                <w:b/>
              </w:rPr>
            </w:pPr>
            <w:r w:rsidRPr="00366F2E">
              <w:rPr>
                <w:rFonts w:ascii="Arial" w:hAnsi="Arial" w:cs="Arial"/>
                <w:b/>
              </w:rPr>
              <w:t xml:space="preserve">Celní řízení bez součinnosti adresáta </w:t>
            </w:r>
          </w:p>
          <w:p w14:paraId="0417CE31" w14:textId="77777777" w:rsidR="003601A0" w:rsidRPr="00366F2E" w:rsidRDefault="003601A0" w:rsidP="000C2F68">
            <w:pPr>
              <w:pStyle w:val="Bezmezer"/>
              <w:numPr>
                <w:ilvl w:val="0"/>
                <w:numId w:val="58"/>
              </w:numPr>
              <w:tabs>
                <w:tab w:val="left" w:pos="7655"/>
              </w:tabs>
              <w:rPr>
                <w:rFonts w:ascii="Arial" w:hAnsi="Arial" w:cs="Arial"/>
                <w:sz w:val="20"/>
                <w:szCs w:val="20"/>
              </w:rPr>
            </w:pPr>
            <w:r w:rsidRPr="00366F2E">
              <w:rPr>
                <w:rFonts w:ascii="Arial" w:hAnsi="Arial" w:cs="Arial"/>
                <w:sz w:val="20"/>
                <w:szCs w:val="20"/>
              </w:rPr>
              <w:t>Předložení jedné zásilky celnímu úřadu v režimu IOSS</w:t>
            </w:r>
          </w:p>
        </w:tc>
        <w:tc>
          <w:tcPr>
            <w:tcW w:w="1814" w:type="dxa"/>
            <w:tcBorders>
              <w:left w:val="single" w:sz="4" w:space="0" w:color="auto"/>
              <w:bottom w:val="single" w:sz="4" w:space="0" w:color="auto"/>
              <w:right w:val="single" w:sz="4" w:space="0" w:color="auto"/>
            </w:tcBorders>
            <w:vAlign w:val="center"/>
          </w:tcPr>
          <w:p w14:paraId="204DEF84" w14:textId="77777777" w:rsidR="003601A0" w:rsidRPr="00366F2E" w:rsidRDefault="003601A0" w:rsidP="000C2F68">
            <w:pPr>
              <w:pStyle w:val="Bezmezer"/>
              <w:tabs>
                <w:tab w:val="left" w:pos="7655"/>
              </w:tabs>
              <w:spacing w:line="228" w:lineRule="auto"/>
              <w:ind w:left="-57"/>
              <w:jc w:val="center"/>
              <w:rPr>
                <w:rFonts w:ascii="Arial" w:hAnsi="Arial" w:cs="Arial"/>
                <w:bCs/>
                <w:sz w:val="20"/>
                <w:szCs w:val="20"/>
              </w:rPr>
            </w:pPr>
            <w:r w:rsidRPr="00366F2E">
              <w:rPr>
                <w:rFonts w:ascii="Arial" w:hAnsi="Arial" w:cs="Arial"/>
                <w:bCs/>
                <w:sz w:val="20"/>
                <w:szCs w:val="20"/>
              </w:rPr>
              <w:t xml:space="preserve">    0,00</w:t>
            </w:r>
          </w:p>
        </w:tc>
      </w:tr>
    </w:tbl>
    <w:p w14:paraId="01876FDA" w14:textId="77777777" w:rsidR="003601A0" w:rsidRPr="00366F2E" w:rsidRDefault="003601A0" w:rsidP="003601A0">
      <w:pPr>
        <w:spacing w:line="228" w:lineRule="auto"/>
        <w:rPr>
          <w:rFonts w:ascii="Arial" w:hAnsi="Arial" w:cs="Arial"/>
          <w:sz w:val="8"/>
          <w:szCs w:val="18"/>
        </w:rPr>
      </w:pPr>
    </w:p>
    <w:p w14:paraId="43DAA083" w14:textId="77777777" w:rsidR="003601A0" w:rsidRPr="00366F2E" w:rsidRDefault="003601A0" w:rsidP="003601A0">
      <w:pPr>
        <w:spacing w:line="228" w:lineRule="auto"/>
        <w:rPr>
          <w:rFonts w:ascii="Arial" w:hAnsi="Arial" w:cs="Arial"/>
          <w:sz w:val="8"/>
          <w:szCs w:val="18"/>
        </w:rPr>
      </w:pPr>
    </w:p>
    <w:p w14:paraId="354CA2C6" w14:textId="77777777" w:rsidR="003601A0" w:rsidRPr="00366F2E" w:rsidRDefault="003601A0" w:rsidP="003601A0">
      <w:pPr>
        <w:pStyle w:val="cpNormal4"/>
        <w:spacing w:after="0" w:line="240" w:lineRule="auto"/>
        <w:ind w:left="-142" w:firstLine="0"/>
        <w:jc w:val="both"/>
        <w:rPr>
          <w:rFonts w:ascii="Arial" w:hAnsi="Arial" w:cs="Arial"/>
          <w:b/>
        </w:rPr>
      </w:pPr>
      <w:r w:rsidRPr="00366F2E">
        <w:rPr>
          <w:rFonts w:ascii="Arial" w:hAnsi="Arial" w:cs="Arial"/>
          <w:b/>
        </w:rPr>
        <w:t>ZBOŽÍ DO 150 EUR NAKOUPENÉ BEZ DPH (DPH vyměřeno až v rámci celního odbavení v ČR)</w:t>
      </w:r>
    </w:p>
    <w:p w14:paraId="580D5B6C" w14:textId="77777777" w:rsidR="003601A0" w:rsidRPr="00366F2E" w:rsidRDefault="003601A0" w:rsidP="003601A0">
      <w:pPr>
        <w:spacing w:line="228" w:lineRule="auto"/>
        <w:rPr>
          <w:rFonts w:ascii="Arial" w:hAnsi="Arial" w:cs="Arial"/>
          <w:sz w:val="8"/>
          <w:szCs w:val="18"/>
        </w:rPr>
      </w:pPr>
    </w:p>
    <w:p w14:paraId="26BEB56E" w14:textId="77777777" w:rsidR="00175972" w:rsidRPr="00366F2E" w:rsidRDefault="00175972" w:rsidP="003601A0">
      <w:pPr>
        <w:spacing w:line="228" w:lineRule="auto"/>
        <w:rPr>
          <w:rFonts w:ascii="Arial" w:hAnsi="Arial" w:cs="Arial"/>
          <w:sz w:val="8"/>
          <w:szCs w:val="18"/>
        </w:rPr>
      </w:pPr>
    </w:p>
    <w:tbl>
      <w:tblPr>
        <w:tblW w:w="10348" w:type="dxa"/>
        <w:tblInd w:w="-34" w:type="dxa"/>
        <w:tblLayout w:type="fixed"/>
        <w:tblLook w:val="04A0" w:firstRow="1" w:lastRow="0" w:firstColumn="1" w:lastColumn="0" w:noHBand="0" w:noVBand="1"/>
      </w:tblPr>
      <w:tblGrid>
        <w:gridCol w:w="738"/>
        <w:gridCol w:w="7796"/>
        <w:gridCol w:w="1814"/>
      </w:tblGrid>
      <w:tr w:rsidR="00D62380" w:rsidRPr="00366F2E" w14:paraId="6D56D6AF" w14:textId="77777777" w:rsidTr="66C57D24">
        <w:trPr>
          <w:trHeight w:val="323"/>
        </w:trPr>
        <w:tc>
          <w:tcPr>
            <w:tcW w:w="8534"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137921BE" w14:textId="77777777" w:rsidR="003601A0" w:rsidRPr="00366F2E" w:rsidRDefault="003601A0" w:rsidP="000C2F68">
            <w:pPr>
              <w:spacing w:line="228" w:lineRule="auto"/>
              <w:ind w:left="-57"/>
              <w:rPr>
                <w:rFonts w:ascii="Arial" w:hAnsi="Arial" w:cs="Arial"/>
                <w:b/>
                <w:sz w:val="20"/>
              </w:rPr>
            </w:pPr>
            <w:r w:rsidRPr="00366F2E">
              <w:rPr>
                <w:rFonts w:ascii="Arial" w:hAnsi="Arial" w:cs="Arial"/>
                <w:b/>
                <w:sz w:val="20"/>
              </w:rPr>
              <w:t>ZVLÁŠTNÍ REŽIM</w:t>
            </w:r>
          </w:p>
        </w:tc>
        <w:tc>
          <w:tcPr>
            <w:tcW w:w="181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291031E5" w14:textId="77777777" w:rsidR="003601A0" w:rsidRPr="00366F2E" w:rsidRDefault="003601A0" w:rsidP="000C2F68">
            <w:pPr>
              <w:pStyle w:val="Bezmezer"/>
              <w:tabs>
                <w:tab w:val="left" w:pos="7655"/>
              </w:tabs>
              <w:spacing w:line="228" w:lineRule="auto"/>
              <w:jc w:val="center"/>
              <w:rPr>
                <w:rFonts w:ascii="Arial" w:hAnsi="Arial" w:cs="Arial"/>
                <w:b/>
                <w:sz w:val="20"/>
              </w:rPr>
            </w:pPr>
            <w:r w:rsidRPr="00366F2E">
              <w:rPr>
                <w:rFonts w:ascii="Arial" w:hAnsi="Arial" w:cs="Arial"/>
                <w:b/>
                <w:sz w:val="20"/>
              </w:rPr>
              <w:t>Cena v Kč</w:t>
            </w:r>
          </w:p>
        </w:tc>
      </w:tr>
      <w:tr w:rsidR="00D62380" w:rsidRPr="00366F2E" w14:paraId="3BFF7753" w14:textId="77777777" w:rsidTr="66C57D24">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c>
          <w:tcPr>
            <w:tcW w:w="738" w:type="dxa"/>
            <w:tcBorders>
              <w:top w:val="single" w:sz="4" w:space="0" w:color="auto"/>
              <w:left w:val="single" w:sz="4" w:space="0" w:color="auto"/>
              <w:bottom w:val="single" w:sz="4" w:space="0" w:color="auto"/>
              <w:right w:val="single" w:sz="4" w:space="0" w:color="auto"/>
            </w:tcBorders>
          </w:tcPr>
          <w:p w14:paraId="3776F621" w14:textId="77777777" w:rsidR="003601A0" w:rsidRPr="00366F2E" w:rsidRDefault="003601A0" w:rsidP="000C2F68">
            <w:pPr>
              <w:spacing w:line="228" w:lineRule="auto"/>
              <w:rPr>
                <w:rFonts w:ascii="Arial" w:hAnsi="Arial" w:cs="Arial"/>
                <w:b/>
              </w:rPr>
            </w:pPr>
            <w:r w:rsidRPr="00366F2E">
              <w:rPr>
                <w:rFonts w:ascii="Arial" w:hAnsi="Arial" w:cs="Arial"/>
                <w:b/>
              </w:rPr>
              <w:t>1.3</w:t>
            </w:r>
          </w:p>
        </w:tc>
        <w:tc>
          <w:tcPr>
            <w:tcW w:w="7796" w:type="dxa"/>
            <w:tcBorders>
              <w:top w:val="single" w:sz="4" w:space="0" w:color="auto"/>
              <w:left w:val="single" w:sz="4" w:space="0" w:color="auto"/>
              <w:bottom w:val="single" w:sz="4" w:space="0" w:color="auto"/>
              <w:right w:val="single" w:sz="4" w:space="0" w:color="auto"/>
            </w:tcBorders>
            <w:vAlign w:val="center"/>
          </w:tcPr>
          <w:p w14:paraId="69CD21E2" w14:textId="77777777" w:rsidR="003601A0" w:rsidRPr="00366F2E" w:rsidRDefault="003601A0" w:rsidP="000C2F68">
            <w:pPr>
              <w:pStyle w:val="Bezmezer"/>
              <w:tabs>
                <w:tab w:val="left" w:pos="7655"/>
              </w:tabs>
              <w:rPr>
                <w:rFonts w:ascii="Arial" w:hAnsi="Arial" w:cs="Arial"/>
                <w:b/>
              </w:rPr>
            </w:pPr>
            <w:r w:rsidRPr="00366F2E">
              <w:rPr>
                <w:rFonts w:ascii="Arial" w:hAnsi="Arial" w:cs="Arial"/>
                <w:b/>
              </w:rPr>
              <w:t>Celní řízení na základě adresátem dodaných podkladů a zmocnění na www.postaonline.cz/celni-rizeni</w:t>
            </w:r>
          </w:p>
          <w:p w14:paraId="7D99C964" w14:textId="77777777" w:rsidR="003601A0" w:rsidRPr="00366F2E" w:rsidRDefault="003601A0" w:rsidP="000C2F68">
            <w:pPr>
              <w:pStyle w:val="Bezmezer"/>
              <w:numPr>
                <w:ilvl w:val="0"/>
                <w:numId w:val="58"/>
              </w:numPr>
              <w:tabs>
                <w:tab w:val="left" w:pos="7655"/>
              </w:tabs>
              <w:rPr>
                <w:rFonts w:ascii="Arial" w:hAnsi="Arial" w:cs="Arial"/>
                <w:b/>
              </w:rPr>
            </w:pPr>
            <w:r w:rsidRPr="00366F2E">
              <w:rPr>
                <w:rFonts w:ascii="Arial" w:hAnsi="Arial" w:cs="Arial"/>
                <w:sz w:val="20"/>
                <w:szCs w:val="20"/>
              </w:rPr>
              <w:t>Celní odbavení jedné zásilky pro režim volného oběhu ve zvláštním režimu</w:t>
            </w:r>
          </w:p>
        </w:tc>
        <w:tc>
          <w:tcPr>
            <w:tcW w:w="1814" w:type="dxa"/>
            <w:tcBorders>
              <w:top w:val="single" w:sz="4" w:space="0" w:color="auto"/>
              <w:left w:val="single" w:sz="4" w:space="0" w:color="auto"/>
              <w:bottom w:val="single" w:sz="4" w:space="0" w:color="auto"/>
              <w:right w:val="single" w:sz="4" w:space="0" w:color="auto"/>
            </w:tcBorders>
            <w:vAlign w:val="center"/>
          </w:tcPr>
          <w:p w14:paraId="0FD00FEC" w14:textId="26941083" w:rsidR="003601A0" w:rsidRPr="00366F2E" w:rsidRDefault="387BDB61" w:rsidP="66C57D24">
            <w:pPr>
              <w:pStyle w:val="Bezmezer"/>
              <w:tabs>
                <w:tab w:val="left" w:pos="7655"/>
              </w:tabs>
              <w:spacing w:line="228" w:lineRule="auto"/>
              <w:ind w:left="-57"/>
              <w:jc w:val="center"/>
              <w:rPr>
                <w:rFonts w:ascii="Arial" w:hAnsi="Arial" w:cs="Arial"/>
                <w:sz w:val="20"/>
                <w:szCs w:val="20"/>
              </w:rPr>
            </w:pPr>
            <w:r w:rsidRPr="00366F2E">
              <w:rPr>
                <w:rFonts w:ascii="Arial" w:hAnsi="Arial" w:cs="Arial"/>
                <w:sz w:val="20"/>
                <w:szCs w:val="20"/>
              </w:rPr>
              <w:t>150</w:t>
            </w:r>
            <w:r w:rsidR="003601A0" w:rsidRPr="00366F2E">
              <w:rPr>
                <w:rFonts w:ascii="Arial" w:hAnsi="Arial" w:cs="Arial"/>
                <w:sz w:val="20"/>
                <w:szCs w:val="20"/>
              </w:rPr>
              <w:t>,00</w:t>
            </w:r>
          </w:p>
        </w:tc>
      </w:tr>
    </w:tbl>
    <w:p w14:paraId="33603B23" w14:textId="77777777" w:rsidR="00E147A2" w:rsidRPr="00366F2E" w:rsidRDefault="00E147A2" w:rsidP="00E147A2">
      <w:pPr>
        <w:spacing w:line="228" w:lineRule="auto"/>
        <w:rPr>
          <w:rFonts w:ascii="Arial" w:hAnsi="Arial" w:cs="Arial"/>
          <w:sz w:val="8"/>
          <w:szCs w:val="18"/>
        </w:rPr>
      </w:pPr>
    </w:p>
    <w:p w14:paraId="0DC97546" w14:textId="77777777" w:rsidR="00E147A2" w:rsidRPr="00366F2E" w:rsidRDefault="00E147A2" w:rsidP="00E147A2">
      <w:pPr>
        <w:spacing w:line="228" w:lineRule="auto"/>
        <w:rPr>
          <w:rFonts w:ascii="Arial" w:hAnsi="Arial" w:cs="Arial"/>
          <w:sz w:val="8"/>
          <w:szCs w:val="18"/>
        </w:rPr>
      </w:pPr>
    </w:p>
    <w:p w14:paraId="04A4C3D1" w14:textId="77777777" w:rsidR="00E147A2" w:rsidRPr="00366F2E" w:rsidRDefault="00E147A2" w:rsidP="00E147A2">
      <w:pPr>
        <w:spacing w:line="228" w:lineRule="auto"/>
        <w:ind w:left="-142"/>
        <w:rPr>
          <w:rFonts w:ascii="Arial" w:hAnsi="Arial" w:cs="Arial"/>
          <w:sz w:val="8"/>
          <w:szCs w:val="18"/>
        </w:rPr>
      </w:pPr>
      <w:r w:rsidRPr="00366F2E">
        <w:rPr>
          <w:rFonts w:ascii="Arial" w:hAnsi="Arial" w:cs="Arial"/>
          <w:b/>
          <w:sz w:val="20"/>
        </w:rPr>
        <w:t>DÁRKY, ZBOŽÍ NAD 150 EUR A ZBOŽÍ, které nelze propustit ve zvláštním režimu nebo režimu</w:t>
      </w:r>
      <w:r w:rsidRPr="00366F2E">
        <w:rPr>
          <w:rFonts w:ascii="Arial" w:hAnsi="Arial" w:cs="Arial"/>
          <w:b/>
          <w:sz w:val="20"/>
          <w:szCs w:val="20"/>
        </w:rPr>
        <w:t xml:space="preserve"> IOSS</w:t>
      </w:r>
    </w:p>
    <w:p w14:paraId="3FF8E40B" w14:textId="77777777" w:rsidR="00E147A2" w:rsidRPr="00366F2E" w:rsidRDefault="00E147A2" w:rsidP="00E147A2">
      <w:pPr>
        <w:spacing w:line="228" w:lineRule="auto"/>
        <w:rPr>
          <w:rFonts w:ascii="Arial" w:hAnsi="Arial" w:cs="Arial"/>
          <w:sz w:val="8"/>
          <w:szCs w:val="18"/>
        </w:rPr>
      </w:pPr>
    </w:p>
    <w:tbl>
      <w:tblPr>
        <w:tblpPr w:leftFromText="141" w:rightFromText="141" w:vertAnchor="text" w:horzAnchor="margin" w:tblpY="84"/>
        <w:tblW w:w="1036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24"/>
        <w:gridCol w:w="7776"/>
        <w:gridCol w:w="1866"/>
      </w:tblGrid>
      <w:tr w:rsidR="00D62380" w:rsidRPr="00366F2E" w14:paraId="4F86F64B" w14:textId="77777777" w:rsidTr="68546A32">
        <w:trPr>
          <w:trHeight w:val="323"/>
        </w:trPr>
        <w:tc>
          <w:tcPr>
            <w:tcW w:w="8500" w:type="dxa"/>
            <w:gridSpan w:val="2"/>
            <w:shd w:val="clear" w:color="auto" w:fill="F2F2F2" w:themeFill="background1" w:themeFillShade="F2"/>
            <w:vAlign w:val="center"/>
          </w:tcPr>
          <w:p w14:paraId="4A515FE6" w14:textId="77777777" w:rsidR="00E147A2" w:rsidRPr="00366F2E" w:rsidRDefault="00E147A2" w:rsidP="000C2F68">
            <w:pPr>
              <w:spacing w:line="228" w:lineRule="auto"/>
              <w:ind w:left="-57"/>
              <w:rPr>
                <w:rFonts w:ascii="Arial" w:hAnsi="Arial" w:cs="Arial"/>
                <w:b/>
                <w:sz w:val="20"/>
              </w:rPr>
            </w:pPr>
            <w:r w:rsidRPr="00366F2E">
              <w:rPr>
                <w:rFonts w:ascii="Arial" w:hAnsi="Arial" w:cs="Arial"/>
                <w:b/>
                <w:sz w:val="20"/>
              </w:rPr>
              <w:t xml:space="preserve">DOČASNÝ SKLAD </w:t>
            </w:r>
          </w:p>
        </w:tc>
        <w:tc>
          <w:tcPr>
            <w:tcW w:w="1866" w:type="dxa"/>
            <w:shd w:val="clear" w:color="auto" w:fill="F2F2F2" w:themeFill="background1" w:themeFillShade="F2"/>
            <w:vAlign w:val="center"/>
          </w:tcPr>
          <w:p w14:paraId="2ED8D598" w14:textId="77777777" w:rsidR="00E147A2" w:rsidRPr="00366F2E" w:rsidRDefault="00E147A2" w:rsidP="000C2F68">
            <w:pPr>
              <w:pStyle w:val="Bezmezer"/>
              <w:tabs>
                <w:tab w:val="left" w:pos="7655"/>
              </w:tabs>
              <w:spacing w:line="228" w:lineRule="auto"/>
              <w:jc w:val="center"/>
              <w:rPr>
                <w:rFonts w:ascii="Arial" w:hAnsi="Arial" w:cs="Arial"/>
                <w:b/>
                <w:sz w:val="20"/>
              </w:rPr>
            </w:pPr>
            <w:r w:rsidRPr="00366F2E">
              <w:rPr>
                <w:rFonts w:ascii="Arial" w:hAnsi="Arial" w:cs="Arial"/>
                <w:b/>
                <w:sz w:val="20"/>
              </w:rPr>
              <w:t>Cena v Kč</w:t>
            </w:r>
          </w:p>
        </w:tc>
      </w:tr>
      <w:tr w:rsidR="00D62380" w:rsidRPr="00366F2E" w14:paraId="7156D894" w14:textId="77777777" w:rsidTr="68546A32">
        <w:trPr>
          <w:trHeight w:val="700"/>
        </w:trPr>
        <w:tc>
          <w:tcPr>
            <w:tcW w:w="724" w:type="dxa"/>
          </w:tcPr>
          <w:p w14:paraId="07A37F6E" w14:textId="46B558BD" w:rsidR="00E147A2" w:rsidRPr="00366F2E" w:rsidRDefault="00E147A2" w:rsidP="66C57D24">
            <w:pPr>
              <w:spacing w:line="228" w:lineRule="auto"/>
              <w:rPr>
                <w:rFonts w:ascii="Arial" w:hAnsi="Arial" w:cs="Arial"/>
                <w:b/>
                <w:bCs/>
              </w:rPr>
            </w:pPr>
            <w:r w:rsidRPr="00366F2E">
              <w:rPr>
                <w:rFonts w:ascii="Arial" w:hAnsi="Arial" w:cs="Arial"/>
                <w:b/>
                <w:bCs/>
              </w:rPr>
              <w:t>1.</w:t>
            </w:r>
            <w:r w:rsidR="00DE7A6D" w:rsidRPr="00366F2E">
              <w:rPr>
                <w:rFonts w:ascii="Arial" w:hAnsi="Arial" w:cs="Arial"/>
                <w:b/>
                <w:bCs/>
              </w:rPr>
              <w:t>4</w:t>
            </w:r>
          </w:p>
        </w:tc>
        <w:tc>
          <w:tcPr>
            <w:tcW w:w="7776" w:type="dxa"/>
            <w:vAlign w:val="center"/>
          </w:tcPr>
          <w:p w14:paraId="265C4CD2" w14:textId="77777777" w:rsidR="00E147A2" w:rsidRPr="00366F2E" w:rsidRDefault="00E147A2" w:rsidP="000C2F68">
            <w:pPr>
              <w:spacing w:line="228" w:lineRule="auto"/>
              <w:ind w:left="-57"/>
              <w:rPr>
                <w:rFonts w:ascii="Arial" w:hAnsi="Arial" w:cs="Arial"/>
                <w:b/>
                <w:sz w:val="20"/>
                <w:szCs w:val="20"/>
              </w:rPr>
            </w:pPr>
            <w:r w:rsidRPr="00366F2E">
              <w:rPr>
                <w:rFonts w:ascii="Arial" w:hAnsi="Arial" w:cs="Arial"/>
                <w:b/>
                <w:sz w:val="20"/>
                <w:szCs w:val="20"/>
              </w:rPr>
              <w:t>DÁRKY DO 45 EUR</w:t>
            </w:r>
          </w:p>
          <w:p w14:paraId="3DFBCE0F" w14:textId="0C6D33BA" w:rsidR="00E147A2" w:rsidRPr="00366F2E" w:rsidRDefault="0C614064" w:rsidP="00DE7A6D">
            <w:pPr>
              <w:pStyle w:val="Bezmezer"/>
              <w:numPr>
                <w:ilvl w:val="0"/>
                <w:numId w:val="58"/>
              </w:numPr>
              <w:tabs>
                <w:tab w:val="left" w:pos="7655"/>
              </w:tabs>
              <w:rPr>
                <w:rFonts w:ascii="Arial" w:eastAsia="Arial" w:hAnsi="Arial" w:cs="Arial"/>
                <w:sz w:val="20"/>
                <w:szCs w:val="20"/>
              </w:rPr>
            </w:pPr>
            <w:r w:rsidRPr="00366F2E">
              <w:rPr>
                <w:rFonts w:ascii="Arial" w:hAnsi="Arial" w:cs="Arial"/>
                <w:sz w:val="20"/>
                <w:szCs w:val="20"/>
              </w:rPr>
              <w:t xml:space="preserve">Celní odbavení jedné zásilky pro režim volného oběhu na základě zmocnění adresáta prostřednictvím </w:t>
            </w:r>
            <w:hyperlink r:id="rId22" w:history="1">
              <w:r w:rsidRPr="00366F2E">
                <w:rPr>
                  <w:rStyle w:val="Hypertextovodkaz"/>
                  <w:rFonts w:ascii="Arial" w:hAnsi="Arial" w:cs="Arial"/>
                  <w:color w:val="auto"/>
                  <w:sz w:val="20"/>
                </w:rPr>
                <w:t>www.postaonline.cz/celni-rizeni</w:t>
              </w:r>
            </w:hyperlink>
          </w:p>
        </w:tc>
        <w:tc>
          <w:tcPr>
            <w:tcW w:w="1866" w:type="dxa"/>
            <w:vAlign w:val="center"/>
          </w:tcPr>
          <w:p w14:paraId="001CF104" w14:textId="4F6403B0" w:rsidR="00E147A2" w:rsidRPr="00366F2E" w:rsidRDefault="434C7843" w:rsidP="66C57D24">
            <w:pPr>
              <w:pStyle w:val="Bezmezer"/>
              <w:tabs>
                <w:tab w:val="left" w:pos="7655"/>
              </w:tabs>
              <w:jc w:val="center"/>
              <w:rPr>
                <w:rFonts w:ascii="Arial" w:hAnsi="Arial" w:cs="Arial"/>
                <w:b/>
                <w:bCs/>
              </w:rPr>
            </w:pPr>
            <w:r w:rsidRPr="00366F2E">
              <w:rPr>
                <w:rFonts w:ascii="Arial" w:hAnsi="Arial" w:cs="Arial"/>
                <w:sz w:val="20"/>
                <w:szCs w:val="20"/>
              </w:rPr>
              <w:t>200</w:t>
            </w:r>
            <w:r w:rsidR="00E147A2" w:rsidRPr="00366F2E">
              <w:rPr>
                <w:rFonts w:ascii="Arial" w:hAnsi="Arial" w:cs="Arial"/>
                <w:sz w:val="20"/>
                <w:szCs w:val="20"/>
              </w:rPr>
              <w:t>,00</w:t>
            </w:r>
          </w:p>
        </w:tc>
      </w:tr>
      <w:tr w:rsidR="00D62380" w:rsidRPr="00366F2E" w14:paraId="02A3B0C7" w14:textId="77777777" w:rsidTr="68546A32">
        <w:tc>
          <w:tcPr>
            <w:tcW w:w="724" w:type="dxa"/>
          </w:tcPr>
          <w:p w14:paraId="2BBF9377" w14:textId="23253D9D" w:rsidR="00E147A2" w:rsidRPr="00366F2E" w:rsidRDefault="00E147A2" w:rsidP="66C57D24">
            <w:pPr>
              <w:spacing w:line="228" w:lineRule="auto"/>
              <w:rPr>
                <w:rFonts w:ascii="Arial" w:hAnsi="Arial" w:cs="Arial"/>
                <w:b/>
                <w:bCs/>
              </w:rPr>
            </w:pPr>
            <w:r w:rsidRPr="00366F2E">
              <w:rPr>
                <w:rFonts w:ascii="Arial" w:hAnsi="Arial" w:cs="Arial"/>
                <w:b/>
                <w:bCs/>
              </w:rPr>
              <w:t>1.</w:t>
            </w:r>
            <w:r w:rsidR="00DE7A6D" w:rsidRPr="00366F2E">
              <w:rPr>
                <w:rFonts w:ascii="Arial" w:hAnsi="Arial" w:cs="Arial"/>
                <w:b/>
                <w:bCs/>
              </w:rPr>
              <w:t>5</w:t>
            </w:r>
          </w:p>
        </w:tc>
        <w:tc>
          <w:tcPr>
            <w:tcW w:w="7776" w:type="dxa"/>
            <w:vAlign w:val="center"/>
          </w:tcPr>
          <w:p w14:paraId="6F88FB18" w14:textId="77777777" w:rsidR="00E147A2" w:rsidRPr="00366F2E" w:rsidRDefault="00E147A2" w:rsidP="000C2F68">
            <w:pPr>
              <w:pStyle w:val="Bezmezer"/>
              <w:tabs>
                <w:tab w:val="left" w:pos="7655"/>
              </w:tabs>
              <w:ind w:left="-57"/>
              <w:rPr>
                <w:rFonts w:ascii="Arial" w:hAnsi="Arial" w:cs="Arial"/>
                <w:b/>
              </w:rPr>
            </w:pPr>
            <w:r w:rsidRPr="00366F2E">
              <w:rPr>
                <w:rFonts w:ascii="Arial" w:hAnsi="Arial" w:cs="Arial"/>
                <w:b/>
                <w:sz w:val="20"/>
                <w:szCs w:val="20"/>
              </w:rPr>
              <w:t>DÁRKY NAD 45 EUR, ZBOŽÍ NAD 150 EUR A ZBOŽÍ, které nelze propustit ve zvláštním režimu nebo režimu IOSS</w:t>
            </w:r>
          </w:p>
          <w:p w14:paraId="7515B0C4" w14:textId="77777777" w:rsidR="00E147A2" w:rsidRPr="00366F2E" w:rsidRDefault="00E147A2" w:rsidP="00E147A2">
            <w:pPr>
              <w:pStyle w:val="Bezmezer"/>
              <w:numPr>
                <w:ilvl w:val="0"/>
                <w:numId w:val="58"/>
              </w:numPr>
              <w:tabs>
                <w:tab w:val="left" w:pos="7655"/>
              </w:tabs>
              <w:rPr>
                <w:rFonts w:ascii="Arial" w:hAnsi="Arial" w:cs="Arial"/>
                <w:bCs/>
                <w:sz w:val="20"/>
                <w:szCs w:val="20"/>
              </w:rPr>
            </w:pPr>
            <w:r w:rsidRPr="00366F2E">
              <w:rPr>
                <w:rFonts w:ascii="Arial" w:hAnsi="Arial" w:cs="Arial"/>
                <w:bCs/>
                <w:sz w:val="20"/>
                <w:szCs w:val="20"/>
              </w:rPr>
              <w:t xml:space="preserve">Celní odbavení jedné zásilky pro režim volného oběhu se zajištěním celního dluhu na základě adresátem dodaných podkladů a zmocnění na </w:t>
            </w:r>
            <w:hyperlink r:id="rId23" w:history="1">
              <w:r w:rsidRPr="00366F2E">
                <w:rPr>
                  <w:rStyle w:val="Hypertextovodkaz"/>
                  <w:rFonts w:ascii="Arial" w:hAnsi="Arial" w:cs="Arial"/>
                  <w:color w:val="auto"/>
                  <w:sz w:val="20"/>
                  <w:szCs w:val="20"/>
                </w:rPr>
                <w:t>www.postaonline.cz/celni-rizeni</w:t>
              </w:r>
            </w:hyperlink>
          </w:p>
        </w:tc>
        <w:tc>
          <w:tcPr>
            <w:tcW w:w="1866" w:type="dxa"/>
            <w:vAlign w:val="center"/>
          </w:tcPr>
          <w:p w14:paraId="5C2B4284" w14:textId="207B9ACC" w:rsidR="00E147A2" w:rsidRPr="00366F2E" w:rsidRDefault="4962E2B4" w:rsidP="66C57D24">
            <w:pPr>
              <w:pStyle w:val="Bezmezer"/>
              <w:tabs>
                <w:tab w:val="left" w:pos="7655"/>
              </w:tabs>
              <w:spacing w:line="228" w:lineRule="auto"/>
              <w:ind w:left="-57"/>
              <w:jc w:val="center"/>
              <w:rPr>
                <w:rFonts w:ascii="Arial" w:hAnsi="Arial" w:cs="Arial"/>
                <w:b/>
                <w:bCs/>
              </w:rPr>
            </w:pPr>
            <w:r w:rsidRPr="00366F2E">
              <w:rPr>
                <w:rFonts w:ascii="Arial" w:hAnsi="Arial" w:cs="Arial"/>
                <w:sz w:val="20"/>
                <w:szCs w:val="20"/>
              </w:rPr>
              <w:t>350</w:t>
            </w:r>
            <w:r w:rsidR="00E147A2" w:rsidRPr="00366F2E">
              <w:rPr>
                <w:rFonts w:ascii="Arial" w:hAnsi="Arial" w:cs="Arial"/>
                <w:sz w:val="20"/>
                <w:szCs w:val="20"/>
              </w:rPr>
              <w:t>,00</w:t>
            </w:r>
          </w:p>
        </w:tc>
      </w:tr>
    </w:tbl>
    <w:p w14:paraId="5CC16835" w14:textId="17ED3EFC" w:rsidR="00E147A2" w:rsidRPr="00366F2E" w:rsidRDefault="00E147A2" w:rsidP="00E147A2">
      <w:pPr>
        <w:rPr>
          <w:rFonts w:ascii="Arial" w:hAnsi="Arial" w:cs="Arial"/>
          <w:sz w:val="18"/>
          <w:szCs w:val="18"/>
        </w:rPr>
      </w:pPr>
      <w:r w:rsidRPr="00366F2E">
        <w:rPr>
          <w:rFonts w:ascii="Arial" w:hAnsi="Arial" w:cs="Arial"/>
          <w:sz w:val="18"/>
          <w:szCs w:val="18"/>
        </w:rPr>
        <w:t xml:space="preserve">V případě, že si zákazník zrealizuje celní odbavení přes </w:t>
      </w:r>
      <w:proofErr w:type="spellStart"/>
      <w:r w:rsidRPr="00366F2E">
        <w:rPr>
          <w:rFonts w:ascii="Arial" w:hAnsi="Arial" w:cs="Arial"/>
          <w:sz w:val="18"/>
          <w:szCs w:val="18"/>
        </w:rPr>
        <w:t>eCeP</w:t>
      </w:r>
      <w:proofErr w:type="spellEnd"/>
      <w:r w:rsidRPr="00366F2E">
        <w:rPr>
          <w:rFonts w:ascii="Arial" w:hAnsi="Arial" w:cs="Arial"/>
          <w:sz w:val="18"/>
          <w:szCs w:val="18"/>
        </w:rPr>
        <w:t xml:space="preserve"> (</w:t>
      </w:r>
      <w:hyperlink r:id="rId24" w:history="1">
        <w:r w:rsidRPr="00366F2E">
          <w:rPr>
            <w:rStyle w:val="Hypertextovodkaz"/>
            <w:rFonts w:ascii="Arial" w:hAnsi="Arial" w:cs="Arial"/>
            <w:color w:val="auto"/>
            <w:sz w:val="18"/>
            <w:szCs w:val="18"/>
          </w:rPr>
          <w:t>www.celnicka.cz</w:t>
        </w:r>
      </w:hyperlink>
      <w:r w:rsidRPr="00366F2E">
        <w:rPr>
          <w:rFonts w:ascii="Arial" w:hAnsi="Arial" w:cs="Arial"/>
          <w:sz w:val="18"/>
          <w:szCs w:val="18"/>
        </w:rPr>
        <w:t xml:space="preserve">) anebo celní řízení provedl </w:t>
      </w:r>
      <w:r w:rsidR="00BA704F" w:rsidRPr="00366F2E">
        <w:rPr>
          <w:rFonts w:ascii="Arial" w:hAnsi="Arial" w:cs="Arial"/>
          <w:sz w:val="18"/>
          <w:szCs w:val="18"/>
        </w:rPr>
        <w:t>dopravce</w:t>
      </w:r>
      <w:r w:rsidRPr="00366F2E">
        <w:rPr>
          <w:rFonts w:ascii="Arial" w:hAnsi="Arial" w:cs="Arial"/>
          <w:sz w:val="18"/>
          <w:szCs w:val="18"/>
        </w:rPr>
        <w:t>, není ze strany ČP účtován žádný poplatek.</w:t>
      </w:r>
      <w:bookmarkEnd w:id="584"/>
    </w:p>
    <w:p w14:paraId="73A52B5C" w14:textId="77777777" w:rsidR="00175972" w:rsidRPr="00366F2E" w:rsidRDefault="00175972" w:rsidP="00E147A2">
      <w:pPr>
        <w:rPr>
          <w:rFonts w:ascii="Arial" w:hAnsi="Arial" w:cs="Arial"/>
          <w:sz w:val="18"/>
          <w:szCs w:val="18"/>
        </w:rPr>
      </w:pPr>
    </w:p>
    <w:p w14:paraId="02C78FA7" w14:textId="77777777" w:rsidR="00E147A2" w:rsidRPr="00366F2E" w:rsidRDefault="00E147A2" w:rsidP="00E147A2">
      <w:pPr>
        <w:spacing w:line="228" w:lineRule="auto"/>
        <w:rPr>
          <w:rFonts w:ascii="Arial" w:hAnsi="Arial" w:cs="Arial"/>
          <w:sz w:val="8"/>
          <w:szCs w:val="18"/>
        </w:rPr>
      </w:pPr>
    </w:p>
    <w:p w14:paraId="3CDEAE58" w14:textId="77777777" w:rsidR="00E147A2" w:rsidRPr="00366F2E" w:rsidRDefault="00E147A2" w:rsidP="00E147A2">
      <w:pPr>
        <w:pStyle w:val="Nadpis4"/>
        <w:numPr>
          <w:ilvl w:val="3"/>
          <w:numId w:val="105"/>
        </w:numPr>
        <w:tabs>
          <w:tab w:val="clear" w:pos="907"/>
          <w:tab w:val="num" w:pos="360"/>
        </w:tabs>
        <w:spacing w:before="0"/>
        <w:ind w:left="360" w:hanging="360"/>
        <w:rPr>
          <w:rFonts w:cs="Arial"/>
        </w:rPr>
      </w:pPr>
      <w:bookmarkStart w:id="585" w:name="_Toc151388025"/>
      <w:bookmarkStart w:id="586" w:name="_Toc189039871"/>
      <w:proofErr w:type="gramStart"/>
      <w:r w:rsidRPr="00366F2E">
        <w:rPr>
          <w:rFonts w:cs="Arial"/>
          <w:sz w:val="28"/>
          <w:szCs w:val="24"/>
          <w:u w:val="single"/>
        </w:rPr>
        <w:t xml:space="preserve">DOVOZ </w:t>
      </w:r>
      <w:r w:rsidRPr="00366F2E">
        <w:rPr>
          <w:rFonts w:cs="Arial"/>
        </w:rPr>
        <w:t>- Zboží</w:t>
      </w:r>
      <w:proofErr w:type="gramEnd"/>
      <w:r w:rsidRPr="00366F2E">
        <w:rPr>
          <w:rFonts w:cs="Arial"/>
        </w:rPr>
        <w:t xml:space="preserve"> pro hospodářský subjekt (právnické osoby, fyzické osoby/OSVČ)</w:t>
      </w:r>
      <w:bookmarkEnd w:id="585"/>
      <w:bookmarkEnd w:id="586"/>
    </w:p>
    <w:p w14:paraId="45D3340C" w14:textId="77777777" w:rsidR="00E147A2" w:rsidRPr="00366F2E" w:rsidRDefault="00E147A2" w:rsidP="00E147A2">
      <w:pPr>
        <w:spacing w:line="228" w:lineRule="auto"/>
        <w:rPr>
          <w:rFonts w:ascii="Arial" w:hAnsi="Arial" w:cs="Arial"/>
          <w:sz w:val="8"/>
          <w:szCs w:val="18"/>
        </w:rPr>
      </w:pPr>
    </w:p>
    <w:p w14:paraId="5280852D" w14:textId="271F4ECE" w:rsidR="00E147A2" w:rsidRPr="00366F2E" w:rsidRDefault="00E147A2" w:rsidP="00E147A2">
      <w:pPr>
        <w:spacing w:line="228" w:lineRule="auto"/>
        <w:rPr>
          <w:rFonts w:ascii="Arial" w:hAnsi="Arial" w:cs="Arial"/>
          <w:sz w:val="8"/>
          <w:szCs w:val="18"/>
        </w:rPr>
      </w:pPr>
      <w:r w:rsidRPr="00366F2E">
        <w:rPr>
          <w:rFonts w:ascii="Arial" w:hAnsi="Arial" w:cs="Arial"/>
          <w:noProof/>
          <w:lang w:eastAsia="cs-CZ"/>
        </w:rPr>
        <mc:AlternateContent>
          <mc:Choice Requires="wps">
            <w:drawing>
              <wp:anchor distT="0" distB="0" distL="114300" distR="114300" simplePos="0" relativeHeight="251658287" behindDoc="0" locked="0" layoutInCell="1" allowOverlap="1" wp14:anchorId="590DC1A7" wp14:editId="69C49BE2">
                <wp:simplePos x="0" y="0"/>
                <wp:positionH relativeFrom="margin">
                  <wp:posOffset>798830</wp:posOffset>
                </wp:positionH>
                <wp:positionV relativeFrom="bottomMargin">
                  <wp:posOffset>198120</wp:posOffset>
                </wp:positionV>
                <wp:extent cx="4847590" cy="258445"/>
                <wp:effectExtent l="0" t="0" r="0" b="8255"/>
                <wp:wrapNone/>
                <wp:docPr id="32" name="Textové pole 3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A54A49A" w14:textId="77777777" w:rsidR="00E147A2" w:rsidRPr="006E1087" w:rsidRDefault="00E147A2" w:rsidP="00E147A2">
                            <w:pPr>
                              <w:jc w:val="center"/>
                            </w:pPr>
                            <w:r>
                              <w:rPr>
                                <w:b/>
                                <w:i/>
                              </w:rPr>
                              <w:t>Celní deklarace</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75745A9A">
              <v:shape id="Textové pole 32" style="position:absolute;margin-left:62.9pt;margin-top:15.6pt;width:381.7pt;height:20.35pt;z-index:251658287;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7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uu7f5AEAAKkDAAAOAAAAZHJzL2Uyb0RvYy54bWysU9tu2zAMfR+wfxD0vjgJ7DU14hRdiw4D&#10;ugvQ7QNkWbKF2aJGKbGzrx8lp2m2vQ17EURSPjyHPN7eTEPPDgq9AVvx1WLJmbISGmPbin/7+vBm&#10;w5kPwjaiB6sqflSe3+xev9qOrlRr6KBvFDICsb4cXcW7EFyZZV52ahB+AU5ZKmrAQQQKsc0aFCOh&#10;D322Xi7fZiNg4xCk8p6y93OR7xK+1kqGz1p7FVhfceIW0onprOOZ7baibFG4zsgTDfEPLAZhLDU9&#10;Q92LINgezV9Qg5EIHnRYSBgy0NpIlTSQmtXyDzVPnXAqaaHheHcek/9/sPLT4cl9QRamdzDRApMI&#10;7x5BfvfMwl0nbKtuEWHslGio8SqOLBudL0+fxlH70keQevwIDS1Z7AMkoEnjEKdCOhmh0wKO56Gr&#10;KTBJyXyTXxXXVJJUWxebPC9SC1E+f+3Qh/cKBhYvFUdaakIXh0cfIhtRPj+JzSw8mL5Pi+3tbwl6&#10;GDOJfSQ8Uw9TPTHTVLxIdohqamiOpAdh9gv5my4d4E/ORvJKxf2PvUDFWf/B0kyuV3kezZWCvLha&#10;U4CXlfqyIqwkqIoHzubrXZgNuXdo2o46zVuwcEtz1CZJfGF14k9+SMpP3o2Gu4zTq5c/bPcLAAD/&#10;/wMAUEsDBBQABgAIAAAAIQDwKNU93gAAAAkBAAAPAAAAZHJzL2Rvd25yZXYueG1sTI/NTsMwEITv&#10;SH0Haytxo3YChSTEqSoQVxDlR+LmxtskaryOYrcJb89ygtuMZjT7bbmZXS/OOIbOk4ZkpUAg1d52&#10;1Gh4f3u6ykCEaMia3hNq+MYAm2pxUZrC+ole8byLjeARCoXR0MY4FFKGukVnwsoPSJwd/OhMZDs2&#10;0o5m4nHXy1SpW+lMR3yhNQM+tFgfdyen4eP58PV5o16aR7ceJj8rSS6XWl8u5+09iIhz/CvDLz6j&#10;Q8VMe38iG0TPPl0zetRwnaQguJBlOYu9hrskB1mV8v8H1Q8AAAD//wMAUEsBAi0AFAAGAAgAAAAh&#10;ALaDOJL+AAAA4QEAABMAAAAAAAAAAAAAAAAAAAAAAFtDb250ZW50X1R5cGVzXS54bWxQSwECLQAU&#10;AAYACAAAACEAOP0h/9YAAACUAQAACwAAAAAAAAAAAAAAAAAvAQAAX3JlbHMvLnJlbHNQSwECLQAU&#10;AAYACAAAACEAubru3+QBAACpAwAADgAAAAAAAAAAAAAAAAAuAgAAZHJzL2Uyb0RvYy54bWxQSwEC&#10;LQAUAAYACAAAACEA8CjVPd4AAAAJAQAADwAAAAAAAAAAAAAAAAA+BAAAZHJzL2Rvd25yZXYueG1s&#10;UEsFBgAAAAAEAAQA8wAAAEkFAAAAAA==&#10;" w14:anchorId="590DC1A7">
                <v:textbox>
                  <w:txbxContent>
                    <w:p w:rsidRPr="006E1087" w:rsidR="00E147A2" w:rsidP="00E147A2" w:rsidRDefault="00E147A2" w14:paraId="41E28F3D" w14:textId="77777777">
                      <w:pPr>
                        <w:jc w:val="center"/>
                      </w:pPr>
                      <w:r>
                        <w:rPr>
                          <w:b/>
                          <w:i/>
                        </w:rPr>
                        <w:t>Celní deklarace</w:t>
                      </w:r>
                    </w:p>
                  </w:txbxContent>
                </v:textbox>
                <w10:wrap anchorx="margin" anchory="margin"/>
              </v:shape>
            </w:pict>
          </mc:Fallback>
        </mc:AlternateContent>
      </w:r>
    </w:p>
    <w:tbl>
      <w:tblPr>
        <w:tblW w:w="10361" w:type="dxa"/>
        <w:tblInd w:w="-4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19"/>
        <w:gridCol w:w="7828"/>
        <w:gridCol w:w="993"/>
        <w:gridCol w:w="821"/>
      </w:tblGrid>
      <w:tr w:rsidR="00D62380" w:rsidRPr="00366F2E" w14:paraId="4DB7C903" w14:textId="77777777" w:rsidTr="66C57D24">
        <w:trPr>
          <w:trHeight w:val="323"/>
        </w:trPr>
        <w:tc>
          <w:tcPr>
            <w:tcW w:w="8547" w:type="dxa"/>
            <w:gridSpan w:val="2"/>
            <w:shd w:val="clear" w:color="auto" w:fill="F2F2F2" w:themeFill="background1" w:themeFillShade="F2"/>
            <w:vAlign w:val="center"/>
          </w:tcPr>
          <w:p w14:paraId="278200DE" w14:textId="77777777" w:rsidR="00E147A2" w:rsidRPr="00366F2E" w:rsidRDefault="00E147A2" w:rsidP="000C2F68">
            <w:pPr>
              <w:spacing w:line="228" w:lineRule="auto"/>
              <w:ind w:left="-57"/>
              <w:rPr>
                <w:rFonts w:ascii="Arial" w:hAnsi="Arial" w:cs="Arial"/>
                <w:b/>
                <w:sz w:val="20"/>
              </w:rPr>
            </w:pPr>
            <w:bookmarkStart w:id="587" w:name="_Hlk159303688"/>
            <w:r w:rsidRPr="00366F2E">
              <w:rPr>
                <w:rFonts w:ascii="Arial" w:hAnsi="Arial" w:cs="Arial"/>
                <w:b/>
                <w:sz w:val="20"/>
              </w:rPr>
              <w:t xml:space="preserve">DOČASNÝ SKLAD (zboží, obchodní vzorek, vrácené </w:t>
            </w:r>
            <w:proofErr w:type="gramStart"/>
            <w:r w:rsidRPr="00366F2E">
              <w:rPr>
                <w:rFonts w:ascii="Arial" w:hAnsi="Arial" w:cs="Arial"/>
                <w:b/>
                <w:sz w:val="20"/>
              </w:rPr>
              <w:t>zboží,</w:t>
            </w:r>
            <w:proofErr w:type="gramEnd"/>
            <w:r w:rsidRPr="00366F2E">
              <w:rPr>
                <w:rFonts w:ascii="Arial" w:hAnsi="Arial" w:cs="Arial"/>
                <w:b/>
                <w:sz w:val="20"/>
              </w:rPr>
              <w:t xml:space="preserve"> atd.)</w:t>
            </w:r>
          </w:p>
        </w:tc>
        <w:tc>
          <w:tcPr>
            <w:tcW w:w="1814" w:type="dxa"/>
            <w:gridSpan w:val="2"/>
            <w:shd w:val="clear" w:color="auto" w:fill="F2F2F2" w:themeFill="background1" w:themeFillShade="F2"/>
            <w:vAlign w:val="center"/>
          </w:tcPr>
          <w:p w14:paraId="4167FF3E" w14:textId="77777777" w:rsidR="00E147A2" w:rsidRPr="00366F2E" w:rsidRDefault="00E147A2" w:rsidP="000C2F68">
            <w:pPr>
              <w:pStyle w:val="Bezmezer"/>
              <w:tabs>
                <w:tab w:val="left" w:pos="7655"/>
              </w:tabs>
              <w:spacing w:line="228" w:lineRule="auto"/>
              <w:jc w:val="center"/>
              <w:rPr>
                <w:rFonts w:ascii="Arial" w:hAnsi="Arial" w:cs="Arial"/>
                <w:b/>
                <w:sz w:val="20"/>
              </w:rPr>
            </w:pPr>
            <w:r w:rsidRPr="00366F2E">
              <w:rPr>
                <w:rFonts w:ascii="Arial" w:hAnsi="Arial" w:cs="Arial"/>
                <w:b/>
                <w:sz w:val="20"/>
              </w:rPr>
              <w:t>Cena v Kč</w:t>
            </w:r>
          </w:p>
        </w:tc>
      </w:tr>
      <w:tr w:rsidR="00D62380" w:rsidRPr="00366F2E" w14:paraId="6886FEBD" w14:textId="77777777" w:rsidTr="66C57D24">
        <w:tc>
          <w:tcPr>
            <w:tcW w:w="719" w:type="dxa"/>
          </w:tcPr>
          <w:p w14:paraId="1EA7499D" w14:textId="77777777" w:rsidR="00E147A2" w:rsidRPr="00366F2E" w:rsidRDefault="00E147A2" w:rsidP="000C2F68">
            <w:pPr>
              <w:spacing w:line="228" w:lineRule="auto"/>
              <w:rPr>
                <w:rFonts w:ascii="Arial" w:hAnsi="Arial" w:cs="Arial"/>
                <w:b/>
              </w:rPr>
            </w:pPr>
            <w:r w:rsidRPr="00366F2E">
              <w:rPr>
                <w:rFonts w:ascii="Arial" w:hAnsi="Arial" w:cs="Arial"/>
                <w:b/>
              </w:rPr>
              <w:t>2.1</w:t>
            </w:r>
          </w:p>
        </w:tc>
        <w:tc>
          <w:tcPr>
            <w:tcW w:w="7828" w:type="dxa"/>
            <w:vAlign w:val="center"/>
          </w:tcPr>
          <w:p w14:paraId="12BFD77E" w14:textId="77777777" w:rsidR="00E147A2" w:rsidRPr="00366F2E" w:rsidRDefault="00E147A2" w:rsidP="000C2F68">
            <w:pPr>
              <w:spacing w:line="228" w:lineRule="auto"/>
              <w:ind w:left="-57"/>
              <w:rPr>
                <w:rFonts w:ascii="Arial" w:hAnsi="Arial" w:cs="Arial"/>
                <w:b/>
                <w:sz w:val="21"/>
                <w:szCs w:val="21"/>
              </w:rPr>
            </w:pPr>
            <w:r w:rsidRPr="00366F2E">
              <w:rPr>
                <w:rFonts w:ascii="Arial" w:hAnsi="Arial" w:cs="Arial"/>
                <w:b/>
                <w:sz w:val="21"/>
                <w:szCs w:val="21"/>
              </w:rPr>
              <w:t>Předložení jedné zásilky celnímu úřadu, vyhotovení souhrnné deklarace (SD)</w:t>
            </w:r>
          </w:p>
        </w:tc>
        <w:tc>
          <w:tcPr>
            <w:tcW w:w="1814" w:type="dxa"/>
            <w:gridSpan w:val="2"/>
            <w:vAlign w:val="center"/>
          </w:tcPr>
          <w:p w14:paraId="64BAACE0" w14:textId="40EE4513" w:rsidR="00E147A2" w:rsidRPr="00366F2E" w:rsidRDefault="67A2AB4E" w:rsidP="66C57D24">
            <w:pPr>
              <w:pStyle w:val="Bezmezer"/>
              <w:tabs>
                <w:tab w:val="left" w:pos="7655"/>
              </w:tabs>
              <w:jc w:val="center"/>
              <w:rPr>
                <w:rFonts w:ascii="Arial" w:hAnsi="Arial" w:cs="Arial"/>
                <w:b/>
                <w:bCs/>
              </w:rPr>
            </w:pPr>
            <w:r w:rsidRPr="00366F2E">
              <w:rPr>
                <w:rFonts w:ascii="Arial" w:hAnsi="Arial" w:cs="Arial"/>
                <w:sz w:val="20"/>
                <w:szCs w:val="20"/>
              </w:rPr>
              <w:t>140</w:t>
            </w:r>
            <w:r w:rsidR="00E147A2" w:rsidRPr="00366F2E">
              <w:rPr>
                <w:rFonts w:ascii="Arial" w:hAnsi="Arial" w:cs="Arial"/>
                <w:sz w:val="20"/>
                <w:szCs w:val="20"/>
              </w:rPr>
              <w:t>,00</w:t>
            </w:r>
          </w:p>
        </w:tc>
      </w:tr>
      <w:tr w:rsidR="00D62380" w:rsidRPr="00366F2E" w14:paraId="77621757" w14:textId="77777777" w:rsidTr="66C57D24">
        <w:tc>
          <w:tcPr>
            <w:tcW w:w="719" w:type="dxa"/>
            <w:vAlign w:val="center"/>
          </w:tcPr>
          <w:p w14:paraId="1DE7920C" w14:textId="77777777" w:rsidR="00E147A2" w:rsidRPr="00366F2E" w:rsidRDefault="00E147A2" w:rsidP="000C2F68">
            <w:pPr>
              <w:spacing w:line="228" w:lineRule="auto"/>
              <w:rPr>
                <w:rFonts w:ascii="Arial" w:hAnsi="Arial" w:cs="Arial"/>
                <w:b/>
              </w:rPr>
            </w:pPr>
            <w:r w:rsidRPr="00366F2E">
              <w:rPr>
                <w:rFonts w:ascii="Arial" w:hAnsi="Arial" w:cs="Arial"/>
                <w:b/>
              </w:rPr>
              <w:t>2.2</w:t>
            </w:r>
          </w:p>
        </w:tc>
        <w:tc>
          <w:tcPr>
            <w:tcW w:w="9642" w:type="dxa"/>
            <w:gridSpan w:val="3"/>
            <w:vAlign w:val="center"/>
          </w:tcPr>
          <w:p w14:paraId="57DA93B9" w14:textId="77777777" w:rsidR="00E147A2" w:rsidRPr="00366F2E" w:rsidRDefault="00E147A2" w:rsidP="000C2F68">
            <w:pPr>
              <w:pStyle w:val="Bezmezer"/>
              <w:tabs>
                <w:tab w:val="left" w:pos="7655"/>
              </w:tabs>
              <w:spacing w:line="228" w:lineRule="auto"/>
              <w:ind w:left="-80"/>
              <w:rPr>
                <w:rFonts w:ascii="Arial" w:hAnsi="Arial" w:cs="Arial"/>
                <w:b/>
              </w:rPr>
            </w:pPr>
            <w:r w:rsidRPr="00366F2E">
              <w:rPr>
                <w:rFonts w:ascii="Arial" w:hAnsi="Arial" w:cs="Arial"/>
                <w:b/>
              </w:rPr>
              <w:t xml:space="preserve">Celní odbavení poštovních zásilek pro režim </w:t>
            </w:r>
            <w:r w:rsidRPr="00366F2E">
              <w:rPr>
                <w:rFonts w:ascii="Arial" w:hAnsi="Arial" w:cs="Arial"/>
                <w:b/>
                <w:u w:val="single"/>
              </w:rPr>
              <w:t>volný oběh</w:t>
            </w:r>
            <w:r w:rsidRPr="00366F2E">
              <w:rPr>
                <w:rFonts w:ascii="Arial" w:hAnsi="Arial" w:cs="Arial"/>
                <w:b/>
              </w:rPr>
              <w:t xml:space="preserve"> se zajištěním celního dluhu</w:t>
            </w:r>
          </w:p>
        </w:tc>
      </w:tr>
      <w:tr w:rsidR="00D62380" w:rsidRPr="00366F2E" w14:paraId="785BA1A9" w14:textId="77777777" w:rsidTr="66C57D24">
        <w:trPr>
          <w:trHeight w:val="67"/>
        </w:trPr>
        <w:tc>
          <w:tcPr>
            <w:tcW w:w="719" w:type="dxa"/>
            <w:vMerge w:val="restart"/>
          </w:tcPr>
          <w:p w14:paraId="09265D78" w14:textId="77777777" w:rsidR="00E147A2" w:rsidRPr="00366F2E" w:rsidRDefault="00E147A2" w:rsidP="000C2F68">
            <w:pPr>
              <w:pStyle w:val="Bezmezer"/>
              <w:tabs>
                <w:tab w:val="left" w:pos="7655"/>
              </w:tabs>
              <w:jc w:val="right"/>
              <w:rPr>
                <w:rFonts w:ascii="Arial" w:hAnsi="Arial" w:cs="Arial"/>
                <w:b/>
                <w:sz w:val="20"/>
                <w:szCs w:val="20"/>
              </w:rPr>
            </w:pPr>
            <w:r w:rsidRPr="00366F2E">
              <w:rPr>
                <w:rFonts w:ascii="Arial" w:hAnsi="Arial" w:cs="Arial"/>
                <w:b/>
                <w:sz w:val="20"/>
                <w:szCs w:val="20"/>
              </w:rPr>
              <w:t>2.2.1</w:t>
            </w:r>
          </w:p>
        </w:tc>
        <w:tc>
          <w:tcPr>
            <w:tcW w:w="7828" w:type="dxa"/>
            <w:vAlign w:val="center"/>
          </w:tcPr>
          <w:p w14:paraId="1FDC779F" w14:textId="77777777" w:rsidR="00E147A2" w:rsidRPr="00366F2E" w:rsidRDefault="00E147A2" w:rsidP="000C2F68">
            <w:pPr>
              <w:pStyle w:val="Bezmezer"/>
              <w:tabs>
                <w:tab w:val="left" w:pos="7655"/>
              </w:tabs>
              <w:ind w:left="-57"/>
              <w:rPr>
                <w:rFonts w:ascii="Arial" w:hAnsi="Arial" w:cs="Arial"/>
                <w:bCs/>
                <w:sz w:val="20"/>
                <w:szCs w:val="20"/>
              </w:rPr>
            </w:pPr>
            <w:r w:rsidRPr="00366F2E">
              <w:rPr>
                <w:rFonts w:ascii="Arial" w:hAnsi="Arial" w:cs="Arial"/>
                <w:bCs/>
                <w:sz w:val="20"/>
                <w:szCs w:val="20"/>
              </w:rPr>
              <w:t>Vyhotovení jednotného správního dokladu (JSD) do 3 položek celního sazebníku</w:t>
            </w:r>
          </w:p>
        </w:tc>
        <w:tc>
          <w:tcPr>
            <w:tcW w:w="1814" w:type="dxa"/>
            <w:gridSpan w:val="2"/>
            <w:vAlign w:val="center"/>
          </w:tcPr>
          <w:p w14:paraId="67E5DCFC" w14:textId="0FDCAFE3" w:rsidR="00E147A2" w:rsidRPr="00366F2E" w:rsidRDefault="0A0C5B21" w:rsidP="000C2F68">
            <w:pPr>
              <w:pStyle w:val="Bezmezer"/>
              <w:tabs>
                <w:tab w:val="left" w:pos="7655"/>
              </w:tabs>
              <w:jc w:val="center"/>
              <w:rPr>
                <w:rFonts w:ascii="Arial" w:hAnsi="Arial" w:cs="Arial"/>
                <w:sz w:val="20"/>
                <w:szCs w:val="20"/>
              </w:rPr>
            </w:pPr>
            <w:r w:rsidRPr="00366F2E">
              <w:rPr>
                <w:rFonts w:ascii="Arial" w:hAnsi="Arial" w:cs="Arial"/>
                <w:sz w:val="20"/>
                <w:szCs w:val="20"/>
              </w:rPr>
              <w:t>800</w:t>
            </w:r>
            <w:r w:rsidR="00E147A2" w:rsidRPr="00366F2E">
              <w:rPr>
                <w:rFonts w:ascii="Arial" w:hAnsi="Arial" w:cs="Arial"/>
                <w:sz w:val="20"/>
                <w:szCs w:val="20"/>
              </w:rPr>
              <w:t>,00</w:t>
            </w:r>
          </w:p>
        </w:tc>
      </w:tr>
      <w:tr w:rsidR="00D62380" w:rsidRPr="00366F2E" w14:paraId="1D5694CE" w14:textId="77777777" w:rsidTr="66C57D24">
        <w:trPr>
          <w:trHeight w:val="301"/>
        </w:trPr>
        <w:tc>
          <w:tcPr>
            <w:tcW w:w="719" w:type="dxa"/>
            <w:vMerge/>
            <w:vAlign w:val="center"/>
          </w:tcPr>
          <w:p w14:paraId="6E55C2BC" w14:textId="77777777" w:rsidR="00E147A2" w:rsidRPr="00366F2E" w:rsidRDefault="00E147A2" w:rsidP="000C2F68">
            <w:pPr>
              <w:pStyle w:val="Bezmezer"/>
              <w:tabs>
                <w:tab w:val="left" w:pos="7655"/>
              </w:tabs>
              <w:jc w:val="right"/>
              <w:rPr>
                <w:rFonts w:ascii="Arial" w:hAnsi="Arial" w:cs="Arial"/>
                <w:b/>
                <w:sz w:val="20"/>
                <w:szCs w:val="20"/>
              </w:rPr>
            </w:pPr>
          </w:p>
        </w:tc>
        <w:tc>
          <w:tcPr>
            <w:tcW w:w="7828" w:type="dxa"/>
            <w:vAlign w:val="center"/>
          </w:tcPr>
          <w:p w14:paraId="6B1C8754" w14:textId="77777777" w:rsidR="00E147A2" w:rsidRPr="00366F2E" w:rsidRDefault="00E147A2" w:rsidP="00E147A2">
            <w:pPr>
              <w:pStyle w:val="Bezmezer"/>
              <w:numPr>
                <w:ilvl w:val="0"/>
                <w:numId w:val="58"/>
              </w:numPr>
              <w:tabs>
                <w:tab w:val="left" w:pos="7655"/>
              </w:tabs>
              <w:rPr>
                <w:rFonts w:ascii="Arial" w:hAnsi="Arial" w:cs="Arial"/>
                <w:bCs/>
                <w:sz w:val="20"/>
                <w:szCs w:val="20"/>
              </w:rPr>
            </w:pPr>
            <w:r w:rsidRPr="00366F2E">
              <w:rPr>
                <w:rFonts w:ascii="Arial" w:hAnsi="Arial" w:cs="Arial"/>
                <w:bCs/>
                <w:sz w:val="20"/>
                <w:szCs w:val="20"/>
              </w:rPr>
              <w:t>za 4. a každou další položku celního sazebníku</w:t>
            </w:r>
          </w:p>
        </w:tc>
        <w:tc>
          <w:tcPr>
            <w:tcW w:w="1814" w:type="dxa"/>
            <w:gridSpan w:val="2"/>
            <w:vAlign w:val="center"/>
          </w:tcPr>
          <w:p w14:paraId="4080840C" w14:textId="77777777" w:rsidR="00E147A2" w:rsidRPr="00366F2E" w:rsidRDefault="00E147A2" w:rsidP="000C2F68">
            <w:pPr>
              <w:pStyle w:val="Bezmezer"/>
              <w:tabs>
                <w:tab w:val="left" w:pos="7655"/>
              </w:tabs>
              <w:jc w:val="center"/>
              <w:rPr>
                <w:rFonts w:ascii="Arial" w:hAnsi="Arial" w:cs="Arial"/>
                <w:sz w:val="20"/>
                <w:szCs w:val="20"/>
              </w:rPr>
            </w:pPr>
            <w:r w:rsidRPr="00366F2E">
              <w:rPr>
                <w:rFonts w:ascii="Arial" w:hAnsi="Arial" w:cs="Arial"/>
                <w:sz w:val="20"/>
                <w:szCs w:val="20"/>
              </w:rPr>
              <w:t xml:space="preserve">  50,00</w:t>
            </w:r>
          </w:p>
        </w:tc>
      </w:tr>
      <w:tr w:rsidR="00D62380" w:rsidRPr="00366F2E" w14:paraId="36B624C5" w14:textId="77777777" w:rsidTr="66C57D24">
        <w:trPr>
          <w:trHeight w:val="217"/>
        </w:trPr>
        <w:tc>
          <w:tcPr>
            <w:tcW w:w="719" w:type="dxa"/>
            <w:vMerge w:val="restart"/>
          </w:tcPr>
          <w:p w14:paraId="1D977183" w14:textId="77777777" w:rsidR="00E147A2" w:rsidRPr="00366F2E" w:rsidRDefault="00E147A2" w:rsidP="000C2F68">
            <w:pPr>
              <w:pStyle w:val="Bezmezer"/>
              <w:tabs>
                <w:tab w:val="left" w:pos="7655"/>
              </w:tabs>
              <w:jc w:val="right"/>
              <w:rPr>
                <w:rFonts w:ascii="Arial" w:hAnsi="Arial" w:cs="Arial"/>
                <w:b/>
                <w:sz w:val="20"/>
                <w:szCs w:val="20"/>
              </w:rPr>
            </w:pPr>
            <w:r w:rsidRPr="00366F2E">
              <w:rPr>
                <w:rFonts w:ascii="Arial" w:hAnsi="Arial" w:cs="Arial"/>
                <w:b/>
                <w:sz w:val="20"/>
                <w:szCs w:val="20"/>
              </w:rPr>
              <w:t>2.2.2</w:t>
            </w:r>
          </w:p>
        </w:tc>
        <w:tc>
          <w:tcPr>
            <w:tcW w:w="7828" w:type="dxa"/>
            <w:vAlign w:val="center"/>
          </w:tcPr>
          <w:p w14:paraId="55EA7DCA" w14:textId="77777777" w:rsidR="00E147A2" w:rsidRPr="00366F2E" w:rsidRDefault="00E147A2" w:rsidP="000C2F68">
            <w:pPr>
              <w:pStyle w:val="Bezmezer"/>
              <w:tabs>
                <w:tab w:val="left" w:pos="7655"/>
              </w:tabs>
              <w:rPr>
                <w:rFonts w:ascii="Arial" w:hAnsi="Arial" w:cs="Arial"/>
                <w:bCs/>
                <w:sz w:val="20"/>
                <w:szCs w:val="20"/>
              </w:rPr>
            </w:pPr>
            <w:r w:rsidRPr="00366F2E">
              <w:rPr>
                <w:rFonts w:ascii="Arial" w:hAnsi="Arial" w:cs="Arial"/>
                <w:bCs/>
                <w:sz w:val="20"/>
                <w:szCs w:val="20"/>
              </w:rPr>
              <w:t>Vyhotovení JSD do 3 položek celního sazebníku při uzavření komisionářské smlouvy</w:t>
            </w:r>
          </w:p>
        </w:tc>
        <w:tc>
          <w:tcPr>
            <w:tcW w:w="1814" w:type="dxa"/>
            <w:gridSpan w:val="2"/>
            <w:vAlign w:val="center"/>
          </w:tcPr>
          <w:p w14:paraId="1FE88800" w14:textId="205463F8" w:rsidR="00E147A2" w:rsidRPr="00366F2E" w:rsidRDefault="42958FB4" w:rsidP="000C2F68">
            <w:pPr>
              <w:pStyle w:val="Bezmezer"/>
              <w:tabs>
                <w:tab w:val="left" w:pos="7655"/>
              </w:tabs>
              <w:jc w:val="center"/>
              <w:rPr>
                <w:rFonts w:ascii="Arial" w:hAnsi="Arial" w:cs="Arial"/>
                <w:sz w:val="20"/>
                <w:szCs w:val="20"/>
              </w:rPr>
            </w:pPr>
            <w:r w:rsidRPr="00366F2E">
              <w:rPr>
                <w:rFonts w:ascii="Arial" w:hAnsi="Arial" w:cs="Arial"/>
                <w:sz w:val="20"/>
                <w:szCs w:val="20"/>
              </w:rPr>
              <w:t>700</w:t>
            </w:r>
            <w:r w:rsidR="00E147A2" w:rsidRPr="00366F2E">
              <w:rPr>
                <w:rFonts w:ascii="Arial" w:hAnsi="Arial" w:cs="Arial"/>
                <w:sz w:val="20"/>
                <w:szCs w:val="20"/>
              </w:rPr>
              <w:t>,00</w:t>
            </w:r>
          </w:p>
        </w:tc>
      </w:tr>
      <w:tr w:rsidR="00D62380" w:rsidRPr="00366F2E" w14:paraId="6237250E" w14:textId="77777777" w:rsidTr="66C57D24">
        <w:trPr>
          <w:trHeight w:val="247"/>
        </w:trPr>
        <w:tc>
          <w:tcPr>
            <w:tcW w:w="719" w:type="dxa"/>
            <w:vMerge/>
            <w:vAlign w:val="center"/>
          </w:tcPr>
          <w:p w14:paraId="04AD58F6" w14:textId="77777777" w:rsidR="00E147A2" w:rsidRPr="00366F2E" w:rsidRDefault="00E147A2" w:rsidP="000C2F68">
            <w:pPr>
              <w:pStyle w:val="Bezmezer"/>
              <w:tabs>
                <w:tab w:val="left" w:pos="7655"/>
              </w:tabs>
              <w:rPr>
                <w:rFonts w:ascii="Arial" w:hAnsi="Arial" w:cs="Arial"/>
                <w:sz w:val="20"/>
                <w:szCs w:val="20"/>
              </w:rPr>
            </w:pPr>
          </w:p>
        </w:tc>
        <w:tc>
          <w:tcPr>
            <w:tcW w:w="7828" w:type="dxa"/>
            <w:vAlign w:val="center"/>
          </w:tcPr>
          <w:p w14:paraId="093A7C1C" w14:textId="77777777" w:rsidR="00E147A2" w:rsidRPr="00366F2E" w:rsidRDefault="00E147A2" w:rsidP="00E147A2">
            <w:pPr>
              <w:pStyle w:val="Bezmezer"/>
              <w:numPr>
                <w:ilvl w:val="0"/>
                <w:numId w:val="58"/>
              </w:numPr>
              <w:tabs>
                <w:tab w:val="left" w:pos="7655"/>
              </w:tabs>
              <w:rPr>
                <w:rFonts w:ascii="Arial" w:hAnsi="Arial" w:cs="Arial"/>
                <w:bCs/>
                <w:sz w:val="20"/>
                <w:szCs w:val="20"/>
              </w:rPr>
            </w:pPr>
            <w:r w:rsidRPr="00366F2E">
              <w:rPr>
                <w:rFonts w:ascii="Arial" w:hAnsi="Arial" w:cs="Arial"/>
                <w:bCs/>
                <w:sz w:val="20"/>
                <w:szCs w:val="20"/>
              </w:rPr>
              <w:t>za 4. a každou další položku celního sazebníku</w:t>
            </w:r>
          </w:p>
        </w:tc>
        <w:tc>
          <w:tcPr>
            <w:tcW w:w="1814" w:type="dxa"/>
            <w:gridSpan w:val="2"/>
            <w:vAlign w:val="center"/>
          </w:tcPr>
          <w:p w14:paraId="23B7EE21" w14:textId="77777777" w:rsidR="00E147A2" w:rsidRPr="00366F2E" w:rsidRDefault="00E147A2" w:rsidP="000C2F68">
            <w:pPr>
              <w:pStyle w:val="Bezmezer"/>
              <w:tabs>
                <w:tab w:val="left" w:pos="7655"/>
              </w:tabs>
              <w:jc w:val="center"/>
              <w:rPr>
                <w:rFonts w:ascii="Arial" w:hAnsi="Arial" w:cs="Arial"/>
                <w:sz w:val="20"/>
                <w:szCs w:val="20"/>
              </w:rPr>
            </w:pPr>
            <w:r w:rsidRPr="00366F2E">
              <w:rPr>
                <w:rFonts w:ascii="Arial" w:hAnsi="Arial" w:cs="Arial"/>
                <w:sz w:val="20"/>
                <w:szCs w:val="20"/>
              </w:rPr>
              <w:t xml:space="preserve">  50,00</w:t>
            </w:r>
          </w:p>
        </w:tc>
      </w:tr>
      <w:tr w:rsidR="00D62380" w:rsidRPr="00366F2E" w14:paraId="2BF2D6F4" w14:textId="77777777" w:rsidTr="66C57D24">
        <w:tc>
          <w:tcPr>
            <w:tcW w:w="719" w:type="dxa"/>
          </w:tcPr>
          <w:p w14:paraId="78956558" w14:textId="77777777" w:rsidR="00E147A2" w:rsidRPr="00366F2E" w:rsidRDefault="00E147A2" w:rsidP="000C2F68">
            <w:pPr>
              <w:spacing w:line="228" w:lineRule="auto"/>
              <w:rPr>
                <w:rFonts w:ascii="Arial" w:hAnsi="Arial" w:cs="Arial"/>
                <w:b/>
              </w:rPr>
            </w:pPr>
            <w:r w:rsidRPr="00366F2E">
              <w:rPr>
                <w:rFonts w:ascii="Arial" w:hAnsi="Arial" w:cs="Arial"/>
                <w:b/>
              </w:rPr>
              <w:t>2.3</w:t>
            </w:r>
          </w:p>
        </w:tc>
        <w:tc>
          <w:tcPr>
            <w:tcW w:w="9642" w:type="dxa"/>
            <w:gridSpan w:val="3"/>
            <w:vAlign w:val="center"/>
          </w:tcPr>
          <w:p w14:paraId="165DEA51" w14:textId="77777777" w:rsidR="00E147A2" w:rsidRPr="00366F2E" w:rsidRDefault="00E147A2" w:rsidP="000C2F68">
            <w:pPr>
              <w:pStyle w:val="Bezmezer"/>
              <w:tabs>
                <w:tab w:val="left" w:pos="7655"/>
              </w:tabs>
              <w:jc w:val="center"/>
              <w:rPr>
                <w:rFonts w:ascii="Arial" w:hAnsi="Arial" w:cs="Arial"/>
                <w:b/>
              </w:rPr>
            </w:pPr>
            <w:r w:rsidRPr="00366F2E">
              <w:rPr>
                <w:rFonts w:ascii="Arial" w:hAnsi="Arial" w:cs="Arial"/>
                <w:b/>
              </w:rPr>
              <w:t xml:space="preserve">Celní odbavení pro režim </w:t>
            </w:r>
            <w:r w:rsidRPr="00366F2E">
              <w:rPr>
                <w:rFonts w:ascii="Arial" w:hAnsi="Arial" w:cs="Arial"/>
                <w:b/>
                <w:u w:val="single"/>
              </w:rPr>
              <w:t>tranzit</w:t>
            </w:r>
            <w:r w:rsidRPr="00366F2E">
              <w:rPr>
                <w:rFonts w:ascii="Arial" w:hAnsi="Arial" w:cs="Arial"/>
                <w:b/>
              </w:rPr>
              <w:t xml:space="preserve"> na základě uzavření Komisionářské smlouvy</w:t>
            </w:r>
          </w:p>
        </w:tc>
      </w:tr>
      <w:tr w:rsidR="00D62380" w:rsidRPr="00366F2E" w14:paraId="42E674B2" w14:textId="77777777" w:rsidTr="66C57D24">
        <w:trPr>
          <w:trHeight w:val="195"/>
        </w:trPr>
        <w:tc>
          <w:tcPr>
            <w:tcW w:w="719" w:type="dxa"/>
            <w:vMerge w:val="restart"/>
            <w:vAlign w:val="center"/>
          </w:tcPr>
          <w:p w14:paraId="1E2D2AF4" w14:textId="77777777" w:rsidR="00E147A2" w:rsidRPr="00366F2E" w:rsidRDefault="00E147A2" w:rsidP="000C2F68">
            <w:pPr>
              <w:pStyle w:val="Bezmezer"/>
              <w:tabs>
                <w:tab w:val="left" w:pos="7655"/>
              </w:tabs>
              <w:rPr>
                <w:rFonts w:ascii="Arial" w:hAnsi="Arial" w:cs="Arial"/>
                <w:sz w:val="20"/>
                <w:szCs w:val="20"/>
              </w:rPr>
            </w:pPr>
          </w:p>
        </w:tc>
        <w:tc>
          <w:tcPr>
            <w:tcW w:w="7828" w:type="dxa"/>
            <w:vAlign w:val="center"/>
          </w:tcPr>
          <w:p w14:paraId="45D5A416" w14:textId="77777777" w:rsidR="00E147A2" w:rsidRPr="00366F2E" w:rsidRDefault="00E147A2" w:rsidP="00E147A2">
            <w:pPr>
              <w:pStyle w:val="Bezmezer"/>
              <w:numPr>
                <w:ilvl w:val="0"/>
                <w:numId w:val="58"/>
              </w:numPr>
              <w:tabs>
                <w:tab w:val="left" w:pos="7655"/>
              </w:tabs>
              <w:ind w:left="318" w:hanging="284"/>
              <w:rPr>
                <w:rFonts w:ascii="Arial" w:hAnsi="Arial" w:cs="Arial"/>
                <w:sz w:val="20"/>
                <w:szCs w:val="20"/>
              </w:rPr>
            </w:pPr>
            <w:r w:rsidRPr="00366F2E">
              <w:rPr>
                <w:rFonts w:ascii="Arial" w:hAnsi="Arial" w:cs="Arial"/>
                <w:sz w:val="20"/>
                <w:szCs w:val="20"/>
              </w:rPr>
              <w:t>vystavení tranzitního celního prohlášení</w:t>
            </w:r>
          </w:p>
        </w:tc>
        <w:tc>
          <w:tcPr>
            <w:tcW w:w="1814" w:type="dxa"/>
            <w:gridSpan w:val="2"/>
            <w:vAlign w:val="center"/>
          </w:tcPr>
          <w:p w14:paraId="3004CAD7" w14:textId="608BE607" w:rsidR="00E147A2" w:rsidRPr="00366F2E" w:rsidRDefault="2B028FB3" w:rsidP="000C2F68">
            <w:pPr>
              <w:pStyle w:val="Bezmezer"/>
              <w:tabs>
                <w:tab w:val="left" w:pos="7655"/>
              </w:tabs>
              <w:jc w:val="center"/>
              <w:rPr>
                <w:rFonts w:ascii="Arial" w:hAnsi="Arial" w:cs="Arial"/>
                <w:sz w:val="20"/>
                <w:szCs w:val="20"/>
              </w:rPr>
            </w:pPr>
            <w:r w:rsidRPr="00366F2E">
              <w:rPr>
                <w:rFonts w:ascii="Arial" w:hAnsi="Arial" w:cs="Arial"/>
                <w:sz w:val="20"/>
                <w:szCs w:val="20"/>
              </w:rPr>
              <w:t>350</w:t>
            </w:r>
            <w:r w:rsidR="00E147A2" w:rsidRPr="00366F2E">
              <w:rPr>
                <w:rFonts w:ascii="Arial" w:hAnsi="Arial" w:cs="Arial"/>
                <w:sz w:val="20"/>
                <w:szCs w:val="20"/>
              </w:rPr>
              <w:t>,00</w:t>
            </w:r>
          </w:p>
        </w:tc>
      </w:tr>
      <w:tr w:rsidR="00D62380" w:rsidRPr="00366F2E" w14:paraId="60A7BEF5" w14:textId="77777777" w:rsidTr="66C57D24">
        <w:trPr>
          <w:trHeight w:val="714"/>
        </w:trPr>
        <w:tc>
          <w:tcPr>
            <w:tcW w:w="719" w:type="dxa"/>
            <w:vMerge/>
            <w:vAlign w:val="center"/>
          </w:tcPr>
          <w:p w14:paraId="1E179B4C" w14:textId="77777777" w:rsidR="00E147A2" w:rsidRPr="00366F2E" w:rsidRDefault="00E147A2" w:rsidP="000C2F68">
            <w:pPr>
              <w:pStyle w:val="Bezmezer"/>
              <w:tabs>
                <w:tab w:val="left" w:pos="7655"/>
              </w:tabs>
              <w:rPr>
                <w:rFonts w:ascii="Arial" w:hAnsi="Arial" w:cs="Arial"/>
                <w:sz w:val="20"/>
                <w:szCs w:val="20"/>
              </w:rPr>
            </w:pPr>
          </w:p>
        </w:tc>
        <w:tc>
          <w:tcPr>
            <w:tcW w:w="7828" w:type="dxa"/>
            <w:vAlign w:val="center"/>
          </w:tcPr>
          <w:p w14:paraId="0AAD62CB" w14:textId="77777777" w:rsidR="00E147A2" w:rsidRPr="00366F2E" w:rsidRDefault="00E147A2" w:rsidP="00E147A2">
            <w:pPr>
              <w:pStyle w:val="Bezmezer"/>
              <w:numPr>
                <w:ilvl w:val="0"/>
                <w:numId w:val="58"/>
              </w:numPr>
              <w:tabs>
                <w:tab w:val="left" w:pos="7655"/>
              </w:tabs>
              <w:ind w:left="318" w:hanging="284"/>
              <w:rPr>
                <w:rFonts w:ascii="Arial" w:hAnsi="Arial" w:cs="Arial"/>
                <w:sz w:val="20"/>
                <w:szCs w:val="20"/>
              </w:rPr>
            </w:pPr>
            <w:r w:rsidRPr="00366F2E">
              <w:rPr>
                <w:rFonts w:ascii="Arial" w:hAnsi="Arial" w:cs="Arial"/>
                <w:sz w:val="20"/>
                <w:szCs w:val="20"/>
              </w:rPr>
              <w:t>poskytnutí globálního zajištění celního dluhu</w:t>
            </w:r>
          </w:p>
        </w:tc>
        <w:tc>
          <w:tcPr>
            <w:tcW w:w="1814" w:type="dxa"/>
            <w:gridSpan w:val="2"/>
            <w:vAlign w:val="center"/>
          </w:tcPr>
          <w:p w14:paraId="38B3B15B" w14:textId="77777777" w:rsidR="00E147A2" w:rsidRPr="00366F2E" w:rsidRDefault="00E147A2" w:rsidP="000C2F68">
            <w:pPr>
              <w:pStyle w:val="Bezmezer"/>
              <w:tabs>
                <w:tab w:val="left" w:pos="7655"/>
              </w:tabs>
              <w:jc w:val="center"/>
              <w:rPr>
                <w:rFonts w:ascii="Arial" w:hAnsi="Arial" w:cs="Arial"/>
                <w:sz w:val="20"/>
                <w:szCs w:val="20"/>
              </w:rPr>
            </w:pPr>
            <w:proofErr w:type="gramStart"/>
            <w:r w:rsidRPr="00366F2E">
              <w:rPr>
                <w:rFonts w:ascii="Arial" w:hAnsi="Arial" w:cs="Arial"/>
                <w:sz w:val="20"/>
                <w:szCs w:val="20"/>
              </w:rPr>
              <w:t>0,4%</w:t>
            </w:r>
            <w:proofErr w:type="gramEnd"/>
            <w:r w:rsidRPr="00366F2E">
              <w:rPr>
                <w:rFonts w:ascii="Arial" w:hAnsi="Arial" w:cs="Arial"/>
                <w:sz w:val="20"/>
                <w:szCs w:val="20"/>
              </w:rPr>
              <w:t xml:space="preserve"> z hodnoty zboží, min. však 500,00</w:t>
            </w:r>
          </w:p>
        </w:tc>
      </w:tr>
      <w:tr w:rsidR="00D62380" w:rsidRPr="00366F2E" w14:paraId="0390D99A" w14:textId="77777777" w:rsidTr="66C57D24">
        <w:tc>
          <w:tcPr>
            <w:tcW w:w="719" w:type="dxa"/>
            <w:vAlign w:val="center"/>
          </w:tcPr>
          <w:p w14:paraId="1E55A11C" w14:textId="77777777" w:rsidR="00E147A2" w:rsidRPr="00366F2E" w:rsidRDefault="00E147A2" w:rsidP="000C2F68">
            <w:pPr>
              <w:spacing w:line="228" w:lineRule="auto"/>
              <w:rPr>
                <w:rFonts w:ascii="Arial" w:hAnsi="Arial" w:cs="Arial"/>
                <w:b/>
              </w:rPr>
            </w:pPr>
            <w:r w:rsidRPr="00366F2E">
              <w:rPr>
                <w:rFonts w:ascii="Arial" w:hAnsi="Arial" w:cs="Arial"/>
                <w:b/>
              </w:rPr>
              <w:t>2.4</w:t>
            </w:r>
          </w:p>
        </w:tc>
        <w:tc>
          <w:tcPr>
            <w:tcW w:w="7828" w:type="dxa"/>
            <w:vAlign w:val="center"/>
          </w:tcPr>
          <w:p w14:paraId="56127C6C" w14:textId="77777777" w:rsidR="00E147A2" w:rsidRPr="00366F2E" w:rsidRDefault="00E147A2" w:rsidP="000C2F68">
            <w:pPr>
              <w:spacing w:line="228" w:lineRule="auto"/>
              <w:ind w:left="-57"/>
              <w:rPr>
                <w:rFonts w:ascii="Arial" w:hAnsi="Arial" w:cs="Arial"/>
                <w:b/>
              </w:rPr>
            </w:pPr>
            <w:r w:rsidRPr="00366F2E">
              <w:rPr>
                <w:rFonts w:ascii="Arial" w:hAnsi="Arial" w:cs="Arial"/>
                <w:b/>
              </w:rPr>
              <w:t xml:space="preserve">Vyhotovení celního prohlášení </w:t>
            </w:r>
            <w:r w:rsidRPr="00366F2E">
              <w:rPr>
                <w:rFonts w:ascii="Arial" w:hAnsi="Arial" w:cs="Arial"/>
                <w:b/>
                <w:u w:val="single"/>
              </w:rPr>
              <w:t>bez zastoupení</w:t>
            </w:r>
            <w:r w:rsidRPr="00366F2E">
              <w:rPr>
                <w:rFonts w:ascii="Arial" w:hAnsi="Arial" w:cs="Arial"/>
                <w:b/>
              </w:rPr>
              <w:t xml:space="preserve"> Českou poštou</w:t>
            </w:r>
          </w:p>
        </w:tc>
        <w:tc>
          <w:tcPr>
            <w:tcW w:w="1814" w:type="dxa"/>
            <w:gridSpan w:val="2"/>
            <w:vMerge w:val="restart"/>
            <w:vAlign w:val="center"/>
          </w:tcPr>
          <w:p w14:paraId="1E3C1F7E" w14:textId="72047893" w:rsidR="00E147A2" w:rsidRPr="00366F2E" w:rsidRDefault="1B7C31CB" w:rsidP="000C2F68">
            <w:pPr>
              <w:pStyle w:val="Bezmezer"/>
              <w:tabs>
                <w:tab w:val="left" w:pos="7655"/>
              </w:tabs>
              <w:jc w:val="center"/>
              <w:rPr>
                <w:rFonts w:ascii="Arial" w:hAnsi="Arial" w:cs="Arial"/>
              </w:rPr>
            </w:pPr>
            <w:r w:rsidRPr="00366F2E">
              <w:rPr>
                <w:rFonts w:ascii="Arial" w:hAnsi="Arial" w:cs="Arial"/>
                <w:sz w:val="20"/>
                <w:szCs w:val="20"/>
              </w:rPr>
              <w:t>350</w:t>
            </w:r>
            <w:r w:rsidR="00E147A2" w:rsidRPr="00366F2E">
              <w:rPr>
                <w:rFonts w:ascii="Arial" w:hAnsi="Arial" w:cs="Arial"/>
                <w:sz w:val="20"/>
                <w:szCs w:val="20"/>
              </w:rPr>
              <w:t>,00</w:t>
            </w:r>
          </w:p>
        </w:tc>
      </w:tr>
      <w:tr w:rsidR="00D62380" w:rsidRPr="00366F2E" w14:paraId="6FE5BFBD" w14:textId="77777777" w:rsidTr="66C57D24">
        <w:trPr>
          <w:trHeight w:val="203"/>
        </w:trPr>
        <w:tc>
          <w:tcPr>
            <w:tcW w:w="719" w:type="dxa"/>
            <w:vMerge w:val="restart"/>
          </w:tcPr>
          <w:p w14:paraId="66F89E98" w14:textId="77777777" w:rsidR="00E147A2" w:rsidRPr="00366F2E" w:rsidRDefault="00E147A2" w:rsidP="000C2F68">
            <w:pPr>
              <w:pStyle w:val="Bezmezer"/>
              <w:tabs>
                <w:tab w:val="left" w:pos="7655"/>
              </w:tabs>
              <w:rPr>
                <w:rFonts w:ascii="Arial" w:hAnsi="Arial" w:cs="Arial"/>
                <w:sz w:val="20"/>
                <w:szCs w:val="20"/>
              </w:rPr>
            </w:pPr>
          </w:p>
        </w:tc>
        <w:tc>
          <w:tcPr>
            <w:tcW w:w="7828" w:type="dxa"/>
            <w:vAlign w:val="center"/>
          </w:tcPr>
          <w:p w14:paraId="6AE90927" w14:textId="77777777" w:rsidR="00E147A2" w:rsidRPr="00366F2E" w:rsidRDefault="00E147A2" w:rsidP="00E147A2">
            <w:pPr>
              <w:pStyle w:val="Bezmezer"/>
              <w:numPr>
                <w:ilvl w:val="0"/>
                <w:numId w:val="58"/>
              </w:numPr>
              <w:tabs>
                <w:tab w:val="left" w:pos="7655"/>
              </w:tabs>
              <w:rPr>
                <w:rFonts w:ascii="Arial" w:hAnsi="Arial" w:cs="Arial"/>
                <w:sz w:val="20"/>
                <w:szCs w:val="20"/>
              </w:rPr>
            </w:pPr>
            <w:r w:rsidRPr="00366F2E">
              <w:rPr>
                <w:rFonts w:ascii="Arial" w:hAnsi="Arial" w:cs="Arial"/>
                <w:sz w:val="20"/>
                <w:szCs w:val="20"/>
              </w:rPr>
              <w:t>do 3 položek celního sazebníku</w:t>
            </w:r>
          </w:p>
        </w:tc>
        <w:tc>
          <w:tcPr>
            <w:tcW w:w="1814" w:type="dxa"/>
            <w:gridSpan w:val="2"/>
            <w:vMerge/>
            <w:vAlign w:val="center"/>
          </w:tcPr>
          <w:p w14:paraId="09111881" w14:textId="77777777" w:rsidR="00E147A2" w:rsidRPr="00366F2E" w:rsidRDefault="00E147A2" w:rsidP="000C2F68">
            <w:pPr>
              <w:pStyle w:val="Bezmezer"/>
              <w:tabs>
                <w:tab w:val="left" w:pos="7655"/>
              </w:tabs>
              <w:jc w:val="center"/>
              <w:rPr>
                <w:rFonts w:ascii="Arial" w:hAnsi="Arial" w:cs="Arial"/>
                <w:sz w:val="20"/>
                <w:szCs w:val="20"/>
              </w:rPr>
            </w:pPr>
          </w:p>
        </w:tc>
      </w:tr>
      <w:tr w:rsidR="00D62380" w:rsidRPr="00366F2E" w14:paraId="712F6F8D" w14:textId="77777777" w:rsidTr="00175972">
        <w:trPr>
          <w:trHeight w:val="277"/>
        </w:trPr>
        <w:tc>
          <w:tcPr>
            <w:tcW w:w="719" w:type="dxa"/>
            <w:vMerge/>
            <w:vAlign w:val="center"/>
          </w:tcPr>
          <w:p w14:paraId="5BF99C50" w14:textId="77777777" w:rsidR="00E147A2" w:rsidRPr="00366F2E" w:rsidRDefault="00E147A2" w:rsidP="000C2F68">
            <w:pPr>
              <w:pStyle w:val="Bezmezer"/>
              <w:tabs>
                <w:tab w:val="left" w:pos="7655"/>
              </w:tabs>
              <w:rPr>
                <w:rFonts w:ascii="Arial" w:hAnsi="Arial" w:cs="Arial"/>
                <w:sz w:val="20"/>
                <w:szCs w:val="20"/>
              </w:rPr>
            </w:pPr>
          </w:p>
        </w:tc>
        <w:tc>
          <w:tcPr>
            <w:tcW w:w="7828" w:type="dxa"/>
          </w:tcPr>
          <w:p w14:paraId="11EE7D36" w14:textId="77777777" w:rsidR="00E147A2" w:rsidRPr="00366F2E" w:rsidRDefault="00E147A2" w:rsidP="00E147A2">
            <w:pPr>
              <w:pStyle w:val="Bezmezer"/>
              <w:numPr>
                <w:ilvl w:val="0"/>
                <w:numId w:val="58"/>
              </w:numPr>
              <w:tabs>
                <w:tab w:val="left" w:pos="7655"/>
              </w:tabs>
              <w:rPr>
                <w:rFonts w:ascii="Arial" w:hAnsi="Arial" w:cs="Arial"/>
                <w:sz w:val="20"/>
                <w:szCs w:val="20"/>
              </w:rPr>
            </w:pPr>
            <w:r w:rsidRPr="00366F2E">
              <w:rPr>
                <w:rFonts w:ascii="Arial" w:hAnsi="Arial" w:cs="Arial"/>
                <w:sz w:val="20"/>
                <w:szCs w:val="20"/>
              </w:rPr>
              <w:t>za 4. a každou další položku celního sazebníku</w:t>
            </w:r>
          </w:p>
        </w:tc>
        <w:tc>
          <w:tcPr>
            <w:tcW w:w="1814" w:type="dxa"/>
            <w:gridSpan w:val="2"/>
          </w:tcPr>
          <w:p w14:paraId="0546336C" w14:textId="77777777" w:rsidR="00E147A2" w:rsidRPr="00366F2E" w:rsidRDefault="00E147A2" w:rsidP="000C2F68">
            <w:pPr>
              <w:pStyle w:val="Bezmezer"/>
              <w:tabs>
                <w:tab w:val="left" w:pos="7655"/>
              </w:tabs>
              <w:jc w:val="center"/>
              <w:rPr>
                <w:rFonts w:ascii="Arial" w:hAnsi="Arial" w:cs="Arial"/>
                <w:sz w:val="20"/>
                <w:szCs w:val="20"/>
              </w:rPr>
            </w:pPr>
            <w:r w:rsidRPr="00366F2E">
              <w:rPr>
                <w:rFonts w:ascii="Arial" w:hAnsi="Arial" w:cs="Arial"/>
                <w:sz w:val="20"/>
                <w:szCs w:val="20"/>
              </w:rPr>
              <w:t xml:space="preserve">  50,00</w:t>
            </w:r>
          </w:p>
        </w:tc>
      </w:tr>
      <w:tr w:rsidR="00D62380" w:rsidRPr="00366F2E" w14:paraId="42537511" w14:textId="77777777" w:rsidTr="66C57D24">
        <w:tc>
          <w:tcPr>
            <w:tcW w:w="8547" w:type="dxa"/>
            <w:gridSpan w:val="2"/>
            <w:shd w:val="clear" w:color="auto" w:fill="F2F2F2" w:themeFill="background1" w:themeFillShade="F2"/>
            <w:vAlign w:val="center"/>
          </w:tcPr>
          <w:p w14:paraId="43D772B4" w14:textId="77777777" w:rsidR="00E147A2" w:rsidRPr="00366F2E" w:rsidRDefault="00E147A2" w:rsidP="000C2F68">
            <w:pPr>
              <w:rPr>
                <w:rFonts w:ascii="Arial" w:hAnsi="Arial" w:cs="Arial"/>
                <w:b/>
              </w:rPr>
            </w:pPr>
          </w:p>
        </w:tc>
        <w:tc>
          <w:tcPr>
            <w:tcW w:w="993" w:type="dxa"/>
            <w:shd w:val="clear" w:color="auto" w:fill="F2F2F2" w:themeFill="background1" w:themeFillShade="F2"/>
            <w:vAlign w:val="center"/>
          </w:tcPr>
          <w:p w14:paraId="3B582E3F" w14:textId="77777777" w:rsidR="00E147A2" w:rsidRPr="00366F2E" w:rsidRDefault="00E147A2" w:rsidP="000C2F68">
            <w:pPr>
              <w:pStyle w:val="Bezmezer"/>
              <w:tabs>
                <w:tab w:val="left" w:pos="7655"/>
              </w:tabs>
              <w:spacing w:line="228" w:lineRule="auto"/>
              <w:ind w:left="-57"/>
              <w:jc w:val="center"/>
              <w:rPr>
                <w:rFonts w:ascii="Arial" w:hAnsi="Arial" w:cs="Arial"/>
                <w:b/>
                <w:sz w:val="20"/>
                <w:szCs w:val="20"/>
              </w:rPr>
            </w:pPr>
            <w:r w:rsidRPr="00366F2E">
              <w:rPr>
                <w:rFonts w:ascii="Arial" w:hAnsi="Arial" w:cs="Arial"/>
                <w:b/>
                <w:sz w:val="20"/>
                <w:szCs w:val="20"/>
              </w:rPr>
              <w:t>bez DPH</w:t>
            </w:r>
          </w:p>
        </w:tc>
        <w:tc>
          <w:tcPr>
            <w:tcW w:w="821" w:type="dxa"/>
            <w:shd w:val="clear" w:color="auto" w:fill="F2F2F2" w:themeFill="background1" w:themeFillShade="F2"/>
            <w:vAlign w:val="center"/>
          </w:tcPr>
          <w:p w14:paraId="40F2EBF9" w14:textId="77777777" w:rsidR="00E147A2" w:rsidRPr="00366F2E" w:rsidRDefault="00E147A2" w:rsidP="000C2F68">
            <w:pPr>
              <w:pStyle w:val="Bezmezer"/>
              <w:tabs>
                <w:tab w:val="left" w:pos="7655"/>
              </w:tabs>
              <w:spacing w:line="228" w:lineRule="auto"/>
              <w:ind w:left="-57"/>
              <w:jc w:val="center"/>
              <w:rPr>
                <w:rFonts w:ascii="Arial" w:hAnsi="Arial" w:cs="Arial"/>
                <w:b/>
                <w:sz w:val="20"/>
                <w:szCs w:val="20"/>
              </w:rPr>
            </w:pPr>
            <w:r w:rsidRPr="00366F2E">
              <w:rPr>
                <w:rFonts w:ascii="Arial" w:hAnsi="Arial" w:cs="Arial"/>
                <w:b/>
                <w:sz w:val="20"/>
                <w:szCs w:val="20"/>
              </w:rPr>
              <w:t>s DPH</w:t>
            </w:r>
          </w:p>
        </w:tc>
      </w:tr>
      <w:tr w:rsidR="00D62380" w:rsidRPr="00366F2E" w14:paraId="5F534FA0" w14:textId="77777777" w:rsidTr="66C57D24">
        <w:trPr>
          <w:trHeight w:val="434"/>
        </w:trPr>
        <w:tc>
          <w:tcPr>
            <w:tcW w:w="719" w:type="dxa"/>
          </w:tcPr>
          <w:p w14:paraId="16BEDD34" w14:textId="77777777" w:rsidR="00E147A2" w:rsidRPr="00366F2E" w:rsidRDefault="00E147A2" w:rsidP="000C2F68">
            <w:pPr>
              <w:spacing w:line="228" w:lineRule="auto"/>
              <w:rPr>
                <w:rFonts w:ascii="Arial" w:hAnsi="Arial" w:cs="Arial"/>
                <w:b/>
              </w:rPr>
            </w:pPr>
            <w:r w:rsidRPr="00366F2E">
              <w:rPr>
                <w:rFonts w:ascii="Arial" w:hAnsi="Arial" w:cs="Arial"/>
                <w:b/>
              </w:rPr>
              <w:t>2.5</w:t>
            </w:r>
          </w:p>
        </w:tc>
        <w:tc>
          <w:tcPr>
            <w:tcW w:w="7828" w:type="dxa"/>
            <w:vAlign w:val="center"/>
          </w:tcPr>
          <w:p w14:paraId="3338C711" w14:textId="77777777" w:rsidR="00E147A2" w:rsidRPr="00366F2E" w:rsidRDefault="00E147A2" w:rsidP="000C2F68">
            <w:pPr>
              <w:pStyle w:val="Bezmezer"/>
              <w:tabs>
                <w:tab w:val="left" w:pos="7655"/>
              </w:tabs>
              <w:spacing w:line="228" w:lineRule="auto"/>
              <w:ind w:left="-57"/>
              <w:rPr>
                <w:rFonts w:ascii="Arial" w:hAnsi="Arial" w:cs="Arial"/>
                <w:b/>
              </w:rPr>
            </w:pPr>
            <w:r w:rsidRPr="00366F2E">
              <w:rPr>
                <w:rFonts w:ascii="Arial" w:hAnsi="Arial" w:cs="Arial"/>
                <w:b/>
              </w:rPr>
              <w:t>Zajištění podání (opravné prostředky) celnímu úřadu</w:t>
            </w:r>
            <w:r w:rsidRPr="00366F2E">
              <w:rPr>
                <w:rFonts w:ascii="Arial" w:hAnsi="Arial" w:cs="Arial"/>
              </w:rPr>
              <w:t xml:space="preserve"> </w:t>
            </w:r>
            <w:r w:rsidRPr="00366F2E">
              <w:rPr>
                <w:rFonts w:ascii="Arial" w:hAnsi="Arial" w:cs="Arial"/>
                <w:sz w:val="20"/>
                <w:szCs w:val="20"/>
              </w:rPr>
              <w:t>na základě požadavku klienta, kterého Česká pošta zastupuje v celním řízení</w:t>
            </w:r>
          </w:p>
        </w:tc>
        <w:tc>
          <w:tcPr>
            <w:tcW w:w="993" w:type="dxa"/>
            <w:vAlign w:val="center"/>
          </w:tcPr>
          <w:p w14:paraId="2439B357" w14:textId="30929E08" w:rsidR="00E147A2" w:rsidRPr="00366F2E" w:rsidRDefault="1FE0FA1C" w:rsidP="66C57D24">
            <w:pPr>
              <w:pStyle w:val="Bezmezer"/>
              <w:tabs>
                <w:tab w:val="left" w:pos="7655"/>
              </w:tabs>
              <w:spacing w:line="228" w:lineRule="auto"/>
              <w:ind w:left="-57"/>
              <w:jc w:val="center"/>
              <w:rPr>
                <w:rFonts w:ascii="Arial" w:hAnsi="Arial" w:cs="Arial"/>
                <w:b/>
                <w:bCs/>
              </w:rPr>
            </w:pPr>
            <w:r w:rsidRPr="00366F2E">
              <w:rPr>
                <w:rFonts w:ascii="Arial" w:hAnsi="Arial" w:cs="Arial"/>
                <w:sz w:val="20"/>
                <w:szCs w:val="20"/>
              </w:rPr>
              <w:t>600</w:t>
            </w:r>
            <w:r w:rsidR="00E147A2" w:rsidRPr="00366F2E">
              <w:rPr>
                <w:rFonts w:ascii="Arial" w:hAnsi="Arial" w:cs="Arial"/>
                <w:sz w:val="20"/>
                <w:szCs w:val="20"/>
              </w:rPr>
              <w:t>,00</w:t>
            </w:r>
          </w:p>
        </w:tc>
        <w:tc>
          <w:tcPr>
            <w:tcW w:w="821" w:type="dxa"/>
            <w:vAlign w:val="center"/>
          </w:tcPr>
          <w:p w14:paraId="54A1D41D" w14:textId="03C571DA" w:rsidR="00E147A2" w:rsidRPr="00366F2E" w:rsidRDefault="64164013" w:rsidP="66C57D24">
            <w:pPr>
              <w:pStyle w:val="Bezmezer"/>
              <w:tabs>
                <w:tab w:val="left" w:pos="7655"/>
              </w:tabs>
              <w:spacing w:line="228" w:lineRule="auto"/>
              <w:ind w:left="-57"/>
              <w:jc w:val="center"/>
              <w:rPr>
                <w:rFonts w:ascii="Arial" w:hAnsi="Arial" w:cs="Arial"/>
                <w:b/>
                <w:bCs/>
              </w:rPr>
            </w:pPr>
            <w:r w:rsidRPr="00366F2E">
              <w:rPr>
                <w:rFonts w:ascii="Arial" w:hAnsi="Arial" w:cs="Arial"/>
                <w:b/>
                <w:bCs/>
                <w:sz w:val="20"/>
                <w:szCs w:val="20"/>
              </w:rPr>
              <w:t>726</w:t>
            </w:r>
            <w:r w:rsidR="00E147A2" w:rsidRPr="00366F2E">
              <w:rPr>
                <w:rFonts w:ascii="Arial" w:hAnsi="Arial" w:cs="Arial"/>
                <w:b/>
                <w:bCs/>
                <w:sz w:val="20"/>
                <w:szCs w:val="20"/>
              </w:rPr>
              <w:t>,00</w:t>
            </w:r>
          </w:p>
        </w:tc>
      </w:tr>
    </w:tbl>
    <w:p w14:paraId="1A2286F7" w14:textId="77777777" w:rsidR="00E147A2" w:rsidRPr="00366F2E" w:rsidRDefault="00E147A2" w:rsidP="00E147A2">
      <w:pPr>
        <w:pStyle w:val="Nadpis4"/>
        <w:numPr>
          <w:ilvl w:val="3"/>
          <w:numId w:val="105"/>
        </w:numPr>
        <w:tabs>
          <w:tab w:val="clear" w:pos="907"/>
          <w:tab w:val="num" w:pos="360"/>
        </w:tabs>
        <w:ind w:left="360" w:hanging="360"/>
        <w:rPr>
          <w:rFonts w:cs="Arial"/>
        </w:rPr>
      </w:pPr>
      <w:bookmarkStart w:id="588" w:name="_Toc151388026"/>
      <w:bookmarkStart w:id="589" w:name="_Toc189039872"/>
      <w:bookmarkEnd w:id="587"/>
      <w:proofErr w:type="gramStart"/>
      <w:r w:rsidRPr="00366F2E">
        <w:rPr>
          <w:rFonts w:cs="Arial"/>
          <w:sz w:val="28"/>
          <w:szCs w:val="24"/>
          <w:u w:val="single"/>
        </w:rPr>
        <w:t>VÝVOZ</w:t>
      </w:r>
      <w:r w:rsidRPr="00366F2E">
        <w:rPr>
          <w:rFonts w:cs="Arial"/>
          <w:sz w:val="28"/>
          <w:szCs w:val="24"/>
        </w:rPr>
        <w:t xml:space="preserve"> </w:t>
      </w:r>
      <w:r w:rsidRPr="00366F2E">
        <w:rPr>
          <w:rFonts w:cs="Arial"/>
        </w:rPr>
        <w:t>- Zboží</w:t>
      </w:r>
      <w:proofErr w:type="gramEnd"/>
      <w:r w:rsidRPr="00366F2E">
        <w:rPr>
          <w:rFonts w:cs="Arial"/>
        </w:rPr>
        <w:t xml:space="preserve"> pro hospodářský subjekt (právnické osoby, fyzické osoby/OSVČ)</w:t>
      </w:r>
      <w:bookmarkEnd w:id="588"/>
      <w:bookmarkEnd w:id="589"/>
    </w:p>
    <w:p w14:paraId="39A08367" w14:textId="77777777" w:rsidR="00E147A2" w:rsidRPr="00366F2E" w:rsidRDefault="00E147A2" w:rsidP="00E147A2">
      <w:pPr>
        <w:spacing w:line="228" w:lineRule="auto"/>
        <w:rPr>
          <w:rFonts w:ascii="Arial" w:hAnsi="Arial" w:cs="Arial"/>
          <w:sz w:val="8"/>
          <w:szCs w:val="18"/>
        </w:rPr>
      </w:pPr>
    </w:p>
    <w:tbl>
      <w:tblPr>
        <w:tblW w:w="10443" w:type="dxa"/>
        <w:tblInd w:w="-1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05"/>
        <w:gridCol w:w="7816"/>
        <w:gridCol w:w="1922"/>
      </w:tblGrid>
      <w:tr w:rsidR="00D62380" w:rsidRPr="00366F2E" w14:paraId="5D31DF59" w14:textId="77777777" w:rsidTr="66C57D24">
        <w:tc>
          <w:tcPr>
            <w:tcW w:w="8521" w:type="dxa"/>
            <w:gridSpan w:val="2"/>
            <w:shd w:val="clear" w:color="auto" w:fill="F2F2F2" w:themeFill="background1" w:themeFillShade="F2"/>
            <w:vAlign w:val="center"/>
          </w:tcPr>
          <w:p w14:paraId="5DDDDFCE" w14:textId="77777777" w:rsidR="00E147A2" w:rsidRPr="00366F2E" w:rsidRDefault="00E147A2" w:rsidP="000C2F68">
            <w:pPr>
              <w:pStyle w:val="Bezmezer"/>
              <w:tabs>
                <w:tab w:val="left" w:pos="7655"/>
              </w:tabs>
              <w:ind w:left="-57"/>
              <w:rPr>
                <w:rFonts w:ascii="Arial" w:hAnsi="Arial" w:cs="Arial"/>
                <w:b/>
              </w:rPr>
            </w:pPr>
            <w:bookmarkStart w:id="590" w:name="_Hlk159303891"/>
          </w:p>
        </w:tc>
        <w:tc>
          <w:tcPr>
            <w:tcW w:w="1922" w:type="dxa"/>
            <w:shd w:val="clear" w:color="auto" w:fill="F2F2F2" w:themeFill="background1" w:themeFillShade="F2"/>
            <w:vAlign w:val="center"/>
          </w:tcPr>
          <w:p w14:paraId="23DFD66D" w14:textId="77777777" w:rsidR="00E147A2" w:rsidRPr="00366F2E" w:rsidRDefault="00E147A2" w:rsidP="000C2F68">
            <w:pPr>
              <w:pStyle w:val="Bezmezer"/>
              <w:tabs>
                <w:tab w:val="left" w:pos="7655"/>
              </w:tabs>
              <w:spacing w:line="228" w:lineRule="auto"/>
              <w:ind w:left="-57"/>
              <w:jc w:val="center"/>
              <w:rPr>
                <w:rFonts w:ascii="Arial" w:hAnsi="Arial" w:cs="Arial"/>
                <w:b/>
                <w:sz w:val="20"/>
                <w:szCs w:val="20"/>
              </w:rPr>
            </w:pPr>
            <w:r w:rsidRPr="00366F2E">
              <w:rPr>
                <w:rFonts w:ascii="Arial" w:hAnsi="Arial" w:cs="Arial"/>
                <w:b/>
                <w:sz w:val="20"/>
                <w:szCs w:val="20"/>
              </w:rPr>
              <w:t>Cena v Kč</w:t>
            </w:r>
          </w:p>
        </w:tc>
      </w:tr>
      <w:tr w:rsidR="00D62380" w:rsidRPr="00366F2E" w14:paraId="75F9E347" w14:textId="77777777" w:rsidTr="66C57D24">
        <w:trPr>
          <w:trHeight w:val="560"/>
        </w:trPr>
        <w:tc>
          <w:tcPr>
            <w:tcW w:w="705" w:type="dxa"/>
            <w:vMerge w:val="restart"/>
          </w:tcPr>
          <w:p w14:paraId="5D524BAC" w14:textId="77777777" w:rsidR="00E147A2" w:rsidRPr="00366F2E" w:rsidRDefault="00E147A2" w:rsidP="000C2F68">
            <w:pPr>
              <w:pStyle w:val="Bezmezer"/>
              <w:tabs>
                <w:tab w:val="left" w:pos="7655"/>
              </w:tabs>
              <w:rPr>
                <w:rFonts w:ascii="Arial" w:hAnsi="Arial" w:cs="Arial"/>
                <w:b/>
                <w:sz w:val="20"/>
                <w:szCs w:val="20"/>
              </w:rPr>
            </w:pPr>
            <w:r w:rsidRPr="00366F2E">
              <w:rPr>
                <w:rFonts w:ascii="Arial" w:hAnsi="Arial" w:cs="Arial"/>
                <w:b/>
                <w:sz w:val="20"/>
                <w:szCs w:val="20"/>
              </w:rPr>
              <w:t>3.1</w:t>
            </w:r>
          </w:p>
        </w:tc>
        <w:tc>
          <w:tcPr>
            <w:tcW w:w="7816" w:type="dxa"/>
            <w:vAlign w:val="center"/>
          </w:tcPr>
          <w:p w14:paraId="392DE65E" w14:textId="77777777" w:rsidR="00E147A2" w:rsidRPr="00366F2E" w:rsidRDefault="00E147A2" w:rsidP="000C2F68">
            <w:pPr>
              <w:pStyle w:val="Bezmezer"/>
              <w:tabs>
                <w:tab w:val="left" w:pos="7655"/>
              </w:tabs>
              <w:rPr>
                <w:rFonts w:ascii="Arial" w:hAnsi="Arial" w:cs="Arial"/>
                <w:sz w:val="20"/>
                <w:szCs w:val="20"/>
              </w:rPr>
            </w:pPr>
            <w:r w:rsidRPr="00366F2E">
              <w:rPr>
                <w:rFonts w:ascii="Arial" w:hAnsi="Arial" w:cs="Arial"/>
                <w:sz w:val="20"/>
                <w:szCs w:val="20"/>
              </w:rPr>
              <w:t>Předložení poštovních zásilek celnímu úřadu, vyhotovení vývozního doprovodného dokladu (VDD)</w:t>
            </w:r>
          </w:p>
          <w:p w14:paraId="30EB78AB" w14:textId="77777777" w:rsidR="00E147A2" w:rsidRPr="00366F2E" w:rsidRDefault="00E147A2" w:rsidP="00E147A2">
            <w:pPr>
              <w:pStyle w:val="Bezmezer"/>
              <w:numPr>
                <w:ilvl w:val="0"/>
                <w:numId w:val="58"/>
              </w:numPr>
              <w:tabs>
                <w:tab w:val="left" w:pos="7655"/>
              </w:tabs>
              <w:rPr>
                <w:rFonts w:ascii="Arial" w:hAnsi="Arial" w:cs="Arial"/>
                <w:sz w:val="20"/>
                <w:szCs w:val="20"/>
              </w:rPr>
            </w:pPr>
            <w:r w:rsidRPr="00366F2E">
              <w:rPr>
                <w:rFonts w:ascii="Arial" w:hAnsi="Arial" w:cs="Arial"/>
                <w:sz w:val="20"/>
                <w:szCs w:val="20"/>
              </w:rPr>
              <w:t>do 3 položek celního sazebníku</w:t>
            </w:r>
          </w:p>
        </w:tc>
        <w:tc>
          <w:tcPr>
            <w:tcW w:w="1922" w:type="dxa"/>
            <w:vAlign w:val="bottom"/>
          </w:tcPr>
          <w:p w14:paraId="54810DC3" w14:textId="48AD5C9C" w:rsidR="00E147A2" w:rsidRPr="00366F2E" w:rsidRDefault="53851B01" w:rsidP="000C2F68">
            <w:pPr>
              <w:pStyle w:val="Bezmezer"/>
              <w:tabs>
                <w:tab w:val="left" w:pos="7655"/>
              </w:tabs>
              <w:jc w:val="center"/>
              <w:rPr>
                <w:rFonts w:ascii="Arial" w:hAnsi="Arial" w:cs="Arial"/>
                <w:sz w:val="20"/>
                <w:szCs w:val="20"/>
              </w:rPr>
            </w:pPr>
            <w:r w:rsidRPr="00366F2E">
              <w:rPr>
                <w:rFonts w:ascii="Arial" w:hAnsi="Arial" w:cs="Arial"/>
                <w:sz w:val="20"/>
                <w:szCs w:val="20"/>
              </w:rPr>
              <w:t>660</w:t>
            </w:r>
            <w:r w:rsidR="00E147A2" w:rsidRPr="00366F2E">
              <w:rPr>
                <w:rFonts w:ascii="Arial" w:hAnsi="Arial" w:cs="Arial"/>
                <w:sz w:val="20"/>
                <w:szCs w:val="20"/>
              </w:rPr>
              <w:t>,00</w:t>
            </w:r>
          </w:p>
        </w:tc>
      </w:tr>
      <w:tr w:rsidR="00D62380" w:rsidRPr="00366F2E" w14:paraId="252604E1" w14:textId="77777777" w:rsidTr="66C57D24">
        <w:trPr>
          <w:trHeight w:val="196"/>
        </w:trPr>
        <w:tc>
          <w:tcPr>
            <w:tcW w:w="705" w:type="dxa"/>
            <w:vMerge/>
            <w:vAlign w:val="center"/>
          </w:tcPr>
          <w:p w14:paraId="0E911B26" w14:textId="77777777" w:rsidR="00E147A2" w:rsidRPr="00366F2E" w:rsidRDefault="00E147A2" w:rsidP="000C2F68">
            <w:pPr>
              <w:pStyle w:val="Bezmezer"/>
              <w:tabs>
                <w:tab w:val="left" w:pos="7655"/>
              </w:tabs>
              <w:rPr>
                <w:rFonts w:ascii="Arial" w:hAnsi="Arial" w:cs="Arial"/>
                <w:b/>
                <w:sz w:val="20"/>
                <w:szCs w:val="20"/>
              </w:rPr>
            </w:pPr>
          </w:p>
        </w:tc>
        <w:tc>
          <w:tcPr>
            <w:tcW w:w="7816" w:type="dxa"/>
            <w:vAlign w:val="center"/>
          </w:tcPr>
          <w:p w14:paraId="6FCB3A1F" w14:textId="77777777" w:rsidR="00E147A2" w:rsidRPr="00366F2E" w:rsidRDefault="00E147A2" w:rsidP="00E147A2">
            <w:pPr>
              <w:pStyle w:val="Bezmezer"/>
              <w:numPr>
                <w:ilvl w:val="0"/>
                <w:numId w:val="58"/>
              </w:numPr>
              <w:tabs>
                <w:tab w:val="left" w:pos="7655"/>
              </w:tabs>
              <w:rPr>
                <w:rFonts w:ascii="Arial" w:hAnsi="Arial" w:cs="Arial"/>
                <w:b/>
                <w:sz w:val="20"/>
                <w:szCs w:val="20"/>
              </w:rPr>
            </w:pPr>
            <w:r w:rsidRPr="00366F2E">
              <w:rPr>
                <w:rFonts w:ascii="Arial" w:hAnsi="Arial" w:cs="Arial"/>
                <w:sz w:val="20"/>
                <w:szCs w:val="20"/>
              </w:rPr>
              <w:t>za 4. a každou další položku celního sazebníku</w:t>
            </w:r>
          </w:p>
        </w:tc>
        <w:tc>
          <w:tcPr>
            <w:tcW w:w="1922" w:type="dxa"/>
            <w:vAlign w:val="center"/>
          </w:tcPr>
          <w:p w14:paraId="6281B5BD" w14:textId="77777777" w:rsidR="00E147A2" w:rsidRPr="00366F2E" w:rsidRDefault="00E147A2" w:rsidP="000C2F68">
            <w:pPr>
              <w:pStyle w:val="Bezmezer"/>
              <w:tabs>
                <w:tab w:val="left" w:pos="7655"/>
              </w:tabs>
              <w:jc w:val="center"/>
              <w:rPr>
                <w:rFonts w:ascii="Arial" w:hAnsi="Arial" w:cs="Arial"/>
                <w:sz w:val="20"/>
                <w:szCs w:val="20"/>
              </w:rPr>
            </w:pPr>
            <w:r w:rsidRPr="00366F2E">
              <w:rPr>
                <w:rFonts w:ascii="Arial" w:hAnsi="Arial" w:cs="Arial"/>
                <w:sz w:val="20"/>
                <w:szCs w:val="20"/>
              </w:rPr>
              <w:t xml:space="preserve">  50,00</w:t>
            </w:r>
          </w:p>
        </w:tc>
      </w:tr>
      <w:tr w:rsidR="00D62380" w:rsidRPr="00366F2E" w14:paraId="45845F64" w14:textId="77777777" w:rsidTr="66C57D24">
        <w:trPr>
          <w:trHeight w:val="474"/>
        </w:trPr>
        <w:tc>
          <w:tcPr>
            <w:tcW w:w="705" w:type="dxa"/>
            <w:vMerge w:val="restart"/>
          </w:tcPr>
          <w:p w14:paraId="3E95F0D3" w14:textId="77777777" w:rsidR="00E147A2" w:rsidRPr="00366F2E" w:rsidRDefault="00E147A2" w:rsidP="000C2F68">
            <w:pPr>
              <w:pStyle w:val="Bezmezer"/>
              <w:tabs>
                <w:tab w:val="left" w:pos="7655"/>
              </w:tabs>
              <w:rPr>
                <w:rFonts w:ascii="Arial" w:hAnsi="Arial" w:cs="Arial"/>
                <w:b/>
                <w:sz w:val="20"/>
                <w:szCs w:val="20"/>
              </w:rPr>
            </w:pPr>
            <w:r w:rsidRPr="00366F2E">
              <w:rPr>
                <w:rFonts w:ascii="Arial" w:hAnsi="Arial" w:cs="Arial"/>
                <w:b/>
                <w:sz w:val="20"/>
                <w:szCs w:val="20"/>
              </w:rPr>
              <w:t>3.2</w:t>
            </w:r>
          </w:p>
        </w:tc>
        <w:tc>
          <w:tcPr>
            <w:tcW w:w="7816" w:type="dxa"/>
            <w:vAlign w:val="center"/>
          </w:tcPr>
          <w:p w14:paraId="19449443" w14:textId="77777777" w:rsidR="00E147A2" w:rsidRPr="00366F2E" w:rsidRDefault="00E147A2" w:rsidP="000C2F68">
            <w:pPr>
              <w:pStyle w:val="Bezmezer"/>
              <w:tabs>
                <w:tab w:val="left" w:pos="7655"/>
              </w:tabs>
              <w:ind w:left="-57"/>
              <w:rPr>
                <w:rFonts w:ascii="Arial" w:hAnsi="Arial" w:cs="Arial"/>
                <w:sz w:val="20"/>
                <w:szCs w:val="20"/>
              </w:rPr>
            </w:pPr>
            <w:r w:rsidRPr="00366F2E">
              <w:rPr>
                <w:rFonts w:ascii="Arial" w:hAnsi="Arial" w:cs="Arial"/>
                <w:sz w:val="20"/>
                <w:szCs w:val="20"/>
              </w:rPr>
              <w:t>Předložení poštovních zásilek celnímu úřadu, vyhotovení vývozního doprovodného dokladu (VDD)</w:t>
            </w:r>
            <w:r w:rsidRPr="00366F2E">
              <w:rPr>
                <w:rFonts w:ascii="Arial" w:hAnsi="Arial" w:cs="Arial"/>
              </w:rPr>
              <w:t xml:space="preserve"> </w:t>
            </w:r>
            <w:r w:rsidRPr="00366F2E">
              <w:rPr>
                <w:rFonts w:ascii="Arial" w:hAnsi="Arial" w:cs="Arial"/>
                <w:sz w:val="20"/>
                <w:szCs w:val="20"/>
              </w:rPr>
              <w:t>na základě uzavření Komisionářské smlouvy</w:t>
            </w:r>
          </w:p>
          <w:p w14:paraId="76F89E5C" w14:textId="77777777" w:rsidR="00E147A2" w:rsidRPr="00366F2E" w:rsidRDefault="00E147A2" w:rsidP="00E147A2">
            <w:pPr>
              <w:pStyle w:val="Bezmezer"/>
              <w:numPr>
                <w:ilvl w:val="0"/>
                <w:numId w:val="58"/>
              </w:numPr>
              <w:tabs>
                <w:tab w:val="left" w:pos="7655"/>
              </w:tabs>
              <w:rPr>
                <w:rFonts w:ascii="Arial" w:hAnsi="Arial" w:cs="Arial"/>
                <w:b/>
                <w:sz w:val="20"/>
                <w:szCs w:val="20"/>
              </w:rPr>
            </w:pPr>
            <w:r w:rsidRPr="00366F2E">
              <w:rPr>
                <w:rFonts w:ascii="Arial" w:hAnsi="Arial" w:cs="Arial"/>
                <w:sz w:val="20"/>
                <w:szCs w:val="20"/>
              </w:rPr>
              <w:t>do 3 položek celního sazebníku</w:t>
            </w:r>
          </w:p>
        </w:tc>
        <w:tc>
          <w:tcPr>
            <w:tcW w:w="1922" w:type="dxa"/>
            <w:vAlign w:val="bottom"/>
          </w:tcPr>
          <w:p w14:paraId="3AE02F53" w14:textId="3DC6B127" w:rsidR="00E147A2" w:rsidRPr="00366F2E" w:rsidRDefault="7EA3F135" w:rsidP="000C2F68">
            <w:pPr>
              <w:pStyle w:val="Bezmezer"/>
              <w:tabs>
                <w:tab w:val="left" w:pos="7655"/>
              </w:tabs>
              <w:jc w:val="center"/>
              <w:rPr>
                <w:rFonts w:ascii="Arial" w:hAnsi="Arial" w:cs="Arial"/>
                <w:sz w:val="20"/>
                <w:szCs w:val="20"/>
              </w:rPr>
            </w:pPr>
            <w:r w:rsidRPr="00366F2E">
              <w:rPr>
                <w:rFonts w:ascii="Arial" w:hAnsi="Arial" w:cs="Arial"/>
                <w:sz w:val="20"/>
                <w:szCs w:val="20"/>
              </w:rPr>
              <w:t>600</w:t>
            </w:r>
            <w:r w:rsidR="00E147A2" w:rsidRPr="00366F2E">
              <w:rPr>
                <w:rFonts w:ascii="Arial" w:hAnsi="Arial" w:cs="Arial"/>
                <w:sz w:val="20"/>
                <w:szCs w:val="20"/>
              </w:rPr>
              <w:t>,00</w:t>
            </w:r>
          </w:p>
        </w:tc>
      </w:tr>
      <w:tr w:rsidR="00D62380" w:rsidRPr="00366F2E" w14:paraId="65A96EE0" w14:textId="77777777" w:rsidTr="66C57D24">
        <w:trPr>
          <w:trHeight w:val="219"/>
        </w:trPr>
        <w:tc>
          <w:tcPr>
            <w:tcW w:w="705" w:type="dxa"/>
            <w:vMerge/>
            <w:vAlign w:val="center"/>
          </w:tcPr>
          <w:p w14:paraId="024C49D0" w14:textId="77777777" w:rsidR="00E147A2" w:rsidRPr="00366F2E" w:rsidRDefault="00E147A2" w:rsidP="000C2F68">
            <w:pPr>
              <w:pStyle w:val="Bezmezer"/>
              <w:tabs>
                <w:tab w:val="left" w:pos="7655"/>
              </w:tabs>
              <w:rPr>
                <w:rFonts w:ascii="Arial" w:hAnsi="Arial" w:cs="Arial"/>
                <w:sz w:val="20"/>
                <w:szCs w:val="20"/>
              </w:rPr>
            </w:pPr>
          </w:p>
        </w:tc>
        <w:tc>
          <w:tcPr>
            <w:tcW w:w="7816" w:type="dxa"/>
            <w:vAlign w:val="center"/>
          </w:tcPr>
          <w:p w14:paraId="43B852CE" w14:textId="77777777" w:rsidR="00E147A2" w:rsidRPr="00366F2E" w:rsidRDefault="00E147A2" w:rsidP="00E147A2">
            <w:pPr>
              <w:pStyle w:val="Bezmezer"/>
              <w:numPr>
                <w:ilvl w:val="0"/>
                <w:numId w:val="58"/>
              </w:numPr>
              <w:tabs>
                <w:tab w:val="left" w:pos="7655"/>
              </w:tabs>
              <w:rPr>
                <w:rFonts w:ascii="Arial" w:hAnsi="Arial" w:cs="Arial"/>
                <w:b/>
                <w:sz w:val="20"/>
                <w:szCs w:val="20"/>
              </w:rPr>
            </w:pPr>
            <w:r w:rsidRPr="00366F2E">
              <w:rPr>
                <w:rFonts w:ascii="Arial" w:hAnsi="Arial" w:cs="Arial"/>
                <w:sz w:val="20"/>
                <w:szCs w:val="20"/>
              </w:rPr>
              <w:t>za 4. a každou další položku celního sazebníku</w:t>
            </w:r>
          </w:p>
        </w:tc>
        <w:tc>
          <w:tcPr>
            <w:tcW w:w="1922" w:type="dxa"/>
            <w:vAlign w:val="center"/>
          </w:tcPr>
          <w:p w14:paraId="114D830E" w14:textId="77777777" w:rsidR="00E147A2" w:rsidRPr="00366F2E" w:rsidRDefault="00E147A2" w:rsidP="000C2F68">
            <w:pPr>
              <w:pStyle w:val="Bezmezer"/>
              <w:tabs>
                <w:tab w:val="left" w:pos="7655"/>
              </w:tabs>
              <w:jc w:val="center"/>
              <w:rPr>
                <w:rFonts w:ascii="Arial" w:hAnsi="Arial" w:cs="Arial"/>
                <w:sz w:val="20"/>
                <w:szCs w:val="20"/>
              </w:rPr>
            </w:pPr>
            <w:r w:rsidRPr="00366F2E">
              <w:rPr>
                <w:rFonts w:ascii="Arial" w:hAnsi="Arial" w:cs="Arial"/>
                <w:sz w:val="20"/>
                <w:szCs w:val="20"/>
              </w:rPr>
              <w:t xml:space="preserve">  50,00</w:t>
            </w:r>
          </w:p>
        </w:tc>
      </w:tr>
    </w:tbl>
    <w:p w14:paraId="300F6975" w14:textId="77777777" w:rsidR="00E147A2" w:rsidRPr="00366F2E" w:rsidRDefault="00E147A2" w:rsidP="00E147A2">
      <w:pPr>
        <w:pStyle w:val="Nadpis4"/>
        <w:numPr>
          <w:ilvl w:val="3"/>
          <w:numId w:val="105"/>
        </w:numPr>
        <w:tabs>
          <w:tab w:val="clear" w:pos="907"/>
          <w:tab w:val="num" w:pos="360"/>
        </w:tabs>
        <w:ind w:left="360" w:hanging="360"/>
        <w:rPr>
          <w:rFonts w:cs="Arial"/>
          <w:sz w:val="28"/>
          <w:szCs w:val="24"/>
          <w:u w:val="single"/>
        </w:rPr>
      </w:pPr>
      <w:bookmarkStart w:id="591" w:name="_Toc151388027"/>
      <w:bookmarkStart w:id="592" w:name="_Toc189039873"/>
      <w:bookmarkStart w:id="593" w:name="_Hlk84589791"/>
      <w:bookmarkEnd w:id="590"/>
      <w:r w:rsidRPr="00366F2E">
        <w:rPr>
          <w:rFonts w:cs="Arial"/>
          <w:sz w:val="28"/>
          <w:szCs w:val="24"/>
          <w:u w:val="single"/>
        </w:rPr>
        <w:t>DALŠÍ SLUŽBY CELNÍ DEKLARACE</w:t>
      </w:r>
      <w:bookmarkEnd w:id="591"/>
      <w:bookmarkEnd w:id="592"/>
    </w:p>
    <w:p w14:paraId="5A4D7E6D" w14:textId="77777777" w:rsidR="00E147A2" w:rsidRPr="00366F2E" w:rsidRDefault="00E147A2" w:rsidP="00E147A2">
      <w:pPr>
        <w:spacing w:line="228" w:lineRule="auto"/>
        <w:rPr>
          <w:rFonts w:ascii="Arial" w:hAnsi="Arial" w:cs="Arial"/>
          <w:sz w:val="8"/>
          <w:szCs w:val="18"/>
        </w:rPr>
      </w:pPr>
      <w:r w:rsidRPr="00366F2E">
        <w:rPr>
          <w:rFonts w:ascii="Arial" w:hAnsi="Arial" w:cs="Arial"/>
          <w:noProof/>
          <w:lang w:eastAsia="cs-CZ"/>
        </w:rPr>
        <mc:AlternateContent>
          <mc:Choice Requires="wps">
            <w:drawing>
              <wp:anchor distT="0" distB="0" distL="114300" distR="114300" simplePos="0" relativeHeight="251658288" behindDoc="0" locked="0" layoutInCell="1" allowOverlap="1" wp14:anchorId="2B6EBEC0" wp14:editId="6A88DA54">
                <wp:simplePos x="0" y="0"/>
                <wp:positionH relativeFrom="margin">
                  <wp:posOffset>724535</wp:posOffset>
                </wp:positionH>
                <wp:positionV relativeFrom="bottomMargin">
                  <wp:posOffset>192405</wp:posOffset>
                </wp:positionV>
                <wp:extent cx="4847590" cy="258445"/>
                <wp:effectExtent l="0" t="0" r="0" b="8255"/>
                <wp:wrapNone/>
                <wp:docPr id="48" name="Textové pole 4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C3B8035" w14:textId="77777777" w:rsidR="00E147A2" w:rsidRPr="006E1087" w:rsidRDefault="00E147A2" w:rsidP="00E147A2">
                            <w:pPr>
                              <w:jc w:val="center"/>
                            </w:pPr>
                            <w:r>
                              <w:rPr>
                                <w:b/>
                                <w:i/>
                              </w:rPr>
                              <w:t>Celní deklarace</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49E35A36">
              <v:shape id="Textové pole 48" style="position:absolute;margin-left:57.05pt;margin-top:15.15pt;width:381.7pt;height:20.35pt;z-index:251658288;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7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9Bsz5AEAAKkDAAAOAAAAZHJzL2Uyb0RvYy54bWysU9tu2zAMfR+wfxD0vjgJ7DU14hRdiw4D&#10;ugvQ7QNkWbKF2aJGKbGzrx8lp2m2vQ17EURSPjznkN7eTEPPDgq9AVvx1WLJmbISGmPbin/7+vBm&#10;w5kPwjaiB6sqflSe3+xev9qOrlRr6KBvFDICsb4cXcW7EFyZZV52ahB+AU5ZKmrAQQQKsc0aFCOh&#10;D322Xi7fZiNg4xCk8p6y93OR7xK+1kqGz1p7FVhfceIW0onprOOZ7baibFG4zsgTDfEPLAZhLDU9&#10;Q92LINgezV9Qg5EIHnRYSBgy0NpIlTSQmtXyDzVPnXAqaSFzvDvb5P8frPx0eHJfkIXpHUw0wCTC&#10;u0eQ3z2zcNcJ26pbRBg7JRpqvIqWZaPz5enTaLUvfQSpx4/Q0JDFPkACmjQO0RXSyQidBnA8m66m&#10;wCQl801+VVxTSVJtXWzyvEgtRPn8tUMf3isYWLxUHGmoCV0cHn2IbET5/CQ2s/Bg+j4Ntre/Jehh&#10;zCT2kfBMPUz1xExT8SJpi2pqaI6kB2HeF9pvunSAPzkbaVcq7n/sBSrO+g+WPLle5XlcrhTkxdWa&#10;Arys1JcVYSVBVTxwNl/vwryQe4em7ajTPAULt+SjNkniC6sTf9qHpPy0u3HhLuP06uUP2/0CAAD/&#10;/wMAUEsDBBQABgAIAAAAIQBSY77z3QAAAAkBAAAPAAAAZHJzL2Rvd25yZXYueG1sTI9BT8JAEIXv&#10;Jv6HzZB4k90KWCzdEqPxqgGFxNvSHdrG7mzTXWj99wwnPb7Ml/e+ydeja8UZ+9B40pBMFQik0tuG&#10;Kg1fn2/3SxAhGrKm9YQafjHAuri9yU1m/UAbPG9jJbiEQmY01DF2mZShrNGZMPUdEt+Ovncmcuwr&#10;aXszcLlr5YNSj9KZhnihNh2+1Fj+bE9Ow+79+L2fq4/q1S26wY9KknuSWt9NxucViIhj/IPhqs/q&#10;ULDTwZ/IBtFyTuYJoxpmagaCgWWaLkAcNKSJAlnk8v8HxQUAAP//AwBQSwECLQAUAAYACAAAACEA&#10;toM4kv4AAADhAQAAEwAAAAAAAAAAAAAAAAAAAAAAW0NvbnRlbnRfVHlwZXNdLnhtbFBLAQItABQA&#10;BgAIAAAAIQA4/SH/1gAAAJQBAAALAAAAAAAAAAAAAAAAAC8BAABfcmVscy8ucmVsc1BLAQItABQA&#10;BgAIAAAAIQAZ9Bsz5AEAAKkDAAAOAAAAAAAAAAAAAAAAAC4CAABkcnMvZTJvRG9jLnhtbFBLAQIt&#10;ABQABgAIAAAAIQBSY77z3QAAAAkBAAAPAAAAAAAAAAAAAAAAAD4EAABkcnMvZG93bnJldi54bWxQ&#10;SwUGAAAAAAQABADzAAAASAUAAAAA&#10;" w14:anchorId="2B6EBEC0">
                <v:textbox>
                  <w:txbxContent>
                    <w:p w:rsidRPr="006E1087" w:rsidR="00E147A2" w:rsidP="00E147A2" w:rsidRDefault="00E147A2" w14:paraId="5C57C50E" w14:textId="77777777">
                      <w:pPr>
                        <w:jc w:val="center"/>
                      </w:pPr>
                      <w:r>
                        <w:rPr>
                          <w:b/>
                          <w:i/>
                        </w:rPr>
                        <w:t>Celní deklarace</w:t>
                      </w:r>
                    </w:p>
                  </w:txbxContent>
                </v:textbox>
                <w10:wrap anchorx="margin" anchory="margin"/>
              </v:shape>
            </w:pict>
          </mc:Fallback>
        </mc:AlternateContent>
      </w:r>
    </w:p>
    <w:tbl>
      <w:tblPr>
        <w:tblW w:w="10443" w:type="dxa"/>
        <w:tblInd w:w="-19" w:type="dxa"/>
        <w:tblLayout w:type="fixed"/>
        <w:tblLook w:val="04A0" w:firstRow="1" w:lastRow="0" w:firstColumn="1" w:lastColumn="0" w:noHBand="0" w:noVBand="1"/>
      </w:tblPr>
      <w:tblGrid>
        <w:gridCol w:w="714"/>
        <w:gridCol w:w="7805"/>
        <w:gridCol w:w="962"/>
        <w:gridCol w:w="31"/>
        <w:gridCol w:w="931"/>
      </w:tblGrid>
      <w:tr w:rsidR="00D62380" w:rsidRPr="00366F2E" w14:paraId="507C5830" w14:textId="77777777" w:rsidTr="66C57D24">
        <w:tc>
          <w:tcPr>
            <w:tcW w:w="8519" w:type="dxa"/>
            <w:gridSpan w:val="2"/>
            <w:tcBorders>
              <w:top w:val="single" w:sz="4" w:space="0" w:color="auto"/>
              <w:left w:val="single" w:sz="4" w:space="0" w:color="auto"/>
              <w:right w:val="single" w:sz="4" w:space="0" w:color="auto"/>
            </w:tcBorders>
            <w:shd w:val="clear" w:color="auto" w:fill="F2F2F2" w:themeFill="background1" w:themeFillShade="F2"/>
            <w:vAlign w:val="center"/>
          </w:tcPr>
          <w:p w14:paraId="69F7FC07" w14:textId="77777777" w:rsidR="00E147A2" w:rsidRPr="00366F2E" w:rsidRDefault="00E147A2" w:rsidP="000C2F68">
            <w:pPr>
              <w:pStyle w:val="Bezmezer"/>
              <w:tabs>
                <w:tab w:val="left" w:pos="7655"/>
              </w:tabs>
              <w:ind w:left="-57"/>
              <w:rPr>
                <w:rFonts w:ascii="Arial" w:hAnsi="Arial" w:cs="Arial"/>
                <w:b/>
              </w:rPr>
            </w:pPr>
            <w:bookmarkStart w:id="594" w:name="_Hlk159304100"/>
          </w:p>
        </w:tc>
        <w:tc>
          <w:tcPr>
            <w:tcW w:w="1924" w:type="dxa"/>
            <w:gridSpan w:val="3"/>
            <w:tcBorders>
              <w:top w:val="single" w:sz="4" w:space="0" w:color="auto"/>
              <w:right w:val="single" w:sz="4" w:space="0" w:color="auto"/>
            </w:tcBorders>
            <w:shd w:val="clear" w:color="auto" w:fill="F2F2F2" w:themeFill="background1" w:themeFillShade="F2"/>
            <w:vAlign w:val="center"/>
          </w:tcPr>
          <w:p w14:paraId="698C8FFA" w14:textId="77777777" w:rsidR="00E147A2" w:rsidRPr="00366F2E" w:rsidRDefault="00E147A2" w:rsidP="000C2F68">
            <w:pPr>
              <w:pStyle w:val="Bezmezer"/>
              <w:tabs>
                <w:tab w:val="left" w:pos="7655"/>
              </w:tabs>
              <w:spacing w:line="228" w:lineRule="auto"/>
              <w:ind w:left="-57"/>
              <w:jc w:val="center"/>
              <w:rPr>
                <w:rFonts w:ascii="Arial" w:hAnsi="Arial" w:cs="Arial"/>
                <w:b/>
                <w:sz w:val="20"/>
                <w:szCs w:val="20"/>
              </w:rPr>
            </w:pPr>
            <w:r w:rsidRPr="00366F2E">
              <w:rPr>
                <w:rFonts w:ascii="Arial" w:hAnsi="Arial" w:cs="Arial"/>
                <w:b/>
                <w:sz w:val="20"/>
                <w:szCs w:val="20"/>
              </w:rPr>
              <w:t>Cena v Kč</w:t>
            </w:r>
          </w:p>
        </w:tc>
      </w:tr>
      <w:bookmarkEnd w:id="593"/>
      <w:tr w:rsidR="00D62380" w:rsidRPr="00366F2E" w14:paraId="0EC70DC7" w14:textId="77777777" w:rsidTr="66C57D24">
        <w:tc>
          <w:tcPr>
            <w:tcW w:w="714" w:type="dxa"/>
            <w:vMerge w:val="restart"/>
            <w:tcBorders>
              <w:top w:val="single" w:sz="4" w:space="0" w:color="auto"/>
              <w:left w:val="single" w:sz="4" w:space="0" w:color="auto"/>
              <w:bottom w:val="single" w:sz="4" w:space="0" w:color="auto"/>
              <w:right w:val="single" w:sz="4" w:space="0" w:color="auto"/>
            </w:tcBorders>
          </w:tcPr>
          <w:p w14:paraId="4D5018A1" w14:textId="77777777" w:rsidR="00E147A2" w:rsidRPr="00366F2E" w:rsidRDefault="00E147A2" w:rsidP="000C2F68">
            <w:pPr>
              <w:spacing w:line="228" w:lineRule="auto"/>
              <w:rPr>
                <w:rFonts w:ascii="Arial" w:hAnsi="Arial" w:cs="Arial"/>
                <w:b/>
              </w:rPr>
            </w:pPr>
            <w:r w:rsidRPr="00366F2E">
              <w:rPr>
                <w:rFonts w:ascii="Arial" w:hAnsi="Arial" w:cs="Arial"/>
                <w:b/>
              </w:rPr>
              <w:t>4.1</w:t>
            </w:r>
          </w:p>
        </w:tc>
        <w:tc>
          <w:tcPr>
            <w:tcW w:w="7805" w:type="dxa"/>
            <w:tcBorders>
              <w:top w:val="single" w:sz="4" w:space="0" w:color="auto"/>
              <w:left w:val="single" w:sz="4" w:space="0" w:color="auto"/>
              <w:right w:val="single" w:sz="4" w:space="0" w:color="auto"/>
            </w:tcBorders>
            <w:vAlign w:val="center"/>
          </w:tcPr>
          <w:p w14:paraId="14CDC79C" w14:textId="77777777" w:rsidR="00E147A2" w:rsidRPr="00366F2E" w:rsidRDefault="00E147A2" w:rsidP="000C2F68">
            <w:pPr>
              <w:spacing w:line="228" w:lineRule="auto"/>
              <w:jc w:val="both"/>
              <w:rPr>
                <w:rFonts w:ascii="Arial" w:hAnsi="Arial" w:cs="Arial"/>
              </w:rPr>
            </w:pPr>
            <w:r w:rsidRPr="00366F2E">
              <w:rPr>
                <w:rFonts w:ascii="Arial" w:hAnsi="Arial" w:cs="Arial"/>
                <w:b/>
              </w:rPr>
              <w:t>Příplatek za přednostní celní projednání a osobní vyzvednutí zásilky na základě žádosti klienta</w:t>
            </w:r>
          </w:p>
        </w:tc>
        <w:tc>
          <w:tcPr>
            <w:tcW w:w="1924" w:type="dxa"/>
            <w:gridSpan w:val="3"/>
            <w:tcBorders>
              <w:top w:val="single" w:sz="4" w:space="0" w:color="auto"/>
              <w:right w:val="single" w:sz="4" w:space="0" w:color="auto"/>
            </w:tcBorders>
            <w:vAlign w:val="center"/>
          </w:tcPr>
          <w:p w14:paraId="356F6D76" w14:textId="0A86EEE7" w:rsidR="00E147A2" w:rsidRPr="00366F2E" w:rsidRDefault="581F48E9" w:rsidP="66C57D24">
            <w:pPr>
              <w:pStyle w:val="Bezmezer"/>
              <w:tabs>
                <w:tab w:val="left" w:pos="7655"/>
              </w:tabs>
              <w:spacing w:line="228" w:lineRule="auto"/>
              <w:ind w:left="-57"/>
              <w:jc w:val="center"/>
              <w:rPr>
                <w:rFonts w:ascii="Arial" w:hAnsi="Arial" w:cs="Arial"/>
                <w:b/>
                <w:bCs/>
              </w:rPr>
            </w:pPr>
            <w:r w:rsidRPr="00366F2E">
              <w:rPr>
                <w:rFonts w:ascii="Arial" w:hAnsi="Arial" w:cs="Arial"/>
                <w:sz w:val="20"/>
                <w:szCs w:val="20"/>
              </w:rPr>
              <w:t>1 200</w:t>
            </w:r>
            <w:r w:rsidR="00E147A2" w:rsidRPr="00366F2E">
              <w:rPr>
                <w:rFonts w:ascii="Arial" w:hAnsi="Arial" w:cs="Arial"/>
                <w:sz w:val="20"/>
                <w:szCs w:val="20"/>
              </w:rPr>
              <w:t>,00</w:t>
            </w:r>
          </w:p>
        </w:tc>
      </w:tr>
      <w:tr w:rsidR="00D62380" w:rsidRPr="00366F2E" w14:paraId="1020C8E8" w14:textId="77777777" w:rsidTr="002461F3">
        <w:tc>
          <w:tcPr>
            <w:tcW w:w="714" w:type="dxa"/>
            <w:vMerge/>
            <w:tcBorders>
              <w:top w:val="single" w:sz="4" w:space="0" w:color="auto"/>
              <w:left w:val="single" w:sz="4" w:space="0" w:color="auto"/>
              <w:bottom w:val="single" w:sz="4" w:space="0" w:color="auto"/>
            </w:tcBorders>
            <w:vAlign w:val="center"/>
          </w:tcPr>
          <w:p w14:paraId="056850D5" w14:textId="77777777" w:rsidR="00E147A2" w:rsidRPr="00366F2E" w:rsidRDefault="00E147A2" w:rsidP="000C2F68">
            <w:pPr>
              <w:pStyle w:val="Bezmezer"/>
              <w:tabs>
                <w:tab w:val="left" w:pos="7655"/>
              </w:tabs>
              <w:rPr>
                <w:rFonts w:ascii="Arial" w:hAnsi="Arial" w:cs="Arial"/>
                <w:sz w:val="20"/>
                <w:szCs w:val="20"/>
              </w:rPr>
            </w:pPr>
          </w:p>
        </w:tc>
        <w:tc>
          <w:tcPr>
            <w:tcW w:w="7805" w:type="dxa"/>
            <w:tcBorders>
              <w:left w:val="single" w:sz="4" w:space="0" w:color="auto"/>
              <w:bottom w:val="single" w:sz="4" w:space="0" w:color="auto"/>
              <w:right w:val="single" w:sz="4" w:space="0" w:color="auto"/>
            </w:tcBorders>
            <w:vAlign w:val="center"/>
          </w:tcPr>
          <w:p w14:paraId="0DF19E13" w14:textId="77777777" w:rsidR="00E147A2" w:rsidRPr="00366F2E" w:rsidRDefault="00E147A2" w:rsidP="00E147A2">
            <w:pPr>
              <w:pStyle w:val="Bezmezer"/>
              <w:numPr>
                <w:ilvl w:val="0"/>
                <w:numId w:val="58"/>
              </w:numPr>
              <w:tabs>
                <w:tab w:val="left" w:pos="7655"/>
              </w:tabs>
              <w:jc w:val="both"/>
              <w:rPr>
                <w:rFonts w:ascii="Arial" w:hAnsi="Arial" w:cs="Arial"/>
                <w:sz w:val="18"/>
                <w:szCs w:val="20"/>
              </w:rPr>
            </w:pPr>
            <w:r w:rsidRPr="00366F2E">
              <w:rPr>
                <w:rFonts w:ascii="Arial" w:hAnsi="Arial" w:cs="Arial"/>
                <w:sz w:val="18"/>
                <w:szCs w:val="20"/>
              </w:rPr>
              <w:t>Služba je nabízena u zapsaných zásilek, které jsou fyzicky uloženy v dočasném skladě na mezinárodní poště Praha 120*.</w:t>
            </w:r>
          </w:p>
          <w:p w14:paraId="0949F634" w14:textId="77777777" w:rsidR="00E147A2" w:rsidRPr="00366F2E" w:rsidRDefault="00E147A2" w:rsidP="00E147A2">
            <w:pPr>
              <w:pStyle w:val="Bezmezer"/>
              <w:numPr>
                <w:ilvl w:val="0"/>
                <w:numId w:val="58"/>
              </w:numPr>
              <w:tabs>
                <w:tab w:val="left" w:pos="7655"/>
              </w:tabs>
              <w:jc w:val="both"/>
              <w:rPr>
                <w:rFonts w:ascii="Arial" w:hAnsi="Arial" w:cs="Arial"/>
                <w:sz w:val="18"/>
                <w:szCs w:val="20"/>
              </w:rPr>
            </w:pPr>
            <w:r w:rsidRPr="00366F2E">
              <w:rPr>
                <w:rFonts w:ascii="Arial" w:hAnsi="Arial" w:cs="Arial"/>
                <w:sz w:val="18"/>
                <w:szCs w:val="20"/>
              </w:rPr>
              <w:t>Služba je nabízena v pracovních hodinách přepážky mezinárodní pošty Praha 120*.</w:t>
            </w:r>
          </w:p>
          <w:p w14:paraId="7576DE50" w14:textId="77777777" w:rsidR="00E147A2" w:rsidRPr="00366F2E" w:rsidRDefault="00E147A2" w:rsidP="00E147A2">
            <w:pPr>
              <w:pStyle w:val="Bezmezer"/>
              <w:numPr>
                <w:ilvl w:val="0"/>
                <w:numId w:val="58"/>
              </w:numPr>
              <w:tabs>
                <w:tab w:val="left" w:pos="7655"/>
              </w:tabs>
              <w:jc w:val="both"/>
              <w:rPr>
                <w:rFonts w:ascii="Arial" w:hAnsi="Arial" w:cs="Arial"/>
                <w:sz w:val="18"/>
                <w:szCs w:val="20"/>
              </w:rPr>
            </w:pPr>
            <w:r w:rsidRPr="00366F2E">
              <w:rPr>
                <w:rFonts w:ascii="Arial" w:hAnsi="Arial" w:cs="Arial"/>
                <w:sz w:val="18"/>
                <w:szCs w:val="20"/>
              </w:rPr>
              <w:t xml:space="preserve">Služba bude prováděna na základě žádosti zaslané s veškerou potřebnou dokumentací pro celní řízení na e-mailovou schránku </w:t>
            </w:r>
            <w:r w:rsidRPr="00366F2E">
              <w:rPr>
                <w:rFonts w:ascii="Arial" w:hAnsi="Arial" w:cs="Arial"/>
                <w:b/>
                <w:bCs/>
                <w:sz w:val="18"/>
                <w:szCs w:val="20"/>
              </w:rPr>
              <w:t>Sklad.Praha120@cpost.cz</w:t>
            </w:r>
            <w:r w:rsidRPr="00366F2E">
              <w:rPr>
                <w:rFonts w:ascii="Arial" w:hAnsi="Arial" w:cs="Arial"/>
                <w:sz w:val="18"/>
                <w:szCs w:val="20"/>
              </w:rPr>
              <w:t xml:space="preserve">. V předmětu emailu musí být uvedeno </w:t>
            </w:r>
            <w:r w:rsidRPr="00366F2E">
              <w:rPr>
                <w:rFonts w:ascii="Arial" w:hAnsi="Arial" w:cs="Arial"/>
                <w:b/>
                <w:bCs/>
                <w:sz w:val="18"/>
                <w:szCs w:val="20"/>
              </w:rPr>
              <w:t>ID zásilky a poznámka „Přednostní odbavení“.</w:t>
            </w:r>
            <w:r w:rsidRPr="00366F2E">
              <w:rPr>
                <w:rFonts w:ascii="Arial" w:hAnsi="Arial" w:cs="Arial"/>
                <w:sz w:val="18"/>
                <w:szCs w:val="20"/>
              </w:rPr>
              <w:t xml:space="preserve"> </w:t>
            </w:r>
          </w:p>
          <w:p w14:paraId="6C3B9075" w14:textId="77777777" w:rsidR="00E147A2" w:rsidRPr="00366F2E" w:rsidRDefault="00E147A2" w:rsidP="00E147A2">
            <w:pPr>
              <w:pStyle w:val="Bezmezer"/>
              <w:numPr>
                <w:ilvl w:val="0"/>
                <w:numId w:val="58"/>
              </w:numPr>
              <w:tabs>
                <w:tab w:val="left" w:pos="7655"/>
              </w:tabs>
              <w:jc w:val="both"/>
              <w:rPr>
                <w:rFonts w:ascii="Arial" w:hAnsi="Arial" w:cs="Arial"/>
                <w:sz w:val="18"/>
                <w:szCs w:val="20"/>
              </w:rPr>
            </w:pPr>
            <w:r w:rsidRPr="00366F2E">
              <w:rPr>
                <w:rFonts w:ascii="Arial" w:hAnsi="Arial" w:cs="Arial"/>
                <w:sz w:val="18"/>
                <w:szCs w:val="20"/>
              </w:rPr>
              <w:t xml:space="preserve">Pro možnost poskytnutí služby musí být žádost doručena na uvedený email nejpozději ve 12:00. </w:t>
            </w:r>
          </w:p>
          <w:p w14:paraId="4421B9D6" w14:textId="77777777" w:rsidR="00E147A2" w:rsidRPr="00366F2E" w:rsidRDefault="00E147A2" w:rsidP="000C2F68">
            <w:pPr>
              <w:pStyle w:val="Bezmezer"/>
              <w:tabs>
                <w:tab w:val="left" w:pos="7655"/>
              </w:tabs>
              <w:ind w:left="720"/>
              <w:jc w:val="both"/>
              <w:rPr>
                <w:rFonts w:ascii="Arial" w:hAnsi="Arial" w:cs="Arial"/>
                <w:sz w:val="18"/>
                <w:szCs w:val="20"/>
              </w:rPr>
            </w:pPr>
            <w:r w:rsidRPr="00366F2E">
              <w:rPr>
                <w:rFonts w:ascii="Arial" w:hAnsi="Arial" w:cs="Arial"/>
                <w:sz w:val="18"/>
                <w:szCs w:val="20"/>
              </w:rPr>
              <w:t>ČP si vyhrazuje právo službu ve výjimečných případech neposkytnout.</w:t>
            </w:r>
          </w:p>
        </w:tc>
        <w:tc>
          <w:tcPr>
            <w:tcW w:w="1924" w:type="dxa"/>
            <w:gridSpan w:val="3"/>
            <w:tcBorders>
              <w:left w:val="single" w:sz="4" w:space="0" w:color="auto"/>
              <w:bottom w:val="single" w:sz="4" w:space="0" w:color="auto"/>
              <w:right w:val="single" w:sz="4" w:space="0" w:color="auto"/>
            </w:tcBorders>
            <w:vAlign w:val="center"/>
          </w:tcPr>
          <w:p w14:paraId="5CE31EC8" w14:textId="77777777" w:rsidR="00E147A2" w:rsidRPr="00366F2E" w:rsidRDefault="00E147A2" w:rsidP="000C2F68">
            <w:pPr>
              <w:pStyle w:val="Bezmezer"/>
              <w:tabs>
                <w:tab w:val="left" w:pos="7655"/>
              </w:tabs>
              <w:spacing w:line="228" w:lineRule="auto"/>
              <w:ind w:left="-57"/>
              <w:jc w:val="center"/>
              <w:rPr>
                <w:rFonts w:ascii="Arial" w:hAnsi="Arial" w:cs="Arial"/>
                <w:b/>
              </w:rPr>
            </w:pPr>
          </w:p>
        </w:tc>
      </w:tr>
      <w:tr w:rsidR="00D62380" w:rsidRPr="00366F2E" w14:paraId="67F14316" w14:textId="77777777" w:rsidTr="002461F3">
        <w:tc>
          <w:tcPr>
            <w:tcW w:w="714" w:type="dxa"/>
            <w:tcBorders>
              <w:top w:val="single" w:sz="4" w:space="0" w:color="auto"/>
              <w:left w:val="single" w:sz="4" w:space="0" w:color="auto"/>
              <w:bottom w:val="single" w:sz="4" w:space="0" w:color="auto"/>
            </w:tcBorders>
            <w:vAlign w:val="center"/>
          </w:tcPr>
          <w:p w14:paraId="54C8357C" w14:textId="77777777" w:rsidR="00E147A2" w:rsidRPr="00366F2E" w:rsidRDefault="00E147A2" w:rsidP="000C2F68">
            <w:pPr>
              <w:spacing w:line="228" w:lineRule="auto"/>
              <w:rPr>
                <w:rFonts w:ascii="Arial" w:hAnsi="Arial" w:cs="Arial"/>
                <w:b/>
              </w:rPr>
            </w:pPr>
            <w:r w:rsidRPr="00366F2E">
              <w:rPr>
                <w:rFonts w:ascii="Arial" w:hAnsi="Arial" w:cs="Arial"/>
                <w:b/>
              </w:rPr>
              <w:t>4.2</w:t>
            </w:r>
          </w:p>
        </w:tc>
        <w:tc>
          <w:tcPr>
            <w:tcW w:w="7805" w:type="dxa"/>
            <w:tcBorders>
              <w:top w:val="single" w:sz="4" w:space="0" w:color="auto"/>
              <w:left w:val="single" w:sz="4" w:space="0" w:color="auto"/>
              <w:bottom w:val="single" w:sz="4" w:space="0" w:color="auto"/>
              <w:right w:val="single" w:sz="4" w:space="0" w:color="auto"/>
            </w:tcBorders>
            <w:vAlign w:val="center"/>
          </w:tcPr>
          <w:p w14:paraId="1FB8C1A5" w14:textId="77777777" w:rsidR="00E147A2" w:rsidRPr="00366F2E" w:rsidRDefault="00E147A2" w:rsidP="000C2F68">
            <w:pPr>
              <w:pStyle w:val="Bezmezer"/>
              <w:tabs>
                <w:tab w:val="left" w:pos="7655"/>
              </w:tabs>
              <w:spacing w:line="228" w:lineRule="auto"/>
              <w:rPr>
                <w:rFonts w:ascii="Arial" w:hAnsi="Arial" w:cs="Arial"/>
                <w:b/>
              </w:rPr>
            </w:pPr>
            <w:r w:rsidRPr="00366F2E">
              <w:rPr>
                <w:rFonts w:ascii="Arial" w:hAnsi="Arial" w:cs="Arial"/>
                <w:b/>
              </w:rPr>
              <w:t>Zajištění FYTO kontroly – odebrání vzorků</w:t>
            </w:r>
          </w:p>
        </w:tc>
        <w:tc>
          <w:tcPr>
            <w:tcW w:w="1924" w:type="dxa"/>
            <w:gridSpan w:val="3"/>
            <w:tcBorders>
              <w:top w:val="single" w:sz="4" w:space="0" w:color="auto"/>
              <w:left w:val="single" w:sz="4" w:space="0" w:color="auto"/>
              <w:bottom w:val="single" w:sz="4" w:space="0" w:color="auto"/>
              <w:right w:val="single" w:sz="4" w:space="0" w:color="auto"/>
            </w:tcBorders>
            <w:vAlign w:val="center"/>
          </w:tcPr>
          <w:p w14:paraId="0DE9AA7D" w14:textId="7587BD33" w:rsidR="00E147A2" w:rsidRPr="00366F2E" w:rsidRDefault="3E202506" w:rsidP="000C2F68">
            <w:pPr>
              <w:pStyle w:val="Bezmezer"/>
              <w:tabs>
                <w:tab w:val="left" w:pos="7655"/>
              </w:tabs>
              <w:spacing w:line="228" w:lineRule="auto"/>
              <w:ind w:left="-57"/>
              <w:jc w:val="center"/>
              <w:rPr>
                <w:rFonts w:ascii="Arial" w:hAnsi="Arial" w:cs="Arial"/>
                <w:sz w:val="20"/>
                <w:szCs w:val="20"/>
              </w:rPr>
            </w:pPr>
            <w:r w:rsidRPr="00366F2E">
              <w:rPr>
                <w:rFonts w:ascii="Arial" w:hAnsi="Arial" w:cs="Arial"/>
                <w:sz w:val="20"/>
                <w:szCs w:val="20"/>
              </w:rPr>
              <w:t>600</w:t>
            </w:r>
            <w:r w:rsidR="00E147A2" w:rsidRPr="00366F2E">
              <w:rPr>
                <w:rFonts w:ascii="Arial" w:hAnsi="Arial" w:cs="Arial"/>
                <w:sz w:val="20"/>
                <w:szCs w:val="20"/>
              </w:rPr>
              <w:t>,00 +</w:t>
            </w:r>
          </w:p>
          <w:p w14:paraId="583E4531" w14:textId="77777777" w:rsidR="00E147A2" w:rsidRPr="00366F2E" w:rsidRDefault="00E147A2" w:rsidP="000C2F68">
            <w:pPr>
              <w:pStyle w:val="Bezmezer"/>
              <w:tabs>
                <w:tab w:val="left" w:pos="7655"/>
              </w:tabs>
              <w:spacing w:line="228" w:lineRule="auto"/>
              <w:ind w:left="-57"/>
              <w:rPr>
                <w:rFonts w:ascii="Arial" w:hAnsi="Arial" w:cs="Arial"/>
                <w:b/>
              </w:rPr>
            </w:pPr>
            <w:r w:rsidRPr="00366F2E">
              <w:rPr>
                <w:rFonts w:ascii="Arial" w:hAnsi="Arial" w:cs="Arial"/>
                <w:sz w:val="18"/>
                <w:szCs w:val="18"/>
              </w:rPr>
              <w:t>přeúčtování dalších skutečných nákladů**</w:t>
            </w:r>
          </w:p>
        </w:tc>
      </w:tr>
      <w:tr w:rsidR="00D62380" w:rsidRPr="00366F2E" w14:paraId="6684A845" w14:textId="77777777" w:rsidTr="66C57D24">
        <w:tc>
          <w:tcPr>
            <w:tcW w:w="714" w:type="dxa"/>
            <w:tcBorders>
              <w:left w:val="single" w:sz="4" w:space="0" w:color="auto"/>
            </w:tcBorders>
            <w:vAlign w:val="center"/>
          </w:tcPr>
          <w:p w14:paraId="2DA79E7A" w14:textId="77777777" w:rsidR="00E147A2" w:rsidRPr="00366F2E" w:rsidRDefault="00E147A2" w:rsidP="000C2F68">
            <w:pPr>
              <w:spacing w:line="228" w:lineRule="auto"/>
              <w:rPr>
                <w:rFonts w:ascii="Arial" w:hAnsi="Arial" w:cs="Arial"/>
                <w:b/>
              </w:rPr>
            </w:pPr>
            <w:r w:rsidRPr="00366F2E">
              <w:rPr>
                <w:rFonts w:ascii="Arial" w:hAnsi="Arial" w:cs="Arial"/>
                <w:b/>
              </w:rPr>
              <w:t>4.3</w:t>
            </w:r>
          </w:p>
        </w:tc>
        <w:tc>
          <w:tcPr>
            <w:tcW w:w="7805" w:type="dxa"/>
            <w:tcBorders>
              <w:left w:val="single" w:sz="4" w:space="0" w:color="auto"/>
              <w:right w:val="single" w:sz="4" w:space="0" w:color="auto"/>
            </w:tcBorders>
            <w:vAlign w:val="center"/>
          </w:tcPr>
          <w:p w14:paraId="12776EFD" w14:textId="77777777" w:rsidR="00E147A2" w:rsidRPr="00366F2E" w:rsidRDefault="00E147A2" w:rsidP="000C2F68">
            <w:pPr>
              <w:pStyle w:val="Bezmezer"/>
              <w:tabs>
                <w:tab w:val="left" w:pos="7655"/>
              </w:tabs>
              <w:spacing w:line="228" w:lineRule="auto"/>
              <w:rPr>
                <w:rFonts w:ascii="Arial" w:hAnsi="Arial" w:cs="Arial"/>
                <w:b/>
              </w:rPr>
            </w:pPr>
            <w:r w:rsidRPr="00366F2E">
              <w:rPr>
                <w:rFonts w:ascii="Arial" w:hAnsi="Arial" w:cs="Arial"/>
                <w:b/>
              </w:rPr>
              <w:t>Zajištění veterinární prohlídky – odebrání vzorků</w:t>
            </w:r>
          </w:p>
        </w:tc>
        <w:tc>
          <w:tcPr>
            <w:tcW w:w="1924" w:type="dxa"/>
            <w:gridSpan w:val="3"/>
            <w:tcBorders>
              <w:left w:val="single" w:sz="4" w:space="0" w:color="auto"/>
              <w:right w:val="single" w:sz="4" w:space="0" w:color="auto"/>
            </w:tcBorders>
            <w:vAlign w:val="center"/>
          </w:tcPr>
          <w:p w14:paraId="0AE98A06" w14:textId="737250F3" w:rsidR="00E147A2" w:rsidRPr="00366F2E" w:rsidRDefault="6474A64E" w:rsidP="000C2F68">
            <w:pPr>
              <w:pStyle w:val="Bezmezer"/>
              <w:tabs>
                <w:tab w:val="left" w:pos="7655"/>
              </w:tabs>
              <w:spacing w:line="228" w:lineRule="auto"/>
              <w:ind w:left="-57"/>
              <w:jc w:val="center"/>
              <w:rPr>
                <w:rFonts w:ascii="Arial" w:hAnsi="Arial" w:cs="Arial"/>
                <w:sz w:val="20"/>
                <w:szCs w:val="20"/>
              </w:rPr>
            </w:pPr>
            <w:r w:rsidRPr="00366F2E">
              <w:rPr>
                <w:rFonts w:ascii="Arial" w:hAnsi="Arial" w:cs="Arial"/>
                <w:sz w:val="20"/>
                <w:szCs w:val="20"/>
              </w:rPr>
              <w:t>1 200</w:t>
            </w:r>
            <w:r w:rsidR="00E147A2" w:rsidRPr="00366F2E">
              <w:rPr>
                <w:rFonts w:ascii="Arial" w:hAnsi="Arial" w:cs="Arial"/>
                <w:sz w:val="20"/>
                <w:szCs w:val="20"/>
              </w:rPr>
              <w:t>,00 +</w:t>
            </w:r>
          </w:p>
          <w:p w14:paraId="3C60BECE" w14:textId="77777777" w:rsidR="00E147A2" w:rsidRPr="00366F2E" w:rsidRDefault="00E147A2" w:rsidP="000C2F68">
            <w:pPr>
              <w:pStyle w:val="Bezmezer"/>
              <w:tabs>
                <w:tab w:val="left" w:pos="7655"/>
              </w:tabs>
              <w:spacing w:line="228" w:lineRule="auto"/>
              <w:ind w:left="-57"/>
              <w:rPr>
                <w:rFonts w:ascii="Arial" w:hAnsi="Arial" w:cs="Arial"/>
                <w:b/>
              </w:rPr>
            </w:pPr>
            <w:r w:rsidRPr="00366F2E">
              <w:rPr>
                <w:rFonts w:ascii="Arial" w:hAnsi="Arial" w:cs="Arial"/>
                <w:sz w:val="18"/>
                <w:szCs w:val="18"/>
              </w:rPr>
              <w:t>přeúčtování dalších skutečných nákladů**</w:t>
            </w:r>
          </w:p>
        </w:tc>
      </w:tr>
      <w:tr w:rsidR="00D62380" w:rsidRPr="00366F2E" w14:paraId="396D6224" w14:textId="77777777" w:rsidTr="66C57D24">
        <w:trPr>
          <w:trHeight w:val="613"/>
        </w:trPr>
        <w:tc>
          <w:tcPr>
            <w:tcW w:w="714" w:type="dxa"/>
            <w:tcBorders>
              <w:top w:val="single" w:sz="4" w:space="0" w:color="auto"/>
              <w:left w:val="single" w:sz="4" w:space="0" w:color="auto"/>
              <w:bottom w:val="single" w:sz="4" w:space="0" w:color="auto"/>
            </w:tcBorders>
            <w:vAlign w:val="center"/>
          </w:tcPr>
          <w:p w14:paraId="0A384B31" w14:textId="77777777" w:rsidR="00E147A2" w:rsidRPr="00366F2E" w:rsidRDefault="00E147A2" w:rsidP="000C2F68">
            <w:pPr>
              <w:spacing w:line="228" w:lineRule="auto"/>
              <w:rPr>
                <w:rFonts w:ascii="Arial" w:hAnsi="Arial" w:cs="Arial"/>
                <w:b/>
              </w:rPr>
            </w:pPr>
            <w:r w:rsidRPr="00366F2E">
              <w:rPr>
                <w:rFonts w:ascii="Arial" w:hAnsi="Arial" w:cs="Arial"/>
                <w:b/>
              </w:rPr>
              <w:t>4.4</w:t>
            </w:r>
          </w:p>
        </w:tc>
        <w:tc>
          <w:tcPr>
            <w:tcW w:w="7805" w:type="dxa"/>
            <w:tcBorders>
              <w:top w:val="single" w:sz="4" w:space="0" w:color="auto"/>
              <w:left w:val="single" w:sz="4" w:space="0" w:color="auto"/>
              <w:bottom w:val="single" w:sz="4" w:space="0" w:color="auto"/>
              <w:right w:val="single" w:sz="4" w:space="0" w:color="auto"/>
            </w:tcBorders>
            <w:vAlign w:val="center"/>
          </w:tcPr>
          <w:p w14:paraId="2CA94E66" w14:textId="77777777" w:rsidR="00E147A2" w:rsidRPr="00366F2E" w:rsidRDefault="00E147A2" w:rsidP="000C2F68">
            <w:pPr>
              <w:pStyle w:val="Bezmezer"/>
              <w:tabs>
                <w:tab w:val="left" w:pos="7655"/>
              </w:tabs>
              <w:spacing w:line="228" w:lineRule="auto"/>
              <w:rPr>
                <w:rFonts w:ascii="Arial" w:hAnsi="Arial" w:cs="Arial"/>
                <w:b/>
              </w:rPr>
            </w:pPr>
            <w:r w:rsidRPr="00366F2E">
              <w:rPr>
                <w:rFonts w:ascii="Arial" w:hAnsi="Arial" w:cs="Arial"/>
                <w:b/>
              </w:rPr>
              <w:t xml:space="preserve">Nadstandardní manipulace se zásilkou na základě žádosti klienta </w:t>
            </w:r>
          </w:p>
        </w:tc>
        <w:tc>
          <w:tcPr>
            <w:tcW w:w="1924" w:type="dxa"/>
            <w:gridSpan w:val="3"/>
            <w:tcBorders>
              <w:top w:val="single" w:sz="4" w:space="0" w:color="auto"/>
              <w:left w:val="single" w:sz="4" w:space="0" w:color="auto"/>
              <w:bottom w:val="single" w:sz="4" w:space="0" w:color="auto"/>
              <w:right w:val="single" w:sz="4" w:space="0" w:color="auto"/>
            </w:tcBorders>
            <w:vAlign w:val="center"/>
          </w:tcPr>
          <w:p w14:paraId="76317059" w14:textId="03986B33" w:rsidR="00E147A2" w:rsidRPr="00366F2E" w:rsidRDefault="524552B8" w:rsidP="000C2F68">
            <w:pPr>
              <w:pStyle w:val="Bezmezer"/>
              <w:tabs>
                <w:tab w:val="left" w:pos="7655"/>
              </w:tabs>
              <w:spacing w:line="228" w:lineRule="auto"/>
              <w:ind w:left="-57"/>
              <w:jc w:val="center"/>
              <w:rPr>
                <w:rFonts w:ascii="Arial" w:hAnsi="Arial" w:cs="Arial"/>
                <w:sz w:val="20"/>
                <w:szCs w:val="20"/>
              </w:rPr>
            </w:pPr>
            <w:r w:rsidRPr="00366F2E">
              <w:rPr>
                <w:rFonts w:ascii="Arial" w:hAnsi="Arial" w:cs="Arial"/>
                <w:sz w:val="20"/>
                <w:szCs w:val="20"/>
              </w:rPr>
              <w:t>350</w:t>
            </w:r>
            <w:r w:rsidR="00E147A2" w:rsidRPr="00366F2E">
              <w:rPr>
                <w:rFonts w:ascii="Arial" w:hAnsi="Arial" w:cs="Arial"/>
                <w:sz w:val="20"/>
                <w:szCs w:val="20"/>
              </w:rPr>
              <w:t>,00 +</w:t>
            </w:r>
          </w:p>
          <w:p w14:paraId="61B0099B" w14:textId="77777777" w:rsidR="00E147A2" w:rsidRPr="00366F2E" w:rsidRDefault="00E147A2" w:rsidP="000C2F68">
            <w:pPr>
              <w:pStyle w:val="Bezmezer"/>
              <w:tabs>
                <w:tab w:val="left" w:pos="7655"/>
              </w:tabs>
              <w:spacing w:line="228" w:lineRule="auto"/>
              <w:ind w:left="-57"/>
              <w:rPr>
                <w:rFonts w:ascii="Arial" w:hAnsi="Arial" w:cs="Arial"/>
                <w:b/>
              </w:rPr>
            </w:pPr>
            <w:r w:rsidRPr="00366F2E">
              <w:rPr>
                <w:rFonts w:ascii="Arial" w:hAnsi="Arial" w:cs="Arial"/>
                <w:sz w:val="18"/>
                <w:szCs w:val="18"/>
              </w:rPr>
              <w:t>přeúčtování dalších skutečných nákladů**</w:t>
            </w:r>
          </w:p>
        </w:tc>
      </w:tr>
      <w:tr w:rsidR="00D62380" w:rsidRPr="00366F2E" w14:paraId="649D5500" w14:textId="77777777" w:rsidTr="66C57D24">
        <w:tc>
          <w:tcPr>
            <w:tcW w:w="8519" w:type="dxa"/>
            <w:gridSpan w:val="2"/>
            <w:tcBorders>
              <w:left w:val="single" w:sz="4" w:space="0" w:color="auto"/>
              <w:bottom w:val="single" w:sz="4" w:space="0" w:color="auto"/>
              <w:right w:val="single" w:sz="4" w:space="0" w:color="auto"/>
            </w:tcBorders>
            <w:shd w:val="clear" w:color="auto" w:fill="F2F2F2" w:themeFill="background1" w:themeFillShade="F2"/>
            <w:vAlign w:val="center"/>
          </w:tcPr>
          <w:p w14:paraId="345AC8F5" w14:textId="77777777" w:rsidR="00E147A2" w:rsidRPr="00366F2E" w:rsidRDefault="00E147A2" w:rsidP="000C2F68">
            <w:pPr>
              <w:rPr>
                <w:rFonts w:ascii="Arial" w:hAnsi="Arial" w:cs="Arial"/>
                <w:b/>
              </w:rPr>
            </w:pPr>
          </w:p>
        </w:tc>
        <w:tc>
          <w:tcPr>
            <w:tcW w:w="993" w:type="dxa"/>
            <w:gridSpan w:val="2"/>
            <w:tcBorders>
              <w:left w:val="single" w:sz="4" w:space="0" w:color="auto"/>
              <w:bottom w:val="single" w:sz="4" w:space="0" w:color="auto"/>
              <w:right w:val="single" w:sz="4" w:space="0" w:color="auto"/>
            </w:tcBorders>
            <w:shd w:val="clear" w:color="auto" w:fill="F2F2F2" w:themeFill="background1" w:themeFillShade="F2"/>
            <w:vAlign w:val="center"/>
          </w:tcPr>
          <w:p w14:paraId="19DC3C98" w14:textId="77777777" w:rsidR="00E147A2" w:rsidRPr="00366F2E" w:rsidRDefault="00E147A2" w:rsidP="000C2F68">
            <w:pPr>
              <w:pStyle w:val="Bezmezer"/>
              <w:tabs>
                <w:tab w:val="left" w:pos="7655"/>
              </w:tabs>
              <w:spacing w:line="228" w:lineRule="auto"/>
              <w:ind w:left="-57"/>
              <w:jc w:val="center"/>
              <w:rPr>
                <w:rFonts w:ascii="Arial" w:hAnsi="Arial" w:cs="Arial"/>
                <w:b/>
                <w:sz w:val="20"/>
                <w:szCs w:val="20"/>
              </w:rPr>
            </w:pPr>
            <w:r w:rsidRPr="00366F2E">
              <w:rPr>
                <w:rFonts w:ascii="Arial" w:hAnsi="Arial" w:cs="Arial"/>
                <w:b/>
                <w:sz w:val="20"/>
                <w:szCs w:val="20"/>
              </w:rPr>
              <w:t>bez DPH</w:t>
            </w:r>
          </w:p>
        </w:tc>
        <w:tc>
          <w:tcPr>
            <w:tcW w:w="931" w:type="dxa"/>
            <w:tcBorders>
              <w:left w:val="single" w:sz="4" w:space="0" w:color="auto"/>
              <w:bottom w:val="single" w:sz="4" w:space="0" w:color="auto"/>
              <w:right w:val="single" w:sz="4" w:space="0" w:color="auto"/>
            </w:tcBorders>
            <w:shd w:val="clear" w:color="auto" w:fill="F2F2F2" w:themeFill="background1" w:themeFillShade="F2"/>
            <w:vAlign w:val="center"/>
          </w:tcPr>
          <w:p w14:paraId="310D41AD" w14:textId="77777777" w:rsidR="00E147A2" w:rsidRPr="00366F2E" w:rsidRDefault="00E147A2" w:rsidP="000C2F68">
            <w:pPr>
              <w:pStyle w:val="Bezmezer"/>
              <w:tabs>
                <w:tab w:val="left" w:pos="7655"/>
              </w:tabs>
              <w:spacing w:line="228" w:lineRule="auto"/>
              <w:ind w:left="-57"/>
              <w:jc w:val="center"/>
              <w:rPr>
                <w:rFonts w:ascii="Arial" w:hAnsi="Arial" w:cs="Arial"/>
                <w:b/>
                <w:sz w:val="20"/>
                <w:szCs w:val="20"/>
              </w:rPr>
            </w:pPr>
            <w:r w:rsidRPr="00366F2E">
              <w:rPr>
                <w:rFonts w:ascii="Arial" w:hAnsi="Arial" w:cs="Arial"/>
                <w:b/>
                <w:sz w:val="20"/>
                <w:szCs w:val="20"/>
              </w:rPr>
              <w:t>s DPH</w:t>
            </w:r>
          </w:p>
        </w:tc>
      </w:tr>
      <w:tr w:rsidR="00D62380" w:rsidRPr="00366F2E" w14:paraId="1F0DBD94" w14:textId="77777777" w:rsidTr="66C57D24">
        <w:trPr>
          <w:trHeight w:val="420"/>
        </w:trPr>
        <w:tc>
          <w:tcPr>
            <w:tcW w:w="714" w:type="dxa"/>
            <w:tcBorders>
              <w:top w:val="single" w:sz="4" w:space="0" w:color="auto"/>
              <w:left w:val="single" w:sz="4" w:space="0" w:color="auto"/>
              <w:bottom w:val="single" w:sz="4" w:space="0" w:color="auto"/>
            </w:tcBorders>
            <w:vAlign w:val="center"/>
          </w:tcPr>
          <w:p w14:paraId="02D2C1F6" w14:textId="77777777" w:rsidR="00E147A2" w:rsidRPr="00366F2E" w:rsidRDefault="00E147A2" w:rsidP="000C2F68">
            <w:pPr>
              <w:spacing w:line="228" w:lineRule="auto"/>
              <w:rPr>
                <w:rFonts w:ascii="Arial" w:hAnsi="Arial" w:cs="Arial"/>
                <w:b/>
              </w:rPr>
            </w:pPr>
            <w:r w:rsidRPr="00366F2E">
              <w:rPr>
                <w:rFonts w:ascii="Arial" w:hAnsi="Arial" w:cs="Arial"/>
                <w:b/>
              </w:rPr>
              <w:t>4.5</w:t>
            </w:r>
          </w:p>
        </w:tc>
        <w:tc>
          <w:tcPr>
            <w:tcW w:w="7805" w:type="dxa"/>
            <w:tcBorders>
              <w:top w:val="single" w:sz="4" w:space="0" w:color="auto"/>
              <w:left w:val="single" w:sz="4" w:space="0" w:color="auto"/>
              <w:bottom w:val="single" w:sz="4" w:space="0" w:color="auto"/>
              <w:right w:val="single" w:sz="4" w:space="0" w:color="auto"/>
            </w:tcBorders>
            <w:vAlign w:val="center"/>
          </w:tcPr>
          <w:p w14:paraId="6A67AF7D" w14:textId="77777777" w:rsidR="00E147A2" w:rsidRPr="00366F2E" w:rsidRDefault="00E147A2" w:rsidP="000C2F68">
            <w:pPr>
              <w:pStyle w:val="Bezmezer"/>
              <w:tabs>
                <w:tab w:val="left" w:pos="7655"/>
              </w:tabs>
              <w:spacing w:line="228" w:lineRule="auto"/>
              <w:rPr>
                <w:rFonts w:ascii="Arial" w:hAnsi="Arial" w:cs="Arial"/>
                <w:b/>
              </w:rPr>
            </w:pPr>
            <w:r w:rsidRPr="00366F2E">
              <w:rPr>
                <w:rFonts w:ascii="Arial" w:hAnsi="Arial" w:cs="Arial"/>
                <w:b/>
              </w:rPr>
              <w:t>Poradenská služba pro veřejnost (za každou započatou hodinu)</w:t>
            </w:r>
          </w:p>
        </w:tc>
        <w:tc>
          <w:tcPr>
            <w:tcW w:w="993" w:type="dxa"/>
            <w:gridSpan w:val="2"/>
            <w:tcBorders>
              <w:top w:val="single" w:sz="4" w:space="0" w:color="auto"/>
              <w:left w:val="single" w:sz="4" w:space="0" w:color="auto"/>
              <w:bottom w:val="single" w:sz="4" w:space="0" w:color="auto"/>
              <w:right w:val="single" w:sz="4" w:space="0" w:color="auto"/>
            </w:tcBorders>
            <w:vAlign w:val="center"/>
          </w:tcPr>
          <w:p w14:paraId="26C4464D" w14:textId="09552CD1" w:rsidR="00E147A2" w:rsidRPr="00366F2E" w:rsidRDefault="0082CF9F" w:rsidP="66C57D24">
            <w:pPr>
              <w:pStyle w:val="Bezmezer"/>
              <w:tabs>
                <w:tab w:val="left" w:pos="7655"/>
              </w:tabs>
              <w:spacing w:line="228" w:lineRule="auto"/>
              <w:ind w:left="-57"/>
              <w:jc w:val="center"/>
              <w:rPr>
                <w:rFonts w:ascii="Arial" w:hAnsi="Arial" w:cs="Arial"/>
                <w:b/>
                <w:bCs/>
              </w:rPr>
            </w:pPr>
            <w:r w:rsidRPr="00366F2E">
              <w:rPr>
                <w:rFonts w:ascii="Arial" w:hAnsi="Arial" w:cs="Arial"/>
                <w:sz w:val="20"/>
                <w:szCs w:val="20"/>
              </w:rPr>
              <w:t>600</w:t>
            </w:r>
            <w:r w:rsidR="00E147A2" w:rsidRPr="00366F2E">
              <w:rPr>
                <w:rFonts w:ascii="Arial" w:hAnsi="Arial" w:cs="Arial"/>
                <w:sz w:val="20"/>
                <w:szCs w:val="20"/>
              </w:rPr>
              <w:t>,00</w:t>
            </w:r>
          </w:p>
        </w:tc>
        <w:tc>
          <w:tcPr>
            <w:tcW w:w="931" w:type="dxa"/>
            <w:tcBorders>
              <w:top w:val="single" w:sz="4" w:space="0" w:color="auto"/>
              <w:left w:val="single" w:sz="4" w:space="0" w:color="auto"/>
              <w:bottom w:val="single" w:sz="4" w:space="0" w:color="auto"/>
              <w:right w:val="single" w:sz="4" w:space="0" w:color="auto"/>
            </w:tcBorders>
            <w:vAlign w:val="center"/>
          </w:tcPr>
          <w:p w14:paraId="52C9B410" w14:textId="23A504A0" w:rsidR="00E147A2" w:rsidRPr="00366F2E" w:rsidRDefault="79510872" w:rsidP="66C57D24">
            <w:pPr>
              <w:pStyle w:val="Bezmezer"/>
              <w:tabs>
                <w:tab w:val="left" w:pos="7655"/>
              </w:tabs>
              <w:spacing w:line="228" w:lineRule="auto"/>
              <w:ind w:left="-57"/>
              <w:jc w:val="center"/>
              <w:rPr>
                <w:rFonts w:ascii="Arial" w:hAnsi="Arial" w:cs="Arial"/>
                <w:b/>
                <w:bCs/>
              </w:rPr>
            </w:pPr>
            <w:r w:rsidRPr="00366F2E">
              <w:rPr>
                <w:rFonts w:ascii="Arial" w:hAnsi="Arial" w:cs="Arial"/>
                <w:b/>
                <w:bCs/>
                <w:sz w:val="20"/>
                <w:szCs w:val="20"/>
              </w:rPr>
              <w:t>726</w:t>
            </w:r>
            <w:r w:rsidR="00E147A2" w:rsidRPr="00366F2E">
              <w:rPr>
                <w:rFonts w:ascii="Arial" w:hAnsi="Arial" w:cs="Arial"/>
                <w:b/>
                <w:bCs/>
                <w:sz w:val="20"/>
                <w:szCs w:val="20"/>
              </w:rPr>
              <w:t>,00</w:t>
            </w:r>
          </w:p>
        </w:tc>
      </w:tr>
      <w:tr w:rsidR="00D62380" w:rsidRPr="00366F2E" w14:paraId="0C29F222" w14:textId="77777777" w:rsidTr="66C57D24">
        <w:trPr>
          <w:trHeight w:val="247"/>
        </w:trPr>
        <w:tc>
          <w:tcPr>
            <w:tcW w:w="714" w:type="dxa"/>
            <w:tcBorders>
              <w:top w:val="single" w:sz="4" w:space="0" w:color="auto"/>
              <w:left w:val="single" w:sz="4" w:space="0" w:color="auto"/>
              <w:bottom w:val="single" w:sz="4" w:space="0" w:color="auto"/>
            </w:tcBorders>
            <w:vAlign w:val="center"/>
          </w:tcPr>
          <w:p w14:paraId="6D2EA297" w14:textId="77777777" w:rsidR="00E147A2" w:rsidRPr="00366F2E" w:rsidRDefault="00E147A2" w:rsidP="000C2F68">
            <w:pPr>
              <w:spacing w:line="228" w:lineRule="auto"/>
              <w:rPr>
                <w:rFonts w:ascii="Arial" w:hAnsi="Arial" w:cs="Arial"/>
                <w:b/>
              </w:rPr>
            </w:pPr>
            <w:r w:rsidRPr="00366F2E">
              <w:rPr>
                <w:rFonts w:ascii="Arial" w:hAnsi="Arial" w:cs="Arial"/>
                <w:b/>
              </w:rPr>
              <w:t>4.6</w:t>
            </w:r>
          </w:p>
        </w:tc>
        <w:tc>
          <w:tcPr>
            <w:tcW w:w="7805" w:type="dxa"/>
            <w:tcBorders>
              <w:top w:val="single" w:sz="4" w:space="0" w:color="auto"/>
              <w:left w:val="single" w:sz="4" w:space="0" w:color="auto"/>
              <w:bottom w:val="single" w:sz="4" w:space="0" w:color="auto"/>
              <w:right w:val="single" w:sz="4" w:space="0" w:color="auto"/>
            </w:tcBorders>
            <w:vAlign w:val="center"/>
          </w:tcPr>
          <w:p w14:paraId="3120742A" w14:textId="77777777" w:rsidR="00E147A2" w:rsidRPr="00366F2E" w:rsidRDefault="00E147A2" w:rsidP="000C2F68">
            <w:pPr>
              <w:pStyle w:val="Bezmezer"/>
              <w:tabs>
                <w:tab w:val="left" w:pos="7655"/>
              </w:tabs>
              <w:spacing w:line="228" w:lineRule="auto"/>
              <w:rPr>
                <w:rFonts w:ascii="Arial" w:hAnsi="Arial" w:cs="Arial"/>
                <w:b/>
              </w:rPr>
            </w:pPr>
            <w:r w:rsidRPr="00366F2E">
              <w:rPr>
                <w:rFonts w:ascii="Arial" w:hAnsi="Arial" w:cs="Arial"/>
                <w:b/>
              </w:rPr>
              <w:t xml:space="preserve">Uskladnění zboží v dočasném skladu (od 10. dne včetně, za každý kalendářní den) </w:t>
            </w:r>
            <w:r w:rsidRPr="00366F2E">
              <w:rPr>
                <w:rFonts w:ascii="Arial" w:hAnsi="Arial" w:cs="Arial"/>
              </w:rPr>
              <w:t>– účtováno do maximální výše 1 000,00 Kč</w:t>
            </w:r>
          </w:p>
        </w:tc>
        <w:tc>
          <w:tcPr>
            <w:tcW w:w="993" w:type="dxa"/>
            <w:gridSpan w:val="2"/>
            <w:tcBorders>
              <w:top w:val="single" w:sz="4" w:space="0" w:color="auto"/>
              <w:left w:val="single" w:sz="4" w:space="0" w:color="auto"/>
              <w:bottom w:val="single" w:sz="4" w:space="0" w:color="auto"/>
              <w:right w:val="single" w:sz="4" w:space="0" w:color="auto"/>
            </w:tcBorders>
            <w:vAlign w:val="center"/>
          </w:tcPr>
          <w:p w14:paraId="45154C18" w14:textId="77777777" w:rsidR="00E147A2" w:rsidRPr="00366F2E" w:rsidRDefault="00E147A2" w:rsidP="000C2F68">
            <w:pPr>
              <w:pStyle w:val="Bezmezer"/>
              <w:tabs>
                <w:tab w:val="left" w:pos="7655"/>
              </w:tabs>
              <w:spacing w:line="228" w:lineRule="auto"/>
              <w:jc w:val="center"/>
              <w:rPr>
                <w:rFonts w:ascii="Arial" w:hAnsi="Arial" w:cs="Arial"/>
                <w:b/>
                <w:sz w:val="20"/>
                <w:szCs w:val="20"/>
              </w:rPr>
            </w:pPr>
            <w:r w:rsidRPr="00366F2E">
              <w:rPr>
                <w:rFonts w:ascii="Arial" w:hAnsi="Arial" w:cs="Arial"/>
                <w:sz w:val="20"/>
                <w:szCs w:val="20"/>
              </w:rPr>
              <w:t>41,32</w:t>
            </w:r>
          </w:p>
        </w:tc>
        <w:tc>
          <w:tcPr>
            <w:tcW w:w="931" w:type="dxa"/>
            <w:tcBorders>
              <w:top w:val="single" w:sz="4" w:space="0" w:color="auto"/>
              <w:left w:val="single" w:sz="4" w:space="0" w:color="auto"/>
              <w:bottom w:val="single" w:sz="4" w:space="0" w:color="auto"/>
              <w:right w:val="single" w:sz="4" w:space="0" w:color="auto"/>
            </w:tcBorders>
            <w:vAlign w:val="center"/>
          </w:tcPr>
          <w:p w14:paraId="5D151094" w14:textId="77777777" w:rsidR="00E147A2" w:rsidRPr="00366F2E" w:rsidRDefault="00E147A2" w:rsidP="000C2F68">
            <w:pPr>
              <w:pStyle w:val="Bezmezer"/>
              <w:tabs>
                <w:tab w:val="left" w:pos="7655"/>
              </w:tabs>
              <w:spacing w:line="228" w:lineRule="auto"/>
              <w:jc w:val="center"/>
              <w:rPr>
                <w:rFonts w:ascii="Arial" w:hAnsi="Arial" w:cs="Arial"/>
                <w:b/>
                <w:sz w:val="20"/>
                <w:szCs w:val="20"/>
              </w:rPr>
            </w:pPr>
            <w:r w:rsidRPr="00366F2E">
              <w:rPr>
                <w:rFonts w:ascii="Arial" w:hAnsi="Arial" w:cs="Arial"/>
                <w:b/>
                <w:sz w:val="20"/>
                <w:szCs w:val="20"/>
              </w:rPr>
              <w:t>50,00</w:t>
            </w:r>
          </w:p>
        </w:tc>
      </w:tr>
      <w:tr w:rsidR="00D62380" w:rsidRPr="00366F2E" w14:paraId="578681DD" w14:textId="77777777" w:rsidTr="66C57D24">
        <w:trPr>
          <w:trHeight w:val="415"/>
        </w:trPr>
        <w:tc>
          <w:tcPr>
            <w:tcW w:w="714" w:type="dxa"/>
            <w:tcBorders>
              <w:left w:val="single" w:sz="4" w:space="0" w:color="auto"/>
              <w:bottom w:val="single" w:sz="4" w:space="0" w:color="auto"/>
            </w:tcBorders>
            <w:vAlign w:val="center"/>
          </w:tcPr>
          <w:p w14:paraId="403AB933" w14:textId="77777777" w:rsidR="00E147A2" w:rsidRPr="00366F2E" w:rsidRDefault="00E147A2" w:rsidP="000C2F68">
            <w:pPr>
              <w:spacing w:line="228" w:lineRule="auto"/>
              <w:rPr>
                <w:rFonts w:ascii="Arial" w:hAnsi="Arial" w:cs="Arial"/>
                <w:b/>
              </w:rPr>
            </w:pPr>
            <w:r w:rsidRPr="00366F2E">
              <w:rPr>
                <w:rFonts w:ascii="Arial" w:hAnsi="Arial" w:cs="Arial"/>
                <w:b/>
              </w:rPr>
              <w:t>4.7</w:t>
            </w:r>
          </w:p>
        </w:tc>
        <w:tc>
          <w:tcPr>
            <w:tcW w:w="7805" w:type="dxa"/>
            <w:tcBorders>
              <w:left w:val="single" w:sz="4" w:space="0" w:color="auto"/>
              <w:bottom w:val="single" w:sz="4" w:space="0" w:color="auto"/>
              <w:right w:val="single" w:sz="4" w:space="0" w:color="auto"/>
            </w:tcBorders>
            <w:vAlign w:val="center"/>
          </w:tcPr>
          <w:p w14:paraId="27DFB1DF" w14:textId="77777777" w:rsidR="00E147A2" w:rsidRPr="00366F2E" w:rsidRDefault="00E147A2" w:rsidP="000C2F68">
            <w:pPr>
              <w:pStyle w:val="Bezmezer"/>
              <w:tabs>
                <w:tab w:val="left" w:pos="7655"/>
              </w:tabs>
              <w:spacing w:line="228" w:lineRule="auto"/>
              <w:rPr>
                <w:rFonts w:ascii="Arial" w:hAnsi="Arial" w:cs="Arial"/>
                <w:b/>
              </w:rPr>
            </w:pPr>
            <w:r w:rsidRPr="00366F2E">
              <w:rPr>
                <w:rFonts w:ascii="Arial" w:hAnsi="Arial" w:cs="Arial"/>
                <w:b/>
              </w:rPr>
              <w:t>Zajištění likvidace zboží porušujícího některá práva duševního vlastnictví</w:t>
            </w:r>
          </w:p>
        </w:tc>
        <w:tc>
          <w:tcPr>
            <w:tcW w:w="1924" w:type="dxa"/>
            <w:gridSpan w:val="3"/>
            <w:tcBorders>
              <w:left w:val="single" w:sz="4" w:space="0" w:color="auto"/>
              <w:bottom w:val="single" w:sz="4" w:space="0" w:color="auto"/>
              <w:right w:val="single" w:sz="4" w:space="0" w:color="auto"/>
            </w:tcBorders>
            <w:vAlign w:val="center"/>
          </w:tcPr>
          <w:p w14:paraId="4BB77168" w14:textId="77777777" w:rsidR="00E147A2" w:rsidRPr="00366F2E" w:rsidRDefault="00E147A2" w:rsidP="000C2F68">
            <w:pPr>
              <w:pStyle w:val="Bezmezer"/>
              <w:tabs>
                <w:tab w:val="left" w:pos="7655"/>
              </w:tabs>
              <w:spacing w:line="228" w:lineRule="auto"/>
              <w:ind w:left="-57"/>
              <w:jc w:val="center"/>
              <w:rPr>
                <w:rFonts w:ascii="Arial" w:hAnsi="Arial" w:cs="Arial"/>
                <w:b/>
                <w:sz w:val="18"/>
                <w:szCs w:val="18"/>
              </w:rPr>
            </w:pPr>
            <w:r w:rsidRPr="00366F2E">
              <w:rPr>
                <w:rFonts w:ascii="Arial" w:hAnsi="Arial" w:cs="Arial"/>
                <w:sz w:val="18"/>
                <w:szCs w:val="18"/>
              </w:rPr>
              <w:t>přeúčtování dle skutečných nákladů**</w:t>
            </w:r>
          </w:p>
        </w:tc>
      </w:tr>
      <w:tr w:rsidR="00D62380" w:rsidRPr="00366F2E" w14:paraId="177DEE96" w14:textId="77777777" w:rsidTr="66C57D24">
        <w:trPr>
          <w:trHeight w:val="701"/>
        </w:trPr>
        <w:tc>
          <w:tcPr>
            <w:tcW w:w="714" w:type="dxa"/>
            <w:tcBorders>
              <w:left w:val="single" w:sz="4" w:space="0" w:color="auto"/>
              <w:bottom w:val="single" w:sz="4" w:space="0" w:color="auto"/>
            </w:tcBorders>
            <w:hideMark/>
          </w:tcPr>
          <w:p w14:paraId="5E30E861" w14:textId="77777777" w:rsidR="00E147A2" w:rsidRPr="00366F2E" w:rsidRDefault="00E147A2" w:rsidP="000C2F68">
            <w:pPr>
              <w:spacing w:line="228" w:lineRule="auto"/>
              <w:rPr>
                <w:rFonts w:ascii="Arial" w:hAnsi="Arial" w:cs="Arial"/>
                <w:b/>
              </w:rPr>
            </w:pPr>
            <w:r w:rsidRPr="00366F2E">
              <w:rPr>
                <w:rFonts w:ascii="Arial" w:hAnsi="Arial" w:cs="Arial"/>
                <w:b/>
              </w:rPr>
              <w:t>4.8</w:t>
            </w:r>
          </w:p>
        </w:tc>
        <w:tc>
          <w:tcPr>
            <w:tcW w:w="7805" w:type="dxa"/>
            <w:tcBorders>
              <w:left w:val="single" w:sz="4" w:space="0" w:color="auto"/>
              <w:bottom w:val="single" w:sz="4" w:space="0" w:color="auto"/>
              <w:right w:val="single" w:sz="4" w:space="0" w:color="auto"/>
            </w:tcBorders>
          </w:tcPr>
          <w:p w14:paraId="154FBD10" w14:textId="77777777" w:rsidR="00E147A2" w:rsidRPr="00366F2E" w:rsidRDefault="00E147A2" w:rsidP="000C2F68">
            <w:pPr>
              <w:spacing w:line="228" w:lineRule="auto"/>
              <w:rPr>
                <w:rFonts w:ascii="Arial" w:hAnsi="Arial" w:cs="Arial"/>
                <w:b/>
              </w:rPr>
            </w:pPr>
            <w:r w:rsidRPr="00366F2E">
              <w:rPr>
                <w:rFonts w:ascii="Arial" w:hAnsi="Arial" w:cs="Arial"/>
                <w:b/>
              </w:rPr>
              <w:t>Nedovolený obsah – dovoz</w:t>
            </w:r>
          </w:p>
          <w:p w14:paraId="2F14D0E7" w14:textId="77777777" w:rsidR="00E147A2" w:rsidRPr="00366F2E" w:rsidRDefault="00E147A2" w:rsidP="000C2F68">
            <w:pPr>
              <w:pStyle w:val="FormtovanvHTML"/>
              <w:jc w:val="both"/>
              <w:rPr>
                <w:rFonts w:ascii="Arial" w:hAnsi="Arial" w:cs="Arial"/>
                <w:sz w:val="18"/>
              </w:rPr>
            </w:pPr>
            <w:r w:rsidRPr="00366F2E">
              <w:rPr>
                <w:rFonts w:ascii="Arial" w:hAnsi="Arial" w:cs="Arial"/>
                <w:sz w:val="18"/>
              </w:rPr>
              <w:t xml:space="preserve">Při zjištění, že poštovní zásilka obsahuje věci nebo předměty živočišného původu, jejichž dovoz je dle Nařízení (ES) č. 206/2009 o dovozu zásilek produktů živočišného původu do zemí Evropského společenství zakázán, není takový obsah propuštěn orgánem dohledu do volného oběhu a je následně zlikvidován. Jedná-li se o likvidaci části obsahu poštovní zásilky, zbylý obsah (nezávadný) podnik dodá příjemci za podmínky, že ten uhradí cenu služeb spojených s manipulací a likvidací zakázaného obsahu včetně správního poplatku ve výši </w:t>
            </w:r>
          </w:p>
          <w:p w14:paraId="4C9EE956" w14:textId="77777777" w:rsidR="00E147A2" w:rsidRPr="00366F2E" w:rsidRDefault="00E147A2" w:rsidP="000C2F68">
            <w:pPr>
              <w:pStyle w:val="FormtovanvHTML"/>
              <w:jc w:val="both"/>
              <w:rPr>
                <w:rFonts w:ascii="Arial" w:hAnsi="Arial" w:cs="Arial"/>
                <w:b/>
              </w:rPr>
            </w:pPr>
            <w:r w:rsidRPr="00366F2E">
              <w:rPr>
                <w:rFonts w:ascii="Arial" w:hAnsi="Arial" w:cs="Arial"/>
                <w:sz w:val="18"/>
              </w:rPr>
              <w:t>Cena služeb spojených s manipulací a likvidací zakázané části obsahu poštovní zásilky je shodná s náklady fakturovanými podniku provozovatelem Pohraniční veterinární stanice včetně případné DPH.</w:t>
            </w:r>
          </w:p>
        </w:tc>
        <w:tc>
          <w:tcPr>
            <w:tcW w:w="1924" w:type="dxa"/>
            <w:gridSpan w:val="3"/>
            <w:tcBorders>
              <w:left w:val="single" w:sz="4" w:space="0" w:color="auto"/>
              <w:bottom w:val="single" w:sz="4" w:space="0" w:color="auto"/>
              <w:right w:val="single" w:sz="4" w:space="0" w:color="auto"/>
            </w:tcBorders>
            <w:vAlign w:val="center"/>
          </w:tcPr>
          <w:p w14:paraId="076A63A9" w14:textId="0CAF3888" w:rsidR="00E147A2" w:rsidRPr="00366F2E" w:rsidRDefault="7BFF6656" w:rsidP="66C57D24">
            <w:pPr>
              <w:pStyle w:val="Bezmezer"/>
              <w:tabs>
                <w:tab w:val="left" w:pos="7655"/>
              </w:tabs>
              <w:jc w:val="center"/>
              <w:rPr>
                <w:rFonts w:ascii="Arial" w:hAnsi="Arial" w:cs="Arial"/>
                <w:b/>
                <w:bCs/>
              </w:rPr>
            </w:pPr>
            <w:r w:rsidRPr="00366F2E">
              <w:rPr>
                <w:rFonts w:ascii="Arial" w:hAnsi="Arial" w:cs="Arial"/>
                <w:sz w:val="20"/>
                <w:szCs w:val="20"/>
              </w:rPr>
              <w:t>1 200</w:t>
            </w:r>
            <w:r w:rsidR="00E147A2" w:rsidRPr="00366F2E">
              <w:rPr>
                <w:rFonts w:ascii="Arial" w:hAnsi="Arial" w:cs="Arial"/>
                <w:sz w:val="20"/>
                <w:szCs w:val="20"/>
              </w:rPr>
              <w:t>,00</w:t>
            </w:r>
          </w:p>
        </w:tc>
      </w:tr>
      <w:tr w:rsidR="00D62380" w:rsidRPr="00366F2E" w14:paraId="1E846F8B" w14:textId="77777777" w:rsidTr="66C57D24">
        <w:trPr>
          <w:trHeight w:val="375"/>
        </w:trPr>
        <w:tc>
          <w:tcPr>
            <w:tcW w:w="714" w:type="dxa"/>
            <w:tcBorders>
              <w:top w:val="single" w:sz="4" w:space="0" w:color="auto"/>
              <w:left w:val="single" w:sz="4" w:space="0" w:color="auto"/>
              <w:bottom w:val="single" w:sz="4" w:space="0" w:color="auto"/>
            </w:tcBorders>
            <w:vAlign w:val="center"/>
          </w:tcPr>
          <w:p w14:paraId="5536C011" w14:textId="77777777" w:rsidR="00E147A2" w:rsidRPr="00366F2E" w:rsidRDefault="00E147A2" w:rsidP="000C2F68">
            <w:pPr>
              <w:spacing w:line="228" w:lineRule="auto"/>
              <w:rPr>
                <w:rFonts w:ascii="Arial" w:hAnsi="Arial" w:cs="Arial"/>
                <w:b/>
              </w:rPr>
            </w:pPr>
            <w:r w:rsidRPr="00366F2E">
              <w:rPr>
                <w:rFonts w:ascii="Arial" w:hAnsi="Arial" w:cs="Arial"/>
                <w:b/>
              </w:rPr>
              <w:t>4.9</w:t>
            </w:r>
          </w:p>
        </w:tc>
        <w:tc>
          <w:tcPr>
            <w:tcW w:w="7805" w:type="dxa"/>
            <w:tcBorders>
              <w:top w:val="single" w:sz="4" w:space="0" w:color="auto"/>
              <w:left w:val="single" w:sz="4" w:space="0" w:color="auto"/>
              <w:bottom w:val="single" w:sz="4" w:space="0" w:color="auto"/>
              <w:right w:val="single" w:sz="4" w:space="0" w:color="auto"/>
            </w:tcBorders>
            <w:vAlign w:val="center"/>
          </w:tcPr>
          <w:p w14:paraId="30732245" w14:textId="77777777" w:rsidR="00E147A2" w:rsidRPr="00366F2E" w:rsidRDefault="00E147A2" w:rsidP="000C2F68">
            <w:pPr>
              <w:rPr>
                <w:rFonts w:ascii="Arial" w:hAnsi="Arial" w:cs="Arial"/>
                <w:b/>
              </w:rPr>
            </w:pPr>
            <w:r w:rsidRPr="00366F2E">
              <w:rPr>
                <w:rFonts w:ascii="Arial" w:hAnsi="Arial" w:cs="Arial"/>
                <w:b/>
              </w:rPr>
              <w:t>Osobní vyzvednutí zásilky na mezinárodní poště Praha 120*</w:t>
            </w:r>
          </w:p>
        </w:tc>
        <w:tc>
          <w:tcPr>
            <w:tcW w:w="962" w:type="dxa"/>
            <w:tcBorders>
              <w:top w:val="single" w:sz="4" w:space="0" w:color="auto"/>
              <w:left w:val="single" w:sz="4" w:space="0" w:color="auto"/>
              <w:bottom w:val="single" w:sz="4" w:space="0" w:color="auto"/>
              <w:right w:val="single" w:sz="4" w:space="0" w:color="auto"/>
            </w:tcBorders>
            <w:vAlign w:val="center"/>
          </w:tcPr>
          <w:p w14:paraId="4BF67F97" w14:textId="77777777" w:rsidR="00E147A2" w:rsidRPr="00366F2E" w:rsidRDefault="00E147A2" w:rsidP="000C2F68">
            <w:pPr>
              <w:rPr>
                <w:rFonts w:ascii="Arial" w:hAnsi="Arial" w:cs="Arial"/>
                <w:bCs/>
                <w:sz w:val="20"/>
                <w:szCs w:val="20"/>
              </w:rPr>
            </w:pPr>
            <w:r w:rsidRPr="00366F2E">
              <w:rPr>
                <w:rFonts w:ascii="Arial" w:hAnsi="Arial" w:cs="Arial"/>
                <w:bCs/>
                <w:sz w:val="20"/>
                <w:szCs w:val="20"/>
              </w:rPr>
              <w:t>123,97</w:t>
            </w:r>
          </w:p>
        </w:tc>
        <w:tc>
          <w:tcPr>
            <w:tcW w:w="962" w:type="dxa"/>
            <w:gridSpan w:val="2"/>
            <w:tcBorders>
              <w:top w:val="single" w:sz="4" w:space="0" w:color="auto"/>
              <w:left w:val="single" w:sz="4" w:space="0" w:color="auto"/>
              <w:bottom w:val="single" w:sz="4" w:space="0" w:color="auto"/>
              <w:right w:val="single" w:sz="4" w:space="0" w:color="auto"/>
            </w:tcBorders>
            <w:vAlign w:val="center"/>
          </w:tcPr>
          <w:p w14:paraId="4A89AB7B" w14:textId="77777777" w:rsidR="00E147A2" w:rsidRPr="00366F2E" w:rsidRDefault="00E147A2" w:rsidP="000C2F68">
            <w:pPr>
              <w:jc w:val="center"/>
              <w:rPr>
                <w:rFonts w:ascii="Arial" w:hAnsi="Arial" w:cs="Arial"/>
                <w:b/>
                <w:sz w:val="20"/>
                <w:szCs w:val="20"/>
              </w:rPr>
            </w:pPr>
            <w:r w:rsidRPr="00366F2E">
              <w:rPr>
                <w:rFonts w:ascii="Arial" w:hAnsi="Arial" w:cs="Arial"/>
                <w:b/>
                <w:sz w:val="20"/>
                <w:szCs w:val="20"/>
              </w:rPr>
              <w:t>150,00</w:t>
            </w:r>
          </w:p>
        </w:tc>
      </w:tr>
      <w:tr w:rsidR="00D62380" w:rsidRPr="00366F2E" w14:paraId="5BFB76E9" w14:textId="77777777" w:rsidTr="66C57D24">
        <w:trPr>
          <w:trHeight w:val="279"/>
        </w:trPr>
        <w:tc>
          <w:tcPr>
            <w:tcW w:w="10443" w:type="dxa"/>
            <w:gridSpan w:val="5"/>
            <w:tcBorders>
              <w:top w:val="single" w:sz="4" w:space="0" w:color="auto"/>
            </w:tcBorders>
            <w:vAlign w:val="center"/>
          </w:tcPr>
          <w:p w14:paraId="59B7E383" w14:textId="77777777" w:rsidR="00E147A2" w:rsidRPr="00366F2E" w:rsidRDefault="00E147A2" w:rsidP="000C2F68">
            <w:pPr>
              <w:pStyle w:val="Bezmezer"/>
              <w:tabs>
                <w:tab w:val="left" w:pos="7655"/>
              </w:tabs>
              <w:spacing w:line="228" w:lineRule="auto"/>
              <w:jc w:val="both"/>
              <w:rPr>
                <w:rFonts w:ascii="Arial" w:hAnsi="Arial" w:cs="Arial"/>
                <w:sz w:val="16"/>
                <w:szCs w:val="16"/>
              </w:rPr>
            </w:pPr>
            <w:r w:rsidRPr="00366F2E">
              <w:rPr>
                <w:rFonts w:ascii="Arial" w:hAnsi="Arial" w:cs="Arial"/>
                <w:sz w:val="16"/>
                <w:szCs w:val="16"/>
              </w:rPr>
              <w:t>* probíhá pouze na Vyměňovací poště Praha 120, K Hrušovu 293/2, Praha 10 – Štěrboholy.</w:t>
            </w:r>
          </w:p>
          <w:p w14:paraId="7EA00562" w14:textId="77777777" w:rsidR="00E147A2" w:rsidRPr="00366F2E" w:rsidRDefault="00E147A2" w:rsidP="000C2F68">
            <w:pPr>
              <w:pStyle w:val="Bezmezer"/>
              <w:tabs>
                <w:tab w:val="left" w:pos="7655"/>
              </w:tabs>
              <w:spacing w:line="228" w:lineRule="auto"/>
              <w:jc w:val="both"/>
              <w:rPr>
                <w:rFonts w:ascii="Arial" w:hAnsi="Arial" w:cs="Arial"/>
                <w:sz w:val="16"/>
                <w:szCs w:val="16"/>
              </w:rPr>
            </w:pPr>
            <w:r w:rsidRPr="00366F2E">
              <w:rPr>
                <w:rFonts w:ascii="Arial" w:hAnsi="Arial" w:cs="Arial"/>
                <w:sz w:val="16"/>
                <w:szCs w:val="16"/>
              </w:rPr>
              <w:t xml:space="preserve">**např. rozhodnutí </w:t>
            </w:r>
            <w:proofErr w:type="spellStart"/>
            <w:r w:rsidRPr="00366F2E">
              <w:rPr>
                <w:rFonts w:ascii="Arial" w:hAnsi="Arial" w:cs="Arial"/>
                <w:sz w:val="16"/>
                <w:szCs w:val="16"/>
              </w:rPr>
              <w:t>MěVS</w:t>
            </w:r>
            <w:proofErr w:type="spellEnd"/>
            <w:r w:rsidRPr="00366F2E">
              <w:rPr>
                <w:rFonts w:ascii="Arial" w:hAnsi="Arial" w:cs="Arial"/>
                <w:sz w:val="16"/>
                <w:szCs w:val="16"/>
              </w:rPr>
              <w:t xml:space="preserve"> o likvidaci nedovoleného obsahu, nadlimitního obsahu, náklady spojené s likvidací, správní poplatky apod.</w:t>
            </w:r>
          </w:p>
        </w:tc>
      </w:tr>
    </w:tbl>
    <w:p w14:paraId="48FE4D87" w14:textId="7EFEDA8A" w:rsidR="007A22D3" w:rsidRPr="00366F2E" w:rsidRDefault="007A22D3" w:rsidP="00394385">
      <w:pPr>
        <w:pStyle w:val="Nadpis1"/>
        <w:rPr>
          <w:rFonts w:cs="Arial"/>
        </w:rPr>
      </w:pPr>
      <w:bookmarkStart w:id="595" w:name="_Toc151388028"/>
      <w:bookmarkStart w:id="596" w:name="_Toc189039874"/>
      <w:bookmarkEnd w:id="594"/>
      <w:r w:rsidRPr="00366F2E">
        <w:rPr>
          <w:rFonts w:cs="Arial"/>
        </w:rPr>
        <w:lastRenderedPageBreak/>
        <w:t xml:space="preserve">POŠTOVNÍ CENINY A </w:t>
      </w:r>
      <w:bookmarkEnd w:id="581"/>
      <w:r w:rsidR="00E83C92" w:rsidRPr="00366F2E">
        <w:rPr>
          <w:rFonts w:cs="Arial"/>
        </w:rPr>
        <w:t>CELINY</w:t>
      </w:r>
      <w:bookmarkEnd w:id="582"/>
      <w:bookmarkEnd w:id="583"/>
      <w:bookmarkEnd w:id="595"/>
      <w:bookmarkEnd w:id="596"/>
    </w:p>
    <w:p w14:paraId="51DD884B" w14:textId="01A9B20A" w:rsidR="009E1890" w:rsidRPr="00366F2E" w:rsidRDefault="00BF39CA" w:rsidP="009E1890">
      <w:pPr>
        <w:spacing w:before="120"/>
        <w:rPr>
          <w:rFonts w:ascii="Arial" w:hAnsi="Arial" w:cs="Arial"/>
          <w:sz w:val="18"/>
          <w:szCs w:val="18"/>
        </w:rPr>
      </w:pPr>
      <w:r w:rsidRPr="00366F2E">
        <w:rPr>
          <w:rFonts w:ascii="Arial" w:hAnsi="Arial" w:cs="Arial"/>
          <w:noProof/>
          <w:lang w:eastAsia="cs-CZ"/>
        </w:rPr>
        <mc:AlternateContent>
          <mc:Choice Requires="wps">
            <w:drawing>
              <wp:anchor distT="0" distB="0" distL="114300" distR="114300" simplePos="0" relativeHeight="251658260" behindDoc="0" locked="0" layoutInCell="1" allowOverlap="1" wp14:anchorId="38A904B5" wp14:editId="2C84BA76">
                <wp:simplePos x="0" y="0"/>
                <wp:positionH relativeFrom="margin">
                  <wp:posOffset>779780</wp:posOffset>
                </wp:positionH>
                <wp:positionV relativeFrom="bottomMargin">
                  <wp:posOffset>199390</wp:posOffset>
                </wp:positionV>
                <wp:extent cx="4847590" cy="277978"/>
                <wp:effectExtent l="0" t="0" r="0" b="8255"/>
                <wp:wrapNone/>
                <wp:docPr id="128" name="Textové pole 1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277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9679878" w14:textId="54E3D606" w:rsidR="004F26E4" w:rsidRPr="006E1087" w:rsidRDefault="004F26E4" w:rsidP="00A86FDD">
                            <w:pPr>
                              <w:jc w:val="center"/>
                            </w:pPr>
                            <w:r>
                              <w:rPr>
                                <w:b/>
                                <w:i/>
                              </w:rPr>
                              <w:t>Poštovní ceniny a celiny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7BBC90D5">
              <v:shape id="Textové pole 128" style="position:absolute;margin-left:61.4pt;margin-top:15.7pt;width:381.7pt;height:21.9pt;flip:y;z-index:251658260;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7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Lxpy6gEAALMDAAAOAAAAZHJzL2Uyb0RvYy54bWysU02P0zAQvSPxHyzfadqopW3UdLXsahHS&#10;8iEty9117MQi8Zix26T8esZOaQt7Q1wse2byZt6bl83N0LXsoNAbsCWfTaacKSuhMrYu+fPXhzcr&#10;znwQthItWFXyo/L8Zvv61aZ3hcqhgbZSyAjE+qJ3JW9CcEWWedmoTvgJOGUpqQE7EeiJdVah6Am9&#10;a7N8On2b9YCVQ5DKe4rej0m+TfhaKxk+a+1VYG3JabaQTkznLp7ZdiOKGoVrjDyNIf5hik4YS03P&#10;UPciCLZH8wKqMxLBgw4TCV0GWhupEgdiM5v+xeapEU4lLiSOd2eZ/P+DlZ8OT+4LsjC8g4EWmEh4&#10;9wjyu2cW7hpha3WLCH2jREWNZ1GyrHe+OH0apfaFjyC7/iNUtGSxD5CABo0d061x335DE2NGfWgV&#10;x7P8aghMUnC+mi8Xa0pJyuXL5Xq5Ss1EEXGiug59eK+gY/FScqT1pj7i8OhDnOtSEsstPJi2TStu&#10;7R8BKoyRxCOOPpIIw25gpir5Io+NI68dVEdihjA6h5xOlwbwJ2c9uabk/sdeoOKs/WBJnfVsPo82&#10;S4/5YpnTA68zu+uMsJKgSh44G693YbTm3qGpG+o07sPCLSmqTaJ4meo0PzkjMT+5OFrv+p2qLv/a&#10;9hcAAAD//wMAUEsDBBQABgAIAAAAIQB9gzFl4AAAAAkBAAAPAAAAZHJzL2Rvd25yZXYueG1sTI/N&#10;TsMwEITvSLyDtUjcqFPTnyjEqRASEoeAaEAqRzfexlHtdRS7bXh7zAmOoxnNfFNuJmfZGcfQe5Iw&#10;n2XAkFqve+okfH483+XAQlSklfWEEr4xwKa6vipVof2FtnhuYsdSCYVCSTAxDgXnoTXoVJj5ASl5&#10;Bz86FZMcO65HdUnlznKRZSvuVE9pwagBnwy2x+bkJOh6t1uuj0O9NV+Lw4t903Xz/irl7c30+AAs&#10;4hT/wvCLn9ChSkx7fyIdmE1aiIQeJdzPF8BSIM9XAthewnopgFcl//+g+gEAAP//AwBQSwECLQAU&#10;AAYACAAAACEAtoM4kv4AAADhAQAAEwAAAAAAAAAAAAAAAAAAAAAAW0NvbnRlbnRfVHlwZXNdLnht&#10;bFBLAQItABQABgAIAAAAIQA4/SH/1gAAAJQBAAALAAAAAAAAAAAAAAAAAC8BAABfcmVscy8ucmVs&#10;c1BLAQItABQABgAIAAAAIQDPLxpy6gEAALMDAAAOAAAAAAAAAAAAAAAAAC4CAABkcnMvZTJvRG9j&#10;LnhtbFBLAQItABQABgAIAAAAIQB9gzFl4AAAAAkBAAAPAAAAAAAAAAAAAAAAAEQEAABkcnMvZG93&#10;bnJldi54bWxQSwUGAAAAAAQABADzAAAAUQUAAAAA&#10;" w14:anchorId="38A904B5">
                <v:textbox>
                  <w:txbxContent>
                    <w:p w:rsidRPr="006E1087" w:rsidR="004F26E4" w:rsidP="00A86FDD" w:rsidRDefault="004F26E4" w14:paraId="3949A689" w14:textId="54E3D606">
                      <w:pPr>
                        <w:jc w:val="center"/>
                      </w:pPr>
                      <w:r>
                        <w:rPr>
                          <w:b/>
                          <w:i/>
                        </w:rPr>
                        <w:t>Poštovní ceniny a celiny</w:t>
                      </w:r>
                    </w:p>
                  </w:txbxContent>
                </v:textbox>
                <w10:wrap anchorx="margin" anchory="margin"/>
              </v:shape>
            </w:pict>
          </mc:Fallback>
        </mc:AlternateContent>
      </w:r>
      <w:r w:rsidR="009E1890" w:rsidRPr="00366F2E">
        <w:rPr>
          <w:rFonts w:ascii="Arial" w:hAnsi="Arial" w:cs="Arial"/>
          <w:b/>
          <w:sz w:val="20"/>
          <w:szCs w:val="20"/>
        </w:rPr>
        <w:t>Ceny jsou osvobozeny od DPH.</w:t>
      </w:r>
    </w:p>
    <w:tbl>
      <w:tblPr>
        <w:tblW w:w="10065"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567"/>
        <w:gridCol w:w="6795"/>
        <w:gridCol w:w="2703"/>
      </w:tblGrid>
      <w:tr w:rsidR="00D62380" w:rsidRPr="00366F2E" w14:paraId="2829477B" w14:textId="77777777" w:rsidTr="00554C1F">
        <w:trPr>
          <w:trHeight w:val="234"/>
          <w:tblHeader/>
        </w:trPr>
        <w:tc>
          <w:tcPr>
            <w:tcW w:w="7362" w:type="dxa"/>
            <w:gridSpan w:val="2"/>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3AC28874" w14:textId="77777777" w:rsidR="009E1890" w:rsidRPr="00366F2E" w:rsidRDefault="009E1890" w:rsidP="002C33D3">
            <w:pPr>
              <w:rPr>
                <w:rFonts w:ascii="Arial" w:hAnsi="Arial" w:cs="Arial"/>
                <w:b/>
              </w:rPr>
            </w:pPr>
          </w:p>
        </w:tc>
        <w:tc>
          <w:tcPr>
            <w:tcW w:w="270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bottom"/>
          </w:tcPr>
          <w:p w14:paraId="53F9907F" w14:textId="77777777" w:rsidR="009E1890" w:rsidRPr="00366F2E" w:rsidRDefault="009E1890" w:rsidP="002C33D3">
            <w:pPr>
              <w:spacing w:line="240" w:lineRule="auto"/>
              <w:jc w:val="center"/>
              <w:rPr>
                <w:rFonts w:ascii="Arial" w:hAnsi="Arial" w:cs="Arial"/>
                <w:b/>
              </w:rPr>
            </w:pPr>
            <w:r w:rsidRPr="00366F2E">
              <w:rPr>
                <w:rFonts w:ascii="Arial" w:hAnsi="Arial" w:cs="Arial"/>
                <w:b/>
              </w:rPr>
              <w:t>Cena v Kč</w:t>
            </w:r>
          </w:p>
        </w:tc>
      </w:tr>
      <w:tr w:rsidR="00D62380" w:rsidRPr="00366F2E" w14:paraId="17A324B4" w14:textId="77777777" w:rsidTr="00554C1F">
        <w:trPr>
          <w:trHeight w:val="234"/>
        </w:trPr>
        <w:tc>
          <w:tcPr>
            <w:tcW w:w="567" w:type="dxa"/>
            <w:tcBorders>
              <w:top w:val="single" w:sz="4" w:space="0" w:color="auto"/>
              <w:left w:val="single" w:sz="4" w:space="0" w:color="auto"/>
              <w:bottom w:val="single" w:sz="4" w:space="0" w:color="auto"/>
              <w:right w:val="single" w:sz="4" w:space="0" w:color="auto"/>
            </w:tcBorders>
          </w:tcPr>
          <w:sdt>
            <w:sdtPr>
              <w:rPr>
                <w:rFonts w:ascii="Arial" w:hAnsi="Arial" w:cs="Arial"/>
                <w:b/>
              </w:rPr>
              <w:id w:val="3467508"/>
            </w:sdtPr>
            <w:sdtEndPr/>
            <w:sdtContent>
              <w:p w14:paraId="52A81060" w14:textId="09C04572" w:rsidR="009E1890" w:rsidRPr="00366F2E" w:rsidRDefault="009E1890" w:rsidP="002C33D3">
                <w:pPr>
                  <w:rPr>
                    <w:rFonts w:ascii="Arial" w:hAnsi="Arial" w:cs="Arial"/>
                    <w:b/>
                  </w:rPr>
                </w:pPr>
                <w:r w:rsidRPr="00366F2E">
                  <w:rPr>
                    <w:rFonts w:ascii="Arial" w:hAnsi="Arial" w:cs="Arial"/>
                    <w:b/>
                  </w:rPr>
                  <w:t>1</w:t>
                </w:r>
              </w:p>
            </w:sdtContent>
          </w:sdt>
        </w:tc>
        <w:tc>
          <w:tcPr>
            <w:tcW w:w="6795" w:type="dxa"/>
            <w:tcBorders>
              <w:top w:val="single" w:sz="4" w:space="0" w:color="auto"/>
              <w:left w:val="single" w:sz="4" w:space="0" w:color="auto"/>
              <w:bottom w:val="single" w:sz="4" w:space="0" w:color="auto"/>
              <w:right w:val="single" w:sz="4" w:space="0" w:color="auto"/>
            </w:tcBorders>
          </w:tcPr>
          <w:p w14:paraId="148912C9" w14:textId="77777777" w:rsidR="009E1890" w:rsidRPr="00366F2E" w:rsidRDefault="009E1890" w:rsidP="002C33D3">
            <w:pPr>
              <w:rPr>
                <w:rFonts w:ascii="Arial" w:hAnsi="Arial" w:cs="Arial"/>
                <w:b/>
              </w:rPr>
            </w:pPr>
            <w:r w:rsidRPr="00366F2E">
              <w:rPr>
                <w:rFonts w:ascii="Arial" w:hAnsi="Arial" w:cs="Arial"/>
                <w:b/>
              </w:rPr>
              <w:t>České poštovní známky všech druhů a zvláštních úprav</w:t>
            </w:r>
          </w:p>
        </w:tc>
        <w:tc>
          <w:tcPr>
            <w:tcW w:w="2703" w:type="dxa"/>
            <w:tcBorders>
              <w:top w:val="single" w:sz="4" w:space="0" w:color="auto"/>
              <w:left w:val="single" w:sz="4" w:space="0" w:color="auto"/>
              <w:bottom w:val="single" w:sz="4" w:space="0" w:color="auto"/>
              <w:right w:val="single" w:sz="4" w:space="0" w:color="auto"/>
            </w:tcBorders>
            <w:vAlign w:val="bottom"/>
          </w:tcPr>
          <w:p w14:paraId="69A26FAD" w14:textId="77777777" w:rsidR="009E1890" w:rsidRPr="00366F2E" w:rsidRDefault="009E1890" w:rsidP="002C33D3">
            <w:pPr>
              <w:spacing w:line="240" w:lineRule="auto"/>
              <w:jc w:val="center"/>
              <w:rPr>
                <w:rFonts w:ascii="Arial" w:hAnsi="Arial" w:cs="Arial"/>
                <w:sz w:val="20"/>
                <w:szCs w:val="20"/>
              </w:rPr>
            </w:pPr>
            <w:r w:rsidRPr="00366F2E">
              <w:rPr>
                <w:rFonts w:ascii="Arial" w:hAnsi="Arial" w:cs="Arial"/>
                <w:sz w:val="20"/>
                <w:szCs w:val="20"/>
              </w:rPr>
              <w:t>Nominální hodnota</w:t>
            </w:r>
          </w:p>
        </w:tc>
      </w:tr>
      <w:tr w:rsidR="00D62380" w:rsidRPr="00366F2E" w14:paraId="095049D9" w14:textId="77777777" w:rsidTr="00554C1F">
        <w:trPr>
          <w:trHeight w:val="291"/>
        </w:trPr>
        <w:tc>
          <w:tcPr>
            <w:tcW w:w="567" w:type="dxa"/>
            <w:vMerge w:val="restart"/>
            <w:tcBorders>
              <w:top w:val="single" w:sz="4" w:space="0" w:color="auto"/>
              <w:left w:val="single" w:sz="4" w:space="0" w:color="auto"/>
              <w:right w:val="single" w:sz="4" w:space="0" w:color="auto"/>
            </w:tcBorders>
          </w:tcPr>
          <w:sdt>
            <w:sdtPr>
              <w:rPr>
                <w:rFonts w:ascii="Arial" w:hAnsi="Arial" w:cs="Arial"/>
                <w:b/>
              </w:rPr>
              <w:id w:val="5230719"/>
            </w:sdtPr>
            <w:sdtEndPr/>
            <w:sdtContent>
              <w:p w14:paraId="68C3D399" w14:textId="613D7D6F" w:rsidR="009E1890" w:rsidRPr="00366F2E" w:rsidRDefault="009E1890" w:rsidP="002C33D3">
                <w:pPr>
                  <w:rPr>
                    <w:rFonts w:ascii="Arial" w:hAnsi="Arial" w:cs="Arial"/>
                    <w:b/>
                  </w:rPr>
                </w:pPr>
                <w:r w:rsidRPr="00366F2E">
                  <w:rPr>
                    <w:rFonts w:ascii="Arial" w:hAnsi="Arial" w:cs="Arial"/>
                    <w:b/>
                  </w:rPr>
                  <w:t>2</w:t>
                </w:r>
              </w:p>
            </w:sdtContent>
          </w:sdt>
        </w:tc>
        <w:tc>
          <w:tcPr>
            <w:tcW w:w="9498" w:type="dxa"/>
            <w:gridSpan w:val="2"/>
            <w:tcBorders>
              <w:top w:val="single" w:sz="4" w:space="0" w:color="auto"/>
              <w:left w:val="single" w:sz="4" w:space="0" w:color="auto"/>
              <w:right w:val="single" w:sz="4" w:space="0" w:color="auto"/>
            </w:tcBorders>
            <w:vAlign w:val="center"/>
          </w:tcPr>
          <w:p w14:paraId="3B9975FD" w14:textId="77777777" w:rsidR="009E1890" w:rsidRPr="00366F2E" w:rsidRDefault="009E1890" w:rsidP="002C33D3">
            <w:pPr>
              <w:pStyle w:val="Bezmezer"/>
              <w:tabs>
                <w:tab w:val="left" w:pos="7655"/>
              </w:tabs>
              <w:rPr>
                <w:rFonts w:ascii="Arial" w:hAnsi="Arial" w:cs="Arial"/>
                <w:sz w:val="20"/>
                <w:szCs w:val="20"/>
              </w:rPr>
            </w:pPr>
            <w:r w:rsidRPr="00366F2E">
              <w:rPr>
                <w:rFonts w:ascii="Arial" w:hAnsi="Arial" w:cs="Arial"/>
                <w:b/>
              </w:rPr>
              <w:t>Písmenové známky</w:t>
            </w:r>
          </w:p>
        </w:tc>
      </w:tr>
      <w:tr w:rsidR="00D62380" w:rsidRPr="00366F2E" w14:paraId="0752B3F5" w14:textId="77777777" w:rsidTr="00554C1F">
        <w:trPr>
          <w:trHeight w:val="486"/>
        </w:trPr>
        <w:tc>
          <w:tcPr>
            <w:tcW w:w="567" w:type="dxa"/>
            <w:vMerge/>
            <w:tcBorders>
              <w:left w:val="single" w:sz="4" w:space="0" w:color="auto"/>
              <w:right w:val="single" w:sz="4" w:space="0" w:color="auto"/>
            </w:tcBorders>
          </w:tcPr>
          <w:p w14:paraId="6B9C09B8" w14:textId="77777777" w:rsidR="009E1890" w:rsidRPr="00366F2E" w:rsidRDefault="009E1890" w:rsidP="002C33D3">
            <w:pPr>
              <w:rPr>
                <w:rFonts w:ascii="Arial" w:hAnsi="Arial" w:cs="Arial"/>
              </w:rPr>
            </w:pPr>
          </w:p>
        </w:tc>
        <w:tc>
          <w:tcPr>
            <w:tcW w:w="6795" w:type="dxa"/>
            <w:tcBorders>
              <w:top w:val="single" w:sz="4" w:space="0" w:color="auto"/>
              <w:left w:val="single" w:sz="4" w:space="0" w:color="auto"/>
              <w:bottom w:val="single" w:sz="4" w:space="0" w:color="auto"/>
              <w:right w:val="single" w:sz="4" w:space="0" w:color="auto"/>
            </w:tcBorders>
          </w:tcPr>
          <w:p w14:paraId="5C2DCFE1" w14:textId="6510F1DC" w:rsidR="009E1890" w:rsidRPr="00366F2E" w:rsidRDefault="009E1890" w:rsidP="002C33D3">
            <w:pPr>
              <w:ind w:left="397" w:hanging="397"/>
              <w:rPr>
                <w:rFonts w:ascii="Arial" w:hAnsi="Arial" w:cs="Arial"/>
                <w:sz w:val="20"/>
                <w:szCs w:val="20"/>
              </w:rPr>
            </w:pPr>
            <w:r w:rsidRPr="00366F2E">
              <w:rPr>
                <w:rFonts w:ascii="Arial" w:hAnsi="Arial" w:cs="Arial"/>
                <w:b/>
                <w:sz w:val="20"/>
                <w:szCs w:val="20"/>
              </w:rPr>
              <w:t xml:space="preserve">A – </w:t>
            </w:r>
            <w:r w:rsidRPr="00366F2E">
              <w:rPr>
                <w:rFonts w:ascii="Arial" w:hAnsi="Arial" w:cs="Arial"/>
                <w:sz w:val="20"/>
                <w:szCs w:val="20"/>
              </w:rPr>
              <w:t>odpovídá ceně za vnitrostátní Obyčejné psaní – standard do 50 gramů</w:t>
            </w:r>
            <w:r w:rsidR="00254B04" w:rsidRPr="00366F2E">
              <w:rPr>
                <w:rFonts w:ascii="Arial" w:hAnsi="Arial" w:cs="Arial"/>
                <w:sz w:val="20"/>
                <w:szCs w:val="20"/>
              </w:rPr>
              <w:t xml:space="preserve"> v prioritním režimu dodání</w:t>
            </w:r>
          </w:p>
        </w:tc>
        <w:tc>
          <w:tcPr>
            <w:tcW w:w="2703" w:type="dxa"/>
            <w:tcBorders>
              <w:top w:val="single" w:sz="4" w:space="0" w:color="auto"/>
              <w:left w:val="single" w:sz="4" w:space="0" w:color="auto"/>
              <w:bottom w:val="single" w:sz="4" w:space="0" w:color="auto"/>
              <w:right w:val="single" w:sz="4" w:space="0" w:color="auto"/>
            </w:tcBorders>
            <w:vAlign w:val="center"/>
          </w:tcPr>
          <w:p w14:paraId="648CC447" w14:textId="3D68A24F" w:rsidR="009E1890" w:rsidRPr="00366F2E" w:rsidRDefault="008476C1" w:rsidP="002C33D3">
            <w:pPr>
              <w:pStyle w:val="Bezmezer"/>
              <w:tabs>
                <w:tab w:val="left" w:pos="7655"/>
              </w:tabs>
              <w:jc w:val="center"/>
              <w:rPr>
                <w:rFonts w:ascii="Arial" w:hAnsi="Arial" w:cs="Arial"/>
                <w:sz w:val="20"/>
                <w:szCs w:val="20"/>
              </w:rPr>
            </w:pPr>
            <w:r w:rsidRPr="00366F2E">
              <w:rPr>
                <w:rFonts w:ascii="Arial" w:hAnsi="Arial" w:cs="Arial"/>
                <w:sz w:val="20"/>
                <w:szCs w:val="20"/>
              </w:rPr>
              <w:t>36</w:t>
            </w:r>
            <w:r w:rsidR="009E1890" w:rsidRPr="00366F2E">
              <w:rPr>
                <w:rFonts w:ascii="Arial" w:hAnsi="Arial" w:cs="Arial"/>
                <w:sz w:val="20"/>
                <w:szCs w:val="20"/>
              </w:rPr>
              <w:t>,00</w:t>
            </w:r>
          </w:p>
        </w:tc>
      </w:tr>
      <w:tr w:rsidR="00D62380" w:rsidRPr="00366F2E" w14:paraId="413EE48A" w14:textId="77777777" w:rsidTr="00554C1F">
        <w:trPr>
          <w:trHeight w:val="486"/>
        </w:trPr>
        <w:tc>
          <w:tcPr>
            <w:tcW w:w="567" w:type="dxa"/>
            <w:vMerge/>
            <w:tcBorders>
              <w:left w:val="single" w:sz="4" w:space="0" w:color="auto"/>
              <w:right w:val="single" w:sz="4" w:space="0" w:color="auto"/>
            </w:tcBorders>
          </w:tcPr>
          <w:p w14:paraId="682DC2A0" w14:textId="77777777" w:rsidR="009E1890" w:rsidRPr="00366F2E" w:rsidRDefault="009E1890" w:rsidP="002C33D3">
            <w:pPr>
              <w:rPr>
                <w:rFonts w:ascii="Arial" w:hAnsi="Arial" w:cs="Arial"/>
              </w:rPr>
            </w:pPr>
          </w:p>
        </w:tc>
        <w:tc>
          <w:tcPr>
            <w:tcW w:w="6795" w:type="dxa"/>
            <w:tcBorders>
              <w:top w:val="single" w:sz="4" w:space="0" w:color="auto"/>
              <w:left w:val="single" w:sz="4" w:space="0" w:color="auto"/>
              <w:bottom w:val="single" w:sz="4" w:space="0" w:color="auto"/>
              <w:right w:val="single" w:sz="4" w:space="0" w:color="auto"/>
            </w:tcBorders>
          </w:tcPr>
          <w:p w14:paraId="3E906830" w14:textId="7BEF68AF" w:rsidR="009E1890" w:rsidRPr="00366F2E" w:rsidRDefault="00760BCB" w:rsidP="002C33D3">
            <w:pPr>
              <w:ind w:left="397" w:hanging="397"/>
              <w:rPr>
                <w:rFonts w:ascii="Arial" w:hAnsi="Arial" w:cs="Arial"/>
                <w:sz w:val="20"/>
              </w:rPr>
            </w:pPr>
            <w:r w:rsidRPr="00366F2E">
              <w:rPr>
                <w:rFonts w:ascii="Arial" w:hAnsi="Arial" w:cs="Arial"/>
                <w:b/>
                <w:sz w:val="20"/>
                <w:szCs w:val="20"/>
              </w:rPr>
              <w:t>B</w:t>
            </w:r>
            <w:r w:rsidR="009E1890" w:rsidRPr="00366F2E">
              <w:rPr>
                <w:rFonts w:ascii="Arial" w:hAnsi="Arial" w:cs="Arial"/>
                <w:b/>
                <w:sz w:val="20"/>
              </w:rPr>
              <w:t xml:space="preserve"> – </w:t>
            </w:r>
            <w:r w:rsidR="009E1890" w:rsidRPr="00366F2E">
              <w:rPr>
                <w:rFonts w:ascii="Arial" w:hAnsi="Arial" w:cs="Arial"/>
                <w:sz w:val="20"/>
              </w:rPr>
              <w:t>odpovídá ceně za vnitrostátní Obyčejné psaní – standard do 50 gramů</w:t>
            </w:r>
            <w:r w:rsidR="00787E84" w:rsidRPr="00366F2E">
              <w:rPr>
                <w:rFonts w:ascii="Arial" w:hAnsi="Arial" w:cs="Arial"/>
                <w:sz w:val="20"/>
                <w:szCs w:val="20"/>
              </w:rPr>
              <w:t xml:space="preserve"> v ekonomickém režimu dodání</w:t>
            </w:r>
          </w:p>
        </w:tc>
        <w:tc>
          <w:tcPr>
            <w:tcW w:w="2703" w:type="dxa"/>
            <w:tcBorders>
              <w:top w:val="single" w:sz="4" w:space="0" w:color="auto"/>
              <w:left w:val="single" w:sz="4" w:space="0" w:color="auto"/>
              <w:bottom w:val="single" w:sz="4" w:space="0" w:color="auto"/>
              <w:right w:val="single" w:sz="4" w:space="0" w:color="auto"/>
            </w:tcBorders>
            <w:vAlign w:val="center"/>
          </w:tcPr>
          <w:p w14:paraId="44F9E123" w14:textId="72278943" w:rsidR="009E1890" w:rsidRPr="00366F2E" w:rsidRDefault="008476C1" w:rsidP="002C33D3">
            <w:pPr>
              <w:pStyle w:val="Bezmezer"/>
              <w:tabs>
                <w:tab w:val="left" w:pos="7655"/>
              </w:tabs>
              <w:jc w:val="center"/>
              <w:rPr>
                <w:rFonts w:ascii="Arial" w:hAnsi="Arial" w:cs="Arial"/>
                <w:sz w:val="20"/>
                <w:szCs w:val="20"/>
              </w:rPr>
            </w:pPr>
            <w:r w:rsidRPr="00366F2E">
              <w:rPr>
                <w:rFonts w:ascii="Arial" w:hAnsi="Arial" w:cs="Arial"/>
                <w:sz w:val="20"/>
              </w:rPr>
              <w:t>31</w:t>
            </w:r>
            <w:r w:rsidR="009E1890" w:rsidRPr="00366F2E">
              <w:rPr>
                <w:rFonts w:ascii="Arial" w:hAnsi="Arial" w:cs="Arial"/>
                <w:sz w:val="20"/>
              </w:rPr>
              <w:t>,00</w:t>
            </w:r>
          </w:p>
        </w:tc>
      </w:tr>
      <w:tr w:rsidR="00D62380" w:rsidRPr="00366F2E" w14:paraId="22F50B6E" w14:textId="77777777" w:rsidTr="00554C1F">
        <w:trPr>
          <w:trHeight w:val="385"/>
        </w:trPr>
        <w:tc>
          <w:tcPr>
            <w:tcW w:w="567" w:type="dxa"/>
            <w:vMerge/>
            <w:tcBorders>
              <w:left w:val="single" w:sz="4" w:space="0" w:color="auto"/>
              <w:right w:val="single" w:sz="4" w:space="0" w:color="auto"/>
            </w:tcBorders>
          </w:tcPr>
          <w:p w14:paraId="24D26065" w14:textId="77777777" w:rsidR="009E1890" w:rsidRPr="00366F2E" w:rsidRDefault="009E1890" w:rsidP="002C33D3">
            <w:pPr>
              <w:rPr>
                <w:rFonts w:ascii="Arial" w:hAnsi="Arial" w:cs="Arial"/>
              </w:rPr>
            </w:pPr>
          </w:p>
        </w:tc>
        <w:tc>
          <w:tcPr>
            <w:tcW w:w="6795" w:type="dxa"/>
            <w:tcBorders>
              <w:left w:val="single" w:sz="4" w:space="0" w:color="auto"/>
              <w:bottom w:val="single" w:sz="4" w:space="0" w:color="auto"/>
              <w:right w:val="single" w:sz="4" w:space="0" w:color="auto"/>
            </w:tcBorders>
          </w:tcPr>
          <w:p w14:paraId="35C8C980" w14:textId="7A5C589A" w:rsidR="009E1890" w:rsidRPr="00366F2E" w:rsidRDefault="009E1890" w:rsidP="002C33D3">
            <w:pPr>
              <w:ind w:left="397" w:hanging="397"/>
              <w:rPr>
                <w:rFonts w:ascii="Arial" w:hAnsi="Arial" w:cs="Arial"/>
                <w:sz w:val="20"/>
                <w:szCs w:val="20"/>
              </w:rPr>
            </w:pPr>
            <w:r w:rsidRPr="00366F2E">
              <w:rPr>
                <w:rFonts w:ascii="Arial" w:hAnsi="Arial" w:cs="Arial"/>
                <w:b/>
                <w:sz w:val="20"/>
                <w:szCs w:val="20"/>
              </w:rPr>
              <w:t xml:space="preserve">E – </w:t>
            </w:r>
            <w:r w:rsidRPr="00366F2E">
              <w:rPr>
                <w:rFonts w:ascii="Arial" w:hAnsi="Arial" w:cs="Arial"/>
                <w:sz w:val="20"/>
                <w:szCs w:val="20"/>
              </w:rPr>
              <w:t>odpovídá ceně za Obyčejnou zásilku do zahraničí do 50 gramů – evropské země</w:t>
            </w:r>
          </w:p>
        </w:tc>
        <w:tc>
          <w:tcPr>
            <w:tcW w:w="2703" w:type="dxa"/>
            <w:tcBorders>
              <w:left w:val="single" w:sz="4" w:space="0" w:color="auto"/>
              <w:bottom w:val="single" w:sz="4" w:space="0" w:color="auto"/>
              <w:right w:val="single" w:sz="4" w:space="0" w:color="auto"/>
            </w:tcBorders>
            <w:vAlign w:val="center"/>
          </w:tcPr>
          <w:p w14:paraId="72E6FFED" w14:textId="71C9C400" w:rsidR="009E1890" w:rsidRPr="00366F2E" w:rsidRDefault="008476C1" w:rsidP="002C33D3">
            <w:pPr>
              <w:pStyle w:val="Bezmezer"/>
              <w:tabs>
                <w:tab w:val="left" w:pos="7655"/>
              </w:tabs>
              <w:jc w:val="center"/>
              <w:rPr>
                <w:rFonts w:ascii="Arial" w:hAnsi="Arial" w:cs="Arial"/>
                <w:sz w:val="20"/>
                <w:szCs w:val="20"/>
              </w:rPr>
            </w:pPr>
            <w:r w:rsidRPr="00366F2E">
              <w:rPr>
                <w:rFonts w:ascii="Arial" w:hAnsi="Arial" w:cs="Arial"/>
                <w:sz w:val="20"/>
                <w:szCs w:val="20"/>
              </w:rPr>
              <w:t>48</w:t>
            </w:r>
            <w:r w:rsidR="009E1890" w:rsidRPr="00366F2E">
              <w:rPr>
                <w:rFonts w:ascii="Arial" w:hAnsi="Arial" w:cs="Arial"/>
                <w:sz w:val="20"/>
                <w:szCs w:val="20"/>
              </w:rPr>
              <w:t>,00</w:t>
            </w:r>
          </w:p>
        </w:tc>
      </w:tr>
      <w:tr w:rsidR="00D62380" w:rsidRPr="00366F2E" w14:paraId="76FCBA7F" w14:textId="77777777" w:rsidTr="00554C1F">
        <w:tc>
          <w:tcPr>
            <w:tcW w:w="567" w:type="dxa"/>
            <w:vMerge/>
            <w:tcBorders>
              <w:left w:val="single" w:sz="4" w:space="0" w:color="auto"/>
              <w:bottom w:val="single" w:sz="4" w:space="0" w:color="auto"/>
              <w:right w:val="single" w:sz="4" w:space="0" w:color="auto"/>
            </w:tcBorders>
          </w:tcPr>
          <w:p w14:paraId="2DC436D5" w14:textId="77777777" w:rsidR="009E1890" w:rsidRPr="00366F2E" w:rsidRDefault="009E1890" w:rsidP="002C33D3">
            <w:pPr>
              <w:rPr>
                <w:rFonts w:ascii="Arial" w:hAnsi="Arial" w:cs="Arial"/>
              </w:rPr>
            </w:pPr>
          </w:p>
        </w:tc>
        <w:tc>
          <w:tcPr>
            <w:tcW w:w="6795" w:type="dxa"/>
            <w:tcBorders>
              <w:left w:val="single" w:sz="4" w:space="0" w:color="auto"/>
              <w:bottom w:val="single" w:sz="4" w:space="0" w:color="auto"/>
              <w:right w:val="single" w:sz="4" w:space="0" w:color="auto"/>
            </w:tcBorders>
          </w:tcPr>
          <w:p w14:paraId="5B7841E0" w14:textId="76AA23E5" w:rsidR="009E1890" w:rsidRPr="00366F2E" w:rsidRDefault="009E1890" w:rsidP="002C33D3">
            <w:pPr>
              <w:ind w:left="454" w:hanging="454"/>
              <w:rPr>
                <w:rFonts w:ascii="Arial" w:hAnsi="Arial" w:cs="Arial"/>
                <w:sz w:val="20"/>
                <w:szCs w:val="20"/>
              </w:rPr>
            </w:pPr>
            <w:r w:rsidRPr="00366F2E">
              <w:rPr>
                <w:rFonts w:ascii="Arial" w:hAnsi="Arial" w:cs="Arial"/>
                <w:b/>
                <w:sz w:val="20"/>
                <w:szCs w:val="20"/>
              </w:rPr>
              <w:t xml:space="preserve">Z – </w:t>
            </w:r>
            <w:r w:rsidRPr="00366F2E">
              <w:rPr>
                <w:rFonts w:ascii="Arial" w:hAnsi="Arial" w:cs="Arial"/>
                <w:sz w:val="20"/>
                <w:szCs w:val="20"/>
              </w:rPr>
              <w:t>odpovídá ceně za Obyčejnou zásilku do zahraničí do 50 gramů – mimoevropské země</w:t>
            </w:r>
          </w:p>
        </w:tc>
        <w:tc>
          <w:tcPr>
            <w:tcW w:w="2703" w:type="dxa"/>
            <w:tcBorders>
              <w:left w:val="single" w:sz="4" w:space="0" w:color="auto"/>
              <w:bottom w:val="single" w:sz="4" w:space="0" w:color="auto"/>
              <w:right w:val="single" w:sz="4" w:space="0" w:color="auto"/>
            </w:tcBorders>
            <w:vAlign w:val="center"/>
          </w:tcPr>
          <w:p w14:paraId="2F840691" w14:textId="64712D28" w:rsidR="009E1890" w:rsidRPr="00366F2E" w:rsidRDefault="008476C1" w:rsidP="002C33D3">
            <w:pPr>
              <w:pStyle w:val="Bezmezer"/>
              <w:tabs>
                <w:tab w:val="left" w:pos="7655"/>
              </w:tabs>
              <w:jc w:val="center"/>
              <w:rPr>
                <w:rFonts w:ascii="Arial" w:hAnsi="Arial" w:cs="Arial"/>
                <w:sz w:val="20"/>
                <w:szCs w:val="20"/>
              </w:rPr>
            </w:pPr>
            <w:r w:rsidRPr="00366F2E">
              <w:rPr>
                <w:rFonts w:ascii="Arial" w:hAnsi="Arial" w:cs="Arial"/>
                <w:sz w:val="20"/>
                <w:szCs w:val="20"/>
              </w:rPr>
              <w:t>54</w:t>
            </w:r>
            <w:r w:rsidR="009E1890" w:rsidRPr="00366F2E">
              <w:rPr>
                <w:rFonts w:ascii="Arial" w:hAnsi="Arial" w:cs="Arial"/>
                <w:sz w:val="20"/>
                <w:szCs w:val="20"/>
              </w:rPr>
              <w:t>,00</w:t>
            </w:r>
          </w:p>
        </w:tc>
      </w:tr>
      <w:tr w:rsidR="00D62380" w:rsidRPr="00366F2E" w14:paraId="42FD825A" w14:textId="77777777" w:rsidTr="00432BD2">
        <w:tc>
          <w:tcPr>
            <w:tcW w:w="567" w:type="dxa"/>
            <w:tcBorders>
              <w:top w:val="single" w:sz="4" w:space="0" w:color="auto"/>
              <w:left w:val="single" w:sz="4" w:space="0" w:color="auto"/>
              <w:right w:val="single" w:sz="4" w:space="0" w:color="auto"/>
            </w:tcBorders>
          </w:tcPr>
          <w:sdt>
            <w:sdtPr>
              <w:rPr>
                <w:rFonts w:ascii="Arial" w:hAnsi="Arial" w:cs="Arial"/>
                <w:b/>
              </w:rPr>
              <w:id w:val="3467510"/>
            </w:sdtPr>
            <w:sdtEndPr/>
            <w:sdtContent>
              <w:p w14:paraId="588B8176" w14:textId="3441B9EA" w:rsidR="00554C1F" w:rsidRPr="00366F2E" w:rsidRDefault="00554C1F" w:rsidP="00554C1F">
                <w:pPr>
                  <w:rPr>
                    <w:rFonts w:ascii="Arial" w:hAnsi="Arial" w:cs="Arial"/>
                    <w:b/>
                  </w:rPr>
                </w:pPr>
                <w:r w:rsidRPr="00366F2E">
                  <w:rPr>
                    <w:rFonts w:ascii="Arial" w:hAnsi="Arial" w:cs="Arial"/>
                    <w:b/>
                  </w:rPr>
                  <w:t>3</w:t>
                </w:r>
              </w:p>
            </w:sdtContent>
          </w:sdt>
        </w:tc>
        <w:tc>
          <w:tcPr>
            <w:tcW w:w="6795" w:type="dxa"/>
            <w:tcBorders>
              <w:top w:val="single" w:sz="4" w:space="0" w:color="auto"/>
              <w:left w:val="single" w:sz="4" w:space="0" w:color="auto"/>
              <w:bottom w:val="single" w:sz="4" w:space="0" w:color="auto"/>
              <w:right w:val="single" w:sz="4" w:space="0" w:color="auto"/>
            </w:tcBorders>
            <w:vAlign w:val="center"/>
          </w:tcPr>
          <w:p w14:paraId="27A75B5F" w14:textId="77777777" w:rsidR="00554C1F" w:rsidRPr="00366F2E" w:rsidRDefault="00554C1F" w:rsidP="00554C1F">
            <w:pPr>
              <w:rPr>
                <w:rFonts w:ascii="Arial" w:hAnsi="Arial" w:cs="Arial"/>
                <w:b/>
              </w:rPr>
            </w:pPr>
            <w:r w:rsidRPr="00366F2E">
              <w:rPr>
                <w:rFonts w:ascii="Arial" w:hAnsi="Arial" w:cs="Arial"/>
                <w:b/>
              </w:rPr>
              <w:t>Obálka prvního dne vydání po dobu platnosti</w:t>
            </w:r>
          </w:p>
        </w:tc>
        <w:tc>
          <w:tcPr>
            <w:tcW w:w="2703" w:type="dxa"/>
            <w:tcBorders>
              <w:top w:val="single" w:sz="4" w:space="0" w:color="auto"/>
              <w:left w:val="single" w:sz="4" w:space="0" w:color="auto"/>
              <w:bottom w:val="single" w:sz="4" w:space="0" w:color="auto"/>
              <w:right w:val="single" w:sz="4" w:space="0" w:color="auto"/>
            </w:tcBorders>
            <w:vAlign w:val="center"/>
          </w:tcPr>
          <w:p w14:paraId="7AF27849" w14:textId="098F981F" w:rsidR="00554C1F" w:rsidRPr="00366F2E" w:rsidRDefault="00554C1F" w:rsidP="00432BD2">
            <w:pPr>
              <w:rPr>
                <w:rFonts w:ascii="Arial" w:hAnsi="Arial" w:cs="Arial"/>
                <w:b/>
              </w:rPr>
            </w:pPr>
            <w:r w:rsidRPr="00366F2E">
              <w:rPr>
                <w:rFonts w:ascii="Arial" w:hAnsi="Arial" w:cs="Arial"/>
                <w:sz w:val="20"/>
                <w:szCs w:val="20"/>
              </w:rPr>
              <w:t>22,00 + nominální hodnota vytištěné známky</w:t>
            </w:r>
          </w:p>
        </w:tc>
      </w:tr>
      <w:tr w:rsidR="00D62380" w:rsidRPr="00366F2E" w14:paraId="4009C987" w14:textId="77777777" w:rsidTr="00554C1F">
        <w:trPr>
          <w:trHeight w:val="750"/>
        </w:trPr>
        <w:tc>
          <w:tcPr>
            <w:tcW w:w="567" w:type="dxa"/>
            <w:vMerge w:val="restart"/>
            <w:tcBorders>
              <w:left w:val="single" w:sz="4" w:space="0" w:color="auto"/>
              <w:bottom w:val="nil"/>
              <w:right w:val="single" w:sz="4" w:space="0" w:color="auto"/>
            </w:tcBorders>
          </w:tcPr>
          <w:sdt>
            <w:sdtPr>
              <w:rPr>
                <w:rFonts w:ascii="Arial" w:hAnsi="Arial" w:cs="Arial"/>
                <w:b/>
              </w:rPr>
              <w:id w:val="3467520"/>
            </w:sdtPr>
            <w:sdtEndPr/>
            <w:sdtContent>
              <w:p w14:paraId="08CD391E" w14:textId="44C74BDB" w:rsidR="00554C1F" w:rsidRPr="00366F2E" w:rsidRDefault="00554C1F" w:rsidP="00554C1F">
                <w:pPr>
                  <w:rPr>
                    <w:rFonts w:ascii="Arial" w:hAnsi="Arial" w:cs="Arial"/>
                    <w:b/>
                  </w:rPr>
                </w:pPr>
                <w:r w:rsidRPr="00366F2E">
                  <w:rPr>
                    <w:rFonts w:ascii="Arial" w:hAnsi="Arial" w:cs="Arial"/>
                    <w:b/>
                  </w:rPr>
                  <w:t>4</w:t>
                </w:r>
              </w:p>
            </w:sdtContent>
          </w:sdt>
        </w:tc>
        <w:tc>
          <w:tcPr>
            <w:tcW w:w="6795" w:type="dxa"/>
            <w:tcBorders>
              <w:left w:val="single" w:sz="4" w:space="0" w:color="auto"/>
              <w:bottom w:val="single" w:sz="4" w:space="0" w:color="auto"/>
              <w:right w:val="single" w:sz="4" w:space="0" w:color="auto"/>
            </w:tcBorders>
          </w:tcPr>
          <w:p w14:paraId="4414E4C0" w14:textId="77777777" w:rsidR="00554C1F" w:rsidRPr="00366F2E" w:rsidRDefault="00554C1F" w:rsidP="00554C1F">
            <w:pPr>
              <w:rPr>
                <w:rFonts w:ascii="Arial" w:hAnsi="Arial" w:cs="Arial"/>
                <w:b/>
              </w:rPr>
            </w:pPr>
            <w:r w:rsidRPr="00366F2E">
              <w:rPr>
                <w:rFonts w:ascii="Arial" w:hAnsi="Arial" w:cs="Arial"/>
                <w:b/>
              </w:rPr>
              <w:t>Dopisnice obyčejná (kartonový lístek) pro poštovní provoz s vytištěnou známkou</w:t>
            </w:r>
          </w:p>
          <w:p w14:paraId="70988412" w14:textId="77777777" w:rsidR="00554C1F" w:rsidRPr="00366F2E" w:rsidRDefault="00554C1F" w:rsidP="00554C1F">
            <w:pPr>
              <w:pStyle w:val="Bezmezer"/>
              <w:tabs>
                <w:tab w:val="left" w:pos="7655"/>
              </w:tabs>
              <w:jc w:val="both"/>
              <w:rPr>
                <w:rFonts w:ascii="Arial" w:hAnsi="Arial" w:cs="Arial"/>
                <w:b/>
              </w:rPr>
            </w:pPr>
            <w:r w:rsidRPr="00366F2E">
              <w:rPr>
                <w:rFonts w:ascii="Arial" w:hAnsi="Arial" w:cs="Arial"/>
                <w:sz w:val="20"/>
                <w:szCs w:val="20"/>
              </w:rPr>
              <w:t>vydané do 30. 9. 2003</w:t>
            </w:r>
          </w:p>
        </w:tc>
        <w:tc>
          <w:tcPr>
            <w:tcW w:w="2703" w:type="dxa"/>
            <w:tcBorders>
              <w:left w:val="single" w:sz="4" w:space="0" w:color="auto"/>
              <w:bottom w:val="single" w:sz="4" w:space="0" w:color="auto"/>
              <w:right w:val="single" w:sz="4" w:space="0" w:color="auto"/>
            </w:tcBorders>
            <w:vAlign w:val="center"/>
          </w:tcPr>
          <w:p w14:paraId="260F9D14" w14:textId="77777777" w:rsidR="00554C1F" w:rsidRPr="00366F2E" w:rsidRDefault="00554C1F" w:rsidP="00554C1F">
            <w:pPr>
              <w:pStyle w:val="Bezmezer"/>
              <w:tabs>
                <w:tab w:val="left" w:pos="7655"/>
              </w:tabs>
              <w:ind w:left="37"/>
              <w:rPr>
                <w:rFonts w:ascii="Arial" w:hAnsi="Arial" w:cs="Arial"/>
                <w:b/>
              </w:rPr>
            </w:pPr>
            <w:r w:rsidRPr="00366F2E">
              <w:rPr>
                <w:rFonts w:ascii="Arial" w:hAnsi="Arial" w:cs="Arial"/>
                <w:sz w:val="20"/>
                <w:szCs w:val="20"/>
              </w:rPr>
              <w:t>0,70 + nominální hodnota vytištěné známky</w:t>
            </w:r>
          </w:p>
        </w:tc>
      </w:tr>
      <w:tr w:rsidR="00D62380" w:rsidRPr="00366F2E" w14:paraId="3D2AD2B6" w14:textId="77777777" w:rsidTr="00554C1F">
        <w:trPr>
          <w:trHeight w:val="447"/>
        </w:trPr>
        <w:tc>
          <w:tcPr>
            <w:tcW w:w="567" w:type="dxa"/>
            <w:vMerge/>
            <w:tcBorders>
              <w:left w:val="single" w:sz="4" w:space="0" w:color="auto"/>
              <w:bottom w:val="nil"/>
              <w:right w:val="single" w:sz="4" w:space="0" w:color="auto"/>
            </w:tcBorders>
          </w:tcPr>
          <w:p w14:paraId="528521E6" w14:textId="77777777" w:rsidR="00554C1F" w:rsidRPr="00366F2E" w:rsidRDefault="00554C1F" w:rsidP="00554C1F">
            <w:pPr>
              <w:pStyle w:val="Bezmezer"/>
              <w:tabs>
                <w:tab w:val="left" w:pos="7655"/>
              </w:tabs>
              <w:jc w:val="both"/>
              <w:rPr>
                <w:rFonts w:ascii="Arial" w:hAnsi="Arial" w:cs="Arial"/>
                <w:sz w:val="20"/>
                <w:szCs w:val="20"/>
              </w:rPr>
            </w:pPr>
          </w:p>
        </w:tc>
        <w:tc>
          <w:tcPr>
            <w:tcW w:w="6795" w:type="dxa"/>
            <w:tcBorders>
              <w:top w:val="single" w:sz="4" w:space="0" w:color="auto"/>
              <w:left w:val="single" w:sz="4" w:space="0" w:color="auto"/>
              <w:bottom w:val="single" w:sz="4" w:space="0" w:color="auto"/>
              <w:right w:val="single" w:sz="4" w:space="0" w:color="auto"/>
            </w:tcBorders>
            <w:vAlign w:val="center"/>
          </w:tcPr>
          <w:p w14:paraId="587256EF" w14:textId="7C21114A" w:rsidR="00554C1F" w:rsidRPr="00366F2E" w:rsidRDefault="00554C1F" w:rsidP="00554C1F">
            <w:pPr>
              <w:pStyle w:val="Bezmezer"/>
              <w:tabs>
                <w:tab w:val="left" w:pos="7655"/>
              </w:tabs>
              <w:rPr>
                <w:rFonts w:ascii="Arial" w:hAnsi="Arial" w:cs="Arial"/>
                <w:sz w:val="20"/>
                <w:szCs w:val="20"/>
              </w:rPr>
            </w:pPr>
            <w:r w:rsidRPr="00366F2E">
              <w:rPr>
                <w:rFonts w:ascii="Arial" w:hAnsi="Arial" w:cs="Arial"/>
                <w:sz w:val="20"/>
                <w:szCs w:val="20"/>
              </w:rPr>
              <w:t>vydané od 1. 10. 2003 do 31. 12. 2022</w:t>
            </w:r>
          </w:p>
        </w:tc>
        <w:tc>
          <w:tcPr>
            <w:tcW w:w="2703" w:type="dxa"/>
            <w:tcBorders>
              <w:top w:val="single" w:sz="4" w:space="0" w:color="auto"/>
              <w:bottom w:val="single" w:sz="4" w:space="0" w:color="auto"/>
              <w:right w:val="single" w:sz="4" w:space="0" w:color="auto"/>
            </w:tcBorders>
            <w:vAlign w:val="center"/>
          </w:tcPr>
          <w:p w14:paraId="357DFB9F" w14:textId="77777777" w:rsidR="00554C1F" w:rsidRPr="00366F2E" w:rsidRDefault="00554C1F" w:rsidP="00554C1F">
            <w:pPr>
              <w:pStyle w:val="Bezmezer"/>
              <w:tabs>
                <w:tab w:val="left" w:pos="7655"/>
              </w:tabs>
              <w:ind w:left="37"/>
              <w:rPr>
                <w:rFonts w:ascii="Arial" w:hAnsi="Arial" w:cs="Arial"/>
                <w:sz w:val="20"/>
                <w:szCs w:val="20"/>
              </w:rPr>
            </w:pPr>
            <w:r w:rsidRPr="00366F2E">
              <w:rPr>
                <w:rFonts w:ascii="Arial" w:hAnsi="Arial" w:cs="Arial"/>
                <w:sz w:val="20"/>
                <w:szCs w:val="20"/>
              </w:rPr>
              <w:t xml:space="preserve">1,00 + nominální hodnota vytištěné známky </w:t>
            </w:r>
          </w:p>
        </w:tc>
      </w:tr>
      <w:tr w:rsidR="00D62380" w:rsidRPr="00366F2E" w14:paraId="106971CF" w14:textId="77777777" w:rsidTr="00554C1F">
        <w:trPr>
          <w:trHeight w:val="447"/>
        </w:trPr>
        <w:tc>
          <w:tcPr>
            <w:tcW w:w="567" w:type="dxa"/>
            <w:tcBorders>
              <w:top w:val="nil"/>
              <w:left w:val="single" w:sz="4" w:space="0" w:color="auto"/>
              <w:bottom w:val="single" w:sz="4" w:space="0" w:color="auto"/>
              <w:right w:val="single" w:sz="4" w:space="0" w:color="auto"/>
            </w:tcBorders>
          </w:tcPr>
          <w:p w14:paraId="452163AE" w14:textId="77777777" w:rsidR="00554C1F" w:rsidRPr="00366F2E" w:rsidRDefault="00554C1F" w:rsidP="00554C1F">
            <w:pPr>
              <w:pStyle w:val="Bezmezer"/>
              <w:tabs>
                <w:tab w:val="left" w:pos="7655"/>
              </w:tabs>
              <w:jc w:val="both"/>
              <w:rPr>
                <w:rFonts w:ascii="Arial" w:hAnsi="Arial" w:cs="Arial"/>
                <w:sz w:val="20"/>
                <w:szCs w:val="20"/>
              </w:rPr>
            </w:pPr>
          </w:p>
        </w:tc>
        <w:tc>
          <w:tcPr>
            <w:tcW w:w="6795" w:type="dxa"/>
            <w:tcBorders>
              <w:top w:val="single" w:sz="4" w:space="0" w:color="auto"/>
              <w:left w:val="single" w:sz="4" w:space="0" w:color="auto"/>
              <w:bottom w:val="single" w:sz="4" w:space="0" w:color="auto"/>
              <w:right w:val="single" w:sz="4" w:space="0" w:color="auto"/>
            </w:tcBorders>
            <w:vAlign w:val="center"/>
          </w:tcPr>
          <w:p w14:paraId="2CF9D3CB" w14:textId="79E88D0D" w:rsidR="00554C1F" w:rsidRPr="00366F2E" w:rsidRDefault="00554C1F" w:rsidP="00554C1F">
            <w:pPr>
              <w:pStyle w:val="Bezmezer"/>
              <w:tabs>
                <w:tab w:val="left" w:pos="7655"/>
              </w:tabs>
              <w:rPr>
                <w:rFonts w:ascii="Arial" w:hAnsi="Arial" w:cs="Arial"/>
                <w:sz w:val="20"/>
                <w:szCs w:val="20"/>
              </w:rPr>
            </w:pPr>
            <w:r w:rsidRPr="00366F2E">
              <w:rPr>
                <w:rFonts w:ascii="Arial" w:hAnsi="Arial" w:cs="Arial"/>
                <w:sz w:val="20"/>
                <w:szCs w:val="20"/>
              </w:rPr>
              <w:t>vydané od 1. 1. 2023</w:t>
            </w:r>
          </w:p>
        </w:tc>
        <w:tc>
          <w:tcPr>
            <w:tcW w:w="2703" w:type="dxa"/>
            <w:tcBorders>
              <w:top w:val="single" w:sz="4" w:space="0" w:color="auto"/>
              <w:bottom w:val="single" w:sz="4" w:space="0" w:color="auto"/>
              <w:right w:val="single" w:sz="4" w:space="0" w:color="auto"/>
            </w:tcBorders>
            <w:vAlign w:val="center"/>
          </w:tcPr>
          <w:p w14:paraId="073ED476" w14:textId="5CD0C796" w:rsidR="00554C1F" w:rsidRPr="00366F2E" w:rsidRDefault="00554C1F" w:rsidP="00554C1F">
            <w:pPr>
              <w:pStyle w:val="Bezmezer"/>
              <w:tabs>
                <w:tab w:val="left" w:pos="7655"/>
              </w:tabs>
              <w:ind w:left="37"/>
              <w:rPr>
                <w:rFonts w:ascii="Arial" w:hAnsi="Arial" w:cs="Arial"/>
                <w:sz w:val="20"/>
                <w:szCs w:val="20"/>
              </w:rPr>
            </w:pPr>
            <w:r w:rsidRPr="00366F2E">
              <w:rPr>
                <w:rFonts w:ascii="Arial" w:hAnsi="Arial" w:cs="Arial"/>
                <w:sz w:val="20"/>
                <w:szCs w:val="20"/>
              </w:rPr>
              <w:t>2,00 + nominální hodnota vytištěné známky</w:t>
            </w:r>
          </w:p>
        </w:tc>
      </w:tr>
      <w:tr w:rsidR="00D62380" w:rsidRPr="00366F2E" w14:paraId="558E9EE5" w14:textId="77777777" w:rsidTr="00554C1F">
        <w:trPr>
          <w:trHeight w:val="307"/>
        </w:trPr>
        <w:tc>
          <w:tcPr>
            <w:tcW w:w="567" w:type="dxa"/>
            <w:vMerge w:val="restart"/>
            <w:tcBorders>
              <w:top w:val="single" w:sz="4" w:space="0" w:color="auto"/>
              <w:left w:val="single" w:sz="4" w:space="0" w:color="auto"/>
              <w:bottom w:val="nil"/>
            </w:tcBorders>
          </w:tcPr>
          <w:sdt>
            <w:sdtPr>
              <w:rPr>
                <w:rFonts w:ascii="Arial" w:hAnsi="Arial" w:cs="Arial"/>
                <w:b/>
              </w:rPr>
              <w:id w:val="1257476719"/>
            </w:sdtPr>
            <w:sdtEndPr/>
            <w:sdtContent>
              <w:p w14:paraId="2EE262B1" w14:textId="6B095CBB" w:rsidR="00554C1F" w:rsidRPr="00366F2E" w:rsidRDefault="00554C1F" w:rsidP="00554C1F">
                <w:pPr>
                  <w:rPr>
                    <w:rFonts w:ascii="Arial" w:hAnsi="Arial" w:cs="Arial"/>
                    <w:b/>
                  </w:rPr>
                </w:pPr>
                <w:r w:rsidRPr="00366F2E">
                  <w:rPr>
                    <w:rFonts w:ascii="Arial" w:hAnsi="Arial" w:cs="Arial"/>
                    <w:b/>
                  </w:rPr>
                  <w:t>5</w:t>
                </w:r>
              </w:p>
            </w:sdtContent>
          </w:sdt>
          <w:p w14:paraId="3DF0DA39" w14:textId="77777777" w:rsidR="00554C1F" w:rsidRPr="00366F2E" w:rsidRDefault="00554C1F" w:rsidP="00554C1F">
            <w:pPr>
              <w:rPr>
                <w:rFonts w:ascii="Arial" w:hAnsi="Arial" w:cs="Arial"/>
              </w:rPr>
            </w:pPr>
          </w:p>
        </w:tc>
        <w:tc>
          <w:tcPr>
            <w:tcW w:w="6795" w:type="dxa"/>
            <w:tcBorders>
              <w:top w:val="single" w:sz="4" w:space="0" w:color="auto"/>
              <w:left w:val="single" w:sz="4" w:space="0" w:color="auto"/>
              <w:bottom w:val="single" w:sz="4" w:space="0" w:color="auto"/>
              <w:right w:val="single" w:sz="4" w:space="0" w:color="auto"/>
            </w:tcBorders>
          </w:tcPr>
          <w:p w14:paraId="5BF07FD7" w14:textId="77777777" w:rsidR="00554C1F" w:rsidRPr="00366F2E" w:rsidRDefault="00554C1F" w:rsidP="00554C1F">
            <w:pPr>
              <w:rPr>
                <w:rFonts w:ascii="Arial" w:hAnsi="Arial" w:cs="Arial"/>
                <w:b/>
              </w:rPr>
            </w:pPr>
            <w:r w:rsidRPr="00366F2E">
              <w:rPr>
                <w:rFonts w:ascii="Arial" w:hAnsi="Arial" w:cs="Arial"/>
                <w:b/>
              </w:rPr>
              <w:t>Dopisnice pro přítisky čistá</w:t>
            </w:r>
          </w:p>
          <w:p w14:paraId="346551B8" w14:textId="77777777" w:rsidR="00554C1F" w:rsidRPr="00366F2E" w:rsidRDefault="00554C1F" w:rsidP="00554C1F">
            <w:pPr>
              <w:spacing w:line="240" w:lineRule="auto"/>
              <w:rPr>
                <w:rFonts w:ascii="Arial" w:hAnsi="Arial" w:cs="Arial"/>
                <w:b/>
              </w:rPr>
            </w:pPr>
            <w:r w:rsidRPr="00366F2E">
              <w:rPr>
                <w:rFonts w:ascii="Arial" w:hAnsi="Arial" w:cs="Arial"/>
                <w:sz w:val="20"/>
                <w:szCs w:val="20"/>
              </w:rPr>
              <w:t>vydané do 30. 9. 2003</w:t>
            </w:r>
          </w:p>
        </w:tc>
        <w:tc>
          <w:tcPr>
            <w:tcW w:w="2703" w:type="dxa"/>
            <w:tcBorders>
              <w:top w:val="single" w:sz="4" w:space="0" w:color="auto"/>
              <w:left w:val="single" w:sz="4" w:space="0" w:color="auto"/>
              <w:bottom w:val="single" w:sz="4" w:space="0" w:color="auto"/>
              <w:right w:val="single" w:sz="4" w:space="0" w:color="auto"/>
            </w:tcBorders>
            <w:vAlign w:val="center"/>
          </w:tcPr>
          <w:p w14:paraId="2DFCC7ED"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0,70 + nominální hodnota vytištěné známky</w:t>
            </w:r>
          </w:p>
        </w:tc>
      </w:tr>
      <w:tr w:rsidR="00D62380" w:rsidRPr="00366F2E" w14:paraId="7D940F30" w14:textId="77777777" w:rsidTr="00554C1F">
        <w:trPr>
          <w:trHeight w:val="88"/>
        </w:trPr>
        <w:tc>
          <w:tcPr>
            <w:tcW w:w="567" w:type="dxa"/>
            <w:vMerge/>
            <w:tcBorders>
              <w:left w:val="single" w:sz="4" w:space="0" w:color="auto"/>
              <w:bottom w:val="nil"/>
            </w:tcBorders>
          </w:tcPr>
          <w:p w14:paraId="5B72A230" w14:textId="77777777" w:rsidR="00554C1F" w:rsidRPr="00366F2E" w:rsidRDefault="00554C1F" w:rsidP="00554C1F">
            <w:pPr>
              <w:pStyle w:val="Bezmezer"/>
              <w:tabs>
                <w:tab w:val="left" w:pos="7655"/>
              </w:tabs>
              <w:jc w:val="both"/>
              <w:rPr>
                <w:rFonts w:ascii="Arial" w:hAnsi="Arial" w:cs="Arial"/>
                <w:sz w:val="20"/>
                <w:szCs w:val="20"/>
              </w:rPr>
            </w:pPr>
          </w:p>
        </w:tc>
        <w:tc>
          <w:tcPr>
            <w:tcW w:w="6795" w:type="dxa"/>
            <w:tcBorders>
              <w:top w:val="single" w:sz="4" w:space="0" w:color="auto"/>
              <w:left w:val="single" w:sz="4" w:space="0" w:color="auto"/>
              <w:bottom w:val="single" w:sz="4" w:space="0" w:color="auto"/>
              <w:right w:val="single" w:sz="4" w:space="0" w:color="auto"/>
            </w:tcBorders>
            <w:vAlign w:val="center"/>
          </w:tcPr>
          <w:p w14:paraId="57C4F3F6" w14:textId="0D295F60" w:rsidR="00554C1F" w:rsidRPr="00366F2E" w:rsidRDefault="00554C1F" w:rsidP="00554C1F">
            <w:pPr>
              <w:pStyle w:val="Bezmezer"/>
              <w:rPr>
                <w:rFonts w:ascii="Arial" w:hAnsi="Arial" w:cs="Arial"/>
                <w:sz w:val="20"/>
                <w:szCs w:val="20"/>
              </w:rPr>
            </w:pPr>
            <w:r w:rsidRPr="00366F2E">
              <w:rPr>
                <w:rFonts w:ascii="Arial" w:hAnsi="Arial" w:cs="Arial"/>
                <w:sz w:val="20"/>
                <w:szCs w:val="20"/>
              </w:rPr>
              <w:t>vydané od 1. 10. 2003 do 31. 12. 2022</w:t>
            </w:r>
          </w:p>
        </w:tc>
        <w:tc>
          <w:tcPr>
            <w:tcW w:w="2703" w:type="dxa"/>
            <w:tcBorders>
              <w:top w:val="single" w:sz="4" w:space="0" w:color="auto"/>
              <w:left w:val="single" w:sz="4" w:space="0" w:color="auto"/>
              <w:bottom w:val="single" w:sz="4" w:space="0" w:color="auto"/>
              <w:right w:val="single" w:sz="4" w:space="0" w:color="auto"/>
            </w:tcBorders>
            <w:vAlign w:val="center"/>
          </w:tcPr>
          <w:p w14:paraId="39D00D1E" w14:textId="77777777" w:rsidR="00554C1F" w:rsidRPr="00366F2E" w:rsidRDefault="00554C1F" w:rsidP="00554C1F">
            <w:pPr>
              <w:pStyle w:val="Bezmezer"/>
              <w:tabs>
                <w:tab w:val="left" w:pos="7655"/>
              </w:tabs>
              <w:ind w:left="37"/>
              <w:rPr>
                <w:rFonts w:ascii="Arial" w:hAnsi="Arial" w:cs="Arial"/>
                <w:sz w:val="20"/>
                <w:szCs w:val="20"/>
              </w:rPr>
            </w:pPr>
            <w:r w:rsidRPr="00366F2E">
              <w:rPr>
                <w:rFonts w:ascii="Arial" w:hAnsi="Arial" w:cs="Arial"/>
                <w:sz w:val="20"/>
                <w:szCs w:val="20"/>
              </w:rPr>
              <w:t>1,00 + nominální hodnota vytištěné známky</w:t>
            </w:r>
          </w:p>
        </w:tc>
      </w:tr>
      <w:tr w:rsidR="00D62380" w:rsidRPr="00366F2E" w14:paraId="2966FC35" w14:textId="77777777" w:rsidTr="00554C1F">
        <w:trPr>
          <w:trHeight w:val="180"/>
        </w:trPr>
        <w:tc>
          <w:tcPr>
            <w:tcW w:w="567" w:type="dxa"/>
            <w:tcBorders>
              <w:top w:val="nil"/>
              <w:left w:val="single" w:sz="4" w:space="0" w:color="auto"/>
              <w:bottom w:val="single" w:sz="4" w:space="0" w:color="auto"/>
            </w:tcBorders>
          </w:tcPr>
          <w:p w14:paraId="49E4DFE4" w14:textId="77777777" w:rsidR="00554C1F" w:rsidRPr="00366F2E" w:rsidRDefault="00554C1F" w:rsidP="00554C1F">
            <w:pPr>
              <w:pStyle w:val="Bezmezer"/>
              <w:tabs>
                <w:tab w:val="left" w:pos="7655"/>
              </w:tabs>
              <w:jc w:val="both"/>
              <w:rPr>
                <w:rFonts w:ascii="Arial" w:hAnsi="Arial" w:cs="Arial"/>
                <w:sz w:val="20"/>
                <w:szCs w:val="20"/>
              </w:rPr>
            </w:pPr>
          </w:p>
        </w:tc>
        <w:tc>
          <w:tcPr>
            <w:tcW w:w="6795" w:type="dxa"/>
            <w:tcBorders>
              <w:top w:val="single" w:sz="4" w:space="0" w:color="auto"/>
              <w:left w:val="single" w:sz="4" w:space="0" w:color="auto"/>
              <w:bottom w:val="single" w:sz="4" w:space="0" w:color="auto"/>
              <w:right w:val="single" w:sz="4" w:space="0" w:color="auto"/>
            </w:tcBorders>
            <w:vAlign w:val="center"/>
          </w:tcPr>
          <w:p w14:paraId="6C6E1A2C" w14:textId="4D0B4BD6" w:rsidR="00554C1F" w:rsidRPr="00366F2E" w:rsidRDefault="00554C1F" w:rsidP="00554C1F">
            <w:pPr>
              <w:pStyle w:val="Bezmezer"/>
              <w:rPr>
                <w:rFonts w:ascii="Arial" w:hAnsi="Arial" w:cs="Arial"/>
                <w:sz w:val="20"/>
                <w:szCs w:val="20"/>
              </w:rPr>
            </w:pPr>
            <w:r w:rsidRPr="00366F2E">
              <w:rPr>
                <w:rFonts w:ascii="Arial" w:hAnsi="Arial" w:cs="Arial"/>
                <w:sz w:val="20"/>
                <w:szCs w:val="20"/>
              </w:rPr>
              <w:t>vydané od 1. 1. 2023</w:t>
            </w:r>
          </w:p>
        </w:tc>
        <w:tc>
          <w:tcPr>
            <w:tcW w:w="2703" w:type="dxa"/>
            <w:tcBorders>
              <w:top w:val="single" w:sz="4" w:space="0" w:color="auto"/>
              <w:left w:val="single" w:sz="4" w:space="0" w:color="auto"/>
              <w:bottom w:val="single" w:sz="4" w:space="0" w:color="auto"/>
              <w:right w:val="single" w:sz="4" w:space="0" w:color="auto"/>
            </w:tcBorders>
            <w:vAlign w:val="center"/>
          </w:tcPr>
          <w:p w14:paraId="56EEFCD9" w14:textId="1DEF40EA" w:rsidR="00554C1F" w:rsidRPr="00366F2E" w:rsidRDefault="00554C1F" w:rsidP="00554C1F">
            <w:pPr>
              <w:pStyle w:val="Bezmezer"/>
              <w:ind w:left="37"/>
              <w:rPr>
                <w:rFonts w:ascii="Arial" w:hAnsi="Arial" w:cs="Arial"/>
                <w:sz w:val="20"/>
                <w:szCs w:val="20"/>
              </w:rPr>
            </w:pPr>
            <w:r w:rsidRPr="00366F2E">
              <w:rPr>
                <w:rFonts w:ascii="Arial" w:hAnsi="Arial" w:cs="Arial"/>
                <w:sz w:val="20"/>
                <w:szCs w:val="20"/>
              </w:rPr>
              <w:t>3,00 + nominální hodnota vytištěné známky</w:t>
            </w:r>
          </w:p>
        </w:tc>
      </w:tr>
      <w:tr w:rsidR="00D62380" w:rsidRPr="00366F2E" w14:paraId="3821E574" w14:textId="77777777" w:rsidTr="00554C1F">
        <w:trPr>
          <w:trHeight w:val="285"/>
        </w:trPr>
        <w:tc>
          <w:tcPr>
            <w:tcW w:w="567" w:type="dxa"/>
            <w:vMerge w:val="restart"/>
            <w:tcBorders>
              <w:top w:val="single" w:sz="4" w:space="0" w:color="auto"/>
              <w:left w:val="single" w:sz="4" w:space="0" w:color="auto"/>
              <w:bottom w:val="nil"/>
            </w:tcBorders>
          </w:tcPr>
          <w:sdt>
            <w:sdtPr>
              <w:rPr>
                <w:rFonts w:ascii="Arial" w:hAnsi="Arial" w:cs="Arial"/>
                <w:b/>
              </w:rPr>
              <w:id w:val="499863514"/>
            </w:sdtPr>
            <w:sdtEndPr/>
            <w:sdtContent>
              <w:p w14:paraId="341795BB" w14:textId="3BF0EBFA" w:rsidR="00554C1F" w:rsidRPr="00366F2E" w:rsidRDefault="00554C1F" w:rsidP="00554C1F">
                <w:pPr>
                  <w:rPr>
                    <w:rFonts w:ascii="Arial" w:hAnsi="Arial" w:cs="Arial"/>
                    <w:b/>
                  </w:rPr>
                </w:pPr>
                <w:r w:rsidRPr="00366F2E">
                  <w:rPr>
                    <w:rFonts w:ascii="Arial" w:hAnsi="Arial" w:cs="Arial"/>
                    <w:b/>
                  </w:rPr>
                  <w:t>6</w:t>
                </w:r>
              </w:p>
            </w:sdtContent>
          </w:sdt>
          <w:p w14:paraId="07D7F2FD" w14:textId="77777777" w:rsidR="00554C1F" w:rsidRPr="00366F2E" w:rsidRDefault="00554C1F" w:rsidP="00554C1F">
            <w:pPr>
              <w:rPr>
                <w:rFonts w:ascii="Arial" w:hAnsi="Arial" w:cs="Arial"/>
              </w:rPr>
            </w:pPr>
          </w:p>
        </w:tc>
        <w:tc>
          <w:tcPr>
            <w:tcW w:w="6795" w:type="dxa"/>
            <w:tcBorders>
              <w:left w:val="single" w:sz="4" w:space="0" w:color="auto"/>
              <w:bottom w:val="single" w:sz="4" w:space="0" w:color="auto"/>
              <w:right w:val="single" w:sz="4" w:space="0" w:color="auto"/>
            </w:tcBorders>
          </w:tcPr>
          <w:p w14:paraId="02919567" w14:textId="77777777" w:rsidR="00554C1F" w:rsidRPr="00366F2E" w:rsidRDefault="00554C1F" w:rsidP="00554C1F">
            <w:pPr>
              <w:rPr>
                <w:rFonts w:ascii="Arial" w:hAnsi="Arial" w:cs="Arial"/>
                <w:b/>
              </w:rPr>
            </w:pPr>
            <w:r w:rsidRPr="00366F2E">
              <w:rPr>
                <w:rFonts w:ascii="Arial" w:hAnsi="Arial" w:cs="Arial"/>
                <w:b/>
              </w:rPr>
              <w:t>Obrazová dopisnice čistá s vytištěnou známkou</w:t>
            </w:r>
          </w:p>
          <w:p w14:paraId="261D3A74" w14:textId="77777777" w:rsidR="00554C1F" w:rsidRPr="00366F2E" w:rsidRDefault="00554C1F" w:rsidP="00554C1F">
            <w:pPr>
              <w:spacing w:line="240" w:lineRule="auto"/>
              <w:rPr>
                <w:rFonts w:ascii="Arial" w:hAnsi="Arial" w:cs="Arial"/>
                <w:b/>
              </w:rPr>
            </w:pPr>
            <w:r w:rsidRPr="00366F2E">
              <w:rPr>
                <w:rFonts w:ascii="Arial" w:hAnsi="Arial" w:cs="Arial"/>
                <w:sz w:val="20"/>
                <w:szCs w:val="20"/>
              </w:rPr>
              <w:t>vydané do 31. 12. 2002</w:t>
            </w:r>
          </w:p>
        </w:tc>
        <w:tc>
          <w:tcPr>
            <w:tcW w:w="2703" w:type="dxa"/>
            <w:tcBorders>
              <w:left w:val="single" w:sz="4" w:space="0" w:color="auto"/>
              <w:bottom w:val="single" w:sz="4" w:space="0" w:color="auto"/>
              <w:right w:val="single" w:sz="4" w:space="0" w:color="auto"/>
            </w:tcBorders>
            <w:vAlign w:val="center"/>
          </w:tcPr>
          <w:p w14:paraId="4A584A29"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1,50 + nominální hodnota vytištěné známky</w:t>
            </w:r>
          </w:p>
        </w:tc>
      </w:tr>
      <w:tr w:rsidR="00D62380" w:rsidRPr="00366F2E" w14:paraId="4C7D6C6E" w14:textId="77777777" w:rsidTr="00554C1F">
        <w:trPr>
          <w:trHeight w:val="419"/>
        </w:trPr>
        <w:tc>
          <w:tcPr>
            <w:tcW w:w="567" w:type="dxa"/>
            <w:vMerge/>
            <w:tcBorders>
              <w:left w:val="single" w:sz="4" w:space="0" w:color="auto"/>
              <w:bottom w:val="nil"/>
            </w:tcBorders>
          </w:tcPr>
          <w:p w14:paraId="076C75D3" w14:textId="77777777" w:rsidR="00554C1F" w:rsidRPr="00366F2E" w:rsidRDefault="00554C1F" w:rsidP="00554C1F">
            <w:pPr>
              <w:pStyle w:val="Bezmezer"/>
              <w:tabs>
                <w:tab w:val="left" w:pos="7655"/>
              </w:tabs>
              <w:jc w:val="both"/>
              <w:rPr>
                <w:rFonts w:ascii="Arial" w:hAnsi="Arial" w:cs="Arial"/>
                <w:sz w:val="20"/>
                <w:szCs w:val="20"/>
              </w:rPr>
            </w:pPr>
          </w:p>
        </w:tc>
        <w:tc>
          <w:tcPr>
            <w:tcW w:w="6795" w:type="dxa"/>
            <w:tcBorders>
              <w:top w:val="single" w:sz="4" w:space="0" w:color="auto"/>
              <w:left w:val="single" w:sz="4" w:space="0" w:color="auto"/>
              <w:bottom w:val="single" w:sz="4" w:space="0" w:color="auto"/>
              <w:right w:val="single" w:sz="4" w:space="0" w:color="auto"/>
            </w:tcBorders>
            <w:vAlign w:val="center"/>
          </w:tcPr>
          <w:p w14:paraId="66F0DB98" w14:textId="55E70B95"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vydané od 1. 1. 2003 do 31. 12. 2022</w:t>
            </w:r>
          </w:p>
        </w:tc>
        <w:tc>
          <w:tcPr>
            <w:tcW w:w="2703" w:type="dxa"/>
            <w:tcBorders>
              <w:top w:val="single" w:sz="4" w:space="0" w:color="auto"/>
              <w:left w:val="single" w:sz="4" w:space="0" w:color="auto"/>
              <w:bottom w:val="single" w:sz="4" w:space="0" w:color="auto"/>
              <w:right w:val="single" w:sz="4" w:space="0" w:color="auto"/>
            </w:tcBorders>
          </w:tcPr>
          <w:p w14:paraId="41253C0C" w14:textId="77777777" w:rsidR="00554C1F" w:rsidRPr="00366F2E" w:rsidRDefault="00554C1F" w:rsidP="00554C1F">
            <w:pPr>
              <w:spacing w:line="240" w:lineRule="auto"/>
              <w:ind w:left="38"/>
              <w:rPr>
                <w:rFonts w:ascii="Arial" w:hAnsi="Arial" w:cs="Arial"/>
                <w:sz w:val="20"/>
                <w:szCs w:val="20"/>
              </w:rPr>
            </w:pPr>
            <w:r w:rsidRPr="00366F2E">
              <w:rPr>
                <w:rFonts w:ascii="Arial" w:hAnsi="Arial" w:cs="Arial"/>
                <w:sz w:val="20"/>
                <w:szCs w:val="20"/>
              </w:rPr>
              <w:t>5,00 + nominální hodnota vytištěné známky</w:t>
            </w:r>
          </w:p>
        </w:tc>
      </w:tr>
      <w:tr w:rsidR="00D62380" w:rsidRPr="00366F2E" w14:paraId="07C5B6A3" w14:textId="77777777" w:rsidTr="00554C1F">
        <w:trPr>
          <w:trHeight w:val="419"/>
        </w:trPr>
        <w:tc>
          <w:tcPr>
            <w:tcW w:w="567" w:type="dxa"/>
            <w:tcBorders>
              <w:top w:val="nil"/>
              <w:left w:val="single" w:sz="4" w:space="0" w:color="auto"/>
              <w:bottom w:val="single" w:sz="4" w:space="0" w:color="auto"/>
            </w:tcBorders>
          </w:tcPr>
          <w:p w14:paraId="09B91FC7" w14:textId="77777777" w:rsidR="00554C1F" w:rsidRPr="00366F2E" w:rsidRDefault="00554C1F" w:rsidP="00554C1F">
            <w:pPr>
              <w:pStyle w:val="Bezmezer"/>
              <w:tabs>
                <w:tab w:val="left" w:pos="7655"/>
              </w:tabs>
              <w:jc w:val="both"/>
              <w:rPr>
                <w:rFonts w:ascii="Arial" w:hAnsi="Arial" w:cs="Arial"/>
                <w:sz w:val="20"/>
                <w:szCs w:val="20"/>
              </w:rPr>
            </w:pPr>
          </w:p>
        </w:tc>
        <w:tc>
          <w:tcPr>
            <w:tcW w:w="6795" w:type="dxa"/>
            <w:tcBorders>
              <w:top w:val="single" w:sz="4" w:space="0" w:color="auto"/>
              <w:left w:val="single" w:sz="4" w:space="0" w:color="auto"/>
              <w:bottom w:val="single" w:sz="4" w:space="0" w:color="auto"/>
              <w:right w:val="single" w:sz="4" w:space="0" w:color="auto"/>
            </w:tcBorders>
            <w:vAlign w:val="center"/>
          </w:tcPr>
          <w:p w14:paraId="1E04D0F0" w14:textId="477A98CA"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vydané od 1. 1. 2023</w:t>
            </w:r>
          </w:p>
        </w:tc>
        <w:tc>
          <w:tcPr>
            <w:tcW w:w="2703" w:type="dxa"/>
            <w:tcBorders>
              <w:top w:val="single" w:sz="4" w:space="0" w:color="auto"/>
              <w:left w:val="single" w:sz="4" w:space="0" w:color="auto"/>
              <w:bottom w:val="single" w:sz="4" w:space="0" w:color="auto"/>
              <w:right w:val="single" w:sz="4" w:space="0" w:color="auto"/>
            </w:tcBorders>
          </w:tcPr>
          <w:p w14:paraId="39D05124" w14:textId="2D68A658" w:rsidR="00554C1F" w:rsidRPr="00366F2E" w:rsidRDefault="00554C1F" w:rsidP="00554C1F">
            <w:pPr>
              <w:spacing w:line="240" w:lineRule="auto"/>
              <w:ind w:left="38" w:hanging="4"/>
              <w:rPr>
                <w:rFonts w:ascii="Arial" w:hAnsi="Arial" w:cs="Arial"/>
                <w:sz w:val="20"/>
                <w:szCs w:val="20"/>
              </w:rPr>
            </w:pPr>
            <w:r w:rsidRPr="00366F2E">
              <w:rPr>
                <w:rFonts w:ascii="Arial" w:hAnsi="Arial" w:cs="Arial"/>
                <w:sz w:val="20"/>
                <w:szCs w:val="20"/>
              </w:rPr>
              <w:t>8,00 + nominální hodnota vytištěné známky</w:t>
            </w:r>
          </w:p>
        </w:tc>
      </w:tr>
      <w:tr w:rsidR="00D62380" w:rsidRPr="00366F2E" w14:paraId="2218414B" w14:textId="77777777" w:rsidTr="00554C1F">
        <w:trPr>
          <w:trHeight w:val="178"/>
        </w:trPr>
        <w:tc>
          <w:tcPr>
            <w:tcW w:w="567" w:type="dxa"/>
            <w:vMerge w:val="restart"/>
            <w:tcBorders>
              <w:top w:val="single" w:sz="4" w:space="0" w:color="auto"/>
              <w:left w:val="single" w:sz="4" w:space="0" w:color="auto"/>
              <w:bottom w:val="nil"/>
              <w:right w:val="nil"/>
            </w:tcBorders>
          </w:tcPr>
          <w:p w14:paraId="1183E284" w14:textId="77777777" w:rsidR="00554C1F" w:rsidRPr="00366F2E" w:rsidRDefault="00554C1F" w:rsidP="00554C1F">
            <w:pPr>
              <w:ind w:firstLine="33"/>
              <w:rPr>
                <w:rFonts w:ascii="Arial" w:hAnsi="Arial" w:cs="Arial"/>
                <w:b/>
              </w:rPr>
            </w:pPr>
            <w:r w:rsidRPr="00366F2E">
              <w:rPr>
                <w:rFonts w:ascii="Arial" w:hAnsi="Arial" w:cs="Arial"/>
                <w:b/>
              </w:rPr>
              <w:t>7</w:t>
            </w:r>
          </w:p>
        </w:tc>
        <w:tc>
          <w:tcPr>
            <w:tcW w:w="6795" w:type="dxa"/>
            <w:tcBorders>
              <w:top w:val="single" w:sz="4" w:space="0" w:color="auto"/>
              <w:left w:val="single" w:sz="4" w:space="0" w:color="auto"/>
              <w:bottom w:val="nil"/>
              <w:right w:val="single" w:sz="4" w:space="0" w:color="auto"/>
            </w:tcBorders>
            <w:vAlign w:val="center"/>
          </w:tcPr>
          <w:p w14:paraId="0B959775" w14:textId="77777777" w:rsidR="00554C1F" w:rsidRPr="00366F2E" w:rsidRDefault="00554C1F" w:rsidP="00554C1F">
            <w:pPr>
              <w:rPr>
                <w:rFonts w:ascii="Arial" w:hAnsi="Arial" w:cs="Arial"/>
                <w:b/>
              </w:rPr>
            </w:pPr>
            <w:r w:rsidRPr="00366F2E">
              <w:rPr>
                <w:rFonts w:ascii="Arial" w:hAnsi="Arial" w:cs="Arial"/>
                <w:b/>
              </w:rPr>
              <w:t>Obrazová dopisnice čistá opatřená otiskem zvláštního razítka</w:t>
            </w:r>
          </w:p>
        </w:tc>
        <w:tc>
          <w:tcPr>
            <w:tcW w:w="2703" w:type="dxa"/>
            <w:vMerge w:val="restart"/>
            <w:tcBorders>
              <w:top w:val="single" w:sz="4" w:space="0" w:color="auto"/>
              <w:left w:val="single" w:sz="4" w:space="0" w:color="auto"/>
              <w:right w:val="single" w:sz="4" w:space="0" w:color="auto"/>
            </w:tcBorders>
            <w:vAlign w:val="center"/>
          </w:tcPr>
          <w:p w14:paraId="04E00B25"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1,50 + 0,30 + nominální hodnota vytištěné známky</w:t>
            </w:r>
          </w:p>
        </w:tc>
      </w:tr>
      <w:tr w:rsidR="00D62380" w:rsidRPr="00366F2E" w14:paraId="1C2E4429" w14:textId="77777777" w:rsidTr="00554C1F">
        <w:trPr>
          <w:trHeight w:val="56"/>
        </w:trPr>
        <w:tc>
          <w:tcPr>
            <w:tcW w:w="567" w:type="dxa"/>
            <w:vMerge/>
            <w:tcBorders>
              <w:left w:val="single" w:sz="4" w:space="0" w:color="auto"/>
              <w:bottom w:val="nil"/>
              <w:right w:val="single" w:sz="4" w:space="0" w:color="auto"/>
            </w:tcBorders>
          </w:tcPr>
          <w:p w14:paraId="178D8C3A" w14:textId="77777777" w:rsidR="00554C1F" w:rsidRPr="00366F2E" w:rsidRDefault="00554C1F" w:rsidP="00554C1F">
            <w:pPr>
              <w:ind w:firstLine="33"/>
              <w:rPr>
                <w:rFonts w:ascii="Arial" w:hAnsi="Arial" w:cs="Arial"/>
              </w:rPr>
            </w:pPr>
          </w:p>
        </w:tc>
        <w:tc>
          <w:tcPr>
            <w:tcW w:w="6795" w:type="dxa"/>
            <w:tcBorders>
              <w:top w:val="nil"/>
              <w:left w:val="single" w:sz="4" w:space="0" w:color="auto"/>
              <w:bottom w:val="single" w:sz="4" w:space="0" w:color="auto"/>
              <w:right w:val="single" w:sz="4" w:space="0" w:color="auto"/>
            </w:tcBorders>
            <w:shd w:val="clear" w:color="auto" w:fill="auto"/>
            <w:vAlign w:val="center"/>
          </w:tcPr>
          <w:p w14:paraId="2C494678"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vydané do 31. 12. 2002</w:t>
            </w:r>
          </w:p>
        </w:tc>
        <w:tc>
          <w:tcPr>
            <w:tcW w:w="2703" w:type="dxa"/>
            <w:vMerge/>
            <w:tcBorders>
              <w:left w:val="single" w:sz="4" w:space="0" w:color="auto"/>
              <w:bottom w:val="single" w:sz="4" w:space="0" w:color="auto"/>
              <w:right w:val="single" w:sz="4" w:space="0" w:color="auto"/>
            </w:tcBorders>
            <w:vAlign w:val="center"/>
          </w:tcPr>
          <w:p w14:paraId="12212251" w14:textId="77777777" w:rsidR="00554C1F" w:rsidRPr="00366F2E" w:rsidRDefault="00554C1F" w:rsidP="00554C1F">
            <w:pPr>
              <w:spacing w:line="240" w:lineRule="auto"/>
              <w:rPr>
                <w:rFonts w:ascii="Arial" w:hAnsi="Arial" w:cs="Arial"/>
                <w:sz w:val="20"/>
                <w:szCs w:val="20"/>
              </w:rPr>
            </w:pPr>
          </w:p>
        </w:tc>
      </w:tr>
      <w:tr w:rsidR="00D62380" w:rsidRPr="00366F2E" w14:paraId="178F621F" w14:textId="77777777" w:rsidTr="00554C1F">
        <w:trPr>
          <w:trHeight w:val="172"/>
        </w:trPr>
        <w:tc>
          <w:tcPr>
            <w:tcW w:w="567" w:type="dxa"/>
            <w:vMerge/>
            <w:tcBorders>
              <w:left w:val="single" w:sz="4" w:space="0" w:color="auto"/>
              <w:bottom w:val="nil"/>
              <w:right w:val="single" w:sz="4" w:space="0" w:color="auto"/>
            </w:tcBorders>
          </w:tcPr>
          <w:p w14:paraId="35F99E5B" w14:textId="77777777" w:rsidR="00554C1F" w:rsidRPr="00366F2E" w:rsidRDefault="00554C1F" w:rsidP="00554C1F">
            <w:pPr>
              <w:ind w:firstLine="33"/>
              <w:rPr>
                <w:rFonts w:ascii="Arial" w:hAnsi="Arial" w:cs="Arial"/>
              </w:rPr>
            </w:pPr>
          </w:p>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443CCB25" w14:textId="4B866236"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vydané od 1. 1. 2003 do 30. 9. 2003</w:t>
            </w:r>
          </w:p>
        </w:tc>
        <w:tc>
          <w:tcPr>
            <w:tcW w:w="2703" w:type="dxa"/>
            <w:tcBorders>
              <w:top w:val="single" w:sz="4" w:space="0" w:color="auto"/>
              <w:left w:val="single" w:sz="4" w:space="0" w:color="auto"/>
              <w:bottom w:val="single" w:sz="4" w:space="0" w:color="auto"/>
              <w:right w:val="single" w:sz="4" w:space="0" w:color="auto"/>
            </w:tcBorders>
            <w:vAlign w:val="center"/>
          </w:tcPr>
          <w:p w14:paraId="6B4A2C38"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5,00 + 0,30 + nominální hodnota vytištěné známky</w:t>
            </w:r>
          </w:p>
        </w:tc>
      </w:tr>
      <w:tr w:rsidR="00D62380" w:rsidRPr="00366F2E" w14:paraId="0EF1DF90" w14:textId="77777777" w:rsidTr="00554C1F">
        <w:trPr>
          <w:trHeight w:val="278"/>
        </w:trPr>
        <w:tc>
          <w:tcPr>
            <w:tcW w:w="567" w:type="dxa"/>
            <w:vMerge/>
            <w:tcBorders>
              <w:left w:val="single" w:sz="4" w:space="0" w:color="auto"/>
              <w:bottom w:val="nil"/>
              <w:right w:val="single" w:sz="4" w:space="0" w:color="auto"/>
            </w:tcBorders>
          </w:tcPr>
          <w:p w14:paraId="72B409D0" w14:textId="77777777" w:rsidR="00554C1F" w:rsidRPr="00366F2E" w:rsidRDefault="00554C1F" w:rsidP="00554C1F">
            <w:pPr>
              <w:ind w:firstLine="33"/>
              <w:rPr>
                <w:rFonts w:ascii="Arial" w:hAnsi="Arial" w:cs="Arial"/>
              </w:rPr>
            </w:pPr>
          </w:p>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7FE9667F"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vydané od 1. 10. 2003 do 31. 8. 2008</w:t>
            </w:r>
          </w:p>
        </w:tc>
        <w:tc>
          <w:tcPr>
            <w:tcW w:w="2703" w:type="dxa"/>
            <w:tcBorders>
              <w:top w:val="single" w:sz="4" w:space="0" w:color="auto"/>
              <w:left w:val="single" w:sz="4" w:space="0" w:color="auto"/>
              <w:bottom w:val="single" w:sz="4" w:space="0" w:color="auto"/>
              <w:right w:val="single" w:sz="4" w:space="0" w:color="auto"/>
            </w:tcBorders>
            <w:vAlign w:val="center"/>
          </w:tcPr>
          <w:p w14:paraId="380E12BE"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5,00 + 0,50 + nominální hodnota vytištěné známky</w:t>
            </w:r>
          </w:p>
        </w:tc>
      </w:tr>
      <w:tr w:rsidR="00D62380" w:rsidRPr="00366F2E" w14:paraId="5467B347" w14:textId="77777777" w:rsidTr="00554C1F">
        <w:trPr>
          <w:trHeight w:val="228"/>
        </w:trPr>
        <w:tc>
          <w:tcPr>
            <w:tcW w:w="567" w:type="dxa"/>
            <w:vMerge/>
            <w:tcBorders>
              <w:left w:val="single" w:sz="4" w:space="0" w:color="auto"/>
              <w:bottom w:val="nil"/>
              <w:right w:val="single" w:sz="4" w:space="0" w:color="auto"/>
            </w:tcBorders>
          </w:tcPr>
          <w:p w14:paraId="701A574C" w14:textId="77777777" w:rsidR="00554C1F" w:rsidRPr="00366F2E" w:rsidRDefault="00554C1F" w:rsidP="00554C1F">
            <w:pPr>
              <w:ind w:firstLine="33"/>
              <w:rPr>
                <w:rFonts w:ascii="Arial" w:hAnsi="Arial" w:cs="Arial"/>
              </w:rPr>
            </w:pPr>
          </w:p>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3D940375" w14:textId="1BB43C1B"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vydané od 1. 9. 2008 do 31. 12. 2022</w:t>
            </w:r>
          </w:p>
        </w:tc>
        <w:tc>
          <w:tcPr>
            <w:tcW w:w="2703" w:type="dxa"/>
            <w:tcBorders>
              <w:top w:val="single" w:sz="4" w:space="0" w:color="auto"/>
              <w:left w:val="single" w:sz="4" w:space="0" w:color="auto"/>
              <w:bottom w:val="single" w:sz="4" w:space="0" w:color="auto"/>
              <w:right w:val="single" w:sz="4" w:space="0" w:color="auto"/>
            </w:tcBorders>
            <w:vAlign w:val="center"/>
          </w:tcPr>
          <w:p w14:paraId="72557B4A"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5,00 + 1,00 + nominální hodnota vytištěné známky</w:t>
            </w:r>
          </w:p>
        </w:tc>
      </w:tr>
      <w:tr w:rsidR="00D62380" w:rsidRPr="00366F2E" w14:paraId="79E27384" w14:textId="77777777" w:rsidTr="00554C1F">
        <w:trPr>
          <w:trHeight w:val="56"/>
        </w:trPr>
        <w:tc>
          <w:tcPr>
            <w:tcW w:w="567" w:type="dxa"/>
            <w:tcBorders>
              <w:top w:val="nil"/>
              <w:left w:val="single" w:sz="4" w:space="0" w:color="auto"/>
              <w:bottom w:val="single" w:sz="4" w:space="0" w:color="auto"/>
              <w:right w:val="single" w:sz="4" w:space="0" w:color="auto"/>
            </w:tcBorders>
          </w:tcPr>
          <w:p w14:paraId="0FB057A5" w14:textId="77777777" w:rsidR="00554C1F" w:rsidRPr="00366F2E" w:rsidRDefault="00554C1F" w:rsidP="00554C1F">
            <w:pPr>
              <w:ind w:firstLine="33"/>
              <w:rPr>
                <w:rFonts w:ascii="Arial" w:hAnsi="Arial" w:cs="Arial"/>
              </w:rPr>
            </w:pPr>
          </w:p>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7B1F2004" w14:textId="1BD5932B"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vydané od 1. 1. 2023</w:t>
            </w:r>
          </w:p>
        </w:tc>
        <w:tc>
          <w:tcPr>
            <w:tcW w:w="2703" w:type="dxa"/>
            <w:tcBorders>
              <w:top w:val="single" w:sz="4" w:space="0" w:color="auto"/>
              <w:left w:val="single" w:sz="4" w:space="0" w:color="auto"/>
              <w:bottom w:val="single" w:sz="4" w:space="0" w:color="auto"/>
              <w:right w:val="single" w:sz="4" w:space="0" w:color="auto"/>
            </w:tcBorders>
            <w:vAlign w:val="center"/>
          </w:tcPr>
          <w:p w14:paraId="741C39CD" w14:textId="0BC587A0"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8,00 + 2,00 + nominální hodnota vytištěné známky</w:t>
            </w:r>
          </w:p>
        </w:tc>
      </w:tr>
      <w:tr w:rsidR="00D62380" w:rsidRPr="00366F2E" w14:paraId="27CCB70B" w14:textId="77777777" w:rsidTr="00554C1F">
        <w:trPr>
          <w:trHeight w:val="425"/>
        </w:trPr>
        <w:tc>
          <w:tcPr>
            <w:tcW w:w="567" w:type="dxa"/>
            <w:tcBorders>
              <w:top w:val="single" w:sz="4" w:space="0" w:color="auto"/>
              <w:left w:val="single" w:sz="4" w:space="0" w:color="auto"/>
              <w:bottom w:val="nil"/>
              <w:right w:val="nil"/>
            </w:tcBorders>
          </w:tcPr>
          <w:p w14:paraId="29558C20" w14:textId="77777777" w:rsidR="00554C1F" w:rsidRPr="00366F2E" w:rsidRDefault="00554C1F" w:rsidP="00554C1F">
            <w:pPr>
              <w:ind w:firstLine="33"/>
              <w:rPr>
                <w:rFonts w:ascii="Arial" w:hAnsi="Arial" w:cs="Arial"/>
                <w:b/>
              </w:rPr>
            </w:pPr>
            <w:r w:rsidRPr="00366F2E">
              <w:rPr>
                <w:rFonts w:ascii="Arial" w:hAnsi="Arial" w:cs="Arial"/>
                <w:b/>
              </w:rPr>
              <w:t>8</w:t>
            </w:r>
          </w:p>
        </w:tc>
        <w:tc>
          <w:tcPr>
            <w:tcW w:w="6795" w:type="dxa"/>
            <w:tcBorders>
              <w:top w:val="nil"/>
              <w:left w:val="single" w:sz="4" w:space="0" w:color="auto"/>
              <w:bottom w:val="single" w:sz="4" w:space="0" w:color="auto"/>
              <w:right w:val="single" w:sz="4" w:space="0" w:color="auto"/>
            </w:tcBorders>
            <w:vAlign w:val="center"/>
          </w:tcPr>
          <w:p w14:paraId="51ED7F97" w14:textId="462EAC75" w:rsidR="00554C1F" w:rsidRPr="00366F2E" w:rsidRDefault="00554C1F" w:rsidP="00554C1F">
            <w:pPr>
              <w:rPr>
                <w:rFonts w:ascii="Arial" w:hAnsi="Arial" w:cs="Arial"/>
                <w:b/>
              </w:rPr>
            </w:pPr>
            <w:r w:rsidRPr="00366F2E">
              <w:rPr>
                <w:rFonts w:ascii="Arial" w:hAnsi="Arial" w:cs="Arial"/>
                <w:b/>
              </w:rPr>
              <w:t>Dopisnice příležitostná a dopisnice se zvláštním přítiskem čistá</w:t>
            </w:r>
            <w:r w:rsidRPr="00366F2E">
              <w:rPr>
                <w:rFonts w:ascii="Arial" w:hAnsi="Arial" w:cs="Arial"/>
                <w:b/>
              </w:rPr>
              <w:br/>
            </w:r>
            <w:r w:rsidRPr="00366F2E">
              <w:rPr>
                <w:rFonts w:ascii="Arial" w:hAnsi="Arial" w:cs="Arial"/>
                <w:sz w:val="20"/>
                <w:szCs w:val="20"/>
              </w:rPr>
              <w:t>vydané do 31. 12. 2022</w:t>
            </w:r>
          </w:p>
        </w:tc>
        <w:tc>
          <w:tcPr>
            <w:tcW w:w="2703" w:type="dxa"/>
            <w:tcBorders>
              <w:top w:val="nil"/>
              <w:left w:val="single" w:sz="4" w:space="0" w:color="auto"/>
              <w:bottom w:val="single" w:sz="4" w:space="0" w:color="auto"/>
              <w:right w:val="single" w:sz="4" w:space="0" w:color="auto"/>
            </w:tcBorders>
            <w:vAlign w:val="center"/>
          </w:tcPr>
          <w:p w14:paraId="1F44A723"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5,00 + nominální hodnota vytištěné známky</w:t>
            </w:r>
          </w:p>
        </w:tc>
      </w:tr>
      <w:tr w:rsidR="00D62380" w:rsidRPr="00366F2E" w14:paraId="4D684095" w14:textId="77777777" w:rsidTr="00CD0592">
        <w:trPr>
          <w:trHeight w:val="436"/>
        </w:trPr>
        <w:tc>
          <w:tcPr>
            <w:tcW w:w="567" w:type="dxa"/>
            <w:tcBorders>
              <w:top w:val="nil"/>
              <w:left w:val="single" w:sz="4" w:space="0" w:color="auto"/>
              <w:bottom w:val="single" w:sz="4" w:space="0" w:color="auto"/>
              <w:right w:val="nil"/>
            </w:tcBorders>
          </w:tcPr>
          <w:p w14:paraId="3A6A3D52" w14:textId="77777777" w:rsidR="00554C1F" w:rsidRPr="00366F2E" w:rsidRDefault="00554C1F" w:rsidP="00554C1F">
            <w:pPr>
              <w:ind w:firstLine="33"/>
              <w:rPr>
                <w:rFonts w:ascii="Arial" w:hAnsi="Arial" w:cs="Arial"/>
                <w:b/>
              </w:rPr>
            </w:pPr>
          </w:p>
        </w:tc>
        <w:tc>
          <w:tcPr>
            <w:tcW w:w="6795" w:type="dxa"/>
            <w:tcBorders>
              <w:top w:val="nil"/>
              <w:left w:val="single" w:sz="4" w:space="0" w:color="auto"/>
              <w:bottom w:val="single" w:sz="4" w:space="0" w:color="auto"/>
              <w:right w:val="single" w:sz="4" w:space="0" w:color="auto"/>
            </w:tcBorders>
            <w:vAlign w:val="center"/>
          </w:tcPr>
          <w:p w14:paraId="18BF33C1" w14:textId="0F3956E6" w:rsidR="00554C1F" w:rsidRPr="00366F2E" w:rsidRDefault="00554C1F" w:rsidP="00554C1F">
            <w:pPr>
              <w:rPr>
                <w:rFonts w:ascii="Arial" w:hAnsi="Arial" w:cs="Arial"/>
                <w:b/>
              </w:rPr>
            </w:pPr>
            <w:r w:rsidRPr="00366F2E">
              <w:rPr>
                <w:rFonts w:ascii="Arial" w:hAnsi="Arial" w:cs="Arial"/>
                <w:sz w:val="20"/>
                <w:szCs w:val="20"/>
              </w:rPr>
              <w:t>vydané od 1. 1. 2023</w:t>
            </w:r>
          </w:p>
        </w:tc>
        <w:tc>
          <w:tcPr>
            <w:tcW w:w="2703" w:type="dxa"/>
            <w:tcBorders>
              <w:top w:val="nil"/>
              <w:left w:val="single" w:sz="4" w:space="0" w:color="auto"/>
              <w:bottom w:val="single" w:sz="4" w:space="0" w:color="auto"/>
              <w:right w:val="single" w:sz="4" w:space="0" w:color="auto"/>
            </w:tcBorders>
            <w:vAlign w:val="center"/>
          </w:tcPr>
          <w:p w14:paraId="7A313918" w14:textId="660ED0C1"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8,00 + nominální hodnota vytištěné známky</w:t>
            </w:r>
          </w:p>
        </w:tc>
      </w:tr>
      <w:tr w:rsidR="00D62380" w:rsidRPr="00366F2E" w14:paraId="2FE755BE" w14:textId="77777777" w:rsidTr="00CD0592">
        <w:trPr>
          <w:trHeight w:val="294"/>
        </w:trPr>
        <w:tc>
          <w:tcPr>
            <w:tcW w:w="567" w:type="dxa"/>
            <w:vMerge w:val="restart"/>
            <w:tcBorders>
              <w:top w:val="single" w:sz="4" w:space="0" w:color="auto"/>
              <w:left w:val="single" w:sz="4" w:space="0" w:color="auto"/>
              <w:bottom w:val="single" w:sz="4" w:space="0" w:color="auto"/>
              <w:right w:val="nil"/>
            </w:tcBorders>
          </w:tcPr>
          <w:p w14:paraId="7396E5DA" w14:textId="77777777" w:rsidR="00554C1F" w:rsidRPr="00366F2E" w:rsidRDefault="00554C1F" w:rsidP="00554C1F">
            <w:pPr>
              <w:ind w:firstLine="33"/>
              <w:rPr>
                <w:rFonts w:ascii="Arial" w:hAnsi="Arial" w:cs="Arial"/>
                <w:b/>
              </w:rPr>
            </w:pPr>
            <w:r w:rsidRPr="00366F2E">
              <w:rPr>
                <w:rFonts w:ascii="Arial" w:hAnsi="Arial" w:cs="Arial"/>
                <w:b/>
              </w:rPr>
              <w:t>9</w:t>
            </w:r>
          </w:p>
        </w:tc>
        <w:tc>
          <w:tcPr>
            <w:tcW w:w="6795" w:type="dxa"/>
            <w:tcBorders>
              <w:top w:val="nil"/>
              <w:left w:val="single" w:sz="4" w:space="0" w:color="auto"/>
              <w:bottom w:val="single" w:sz="4" w:space="0" w:color="auto"/>
              <w:right w:val="single" w:sz="4" w:space="0" w:color="auto"/>
            </w:tcBorders>
            <w:vAlign w:val="center"/>
          </w:tcPr>
          <w:p w14:paraId="7EFCD99F" w14:textId="77777777" w:rsidR="00554C1F" w:rsidRPr="00366F2E" w:rsidRDefault="00554C1F" w:rsidP="00554C1F">
            <w:pPr>
              <w:rPr>
                <w:rFonts w:ascii="Arial" w:hAnsi="Arial" w:cs="Arial"/>
                <w:b/>
              </w:rPr>
            </w:pPr>
            <w:r w:rsidRPr="00366F2E">
              <w:rPr>
                <w:rFonts w:ascii="Arial" w:hAnsi="Arial" w:cs="Arial"/>
                <w:b/>
              </w:rPr>
              <w:t xml:space="preserve">Dopisnice se zvláštním přítiskem a </w:t>
            </w:r>
            <w:proofErr w:type="spellStart"/>
            <w:r w:rsidRPr="00366F2E">
              <w:rPr>
                <w:rFonts w:ascii="Arial" w:hAnsi="Arial" w:cs="Arial"/>
                <w:b/>
              </w:rPr>
              <w:t>kašetem</w:t>
            </w:r>
            <w:proofErr w:type="spellEnd"/>
            <w:r w:rsidRPr="00366F2E">
              <w:rPr>
                <w:rFonts w:ascii="Arial" w:hAnsi="Arial" w:cs="Arial"/>
                <w:b/>
              </w:rPr>
              <w:t xml:space="preserve"> čistá</w:t>
            </w:r>
          </w:p>
          <w:p w14:paraId="4535ABA9" w14:textId="24FDDC3C" w:rsidR="00554C1F" w:rsidRPr="00366F2E" w:rsidRDefault="00554C1F" w:rsidP="00554C1F">
            <w:pPr>
              <w:spacing w:line="240" w:lineRule="auto"/>
              <w:rPr>
                <w:rFonts w:ascii="Arial" w:hAnsi="Arial" w:cs="Arial"/>
                <w:b/>
              </w:rPr>
            </w:pPr>
            <w:r w:rsidRPr="00366F2E">
              <w:rPr>
                <w:rFonts w:ascii="Arial" w:hAnsi="Arial" w:cs="Arial"/>
                <w:sz w:val="20"/>
                <w:szCs w:val="20"/>
              </w:rPr>
              <w:t>vydané do 30. 9. 2003</w:t>
            </w:r>
          </w:p>
        </w:tc>
        <w:tc>
          <w:tcPr>
            <w:tcW w:w="2703" w:type="dxa"/>
            <w:tcBorders>
              <w:top w:val="nil"/>
              <w:left w:val="single" w:sz="4" w:space="0" w:color="auto"/>
              <w:bottom w:val="single" w:sz="4" w:space="0" w:color="auto"/>
              <w:right w:val="single" w:sz="4" w:space="0" w:color="auto"/>
            </w:tcBorders>
            <w:vAlign w:val="center"/>
          </w:tcPr>
          <w:p w14:paraId="370758D3"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5,00 + 0,30 + nominální hodnota vytištěné známky</w:t>
            </w:r>
          </w:p>
        </w:tc>
      </w:tr>
      <w:tr w:rsidR="00D62380" w:rsidRPr="00366F2E" w14:paraId="3AFD80E9" w14:textId="77777777" w:rsidTr="00CD0592">
        <w:trPr>
          <w:trHeight w:val="127"/>
        </w:trPr>
        <w:tc>
          <w:tcPr>
            <w:tcW w:w="567" w:type="dxa"/>
            <w:vMerge/>
            <w:tcBorders>
              <w:left w:val="single" w:sz="4" w:space="0" w:color="auto"/>
              <w:bottom w:val="single" w:sz="4" w:space="0" w:color="auto"/>
              <w:right w:val="nil"/>
            </w:tcBorders>
          </w:tcPr>
          <w:p w14:paraId="58D1319D" w14:textId="77777777" w:rsidR="00554C1F" w:rsidRPr="00366F2E" w:rsidRDefault="00554C1F" w:rsidP="00554C1F">
            <w:pPr>
              <w:ind w:firstLine="33"/>
              <w:rPr>
                <w:rFonts w:ascii="Arial" w:hAnsi="Arial" w:cs="Arial"/>
              </w:rPr>
            </w:pPr>
          </w:p>
        </w:tc>
        <w:tc>
          <w:tcPr>
            <w:tcW w:w="6795" w:type="dxa"/>
            <w:tcBorders>
              <w:top w:val="single" w:sz="4" w:space="0" w:color="auto"/>
              <w:left w:val="single" w:sz="4" w:space="0" w:color="auto"/>
              <w:bottom w:val="single" w:sz="4" w:space="0" w:color="auto"/>
              <w:right w:val="single" w:sz="4" w:space="0" w:color="auto"/>
            </w:tcBorders>
            <w:vAlign w:val="center"/>
          </w:tcPr>
          <w:p w14:paraId="6C693AD6"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vydané od 1. 10. 2003 do 31. 8. 2003</w:t>
            </w:r>
          </w:p>
        </w:tc>
        <w:tc>
          <w:tcPr>
            <w:tcW w:w="2703" w:type="dxa"/>
            <w:tcBorders>
              <w:top w:val="single" w:sz="4" w:space="0" w:color="auto"/>
              <w:left w:val="single" w:sz="4" w:space="0" w:color="auto"/>
              <w:bottom w:val="single" w:sz="4" w:space="0" w:color="auto"/>
              <w:right w:val="single" w:sz="4" w:space="0" w:color="auto"/>
            </w:tcBorders>
            <w:vAlign w:val="center"/>
          </w:tcPr>
          <w:p w14:paraId="1C0305AD"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5,00 + 0,50 + nominální hodnota vytištěné známky</w:t>
            </w:r>
          </w:p>
        </w:tc>
      </w:tr>
      <w:tr w:rsidR="00D62380" w:rsidRPr="00366F2E" w14:paraId="40653536" w14:textId="77777777" w:rsidTr="00AA53E2">
        <w:trPr>
          <w:trHeight w:val="232"/>
        </w:trPr>
        <w:tc>
          <w:tcPr>
            <w:tcW w:w="567" w:type="dxa"/>
            <w:vMerge/>
            <w:tcBorders>
              <w:left w:val="single" w:sz="4" w:space="0" w:color="auto"/>
              <w:bottom w:val="nil"/>
              <w:right w:val="nil"/>
            </w:tcBorders>
          </w:tcPr>
          <w:p w14:paraId="2A4733ED" w14:textId="77777777" w:rsidR="00554C1F" w:rsidRPr="00366F2E" w:rsidRDefault="00554C1F" w:rsidP="00554C1F">
            <w:pPr>
              <w:ind w:firstLine="33"/>
              <w:rPr>
                <w:rFonts w:ascii="Arial" w:hAnsi="Arial" w:cs="Arial"/>
              </w:rPr>
            </w:pPr>
          </w:p>
        </w:tc>
        <w:tc>
          <w:tcPr>
            <w:tcW w:w="6795" w:type="dxa"/>
            <w:tcBorders>
              <w:top w:val="single" w:sz="4" w:space="0" w:color="auto"/>
              <w:left w:val="single" w:sz="4" w:space="0" w:color="auto"/>
              <w:bottom w:val="single" w:sz="4" w:space="0" w:color="auto"/>
              <w:right w:val="single" w:sz="4" w:space="0" w:color="auto"/>
            </w:tcBorders>
            <w:vAlign w:val="center"/>
          </w:tcPr>
          <w:p w14:paraId="089FD74E" w14:textId="6C729DA4"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vydané od 1. 9. 2008 do 31. 12. 2022</w:t>
            </w:r>
          </w:p>
        </w:tc>
        <w:tc>
          <w:tcPr>
            <w:tcW w:w="2703" w:type="dxa"/>
            <w:tcBorders>
              <w:top w:val="single" w:sz="4" w:space="0" w:color="auto"/>
              <w:left w:val="single" w:sz="4" w:space="0" w:color="auto"/>
              <w:bottom w:val="single" w:sz="4" w:space="0" w:color="auto"/>
              <w:right w:val="single" w:sz="4" w:space="0" w:color="auto"/>
            </w:tcBorders>
            <w:vAlign w:val="center"/>
          </w:tcPr>
          <w:p w14:paraId="77137465"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5,00 + 1,00 + nominální hodnota vytištěné známky</w:t>
            </w:r>
          </w:p>
        </w:tc>
      </w:tr>
      <w:tr w:rsidR="00D62380" w:rsidRPr="00366F2E" w14:paraId="23C04DB8" w14:textId="77777777" w:rsidTr="00AA53E2">
        <w:trPr>
          <w:trHeight w:val="436"/>
        </w:trPr>
        <w:tc>
          <w:tcPr>
            <w:tcW w:w="567" w:type="dxa"/>
            <w:tcBorders>
              <w:top w:val="nil"/>
              <w:left w:val="single" w:sz="4" w:space="0" w:color="000000" w:themeColor="text1"/>
              <w:bottom w:val="single" w:sz="4" w:space="0" w:color="000000" w:themeColor="text1"/>
              <w:right w:val="single" w:sz="4" w:space="0" w:color="000000" w:themeColor="text1"/>
            </w:tcBorders>
          </w:tcPr>
          <w:p w14:paraId="3AB85989" w14:textId="77777777" w:rsidR="00554C1F" w:rsidRPr="00366F2E" w:rsidRDefault="00554C1F" w:rsidP="00554C1F">
            <w:pPr>
              <w:ind w:firstLine="33"/>
              <w:rPr>
                <w:rFonts w:ascii="Arial" w:hAnsi="Arial" w:cs="Arial"/>
              </w:rPr>
            </w:pPr>
          </w:p>
        </w:tc>
        <w:tc>
          <w:tcPr>
            <w:tcW w:w="6795" w:type="dxa"/>
            <w:tcBorders>
              <w:top w:val="single" w:sz="4" w:space="0" w:color="auto"/>
              <w:left w:val="single" w:sz="4" w:space="0" w:color="000000" w:themeColor="text1"/>
              <w:bottom w:val="single" w:sz="4" w:space="0" w:color="auto"/>
              <w:right w:val="single" w:sz="4" w:space="0" w:color="auto"/>
            </w:tcBorders>
            <w:vAlign w:val="center"/>
          </w:tcPr>
          <w:p w14:paraId="4D4FB7BB" w14:textId="16ABBD3C"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vydané od 1. 1. 2023</w:t>
            </w:r>
          </w:p>
        </w:tc>
        <w:tc>
          <w:tcPr>
            <w:tcW w:w="2703" w:type="dxa"/>
            <w:tcBorders>
              <w:top w:val="single" w:sz="4" w:space="0" w:color="auto"/>
              <w:left w:val="single" w:sz="4" w:space="0" w:color="auto"/>
              <w:bottom w:val="single" w:sz="4" w:space="0" w:color="auto"/>
              <w:right w:val="single" w:sz="4" w:space="0" w:color="auto"/>
            </w:tcBorders>
            <w:vAlign w:val="center"/>
          </w:tcPr>
          <w:p w14:paraId="06486E68" w14:textId="0A7422A2"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8,00 + 2,00 + nominální hodnota vytištěné známky</w:t>
            </w:r>
          </w:p>
        </w:tc>
      </w:tr>
      <w:tr w:rsidR="00D62380" w:rsidRPr="00366F2E" w14:paraId="782FEC74" w14:textId="77777777" w:rsidTr="00AA53E2">
        <w:trPr>
          <w:trHeight w:val="385"/>
        </w:trPr>
        <w:tc>
          <w:tcPr>
            <w:tcW w:w="567" w:type="dxa"/>
            <w:vMerge w:val="restart"/>
            <w:tcBorders>
              <w:top w:val="single" w:sz="4" w:space="0" w:color="000000" w:themeColor="text1"/>
              <w:left w:val="single" w:sz="4" w:space="0" w:color="auto"/>
              <w:bottom w:val="nil"/>
              <w:right w:val="single" w:sz="4" w:space="0" w:color="auto"/>
            </w:tcBorders>
          </w:tcPr>
          <w:p w14:paraId="05B72F77" w14:textId="77777777" w:rsidR="00554C1F" w:rsidRPr="00366F2E" w:rsidRDefault="00554C1F" w:rsidP="00554C1F">
            <w:pPr>
              <w:rPr>
                <w:rFonts w:ascii="Arial" w:hAnsi="Arial" w:cs="Arial"/>
                <w:b/>
              </w:rPr>
            </w:pPr>
            <w:r w:rsidRPr="00366F2E">
              <w:rPr>
                <w:rFonts w:ascii="Arial" w:hAnsi="Arial" w:cs="Arial"/>
                <w:b/>
              </w:rPr>
              <w:t>10</w:t>
            </w:r>
          </w:p>
        </w:tc>
        <w:tc>
          <w:tcPr>
            <w:tcW w:w="6795" w:type="dxa"/>
            <w:tcBorders>
              <w:top w:val="single" w:sz="4" w:space="0" w:color="auto"/>
              <w:left w:val="single" w:sz="4" w:space="0" w:color="auto"/>
              <w:bottom w:val="single" w:sz="4" w:space="0" w:color="000000"/>
              <w:right w:val="single" w:sz="4" w:space="0" w:color="auto"/>
            </w:tcBorders>
            <w:shd w:val="clear" w:color="auto" w:fill="auto"/>
            <w:vAlign w:val="center"/>
          </w:tcPr>
          <w:p w14:paraId="5FA48959" w14:textId="77777777" w:rsidR="00554C1F" w:rsidRPr="00366F2E" w:rsidRDefault="00554C1F" w:rsidP="00554C1F">
            <w:pPr>
              <w:rPr>
                <w:rFonts w:ascii="Arial" w:hAnsi="Arial" w:cs="Arial"/>
                <w:b/>
              </w:rPr>
            </w:pPr>
            <w:r w:rsidRPr="00366F2E">
              <w:rPr>
                <w:rFonts w:ascii="Arial" w:hAnsi="Arial" w:cs="Arial"/>
                <w:b/>
              </w:rPr>
              <w:t>Obálka s natištěnou známkou</w:t>
            </w:r>
          </w:p>
          <w:p w14:paraId="4636001C"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vydané do 30. 9. 2003</w:t>
            </w:r>
          </w:p>
        </w:tc>
        <w:tc>
          <w:tcPr>
            <w:tcW w:w="2703" w:type="dxa"/>
            <w:tcBorders>
              <w:top w:val="single" w:sz="4" w:space="0" w:color="auto"/>
              <w:left w:val="single" w:sz="4" w:space="0" w:color="auto"/>
              <w:bottom w:val="single" w:sz="4" w:space="0" w:color="000000"/>
              <w:right w:val="single" w:sz="4" w:space="0" w:color="auto"/>
            </w:tcBorders>
            <w:vAlign w:val="center"/>
          </w:tcPr>
          <w:p w14:paraId="20AF17C7"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3,60 + nominální hodnota vytištěné známky</w:t>
            </w:r>
          </w:p>
        </w:tc>
      </w:tr>
      <w:tr w:rsidR="00D62380" w:rsidRPr="00366F2E" w14:paraId="5C8A23E0" w14:textId="77777777" w:rsidTr="00554C1F">
        <w:trPr>
          <w:trHeight w:val="407"/>
        </w:trPr>
        <w:tc>
          <w:tcPr>
            <w:tcW w:w="567" w:type="dxa"/>
            <w:vMerge/>
            <w:tcBorders>
              <w:left w:val="single" w:sz="4" w:space="0" w:color="auto"/>
              <w:bottom w:val="nil"/>
              <w:right w:val="single" w:sz="4" w:space="0" w:color="auto"/>
            </w:tcBorders>
          </w:tcPr>
          <w:p w14:paraId="618F2310" w14:textId="77777777" w:rsidR="00554C1F" w:rsidRPr="00366F2E" w:rsidRDefault="00554C1F" w:rsidP="00554C1F">
            <w:pPr>
              <w:ind w:firstLine="33"/>
              <w:rPr>
                <w:rFonts w:ascii="Arial" w:hAnsi="Arial" w:cs="Arial"/>
                <w:b/>
              </w:rPr>
            </w:pPr>
          </w:p>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4B40FFA4" w14:textId="04168183"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vydané od 1. 10. 2003 do 31. 12. 2022</w:t>
            </w:r>
          </w:p>
        </w:tc>
        <w:tc>
          <w:tcPr>
            <w:tcW w:w="2703" w:type="dxa"/>
            <w:tcBorders>
              <w:top w:val="single" w:sz="4" w:space="0" w:color="auto"/>
              <w:left w:val="single" w:sz="4" w:space="0" w:color="auto"/>
              <w:bottom w:val="single" w:sz="4" w:space="0" w:color="auto"/>
              <w:right w:val="single" w:sz="4" w:space="0" w:color="auto"/>
            </w:tcBorders>
            <w:vAlign w:val="center"/>
          </w:tcPr>
          <w:p w14:paraId="179C26D3"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4,00 + nominální hodnota vytištěné známky</w:t>
            </w:r>
          </w:p>
        </w:tc>
      </w:tr>
      <w:tr w:rsidR="00D62380" w:rsidRPr="00366F2E" w14:paraId="7F96E509" w14:textId="77777777" w:rsidTr="00554C1F">
        <w:trPr>
          <w:trHeight w:val="407"/>
        </w:trPr>
        <w:tc>
          <w:tcPr>
            <w:tcW w:w="567" w:type="dxa"/>
            <w:tcBorders>
              <w:top w:val="nil"/>
              <w:left w:val="single" w:sz="4" w:space="0" w:color="auto"/>
              <w:bottom w:val="single" w:sz="4" w:space="0" w:color="auto"/>
              <w:right w:val="single" w:sz="4" w:space="0" w:color="auto"/>
            </w:tcBorders>
          </w:tcPr>
          <w:p w14:paraId="3F179C06" w14:textId="77777777" w:rsidR="00554C1F" w:rsidRPr="00366F2E" w:rsidRDefault="00554C1F" w:rsidP="00554C1F">
            <w:pPr>
              <w:ind w:firstLine="33"/>
              <w:rPr>
                <w:rFonts w:ascii="Arial" w:hAnsi="Arial" w:cs="Arial"/>
                <w:b/>
              </w:rPr>
            </w:pPr>
          </w:p>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07C97623" w14:textId="066E2C3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vydané od 1. 1. 2023</w:t>
            </w:r>
          </w:p>
        </w:tc>
        <w:tc>
          <w:tcPr>
            <w:tcW w:w="2703" w:type="dxa"/>
            <w:tcBorders>
              <w:top w:val="single" w:sz="4" w:space="0" w:color="auto"/>
              <w:left w:val="single" w:sz="4" w:space="0" w:color="auto"/>
              <w:bottom w:val="single" w:sz="4" w:space="0" w:color="auto"/>
              <w:right w:val="single" w:sz="4" w:space="0" w:color="auto"/>
            </w:tcBorders>
            <w:vAlign w:val="center"/>
          </w:tcPr>
          <w:p w14:paraId="56C5DC07" w14:textId="6BC24B2F"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10,00 + nominální hodnota vytištěné známky</w:t>
            </w:r>
          </w:p>
        </w:tc>
      </w:tr>
      <w:tr w:rsidR="00D62380" w:rsidRPr="00366F2E" w14:paraId="380FE117" w14:textId="77777777" w:rsidTr="00554C1F">
        <w:trPr>
          <w:trHeight w:val="342"/>
        </w:trPr>
        <w:tc>
          <w:tcPr>
            <w:tcW w:w="567" w:type="dxa"/>
            <w:tcBorders>
              <w:top w:val="single" w:sz="4" w:space="0" w:color="auto"/>
              <w:left w:val="single" w:sz="4" w:space="0" w:color="auto"/>
              <w:bottom w:val="nil"/>
              <w:right w:val="single" w:sz="4" w:space="0" w:color="auto"/>
            </w:tcBorders>
          </w:tcPr>
          <w:sdt>
            <w:sdtPr>
              <w:rPr>
                <w:rFonts w:ascii="Arial" w:hAnsi="Arial" w:cs="Arial"/>
                <w:b/>
              </w:rPr>
              <w:id w:val="13470738"/>
            </w:sdtPr>
            <w:sdtEndPr/>
            <w:sdtContent>
              <w:p w14:paraId="3A8F1D32" w14:textId="31120C6B" w:rsidR="00554C1F" w:rsidRPr="00366F2E" w:rsidRDefault="00554C1F" w:rsidP="00554C1F">
                <w:pPr>
                  <w:ind w:firstLine="33"/>
                  <w:rPr>
                    <w:rFonts w:ascii="Arial" w:hAnsi="Arial" w:cs="Arial"/>
                    <w:b/>
                  </w:rPr>
                </w:pPr>
                <w:r w:rsidRPr="00366F2E">
                  <w:rPr>
                    <w:rFonts w:ascii="Arial" w:hAnsi="Arial" w:cs="Arial"/>
                    <w:b/>
                  </w:rPr>
                  <w:t>11</w:t>
                </w:r>
              </w:p>
            </w:sdtContent>
          </w:sdt>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1F5FD252" w14:textId="76291408" w:rsidR="00554C1F" w:rsidRPr="00366F2E" w:rsidRDefault="00554C1F" w:rsidP="00554C1F">
            <w:pPr>
              <w:rPr>
                <w:rFonts w:ascii="Arial" w:hAnsi="Arial" w:cs="Arial"/>
                <w:b/>
              </w:rPr>
            </w:pPr>
            <w:r w:rsidRPr="00366F2E">
              <w:rPr>
                <w:rFonts w:ascii="Arial" w:hAnsi="Arial" w:cs="Arial"/>
                <w:b/>
              </w:rPr>
              <w:t>Obálka s natištěnou známkou a obrazem (event. přítiskem)</w:t>
            </w:r>
            <w:r w:rsidRPr="00366F2E">
              <w:rPr>
                <w:rFonts w:ascii="Arial" w:hAnsi="Arial" w:cs="Arial"/>
                <w:b/>
              </w:rPr>
              <w:br/>
            </w:r>
            <w:r w:rsidRPr="00366F2E">
              <w:rPr>
                <w:rFonts w:ascii="Arial" w:hAnsi="Arial" w:cs="Arial"/>
                <w:sz w:val="20"/>
                <w:szCs w:val="20"/>
              </w:rPr>
              <w:t>vydané do 31. 12. 2022</w:t>
            </w:r>
          </w:p>
        </w:tc>
        <w:tc>
          <w:tcPr>
            <w:tcW w:w="2703" w:type="dxa"/>
            <w:tcBorders>
              <w:top w:val="single" w:sz="4" w:space="0" w:color="auto"/>
              <w:left w:val="single" w:sz="4" w:space="0" w:color="auto"/>
              <w:bottom w:val="single" w:sz="4" w:space="0" w:color="auto"/>
              <w:right w:val="single" w:sz="4" w:space="0" w:color="auto"/>
            </w:tcBorders>
            <w:vAlign w:val="center"/>
          </w:tcPr>
          <w:p w14:paraId="3A144E62"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5,00 + nominální hodnota vytištěné známky</w:t>
            </w:r>
          </w:p>
        </w:tc>
      </w:tr>
      <w:tr w:rsidR="00D62380" w:rsidRPr="00366F2E" w14:paraId="0CE5F899" w14:textId="77777777" w:rsidTr="00554C1F">
        <w:trPr>
          <w:trHeight w:val="178"/>
        </w:trPr>
        <w:tc>
          <w:tcPr>
            <w:tcW w:w="567" w:type="dxa"/>
            <w:tcBorders>
              <w:top w:val="nil"/>
              <w:left w:val="single" w:sz="4" w:space="0" w:color="auto"/>
              <w:bottom w:val="single" w:sz="4" w:space="0" w:color="auto"/>
              <w:right w:val="single" w:sz="4" w:space="0" w:color="auto"/>
            </w:tcBorders>
          </w:tcPr>
          <w:p w14:paraId="20B7FF3A" w14:textId="77777777" w:rsidR="00554C1F" w:rsidRPr="00366F2E" w:rsidRDefault="00554C1F" w:rsidP="00554C1F">
            <w:pPr>
              <w:ind w:firstLine="33"/>
              <w:rPr>
                <w:rFonts w:ascii="Arial" w:hAnsi="Arial" w:cs="Arial"/>
                <w:b/>
              </w:rPr>
            </w:pPr>
          </w:p>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4DC72943" w14:textId="27231CE3" w:rsidR="00554C1F" w:rsidRPr="00366F2E" w:rsidRDefault="00554C1F" w:rsidP="00554C1F">
            <w:pPr>
              <w:spacing w:line="240" w:lineRule="auto"/>
              <w:rPr>
                <w:rFonts w:ascii="Arial" w:hAnsi="Arial" w:cs="Arial"/>
                <w:b/>
              </w:rPr>
            </w:pPr>
            <w:r w:rsidRPr="00366F2E">
              <w:rPr>
                <w:rFonts w:ascii="Arial" w:hAnsi="Arial" w:cs="Arial"/>
                <w:sz w:val="20"/>
                <w:szCs w:val="20"/>
              </w:rPr>
              <w:t>vydané od 1. 1. 2023</w:t>
            </w:r>
          </w:p>
        </w:tc>
        <w:tc>
          <w:tcPr>
            <w:tcW w:w="2703" w:type="dxa"/>
            <w:tcBorders>
              <w:top w:val="single" w:sz="4" w:space="0" w:color="auto"/>
              <w:left w:val="single" w:sz="4" w:space="0" w:color="auto"/>
              <w:bottom w:val="single" w:sz="4" w:space="0" w:color="auto"/>
              <w:right w:val="single" w:sz="4" w:space="0" w:color="auto"/>
            </w:tcBorders>
            <w:vAlign w:val="center"/>
          </w:tcPr>
          <w:p w14:paraId="6C86DD55" w14:textId="1AA71A49"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10,00 + nominální hodnota vytištěné známky</w:t>
            </w:r>
          </w:p>
        </w:tc>
      </w:tr>
      <w:tr w:rsidR="00D62380" w:rsidRPr="00366F2E" w14:paraId="18A2B339" w14:textId="77777777" w:rsidTr="00554C1F">
        <w:trPr>
          <w:trHeight w:val="178"/>
        </w:trPr>
        <w:tc>
          <w:tcPr>
            <w:tcW w:w="567" w:type="dxa"/>
            <w:tcBorders>
              <w:top w:val="single" w:sz="4" w:space="0" w:color="auto"/>
              <w:left w:val="single" w:sz="4" w:space="0" w:color="auto"/>
              <w:bottom w:val="nil"/>
              <w:right w:val="single" w:sz="4" w:space="0" w:color="auto"/>
            </w:tcBorders>
          </w:tcPr>
          <w:sdt>
            <w:sdtPr>
              <w:rPr>
                <w:rFonts w:ascii="Arial" w:hAnsi="Arial" w:cs="Arial"/>
                <w:b/>
              </w:rPr>
              <w:id w:val="13470739"/>
            </w:sdtPr>
            <w:sdtEndPr/>
            <w:sdtContent>
              <w:p w14:paraId="543B00E0" w14:textId="6E9F501C" w:rsidR="00554C1F" w:rsidRPr="00366F2E" w:rsidRDefault="00554C1F" w:rsidP="00554C1F">
                <w:pPr>
                  <w:ind w:firstLine="33"/>
                  <w:rPr>
                    <w:rFonts w:ascii="Arial" w:hAnsi="Arial" w:cs="Arial"/>
                    <w:b/>
                  </w:rPr>
                </w:pPr>
                <w:r w:rsidRPr="00366F2E">
                  <w:rPr>
                    <w:rFonts w:ascii="Arial" w:hAnsi="Arial" w:cs="Arial"/>
                    <w:b/>
                  </w:rPr>
                  <w:t>12</w:t>
                </w:r>
              </w:p>
            </w:sdtContent>
          </w:sdt>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769D8330" w14:textId="7C46CD7C" w:rsidR="00554C1F" w:rsidRPr="00366F2E" w:rsidRDefault="00554C1F" w:rsidP="00554C1F">
            <w:pPr>
              <w:rPr>
                <w:rFonts w:ascii="Arial" w:hAnsi="Arial" w:cs="Arial"/>
                <w:b/>
              </w:rPr>
            </w:pPr>
            <w:r w:rsidRPr="00366F2E">
              <w:rPr>
                <w:rFonts w:ascii="Arial" w:hAnsi="Arial" w:cs="Arial"/>
                <w:b/>
              </w:rPr>
              <w:t>Pohlednice s natištěnou známkou</w:t>
            </w:r>
            <w:r w:rsidRPr="00366F2E">
              <w:rPr>
                <w:rFonts w:ascii="Arial" w:hAnsi="Arial" w:cs="Arial"/>
                <w:b/>
              </w:rPr>
              <w:br/>
            </w:r>
            <w:r w:rsidRPr="00366F2E">
              <w:rPr>
                <w:rFonts w:ascii="Arial" w:hAnsi="Arial" w:cs="Arial"/>
                <w:sz w:val="20"/>
                <w:szCs w:val="20"/>
              </w:rPr>
              <w:t>vydané do 31. 12. 2022</w:t>
            </w:r>
          </w:p>
        </w:tc>
        <w:tc>
          <w:tcPr>
            <w:tcW w:w="2703" w:type="dxa"/>
            <w:tcBorders>
              <w:top w:val="single" w:sz="4" w:space="0" w:color="auto"/>
              <w:left w:val="single" w:sz="4" w:space="0" w:color="auto"/>
              <w:bottom w:val="single" w:sz="4" w:space="0" w:color="auto"/>
              <w:right w:val="single" w:sz="4" w:space="0" w:color="auto"/>
            </w:tcBorders>
            <w:vAlign w:val="center"/>
          </w:tcPr>
          <w:p w14:paraId="13BEC545" w14:textId="77777777"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2,00 + nominální hodnota vytištěné známky</w:t>
            </w:r>
          </w:p>
        </w:tc>
      </w:tr>
      <w:tr w:rsidR="00D62380" w:rsidRPr="00366F2E" w14:paraId="0D8000DE" w14:textId="77777777" w:rsidTr="00554C1F">
        <w:trPr>
          <w:trHeight w:val="178"/>
        </w:trPr>
        <w:tc>
          <w:tcPr>
            <w:tcW w:w="567" w:type="dxa"/>
            <w:tcBorders>
              <w:top w:val="nil"/>
              <w:left w:val="single" w:sz="4" w:space="0" w:color="auto"/>
              <w:bottom w:val="single" w:sz="4" w:space="0" w:color="auto"/>
              <w:right w:val="single" w:sz="4" w:space="0" w:color="auto"/>
            </w:tcBorders>
          </w:tcPr>
          <w:p w14:paraId="53EC5A5E" w14:textId="77777777" w:rsidR="00554C1F" w:rsidRPr="00366F2E" w:rsidRDefault="00554C1F" w:rsidP="00554C1F">
            <w:pPr>
              <w:ind w:firstLine="33"/>
              <w:rPr>
                <w:rFonts w:ascii="Arial" w:hAnsi="Arial" w:cs="Arial"/>
                <w:b/>
              </w:rPr>
            </w:pPr>
          </w:p>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2D53A270" w14:textId="2700EFAD" w:rsidR="00554C1F" w:rsidRPr="00366F2E" w:rsidRDefault="00554C1F" w:rsidP="00554C1F">
            <w:pPr>
              <w:rPr>
                <w:rFonts w:ascii="Arial" w:hAnsi="Arial" w:cs="Arial"/>
                <w:b/>
              </w:rPr>
            </w:pPr>
            <w:r w:rsidRPr="00366F2E">
              <w:rPr>
                <w:rFonts w:ascii="Arial" w:hAnsi="Arial" w:cs="Arial"/>
                <w:sz w:val="20"/>
                <w:szCs w:val="20"/>
              </w:rPr>
              <w:t>vydané od 1. 1. 2023</w:t>
            </w:r>
          </w:p>
        </w:tc>
        <w:tc>
          <w:tcPr>
            <w:tcW w:w="2703" w:type="dxa"/>
            <w:tcBorders>
              <w:top w:val="single" w:sz="4" w:space="0" w:color="auto"/>
              <w:left w:val="single" w:sz="4" w:space="0" w:color="auto"/>
              <w:bottom w:val="single" w:sz="4" w:space="0" w:color="auto"/>
              <w:right w:val="single" w:sz="4" w:space="0" w:color="auto"/>
            </w:tcBorders>
            <w:vAlign w:val="center"/>
          </w:tcPr>
          <w:p w14:paraId="7C8B77CD" w14:textId="7CB109E9"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10,00 + nominální hodnota vytištěné známky</w:t>
            </w:r>
          </w:p>
        </w:tc>
      </w:tr>
      <w:tr w:rsidR="00D62380" w:rsidRPr="00366F2E" w14:paraId="3D204896" w14:textId="77777777" w:rsidTr="00554C1F">
        <w:trPr>
          <w:trHeight w:val="178"/>
        </w:trPr>
        <w:tc>
          <w:tcPr>
            <w:tcW w:w="567" w:type="dxa"/>
            <w:tcBorders>
              <w:top w:val="single" w:sz="4" w:space="0" w:color="auto"/>
              <w:left w:val="single" w:sz="4" w:space="0" w:color="auto"/>
              <w:bottom w:val="single" w:sz="4" w:space="0" w:color="auto"/>
              <w:right w:val="single" w:sz="4" w:space="0" w:color="auto"/>
            </w:tcBorders>
          </w:tcPr>
          <w:sdt>
            <w:sdtPr>
              <w:rPr>
                <w:rFonts w:ascii="Arial" w:hAnsi="Arial" w:cs="Arial"/>
                <w:b/>
              </w:rPr>
              <w:id w:val="5230722"/>
            </w:sdtPr>
            <w:sdtEndPr/>
            <w:sdtContent>
              <w:p w14:paraId="77D49F1F" w14:textId="5BAF2587" w:rsidR="00554C1F" w:rsidRPr="00366F2E" w:rsidRDefault="00554C1F" w:rsidP="00554C1F">
                <w:pPr>
                  <w:ind w:firstLine="33"/>
                  <w:rPr>
                    <w:rFonts w:ascii="Arial" w:hAnsi="Arial" w:cs="Arial"/>
                    <w:b/>
                  </w:rPr>
                </w:pPr>
                <w:r w:rsidRPr="00366F2E">
                  <w:rPr>
                    <w:rFonts w:ascii="Arial" w:hAnsi="Arial" w:cs="Arial"/>
                    <w:b/>
                  </w:rPr>
                  <w:t>13</w:t>
                </w:r>
              </w:p>
            </w:sdtContent>
          </w:sdt>
        </w:tc>
        <w:tc>
          <w:tcPr>
            <w:tcW w:w="9498" w:type="dxa"/>
            <w:gridSpan w:val="2"/>
            <w:tcBorders>
              <w:top w:val="single" w:sz="4" w:space="0" w:color="auto"/>
              <w:left w:val="single" w:sz="4" w:space="0" w:color="auto"/>
              <w:bottom w:val="single" w:sz="4" w:space="0" w:color="auto"/>
              <w:right w:val="single" w:sz="4" w:space="0" w:color="auto"/>
            </w:tcBorders>
            <w:shd w:val="clear" w:color="auto" w:fill="auto"/>
            <w:vAlign w:val="center"/>
          </w:tcPr>
          <w:p w14:paraId="32E959A1" w14:textId="44A5F34B" w:rsidR="00554C1F" w:rsidRPr="00366F2E" w:rsidRDefault="00554C1F" w:rsidP="00554C1F">
            <w:pPr>
              <w:spacing w:line="240" w:lineRule="auto"/>
              <w:rPr>
                <w:rFonts w:ascii="Arial" w:hAnsi="Arial" w:cs="Arial"/>
                <w:sz w:val="20"/>
                <w:szCs w:val="20"/>
              </w:rPr>
            </w:pPr>
            <w:r w:rsidRPr="00366F2E">
              <w:rPr>
                <w:rFonts w:ascii="Arial" w:hAnsi="Arial" w:cs="Arial"/>
                <w:sz w:val="20"/>
                <w:szCs w:val="20"/>
              </w:rPr>
              <w:t>Výše nominální hodnoty může být vyjádřena buď číslovkou a měnou na poštovní známce, nebo jednopísmenovým symbolem na poštovní známce; v takovém případě je výše nominální hodnoty poštovní známky rovna ceně dle odstavce 2.</w:t>
            </w:r>
          </w:p>
        </w:tc>
      </w:tr>
      <w:tr w:rsidR="00554C1F" w:rsidRPr="00366F2E" w14:paraId="27942711" w14:textId="77777777" w:rsidTr="00554C1F">
        <w:trPr>
          <w:trHeight w:val="178"/>
        </w:trPr>
        <w:tc>
          <w:tcPr>
            <w:tcW w:w="567" w:type="dxa"/>
            <w:tcBorders>
              <w:top w:val="single" w:sz="4" w:space="0" w:color="auto"/>
              <w:left w:val="single" w:sz="4" w:space="0" w:color="auto"/>
              <w:bottom w:val="single" w:sz="4" w:space="0" w:color="auto"/>
              <w:right w:val="single" w:sz="4" w:space="0" w:color="auto"/>
            </w:tcBorders>
          </w:tcPr>
          <w:sdt>
            <w:sdtPr>
              <w:rPr>
                <w:rFonts w:ascii="Arial" w:hAnsi="Arial" w:cs="Arial"/>
                <w:b/>
              </w:rPr>
              <w:id w:val="3467590"/>
            </w:sdtPr>
            <w:sdtEndPr/>
            <w:sdtContent>
              <w:p w14:paraId="1A8D66D4" w14:textId="3BBAE8EA" w:rsidR="00554C1F" w:rsidRPr="00366F2E" w:rsidRDefault="00554C1F" w:rsidP="00554C1F">
                <w:pPr>
                  <w:ind w:firstLine="33"/>
                  <w:rPr>
                    <w:rFonts w:ascii="Arial" w:hAnsi="Arial" w:cs="Arial"/>
                    <w:b/>
                  </w:rPr>
                </w:pPr>
                <w:r w:rsidRPr="00366F2E">
                  <w:rPr>
                    <w:rFonts w:ascii="Arial" w:hAnsi="Arial" w:cs="Arial"/>
                    <w:b/>
                  </w:rPr>
                  <w:t>14</w:t>
                </w:r>
              </w:p>
            </w:sdtContent>
          </w:sdt>
        </w:tc>
        <w:tc>
          <w:tcPr>
            <w:tcW w:w="6795" w:type="dxa"/>
            <w:tcBorders>
              <w:top w:val="single" w:sz="4" w:space="0" w:color="auto"/>
              <w:left w:val="single" w:sz="4" w:space="0" w:color="auto"/>
              <w:bottom w:val="single" w:sz="4" w:space="0" w:color="auto"/>
              <w:right w:val="single" w:sz="4" w:space="0" w:color="auto"/>
            </w:tcBorders>
            <w:shd w:val="clear" w:color="auto" w:fill="auto"/>
            <w:vAlign w:val="center"/>
          </w:tcPr>
          <w:p w14:paraId="3DAE9FAB" w14:textId="77777777" w:rsidR="00554C1F" w:rsidRPr="00366F2E" w:rsidRDefault="00554C1F" w:rsidP="00554C1F">
            <w:pPr>
              <w:rPr>
                <w:rFonts w:ascii="Arial" w:hAnsi="Arial" w:cs="Arial"/>
                <w:b/>
              </w:rPr>
            </w:pPr>
            <w:r w:rsidRPr="00366F2E">
              <w:rPr>
                <w:rFonts w:ascii="Arial" w:hAnsi="Arial" w:cs="Arial"/>
                <w:b/>
              </w:rPr>
              <w:t>Mezinárodní odpovědka</w:t>
            </w:r>
          </w:p>
        </w:tc>
        <w:tc>
          <w:tcPr>
            <w:tcW w:w="2703" w:type="dxa"/>
            <w:tcBorders>
              <w:top w:val="single" w:sz="4" w:space="0" w:color="auto"/>
              <w:left w:val="single" w:sz="4" w:space="0" w:color="auto"/>
              <w:bottom w:val="single" w:sz="4" w:space="0" w:color="auto"/>
              <w:right w:val="single" w:sz="4" w:space="0" w:color="auto"/>
            </w:tcBorders>
            <w:vAlign w:val="center"/>
          </w:tcPr>
          <w:p w14:paraId="6F3035FD" w14:textId="4741E942" w:rsidR="00554C1F" w:rsidRPr="00366F2E" w:rsidRDefault="008476C1" w:rsidP="00432F72">
            <w:pPr>
              <w:spacing w:line="240" w:lineRule="auto"/>
              <w:jc w:val="center"/>
              <w:rPr>
                <w:rFonts w:ascii="Arial" w:hAnsi="Arial" w:cs="Arial"/>
                <w:sz w:val="20"/>
                <w:szCs w:val="20"/>
              </w:rPr>
            </w:pPr>
            <w:r w:rsidRPr="00366F2E">
              <w:rPr>
                <w:rFonts w:ascii="Arial" w:hAnsi="Arial" w:cs="Arial"/>
                <w:sz w:val="20"/>
                <w:szCs w:val="20"/>
              </w:rPr>
              <w:t>59</w:t>
            </w:r>
            <w:r w:rsidR="00554C1F" w:rsidRPr="00366F2E">
              <w:rPr>
                <w:rFonts w:ascii="Arial" w:hAnsi="Arial" w:cs="Arial"/>
                <w:sz w:val="20"/>
                <w:szCs w:val="20"/>
              </w:rPr>
              <w:t>,00</w:t>
            </w:r>
          </w:p>
        </w:tc>
      </w:tr>
    </w:tbl>
    <w:p w14:paraId="137F78C3" w14:textId="77777777" w:rsidR="00BF39CA" w:rsidRPr="00366F2E" w:rsidRDefault="00BF39CA" w:rsidP="0075644C">
      <w:pPr>
        <w:pStyle w:val="cpNormal1"/>
        <w:rPr>
          <w:rFonts w:ascii="Arial" w:hAnsi="Arial" w:cs="Arial"/>
        </w:rPr>
      </w:pPr>
    </w:p>
    <w:p w14:paraId="79AB9043" w14:textId="74BAAFAE" w:rsidR="009E1890" w:rsidRPr="00366F2E" w:rsidRDefault="00A66C4F" w:rsidP="0075644C">
      <w:pPr>
        <w:pStyle w:val="cpNormal1"/>
        <w:rPr>
          <w:rFonts w:ascii="Arial" w:hAnsi="Arial" w:cs="Arial"/>
        </w:rPr>
      </w:pPr>
      <w:r w:rsidRPr="00366F2E">
        <w:rPr>
          <w:rFonts w:ascii="Arial" w:hAnsi="Arial" w:cs="Arial"/>
          <w:noProof/>
          <w:lang w:eastAsia="cs-CZ"/>
        </w:rPr>
        <mc:AlternateContent>
          <mc:Choice Requires="wps">
            <w:drawing>
              <wp:anchor distT="0" distB="0" distL="114300" distR="114300" simplePos="0" relativeHeight="251658269" behindDoc="0" locked="0" layoutInCell="1" allowOverlap="1" wp14:anchorId="5E93C638" wp14:editId="1B9DEDA0">
                <wp:simplePos x="0" y="0"/>
                <wp:positionH relativeFrom="page">
                  <wp:posOffset>1299210</wp:posOffset>
                </wp:positionH>
                <wp:positionV relativeFrom="bottomMargin">
                  <wp:posOffset>203835</wp:posOffset>
                </wp:positionV>
                <wp:extent cx="4847590" cy="258445"/>
                <wp:effectExtent l="0" t="0" r="0" b="8255"/>
                <wp:wrapNone/>
                <wp:docPr id="59" name="Textové pole 5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A237F59" w14:textId="77777777" w:rsidR="004F26E4" w:rsidRPr="006E1087" w:rsidRDefault="004F26E4" w:rsidP="00A66C4F">
                            <w:pPr>
                              <w:jc w:val="center"/>
                            </w:pPr>
                            <w:r>
                              <w:rPr>
                                <w:b/>
                                <w:i/>
                              </w:rPr>
                              <w:t>Poštovní ceniny a celiny</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46FD97B1">
              <v:shape id="Textové pole 59" style="position:absolute;margin-left:102.3pt;margin-top:16.05pt;width:381.7pt;height:20.35pt;z-index:251658269;visibility:visible;mso-wrap-style:square;mso-width-percent:0;mso-height-percent:0;mso-wrap-distance-left:9pt;mso-wrap-distance-top:0;mso-wrap-distance-right:9pt;mso-wrap-distance-bottom:0;mso-position-horizontal:absolute;mso-position-horizontal-relative:page;mso-position-vertical:absolute;mso-position-vertical-relative:bottom-margin-area;mso-width-percent:0;mso-height-percent:0;mso-width-relative:page;mso-height-relative:page;v-text-anchor:top" o:spid="_x0000_s107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b4Ax5QEAAKkDAAAOAAAAZHJzL2Uyb0RvYy54bWysU8Fu2zAMvQ/YPwi6L04yZ02NOEXXosOA&#10;rhvQ9QNkWbKF2aJGKbGzrx8lp2m23YpdBJGUH997pDdXY9+xvUJvwJZ8MZtzpqyE2tim5E/f796t&#10;OfNB2Fp0YFXJD8rzq+3bN5vBFWoJLXS1QkYg1heDK3kbgiuyzMtW9cLPwClLRQ3Yi0AhNlmNYiD0&#10;vsuW8/mHbACsHYJU3lP2dirybcLXWsnwVWuvAutKTtxCOjGdVTyz7UYUDQrXGnmkIV7BohfGUtMT&#10;1K0Igu3Q/APVG4ngQYeZhD4DrY1USQOpWcz/UvPYCqeSFjLHu5NN/v/Byof9o/uGLIwfYaQBJhHe&#10;3YP84ZmFm1bYRl0jwtAqUVPjRbQsG5wvjp9Gq33hI0g1fIGahix2ARLQqLGPrpBORug0gMPJdDUG&#10;JimZr/OL1SWVJNWWq3Wer1ILUTx/7dCHTwp6Fi8lRxpqQhf7ex8iG1E8P4nNLNyZrkuD7ewfCXoY&#10;M4l9JDxRD2M1MlOXfPU+No5qKqgPpAdh2hfab7q0gL84G2hXSu5/7gQqzrrPljy5XOR5XK4U5KuL&#10;JQV4XqnOK8JKgip54Gy63oRpIXcOTdNSp2kKFq7JR22SxBdWR/60D0n5cXfjwp3H6dXLH7b9DQAA&#10;//8DAFBLAwQUAAYACAAAACEAiMohNd4AAAAJAQAADwAAAGRycy9kb3ducmV2LnhtbEyPy07DMBBF&#10;90j8gzVI7KjdUEIaMqkQiC2o5SGxc5NpEhGPo9htwt8zrGA5mqN7zy02s+vVicbQeUZYLgwo4srX&#10;HTcIb69PVxmoEC3XtvdMCN8UYFOenxU2r/3EWzrtYqMkhENuEdoYh1zrULXkbFj4gVh+Bz86G+Uc&#10;G12PdpJw1+vEmFQ727E0tHagh5aqr93RIbw/Hz4/VualeXQ3w+Rno9mtNeLlxXx/ByrSHP9g+NUX&#10;dSjFae+PXAfVIyRmlQqKcJ0sQQmwTjMZt0e4TTLQZaH/Lyh/AAAA//8DAFBLAQItABQABgAIAAAA&#10;IQC2gziS/gAAAOEBAAATAAAAAAAAAAAAAAAAAAAAAABbQ29udGVudF9UeXBlc10ueG1sUEsBAi0A&#10;FAAGAAgAAAAhADj9If/WAAAAlAEAAAsAAAAAAAAAAAAAAAAALwEAAF9yZWxzLy5yZWxzUEsBAi0A&#10;FAAGAAgAAAAhABhvgDHlAQAAqQMAAA4AAAAAAAAAAAAAAAAALgIAAGRycy9lMm9Eb2MueG1sUEsB&#10;Ai0AFAAGAAgAAAAhAIjKITXeAAAACQEAAA8AAAAAAAAAAAAAAAAAPwQAAGRycy9kb3ducmV2Lnht&#10;bFBLBQYAAAAABAAEAPMAAABKBQAAAAA=&#10;" w14:anchorId="5E93C638">
                <v:textbox>
                  <w:txbxContent>
                    <w:p w:rsidRPr="006E1087" w:rsidR="004F26E4" w:rsidP="00A66C4F" w:rsidRDefault="004F26E4" w14:paraId="57952E4B" w14:textId="77777777">
                      <w:pPr>
                        <w:jc w:val="center"/>
                      </w:pPr>
                      <w:r>
                        <w:rPr>
                          <w:b/>
                          <w:i/>
                        </w:rPr>
                        <w:t>Poštovní ceniny a celiny</w:t>
                      </w:r>
                    </w:p>
                  </w:txbxContent>
                </v:textbox>
                <w10:wrap anchorx="page" anchory="margin"/>
              </v:shape>
            </w:pict>
          </mc:Fallback>
        </mc:AlternateContent>
      </w:r>
    </w:p>
    <w:p w14:paraId="1D338641" w14:textId="27054DC2" w:rsidR="00D95DAC" w:rsidRPr="00366F2E" w:rsidRDefault="00D95DAC" w:rsidP="002C33D3">
      <w:pPr>
        <w:pStyle w:val="Nadpis1"/>
        <w:rPr>
          <w:rFonts w:cs="Arial"/>
        </w:rPr>
      </w:pPr>
      <w:bookmarkStart w:id="597" w:name="_Toc22742939"/>
      <w:bookmarkStart w:id="598" w:name="_Toc87870699"/>
      <w:bookmarkStart w:id="599" w:name="_Toc151388029"/>
      <w:bookmarkStart w:id="600" w:name="_Toc189039875"/>
      <w:bookmarkStart w:id="601" w:name="_Toc447207192"/>
      <w:r w:rsidRPr="00366F2E">
        <w:rPr>
          <w:rFonts w:cs="Arial"/>
        </w:rPr>
        <w:lastRenderedPageBreak/>
        <w:t>PŮSOBNOST</w:t>
      </w:r>
      <w:bookmarkEnd w:id="597"/>
      <w:bookmarkEnd w:id="598"/>
      <w:bookmarkEnd w:id="599"/>
      <w:bookmarkEnd w:id="600"/>
    </w:p>
    <w:p w14:paraId="5CB22A67" w14:textId="77777777" w:rsidR="00D95DAC" w:rsidRPr="00366F2E" w:rsidRDefault="00D95DAC" w:rsidP="002C33D3">
      <w:pPr>
        <w:spacing w:line="240" w:lineRule="auto"/>
        <w:jc w:val="both"/>
        <w:rPr>
          <w:rFonts w:ascii="Arial" w:hAnsi="Arial" w:cs="Arial"/>
        </w:rPr>
      </w:pPr>
    </w:p>
    <w:p w14:paraId="3A119380" w14:textId="77777777" w:rsidR="00D95DAC" w:rsidRPr="00366F2E" w:rsidRDefault="00D95DAC" w:rsidP="002C33D3">
      <w:pPr>
        <w:spacing w:line="240" w:lineRule="auto"/>
        <w:jc w:val="both"/>
        <w:rPr>
          <w:rFonts w:ascii="Arial" w:hAnsi="Arial" w:cs="Arial"/>
          <w:sz w:val="20"/>
          <w:szCs w:val="20"/>
        </w:rPr>
      </w:pPr>
      <w:r w:rsidRPr="00366F2E">
        <w:rPr>
          <w:rFonts w:ascii="Arial" w:hAnsi="Arial" w:cs="Arial"/>
          <w:sz w:val="20"/>
          <w:szCs w:val="20"/>
        </w:rPr>
        <w:t xml:space="preserve">Ceny uvedené v Ceníku poštovních služeb a ostatních služeb poskytovaných Českou poštou, </w:t>
      </w:r>
      <w:proofErr w:type="spellStart"/>
      <w:r w:rsidRPr="00366F2E">
        <w:rPr>
          <w:rFonts w:ascii="Arial" w:hAnsi="Arial" w:cs="Arial"/>
          <w:sz w:val="20"/>
          <w:szCs w:val="20"/>
        </w:rPr>
        <w:t>s.p</w:t>
      </w:r>
      <w:proofErr w:type="spellEnd"/>
      <w:r w:rsidRPr="00366F2E">
        <w:rPr>
          <w:rFonts w:ascii="Arial" w:hAnsi="Arial" w:cs="Arial"/>
          <w:sz w:val="20"/>
          <w:szCs w:val="20"/>
        </w:rPr>
        <w:t xml:space="preserve">., se neuplatní: </w:t>
      </w:r>
    </w:p>
    <w:p w14:paraId="4F54666C" w14:textId="58FE152F" w:rsidR="00D95DAC" w:rsidRPr="00366F2E" w:rsidRDefault="00D95DAC" w:rsidP="002C33D3">
      <w:pPr>
        <w:pStyle w:val="Odstavecseseznamem"/>
        <w:numPr>
          <w:ilvl w:val="0"/>
          <w:numId w:val="58"/>
        </w:numPr>
        <w:spacing w:line="240" w:lineRule="auto"/>
        <w:jc w:val="both"/>
        <w:rPr>
          <w:rFonts w:ascii="Arial" w:hAnsi="Arial" w:cs="Arial"/>
          <w:sz w:val="20"/>
          <w:szCs w:val="20"/>
        </w:rPr>
      </w:pPr>
      <w:r w:rsidRPr="00366F2E">
        <w:rPr>
          <w:rFonts w:ascii="Arial" w:hAnsi="Arial" w:cs="Arial"/>
          <w:sz w:val="20"/>
          <w:szCs w:val="20"/>
        </w:rPr>
        <w:t>v</w:t>
      </w:r>
      <w:r w:rsidR="00E35135" w:rsidRPr="00366F2E">
        <w:rPr>
          <w:rFonts w:ascii="Arial" w:hAnsi="Arial" w:cs="Arial"/>
          <w:sz w:val="20"/>
          <w:szCs w:val="20"/>
        </w:rPr>
        <w:t> </w:t>
      </w:r>
      <w:r w:rsidRPr="00366F2E">
        <w:rPr>
          <w:rFonts w:ascii="Arial" w:hAnsi="Arial" w:cs="Arial"/>
          <w:sz w:val="20"/>
          <w:szCs w:val="20"/>
        </w:rPr>
        <w:t>případech</w:t>
      </w:r>
      <w:r w:rsidR="00E35135" w:rsidRPr="00366F2E">
        <w:rPr>
          <w:rFonts w:ascii="Arial" w:hAnsi="Arial" w:cs="Arial"/>
          <w:sz w:val="20"/>
          <w:szCs w:val="20"/>
        </w:rPr>
        <w:t>,</w:t>
      </w:r>
      <w:r w:rsidRPr="00366F2E">
        <w:rPr>
          <w:rFonts w:ascii="Arial" w:hAnsi="Arial" w:cs="Arial"/>
          <w:sz w:val="20"/>
          <w:szCs w:val="20"/>
        </w:rPr>
        <w:t xml:space="preserve"> kdy je cena sjednána zvláštní smlouvou, která stanoví ceny odchylně od Ceníku poštovních služeb a ostatních služeb poskytovaných Českou poštou, </w:t>
      </w:r>
      <w:proofErr w:type="spellStart"/>
      <w:r w:rsidRPr="00366F2E">
        <w:rPr>
          <w:rFonts w:ascii="Arial" w:hAnsi="Arial" w:cs="Arial"/>
          <w:sz w:val="20"/>
          <w:szCs w:val="20"/>
        </w:rPr>
        <w:t>s.p</w:t>
      </w:r>
      <w:proofErr w:type="spellEnd"/>
      <w:r w:rsidRPr="00366F2E">
        <w:rPr>
          <w:rFonts w:ascii="Arial" w:hAnsi="Arial" w:cs="Arial"/>
          <w:sz w:val="20"/>
          <w:szCs w:val="20"/>
        </w:rPr>
        <w:t xml:space="preserve">. V takovém případě má cena stanovená zvláštní smlouvou přednost před cenou uvedenou v tomto Ceníku poštovních služeb a ostatních služeb poskytovaných Českou poštou, </w:t>
      </w:r>
      <w:proofErr w:type="spellStart"/>
      <w:r w:rsidRPr="00366F2E">
        <w:rPr>
          <w:rFonts w:ascii="Arial" w:hAnsi="Arial" w:cs="Arial"/>
          <w:sz w:val="20"/>
          <w:szCs w:val="20"/>
        </w:rPr>
        <w:t>s.p</w:t>
      </w:r>
      <w:proofErr w:type="spellEnd"/>
      <w:r w:rsidRPr="00366F2E">
        <w:rPr>
          <w:rFonts w:ascii="Arial" w:hAnsi="Arial" w:cs="Arial"/>
          <w:sz w:val="20"/>
          <w:szCs w:val="20"/>
        </w:rPr>
        <w:t>.</w:t>
      </w:r>
    </w:p>
    <w:p w14:paraId="6B26566E" w14:textId="5586496A" w:rsidR="00D95DAC" w:rsidRPr="00366F2E" w:rsidRDefault="00D95DAC" w:rsidP="002C33D3">
      <w:pPr>
        <w:pStyle w:val="Odstavecseseznamem"/>
        <w:numPr>
          <w:ilvl w:val="0"/>
          <w:numId w:val="58"/>
        </w:numPr>
        <w:spacing w:line="240" w:lineRule="auto"/>
        <w:jc w:val="both"/>
        <w:rPr>
          <w:rFonts w:ascii="Arial" w:hAnsi="Arial" w:cs="Arial"/>
          <w:sz w:val="20"/>
          <w:szCs w:val="20"/>
        </w:rPr>
      </w:pPr>
      <w:r w:rsidRPr="00366F2E">
        <w:rPr>
          <w:rFonts w:ascii="Arial" w:hAnsi="Arial" w:cs="Arial"/>
          <w:sz w:val="20"/>
          <w:szCs w:val="20"/>
        </w:rPr>
        <w:t xml:space="preserve">v případech na něž dopadá marketingová (slevová) akce vyhlášená Českou poštou, </w:t>
      </w:r>
      <w:proofErr w:type="spellStart"/>
      <w:r w:rsidRPr="00366F2E">
        <w:rPr>
          <w:rFonts w:ascii="Arial" w:hAnsi="Arial" w:cs="Arial"/>
          <w:sz w:val="20"/>
          <w:szCs w:val="20"/>
        </w:rPr>
        <w:t>s.p</w:t>
      </w:r>
      <w:proofErr w:type="spellEnd"/>
      <w:r w:rsidRPr="00366F2E">
        <w:rPr>
          <w:rFonts w:ascii="Arial" w:hAnsi="Arial" w:cs="Arial"/>
          <w:sz w:val="20"/>
          <w:szCs w:val="20"/>
        </w:rPr>
        <w:t xml:space="preserve">., za předpokladu, že je cena stanovená Českou poštou, </w:t>
      </w:r>
      <w:proofErr w:type="spellStart"/>
      <w:r w:rsidRPr="00366F2E">
        <w:rPr>
          <w:rFonts w:ascii="Arial" w:hAnsi="Arial" w:cs="Arial"/>
          <w:sz w:val="20"/>
          <w:szCs w:val="20"/>
        </w:rPr>
        <w:t>s.p</w:t>
      </w:r>
      <w:proofErr w:type="spellEnd"/>
      <w:r w:rsidRPr="00366F2E">
        <w:rPr>
          <w:rFonts w:ascii="Arial" w:hAnsi="Arial" w:cs="Arial"/>
          <w:sz w:val="20"/>
          <w:szCs w:val="20"/>
        </w:rPr>
        <w:t>. v rámci mar</w:t>
      </w:r>
      <w:r w:rsidR="00E35135" w:rsidRPr="00366F2E">
        <w:rPr>
          <w:rFonts w:ascii="Arial" w:hAnsi="Arial" w:cs="Arial"/>
          <w:sz w:val="20"/>
          <w:szCs w:val="20"/>
        </w:rPr>
        <w:t xml:space="preserve">ketingové akce nižší, než cena </w:t>
      </w:r>
      <w:r w:rsidRPr="00366F2E">
        <w:rPr>
          <w:rFonts w:ascii="Arial" w:hAnsi="Arial" w:cs="Arial"/>
          <w:sz w:val="20"/>
          <w:szCs w:val="20"/>
        </w:rPr>
        <w:t>vyplývající z Ceníku poštovních služeb a ostatních služeb posk</w:t>
      </w:r>
      <w:r w:rsidR="00E35135" w:rsidRPr="00366F2E">
        <w:rPr>
          <w:rFonts w:ascii="Arial" w:hAnsi="Arial" w:cs="Arial"/>
          <w:sz w:val="20"/>
          <w:szCs w:val="20"/>
        </w:rPr>
        <w:t xml:space="preserve">ytovaných Českou poštou, </w:t>
      </w:r>
      <w:proofErr w:type="spellStart"/>
      <w:r w:rsidR="00E35135" w:rsidRPr="00366F2E">
        <w:rPr>
          <w:rFonts w:ascii="Arial" w:hAnsi="Arial" w:cs="Arial"/>
          <w:sz w:val="20"/>
          <w:szCs w:val="20"/>
        </w:rPr>
        <w:t>s.p</w:t>
      </w:r>
      <w:proofErr w:type="spellEnd"/>
      <w:r w:rsidR="00E35135" w:rsidRPr="00366F2E">
        <w:rPr>
          <w:rFonts w:ascii="Arial" w:hAnsi="Arial" w:cs="Arial"/>
          <w:sz w:val="20"/>
          <w:szCs w:val="20"/>
        </w:rPr>
        <w:t>. V </w:t>
      </w:r>
      <w:r w:rsidRPr="00366F2E">
        <w:rPr>
          <w:rFonts w:ascii="Arial" w:hAnsi="Arial" w:cs="Arial"/>
          <w:sz w:val="20"/>
          <w:szCs w:val="20"/>
        </w:rPr>
        <w:t xml:space="preserve">takovém případě má cena stanovená Českou poštou, </w:t>
      </w:r>
      <w:proofErr w:type="spellStart"/>
      <w:r w:rsidRPr="00366F2E">
        <w:rPr>
          <w:rFonts w:ascii="Arial" w:hAnsi="Arial" w:cs="Arial"/>
          <w:sz w:val="20"/>
          <w:szCs w:val="20"/>
        </w:rPr>
        <w:t>s.p</w:t>
      </w:r>
      <w:proofErr w:type="spellEnd"/>
      <w:r w:rsidRPr="00366F2E">
        <w:rPr>
          <w:rFonts w:ascii="Arial" w:hAnsi="Arial" w:cs="Arial"/>
          <w:sz w:val="20"/>
          <w:szCs w:val="20"/>
        </w:rPr>
        <w:t xml:space="preserve">. v rámci marketingové akce přednost před cenou uvedenou v tomto Ceníku poštovních služeb a ostatních služeb poskytovaných Českou poštou, </w:t>
      </w:r>
      <w:proofErr w:type="spellStart"/>
      <w:r w:rsidRPr="00366F2E">
        <w:rPr>
          <w:rFonts w:ascii="Arial" w:hAnsi="Arial" w:cs="Arial"/>
          <w:sz w:val="20"/>
          <w:szCs w:val="20"/>
        </w:rPr>
        <w:t>s.p</w:t>
      </w:r>
      <w:proofErr w:type="spellEnd"/>
      <w:r w:rsidR="004A59CC" w:rsidRPr="00366F2E">
        <w:rPr>
          <w:rFonts w:ascii="Arial" w:hAnsi="Arial" w:cs="Arial"/>
          <w:sz w:val="20"/>
          <w:szCs w:val="20"/>
        </w:rPr>
        <w:t>.</w:t>
      </w:r>
    </w:p>
    <w:p w14:paraId="5531AFD6" w14:textId="1D218CC3" w:rsidR="00D95DAC" w:rsidRPr="00366F2E" w:rsidRDefault="009E1890">
      <w:pPr>
        <w:spacing w:line="240" w:lineRule="auto"/>
        <w:rPr>
          <w:rFonts w:ascii="Arial" w:eastAsia="Times New Roman" w:hAnsi="Arial" w:cs="Arial"/>
          <w:b/>
          <w:bCs/>
          <w:sz w:val="32"/>
          <w:szCs w:val="32"/>
        </w:rPr>
      </w:pPr>
      <w:r w:rsidRPr="00366F2E">
        <w:rPr>
          <w:rFonts w:ascii="Arial" w:hAnsi="Arial" w:cs="Arial"/>
          <w:noProof/>
          <w:lang w:eastAsia="cs-CZ"/>
        </w:rPr>
        <mc:AlternateContent>
          <mc:Choice Requires="wps">
            <w:drawing>
              <wp:anchor distT="0" distB="0" distL="114300" distR="114300" simplePos="0" relativeHeight="251658265" behindDoc="0" locked="0" layoutInCell="1" allowOverlap="1" wp14:anchorId="318DA6B2" wp14:editId="7B987AD2">
                <wp:simplePos x="0" y="0"/>
                <wp:positionH relativeFrom="margin">
                  <wp:posOffset>788670</wp:posOffset>
                </wp:positionH>
                <wp:positionV relativeFrom="bottomMargin">
                  <wp:posOffset>179070</wp:posOffset>
                </wp:positionV>
                <wp:extent cx="4847590" cy="341401"/>
                <wp:effectExtent l="0" t="0" r="0" b="1905"/>
                <wp:wrapNone/>
                <wp:docPr id="54" name="Textové pole 5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341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E44FB92" w14:textId="66DB46FC" w:rsidR="004F26E4" w:rsidRPr="006E1087" w:rsidRDefault="004F26E4" w:rsidP="004A59CC">
                            <w:pPr>
                              <w:jc w:val="center"/>
                            </w:pPr>
                            <w:r>
                              <w:rPr>
                                <w:b/>
                                <w:i/>
                              </w:rPr>
                              <w:t>Působnost</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1D1DB686">
              <v:shape id="Textové pole 54" style="position:absolute;margin-left:62.1pt;margin-top:14.1pt;width:381.7pt;height:26.9pt;flip:y;z-index:251658265;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8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C9SG6QEAALMDAAAOAAAAZHJzL2Uyb0RvYy54bWysU01v2zAMvQ/YfxB0X2xnztoacYquRYcB&#10;3QfQbndFlmJhtqhRSuzs15eSsyTrbsMugkTSj3yPz8vrse/YTqE3YGtezHLOlJXQGLup+ben+zeX&#10;nPkgbCM6sKrme+X59er1q+XgKjWHFrpGISMQ66vB1bwNwVVZ5mWreuFn4JSlpAbsRaAnbrIGxUDo&#10;fZfN8/xdNgA2DkEq7yl6NyX5KuFrrWT4orVXgXU1p9lCOjGd63hmq6WoNihca+RhDPEPU/TCWGp6&#10;hLoTQbAtmr+geiMRPOgwk9BnoLWRKnEgNkX+gs1jK5xKXEgc744y+f8HKz/vHt1XZGF8DyMtMJHw&#10;7gHkD88s3LbCbtQNIgytEg01LqJk2eB8dfg0Su0rH0HWwydoaMliGyABjRp7pjvjvv+GJsaM+tAq&#10;9kf51RiYpGB5WV4sriglKfe2LMp8aiaqiBPVdejDBwU9i5eaI6039RG7Bx/iXKeSWG7h3nRdWnFn&#10;/whQYYwkHnH0iUQY1yMzTc0XZWQZea2h2RMzhMk55HS6tIC/OBvINTX3P7cCFWfdR0vqXBVlGW2W&#10;HuXiYk4PPM+szzPCSoKqeeBsut6GyZpbh2bTUqdpHxZuSFFtEsXTVIf5yRmJ+cHF0Xrn71R1+tdW&#10;zwAAAP//AwBQSwMEFAAGAAgAAAAhAKnCyGXfAAAACQEAAA8AAABkcnMvZG93bnJldi54bWxMj09L&#10;w0AQxe+C32EZwZvddKltSLMpIggeotgo1OM2O82G7p+Q3bbx2zue6mnm8R5vflNuJmfZGcfYBy9h&#10;PsuAoW+D7n0n4evz5SEHFpPyWtngUcIPRthUtzelKnS4+C2em9QxKvGxUBJMSkPBeWwNOhVnYUBP&#10;3iGMTiWSY8f1qC5U7iwXWbbkTvWeLhg14LPB9ticnARd73aPq+NQb8334vBq33XdfLxJeX83Pa2B&#10;JZzSNQx/+IQOFTHtw8nryCxpsRAUlSBymhTI89US2J4WkQGvSv7/g+oXAAD//wMAUEsBAi0AFAAG&#10;AAgAAAAhALaDOJL+AAAA4QEAABMAAAAAAAAAAAAAAAAAAAAAAFtDb250ZW50X1R5cGVzXS54bWxQ&#10;SwECLQAUAAYACAAAACEAOP0h/9YAAACUAQAACwAAAAAAAAAAAAAAAAAvAQAAX3JlbHMvLnJlbHNQ&#10;SwECLQAUAAYACAAAACEAsAvUhukBAACzAwAADgAAAAAAAAAAAAAAAAAuAgAAZHJzL2Uyb0RvYy54&#10;bWxQSwECLQAUAAYACAAAACEAqcLIZd8AAAAJAQAADwAAAAAAAAAAAAAAAABDBAAAZHJzL2Rvd25y&#10;ZXYueG1sUEsFBgAAAAAEAAQA8wAAAE8FAAAAAA==&#10;" w14:anchorId="318DA6B2">
                <v:textbox>
                  <w:txbxContent>
                    <w:p w:rsidRPr="006E1087" w:rsidR="004F26E4" w:rsidP="004A59CC" w:rsidRDefault="004F26E4" w14:paraId="254C31C0" w14:textId="66DB46FC">
                      <w:pPr>
                        <w:jc w:val="center"/>
                      </w:pPr>
                      <w:r>
                        <w:rPr>
                          <w:b/>
                          <w:i/>
                        </w:rPr>
                        <w:t>Působnost</w:t>
                      </w:r>
                    </w:p>
                  </w:txbxContent>
                </v:textbox>
                <w10:wrap anchorx="margin" anchory="margin"/>
              </v:shape>
            </w:pict>
          </mc:Fallback>
        </mc:AlternateContent>
      </w:r>
      <w:r w:rsidRPr="00366F2E">
        <w:rPr>
          <w:rFonts w:ascii="Arial" w:hAnsi="Arial" w:cs="Arial"/>
          <w:noProof/>
          <w:lang w:eastAsia="cs-CZ"/>
        </w:rPr>
        <mc:AlternateContent>
          <mc:Choice Requires="wps">
            <w:drawing>
              <wp:anchor distT="0" distB="0" distL="114300" distR="114300" simplePos="0" relativeHeight="251658267" behindDoc="0" locked="0" layoutInCell="1" allowOverlap="1" wp14:anchorId="06D40A42" wp14:editId="4B2771DD">
                <wp:simplePos x="0" y="0"/>
                <wp:positionH relativeFrom="margin">
                  <wp:posOffset>595630</wp:posOffset>
                </wp:positionH>
                <wp:positionV relativeFrom="bottomMargin">
                  <wp:posOffset>-943610</wp:posOffset>
                </wp:positionV>
                <wp:extent cx="4847590" cy="258445"/>
                <wp:effectExtent l="0" t="0" r="0" b="8255"/>
                <wp:wrapNone/>
                <wp:docPr id="130" name="Textové pole 13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68E7E16" w14:textId="053F0E2A" w:rsidR="004F26E4" w:rsidRPr="006E1087" w:rsidRDefault="004F26E4" w:rsidP="00A86FDD">
                            <w:pPr>
                              <w:jc w:val="cente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415BA61A">
              <v:shape id="Textové pole 130" style="position:absolute;margin-left:46.9pt;margin-top:-74.3pt;width:381.7pt;height:20.35pt;z-index:251658267;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81"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wiw25AEAAKkDAAAOAAAAZHJzL2Uyb0RvYy54bWysU9tu2zAMfR+wfxD0vjgJ7DU14hRdiw4D&#10;ugvQ7QNkWbKF2aJGKbGzrx8lp2m2vQ17EURSPjznkN7eTEPPDgq9AVvx1WLJmbISGmPbin/7+vBm&#10;w5kPwjaiB6sqflSe3+xev9qOrlRr6KBvFDICsb4cXcW7EFyZZV52ahB+AU5ZKmrAQQQKsc0aFCOh&#10;D322Xi7fZiNg4xCk8p6y93OR7xK+1kqGz1p7FVhfceIW0onprOOZ7baibFG4zsgTDfEPLAZhLDU9&#10;Q92LINgezV9Qg5EIHnRYSBgy0NpIlTSQmtXyDzVPnXAqaSFzvDvb5P8frPx0eHJfkIXpHUw0wCTC&#10;u0eQ3z2zcNcJ26pbRBg7JRpqvIqWZaPz5enTaLUvfQSpx4/Q0JDFPkACmjQO0RXSyQidBnA8m66m&#10;wCQl801+VVxTSVJtXWzyvEgtRPn8tUMf3isYWLxUHGmoCV0cHn2IbET5/CQ2s/Bg+j4Ntre/Jehh&#10;zCT2kfBMPUz1xExT8SI1jmpqaI6kB2HeF9pvunSAPzkbaVcq7n/sBSrO+g+WPLle5XlcrhTkxdWa&#10;Arys1JcVYSVBVTxwNl/vwryQe4em7ajTPAULt+SjNkniC6sTf9qHpPy0u3HhLuP06uUP2/0CAAD/&#10;/wMAUEsDBBQABgAIAAAAIQBRDpwd4AAAAAwBAAAPAAAAZHJzL2Rvd25yZXYueG1sTI/NTsMwEITv&#10;SLyDtUjc2nVLf5IQp0IgrqAWqNSbG2+TiHgdxW4T3h73BMedHc18k29G24oL9b5xrGA2lSCIS2ca&#10;rhR8frxOEhA+aDa6dUwKfsjDpri9yXVm3MBbuuxCJWII+0wrqEPoMkRf1mS1n7qOOP5Orrc6xLOv&#10;0PR6iOG2xbmUK7S64dhQ646eayq/d2er4OvtdNgv5Hv1Ypfd4EaJbFNU6v5ufHoEEWgMf2a44kd0&#10;KCLT0Z3ZeNEqSB8ieVAwmS2SFYjoSJbrOYjjVZLrFLDI8f+I4hcAAP//AwBQSwECLQAUAAYACAAA&#10;ACEAtoM4kv4AAADhAQAAEwAAAAAAAAAAAAAAAAAAAAAAW0NvbnRlbnRfVHlwZXNdLnhtbFBLAQIt&#10;ABQABgAIAAAAIQA4/SH/1gAAAJQBAAALAAAAAAAAAAAAAAAAAC8BAABfcmVscy8ucmVsc1BLAQIt&#10;ABQABgAIAAAAIQAbwiw25AEAAKkDAAAOAAAAAAAAAAAAAAAAAC4CAABkcnMvZTJvRG9jLnhtbFBL&#10;AQItABQABgAIAAAAIQBRDpwd4AAAAAwBAAAPAAAAAAAAAAAAAAAAAD4EAABkcnMvZG93bnJldi54&#10;bWxQSwUGAAAAAAQABADzAAAASwUAAAAA&#10;" w14:anchorId="06D40A42">
                <v:textbox>
                  <w:txbxContent>
                    <w:p w:rsidRPr="006E1087" w:rsidR="004F26E4" w:rsidP="00A86FDD" w:rsidRDefault="004F26E4" w14:paraId="5DAB6C7B" w14:textId="053F0E2A">
                      <w:pPr>
                        <w:jc w:val="center"/>
                      </w:pPr>
                    </w:p>
                  </w:txbxContent>
                </v:textbox>
                <w10:wrap anchorx="margin" anchory="margin"/>
              </v:shape>
            </w:pict>
          </mc:Fallback>
        </mc:AlternateContent>
      </w:r>
      <w:r w:rsidR="00D95DAC" w:rsidRPr="00366F2E">
        <w:rPr>
          <w:rFonts w:ascii="Arial" w:hAnsi="Arial" w:cs="Arial"/>
        </w:rPr>
        <w:br w:type="page"/>
      </w:r>
    </w:p>
    <w:p w14:paraId="2F105C79" w14:textId="390F296B" w:rsidR="007A22D3" w:rsidRPr="00366F2E" w:rsidRDefault="007A22D3" w:rsidP="007A22D3">
      <w:pPr>
        <w:pStyle w:val="Nadpis1"/>
        <w:rPr>
          <w:rFonts w:cs="Arial"/>
        </w:rPr>
      </w:pPr>
      <w:bookmarkStart w:id="602" w:name="_Toc22742940"/>
      <w:bookmarkStart w:id="603" w:name="_Toc87870700"/>
      <w:bookmarkStart w:id="604" w:name="_Toc151388030"/>
      <w:bookmarkStart w:id="605" w:name="_Toc189039876"/>
      <w:r w:rsidRPr="00366F2E">
        <w:rPr>
          <w:rFonts w:cs="Arial"/>
        </w:rPr>
        <w:lastRenderedPageBreak/>
        <w:t>PŘÍLOHY</w:t>
      </w:r>
      <w:bookmarkEnd w:id="601"/>
      <w:bookmarkEnd w:id="602"/>
      <w:bookmarkEnd w:id="603"/>
      <w:bookmarkEnd w:id="604"/>
      <w:bookmarkEnd w:id="605"/>
    </w:p>
    <w:bookmarkStart w:id="606" w:name="_Toc447207185"/>
    <w:bookmarkStart w:id="607" w:name="_Toc22742941"/>
    <w:bookmarkStart w:id="608" w:name="_Toc87870701"/>
    <w:bookmarkStart w:id="609" w:name="_Toc151388031"/>
    <w:bookmarkStart w:id="610" w:name="_Toc189039877"/>
    <w:p w14:paraId="21B8663A" w14:textId="6C304024" w:rsidR="00FE4528" w:rsidRPr="00366F2E" w:rsidRDefault="009F796A" w:rsidP="001B5A38">
      <w:pPr>
        <w:pStyle w:val="Nadpis2"/>
        <w:numPr>
          <w:ilvl w:val="0"/>
          <w:numId w:val="79"/>
        </w:numPr>
        <w:spacing w:after="120" w:line="240" w:lineRule="auto"/>
        <w:rPr>
          <w:rFonts w:cs="Arial"/>
        </w:rPr>
      </w:pPr>
      <w:r w:rsidRPr="00366F2E">
        <w:rPr>
          <w:rFonts w:cs="Arial"/>
          <w:noProof/>
          <w:lang w:eastAsia="cs-CZ"/>
        </w:rPr>
        <mc:AlternateContent>
          <mc:Choice Requires="wps">
            <w:drawing>
              <wp:anchor distT="0" distB="0" distL="114300" distR="114300" simplePos="0" relativeHeight="251658281" behindDoc="0" locked="0" layoutInCell="1" allowOverlap="1" wp14:anchorId="4B9A221D" wp14:editId="4E061A82">
                <wp:simplePos x="0" y="0"/>
                <wp:positionH relativeFrom="margin">
                  <wp:posOffset>840105</wp:posOffset>
                </wp:positionH>
                <wp:positionV relativeFrom="bottomMargin">
                  <wp:posOffset>174625</wp:posOffset>
                </wp:positionV>
                <wp:extent cx="4847590" cy="290195"/>
                <wp:effectExtent l="0" t="0" r="0" b="0"/>
                <wp:wrapNone/>
                <wp:docPr id="141" name="Textové pole 14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2901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BE2EE06" w14:textId="77777777" w:rsidR="004F26E4" w:rsidRPr="006E1087" w:rsidRDefault="004F26E4" w:rsidP="009F796A">
                            <w:pPr>
                              <w:jc w:val="center"/>
                            </w:pPr>
                            <w:r>
                              <w:rPr>
                                <w:b/>
                                <w:i/>
                              </w:rPr>
                              <w:t>Zařazení zemí do cenových skupin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0C4A0A9F">
              <v:shape id="Textové pole 141" style="position:absolute;left:0;text-align:left;margin-left:66.15pt;margin-top:13.75pt;width:381.7pt;height:22.85pt;flip:y;z-index:251658281;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82"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rO+r6QEAALMDAAAOAAAAZHJzL2Uyb0RvYy54bWysU8GO0zAQvSPxD5bvNEnV7m6jpqtlV4uQ&#10;FhZpgbvj2I1F4jFjt0n5esZOaQvcEBfLnpm8mffmZX079h3bK/QGbMWLWc6ZshIaY7cV//L58c0N&#10;Zz4I24gOrKr4QXl+u3n9aj24Us2hha5RyAjE+nJwFW9DcGWWedmqXvgZOGUpqQF7EeiJ26xBMRB6&#10;32XzPL/KBsDGIUjlPUUfpiTfJHytlQzPWnsVWFdxmi2kE9NZxzPbrEW5ReFaI49jiH+YohfGUtMT&#10;1IMIgu3Q/AXVG4ngQYeZhD4DrY1UiQOxKfI/2Ly0wqnEhcTx7iST/3+w8uP+xX1CFsa3MNICEwnv&#10;nkB+88zCfSvsVt0hwtAq0VDjIkqWDc6Xx0+j1L70EaQePkBDSxa7AAlo1Ngz3Rn39Rc0MWbUh1Zx&#10;OMmvxsAkBRc3i+vlilKScvNVXqyWqZkoI05U16EP7xT0LF4qjrTe1Efsn3yIc51LYrmFR9N1acWd&#10;/S1AhTGSeMTRJxJhrEdmmoovr2LjyKuG5kDMECbnkNPp0gL+4Gwg11Tcf98JVJx17y2psyoWi2iz&#10;9Fgsr+f0wMtMfZkRVhJUxQNn0/U+TNbcOTTbljpN+7BwR4pqkyiepzrOT85IzI8ujta7fKeq87+2&#10;+QkAAP//AwBQSwMEFAAGAAgAAAAhAHzxvajgAAAACQEAAA8AAABkcnMvZG93bnJldi54bWxMj8FO&#10;wzAQRO9I/IO1SNyoQ0JICXEqhITEIVQ0IJWjG7txVHsdxW4b/p7lBMfRPs28rVazs+ykpzB4FHC7&#10;SIBp7LwasBfw+fFyswQWokQlrUct4FsHWNWXF5UslT/jRp/a2DMqwVBKASbGseQ8dEY7GRZ+1Ei3&#10;vZ+cjBSnnqtJnqncWZ4myT13ckBaMHLUz0Z3h/boBKhmu82Lw9hszNfd/tWuVdO+vwlxfTU/PQKL&#10;eo5/MPzqkzrU5LTzR1SBWcpZmhEqIC1yYAQsH/IC2E5AkaXA64r//6D+AQAA//8DAFBLAQItABQA&#10;BgAIAAAAIQC2gziS/gAAAOEBAAATAAAAAAAAAAAAAAAAAAAAAABbQ29udGVudF9UeXBlc10ueG1s&#10;UEsBAi0AFAAGAAgAAAAhADj9If/WAAAAlAEAAAsAAAAAAAAAAAAAAAAALwEAAF9yZWxzLy5yZWxz&#10;UEsBAi0AFAAGAAgAAAAhAIWs76vpAQAAswMAAA4AAAAAAAAAAAAAAAAALgIAAGRycy9lMm9Eb2Mu&#10;eG1sUEsBAi0AFAAGAAgAAAAhAHzxvajgAAAACQEAAA8AAAAAAAAAAAAAAAAAQwQAAGRycy9kb3du&#10;cmV2LnhtbFBLBQYAAAAABAAEAPMAAABQBQAAAAA=&#10;" w14:anchorId="4B9A221D">
                <v:textbox>
                  <w:txbxContent>
                    <w:p w:rsidRPr="006E1087" w:rsidR="004F26E4" w:rsidP="009F796A" w:rsidRDefault="004F26E4" w14:paraId="48C46F00" w14:textId="77777777">
                      <w:pPr>
                        <w:jc w:val="center"/>
                      </w:pPr>
                      <w:r>
                        <w:rPr>
                          <w:b/>
                          <w:i/>
                        </w:rPr>
                        <w:t>Zařazení zemí do cenových skupin</w:t>
                      </w:r>
                    </w:p>
                  </w:txbxContent>
                </v:textbox>
                <w10:wrap anchorx="margin" anchory="margin"/>
              </v:shape>
            </w:pict>
          </mc:Fallback>
        </mc:AlternateContent>
      </w:r>
      <w:r w:rsidR="00FE4528" w:rsidRPr="00366F2E">
        <w:rPr>
          <w:rFonts w:cs="Arial"/>
        </w:rPr>
        <w:t>ZAŘAZENÍ ZEMÍ DO CENOVÝCH SKUPIN</w:t>
      </w:r>
      <w:bookmarkEnd w:id="606"/>
      <w:bookmarkEnd w:id="607"/>
      <w:bookmarkEnd w:id="608"/>
      <w:bookmarkEnd w:id="609"/>
      <w:bookmarkEnd w:id="610"/>
    </w:p>
    <w:tbl>
      <w:tblPr>
        <w:tblW w:w="10065" w:type="dxa"/>
        <w:tblInd w:w="7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776"/>
        <w:gridCol w:w="2764"/>
        <w:gridCol w:w="1630"/>
        <w:gridCol w:w="1701"/>
        <w:gridCol w:w="1418"/>
        <w:gridCol w:w="1776"/>
      </w:tblGrid>
      <w:tr w:rsidR="00D62380" w:rsidRPr="00366F2E" w14:paraId="69925FD4" w14:textId="77777777" w:rsidTr="00BE3572">
        <w:trPr>
          <w:trHeight w:val="276"/>
          <w:tblHeader/>
        </w:trPr>
        <w:tc>
          <w:tcPr>
            <w:tcW w:w="776" w:type="dxa"/>
            <w:vMerge w:val="restart"/>
            <w:shd w:val="clear" w:color="auto" w:fill="F2F2F2"/>
            <w:vAlign w:val="center"/>
          </w:tcPr>
          <w:p w14:paraId="3A36717F" w14:textId="77777777" w:rsidR="00FE4528" w:rsidRPr="00366F2E" w:rsidRDefault="00FE4528" w:rsidP="000F2062">
            <w:pPr>
              <w:jc w:val="center"/>
              <w:rPr>
                <w:rFonts w:ascii="Arial" w:hAnsi="Arial" w:cs="Arial"/>
                <w:b/>
                <w:sz w:val="20"/>
                <w:szCs w:val="20"/>
              </w:rPr>
            </w:pPr>
            <w:proofErr w:type="spellStart"/>
            <w:r w:rsidRPr="00366F2E">
              <w:rPr>
                <w:rFonts w:ascii="Arial" w:hAnsi="Arial" w:cs="Arial"/>
                <w:b/>
                <w:sz w:val="20"/>
                <w:szCs w:val="20"/>
              </w:rPr>
              <w:t>Poř</w:t>
            </w:r>
            <w:proofErr w:type="spellEnd"/>
            <w:r w:rsidRPr="00366F2E">
              <w:rPr>
                <w:rFonts w:ascii="Arial" w:hAnsi="Arial" w:cs="Arial"/>
                <w:b/>
                <w:sz w:val="20"/>
                <w:szCs w:val="20"/>
              </w:rPr>
              <w:t>.</w:t>
            </w:r>
          </w:p>
          <w:p w14:paraId="55ACF857" w14:textId="77777777" w:rsidR="00FE4528" w:rsidRPr="00366F2E" w:rsidRDefault="00FE4528" w:rsidP="000F2062">
            <w:pPr>
              <w:jc w:val="center"/>
              <w:rPr>
                <w:rFonts w:ascii="Arial" w:hAnsi="Arial" w:cs="Arial"/>
                <w:sz w:val="20"/>
                <w:szCs w:val="20"/>
              </w:rPr>
            </w:pPr>
            <w:r w:rsidRPr="00366F2E">
              <w:rPr>
                <w:rFonts w:ascii="Arial" w:hAnsi="Arial" w:cs="Arial"/>
                <w:b/>
                <w:sz w:val="20"/>
                <w:szCs w:val="20"/>
              </w:rPr>
              <w:t>číslo</w:t>
            </w:r>
          </w:p>
        </w:tc>
        <w:tc>
          <w:tcPr>
            <w:tcW w:w="2764" w:type="dxa"/>
            <w:vMerge w:val="restart"/>
            <w:shd w:val="clear" w:color="auto" w:fill="F2F2F2"/>
            <w:vAlign w:val="center"/>
          </w:tcPr>
          <w:p w14:paraId="67C00E53" w14:textId="77777777" w:rsidR="00FE4528" w:rsidRPr="00366F2E" w:rsidRDefault="00FE4528" w:rsidP="000F2062">
            <w:pPr>
              <w:jc w:val="center"/>
              <w:rPr>
                <w:rFonts w:ascii="Arial" w:hAnsi="Arial" w:cs="Arial"/>
                <w:b/>
                <w:sz w:val="20"/>
                <w:szCs w:val="20"/>
              </w:rPr>
            </w:pPr>
            <w:r w:rsidRPr="00366F2E">
              <w:rPr>
                <w:rFonts w:ascii="Arial" w:hAnsi="Arial" w:cs="Arial"/>
                <w:b/>
                <w:sz w:val="20"/>
                <w:szCs w:val="20"/>
              </w:rPr>
              <w:t>Země</w:t>
            </w:r>
          </w:p>
        </w:tc>
        <w:tc>
          <w:tcPr>
            <w:tcW w:w="6525" w:type="dxa"/>
            <w:gridSpan w:val="4"/>
            <w:shd w:val="clear" w:color="auto" w:fill="F2F2F2"/>
            <w:vAlign w:val="center"/>
          </w:tcPr>
          <w:p w14:paraId="4DF2757F" w14:textId="77777777" w:rsidR="00FE4528" w:rsidRPr="00366F2E" w:rsidRDefault="00FE4528" w:rsidP="000F2062">
            <w:pPr>
              <w:ind w:firstLine="639"/>
              <w:jc w:val="center"/>
              <w:rPr>
                <w:rFonts w:ascii="Arial" w:hAnsi="Arial" w:cs="Arial"/>
                <w:b/>
                <w:sz w:val="20"/>
                <w:szCs w:val="20"/>
              </w:rPr>
            </w:pPr>
            <w:r w:rsidRPr="00366F2E">
              <w:rPr>
                <w:rFonts w:ascii="Arial" w:hAnsi="Arial" w:cs="Arial"/>
                <w:b/>
                <w:sz w:val="20"/>
                <w:szCs w:val="20"/>
              </w:rPr>
              <w:t>Cenová skupina</w:t>
            </w:r>
          </w:p>
        </w:tc>
      </w:tr>
      <w:tr w:rsidR="00D62380" w:rsidRPr="00366F2E" w14:paraId="3A91201B" w14:textId="77777777" w:rsidTr="00BE3572">
        <w:trPr>
          <w:cantSplit/>
          <w:trHeight w:val="271"/>
        </w:trPr>
        <w:tc>
          <w:tcPr>
            <w:tcW w:w="776" w:type="dxa"/>
            <w:vMerge/>
            <w:shd w:val="clear" w:color="auto" w:fill="F2F2F2" w:themeFill="background1" w:themeFillShade="F2"/>
            <w:vAlign w:val="center"/>
          </w:tcPr>
          <w:p w14:paraId="2F7327ED" w14:textId="77777777" w:rsidR="00FE4528" w:rsidRPr="00366F2E" w:rsidRDefault="00FE4528" w:rsidP="000F2062">
            <w:pPr>
              <w:spacing w:line="240" w:lineRule="auto"/>
              <w:jc w:val="center"/>
              <w:rPr>
                <w:rFonts w:ascii="Arial" w:hAnsi="Arial" w:cs="Arial"/>
                <w:sz w:val="16"/>
                <w:szCs w:val="16"/>
              </w:rPr>
            </w:pPr>
          </w:p>
        </w:tc>
        <w:tc>
          <w:tcPr>
            <w:tcW w:w="2764" w:type="dxa"/>
            <w:vMerge/>
            <w:shd w:val="clear" w:color="auto" w:fill="F2F2F2" w:themeFill="background1" w:themeFillShade="F2"/>
            <w:vAlign w:val="center"/>
          </w:tcPr>
          <w:p w14:paraId="6FCF75C1" w14:textId="77777777" w:rsidR="00FE4528" w:rsidRPr="00366F2E" w:rsidRDefault="00FE4528" w:rsidP="000F2062">
            <w:pPr>
              <w:jc w:val="center"/>
              <w:rPr>
                <w:rFonts w:ascii="Arial" w:hAnsi="Arial" w:cs="Arial"/>
                <w:b/>
                <w:sz w:val="20"/>
                <w:szCs w:val="20"/>
              </w:rPr>
            </w:pPr>
          </w:p>
        </w:tc>
        <w:tc>
          <w:tcPr>
            <w:tcW w:w="3331" w:type="dxa"/>
            <w:gridSpan w:val="2"/>
            <w:shd w:val="clear" w:color="auto" w:fill="F2F2F2" w:themeFill="background1" w:themeFillShade="F2"/>
            <w:vAlign w:val="center"/>
          </w:tcPr>
          <w:p w14:paraId="04E551F9" w14:textId="77777777" w:rsidR="00FE4528" w:rsidRPr="00366F2E" w:rsidRDefault="00FE4528" w:rsidP="000F2062">
            <w:pPr>
              <w:jc w:val="center"/>
              <w:rPr>
                <w:rFonts w:ascii="Arial" w:hAnsi="Arial" w:cs="Arial"/>
                <w:b/>
                <w:sz w:val="20"/>
                <w:szCs w:val="20"/>
              </w:rPr>
            </w:pPr>
            <w:r w:rsidRPr="00366F2E">
              <w:rPr>
                <w:rFonts w:ascii="Arial" w:hAnsi="Arial" w:cs="Arial"/>
                <w:b/>
                <w:sz w:val="20"/>
                <w:szCs w:val="20"/>
              </w:rPr>
              <w:t>Balíky</w:t>
            </w:r>
          </w:p>
        </w:tc>
        <w:tc>
          <w:tcPr>
            <w:tcW w:w="1418" w:type="dxa"/>
            <w:vMerge w:val="restart"/>
            <w:shd w:val="clear" w:color="auto" w:fill="F2F2F2" w:themeFill="background1" w:themeFillShade="F2"/>
            <w:vAlign w:val="center"/>
          </w:tcPr>
          <w:p w14:paraId="6C865D73" w14:textId="77777777" w:rsidR="00FE4528" w:rsidRPr="00366F2E" w:rsidRDefault="00FE4528" w:rsidP="000F2062">
            <w:pPr>
              <w:jc w:val="center"/>
              <w:rPr>
                <w:rFonts w:ascii="Arial" w:hAnsi="Arial" w:cs="Arial"/>
                <w:b/>
                <w:sz w:val="20"/>
                <w:szCs w:val="20"/>
              </w:rPr>
            </w:pPr>
            <w:r w:rsidRPr="00366F2E">
              <w:rPr>
                <w:rFonts w:ascii="Arial" w:hAnsi="Arial" w:cs="Arial"/>
                <w:b/>
                <w:sz w:val="20"/>
                <w:szCs w:val="20"/>
              </w:rPr>
              <w:t>EMS</w:t>
            </w:r>
          </w:p>
        </w:tc>
        <w:tc>
          <w:tcPr>
            <w:tcW w:w="1776" w:type="dxa"/>
            <w:vMerge w:val="restart"/>
            <w:shd w:val="clear" w:color="auto" w:fill="F2F2F2" w:themeFill="background1" w:themeFillShade="F2"/>
            <w:vAlign w:val="center"/>
          </w:tcPr>
          <w:p w14:paraId="79BBF41E" w14:textId="77777777" w:rsidR="00FE4528" w:rsidRPr="00366F2E" w:rsidRDefault="00FE4528" w:rsidP="000F2062">
            <w:pPr>
              <w:jc w:val="center"/>
              <w:rPr>
                <w:rFonts w:ascii="Arial" w:hAnsi="Arial" w:cs="Arial"/>
                <w:b/>
                <w:sz w:val="20"/>
                <w:szCs w:val="20"/>
              </w:rPr>
            </w:pPr>
            <w:r w:rsidRPr="00366F2E">
              <w:rPr>
                <w:rFonts w:ascii="Arial" w:hAnsi="Arial" w:cs="Arial"/>
                <w:b/>
                <w:sz w:val="20"/>
                <w:szCs w:val="20"/>
              </w:rPr>
              <w:t>Obchodní balík do zahraničí</w:t>
            </w:r>
          </w:p>
        </w:tc>
      </w:tr>
      <w:tr w:rsidR="00D62380" w:rsidRPr="00366F2E" w14:paraId="68233899" w14:textId="77777777" w:rsidTr="00BE3572">
        <w:trPr>
          <w:cantSplit/>
          <w:trHeight w:val="271"/>
        </w:trPr>
        <w:tc>
          <w:tcPr>
            <w:tcW w:w="776" w:type="dxa"/>
            <w:vMerge/>
            <w:shd w:val="clear" w:color="auto" w:fill="F2F2F2" w:themeFill="background1" w:themeFillShade="F2"/>
          </w:tcPr>
          <w:p w14:paraId="6C89735D" w14:textId="77777777" w:rsidR="00FE4528" w:rsidRPr="00366F2E" w:rsidRDefault="00FE4528" w:rsidP="000F2062">
            <w:pPr>
              <w:spacing w:line="240" w:lineRule="auto"/>
              <w:jc w:val="center"/>
              <w:rPr>
                <w:rFonts w:ascii="Arial" w:hAnsi="Arial" w:cs="Arial"/>
                <w:sz w:val="16"/>
                <w:szCs w:val="16"/>
              </w:rPr>
            </w:pPr>
          </w:p>
        </w:tc>
        <w:tc>
          <w:tcPr>
            <w:tcW w:w="2764" w:type="dxa"/>
            <w:vMerge/>
            <w:shd w:val="clear" w:color="auto" w:fill="F2F2F2" w:themeFill="background1" w:themeFillShade="F2"/>
            <w:vAlign w:val="center"/>
          </w:tcPr>
          <w:p w14:paraId="701BA288" w14:textId="77777777" w:rsidR="00FE4528" w:rsidRPr="00366F2E" w:rsidRDefault="00FE4528" w:rsidP="000F2062">
            <w:pPr>
              <w:jc w:val="center"/>
              <w:rPr>
                <w:rFonts w:ascii="Arial" w:hAnsi="Arial" w:cs="Arial"/>
                <w:b/>
                <w:sz w:val="20"/>
                <w:szCs w:val="20"/>
              </w:rPr>
            </w:pPr>
          </w:p>
        </w:tc>
        <w:tc>
          <w:tcPr>
            <w:tcW w:w="1630" w:type="dxa"/>
            <w:shd w:val="clear" w:color="auto" w:fill="F2F2F2" w:themeFill="background1" w:themeFillShade="F2"/>
            <w:vAlign w:val="center"/>
          </w:tcPr>
          <w:p w14:paraId="6F371D09" w14:textId="77777777" w:rsidR="00FE4528" w:rsidRPr="00366F2E" w:rsidRDefault="00FE4528" w:rsidP="000F2062">
            <w:pPr>
              <w:jc w:val="center"/>
              <w:rPr>
                <w:rFonts w:ascii="Arial" w:hAnsi="Arial" w:cs="Arial"/>
                <w:b/>
                <w:sz w:val="20"/>
                <w:szCs w:val="20"/>
              </w:rPr>
            </w:pPr>
            <w:r w:rsidRPr="00366F2E">
              <w:rPr>
                <w:rFonts w:ascii="Arial" w:hAnsi="Arial" w:cs="Arial"/>
                <w:b/>
                <w:sz w:val="20"/>
                <w:szCs w:val="20"/>
              </w:rPr>
              <w:t xml:space="preserve">prioritní </w:t>
            </w:r>
          </w:p>
        </w:tc>
        <w:tc>
          <w:tcPr>
            <w:tcW w:w="1701" w:type="dxa"/>
            <w:shd w:val="clear" w:color="auto" w:fill="F2F2F2" w:themeFill="background1" w:themeFillShade="F2"/>
            <w:vAlign w:val="center"/>
          </w:tcPr>
          <w:p w14:paraId="3061D62F" w14:textId="77777777" w:rsidR="00FE4528" w:rsidRPr="00366F2E" w:rsidRDefault="00FE4528" w:rsidP="000F2062">
            <w:pPr>
              <w:jc w:val="center"/>
              <w:rPr>
                <w:rFonts w:ascii="Arial" w:hAnsi="Arial" w:cs="Arial"/>
                <w:b/>
                <w:sz w:val="20"/>
                <w:szCs w:val="20"/>
              </w:rPr>
            </w:pPr>
            <w:r w:rsidRPr="00366F2E">
              <w:rPr>
                <w:rFonts w:ascii="Arial" w:hAnsi="Arial" w:cs="Arial"/>
                <w:b/>
                <w:sz w:val="20"/>
                <w:szCs w:val="20"/>
              </w:rPr>
              <w:t>ekonomický</w:t>
            </w:r>
          </w:p>
        </w:tc>
        <w:tc>
          <w:tcPr>
            <w:tcW w:w="1418" w:type="dxa"/>
            <w:vMerge/>
            <w:shd w:val="clear" w:color="auto" w:fill="F2F2F2" w:themeFill="background1" w:themeFillShade="F2"/>
            <w:vAlign w:val="center"/>
          </w:tcPr>
          <w:p w14:paraId="3462A2EA" w14:textId="77777777" w:rsidR="00FE4528" w:rsidRPr="00366F2E" w:rsidRDefault="00FE4528" w:rsidP="000F2062">
            <w:pPr>
              <w:jc w:val="center"/>
              <w:rPr>
                <w:rFonts w:ascii="Arial" w:hAnsi="Arial" w:cs="Arial"/>
                <w:b/>
                <w:sz w:val="20"/>
                <w:szCs w:val="20"/>
              </w:rPr>
            </w:pPr>
          </w:p>
        </w:tc>
        <w:tc>
          <w:tcPr>
            <w:tcW w:w="1776" w:type="dxa"/>
            <w:vMerge/>
            <w:shd w:val="clear" w:color="auto" w:fill="F2F2F2" w:themeFill="background1" w:themeFillShade="F2"/>
          </w:tcPr>
          <w:p w14:paraId="4710BCAE" w14:textId="77777777" w:rsidR="00FE4528" w:rsidRPr="00366F2E" w:rsidRDefault="00FE4528" w:rsidP="000F2062">
            <w:pPr>
              <w:jc w:val="center"/>
              <w:rPr>
                <w:rFonts w:ascii="Arial" w:hAnsi="Arial" w:cs="Arial"/>
                <w:b/>
                <w:sz w:val="20"/>
                <w:szCs w:val="20"/>
              </w:rPr>
            </w:pPr>
          </w:p>
        </w:tc>
      </w:tr>
      <w:tr w:rsidR="008476C1" w:rsidRPr="00366F2E" w14:paraId="0AD73AD4" w14:textId="77777777" w:rsidTr="00BE3572">
        <w:trPr>
          <w:cantSplit/>
          <w:trHeight w:val="207"/>
        </w:trPr>
        <w:tc>
          <w:tcPr>
            <w:tcW w:w="776" w:type="dxa"/>
          </w:tcPr>
          <w:p w14:paraId="2A3F3A2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w:t>
            </w:r>
          </w:p>
        </w:tc>
        <w:tc>
          <w:tcPr>
            <w:tcW w:w="2764" w:type="dxa"/>
          </w:tcPr>
          <w:p w14:paraId="56A775BC" w14:textId="77777777" w:rsidR="008476C1" w:rsidRPr="00366F2E" w:rsidRDefault="008476C1" w:rsidP="008476C1">
            <w:pPr>
              <w:rPr>
                <w:rFonts w:ascii="Arial" w:hAnsi="Arial" w:cs="Arial"/>
                <w:sz w:val="20"/>
                <w:szCs w:val="20"/>
              </w:rPr>
            </w:pPr>
            <w:r w:rsidRPr="00366F2E">
              <w:rPr>
                <w:rFonts w:ascii="Arial" w:hAnsi="Arial" w:cs="Arial"/>
                <w:sz w:val="20"/>
                <w:szCs w:val="20"/>
              </w:rPr>
              <w:t>Afghánistán</w:t>
            </w:r>
          </w:p>
        </w:tc>
        <w:tc>
          <w:tcPr>
            <w:tcW w:w="1630" w:type="dxa"/>
          </w:tcPr>
          <w:p w14:paraId="715C9FA2" w14:textId="469E649D"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0965111A" w14:textId="4586BA7E"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054DC0A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12E5897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9470727" w14:textId="77777777" w:rsidTr="00BE3572">
        <w:trPr>
          <w:cantSplit/>
          <w:trHeight w:val="202"/>
        </w:trPr>
        <w:tc>
          <w:tcPr>
            <w:tcW w:w="776" w:type="dxa"/>
          </w:tcPr>
          <w:p w14:paraId="7DF88B0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w:t>
            </w:r>
          </w:p>
        </w:tc>
        <w:tc>
          <w:tcPr>
            <w:tcW w:w="2764" w:type="dxa"/>
          </w:tcPr>
          <w:p w14:paraId="42F9F48A" w14:textId="77777777" w:rsidR="008476C1" w:rsidRPr="00366F2E" w:rsidRDefault="008476C1" w:rsidP="008476C1">
            <w:pPr>
              <w:rPr>
                <w:rFonts w:ascii="Arial" w:hAnsi="Arial" w:cs="Arial"/>
                <w:sz w:val="20"/>
                <w:szCs w:val="20"/>
              </w:rPr>
            </w:pPr>
            <w:r w:rsidRPr="00366F2E">
              <w:rPr>
                <w:rFonts w:ascii="Arial" w:hAnsi="Arial" w:cs="Arial"/>
                <w:sz w:val="20"/>
                <w:szCs w:val="20"/>
              </w:rPr>
              <w:t>Albánie</w:t>
            </w:r>
          </w:p>
        </w:tc>
        <w:tc>
          <w:tcPr>
            <w:tcW w:w="1630" w:type="dxa"/>
          </w:tcPr>
          <w:p w14:paraId="0A27351E" w14:textId="5CAD5D59"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1D2D715B" w14:textId="01E2F68D"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73625F0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Pr>
          <w:p w14:paraId="1FE4D83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BC9FDA6" w14:textId="77777777" w:rsidTr="00BE3572">
        <w:trPr>
          <w:cantSplit/>
          <w:trHeight w:val="202"/>
        </w:trPr>
        <w:tc>
          <w:tcPr>
            <w:tcW w:w="776" w:type="dxa"/>
          </w:tcPr>
          <w:p w14:paraId="24EA28D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2764" w:type="dxa"/>
          </w:tcPr>
          <w:p w14:paraId="462E0A30" w14:textId="77777777" w:rsidR="008476C1" w:rsidRPr="00366F2E" w:rsidRDefault="008476C1" w:rsidP="008476C1">
            <w:pPr>
              <w:rPr>
                <w:rFonts w:ascii="Arial" w:hAnsi="Arial" w:cs="Arial"/>
                <w:sz w:val="20"/>
                <w:szCs w:val="20"/>
              </w:rPr>
            </w:pPr>
            <w:r w:rsidRPr="00366F2E">
              <w:rPr>
                <w:rFonts w:ascii="Arial" w:hAnsi="Arial" w:cs="Arial"/>
                <w:sz w:val="20"/>
                <w:szCs w:val="20"/>
              </w:rPr>
              <w:t>Alžírsko</w:t>
            </w:r>
          </w:p>
        </w:tc>
        <w:tc>
          <w:tcPr>
            <w:tcW w:w="1630" w:type="dxa"/>
          </w:tcPr>
          <w:p w14:paraId="6F49A8DA" w14:textId="7B19432E" w:rsidR="008476C1" w:rsidRPr="00366F2E" w:rsidRDefault="008476C1" w:rsidP="008476C1">
            <w:pPr>
              <w:jc w:val="center"/>
              <w:rPr>
                <w:rFonts w:ascii="Arial" w:hAnsi="Arial" w:cs="Arial"/>
                <w:sz w:val="20"/>
                <w:szCs w:val="20"/>
              </w:rPr>
            </w:pPr>
            <w:r w:rsidRPr="00366F2E">
              <w:rPr>
                <w:rFonts w:ascii="Arial" w:hAnsi="Arial" w:cs="Arial"/>
                <w:sz w:val="20"/>
                <w:szCs w:val="20"/>
              </w:rPr>
              <w:t>5</w:t>
            </w:r>
          </w:p>
        </w:tc>
        <w:tc>
          <w:tcPr>
            <w:tcW w:w="1701" w:type="dxa"/>
          </w:tcPr>
          <w:p w14:paraId="77DFB618" w14:textId="13333241" w:rsidR="008476C1" w:rsidRPr="00366F2E" w:rsidRDefault="008476C1" w:rsidP="008476C1">
            <w:pPr>
              <w:jc w:val="center"/>
              <w:rPr>
                <w:rFonts w:ascii="Arial" w:hAnsi="Arial" w:cs="Arial"/>
                <w:sz w:val="20"/>
                <w:szCs w:val="20"/>
              </w:rPr>
            </w:pPr>
            <w:r w:rsidRPr="00366F2E">
              <w:rPr>
                <w:rFonts w:ascii="Arial" w:hAnsi="Arial" w:cs="Arial"/>
                <w:sz w:val="20"/>
                <w:szCs w:val="20"/>
              </w:rPr>
              <w:t>25</w:t>
            </w:r>
          </w:p>
        </w:tc>
        <w:tc>
          <w:tcPr>
            <w:tcW w:w="1418" w:type="dxa"/>
          </w:tcPr>
          <w:p w14:paraId="5C599D2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Pr>
          <w:p w14:paraId="74EE79F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B3EAB62" w14:textId="77777777" w:rsidTr="00BE3572">
        <w:trPr>
          <w:cantSplit/>
          <w:trHeight w:val="202"/>
        </w:trPr>
        <w:tc>
          <w:tcPr>
            <w:tcW w:w="776" w:type="dxa"/>
          </w:tcPr>
          <w:p w14:paraId="0F14D28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4</w:t>
            </w:r>
          </w:p>
        </w:tc>
        <w:tc>
          <w:tcPr>
            <w:tcW w:w="2764" w:type="dxa"/>
          </w:tcPr>
          <w:p w14:paraId="2CDC4275" w14:textId="77777777" w:rsidR="008476C1" w:rsidRPr="00366F2E" w:rsidRDefault="008476C1" w:rsidP="008476C1">
            <w:pPr>
              <w:rPr>
                <w:rFonts w:ascii="Arial" w:hAnsi="Arial" w:cs="Arial"/>
                <w:sz w:val="20"/>
                <w:szCs w:val="20"/>
              </w:rPr>
            </w:pPr>
            <w:r w:rsidRPr="00366F2E">
              <w:rPr>
                <w:rFonts w:ascii="Arial" w:hAnsi="Arial" w:cs="Arial"/>
                <w:sz w:val="20"/>
                <w:szCs w:val="20"/>
              </w:rPr>
              <w:t>Andora</w:t>
            </w:r>
          </w:p>
        </w:tc>
        <w:tc>
          <w:tcPr>
            <w:tcW w:w="1630" w:type="dxa"/>
          </w:tcPr>
          <w:p w14:paraId="18EE40B2" w14:textId="2E1B9971"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0734BD5E" w14:textId="73DA55DF"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0D51645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06822E8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2210E34" w14:textId="77777777" w:rsidTr="00BE3572">
        <w:trPr>
          <w:cantSplit/>
          <w:trHeight w:val="202"/>
        </w:trPr>
        <w:tc>
          <w:tcPr>
            <w:tcW w:w="776" w:type="dxa"/>
          </w:tcPr>
          <w:p w14:paraId="3E41A1F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5</w:t>
            </w:r>
          </w:p>
        </w:tc>
        <w:tc>
          <w:tcPr>
            <w:tcW w:w="2764" w:type="dxa"/>
          </w:tcPr>
          <w:p w14:paraId="76F093D7" w14:textId="77777777" w:rsidR="008476C1" w:rsidRPr="00366F2E" w:rsidRDefault="008476C1" w:rsidP="008476C1">
            <w:pPr>
              <w:rPr>
                <w:rFonts w:ascii="Arial" w:hAnsi="Arial" w:cs="Arial"/>
                <w:sz w:val="20"/>
                <w:szCs w:val="20"/>
              </w:rPr>
            </w:pPr>
            <w:r w:rsidRPr="00366F2E">
              <w:rPr>
                <w:rFonts w:ascii="Arial" w:hAnsi="Arial" w:cs="Arial"/>
                <w:sz w:val="20"/>
                <w:szCs w:val="20"/>
              </w:rPr>
              <w:t>Angola</w:t>
            </w:r>
          </w:p>
        </w:tc>
        <w:tc>
          <w:tcPr>
            <w:tcW w:w="1630" w:type="dxa"/>
          </w:tcPr>
          <w:p w14:paraId="0664A801" w14:textId="1A1D3357"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5E8DDC71" w14:textId="6D4756A9"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034ED01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0191D18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3EAF2C2" w14:textId="77777777" w:rsidTr="00BE3572">
        <w:trPr>
          <w:cantSplit/>
          <w:trHeight w:val="202"/>
        </w:trPr>
        <w:tc>
          <w:tcPr>
            <w:tcW w:w="776" w:type="dxa"/>
          </w:tcPr>
          <w:p w14:paraId="592AB4A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2764" w:type="dxa"/>
          </w:tcPr>
          <w:p w14:paraId="56615A9C" w14:textId="77777777" w:rsidR="008476C1" w:rsidRPr="00366F2E" w:rsidRDefault="008476C1" w:rsidP="008476C1">
            <w:pPr>
              <w:rPr>
                <w:rFonts w:ascii="Arial" w:hAnsi="Arial" w:cs="Arial"/>
                <w:sz w:val="20"/>
                <w:szCs w:val="20"/>
              </w:rPr>
            </w:pPr>
            <w:r w:rsidRPr="00366F2E">
              <w:rPr>
                <w:rFonts w:ascii="Arial" w:hAnsi="Arial" w:cs="Arial"/>
                <w:sz w:val="20"/>
                <w:szCs w:val="20"/>
              </w:rPr>
              <w:t>Anguilla</w:t>
            </w:r>
          </w:p>
        </w:tc>
        <w:tc>
          <w:tcPr>
            <w:tcW w:w="1630" w:type="dxa"/>
          </w:tcPr>
          <w:p w14:paraId="6FDDFABF" w14:textId="64D48B3A"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31E956B1" w14:textId="48EE1765"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5FAF8DF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6CE5B8A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0F025B8" w14:textId="77777777" w:rsidTr="00BE3572">
        <w:trPr>
          <w:cantSplit/>
          <w:trHeight w:val="202"/>
        </w:trPr>
        <w:tc>
          <w:tcPr>
            <w:tcW w:w="776" w:type="dxa"/>
          </w:tcPr>
          <w:p w14:paraId="276FC69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7</w:t>
            </w:r>
          </w:p>
        </w:tc>
        <w:tc>
          <w:tcPr>
            <w:tcW w:w="2764" w:type="dxa"/>
          </w:tcPr>
          <w:p w14:paraId="06220E43" w14:textId="77777777" w:rsidR="008476C1" w:rsidRPr="00366F2E" w:rsidRDefault="008476C1" w:rsidP="008476C1">
            <w:pPr>
              <w:rPr>
                <w:rFonts w:ascii="Arial" w:hAnsi="Arial" w:cs="Arial"/>
                <w:sz w:val="20"/>
                <w:szCs w:val="20"/>
              </w:rPr>
            </w:pPr>
            <w:r w:rsidRPr="00366F2E">
              <w:rPr>
                <w:rFonts w:ascii="Arial" w:hAnsi="Arial" w:cs="Arial"/>
                <w:sz w:val="20"/>
                <w:szCs w:val="20"/>
              </w:rPr>
              <w:t>Antigua a Barbuda</w:t>
            </w:r>
          </w:p>
        </w:tc>
        <w:tc>
          <w:tcPr>
            <w:tcW w:w="1630" w:type="dxa"/>
          </w:tcPr>
          <w:p w14:paraId="6389C26E" w14:textId="71046A09"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36F4E89A" w14:textId="5164CE22"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6C8C325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Pr>
          <w:p w14:paraId="5973F7A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46831F3" w14:textId="77777777" w:rsidTr="00BE3572">
        <w:trPr>
          <w:cantSplit/>
          <w:trHeight w:val="202"/>
        </w:trPr>
        <w:tc>
          <w:tcPr>
            <w:tcW w:w="776" w:type="dxa"/>
          </w:tcPr>
          <w:p w14:paraId="27E3E73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2764" w:type="dxa"/>
          </w:tcPr>
          <w:p w14:paraId="6D2963D2" w14:textId="77777777" w:rsidR="008476C1" w:rsidRPr="00366F2E" w:rsidRDefault="008476C1" w:rsidP="008476C1">
            <w:pPr>
              <w:rPr>
                <w:rFonts w:ascii="Arial" w:hAnsi="Arial" w:cs="Arial"/>
                <w:sz w:val="20"/>
                <w:szCs w:val="20"/>
              </w:rPr>
            </w:pPr>
            <w:r w:rsidRPr="00366F2E">
              <w:rPr>
                <w:rFonts w:ascii="Arial" w:hAnsi="Arial" w:cs="Arial"/>
                <w:sz w:val="20"/>
                <w:szCs w:val="20"/>
              </w:rPr>
              <w:t>Argentina</w:t>
            </w:r>
          </w:p>
        </w:tc>
        <w:tc>
          <w:tcPr>
            <w:tcW w:w="1630" w:type="dxa"/>
          </w:tcPr>
          <w:p w14:paraId="67E75663" w14:textId="2344D9BA"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Pr>
          <w:p w14:paraId="30EA11C5" w14:textId="23617336"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Pr>
          <w:p w14:paraId="1EB88B6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107</w:t>
            </w:r>
          </w:p>
        </w:tc>
        <w:tc>
          <w:tcPr>
            <w:tcW w:w="1776" w:type="dxa"/>
          </w:tcPr>
          <w:p w14:paraId="28C9E52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DE74146" w14:textId="77777777" w:rsidTr="00BE3572">
        <w:trPr>
          <w:cantSplit/>
          <w:trHeight w:val="202"/>
        </w:trPr>
        <w:tc>
          <w:tcPr>
            <w:tcW w:w="776" w:type="dxa"/>
          </w:tcPr>
          <w:p w14:paraId="0C51270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9</w:t>
            </w:r>
          </w:p>
        </w:tc>
        <w:tc>
          <w:tcPr>
            <w:tcW w:w="2764" w:type="dxa"/>
            <w:vAlign w:val="center"/>
          </w:tcPr>
          <w:p w14:paraId="2051D7CF" w14:textId="77777777" w:rsidR="008476C1" w:rsidRPr="00366F2E" w:rsidRDefault="008476C1" w:rsidP="008476C1">
            <w:pPr>
              <w:rPr>
                <w:rFonts w:ascii="Arial" w:hAnsi="Arial" w:cs="Arial"/>
                <w:sz w:val="20"/>
                <w:szCs w:val="20"/>
              </w:rPr>
            </w:pPr>
            <w:r w:rsidRPr="00366F2E">
              <w:rPr>
                <w:rFonts w:ascii="Arial" w:hAnsi="Arial" w:cs="Arial"/>
                <w:sz w:val="20"/>
                <w:szCs w:val="20"/>
              </w:rPr>
              <w:t>Arménie</w:t>
            </w:r>
          </w:p>
        </w:tc>
        <w:tc>
          <w:tcPr>
            <w:tcW w:w="1630" w:type="dxa"/>
          </w:tcPr>
          <w:p w14:paraId="7ED0EB80" w14:textId="6C8DB2C2" w:rsidR="008476C1" w:rsidRPr="00366F2E" w:rsidRDefault="008476C1" w:rsidP="008476C1">
            <w:pPr>
              <w:jc w:val="center"/>
              <w:rPr>
                <w:rFonts w:ascii="Arial" w:hAnsi="Arial" w:cs="Arial"/>
                <w:sz w:val="20"/>
                <w:szCs w:val="20"/>
              </w:rPr>
            </w:pPr>
            <w:r w:rsidRPr="00366F2E">
              <w:rPr>
                <w:rFonts w:ascii="Arial" w:hAnsi="Arial" w:cs="Arial"/>
                <w:sz w:val="20"/>
                <w:szCs w:val="20"/>
              </w:rPr>
              <w:t>4</w:t>
            </w:r>
          </w:p>
        </w:tc>
        <w:tc>
          <w:tcPr>
            <w:tcW w:w="1701" w:type="dxa"/>
          </w:tcPr>
          <w:p w14:paraId="2FE77C65" w14:textId="130FBC02" w:rsidR="008476C1" w:rsidRPr="00366F2E" w:rsidRDefault="008476C1" w:rsidP="008476C1">
            <w:pPr>
              <w:jc w:val="center"/>
              <w:rPr>
                <w:rFonts w:ascii="Arial" w:hAnsi="Arial" w:cs="Arial"/>
                <w:sz w:val="20"/>
                <w:szCs w:val="20"/>
              </w:rPr>
            </w:pPr>
            <w:r w:rsidRPr="00366F2E">
              <w:rPr>
                <w:rFonts w:ascii="Arial" w:hAnsi="Arial" w:cs="Arial"/>
                <w:sz w:val="20"/>
                <w:szCs w:val="20"/>
              </w:rPr>
              <w:t>24</w:t>
            </w:r>
          </w:p>
        </w:tc>
        <w:tc>
          <w:tcPr>
            <w:tcW w:w="1418" w:type="dxa"/>
          </w:tcPr>
          <w:p w14:paraId="5E9C01E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Pr>
          <w:p w14:paraId="2203267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287FF8C" w14:textId="77777777" w:rsidTr="00BE3572">
        <w:trPr>
          <w:cantSplit/>
          <w:trHeight w:val="202"/>
        </w:trPr>
        <w:tc>
          <w:tcPr>
            <w:tcW w:w="776" w:type="dxa"/>
          </w:tcPr>
          <w:p w14:paraId="5BC0146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w:t>
            </w:r>
          </w:p>
        </w:tc>
        <w:tc>
          <w:tcPr>
            <w:tcW w:w="2764" w:type="dxa"/>
            <w:vAlign w:val="center"/>
          </w:tcPr>
          <w:p w14:paraId="72DBF541" w14:textId="77777777" w:rsidR="008476C1" w:rsidRPr="00366F2E" w:rsidRDefault="008476C1" w:rsidP="008476C1">
            <w:pPr>
              <w:pStyle w:val="Zpat"/>
              <w:tabs>
                <w:tab w:val="clear" w:pos="4513"/>
              </w:tabs>
              <w:rPr>
                <w:rFonts w:ascii="Arial" w:hAnsi="Arial" w:cs="Arial"/>
                <w:sz w:val="20"/>
                <w:szCs w:val="20"/>
              </w:rPr>
            </w:pPr>
            <w:r w:rsidRPr="00366F2E">
              <w:rPr>
                <w:rFonts w:ascii="Arial" w:hAnsi="Arial" w:cs="Arial"/>
                <w:sz w:val="20"/>
                <w:szCs w:val="20"/>
              </w:rPr>
              <w:t>Aruba</w:t>
            </w:r>
          </w:p>
        </w:tc>
        <w:tc>
          <w:tcPr>
            <w:tcW w:w="1630" w:type="dxa"/>
          </w:tcPr>
          <w:p w14:paraId="7B5CBB24" w14:textId="5DAC5232"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Pr>
          <w:p w14:paraId="2F845016" w14:textId="36DA2E38"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Pr>
          <w:p w14:paraId="0201272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0147976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2F1391F" w14:textId="77777777" w:rsidTr="00BE3572">
        <w:trPr>
          <w:cantSplit/>
          <w:trHeight w:val="202"/>
        </w:trPr>
        <w:tc>
          <w:tcPr>
            <w:tcW w:w="776" w:type="dxa"/>
          </w:tcPr>
          <w:p w14:paraId="2663600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11</w:t>
            </w:r>
          </w:p>
        </w:tc>
        <w:tc>
          <w:tcPr>
            <w:tcW w:w="2764" w:type="dxa"/>
            <w:vAlign w:val="center"/>
          </w:tcPr>
          <w:p w14:paraId="4D674F0F" w14:textId="77777777" w:rsidR="008476C1" w:rsidRPr="00366F2E" w:rsidRDefault="008476C1" w:rsidP="008476C1">
            <w:pPr>
              <w:pStyle w:val="Zpat"/>
              <w:tabs>
                <w:tab w:val="clear" w:pos="4513"/>
              </w:tabs>
              <w:rPr>
                <w:rFonts w:ascii="Arial" w:hAnsi="Arial" w:cs="Arial"/>
                <w:sz w:val="20"/>
                <w:szCs w:val="20"/>
              </w:rPr>
            </w:pPr>
            <w:r w:rsidRPr="00366F2E">
              <w:rPr>
                <w:rFonts w:ascii="Arial" w:hAnsi="Arial" w:cs="Arial"/>
                <w:sz w:val="20"/>
                <w:szCs w:val="20"/>
              </w:rPr>
              <w:t>Austrálie</w:t>
            </w:r>
          </w:p>
        </w:tc>
        <w:tc>
          <w:tcPr>
            <w:tcW w:w="1630" w:type="dxa"/>
          </w:tcPr>
          <w:p w14:paraId="0F50CD3A" w14:textId="6B2BDCF4"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29DDF2E7" w14:textId="0CC868D7"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42BC50A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107</w:t>
            </w:r>
          </w:p>
        </w:tc>
        <w:tc>
          <w:tcPr>
            <w:tcW w:w="1776" w:type="dxa"/>
          </w:tcPr>
          <w:p w14:paraId="4D6FBEA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5393B03" w14:textId="77777777" w:rsidTr="00BE3572">
        <w:trPr>
          <w:cantSplit/>
          <w:trHeight w:val="202"/>
        </w:trPr>
        <w:tc>
          <w:tcPr>
            <w:tcW w:w="776" w:type="dxa"/>
          </w:tcPr>
          <w:p w14:paraId="0B29462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12</w:t>
            </w:r>
          </w:p>
        </w:tc>
        <w:tc>
          <w:tcPr>
            <w:tcW w:w="2764" w:type="dxa"/>
          </w:tcPr>
          <w:p w14:paraId="49755BF3" w14:textId="77777777" w:rsidR="008476C1" w:rsidRPr="00366F2E" w:rsidRDefault="008476C1" w:rsidP="008476C1">
            <w:pPr>
              <w:rPr>
                <w:rFonts w:ascii="Arial" w:hAnsi="Arial" w:cs="Arial"/>
                <w:sz w:val="20"/>
                <w:szCs w:val="20"/>
              </w:rPr>
            </w:pPr>
            <w:r w:rsidRPr="00366F2E">
              <w:rPr>
                <w:rFonts w:ascii="Arial" w:hAnsi="Arial" w:cs="Arial"/>
                <w:sz w:val="20"/>
                <w:szCs w:val="20"/>
              </w:rPr>
              <w:t>Ázerbájdžán</w:t>
            </w:r>
          </w:p>
        </w:tc>
        <w:tc>
          <w:tcPr>
            <w:tcW w:w="1630" w:type="dxa"/>
          </w:tcPr>
          <w:p w14:paraId="365556F0" w14:textId="7F6ABEAB"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02F510FB" w14:textId="3D2199A9"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0E990DD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Pr>
          <w:p w14:paraId="20B5458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C958356" w14:textId="77777777" w:rsidTr="00BE3572">
        <w:trPr>
          <w:cantSplit/>
          <w:trHeight w:val="202"/>
        </w:trPr>
        <w:tc>
          <w:tcPr>
            <w:tcW w:w="776" w:type="dxa"/>
          </w:tcPr>
          <w:p w14:paraId="5F99BC4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13</w:t>
            </w:r>
          </w:p>
        </w:tc>
        <w:tc>
          <w:tcPr>
            <w:tcW w:w="2764" w:type="dxa"/>
          </w:tcPr>
          <w:p w14:paraId="27D9CA7D" w14:textId="77777777" w:rsidR="008476C1" w:rsidRPr="00366F2E" w:rsidRDefault="008476C1" w:rsidP="008476C1">
            <w:pPr>
              <w:rPr>
                <w:rFonts w:ascii="Arial" w:hAnsi="Arial" w:cs="Arial"/>
                <w:sz w:val="20"/>
                <w:szCs w:val="20"/>
              </w:rPr>
            </w:pPr>
            <w:r w:rsidRPr="00366F2E">
              <w:rPr>
                <w:rFonts w:ascii="Arial" w:hAnsi="Arial" w:cs="Arial"/>
                <w:sz w:val="20"/>
                <w:szCs w:val="20"/>
              </w:rPr>
              <w:t>Bahamy</w:t>
            </w:r>
          </w:p>
        </w:tc>
        <w:tc>
          <w:tcPr>
            <w:tcW w:w="1630" w:type="dxa"/>
          </w:tcPr>
          <w:p w14:paraId="6939E231" w14:textId="4D10C5D4"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6CA76843" w14:textId="17824344"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6D57B2D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587506D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91C9160" w14:textId="77777777" w:rsidTr="00BE3572">
        <w:trPr>
          <w:cantSplit/>
          <w:trHeight w:val="202"/>
        </w:trPr>
        <w:tc>
          <w:tcPr>
            <w:tcW w:w="776" w:type="dxa"/>
          </w:tcPr>
          <w:p w14:paraId="2EDC4A6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14</w:t>
            </w:r>
          </w:p>
        </w:tc>
        <w:tc>
          <w:tcPr>
            <w:tcW w:w="2764" w:type="dxa"/>
          </w:tcPr>
          <w:p w14:paraId="541FABFC" w14:textId="77777777" w:rsidR="008476C1" w:rsidRPr="00366F2E" w:rsidRDefault="008476C1" w:rsidP="008476C1">
            <w:pPr>
              <w:rPr>
                <w:rFonts w:ascii="Arial" w:hAnsi="Arial" w:cs="Arial"/>
                <w:sz w:val="20"/>
                <w:szCs w:val="20"/>
              </w:rPr>
            </w:pPr>
            <w:r w:rsidRPr="00366F2E">
              <w:rPr>
                <w:rFonts w:ascii="Arial" w:hAnsi="Arial" w:cs="Arial"/>
                <w:sz w:val="20"/>
                <w:szCs w:val="20"/>
              </w:rPr>
              <w:t>Bahrajn</w:t>
            </w:r>
          </w:p>
        </w:tc>
        <w:tc>
          <w:tcPr>
            <w:tcW w:w="1630" w:type="dxa"/>
          </w:tcPr>
          <w:p w14:paraId="5E15B677" w14:textId="7B5B34BB"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Pr>
          <w:p w14:paraId="0205DDDC" w14:textId="7502F080"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Pr>
          <w:p w14:paraId="361CE03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0CD3818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416BDFD" w14:textId="77777777" w:rsidTr="00BE3572">
        <w:trPr>
          <w:cantSplit/>
          <w:trHeight w:val="202"/>
        </w:trPr>
        <w:tc>
          <w:tcPr>
            <w:tcW w:w="776" w:type="dxa"/>
          </w:tcPr>
          <w:p w14:paraId="4801E35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15</w:t>
            </w:r>
          </w:p>
        </w:tc>
        <w:tc>
          <w:tcPr>
            <w:tcW w:w="2764" w:type="dxa"/>
          </w:tcPr>
          <w:p w14:paraId="0B7B8E26" w14:textId="77777777" w:rsidR="008476C1" w:rsidRPr="00366F2E" w:rsidRDefault="008476C1" w:rsidP="008476C1">
            <w:pPr>
              <w:rPr>
                <w:rFonts w:ascii="Arial" w:hAnsi="Arial" w:cs="Arial"/>
                <w:sz w:val="20"/>
                <w:szCs w:val="20"/>
              </w:rPr>
            </w:pPr>
            <w:r w:rsidRPr="00366F2E">
              <w:rPr>
                <w:rFonts w:ascii="Arial" w:hAnsi="Arial" w:cs="Arial"/>
                <w:sz w:val="20"/>
                <w:szCs w:val="20"/>
              </w:rPr>
              <w:t>Bangladéš</w:t>
            </w:r>
          </w:p>
        </w:tc>
        <w:tc>
          <w:tcPr>
            <w:tcW w:w="1630" w:type="dxa"/>
          </w:tcPr>
          <w:p w14:paraId="1E08FFDA" w14:textId="0CD16766"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Pr>
          <w:p w14:paraId="5A4C22F0" w14:textId="58786222"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Pr>
          <w:p w14:paraId="35E53BB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Pr>
          <w:p w14:paraId="3631806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A949D1C" w14:textId="77777777" w:rsidTr="00BE3572">
        <w:trPr>
          <w:cantSplit/>
          <w:trHeight w:val="202"/>
        </w:trPr>
        <w:tc>
          <w:tcPr>
            <w:tcW w:w="776" w:type="dxa"/>
          </w:tcPr>
          <w:p w14:paraId="178367F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16</w:t>
            </w:r>
          </w:p>
        </w:tc>
        <w:tc>
          <w:tcPr>
            <w:tcW w:w="2764" w:type="dxa"/>
          </w:tcPr>
          <w:p w14:paraId="2737DBB3" w14:textId="77777777" w:rsidR="008476C1" w:rsidRPr="00366F2E" w:rsidRDefault="008476C1" w:rsidP="008476C1">
            <w:pPr>
              <w:rPr>
                <w:rFonts w:ascii="Arial" w:hAnsi="Arial" w:cs="Arial"/>
                <w:sz w:val="20"/>
                <w:szCs w:val="20"/>
              </w:rPr>
            </w:pPr>
            <w:r w:rsidRPr="00366F2E">
              <w:rPr>
                <w:rFonts w:ascii="Arial" w:hAnsi="Arial" w:cs="Arial"/>
                <w:sz w:val="20"/>
                <w:szCs w:val="20"/>
              </w:rPr>
              <w:t>Barbados</w:t>
            </w:r>
          </w:p>
        </w:tc>
        <w:tc>
          <w:tcPr>
            <w:tcW w:w="1630" w:type="dxa"/>
          </w:tcPr>
          <w:p w14:paraId="24F436A0" w14:textId="1D59A764"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Pr>
          <w:p w14:paraId="47E04E5F" w14:textId="13777688"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Pr>
          <w:p w14:paraId="032B7FD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36D3E8B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3D07472" w14:textId="77777777" w:rsidTr="00BE3572">
        <w:trPr>
          <w:cantSplit/>
          <w:trHeight w:val="202"/>
        </w:trPr>
        <w:tc>
          <w:tcPr>
            <w:tcW w:w="776" w:type="dxa"/>
          </w:tcPr>
          <w:p w14:paraId="325C351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17</w:t>
            </w:r>
          </w:p>
        </w:tc>
        <w:tc>
          <w:tcPr>
            <w:tcW w:w="2764" w:type="dxa"/>
          </w:tcPr>
          <w:p w14:paraId="166D2E7D" w14:textId="77777777" w:rsidR="008476C1" w:rsidRPr="00366F2E" w:rsidRDefault="008476C1" w:rsidP="008476C1">
            <w:pPr>
              <w:rPr>
                <w:rFonts w:ascii="Arial" w:hAnsi="Arial" w:cs="Arial"/>
                <w:sz w:val="20"/>
                <w:szCs w:val="20"/>
              </w:rPr>
            </w:pPr>
            <w:r w:rsidRPr="00366F2E">
              <w:rPr>
                <w:rFonts w:ascii="Arial" w:hAnsi="Arial" w:cs="Arial"/>
                <w:sz w:val="20"/>
                <w:szCs w:val="20"/>
              </w:rPr>
              <w:t>Belgie</w:t>
            </w:r>
          </w:p>
        </w:tc>
        <w:tc>
          <w:tcPr>
            <w:tcW w:w="1630" w:type="dxa"/>
          </w:tcPr>
          <w:p w14:paraId="759D2C4D" w14:textId="690AF2A8"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29B97D56" w14:textId="640BFA29"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4C0A0D5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Pr>
          <w:p w14:paraId="38AF2FF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202</w:t>
            </w:r>
          </w:p>
        </w:tc>
      </w:tr>
      <w:tr w:rsidR="008476C1" w:rsidRPr="00366F2E" w14:paraId="7C00D00A" w14:textId="77777777" w:rsidTr="00BE3572">
        <w:trPr>
          <w:cantSplit/>
          <w:trHeight w:val="202"/>
        </w:trPr>
        <w:tc>
          <w:tcPr>
            <w:tcW w:w="776" w:type="dxa"/>
          </w:tcPr>
          <w:p w14:paraId="5F0FFF1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18</w:t>
            </w:r>
          </w:p>
        </w:tc>
        <w:tc>
          <w:tcPr>
            <w:tcW w:w="2764" w:type="dxa"/>
          </w:tcPr>
          <w:p w14:paraId="03BA3914" w14:textId="77777777" w:rsidR="008476C1" w:rsidRPr="00366F2E" w:rsidRDefault="008476C1" w:rsidP="008476C1">
            <w:pPr>
              <w:rPr>
                <w:rFonts w:ascii="Arial" w:hAnsi="Arial" w:cs="Arial"/>
                <w:sz w:val="20"/>
                <w:szCs w:val="20"/>
              </w:rPr>
            </w:pPr>
            <w:r w:rsidRPr="00366F2E">
              <w:rPr>
                <w:rFonts w:ascii="Arial" w:hAnsi="Arial" w:cs="Arial"/>
                <w:sz w:val="20"/>
                <w:szCs w:val="20"/>
              </w:rPr>
              <w:t>Belize</w:t>
            </w:r>
          </w:p>
        </w:tc>
        <w:tc>
          <w:tcPr>
            <w:tcW w:w="1630" w:type="dxa"/>
          </w:tcPr>
          <w:p w14:paraId="1A2C6353" w14:textId="3A88DCA6"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Pr>
          <w:p w14:paraId="33EB1D54" w14:textId="2F859968"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Pr>
          <w:p w14:paraId="5DD0DF8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311B365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48ED101" w14:textId="77777777" w:rsidTr="00BE3572">
        <w:trPr>
          <w:cantSplit/>
          <w:trHeight w:val="202"/>
        </w:trPr>
        <w:tc>
          <w:tcPr>
            <w:tcW w:w="776" w:type="dxa"/>
          </w:tcPr>
          <w:p w14:paraId="463A1C6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19</w:t>
            </w:r>
          </w:p>
        </w:tc>
        <w:tc>
          <w:tcPr>
            <w:tcW w:w="2764" w:type="dxa"/>
          </w:tcPr>
          <w:p w14:paraId="3E6140C3" w14:textId="77777777" w:rsidR="008476C1" w:rsidRPr="00366F2E" w:rsidRDefault="008476C1" w:rsidP="008476C1">
            <w:pPr>
              <w:rPr>
                <w:rFonts w:ascii="Arial" w:hAnsi="Arial" w:cs="Arial"/>
                <w:sz w:val="20"/>
                <w:szCs w:val="20"/>
              </w:rPr>
            </w:pPr>
            <w:r w:rsidRPr="00366F2E">
              <w:rPr>
                <w:rFonts w:ascii="Arial" w:hAnsi="Arial" w:cs="Arial"/>
                <w:sz w:val="20"/>
                <w:szCs w:val="20"/>
              </w:rPr>
              <w:t>Bělorusko</w:t>
            </w:r>
          </w:p>
        </w:tc>
        <w:tc>
          <w:tcPr>
            <w:tcW w:w="1630" w:type="dxa"/>
          </w:tcPr>
          <w:p w14:paraId="33FE5767" w14:textId="335B011A"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3F6BC6BC" w14:textId="4545FF83"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24B3FC9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102</w:t>
            </w:r>
          </w:p>
        </w:tc>
        <w:tc>
          <w:tcPr>
            <w:tcW w:w="1776" w:type="dxa"/>
          </w:tcPr>
          <w:p w14:paraId="27EE85C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9B7937D" w14:textId="77777777" w:rsidTr="00BE3572">
        <w:trPr>
          <w:cantSplit/>
          <w:trHeight w:val="202"/>
        </w:trPr>
        <w:tc>
          <w:tcPr>
            <w:tcW w:w="776" w:type="dxa"/>
          </w:tcPr>
          <w:p w14:paraId="75F4BF3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w:t>
            </w:r>
          </w:p>
        </w:tc>
        <w:tc>
          <w:tcPr>
            <w:tcW w:w="2764" w:type="dxa"/>
          </w:tcPr>
          <w:p w14:paraId="4957C4F8" w14:textId="77777777" w:rsidR="008476C1" w:rsidRPr="00366F2E" w:rsidRDefault="008476C1" w:rsidP="008476C1">
            <w:pPr>
              <w:rPr>
                <w:rFonts w:ascii="Arial" w:hAnsi="Arial" w:cs="Arial"/>
                <w:sz w:val="20"/>
                <w:szCs w:val="20"/>
              </w:rPr>
            </w:pPr>
            <w:r w:rsidRPr="00366F2E">
              <w:rPr>
                <w:rFonts w:ascii="Arial" w:hAnsi="Arial" w:cs="Arial"/>
                <w:sz w:val="20"/>
                <w:szCs w:val="20"/>
              </w:rPr>
              <w:t>Benin</w:t>
            </w:r>
          </w:p>
        </w:tc>
        <w:tc>
          <w:tcPr>
            <w:tcW w:w="1630" w:type="dxa"/>
          </w:tcPr>
          <w:p w14:paraId="472C35D6" w14:textId="29681FDB"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061A211F" w14:textId="1A9AD12E"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3375559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3761459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7FCFF43" w14:textId="77777777" w:rsidTr="00BE3572">
        <w:trPr>
          <w:cantSplit/>
          <w:trHeight w:val="202"/>
        </w:trPr>
        <w:tc>
          <w:tcPr>
            <w:tcW w:w="776" w:type="dxa"/>
          </w:tcPr>
          <w:p w14:paraId="02A1EFE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21</w:t>
            </w:r>
          </w:p>
        </w:tc>
        <w:tc>
          <w:tcPr>
            <w:tcW w:w="2764" w:type="dxa"/>
          </w:tcPr>
          <w:p w14:paraId="197CAA43" w14:textId="77777777" w:rsidR="008476C1" w:rsidRPr="00366F2E" w:rsidRDefault="008476C1" w:rsidP="008476C1">
            <w:pPr>
              <w:rPr>
                <w:rFonts w:ascii="Arial" w:hAnsi="Arial" w:cs="Arial"/>
                <w:sz w:val="20"/>
                <w:szCs w:val="20"/>
              </w:rPr>
            </w:pPr>
            <w:r w:rsidRPr="00366F2E">
              <w:rPr>
                <w:rFonts w:ascii="Arial" w:hAnsi="Arial" w:cs="Arial"/>
                <w:sz w:val="20"/>
                <w:szCs w:val="20"/>
              </w:rPr>
              <w:t>Bermudy</w:t>
            </w:r>
          </w:p>
        </w:tc>
        <w:tc>
          <w:tcPr>
            <w:tcW w:w="1630" w:type="dxa"/>
          </w:tcPr>
          <w:p w14:paraId="5E9C9B2A" w14:textId="4057832A"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Pr>
          <w:p w14:paraId="38F98E66" w14:textId="784FB799"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Pr>
          <w:p w14:paraId="58D8A75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0A99592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80A6490" w14:textId="77777777" w:rsidTr="00BE3572">
        <w:trPr>
          <w:cantSplit/>
          <w:trHeight w:val="202"/>
        </w:trPr>
        <w:tc>
          <w:tcPr>
            <w:tcW w:w="776" w:type="dxa"/>
          </w:tcPr>
          <w:p w14:paraId="7FD9709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22</w:t>
            </w:r>
          </w:p>
        </w:tc>
        <w:tc>
          <w:tcPr>
            <w:tcW w:w="2764" w:type="dxa"/>
          </w:tcPr>
          <w:p w14:paraId="53C2884F" w14:textId="77777777" w:rsidR="008476C1" w:rsidRPr="00366F2E" w:rsidRDefault="008476C1" w:rsidP="008476C1">
            <w:pPr>
              <w:rPr>
                <w:rFonts w:ascii="Arial" w:hAnsi="Arial" w:cs="Arial"/>
                <w:sz w:val="20"/>
                <w:szCs w:val="20"/>
              </w:rPr>
            </w:pPr>
            <w:r w:rsidRPr="00366F2E">
              <w:rPr>
                <w:rFonts w:ascii="Arial" w:hAnsi="Arial" w:cs="Arial"/>
                <w:sz w:val="20"/>
                <w:szCs w:val="20"/>
              </w:rPr>
              <w:t>Bhútán</w:t>
            </w:r>
          </w:p>
        </w:tc>
        <w:tc>
          <w:tcPr>
            <w:tcW w:w="1630" w:type="dxa"/>
          </w:tcPr>
          <w:p w14:paraId="68F424F9" w14:textId="25436484"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793B6255" w14:textId="2573E037"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76385D1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Pr>
          <w:p w14:paraId="6B57880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92D8AD7" w14:textId="77777777" w:rsidTr="00BE3572">
        <w:trPr>
          <w:cantSplit/>
          <w:trHeight w:val="202"/>
        </w:trPr>
        <w:tc>
          <w:tcPr>
            <w:tcW w:w="776" w:type="dxa"/>
          </w:tcPr>
          <w:p w14:paraId="61C0B11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2764" w:type="dxa"/>
          </w:tcPr>
          <w:p w14:paraId="3855C154" w14:textId="77777777" w:rsidR="008476C1" w:rsidRPr="00366F2E" w:rsidRDefault="008476C1" w:rsidP="008476C1">
            <w:pPr>
              <w:rPr>
                <w:rFonts w:ascii="Arial" w:hAnsi="Arial" w:cs="Arial"/>
                <w:sz w:val="20"/>
                <w:szCs w:val="20"/>
              </w:rPr>
            </w:pPr>
            <w:r w:rsidRPr="00366F2E">
              <w:rPr>
                <w:rFonts w:ascii="Arial" w:hAnsi="Arial" w:cs="Arial"/>
                <w:sz w:val="20"/>
                <w:szCs w:val="20"/>
              </w:rPr>
              <w:t>Bolívie</w:t>
            </w:r>
          </w:p>
        </w:tc>
        <w:tc>
          <w:tcPr>
            <w:tcW w:w="1630" w:type="dxa"/>
          </w:tcPr>
          <w:p w14:paraId="4CE6796C" w14:textId="696D63A9"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40CD1022" w14:textId="249547C0"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15F0B16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4DD2C07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D82541C" w14:textId="77777777" w:rsidTr="00BE3572">
        <w:trPr>
          <w:cantSplit/>
          <w:trHeight w:val="202"/>
        </w:trPr>
        <w:tc>
          <w:tcPr>
            <w:tcW w:w="776" w:type="dxa"/>
          </w:tcPr>
          <w:p w14:paraId="5334212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24</w:t>
            </w:r>
          </w:p>
        </w:tc>
        <w:tc>
          <w:tcPr>
            <w:tcW w:w="2764" w:type="dxa"/>
          </w:tcPr>
          <w:p w14:paraId="11E81D0D" w14:textId="77777777" w:rsidR="008476C1" w:rsidRPr="00366F2E" w:rsidRDefault="008476C1" w:rsidP="008476C1">
            <w:pPr>
              <w:rPr>
                <w:rFonts w:ascii="Arial" w:hAnsi="Arial" w:cs="Arial"/>
                <w:sz w:val="20"/>
                <w:szCs w:val="20"/>
              </w:rPr>
            </w:pPr>
            <w:r w:rsidRPr="00366F2E">
              <w:rPr>
                <w:rFonts w:ascii="Arial" w:hAnsi="Arial" w:cs="Arial"/>
                <w:sz w:val="20"/>
                <w:szCs w:val="20"/>
              </w:rPr>
              <w:t>Bosna a Hercegovina</w:t>
            </w:r>
          </w:p>
        </w:tc>
        <w:tc>
          <w:tcPr>
            <w:tcW w:w="1630" w:type="dxa"/>
          </w:tcPr>
          <w:p w14:paraId="10AF2D54" w14:textId="0DEE662C"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2B6AAC6F" w14:textId="0DD25C29"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3665EBA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102</w:t>
            </w:r>
          </w:p>
        </w:tc>
        <w:tc>
          <w:tcPr>
            <w:tcW w:w="1776" w:type="dxa"/>
          </w:tcPr>
          <w:p w14:paraId="7F0E2A8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B9B1CB6" w14:textId="77777777" w:rsidTr="00BE3572">
        <w:trPr>
          <w:cantSplit/>
          <w:trHeight w:val="202"/>
        </w:trPr>
        <w:tc>
          <w:tcPr>
            <w:tcW w:w="776" w:type="dxa"/>
          </w:tcPr>
          <w:p w14:paraId="6BE192B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25</w:t>
            </w:r>
          </w:p>
        </w:tc>
        <w:tc>
          <w:tcPr>
            <w:tcW w:w="2764" w:type="dxa"/>
          </w:tcPr>
          <w:p w14:paraId="47C6101B" w14:textId="77777777" w:rsidR="008476C1" w:rsidRPr="00366F2E" w:rsidRDefault="008476C1" w:rsidP="008476C1">
            <w:pPr>
              <w:rPr>
                <w:rFonts w:ascii="Arial" w:hAnsi="Arial" w:cs="Arial"/>
                <w:sz w:val="20"/>
                <w:szCs w:val="20"/>
              </w:rPr>
            </w:pPr>
            <w:r w:rsidRPr="00366F2E">
              <w:rPr>
                <w:rFonts w:ascii="Arial" w:hAnsi="Arial" w:cs="Arial"/>
                <w:sz w:val="20"/>
                <w:szCs w:val="20"/>
              </w:rPr>
              <w:t>Botswana</w:t>
            </w:r>
          </w:p>
        </w:tc>
        <w:tc>
          <w:tcPr>
            <w:tcW w:w="1630" w:type="dxa"/>
          </w:tcPr>
          <w:p w14:paraId="1464BA72" w14:textId="5A2650E2"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77516AB2" w14:textId="0AF9CC97"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0977333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Pr>
          <w:p w14:paraId="3CF484E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4A390A6" w14:textId="77777777" w:rsidTr="00BE3572">
        <w:trPr>
          <w:cantSplit/>
          <w:trHeight w:val="202"/>
        </w:trPr>
        <w:tc>
          <w:tcPr>
            <w:tcW w:w="776" w:type="dxa"/>
          </w:tcPr>
          <w:p w14:paraId="58A92B9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2764" w:type="dxa"/>
          </w:tcPr>
          <w:p w14:paraId="6CF9FF8B" w14:textId="77777777" w:rsidR="008476C1" w:rsidRPr="00366F2E" w:rsidRDefault="008476C1" w:rsidP="008476C1">
            <w:pPr>
              <w:rPr>
                <w:rFonts w:ascii="Arial" w:hAnsi="Arial" w:cs="Arial"/>
                <w:sz w:val="20"/>
                <w:szCs w:val="20"/>
              </w:rPr>
            </w:pPr>
            <w:r w:rsidRPr="00366F2E">
              <w:rPr>
                <w:rFonts w:ascii="Arial" w:hAnsi="Arial" w:cs="Arial"/>
                <w:sz w:val="20"/>
                <w:szCs w:val="20"/>
              </w:rPr>
              <w:t>Brazílie</w:t>
            </w:r>
          </w:p>
        </w:tc>
        <w:tc>
          <w:tcPr>
            <w:tcW w:w="1630" w:type="dxa"/>
          </w:tcPr>
          <w:p w14:paraId="4DCD6078" w14:textId="2C2A7235"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Pr>
          <w:p w14:paraId="5AFAC7DD" w14:textId="736C1B51"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Pr>
          <w:p w14:paraId="61D2552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Pr>
          <w:p w14:paraId="5D1AB52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5EF99DF" w14:textId="77777777" w:rsidTr="00BE3572">
        <w:trPr>
          <w:cantSplit/>
          <w:trHeight w:val="202"/>
        </w:trPr>
        <w:tc>
          <w:tcPr>
            <w:tcW w:w="776" w:type="dxa"/>
          </w:tcPr>
          <w:p w14:paraId="71F10C1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27</w:t>
            </w:r>
          </w:p>
        </w:tc>
        <w:tc>
          <w:tcPr>
            <w:tcW w:w="2764" w:type="dxa"/>
          </w:tcPr>
          <w:p w14:paraId="4769BBC0" w14:textId="77777777" w:rsidR="008476C1" w:rsidRPr="00366F2E" w:rsidRDefault="008476C1" w:rsidP="008476C1">
            <w:pPr>
              <w:rPr>
                <w:rFonts w:ascii="Arial" w:hAnsi="Arial" w:cs="Arial"/>
                <w:sz w:val="20"/>
                <w:szCs w:val="20"/>
              </w:rPr>
            </w:pPr>
            <w:r w:rsidRPr="00366F2E">
              <w:rPr>
                <w:rFonts w:ascii="Arial" w:hAnsi="Arial" w:cs="Arial"/>
                <w:sz w:val="20"/>
                <w:szCs w:val="20"/>
              </w:rPr>
              <w:t xml:space="preserve">Britské </w:t>
            </w:r>
            <w:proofErr w:type="spellStart"/>
            <w:r w:rsidRPr="00366F2E">
              <w:rPr>
                <w:rFonts w:ascii="Arial" w:hAnsi="Arial" w:cs="Arial"/>
                <w:sz w:val="20"/>
                <w:szCs w:val="20"/>
              </w:rPr>
              <w:t>ind</w:t>
            </w:r>
            <w:proofErr w:type="spellEnd"/>
            <w:r w:rsidRPr="00366F2E">
              <w:rPr>
                <w:rFonts w:ascii="Arial" w:hAnsi="Arial" w:cs="Arial"/>
                <w:sz w:val="20"/>
                <w:szCs w:val="20"/>
              </w:rPr>
              <w:t xml:space="preserve">. – </w:t>
            </w:r>
            <w:proofErr w:type="spellStart"/>
            <w:r w:rsidRPr="00366F2E">
              <w:rPr>
                <w:rFonts w:ascii="Arial" w:hAnsi="Arial" w:cs="Arial"/>
                <w:sz w:val="20"/>
                <w:szCs w:val="20"/>
              </w:rPr>
              <w:t>oc</w:t>
            </w:r>
            <w:proofErr w:type="spellEnd"/>
            <w:r w:rsidRPr="00366F2E">
              <w:rPr>
                <w:rFonts w:ascii="Arial" w:hAnsi="Arial" w:cs="Arial"/>
                <w:sz w:val="20"/>
                <w:szCs w:val="20"/>
              </w:rPr>
              <w:t>. území</w:t>
            </w:r>
          </w:p>
        </w:tc>
        <w:tc>
          <w:tcPr>
            <w:tcW w:w="1630" w:type="dxa"/>
          </w:tcPr>
          <w:p w14:paraId="3E549615" w14:textId="1560D7E2"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4E0E7B98" w14:textId="3F46AA7B"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1CA8598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017E50D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D5444DD" w14:textId="77777777" w:rsidTr="00BE3572">
        <w:trPr>
          <w:cantSplit/>
          <w:trHeight w:val="202"/>
        </w:trPr>
        <w:tc>
          <w:tcPr>
            <w:tcW w:w="776" w:type="dxa"/>
          </w:tcPr>
          <w:p w14:paraId="33EEFD7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2764" w:type="dxa"/>
          </w:tcPr>
          <w:p w14:paraId="727DBFE6" w14:textId="77777777" w:rsidR="008476C1" w:rsidRPr="00366F2E" w:rsidRDefault="008476C1" w:rsidP="008476C1">
            <w:pPr>
              <w:rPr>
                <w:rFonts w:ascii="Arial" w:hAnsi="Arial" w:cs="Arial"/>
                <w:sz w:val="20"/>
                <w:szCs w:val="20"/>
              </w:rPr>
            </w:pPr>
            <w:r w:rsidRPr="00366F2E">
              <w:rPr>
                <w:rFonts w:ascii="Arial" w:hAnsi="Arial" w:cs="Arial"/>
                <w:sz w:val="20"/>
                <w:szCs w:val="20"/>
              </w:rPr>
              <w:t>Britské Panenské ostrovy</w:t>
            </w:r>
          </w:p>
        </w:tc>
        <w:tc>
          <w:tcPr>
            <w:tcW w:w="1630" w:type="dxa"/>
          </w:tcPr>
          <w:p w14:paraId="5D37D151" w14:textId="1506FF10"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4165E685" w14:textId="4873BC23"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7D494AD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7FC901B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F4BF77F" w14:textId="77777777" w:rsidTr="00BE3572">
        <w:trPr>
          <w:cantSplit/>
          <w:trHeight w:val="202"/>
        </w:trPr>
        <w:tc>
          <w:tcPr>
            <w:tcW w:w="776" w:type="dxa"/>
          </w:tcPr>
          <w:p w14:paraId="04E2BBB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29</w:t>
            </w:r>
          </w:p>
        </w:tc>
        <w:tc>
          <w:tcPr>
            <w:tcW w:w="2764" w:type="dxa"/>
          </w:tcPr>
          <w:p w14:paraId="0947FE67" w14:textId="77777777" w:rsidR="008476C1" w:rsidRPr="00366F2E" w:rsidRDefault="008476C1" w:rsidP="008476C1">
            <w:pPr>
              <w:rPr>
                <w:rFonts w:ascii="Arial" w:hAnsi="Arial" w:cs="Arial"/>
                <w:sz w:val="20"/>
                <w:szCs w:val="20"/>
              </w:rPr>
            </w:pPr>
            <w:r w:rsidRPr="00366F2E">
              <w:rPr>
                <w:rFonts w:ascii="Arial" w:hAnsi="Arial" w:cs="Arial"/>
                <w:sz w:val="20"/>
                <w:szCs w:val="20"/>
              </w:rPr>
              <w:t>Brunej</w:t>
            </w:r>
          </w:p>
        </w:tc>
        <w:tc>
          <w:tcPr>
            <w:tcW w:w="1630" w:type="dxa"/>
          </w:tcPr>
          <w:p w14:paraId="29F75B42" w14:textId="1B0574D1"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Pr>
          <w:p w14:paraId="1174C267" w14:textId="3B5F3132"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Pr>
          <w:p w14:paraId="4752B193" w14:textId="63EE93FE"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4A732B2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E2C5BB5" w14:textId="77777777" w:rsidTr="00BE3572">
        <w:trPr>
          <w:cantSplit/>
          <w:trHeight w:val="202"/>
        </w:trPr>
        <w:tc>
          <w:tcPr>
            <w:tcW w:w="776" w:type="dxa"/>
          </w:tcPr>
          <w:p w14:paraId="6062AC0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30</w:t>
            </w:r>
          </w:p>
        </w:tc>
        <w:tc>
          <w:tcPr>
            <w:tcW w:w="2764" w:type="dxa"/>
          </w:tcPr>
          <w:p w14:paraId="446EBA7F" w14:textId="77777777" w:rsidR="008476C1" w:rsidRPr="00366F2E" w:rsidRDefault="008476C1" w:rsidP="008476C1">
            <w:pPr>
              <w:rPr>
                <w:rFonts w:ascii="Arial" w:hAnsi="Arial" w:cs="Arial"/>
                <w:sz w:val="20"/>
                <w:szCs w:val="20"/>
              </w:rPr>
            </w:pPr>
            <w:r w:rsidRPr="00366F2E">
              <w:rPr>
                <w:rFonts w:ascii="Arial" w:hAnsi="Arial" w:cs="Arial"/>
                <w:sz w:val="20"/>
                <w:szCs w:val="20"/>
              </w:rPr>
              <w:t>Bulharsko</w:t>
            </w:r>
          </w:p>
        </w:tc>
        <w:tc>
          <w:tcPr>
            <w:tcW w:w="1630" w:type="dxa"/>
          </w:tcPr>
          <w:p w14:paraId="66F5832F" w14:textId="4DEF18A4"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73B6953C" w14:textId="68911E5F"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3E8825F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102</w:t>
            </w:r>
          </w:p>
        </w:tc>
        <w:tc>
          <w:tcPr>
            <w:tcW w:w="1776" w:type="dxa"/>
          </w:tcPr>
          <w:p w14:paraId="082568A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203</w:t>
            </w:r>
          </w:p>
        </w:tc>
      </w:tr>
      <w:tr w:rsidR="008476C1" w:rsidRPr="00366F2E" w14:paraId="24D6BFE4" w14:textId="77777777" w:rsidTr="00BE3572">
        <w:trPr>
          <w:cantSplit/>
          <w:trHeight w:val="202"/>
        </w:trPr>
        <w:tc>
          <w:tcPr>
            <w:tcW w:w="776" w:type="dxa"/>
          </w:tcPr>
          <w:p w14:paraId="26C6F97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31</w:t>
            </w:r>
          </w:p>
        </w:tc>
        <w:tc>
          <w:tcPr>
            <w:tcW w:w="2764" w:type="dxa"/>
          </w:tcPr>
          <w:p w14:paraId="3A5CDB04" w14:textId="77777777" w:rsidR="008476C1" w:rsidRPr="00366F2E" w:rsidRDefault="008476C1" w:rsidP="008476C1">
            <w:pPr>
              <w:rPr>
                <w:rFonts w:ascii="Arial" w:hAnsi="Arial" w:cs="Arial"/>
                <w:sz w:val="20"/>
                <w:szCs w:val="20"/>
              </w:rPr>
            </w:pPr>
            <w:r w:rsidRPr="00366F2E">
              <w:rPr>
                <w:rFonts w:ascii="Arial" w:hAnsi="Arial" w:cs="Arial"/>
                <w:sz w:val="20"/>
                <w:szCs w:val="20"/>
              </w:rPr>
              <w:t>Burkina Faso</w:t>
            </w:r>
          </w:p>
        </w:tc>
        <w:tc>
          <w:tcPr>
            <w:tcW w:w="1630" w:type="dxa"/>
          </w:tcPr>
          <w:p w14:paraId="174AF64E" w14:textId="224717B4"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31D7DD9C" w14:textId="1C650B2A"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415D8A4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3C8DBE9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E04366E" w14:textId="77777777" w:rsidTr="00BE3572">
        <w:trPr>
          <w:cantSplit/>
          <w:trHeight w:val="202"/>
        </w:trPr>
        <w:tc>
          <w:tcPr>
            <w:tcW w:w="776" w:type="dxa"/>
          </w:tcPr>
          <w:p w14:paraId="5D8C576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32</w:t>
            </w:r>
          </w:p>
        </w:tc>
        <w:tc>
          <w:tcPr>
            <w:tcW w:w="2764" w:type="dxa"/>
          </w:tcPr>
          <w:p w14:paraId="6C0218DB" w14:textId="77777777" w:rsidR="008476C1" w:rsidRPr="00366F2E" w:rsidRDefault="008476C1" w:rsidP="008476C1">
            <w:pPr>
              <w:rPr>
                <w:rFonts w:ascii="Arial" w:hAnsi="Arial" w:cs="Arial"/>
                <w:sz w:val="20"/>
                <w:szCs w:val="20"/>
              </w:rPr>
            </w:pPr>
            <w:r w:rsidRPr="00366F2E">
              <w:rPr>
                <w:rFonts w:ascii="Arial" w:hAnsi="Arial" w:cs="Arial"/>
                <w:sz w:val="20"/>
                <w:szCs w:val="20"/>
              </w:rPr>
              <w:t>Burundi</w:t>
            </w:r>
          </w:p>
        </w:tc>
        <w:tc>
          <w:tcPr>
            <w:tcW w:w="1630" w:type="dxa"/>
          </w:tcPr>
          <w:p w14:paraId="27806EDD" w14:textId="6B6A1BA1"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0529DDF2" w14:textId="60B2D35E"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32342F3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1704CB9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4CCEB60" w14:textId="77777777" w:rsidTr="00BE3572">
        <w:trPr>
          <w:cantSplit/>
          <w:trHeight w:val="202"/>
        </w:trPr>
        <w:tc>
          <w:tcPr>
            <w:tcW w:w="776" w:type="dxa"/>
          </w:tcPr>
          <w:p w14:paraId="72A8DF1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33</w:t>
            </w:r>
          </w:p>
        </w:tc>
        <w:tc>
          <w:tcPr>
            <w:tcW w:w="2764" w:type="dxa"/>
          </w:tcPr>
          <w:p w14:paraId="538474D6" w14:textId="77777777" w:rsidR="008476C1" w:rsidRPr="00366F2E" w:rsidRDefault="008476C1" w:rsidP="008476C1">
            <w:pPr>
              <w:rPr>
                <w:rFonts w:ascii="Arial" w:hAnsi="Arial" w:cs="Arial"/>
                <w:sz w:val="20"/>
                <w:szCs w:val="20"/>
              </w:rPr>
            </w:pPr>
            <w:r w:rsidRPr="00366F2E">
              <w:rPr>
                <w:rFonts w:ascii="Arial" w:hAnsi="Arial" w:cs="Arial"/>
                <w:sz w:val="20"/>
                <w:szCs w:val="20"/>
              </w:rPr>
              <w:t>Curaçao</w:t>
            </w:r>
          </w:p>
        </w:tc>
        <w:tc>
          <w:tcPr>
            <w:tcW w:w="1630" w:type="dxa"/>
          </w:tcPr>
          <w:p w14:paraId="1B832829" w14:textId="47639BEF"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11A86E63" w14:textId="5361F10C"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059F760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517EB40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21CC2B1" w14:textId="77777777" w:rsidTr="00BE3572">
        <w:trPr>
          <w:cantSplit/>
          <w:trHeight w:val="202"/>
        </w:trPr>
        <w:tc>
          <w:tcPr>
            <w:tcW w:w="776" w:type="dxa"/>
          </w:tcPr>
          <w:p w14:paraId="446E874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34</w:t>
            </w:r>
          </w:p>
        </w:tc>
        <w:tc>
          <w:tcPr>
            <w:tcW w:w="2764" w:type="dxa"/>
          </w:tcPr>
          <w:p w14:paraId="5F47D075" w14:textId="77777777" w:rsidR="008476C1" w:rsidRPr="00366F2E" w:rsidRDefault="008476C1" w:rsidP="008476C1">
            <w:pPr>
              <w:tabs>
                <w:tab w:val="left" w:pos="817"/>
              </w:tabs>
              <w:rPr>
                <w:rFonts w:ascii="Arial" w:hAnsi="Arial" w:cs="Arial"/>
                <w:sz w:val="20"/>
                <w:szCs w:val="20"/>
              </w:rPr>
            </w:pPr>
            <w:r w:rsidRPr="00366F2E">
              <w:rPr>
                <w:rFonts w:ascii="Arial" w:hAnsi="Arial" w:cs="Arial"/>
                <w:sz w:val="20"/>
                <w:szCs w:val="20"/>
              </w:rPr>
              <w:t>Čad</w:t>
            </w:r>
          </w:p>
        </w:tc>
        <w:tc>
          <w:tcPr>
            <w:tcW w:w="1630" w:type="dxa"/>
          </w:tcPr>
          <w:p w14:paraId="6114FE68" w14:textId="6F692F4D"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7D70B6D1" w14:textId="314883ED"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6822645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Pr>
          <w:p w14:paraId="0A71281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F9DF19D" w14:textId="77777777" w:rsidTr="00BE3572">
        <w:trPr>
          <w:cantSplit/>
          <w:trHeight w:val="202"/>
        </w:trPr>
        <w:tc>
          <w:tcPr>
            <w:tcW w:w="776" w:type="dxa"/>
          </w:tcPr>
          <w:p w14:paraId="1465D83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35</w:t>
            </w:r>
          </w:p>
        </w:tc>
        <w:tc>
          <w:tcPr>
            <w:tcW w:w="2764" w:type="dxa"/>
          </w:tcPr>
          <w:p w14:paraId="2223AC1D" w14:textId="77777777" w:rsidR="008476C1" w:rsidRPr="00366F2E" w:rsidRDefault="008476C1" w:rsidP="008476C1">
            <w:pPr>
              <w:rPr>
                <w:rFonts w:ascii="Arial" w:hAnsi="Arial" w:cs="Arial"/>
                <w:sz w:val="20"/>
                <w:szCs w:val="20"/>
              </w:rPr>
            </w:pPr>
            <w:r w:rsidRPr="00366F2E">
              <w:rPr>
                <w:rFonts w:ascii="Arial" w:hAnsi="Arial" w:cs="Arial"/>
                <w:sz w:val="20"/>
                <w:szCs w:val="20"/>
              </w:rPr>
              <w:t>Černá hora</w:t>
            </w:r>
          </w:p>
        </w:tc>
        <w:tc>
          <w:tcPr>
            <w:tcW w:w="1630" w:type="dxa"/>
          </w:tcPr>
          <w:p w14:paraId="4D8EA5FB" w14:textId="45F9E4C1"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74827907" w14:textId="1EC988CC"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4C6A027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102</w:t>
            </w:r>
          </w:p>
        </w:tc>
        <w:tc>
          <w:tcPr>
            <w:tcW w:w="1776" w:type="dxa"/>
          </w:tcPr>
          <w:p w14:paraId="19EE8CD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497C6B2" w14:textId="77777777" w:rsidTr="00BE3572">
        <w:trPr>
          <w:cantSplit/>
          <w:trHeight w:val="202"/>
        </w:trPr>
        <w:tc>
          <w:tcPr>
            <w:tcW w:w="776" w:type="dxa"/>
          </w:tcPr>
          <w:p w14:paraId="194B084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36</w:t>
            </w:r>
          </w:p>
        </w:tc>
        <w:tc>
          <w:tcPr>
            <w:tcW w:w="2764" w:type="dxa"/>
          </w:tcPr>
          <w:p w14:paraId="6E884E99" w14:textId="77777777" w:rsidR="008476C1" w:rsidRPr="00366F2E" w:rsidRDefault="008476C1" w:rsidP="008476C1">
            <w:pPr>
              <w:rPr>
                <w:rFonts w:ascii="Arial" w:hAnsi="Arial" w:cs="Arial"/>
                <w:sz w:val="20"/>
                <w:szCs w:val="20"/>
              </w:rPr>
            </w:pPr>
            <w:r w:rsidRPr="00366F2E">
              <w:rPr>
                <w:rFonts w:ascii="Arial" w:hAnsi="Arial" w:cs="Arial"/>
                <w:sz w:val="20"/>
                <w:szCs w:val="20"/>
              </w:rPr>
              <w:t>Čína</w:t>
            </w:r>
          </w:p>
        </w:tc>
        <w:tc>
          <w:tcPr>
            <w:tcW w:w="1630" w:type="dxa"/>
          </w:tcPr>
          <w:p w14:paraId="7E3C2B21" w14:textId="3491B4EE"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Pr>
          <w:p w14:paraId="654F9263" w14:textId="54D6D87D"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Pr>
          <w:p w14:paraId="38AFD47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Pr>
          <w:p w14:paraId="4C77377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440B782" w14:textId="77777777" w:rsidTr="00BE3572">
        <w:trPr>
          <w:cantSplit/>
          <w:trHeight w:val="202"/>
        </w:trPr>
        <w:tc>
          <w:tcPr>
            <w:tcW w:w="776" w:type="dxa"/>
          </w:tcPr>
          <w:p w14:paraId="1DAE54D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37</w:t>
            </w:r>
          </w:p>
        </w:tc>
        <w:tc>
          <w:tcPr>
            <w:tcW w:w="2764" w:type="dxa"/>
          </w:tcPr>
          <w:p w14:paraId="43F8613D" w14:textId="77777777" w:rsidR="008476C1" w:rsidRPr="00366F2E" w:rsidRDefault="008476C1" w:rsidP="008476C1">
            <w:pPr>
              <w:rPr>
                <w:rFonts w:ascii="Arial" w:hAnsi="Arial" w:cs="Arial"/>
                <w:sz w:val="20"/>
                <w:szCs w:val="20"/>
              </w:rPr>
            </w:pPr>
            <w:r w:rsidRPr="00366F2E">
              <w:rPr>
                <w:rFonts w:ascii="Arial" w:hAnsi="Arial" w:cs="Arial"/>
                <w:sz w:val="20"/>
                <w:szCs w:val="20"/>
              </w:rPr>
              <w:t>Dánsko</w:t>
            </w:r>
          </w:p>
        </w:tc>
        <w:tc>
          <w:tcPr>
            <w:tcW w:w="1630" w:type="dxa"/>
          </w:tcPr>
          <w:p w14:paraId="2AB74B69" w14:textId="513C1EEE"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54D4C459" w14:textId="0A7B8368"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017D75E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Pr>
          <w:p w14:paraId="4521FF0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202</w:t>
            </w:r>
          </w:p>
        </w:tc>
      </w:tr>
      <w:tr w:rsidR="008476C1" w:rsidRPr="00366F2E" w14:paraId="4D1DB0B7" w14:textId="77777777" w:rsidTr="00BE3572">
        <w:trPr>
          <w:cantSplit/>
          <w:trHeight w:val="202"/>
        </w:trPr>
        <w:tc>
          <w:tcPr>
            <w:tcW w:w="776" w:type="dxa"/>
          </w:tcPr>
          <w:p w14:paraId="01CCDBFC" w14:textId="77777777" w:rsidR="008476C1" w:rsidRPr="00366F2E" w:rsidRDefault="008476C1" w:rsidP="008476C1">
            <w:pPr>
              <w:jc w:val="center"/>
              <w:rPr>
                <w:rFonts w:ascii="Arial" w:hAnsi="Arial" w:cs="Arial"/>
                <w:sz w:val="20"/>
                <w:szCs w:val="20"/>
              </w:rPr>
            </w:pPr>
          </w:p>
        </w:tc>
        <w:tc>
          <w:tcPr>
            <w:tcW w:w="2764" w:type="dxa"/>
          </w:tcPr>
          <w:p w14:paraId="2B1FF949" w14:textId="41C99C3E" w:rsidR="008476C1" w:rsidRPr="00366F2E" w:rsidRDefault="008476C1" w:rsidP="008476C1">
            <w:pPr>
              <w:rPr>
                <w:rFonts w:ascii="Arial" w:hAnsi="Arial" w:cs="Arial"/>
                <w:sz w:val="20"/>
                <w:szCs w:val="20"/>
              </w:rPr>
            </w:pPr>
            <w:r w:rsidRPr="00366F2E">
              <w:rPr>
                <w:rFonts w:ascii="Arial" w:hAnsi="Arial" w:cs="Arial"/>
                <w:sz w:val="20"/>
                <w:szCs w:val="20"/>
              </w:rPr>
              <w:t>Dánsko – Faerské ostrovy</w:t>
            </w:r>
          </w:p>
        </w:tc>
        <w:tc>
          <w:tcPr>
            <w:tcW w:w="1630" w:type="dxa"/>
          </w:tcPr>
          <w:p w14:paraId="04AB3BD8" w14:textId="3F6CD252"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38237B2D" w14:textId="4CCD6DB4"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44393F8B" w14:textId="35C2463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63479B4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9D71EB2" w14:textId="77777777" w:rsidTr="00BE3572">
        <w:trPr>
          <w:cantSplit/>
          <w:trHeight w:val="202"/>
        </w:trPr>
        <w:tc>
          <w:tcPr>
            <w:tcW w:w="776" w:type="dxa"/>
          </w:tcPr>
          <w:p w14:paraId="07112ADC" w14:textId="77777777" w:rsidR="008476C1" w:rsidRPr="00366F2E" w:rsidRDefault="008476C1" w:rsidP="008476C1">
            <w:pPr>
              <w:jc w:val="center"/>
              <w:rPr>
                <w:rFonts w:ascii="Arial" w:hAnsi="Arial" w:cs="Arial"/>
                <w:sz w:val="20"/>
                <w:szCs w:val="20"/>
              </w:rPr>
            </w:pPr>
          </w:p>
        </w:tc>
        <w:tc>
          <w:tcPr>
            <w:tcW w:w="2764" w:type="dxa"/>
          </w:tcPr>
          <w:p w14:paraId="38A5ED40" w14:textId="6E7BBBAE" w:rsidR="008476C1" w:rsidRPr="00366F2E" w:rsidRDefault="008476C1" w:rsidP="008476C1">
            <w:pPr>
              <w:rPr>
                <w:rFonts w:ascii="Arial" w:hAnsi="Arial" w:cs="Arial"/>
                <w:sz w:val="20"/>
                <w:szCs w:val="20"/>
              </w:rPr>
            </w:pPr>
            <w:r w:rsidRPr="00366F2E">
              <w:rPr>
                <w:rFonts w:ascii="Arial" w:hAnsi="Arial" w:cs="Arial"/>
                <w:sz w:val="20"/>
                <w:szCs w:val="20"/>
              </w:rPr>
              <w:t>Dánsko – Grónsko</w:t>
            </w:r>
          </w:p>
        </w:tc>
        <w:tc>
          <w:tcPr>
            <w:tcW w:w="1630" w:type="dxa"/>
          </w:tcPr>
          <w:p w14:paraId="508B73FC" w14:textId="7FF66B07"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10ED6C2E" w14:textId="2B74E72D"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7F5BEE2F" w14:textId="790C6E3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04CD7A3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E8C31C6" w14:textId="77777777" w:rsidTr="00BE3572">
        <w:trPr>
          <w:cantSplit/>
          <w:trHeight w:val="202"/>
        </w:trPr>
        <w:tc>
          <w:tcPr>
            <w:tcW w:w="776" w:type="dxa"/>
            <w:tcBorders>
              <w:top w:val="single" w:sz="4" w:space="0" w:color="auto"/>
              <w:bottom w:val="single" w:sz="4" w:space="0" w:color="auto"/>
            </w:tcBorders>
          </w:tcPr>
          <w:p w14:paraId="093219B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38</w:t>
            </w:r>
          </w:p>
        </w:tc>
        <w:tc>
          <w:tcPr>
            <w:tcW w:w="2764" w:type="dxa"/>
          </w:tcPr>
          <w:p w14:paraId="6210C011" w14:textId="77777777" w:rsidR="008476C1" w:rsidRPr="00366F2E" w:rsidRDefault="008476C1" w:rsidP="008476C1">
            <w:pPr>
              <w:rPr>
                <w:rFonts w:ascii="Arial" w:hAnsi="Arial" w:cs="Arial"/>
                <w:sz w:val="20"/>
                <w:szCs w:val="20"/>
              </w:rPr>
            </w:pPr>
            <w:r w:rsidRPr="00366F2E">
              <w:rPr>
                <w:rFonts w:ascii="Arial" w:hAnsi="Arial" w:cs="Arial"/>
                <w:sz w:val="20"/>
                <w:szCs w:val="20"/>
              </w:rPr>
              <w:t>Dominika</w:t>
            </w:r>
          </w:p>
        </w:tc>
        <w:tc>
          <w:tcPr>
            <w:tcW w:w="1630" w:type="dxa"/>
          </w:tcPr>
          <w:p w14:paraId="37A5366D" w14:textId="3ED57819"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5825BCCD" w14:textId="1E6D2D40"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3AC8F01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49AEB61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21EAE68" w14:textId="77777777" w:rsidTr="00BE3572">
        <w:trPr>
          <w:cantSplit/>
          <w:trHeight w:val="202"/>
        </w:trPr>
        <w:tc>
          <w:tcPr>
            <w:tcW w:w="776" w:type="dxa"/>
            <w:tcBorders>
              <w:top w:val="single" w:sz="4" w:space="0" w:color="auto"/>
              <w:bottom w:val="single" w:sz="4" w:space="0" w:color="auto"/>
            </w:tcBorders>
          </w:tcPr>
          <w:p w14:paraId="735E533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39</w:t>
            </w:r>
          </w:p>
        </w:tc>
        <w:tc>
          <w:tcPr>
            <w:tcW w:w="2764" w:type="dxa"/>
          </w:tcPr>
          <w:p w14:paraId="04AB6077" w14:textId="77777777" w:rsidR="008476C1" w:rsidRPr="00366F2E" w:rsidRDefault="008476C1" w:rsidP="008476C1">
            <w:pPr>
              <w:rPr>
                <w:rFonts w:ascii="Arial" w:hAnsi="Arial" w:cs="Arial"/>
                <w:sz w:val="20"/>
                <w:szCs w:val="20"/>
              </w:rPr>
            </w:pPr>
            <w:r w:rsidRPr="00366F2E">
              <w:rPr>
                <w:rFonts w:ascii="Arial" w:hAnsi="Arial" w:cs="Arial"/>
                <w:sz w:val="20"/>
                <w:szCs w:val="20"/>
              </w:rPr>
              <w:t>Dominikánská republika</w:t>
            </w:r>
          </w:p>
        </w:tc>
        <w:tc>
          <w:tcPr>
            <w:tcW w:w="1630" w:type="dxa"/>
          </w:tcPr>
          <w:p w14:paraId="3DA075E5" w14:textId="5D6DC5BE"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Pr>
          <w:p w14:paraId="4FD7A2AA" w14:textId="5747ED87"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Pr>
          <w:p w14:paraId="1E8830B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69C2D2D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DDE822A" w14:textId="77777777" w:rsidTr="00BE3572">
        <w:trPr>
          <w:cantSplit/>
          <w:trHeight w:val="202"/>
        </w:trPr>
        <w:tc>
          <w:tcPr>
            <w:tcW w:w="776" w:type="dxa"/>
            <w:tcBorders>
              <w:top w:val="single" w:sz="4" w:space="0" w:color="auto"/>
              <w:bottom w:val="single" w:sz="4" w:space="0" w:color="auto"/>
            </w:tcBorders>
          </w:tcPr>
          <w:p w14:paraId="1E15D01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40</w:t>
            </w:r>
          </w:p>
        </w:tc>
        <w:tc>
          <w:tcPr>
            <w:tcW w:w="2764" w:type="dxa"/>
          </w:tcPr>
          <w:p w14:paraId="45DD6D41" w14:textId="77777777" w:rsidR="008476C1" w:rsidRPr="00366F2E" w:rsidRDefault="008476C1" w:rsidP="008476C1">
            <w:pPr>
              <w:rPr>
                <w:rFonts w:ascii="Arial" w:hAnsi="Arial" w:cs="Arial"/>
                <w:sz w:val="20"/>
                <w:szCs w:val="20"/>
              </w:rPr>
            </w:pPr>
            <w:r w:rsidRPr="00366F2E">
              <w:rPr>
                <w:rFonts w:ascii="Arial" w:hAnsi="Arial" w:cs="Arial"/>
                <w:sz w:val="20"/>
                <w:szCs w:val="20"/>
              </w:rPr>
              <w:t>Džibutsko</w:t>
            </w:r>
          </w:p>
        </w:tc>
        <w:tc>
          <w:tcPr>
            <w:tcW w:w="1630" w:type="dxa"/>
          </w:tcPr>
          <w:p w14:paraId="5AB54176" w14:textId="7D703645"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769D2674" w14:textId="54DEFA4A"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05D9212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Pr>
          <w:p w14:paraId="75D8EBE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159F447" w14:textId="77777777" w:rsidTr="00BE3572">
        <w:trPr>
          <w:cantSplit/>
          <w:trHeight w:val="202"/>
        </w:trPr>
        <w:tc>
          <w:tcPr>
            <w:tcW w:w="776" w:type="dxa"/>
            <w:tcBorders>
              <w:top w:val="single" w:sz="4" w:space="0" w:color="auto"/>
              <w:bottom w:val="single" w:sz="4" w:space="0" w:color="auto"/>
            </w:tcBorders>
          </w:tcPr>
          <w:p w14:paraId="7C34544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41</w:t>
            </w:r>
          </w:p>
        </w:tc>
        <w:tc>
          <w:tcPr>
            <w:tcW w:w="2764" w:type="dxa"/>
          </w:tcPr>
          <w:p w14:paraId="7E932660" w14:textId="313DE7A5" w:rsidR="008476C1" w:rsidRPr="00366F2E" w:rsidRDefault="008476C1" w:rsidP="008476C1">
            <w:pPr>
              <w:rPr>
                <w:rFonts w:ascii="Arial" w:hAnsi="Arial" w:cs="Arial"/>
                <w:sz w:val="20"/>
                <w:szCs w:val="20"/>
              </w:rPr>
            </w:pPr>
            <w:r w:rsidRPr="00366F2E">
              <w:rPr>
                <w:rFonts w:ascii="Arial" w:hAnsi="Arial" w:cs="Arial"/>
                <w:noProof/>
                <w:sz w:val="18"/>
                <w:szCs w:val="18"/>
                <w:lang w:eastAsia="cs-CZ"/>
              </w:rPr>
              <mc:AlternateContent>
                <mc:Choice Requires="wps">
                  <w:drawing>
                    <wp:anchor distT="0" distB="0" distL="114300" distR="114300" simplePos="0" relativeHeight="251658300" behindDoc="0" locked="0" layoutInCell="1" allowOverlap="1" wp14:anchorId="4ED18842" wp14:editId="3C80B3BB">
                      <wp:simplePos x="0" y="0"/>
                      <wp:positionH relativeFrom="margin">
                        <wp:posOffset>1405890</wp:posOffset>
                      </wp:positionH>
                      <wp:positionV relativeFrom="bottomMargin">
                        <wp:posOffset>965898500</wp:posOffset>
                      </wp:positionV>
                      <wp:extent cx="2356485" cy="511810"/>
                      <wp:effectExtent l="0" t="0" r="0" b="2540"/>
                      <wp:wrapNone/>
                      <wp:docPr id="29" name="Textové pole 2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5118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0D4785C" w14:textId="77777777" w:rsidR="008476C1" w:rsidRPr="00A75105" w:rsidRDefault="008476C1" w:rsidP="00FE4528">
                                  <w:pPr>
                                    <w:ind w:left="113"/>
                                    <w:jc w:val="center"/>
                                    <w:rPr>
                                      <w:b/>
                                      <w:i/>
                                    </w:rPr>
                                  </w:pPr>
                                  <w:r>
                                    <w:rPr>
                                      <w:b/>
                                      <w:i/>
                                    </w:rPr>
                                    <w:t>Zařazení zemí do cenových skupin</w:t>
                                  </w:r>
                                </w:p>
                                <w:p w14:paraId="021A5531" w14:textId="77777777" w:rsidR="008476C1" w:rsidRPr="00A75105" w:rsidRDefault="008476C1" w:rsidP="00FE4528">
                                  <w:pPr>
                                    <w:spacing w:line="120" w:lineRule="exact"/>
                                    <w:rPr>
                                      <w:i/>
                                      <w:sz w:val="8"/>
                                      <w:szCs w:val="8"/>
                                    </w:rPr>
                                  </w:pPr>
                                </w:p>
                                <w:p w14:paraId="4742DE44" w14:textId="77777777" w:rsidR="008476C1" w:rsidRPr="008C4F15" w:rsidRDefault="008476C1" w:rsidP="00FE4528">
                                  <w:pPr>
                                    <w:jc w:val="center"/>
                                    <w:rPr>
                                      <w:i/>
                                      <w:color w:val="FF0000"/>
                                    </w:rPr>
                                  </w:pPr>
                                  <w:r w:rsidRPr="008C4F15">
                                    <w:rPr>
                                      <w:i/>
                                      <w:color w:val="FF0000"/>
                                    </w:rPr>
                                    <w:t>Platí od 1. května 2012</w:t>
                                  </w:r>
                                </w:p>
                                <w:p w14:paraId="6B55A9A6" w14:textId="77777777" w:rsidR="008476C1" w:rsidRPr="00E44243" w:rsidRDefault="008476C1" w:rsidP="00FE4528"/>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4ABA57E8">
                    <v:shape id="Textové pole 29" style="position:absolute;margin-left:110.7pt;margin-top:76055pt;width:185.55pt;height:40.3pt;z-index:251658300;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83"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QxFx5gEAAKkDAAAOAAAAZHJzL2Uyb0RvYy54bWysU8Fu2zAMvQ/YPwi6L46zpM2MOEXXosOA&#10;rhvQ9QNkWbKF2aJGKbGzrx8lp2m23oZdBJGUH997pDdXY9+xvUJvwJY8n805U1ZCbWxT8qfvd+/W&#10;nPkgbC06sKrkB+X51fbtm83gCrWAFrpaISMQ64vBlbwNwRVZ5mWreuFn4JSlogbsRaAQm6xGMRB6&#10;32WL+fwiGwBrhyCV95S9nYp8m/C1VjJ81dqrwLqSE7eQTkxnFc9suxFFg8K1Rh5piH9g0QtjqekJ&#10;6lYEwXZoXkH1RiJ40GEmoc9AayNV0kBq8vlfah5b4VTSQuZ4d7LJ/z9Y+bB/dN+QhfEjjDTAJMK7&#10;e5A/PLNw0wrbqGtEGFolamqcR8uywfni+Gm02hc+glTDF6hpyGIXIAGNGvvoCulkhE4DOJxMV2Ng&#10;kpKL96uL5XrFmaTaKs/XeZpKJornrx368ElBz+Kl5EhDTehif+9DZCOK5yexmYU703VpsJ39I0EP&#10;Yyaxj4Qn6mGsRmZqan4ZtUU1FdQH0oMw7QvtN11awF+cDbQrJfc/dwIVZ91nS558yJfLuFwpWK4u&#10;FxTgeaU6rwgrCarkgbPpehOmhdw5NE1LnaYpWLgmH7VJEl9YHfnTPiTlx92NC3cep1cvf9j2NwAA&#10;AP//AwBQSwMEFAAGAAgAAAAhAAMuUKrhAAAAEQEAAA8AAABkcnMvZG93bnJldi54bWxMj81OwzAQ&#10;hO9IvIO1SNyoHaupSIhTIRBXEOVH4ubG2yQiXkex24S3ZxEHOO7Mp9mZarv4QZxwin0gA9lKgUBq&#10;guupNfD68nB1DSImS84OgdDAF0bY1udnlS1dmOkZT7vUCg6hWFoDXUpjKWVsOvQ2rsKIxN4hTN4m&#10;PqdWusnOHO4HqZXaSG974g+dHfGuw+Zzd/QG3h4PH+9r9dTe+3ycw6Ik+UIac3mx3N6ASLikPxh+&#10;6nN1qLnTPhzJRTEY0DpbM8pGrrNM8S6G8kLnIPa/YqE2IOtK/l9SfwMAAP//AwBQSwECLQAUAAYA&#10;CAAAACEAtoM4kv4AAADhAQAAEwAAAAAAAAAAAAAAAAAAAAAAW0NvbnRlbnRfVHlwZXNdLnhtbFBL&#10;AQItABQABgAIAAAAIQA4/SH/1gAAAJQBAAALAAAAAAAAAAAAAAAAAC8BAABfcmVscy8ucmVsc1BL&#10;AQItABQABgAIAAAAIQDfQxFx5gEAAKkDAAAOAAAAAAAAAAAAAAAAAC4CAABkcnMvZTJvRG9jLnht&#10;bFBLAQItABQABgAIAAAAIQADLlCq4QAAABEBAAAPAAAAAAAAAAAAAAAAAEAEAABkcnMvZG93bnJl&#10;di54bWxQSwUGAAAAAAQABADzAAAATgUAAAAA&#10;" w14:anchorId="4ED18842">
                      <v:textbox>
                        <w:txbxContent>
                          <w:p w:rsidRPr="00A75105" w:rsidR="008476C1" w:rsidP="00FE4528" w:rsidRDefault="008476C1" w14:paraId="0BF6EB8C" w14:textId="77777777">
                            <w:pPr>
                              <w:ind w:left="113"/>
                              <w:jc w:val="center"/>
                              <w:rPr>
                                <w:b/>
                                <w:i/>
                              </w:rPr>
                            </w:pPr>
                            <w:r>
                              <w:rPr>
                                <w:b/>
                                <w:i/>
                              </w:rPr>
                              <w:t>Zařazení zemí do cenových skupin</w:t>
                            </w:r>
                          </w:p>
                          <w:p w:rsidRPr="00A75105" w:rsidR="008476C1" w:rsidP="00FE4528" w:rsidRDefault="008476C1" w14:paraId="02EB378F" w14:textId="77777777">
                            <w:pPr>
                              <w:spacing w:line="120" w:lineRule="exact"/>
                              <w:rPr>
                                <w:i/>
                                <w:sz w:val="8"/>
                                <w:szCs w:val="8"/>
                              </w:rPr>
                            </w:pPr>
                          </w:p>
                          <w:p w:rsidRPr="008C4F15" w:rsidR="008476C1" w:rsidP="00FE4528" w:rsidRDefault="008476C1" w14:paraId="5CC4A3EE" w14:textId="77777777">
                            <w:pPr>
                              <w:jc w:val="center"/>
                              <w:rPr>
                                <w:i/>
                                <w:color w:val="FF0000"/>
                              </w:rPr>
                            </w:pPr>
                            <w:r w:rsidRPr="008C4F15">
                              <w:rPr>
                                <w:i/>
                                <w:color w:val="FF0000"/>
                              </w:rPr>
                              <w:t>Platí od 1. května 2012</w:t>
                            </w:r>
                          </w:p>
                          <w:p w:rsidRPr="00E44243" w:rsidR="008476C1" w:rsidP="00FE4528" w:rsidRDefault="008476C1" w14:paraId="6A05A809" w14:textId="77777777"/>
                        </w:txbxContent>
                      </v:textbox>
                      <w10:wrap anchorx="margin" anchory="margin"/>
                    </v:shape>
                  </w:pict>
                </mc:Fallback>
              </mc:AlternateContent>
            </w:r>
            <w:r w:rsidRPr="00366F2E">
              <w:rPr>
                <w:rFonts w:ascii="Arial" w:hAnsi="Arial" w:cs="Arial"/>
                <w:sz w:val="20"/>
                <w:szCs w:val="20"/>
              </w:rPr>
              <w:t>Egypt</w:t>
            </w:r>
          </w:p>
        </w:tc>
        <w:tc>
          <w:tcPr>
            <w:tcW w:w="1630" w:type="dxa"/>
          </w:tcPr>
          <w:p w14:paraId="6E341C65" w14:textId="0934C13A"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Pr>
          <w:p w14:paraId="603241B4" w14:textId="47E58777"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030F8FB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0708A2C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56F625F" w14:textId="77777777" w:rsidTr="00BE3572">
        <w:trPr>
          <w:cantSplit/>
          <w:trHeight w:val="202"/>
        </w:trPr>
        <w:tc>
          <w:tcPr>
            <w:tcW w:w="776" w:type="dxa"/>
            <w:tcBorders>
              <w:top w:val="single" w:sz="4" w:space="0" w:color="auto"/>
              <w:bottom w:val="single" w:sz="4" w:space="0" w:color="auto"/>
            </w:tcBorders>
          </w:tcPr>
          <w:p w14:paraId="22FD30E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lastRenderedPageBreak/>
              <w:t>42</w:t>
            </w:r>
          </w:p>
        </w:tc>
        <w:tc>
          <w:tcPr>
            <w:tcW w:w="2764" w:type="dxa"/>
          </w:tcPr>
          <w:p w14:paraId="664A1F34" w14:textId="3DFC34F4" w:rsidR="008476C1" w:rsidRPr="00366F2E" w:rsidRDefault="008476C1" w:rsidP="008476C1">
            <w:pPr>
              <w:rPr>
                <w:rFonts w:ascii="Arial" w:hAnsi="Arial" w:cs="Arial"/>
                <w:sz w:val="20"/>
                <w:szCs w:val="20"/>
              </w:rPr>
            </w:pPr>
            <w:r w:rsidRPr="00366F2E">
              <w:rPr>
                <w:rFonts w:ascii="Arial" w:hAnsi="Arial" w:cs="Arial"/>
                <w:noProof/>
                <w:sz w:val="18"/>
                <w:szCs w:val="18"/>
                <w:lang w:eastAsia="cs-CZ"/>
              </w:rPr>
              <mc:AlternateContent>
                <mc:Choice Requires="wps">
                  <w:drawing>
                    <wp:anchor distT="0" distB="0" distL="114300" distR="114300" simplePos="0" relativeHeight="251658301" behindDoc="0" locked="0" layoutInCell="1" allowOverlap="1" wp14:anchorId="5C7A2AD7" wp14:editId="307BD398">
                      <wp:simplePos x="0" y="0"/>
                      <wp:positionH relativeFrom="margin">
                        <wp:posOffset>1261745</wp:posOffset>
                      </wp:positionH>
                      <wp:positionV relativeFrom="bottomMargin">
                        <wp:posOffset>966040105</wp:posOffset>
                      </wp:positionV>
                      <wp:extent cx="2356485" cy="525145"/>
                      <wp:effectExtent l="0" t="0" r="0" b="8255"/>
                      <wp:wrapNone/>
                      <wp:docPr id="136" name="Textové pole 13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5251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04C3371" w14:textId="77777777" w:rsidR="008476C1" w:rsidRPr="00A75105" w:rsidRDefault="008476C1" w:rsidP="00FE4528">
                                  <w:pPr>
                                    <w:ind w:left="113"/>
                                    <w:jc w:val="center"/>
                                    <w:rPr>
                                      <w:b/>
                                      <w:i/>
                                    </w:rPr>
                                  </w:pPr>
                                  <w:r>
                                    <w:rPr>
                                      <w:b/>
                                      <w:i/>
                                    </w:rPr>
                                    <w:t>Zařazení zemí do cenových skupin</w:t>
                                  </w:r>
                                </w:p>
                                <w:p w14:paraId="765E4FF6" w14:textId="77777777" w:rsidR="008476C1" w:rsidRPr="00A75105" w:rsidRDefault="008476C1" w:rsidP="00FE4528">
                                  <w:pPr>
                                    <w:spacing w:line="120" w:lineRule="exact"/>
                                    <w:rPr>
                                      <w:i/>
                                      <w:sz w:val="8"/>
                                      <w:szCs w:val="8"/>
                                    </w:rPr>
                                  </w:pPr>
                                </w:p>
                                <w:p w14:paraId="1B2E8F60" w14:textId="77777777" w:rsidR="008476C1" w:rsidRPr="00840359" w:rsidRDefault="008476C1" w:rsidP="00FE4528">
                                  <w:pPr>
                                    <w:jc w:val="center"/>
                                    <w:rPr>
                                      <w:i/>
                                    </w:rPr>
                                  </w:pPr>
                                  <w:r w:rsidRPr="00840359">
                                    <w:rPr>
                                      <w:i/>
                                    </w:rPr>
                                    <w:t>Platí od 1. července 2012</w:t>
                                  </w:r>
                                </w:p>
                                <w:p w14:paraId="643F04DA" w14:textId="77777777" w:rsidR="008476C1" w:rsidRPr="00E47B99" w:rsidRDefault="008476C1" w:rsidP="00FE4528"/>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1D70AD4C">
                    <v:shape id="Textové pole 136" style="position:absolute;margin-left:99.35pt;margin-top:76066.15pt;width:185.55pt;height:41.35pt;z-index:251658301;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84"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W7R5QEAAKkDAAAOAAAAZHJzL2Uyb0RvYy54bWysU9uO0zAQfUfiHyy/0zQhWUrUdLXsahHS&#10;cpEWPsBxnMQi8Zix26R8PWOn2y3whnixPDPOmXPOTLbX8ziwg0KnwVQ8Xa05U0ZCo01X8W9f719t&#10;OHNemEYMYFTFj8rx693LF9vJliqDHoZGISMQ48rJVrz33pZJ4mSvRuFWYJWhYgs4Ck8hdkmDYiL0&#10;cUiy9foqmQAbiyCVc5S9W4p8F/HbVkn/uW2d8myoOHHz8cR41uFMdltRdihsr+WJhvgHFqPQhpqe&#10;oe6EF2yP+i+oUUsEB61fSRgTaFstVdRAatL1H2oee2FV1ELmOHu2yf0/WPnp8Gi/IPPzO5hpgFGE&#10;sw8gvztm4LYXplM3iDD1SjTUOA2WJZN15enTYLUrXQCpp4/Q0JDF3kMEmlscgyukkxE6DeB4Nl3N&#10;nklKZq+Lq3xTcCapVmRFmhexhSifvrbo/HsFIwuXiiMNNaKLw4PzgY0on56EZgbu9TDEwQ7mtwQ9&#10;DJnIPhBeqPu5npluqPkmNA5qamiOpAdh2Rfab7r0gD85m2hXKu5+7AUqzoYPhjx5m+Z5WK4Y5MWb&#10;jAK8rNSXFWEkQVXcc7Zcb/2ykHuLuuup0zIFAzfkY6ujxGdWJ/60D1H5aXfDwl3G8dXzH7b7BQAA&#10;//8DAFBLAwQUAAYACAAAACEAX9N10eIAAAARAQAADwAAAGRycy9kb3ducmV2LnhtbEyPzU7DMBCE&#10;70i8g7VI3KidlJQmxKkQiCuo5Ufi5sbbJCJeR7HbhLdn4QK3nd3R7DflZna9OOEYOk8akoUCgVR7&#10;21Gj4fXl8WoNIkRD1vSeUMMXBthU52elKayfaIunXWwEh1AojIY2xqGQMtQtOhMWfkDi28GPzkSW&#10;YyPtaCYOd71MlVpJZzriD60Z8L7F+nN3dBreng4f79fquXlw2TD5WUlyudT68mK+uwURcY5/ZvjB&#10;Z3SomGnvj2SD6Fnn6xu28pClyTJdgmBTtsq5z/53mSaZAlmV8n+T6hsAAP//AwBQSwECLQAUAAYA&#10;CAAAACEAtoM4kv4AAADhAQAAEwAAAAAAAAAAAAAAAAAAAAAAW0NvbnRlbnRfVHlwZXNdLnhtbFBL&#10;AQItABQABgAIAAAAIQA4/SH/1gAAAJQBAAALAAAAAAAAAAAAAAAAAC8BAABfcmVscy8ucmVsc1BL&#10;AQItABQABgAIAAAAIQB+9W7R5QEAAKkDAAAOAAAAAAAAAAAAAAAAAC4CAABkcnMvZTJvRG9jLnht&#10;bFBLAQItABQABgAIAAAAIQBf03XR4gAAABEBAAAPAAAAAAAAAAAAAAAAAD8EAABkcnMvZG93bnJl&#10;di54bWxQSwUGAAAAAAQABADzAAAATgUAAAAA&#10;" w14:anchorId="5C7A2AD7">
                      <v:textbox>
                        <w:txbxContent>
                          <w:p w:rsidRPr="00A75105" w:rsidR="008476C1" w:rsidP="00FE4528" w:rsidRDefault="008476C1" w14:paraId="1C1901B3" w14:textId="77777777">
                            <w:pPr>
                              <w:ind w:left="113"/>
                              <w:jc w:val="center"/>
                              <w:rPr>
                                <w:b/>
                                <w:i/>
                              </w:rPr>
                            </w:pPr>
                            <w:r>
                              <w:rPr>
                                <w:b/>
                                <w:i/>
                              </w:rPr>
                              <w:t>Zařazení zemí do cenových skupin</w:t>
                            </w:r>
                          </w:p>
                          <w:p w:rsidRPr="00A75105" w:rsidR="008476C1" w:rsidP="00FE4528" w:rsidRDefault="008476C1" w14:paraId="5A39BBE3" w14:textId="77777777">
                            <w:pPr>
                              <w:spacing w:line="120" w:lineRule="exact"/>
                              <w:rPr>
                                <w:i/>
                                <w:sz w:val="8"/>
                                <w:szCs w:val="8"/>
                              </w:rPr>
                            </w:pPr>
                          </w:p>
                          <w:p w:rsidRPr="00840359" w:rsidR="008476C1" w:rsidP="00FE4528" w:rsidRDefault="008476C1" w14:paraId="2591822F" w14:textId="77777777">
                            <w:pPr>
                              <w:jc w:val="center"/>
                              <w:rPr>
                                <w:i/>
                              </w:rPr>
                            </w:pPr>
                            <w:r w:rsidRPr="00840359">
                              <w:rPr>
                                <w:i/>
                              </w:rPr>
                              <w:t>Platí od 1. července 2012</w:t>
                            </w:r>
                          </w:p>
                          <w:p w:rsidRPr="00E47B99" w:rsidR="008476C1" w:rsidP="00FE4528" w:rsidRDefault="008476C1" w14:paraId="41C8F396" w14:textId="77777777"/>
                        </w:txbxContent>
                      </v:textbox>
                      <w10:wrap anchorx="margin" anchory="margin"/>
                    </v:shape>
                  </w:pict>
                </mc:Fallback>
              </mc:AlternateContent>
            </w:r>
            <w:r w:rsidRPr="00366F2E">
              <w:rPr>
                <w:rFonts w:ascii="Arial" w:hAnsi="Arial" w:cs="Arial"/>
                <w:sz w:val="20"/>
                <w:szCs w:val="20"/>
              </w:rPr>
              <w:t>Ekvádor</w:t>
            </w:r>
          </w:p>
        </w:tc>
        <w:tc>
          <w:tcPr>
            <w:tcW w:w="1630" w:type="dxa"/>
          </w:tcPr>
          <w:p w14:paraId="449BEF73" w14:textId="3165F50B" w:rsidR="008476C1" w:rsidRPr="00366F2E" w:rsidRDefault="008476C1" w:rsidP="008476C1">
            <w:pPr>
              <w:jc w:val="center"/>
              <w:rPr>
                <w:rFonts w:ascii="Arial" w:hAnsi="Arial" w:cs="Arial"/>
                <w:sz w:val="20"/>
                <w:szCs w:val="20"/>
              </w:rPr>
            </w:pPr>
            <w:r w:rsidRPr="00366F2E">
              <w:rPr>
                <w:rFonts w:ascii="Arial" w:hAnsi="Arial" w:cs="Arial"/>
                <w:noProof/>
                <w:sz w:val="18"/>
                <w:szCs w:val="18"/>
                <w:lang w:eastAsia="cs-CZ"/>
              </w:rPr>
              <mc:AlternateContent>
                <mc:Choice Requires="wps">
                  <w:drawing>
                    <wp:anchor distT="0" distB="0" distL="114300" distR="114300" simplePos="0" relativeHeight="251658305" behindDoc="0" locked="0" layoutInCell="1" allowOverlap="1" wp14:anchorId="2017B18C" wp14:editId="480315C9">
                      <wp:simplePos x="0" y="0"/>
                      <wp:positionH relativeFrom="margin">
                        <wp:posOffset>-170815</wp:posOffset>
                      </wp:positionH>
                      <wp:positionV relativeFrom="bottomMargin">
                        <wp:posOffset>966096620</wp:posOffset>
                      </wp:positionV>
                      <wp:extent cx="2356485" cy="525145"/>
                      <wp:effectExtent l="0" t="0" r="0" b="8255"/>
                      <wp:wrapNone/>
                      <wp:docPr id="2018257516" name="Textové pole 201825751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5251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643F13E" w14:textId="77777777" w:rsidR="008476C1" w:rsidRPr="00A75105" w:rsidRDefault="008476C1" w:rsidP="00FE4528">
                                  <w:pPr>
                                    <w:ind w:left="113"/>
                                    <w:jc w:val="center"/>
                                    <w:rPr>
                                      <w:b/>
                                      <w:i/>
                                    </w:rPr>
                                  </w:pPr>
                                  <w:r>
                                    <w:rPr>
                                      <w:b/>
                                      <w:i/>
                                    </w:rPr>
                                    <w:t>Zařazení zemí do cenových skupin</w:t>
                                  </w:r>
                                </w:p>
                                <w:p w14:paraId="678AA765" w14:textId="77777777" w:rsidR="008476C1" w:rsidRPr="00A75105" w:rsidRDefault="008476C1" w:rsidP="00FE4528">
                                  <w:pPr>
                                    <w:spacing w:line="120" w:lineRule="exact"/>
                                    <w:rPr>
                                      <w:i/>
                                      <w:sz w:val="8"/>
                                      <w:szCs w:val="8"/>
                                    </w:rPr>
                                  </w:pPr>
                                </w:p>
                                <w:p w14:paraId="4D44BFA8" w14:textId="77777777" w:rsidR="008476C1" w:rsidRPr="00E47B99" w:rsidRDefault="008476C1" w:rsidP="00FE4528">
                                  <w:pPr>
                                    <w:jc w:val="center"/>
                                    <w:rPr>
                                      <w:i/>
                                    </w:rPr>
                                  </w:pPr>
                                  <w:r w:rsidRPr="00E47B99">
                                    <w:rPr>
                                      <w:i/>
                                    </w:rPr>
                                    <w:t>Platí od 1. června 2012</w:t>
                                  </w:r>
                                </w:p>
                                <w:p w14:paraId="6179746F" w14:textId="77777777" w:rsidR="008476C1" w:rsidRPr="00E47B99" w:rsidRDefault="008476C1" w:rsidP="00FE4528"/>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66DB1B5A">
                    <v:shape id="Textové pole 2018257516" style="position:absolute;left:0;text-align:left;margin-left:-13.45pt;margin-top:76070.6pt;width:185.55pt;height:41.35pt;z-index:251658305;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85"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u5s95QEAAKkDAAAOAAAAZHJzL2Uyb0RvYy54bWysU8Fu1DAQvSPxD5bvbDYhKW202aq0KkIq&#10;BanwAY7jJBaJx4y9myxfz9jZbhe4IS6WZ8Z5896byeZ6Hge2V+g0mIqnqzVnykhotOkq/u3r/ZtL&#10;zpwXphEDGFXxg3L8evv61Waypcqgh6FRyAjEuHKyFe+9t2WSONmrUbgVWGWo2AKOwlOIXdKgmAh9&#10;HJJsvb5IJsDGIkjlHGXvliLfRvy2VdJ/blunPBsqTtx8PDGedTiT7UaUHQrba3mkIf6BxSi0oaYn&#10;qDvhBduh/gtq1BLBQetXEsYE2lZLFTWQmnT9h5qnXlgVtZA5zp5scv8PVj7un+wXZH5+DzMNMIpw&#10;9gHkd8cM3PbCdOoGEaZeiYYap8GyZLKuPH4arHalCyD19AkaGrLYeYhAc4tjcIV0MkKnARxOpqvZ&#10;M0nJ7G1xkV8WnEmqFVmR5kVsIcrnry06/0HByMKl4khDjehi/+B8YCPK5yehmYF7PQxxsIP5LUEP&#10;QyayD4QX6n6uZ6Yban4VGgc1NTQH0oOw7AvtN116wJ+cTbQrFXc/dgIVZ8NHQ55cpXkelisGefEu&#10;owDPK/V5RRhJUBX3nC3XW78s5M6i7nrqtEzBwA352Ooo8YXVkT/tQ1R+3N2wcOdxfPXyh21/AQAA&#10;//8DAFBLAwQUAAYACAAAACEAFYjGGeMAAAARAQAADwAAAGRycy9kb3ducmV2LnhtbEyPzU7DMBCE&#10;70i8g7VI3Fo7blqREKdCIK4gyo/EzU22SUS8jmK3CW/PwqXcdndGs98U29n14oRj6DwZSJYKBFLl&#10;644aA2+vj4sbECFaqm3vCQ18Y4BteXlR2Lz2E73gaRcbwSEUcmugjXHIpQxVi86GpR+QWDv40dnI&#10;69jIerQTh7teaqU20tmO+ENrB7xvsfraHZ2B96fD50eqnpsHtx4mPytJLpPGXF/Nd7cgIs7xbIZf&#10;fEaHkpn2/kh1EL2Bhd5kbGVhrZM00SDYtEpTHvZ/R61XGciykP+blD8AAAD//wMAUEsBAi0AFAAG&#10;AAgAAAAhALaDOJL+AAAA4QEAABMAAAAAAAAAAAAAAAAAAAAAAFtDb250ZW50X1R5cGVzXS54bWxQ&#10;SwECLQAUAAYACAAAACEAOP0h/9YAAACUAQAACwAAAAAAAAAAAAAAAAAvAQAAX3JlbHMvLnJlbHNQ&#10;SwECLQAUAAYACAAAACEA3rubPeUBAACpAwAADgAAAAAAAAAAAAAAAAAuAgAAZHJzL2Uyb0RvYy54&#10;bWxQSwECLQAUAAYACAAAACEAFYjGGeMAAAARAQAADwAAAAAAAAAAAAAAAAA/BAAAZHJzL2Rvd25y&#10;ZXYueG1sUEsFBgAAAAAEAAQA8wAAAE8FAAAAAA==&#10;" w14:anchorId="2017B18C">
                      <v:textbox>
                        <w:txbxContent>
                          <w:p w:rsidRPr="00A75105" w:rsidR="008476C1" w:rsidP="00FE4528" w:rsidRDefault="008476C1" w14:paraId="0F0CF192" w14:textId="77777777">
                            <w:pPr>
                              <w:ind w:left="113"/>
                              <w:jc w:val="center"/>
                              <w:rPr>
                                <w:b/>
                                <w:i/>
                              </w:rPr>
                            </w:pPr>
                            <w:r>
                              <w:rPr>
                                <w:b/>
                                <w:i/>
                              </w:rPr>
                              <w:t>Zařazení zemí do cenových skupin</w:t>
                            </w:r>
                          </w:p>
                          <w:p w:rsidRPr="00A75105" w:rsidR="008476C1" w:rsidP="00FE4528" w:rsidRDefault="008476C1" w14:paraId="72A3D3EC" w14:textId="77777777">
                            <w:pPr>
                              <w:spacing w:line="120" w:lineRule="exact"/>
                              <w:rPr>
                                <w:i/>
                                <w:sz w:val="8"/>
                                <w:szCs w:val="8"/>
                              </w:rPr>
                            </w:pPr>
                          </w:p>
                          <w:p w:rsidRPr="00E47B99" w:rsidR="008476C1" w:rsidP="00FE4528" w:rsidRDefault="008476C1" w14:paraId="308E525A" w14:textId="77777777">
                            <w:pPr>
                              <w:jc w:val="center"/>
                              <w:rPr>
                                <w:i/>
                              </w:rPr>
                            </w:pPr>
                            <w:r w:rsidRPr="00E47B99">
                              <w:rPr>
                                <w:i/>
                              </w:rPr>
                              <w:t>Platí od 1. června 2012</w:t>
                            </w:r>
                          </w:p>
                          <w:p w:rsidRPr="00E47B99" w:rsidR="008476C1" w:rsidP="00FE4528" w:rsidRDefault="008476C1" w14:paraId="0D0B940D" w14:textId="77777777"/>
                        </w:txbxContent>
                      </v:textbox>
                      <w10:wrap anchorx="margin" anchory="margin"/>
                    </v:shape>
                  </w:pict>
                </mc:Fallback>
              </mc:AlternateContent>
            </w:r>
            <w:r w:rsidRPr="00366F2E">
              <w:rPr>
                <w:rFonts w:ascii="Arial" w:hAnsi="Arial" w:cs="Arial"/>
                <w:sz w:val="20"/>
                <w:szCs w:val="20"/>
              </w:rPr>
              <w:t>6</w:t>
            </w:r>
          </w:p>
        </w:tc>
        <w:tc>
          <w:tcPr>
            <w:tcW w:w="1701" w:type="dxa"/>
          </w:tcPr>
          <w:p w14:paraId="2D3DD549" w14:textId="3BFBDBBF"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Pr>
          <w:p w14:paraId="382C287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Pr>
          <w:p w14:paraId="11181F2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0324A42" w14:textId="77777777" w:rsidTr="00BE3572">
        <w:trPr>
          <w:cantSplit/>
          <w:trHeight w:val="202"/>
        </w:trPr>
        <w:tc>
          <w:tcPr>
            <w:tcW w:w="776" w:type="dxa"/>
            <w:tcBorders>
              <w:top w:val="single" w:sz="4" w:space="0" w:color="auto"/>
            </w:tcBorders>
          </w:tcPr>
          <w:p w14:paraId="7D1DBC7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43</w:t>
            </w:r>
          </w:p>
        </w:tc>
        <w:tc>
          <w:tcPr>
            <w:tcW w:w="2764" w:type="dxa"/>
          </w:tcPr>
          <w:p w14:paraId="78D4E96A" w14:textId="4B02DE71" w:rsidR="008476C1" w:rsidRPr="00366F2E" w:rsidRDefault="008476C1" w:rsidP="008476C1">
            <w:pPr>
              <w:rPr>
                <w:rFonts w:ascii="Arial" w:hAnsi="Arial" w:cs="Arial"/>
                <w:sz w:val="20"/>
                <w:szCs w:val="20"/>
              </w:rPr>
            </w:pPr>
            <w:r w:rsidRPr="00366F2E">
              <w:rPr>
                <w:rFonts w:ascii="Arial" w:hAnsi="Arial" w:cs="Arial"/>
                <w:noProof/>
                <w:sz w:val="20"/>
                <w:szCs w:val="20"/>
                <w:lang w:eastAsia="cs-CZ"/>
              </w:rPr>
              <mc:AlternateContent>
                <mc:Choice Requires="wps">
                  <w:drawing>
                    <wp:anchor distT="0" distB="0" distL="114300" distR="114300" simplePos="0" relativeHeight="251658303" behindDoc="0" locked="0" layoutInCell="1" allowOverlap="1" wp14:anchorId="2E1E7F96" wp14:editId="25CD0854">
                      <wp:simplePos x="0" y="0"/>
                      <wp:positionH relativeFrom="margin">
                        <wp:posOffset>1380490</wp:posOffset>
                      </wp:positionH>
                      <wp:positionV relativeFrom="bottomMargin">
                        <wp:posOffset>966298550</wp:posOffset>
                      </wp:positionV>
                      <wp:extent cx="2356485" cy="266065"/>
                      <wp:effectExtent l="0" t="0" r="0" b="635"/>
                      <wp:wrapNone/>
                      <wp:docPr id="31" name="Textové pole 3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266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6523068" w14:textId="77777777" w:rsidR="008476C1" w:rsidRPr="00591387" w:rsidRDefault="008476C1" w:rsidP="00FE4528">
                                  <w:pPr>
                                    <w:jc w:val="center"/>
                                    <w:rPr>
                                      <w:i/>
                                    </w:rPr>
                                  </w:pPr>
                                  <w:r w:rsidRPr="00591387">
                                    <w:rPr>
                                      <w:i/>
                                    </w:rPr>
                                    <w:t>Platí od 1. ledna 2010</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1D942E05">
                    <v:shape id="Textové pole 31" style="position:absolute;margin-left:108.7pt;margin-top:76086.5pt;width:185.55pt;height:20.95pt;z-index:251658303;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8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yHQA5QEAAKkDAAAOAAAAZHJzL2Uyb0RvYy54bWysU9uO0zAQfUfiHyy/06ShDUvUdLXsahHS&#10;cpEWPsBx7MYi8Zix26R8PWOn2y3whnixPDPOmXNmTjbX09Czg0JvwNZ8ucg5U1ZCa+yu5t++3r+6&#10;4swHYVvRg1U1PyrPr7cvX2xGV6kCOuhbhYxArK9GV/MuBFdlmZedGoRfgFOWihpwEIFC3GUtipHQ&#10;hz4r8rzMRsDWIUjlPWXv5iLfJnytlQyftfYqsL7mxC2kE9PZxDPbbkS1Q+E6I080xD+wGISx1PQM&#10;dSeCYHs0f0ENRiJ40GEhYchAayNV0kBqlvkfah474VTSQsPx7jwm//9g5afDo/uCLEzvYKIFJhHe&#10;PYD87pmF207YnbpBhLFToqXGyziybHS+On0aR+0rH0Ga8SO0tGSxD5CAJo1DnArpZIROCzieh66m&#10;wCQli9frcnW15kxSrSjLvFynFqJ6+tqhD+8VDCxeao601IQuDg8+RDaienoSm1m4N32fFtvb3xL0&#10;MGYS+0h4ph6mZmKmrXmZ7BDVNNAeSQ/C7BfyN106wJ+cjeSVmvsfe4GKs/6DpZm8Xa5W0VwpWK3f&#10;FBTgZaW5rAgrCarmgbP5ehtmQ+4dml1HneYtWLihOWqTJD6zOvEnPyTlJ+9Gw13G6dXzH7b9BQAA&#10;//8DAFBLAwQUAAYACAAAACEASaL5GuIAAAARAQAADwAAAGRycy9kb3ducmV2LnhtbEyPT0+EMBDF&#10;7yZ+h2ZMvLktCMoiZWM0XjWufxJvXToLRDoltLvgt3f0oreZeS9vfq/aLG4QR5xC70lDslIgkBpv&#10;e2o1vL48XBQgQjRkzeAJNXxhgE19elKZ0vqZnvG4ja3gEAql0dDFOJZShqZDZ8LKj0is7f3kTOR1&#10;aqWdzMzhbpCpUlfSmZ74Q2dGvOuw+dwenIa3x/3He6ae2nuXj7NflCS3llqfny23NyAiLvHPDD/4&#10;jA41M+38gWwQg4Y0uc7YykLO4yX3YlNeFDmI3e8xTbI1yLqS/5vU3wAAAP//AwBQSwECLQAUAAYA&#10;CAAAACEAtoM4kv4AAADhAQAAEwAAAAAAAAAAAAAAAAAAAAAAW0NvbnRlbnRfVHlwZXNdLnhtbFBL&#10;AQItABQABgAIAAAAIQA4/SH/1gAAAJQBAAALAAAAAAAAAAAAAAAAAC8BAABfcmVscy8ucmVsc1BL&#10;AQItABQABgAIAAAAIQCryHQA5QEAAKkDAAAOAAAAAAAAAAAAAAAAAC4CAABkcnMvZTJvRG9jLnht&#10;bFBLAQItABQABgAIAAAAIQBJovka4gAAABEBAAAPAAAAAAAAAAAAAAAAAD8EAABkcnMvZG93bnJl&#10;di54bWxQSwUGAAAAAAQABADzAAAATgUAAAAA&#10;" w14:anchorId="2E1E7F96">
                      <v:textbox>
                        <w:txbxContent>
                          <w:p w:rsidRPr="00591387" w:rsidR="008476C1" w:rsidP="00FE4528" w:rsidRDefault="008476C1" w14:paraId="432CDB23" w14:textId="77777777">
                            <w:pPr>
                              <w:jc w:val="center"/>
                              <w:rPr>
                                <w:i/>
                              </w:rPr>
                            </w:pPr>
                            <w:r w:rsidRPr="00591387">
                              <w:rPr>
                                <w:i/>
                              </w:rPr>
                              <w:t>Platí od 1. ledna 2010</w:t>
                            </w:r>
                          </w:p>
                        </w:txbxContent>
                      </v:textbox>
                      <w10:wrap anchorx="margin" anchory="margin"/>
                    </v:shape>
                  </w:pict>
                </mc:Fallback>
              </mc:AlternateContent>
            </w:r>
            <w:r w:rsidRPr="00366F2E">
              <w:rPr>
                <w:rFonts w:ascii="Arial" w:hAnsi="Arial" w:cs="Arial"/>
                <w:noProof/>
                <w:sz w:val="20"/>
                <w:szCs w:val="20"/>
                <w:lang w:eastAsia="cs-CZ"/>
              </w:rPr>
              <mc:AlternateContent>
                <mc:Choice Requires="wps">
                  <w:drawing>
                    <wp:anchor distT="0" distB="0" distL="114300" distR="114300" simplePos="0" relativeHeight="251658302" behindDoc="0" locked="0" layoutInCell="1" allowOverlap="1" wp14:anchorId="2EE55785" wp14:editId="45C5398F">
                      <wp:simplePos x="0" y="0"/>
                      <wp:positionH relativeFrom="margin">
                        <wp:posOffset>1380490</wp:posOffset>
                      </wp:positionH>
                      <wp:positionV relativeFrom="bottomMargin">
                        <wp:posOffset>966311885</wp:posOffset>
                      </wp:positionV>
                      <wp:extent cx="2356485" cy="266065"/>
                      <wp:effectExtent l="0" t="0" r="0" b="635"/>
                      <wp:wrapNone/>
                      <wp:docPr id="30" name="Textové pole 3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266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B4D6919" w14:textId="77777777" w:rsidR="008476C1" w:rsidRPr="00591387" w:rsidRDefault="008476C1" w:rsidP="00FE4528">
                                  <w:pPr>
                                    <w:jc w:val="center"/>
                                    <w:rPr>
                                      <w:i/>
                                    </w:rPr>
                                  </w:pPr>
                                  <w:r w:rsidRPr="00591387">
                                    <w:rPr>
                                      <w:i/>
                                    </w:rPr>
                                    <w:t>Platí od 1. ledna 2010</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7D3E9F2B">
                    <v:shape id="Textové pole 30" style="position:absolute;margin-left:108.7pt;margin-top:76087.55pt;width:185.55pt;height:20.95pt;z-index:251658302;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8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hoHs5QEAAKkDAAAOAAAAZHJzL2Uyb0RvYy54bWysU9uO0zAQfUfiHyy/06ShDUvUdLXsahHS&#10;cpEWPsBx7MYi8Zix26R8PWOn2y3whnixPDPOmXPOTDbX09Czg0JvwNZ8ucg5U1ZCa+yu5t++3r+6&#10;4swHYVvRg1U1PyrPr7cvX2xGV6kCOuhbhYxArK9GV/MuBFdlmZedGoRfgFOWihpwEIFC3GUtipHQ&#10;hz4r8rzMRsDWIUjlPWXv5iLfJnytlQyftfYqsL7mxC2kE9PZxDPbbkS1Q+E6I080xD+wGISx1PQM&#10;dSeCYHs0f0ENRiJ40GEhYchAayNV0kBqlvkfah474VTSQuZ4d7bJ/z9Y+enw6L4gC9M7mGiASYR3&#10;DyC/e2bhthN2p24QYeyUaKnxMlqWjc5Xp0+j1b7yEaQZP0JLQxb7AAlo0jhEV0gnI3QawPFsupoC&#10;k5QsXq/L1dWaM0m1oizzcp1aiOrpa4c+vFcwsHipOdJQE7o4PPgQ2Yjq6UlsZuHe9H0abG9/S9DD&#10;mEnsI+GZepiaiZm25mXSFtU00B5JD8K8L7TfdOkAf3I20q7U3P/YC1Sc9R8sefJ2uVrF5UrBav2m&#10;oAAvK81lRVhJUDUPnM3X2zAv5N6h2XXUaZ6ChRvyUZsk8ZnViT/tQ1J+2t24cJdxevX8h21/AQAA&#10;//8DAFBLAwQUAAYACAAAACEAHIm12eEAAAARAQAADwAAAGRycy9kb3ducmV2LnhtbEyPzU7DMBCE&#10;70i8g7VI3KidqoY0xKkQiCuI8iP15sbbJCJeR7HbhLdn4QK33ZnR7LflZva9OOEYu0AGsoUCgVQH&#10;11Fj4O318SoHEZMlZ/tAaOALI2yq87PSFi5M9IKnbWoEl1AsrIE2paGQMtYtehsXYUBi7xBGbxOv&#10;YyPdaCcu971cKnUtve2IL7R2wPsW68/t0Rt4fzrsPlbquXnwepjCrCT5tTTm8mK+uwWRcE5/YfjB&#10;Z3SomGkfjuSi6A0ss5sVR9nQPOoMBId0nmsQ+1+RVQWyKuX/T6pvAAAA//8DAFBLAQItABQABgAI&#10;AAAAIQC2gziS/gAAAOEBAAATAAAAAAAAAAAAAAAAAAAAAABbQ29udGVudF9UeXBlc10ueG1sUEsB&#10;Ai0AFAAGAAgAAAAhADj9If/WAAAAlAEAAAsAAAAAAAAAAAAAAAAALwEAAF9yZWxzLy5yZWxzUEsB&#10;Ai0AFAAGAAgAAAAhAAuGgezlAQAAqQMAAA4AAAAAAAAAAAAAAAAALgIAAGRycy9lMm9Eb2MueG1s&#10;UEsBAi0AFAAGAAgAAAAhAByJtdnhAAAAEQEAAA8AAAAAAAAAAAAAAAAAPwQAAGRycy9kb3ducmV2&#10;LnhtbFBLBQYAAAAABAAEAPMAAABNBQAAAAA=&#10;" w14:anchorId="2EE55785">
                      <v:textbox>
                        <w:txbxContent>
                          <w:p w:rsidRPr="00591387" w:rsidR="008476C1" w:rsidP="00FE4528" w:rsidRDefault="008476C1" w14:paraId="2A3A781E" w14:textId="77777777">
                            <w:pPr>
                              <w:jc w:val="center"/>
                              <w:rPr>
                                <w:i/>
                              </w:rPr>
                            </w:pPr>
                            <w:r w:rsidRPr="00591387">
                              <w:rPr>
                                <w:i/>
                              </w:rPr>
                              <w:t>Platí od 1. ledna 2010</w:t>
                            </w:r>
                          </w:p>
                        </w:txbxContent>
                      </v:textbox>
                      <w10:wrap anchorx="margin" anchory="margin"/>
                    </v:shape>
                  </w:pict>
                </mc:Fallback>
              </mc:AlternateContent>
            </w:r>
            <w:r w:rsidRPr="00366F2E">
              <w:rPr>
                <w:rFonts w:ascii="Arial" w:hAnsi="Arial" w:cs="Arial"/>
                <w:sz w:val="20"/>
                <w:szCs w:val="20"/>
              </w:rPr>
              <w:t>Eritrea</w:t>
            </w:r>
          </w:p>
        </w:tc>
        <w:tc>
          <w:tcPr>
            <w:tcW w:w="1630" w:type="dxa"/>
          </w:tcPr>
          <w:p w14:paraId="1B0B77D4" w14:textId="482A0DC5"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2200BE48" w14:textId="105F212D"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1190A7D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7583110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AFF9FDE" w14:textId="77777777" w:rsidTr="00BE3572">
        <w:trPr>
          <w:cantSplit/>
          <w:trHeight w:val="202"/>
        </w:trPr>
        <w:tc>
          <w:tcPr>
            <w:tcW w:w="776" w:type="dxa"/>
            <w:tcBorders>
              <w:top w:val="single" w:sz="4" w:space="0" w:color="auto"/>
            </w:tcBorders>
          </w:tcPr>
          <w:p w14:paraId="6457AFB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44</w:t>
            </w:r>
          </w:p>
        </w:tc>
        <w:tc>
          <w:tcPr>
            <w:tcW w:w="2764" w:type="dxa"/>
          </w:tcPr>
          <w:p w14:paraId="12FC4B2F" w14:textId="77777777" w:rsidR="008476C1" w:rsidRPr="00366F2E" w:rsidRDefault="008476C1" w:rsidP="008476C1">
            <w:pPr>
              <w:rPr>
                <w:rFonts w:ascii="Arial" w:hAnsi="Arial" w:cs="Arial"/>
                <w:sz w:val="20"/>
                <w:szCs w:val="20"/>
              </w:rPr>
            </w:pPr>
            <w:r w:rsidRPr="00366F2E">
              <w:rPr>
                <w:rFonts w:ascii="Arial" w:hAnsi="Arial" w:cs="Arial"/>
                <w:sz w:val="20"/>
                <w:szCs w:val="20"/>
              </w:rPr>
              <w:t>Estonsko</w:t>
            </w:r>
          </w:p>
        </w:tc>
        <w:tc>
          <w:tcPr>
            <w:tcW w:w="1630" w:type="dxa"/>
          </w:tcPr>
          <w:p w14:paraId="73DD05CA" w14:textId="2C887053"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Pr>
          <w:p w14:paraId="01340DAC" w14:textId="0949E3BE"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Pr>
          <w:p w14:paraId="44FD398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Pr>
          <w:p w14:paraId="4195CDA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203</w:t>
            </w:r>
          </w:p>
        </w:tc>
      </w:tr>
      <w:tr w:rsidR="008476C1" w:rsidRPr="00366F2E" w14:paraId="4D067611" w14:textId="77777777" w:rsidTr="00BE3572">
        <w:trPr>
          <w:cantSplit/>
          <w:trHeight w:val="202"/>
        </w:trPr>
        <w:tc>
          <w:tcPr>
            <w:tcW w:w="776" w:type="dxa"/>
            <w:tcBorders>
              <w:top w:val="single" w:sz="4" w:space="0" w:color="auto"/>
            </w:tcBorders>
          </w:tcPr>
          <w:p w14:paraId="4C498DEA" w14:textId="5A1EB9C0" w:rsidR="008476C1" w:rsidRPr="00366F2E" w:rsidRDefault="008476C1" w:rsidP="008476C1">
            <w:pPr>
              <w:jc w:val="center"/>
              <w:rPr>
                <w:rFonts w:ascii="Arial" w:hAnsi="Arial" w:cs="Arial"/>
                <w:sz w:val="20"/>
                <w:szCs w:val="20"/>
              </w:rPr>
            </w:pPr>
            <w:r w:rsidRPr="00366F2E">
              <w:rPr>
                <w:rFonts w:ascii="Arial" w:hAnsi="Arial" w:cs="Arial"/>
                <w:sz w:val="20"/>
                <w:szCs w:val="20"/>
              </w:rPr>
              <w:t>45</w:t>
            </w:r>
          </w:p>
        </w:tc>
        <w:tc>
          <w:tcPr>
            <w:tcW w:w="2764" w:type="dxa"/>
          </w:tcPr>
          <w:p w14:paraId="3CD62E0A" w14:textId="659093D1" w:rsidR="008476C1" w:rsidRPr="00366F2E" w:rsidRDefault="008476C1" w:rsidP="008476C1">
            <w:pPr>
              <w:rPr>
                <w:rFonts w:ascii="Arial" w:hAnsi="Arial" w:cs="Arial"/>
                <w:sz w:val="20"/>
                <w:szCs w:val="20"/>
              </w:rPr>
            </w:pPr>
            <w:proofErr w:type="spellStart"/>
            <w:r w:rsidRPr="00366F2E">
              <w:rPr>
                <w:rFonts w:ascii="Arial" w:hAnsi="Arial" w:cs="Arial"/>
                <w:sz w:val="20"/>
                <w:szCs w:val="20"/>
              </w:rPr>
              <w:t>Eswatini</w:t>
            </w:r>
            <w:proofErr w:type="spellEnd"/>
          </w:p>
        </w:tc>
        <w:tc>
          <w:tcPr>
            <w:tcW w:w="1630" w:type="dxa"/>
          </w:tcPr>
          <w:p w14:paraId="7FB0FBE9" w14:textId="72B29D5A" w:rsidR="008476C1" w:rsidRPr="00366F2E" w:rsidRDefault="008476C1" w:rsidP="008476C1">
            <w:pPr>
              <w:pStyle w:val="Zpat"/>
              <w:tabs>
                <w:tab w:val="clear" w:pos="4513"/>
              </w:tabs>
              <w:jc w:val="center"/>
              <w:rPr>
                <w:rFonts w:ascii="Arial" w:hAnsi="Arial" w:cs="Arial"/>
                <w:sz w:val="20"/>
              </w:rPr>
            </w:pPr>
            <w:r w:rsidRPr="00366F2E">
              <w:rPr>
                <w:rFonts w:ascii="Arial" w:hAnsi="Arial" w:cs="Arial"/>
                <w:sz w:val="20"/>
                <w:szCs w:val="20"/>
              </w:rPr>
              <w:t>8</w:t>
            </w:r>
          </w:p>
        </w:tc>
        <w:tc>
          <w:tcPr>
            <w:tcW w:w="1701" w:type="dxa"/>
          </w:tcPr>
          <w:p w14:paraId="43BD2862" w14:textId="494B81C7"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4AC3127D" w14:textId="5CDB1C1C"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Pr>
          <w:p w14:paraId="38A92BEA" w14:textId="5CD237C9"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64D3A12" w14:textId="77777777" w:rsidTr="00BE3572">
        <w:trPr>
          <w:cantSplit/>
          <w:trHeight w:val="202"/>
        </w:trPr>
        <w:tc>
          <w:tcPr>
            <w:tcW w:w="776" w:type="dxa"/>
            <w:tcBorders>
              <w:top w:val="single" w:sz="4" w:space="0" w:color="auto"/>
            </w:tcBorders>
          </w:tcPr>
          <w:p w14:paraId="2BA4C877" w14:textId="2AA82A6D" w:rsidR="008476C1" w:rsidRPr="00366F2E" w:rsidRDefault="008476C1" w:rsidP="008476C1">
            <w:pPr>
              <w:jc w:val="center"/>
              <w:rPr>
                <w:rFonts w:ascii="Arial" w:hAnsi="Arial" w:cs="Arial"/>
                <w:sz w:val="20"/>
                <w:szCs w:val="20"/>
              </w:rPr>
            </w:pPr>
            <w:r w:rsidRPr="00366F2E">
              <w:rPr>
                <w:rFonts w:ascii="Arial" w:hAnsi="Arial" w:cs="Arial"/>
                <w:sz w:val="20"/>
                <w:szCs w:val="20"/>
              </w:rPr>
              <w:t>46</w:t>
            </w:r>
          </w:p>
        </w:tc>
        <w:tc>
          <w:tcPr>
            <w:tcW w:w="2764" w:type="dxa"/>
          </w:tcPr>
          <w:p w14:paraId="6BAB3546" w14:textId="77777777" w:rsidR="008476C1" w:rsidRPr="00366F2E" w:rsidRDefault="008476C1" w:rsidP="008476C1">
            <w:pPr>
              <w:rPr>
                <w:rFonts w:ascii="Arial" w:hAnsi="Arial" w:cs="Arial"/>
                <w:sz w:val="20"/>
                <w:szCs w:val="20"/>
              </w:rPr>
            </w:pPr>
            <w:r w:rsidRPr="00366F2E">
              <w:rPr>
                <w:rFonts w:ascii="Arial" w:hAnsi="Arial" w:cs="Arial"/>
                <w:sz w:val="20"/>
                <w:szCs w:val="20"/>
              </w:rPr>
              <w:t>Etiopie</w:t>
            </w:r>
          </w:p>
        </w:tc>
        <w:tc>
          <w:tcPr>
            <w:tcW w:w="1630" w:type="dxa"/>
          </w:tcPr>
          <w:p w14:paraId="2227B98A" w14:textId="70BE8156" w:rsidR="008476C1" w:rsidRPr="00366F2E" w:rsidRDefault="008476C1" w:rsidP="008476C1">
            <w:pPr>
              <w:pStyle w:val="Zpat"/>
              <w:tabs>
                <w:tab w:val="clear" w:pos="4513"/>
              </w:tabs>
              <w:jc w:val="center"/>
              <w:rPr>
                <w:rFonts w:ascii="Arial" w:hAnsi="Arial" w:cs="Arial"/>
                <w:sz w:val="20"/>
              </w:rPr>
            </w:pPr>
            <w:r w:rsidRPr="00366F2E">
              <w:rPr>
                <w:rFonts w:ascii="Arial" w:hAnsi="Arial" w:cs="Arial"/>
                <w:sz w:val="20"/>
              </w:rPr>
              <w:t>8</w:t>
            </w:r>
          </w:p>
        </w:tc>
        <w:tc>
          <w:tcPr>
            <w:tcW w:w="1701" w:type="dxa"/>
          </w:tcPr>
          <w:p w14:paraId="6905A764" w14:textId="5774BC79"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Pr>
          <w:p w14:paraId="18F3936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Pr>
          <w:p w14:paraId="5369A0D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B720631"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BB97AB7" w14:textId="107051F8" w:rsidR="008476C1" w:rsidRPr="00366F2E" w:rsidRDefault="008476C1" w:rsidP="008476C1">
            <w:pPr>
              <w:jc w:val="center"/>
              <w:rPr>
                <w:rFonts w:ascii="Arial" w:hAnsi="Arial" w:cs="Arial"/>
                <w:sz w:val="20"/>
                <w:szCs w:val="20"/>
              </w:rPr>
            </w:pPr>
            <w:r w:rsidRPr="00366F2E">
              <w:rPr>
                <w:rFonts w:ascii="Arial" w:hAnsi="Arial" w:cs="Arial"/>
                <w:sz w:val="20"/>
                <w:szCs w:val="20"/>
              </w:rPr>
              <w:t>47</w:t>
            </w:r>
          </w:p>
        </w:tc>
        <w:tc>
          <w:tcPr>
            <w:tcW w:w="2764" w:type="dxa"/>
            <w:tcBorders>
              <w:top w:val="single" w:sz="4" w:space="0" w:color="auto"/>
              <w:left w:val="single" w:sz="4" w:space="0" w:color="auto"/>
              <w:bottom w:val="single" w:sz="4" w:space="0" w:color="auto"/>
              <w:right w:val="single" w:sz="4" w:space="0" w:color="auto"/>
            </w:tcBorders>
          </w:tcPr>
          <w:p w14:paraId="05A57E79" w14:textId="77777777" w:rsidR="008476C1" w:rsidRPr="00366F2E" w:rsidRDefault="008476C1" w:rsidP="008476C1">
            <w:pPr>
              <w:rPr>
                <w:rFonts w:ascii="Arial" w:hAnsi="Arial" w:cs="Arial"/>
                <w:sz w:val="20"/>
                <w:szCs w:val="20"/>
              </w:rPr>
            </w:pPr>
            <w:r w:rsidRPr="00366F2E">
              <w:rPr>
                <w:rFonts w:ascii="Arial" w:hAnsi="Arial" w:cs="Arial"/>
                <w:sz w:val="20"/>
                <w:szCs w:val="20"/>
              </w:rPr>
              <w:t>Falklandy</w:t>
            </w:r>
          </w:p>
        </w:tc>
        <w:tc>
          <w:tcPr>
            <w:tcW w:w="1630" w:type="dxa"/>
            <w:tcBorders>
              <w:top w:val="single" w:sz="4" w:space="0" w:color="auto"/>
              <w:left w:val="single" w:sz="4" w:space="0" w:color="auto"/>
              <w:bottom w:val="single" w:sz="4" w:space="0" w:color="auto"/>
              <w:right w:val="single" w:sz="4" w:space="0" w:color="auto"/>
            </w:tcBorders>
          </w:tcPr>
          <w:p w14:paraId="38F1A014" w14:textId="346F4E17"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2896FAFB" w14:textId="2D13A3EB"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43272F3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514C695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A0FC91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06492F7" w14:textId="40055DAD" w:rsidR="008476C1" w:rsidRPr="00366F2E" w:rsidRDefault="008476C1" w:rsidP="008476C1">
            <w:pPr>
              <w:jc w:val="center"/>
              <w:rPr>
                <w:rFonts w:ascii="Arial" w:hAnsi="Arial" w:cs="Arial"/>
                <w:sz w:val="20"/>
                <w:szCs w:val="20"/>
              </w:rPr>
            </w:pPr>
            <w:r w:rsidRPr="00366F2E">
              <w:rPr>
                <w:rFonts w:ascii="Arial" w:hAnsi="Arial" w:cs="Arial"/>
                <w:sz w:val="20"/>
                <w:szCs w:val="20"/>
              </w:rPr>
              <w:t>48</w:t>
            </w:r>
          </w:p>
        </w:tc>
        <w:tc>
          <w:tcPr>
            <w:tcW w:w="2764" w:type="dxa"/>
            <w:tcBorders>
              <w:top w:val="single" w:sz="4" w:space="0" w:color="auto"/>
              <w:left w:val="single" w:sz="4" w:space="0" w:color="auto"/>
              <w:bottom w:val="single" w:sz="4" w:space="0" w:color="auto"/>
              <w:right w:val="single" w:sz="4" w:space="0" w:color="auto"/>
            </w:tcBorders>
          </w:tcPr>
          <w:p w14:paraId="0D66EFAA" w14:textId="77777777" w:rsidR="008476C1" w:rsidRPr="00366F2E" w:rsidRDefault="008476C1" w:rsidP="008476C1">
            <w:pPr>
              <w:rPr>
                <w:rFonts w:ascii="Arial" w:hAnsi="Arial" w:cs="Arial"/>
                <w:sz w:val="20"/>
                <w:szCs w:val="20"/>
              </w:rPr>
            </w:pPr>
            <w:r w:rsidRPr="00366F2E">
              <w:rPr>
                <w:rFonts w:ascii="Arial" w:hAnsi="Arial" w:cs="Arial"/>
                <w:sz w:val="20"/>
                <w:szCs w:val="20"/>
              </w:rPr>
              <w:t>Fidži</w:t>
            </w:r>
          </w:p>
        </w:tc>
        <w:tc>
          <w:tcPr>
            <w:tcW w:w="1630" w:type="dxa"/>
            <w:tcBorders>
              <w:top w:val="single" w:sz="4" w:space="0" w:color="auto"/>
              <w:left w:val="single" w:sz="4" w:space="0" w:color="auto"/>
              <w:bottom w:val="single" w:sz="4" w:space="0" w:color="auto"/>
              <w:right w:val="single" w:sz="4" w:space="0" w:color="auto"/>
            </w:tcBorders>
          </w:tcPr>
          <w:p w14:paraId="41050FBE" w14:textId="658446DC"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7A39D4B2" w14:textId="1E9F539F"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17A1A75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2F9DF6B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D1510B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AA15630" w14:textId="28E793BC" w:rsidR="008476C1" w:rsidRPr="00366F2E" w:rsidRDefault="008476C1" w:rsidP="008476C1">
            <w:pPr>
              <w:jc w:val="center"/>
              <w:rPr>
                <w:rFonts w:ascii="Arial" w:hAnsi="Arial" w:cs="Arial"/>
                <w:sz w:val="20"/>
                <w:szCs w:val="20"/>
              </w:rPr>
            </w:pPr>
            <w:r w:rsidRPr="00366F2E">
              <w:rPr>
                <w:rFonts w:ascii="Arial" w:hAnsi="Arial" w:cs="Arial"/>
                <w:sz w:val="20"/>
                <w:szCs w:val="20"/>
              </w:rPr>
              <w:t>49</w:t>
            </w:r>
          </w:p>
        </w:tc>
        <w:tc>
          <w:tcPr>
            <w:tcW w:w="2764" w:type="dxa"/>
            <w:tcBorders>
              <w:top w:val="single" w:sz="4" w:space="0" w:color="auto"/>
              <w:left w:val="single" w:sz="4" w:space="0" w:color="auto"/>
              <w:bottom w:val="single" w:sz="4" w:space="0" w:color="auto"/>
              <w:right w:val="single" w:sz="4" w:space="0" w:color="auto"/>
            </w:tcBorders>
          </w:tcPr>
          <w:p w14:paraId="0A742E15" w14:textId="77777777" w:rsidR="008476C1" w:rsidRPr="00366F2E" w:rsidRDefault="008476C1" w:rsidP="008476C1">
            <w:pPr>
              <w:rPr>
                <w:rFonts w:ascii="Arial" w:hAnsi="Arial" w:cs="Arial"/>
                <w:sz w:val="20"/>
                <w:szCs w:val="20"/>
              </w:rPr>
            </w:pPr>
            <w:r w:rsidRPr="00366F2E">
              <w:rPr>
                <w:rFonts w:ascii="Arial" w:hAnsi="Arial" w:cs="Arial"/>
                <w:sz w:val="20"/>
                <w:szCs w:val="20"/>
              </w:rPr>
              <w:t>Filipíny</w:t>
            </w:r>
          </w:p>
        </w:tc>
        <w:tc>
          <w:tcPr>
            <w:tcW w:w="1630" w:type="dxa"/>
            <w:tcBorders>
              <w:top w:val="single" w:sz="4" w:space="0" w:color="auto"/>
              <w:left w:val="single" w:sz="4" w:space="0" w:color="auto"/>
              <w:bottom w:val="single" w:sz="4" w:space="0" w:color="auto"/>
              <w:right w:val="single" w:sz="4" w:space="0" w:color="auto"/>
            </w:tcBorders>
          </w:tcPr>
          <w:p w14:paraId="26188969" w14:textId="6157AB3D"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165C5A50" w14:textId="7B513100"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7001686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010E4FB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85538F6"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C2E681D" w14:textId="571B5DA0" w:rsidR="008476C1" w:rsidRPr="00366F2E" w:rsidRDefault="008476C1" w:rsidP="008476C1">
            <w:pPr>
              <w:jc w:val="center"/>
              <w:rPr>
                <w:rFonts w:ascii="Arial" w:hAnsi="Arial" w:cs="Arial"/>
                <w:sz w:val="20"/>
                <w:szCs w:val="20"/>
              </w:rPr>
            </w:pPr>
            <w:r w:rsidRPr="00366F2E">
              <w:rPr>
                <w:rFonts w:ascii="Arial" w:hAnsi="Arial" w:cs="Arial"/>
                <w:sz w:val="20"/>
                <w:szCs w:val="20"/>
              </w:rPr>
              <w:t>50</w:t>
            </w:r>
          </w:p>
        </w:tc>
        <w:tc>
          <w:tcPr>
            <w:tcW w:w="2764" w:type="dxa"/>
            <w:tcBorders>
              <w:top w:val="single" w:sz="4" w:space="0" w:color="auto"/>
              <w:left w:val="single" w:sz="4" w:space="0" w:color="auto"/>
              <w:bottom w:val="single" w:sz="4" w:space="0" w:color="auto"/>
              <w:right w:val="single" w:sz="4" w:space="0" w:color="auto"/>
            </w:tcBorders>
          </w:tcPr>
          <w:p w14:paraId="2B5CF1A6" w14:textId="77777777" w:rsidR="008476C1" w:rsidRPr="00366F2E" w:rsidRDefault="008476C1" w:rsidP="008476C1">
            <w:pPr>
              <w:rPr>
                <w:rFonts w:ascii="Arial" w:hAnsi="Arial" w:cs="Arial"/>
                <w:sz w:val="20"/>
                <w:szCs w:val="20"/>
              </w:rPr>
            </w:pPr>
            <w:r w:rsidRPr="00366F2E">
              <w:rPr>
                <w:rFonts w:ascii="Arial" w:hAnsi="Arial" w:cs="Arial"/>
                <w:sz w:val="20"/>
                <w:szCs w:val="20"/>
              </w:rPr>
              <w:t>Finsko</w:t>
            </w:r>
          </w:p>
        </w:tc>
        <w:tc>
          <w:tcPr>
            <w:tcW w:w="1630" w:type="dxa"/>
            <w:tcBorders>
              <w:top w:val="single" w:sz="4" w:space="0" w:color="auto"/>
              <w:left w:val="single" w:sz="4" w:space="0" w:color="auto"/>
              <w:bottom w:val="single" w:sz="4" w:space="0" w:color="auto"/>
              <w:right w:val="single" w:sz="4" w:space="0" w:color="auto"/>
            </w:tcBorders>
          </w:tcPr>
          <w:p w14:paraId="27AF25A7" w14:textId="74D1D824"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054441ED" w14:textId="315DC2C2"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26A1D4C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296D7CB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204</w:t>
            </w:r>
          </w:p>
        </w:tc>
      </w:tr>
      <w:tr w:rsidR="008476C1" w:rsidRPr="00366F2E" w14:paraId="5BCB1E1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8772B15" w14:textId="4FE3A428" w:rsidR="008476C1" w:rsidRPr="00366F2E" w:rsidRDefault="008476C1" w:rsidP="008476C1">
            <w:pPr>
              <w:jc w:val="center"/>
              <w:rPr>
                <w:rFonts w:ascii="Arial" w:hAnsi="Arial" w:cs="Arial"/>
                <w:sz w:val="20"/>
                <w:szCs w:val="20"/>
              </w:rPr>
            </w:pPr>
            <w:r w:rsidRPr="00366F2E">
              <w:rPr>
                <w:rFonts w:ascii="Arial" w:hAnsi="Arial" w:cs="Arial"/>
                <w:sz w:val="20"/>
                <w:szCs w:val="20"/>
              </w:rPr>
              <w:t>51</w:t>
            </w:r>
          </w:p>
        </w:tc>
        <w:tc>
          <w:tcPr>
            <w:tcW w:w="2764" w:type="dxa"/>
            <w:tcBorders>
              <w:top w:val="single" w:sz="4" w:space="0" w:color="auto"/>
              <w:left w:val="single" w:sz="4" w:space="0" w:color="auto"/>
              <w:bottom w:val="single" w:sz="4" w:space="0" w:color="auto"/>
              <w:right w:val="single" w:sz="4" w:space="0" w:color="auto"/>
            </w:tcBorders>
          </w:tcPr>
          <w:p w14:paraId="7EBC85D0" w14:textId="77777777" w:rsidR="008476C1" w:rsidRPr="00366F2E" w:rsidRDefault="008476C1" w:rsidP="008476C1">
            <w:pPr>
              <w:rPr>
                <w:rFonts w:ascii="Arial" w:hAnsi="Arial" w:cs="Arial"/>
                <w:sz w:val="20"/>
                <w:szCs w:val="20"/>
              </w:rPr>
            </w:pPr>
            <w:r w:rsidRPr="00366F2E">
              <w:rPr>
                <w:rFonts w:ascii="Arial" w:hAnsi="Arial" w:cs="Arial"/>
                <w:sz w:val="20"/>
                <w:szCs w:val="20"/>
              </w:rPr>
              <w:t>Francie</w:t>
            </w:r>
          </w:p>
        </w:tc>
        <w:tc>
          <w:tcPr>
            <w:tcW w:w="1630" w:type="dxa"/>
            <w:tcBorders>
              <w:top w:val="single" w:sz="4" w:space="0" w:color="auto"/>
              <w:left w:val="single" w:sz="4" w:space="0" w:color="auto"/>
              <w:bottom w:val="single" w:sz="4" w:space="0" w:color="auto"/>
              <w:right w:val="single" w:sz="4" w:space="0" w:color="auto"/>
            </w:tcBorders>
          </w:tcPr>
          <w:p w14:paraId="21667DD1" w14:textId="750552AE"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73F57B23" w14:textId="6841E4FB"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2B81E11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30A5982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203</w:t>
            </w:r>
          </w:p>
        </w:tc>
      </w:tr>
      <w:tr w:rsidR="008476C1" w:rsidRPr="00366F2E" w14:paraId="1A5A7321"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A4DE685" w14:textId="6B1D74FC" w:rsidR="008476C1" w:rsidRPr="00366F2E" w:rsidRDefault="008476C1" w:rsidP="008476C1">
            <w:pPr>
              <w:jc w:val="center"/>
              <w:rPr>
                <w:rFonts w:ascii="Arial" w:hAnsi="Arial" w:cs="Arial"/>
                <w:sz w:val="20"/>
                <w:szCs w:val="20"/>
              </w:rPr>
            </w:pPr>
            <w:r w:rsidRPr="00366F2E">
              <w:rPr>
                <w:rFonts w:ascii="Arial" w:hAnsi="Arial" w:cs="Arial"/>
                <w:sz w:val="20"/>
                <w:szCs w:val="20"/>
              </w:rPr>
              <w:t>52</w:t>
            </w:r>
          </w:p>
        </w:tc>
        <w:tc>
          <w:tcPr>
            <w:tcW w:w="2764" w:type="dxa"/>
            <w:tcBorders>
              <w:top w:val="single" w:sz="4" w:space="0" w:color="auto"/>
              <w:left w:val="single" w:sz="4" w:space="0" w:color="auto"/>
              <w:bottom w:val="single" w:sz="4" w:space="0" w:color="auto"/>
              <w:right w:val="single" w:sz="4" w:space="0" w:color="auto"/>
            </w:tcBorders>
          </w:tcPr>
          <w:p w14:paraId="39913C75" w14:textId="77777777" w:rsidR="008476C1" w:rsidRPr="00366F2E" w:rsidRDefault="008476C1" w:rsidP="008476C1">
            <w:pPr>
              <w:rPr>
                <w:rFonts w:ascii="Arial" w:hAnsi="Arial" w:cs="Arial"/>
                <w:sz w:val="20"/>
                <w:szCs w:val="20"/>
              </w:rPr>
            </w:pPr>
            <w:r w:rsidRPr="00366F2E">
              <w:rPr>
                <w:rFonts w:ascii="Arial" w:hAnsi="Arial" w:cs="Arial"/>
                <w:sz w:val="20"/>
                <w:szCs w:val="20"/>
              </w:rPr>
              <w:t>Francouzská Guyana</w:t>
            </w:r>
          </w:p>
        </w:tc>
        <w:tc>
          <w:tcPr>
            <w:tcW w:w="1630" w:type="dxa"/>
            <w:tcBorders>
              <w:top w:val="single" w:sz="4" w:space="0" w:color="auto"/>
              <w:left w:val="single" w:sz="4" w:space="0" w:color="auto"/>
              <w:bottom w:val="single" w:sz="4" w:space="0" w:color="auto"/>
              <w:right w:val="single" w:sz="4" w:space="0" w:color="auto"/>
            </w:tcBorders>
          </w:tcPr>
          <w:p w14:paraId="13C91A91" w14:textId="42FA501E"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250CD9C9" w14:textId="17E06E0F"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790BB4D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51252DC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BCBB25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AFF7D2D" w14:textId="641DDB4F" w:rsidR="008476C1" w:rsidRPr="00366F2E" w:rsidRDefault="008476C1" w:rsidP="008476C1">
            <w:pPr>
              <w:jc w:val="center"/>
              <w:rPr>
                <w:rFonts w:ascii="Arial" w:hAnsi="Arial" w:cs="Arial"/>
                <w:sz w:val="20"/>
                <w:szCs w:val="20"/>
              </w:rPr>
            </w:pPr>
            <w:r w:rsidRPr="00366F2E">
              <w:rPr>
                <w:rFonts w:ascii="Arial" w:hAnsi="Arial" w:cs="Arial"/>
                <w:sz w:val="20"/>
                <w:szCs w:val="20"/>
              </w:rPr>
              <w:t>53</w:t>
            </w:r>
          </w:p>
        </w:tc>
        <w:tc>
          <w:tcPr>
            <w:tcW w:w="2764" w:type="dxa"/>
            <w:tcBorders>
              <w:top w:val="single" w:sz="4" w:space="0" w:color="auto"/>
              <w:left w:val="single" w:sz="4" w:space="0" w:color="auto"/>
              <w:bottom w:val="single" w:sz="4" w:space="0" w:color="auto"/>
              <w:right w:val="single" w:sz="4" w:space="0" w:color="auto"/>
            </w:tcBorders>
          </w:tcPr>
          <w:p w14:paraId="5671E610" w14:textId="77777777" w:rsidR="008476C1" w:rsidRPr="00366F2E" w:rsidRDefault="008476C1" w:rsidP="008476C1">
            <w:pPr>
              <w:rPr>
                <w:rFonts w:ascii="Arial" w:hAnsi="Arial" w:cs="Arial"/>
                <w:sz w:val="20"/>
                <w:szCs w:val="20"/>
              </w:rPr>
            </w:pPr>
            <w:r w:rsidRPr="00366F2E">
              <w:rPr>
                <w:rFonts w:ascii="Arial" w:hAnsi="Arial" w:cs="Arial"/>
                <w:sz w:val="20"/>
                <w:szCs w:val="20"/>
              </w:rPr>
              <w:t>Francouzská jižní území</w:t>
            </w:r>
          </w:p>
        </w:tc>
        <w:tc>
          <w:tcPr>
            <w:tcW w:w="1630" w:type="dxa"/>
            <w:tcBorders>
              <w:top w:val="single" w:sz="4" w:space="0" w:color="auto"/>
              <w:left w:val="single" w:sz="4" w:space="0" w:color="auto"/>
              <w:bottom w:val="single" w:sz="4" w:space="0" w:color="auto"/>
              <w:right w:val="single" w:sz="4" w:space="0" w:color="auto"/>
            </w:tcBorders>
          </w:tcPr>
          <w:p w14:paraId="6A93CEEC" w14:textId="17EB0327"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43762F24" w14:textId="2DE4B082"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27FB582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0710B4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515336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0846E06" w14:textId="687357F6" w:rsidR="008476C1" w:rsidRPr="00366F2E" w:rsidRDefault="008476C1" w:rsidP="008476C1">
            <w:pPr>
              <w:jc w:val="center"/>
              <w:rPr>
                <w:rFonts w:ascii="Arial" w:hAnsi="Arial" w:cs="Arial"/>
                <w:sz w:val="20"/>
                <w:szCs w:val="20"/>
              </w:rPr>
            </w:pPr>
            <w:r w:rsidRPr="00366F2E">
              <w:rPr>
                <w:rFonts w:ascii="Arial" w:hAnsi="Arial" w:cs="Arial"/>
                <w:sz w:val="20"/>
                <w:szCs w:val="20"/>
              </w:rPr>
              <w:t>54</w:t>
            </w:r>
          </w:p>
        </w:tc>
        <w:tc>
          <w:tcPr>
            <w:tcW w:w="2764" w:type="dxa"/>
            <w:tcBorders>
              <w:top w:val="single" w:sz="4" w:space="0" w:color="auto"/>
              <w:left w:val="single" w:sz="4" w:space="0" w:color="auto"/>
              <w:bottom w:val="single" w:sz="4" w:space="0" w:color="auto"/>
              <w:right w:val="single" w:sz="4" w:space="0" w:color="auto"/>
            </w:tcBorders>
          </w:tcPr>
          <w:p w14:paraId="437D902E" w14:textId="77777777" w:rsidR="008476C1" w:rsidRPr="00366F2E" w:rsidRDefault="008476C1" w:rsidP="008476C1">
            <w:pPr>
              <w:rPr>
                <w:rFonts w:ascii="Arial" w:hAnsi="Arial" w:cs="Arial"/>
                <w:sz w:val="20"/>
                <w:szCs w:val="20"/>
              </w:rPr>
            </w:pPr>
            <w:r w:rsidRPr="00366F2E">
              <w:rPr>
                <w:rFonts w:ascii="Arial" w:hAnsi="Arial" w:cs="Arial"/>
                <w:sz w:val="20"/>
                <w:szCs w:val="20"/>
              </w:rPr>
              <w:t>Francouzská Polynésie</w:t>
            </w:r>
          </w:p>
        </w:tc>
        <w:tc>
          <w:tcPr>
            <w:tcW w:w="1630" w:type="dxa"/>
            <w:tcBorders>
              <w:top w:val="single" w:sz="4" w:space="0" w:color="auto"/>
              <w:left w:val="single" w:sz="4" w:space="0" w:color="auto"/>
              <w:bottom w:val="single" w:sz="4" w:space="0" w:color="auto"/>
              <w:right w:val="single" w:sz="4" w:space="0" w:color="auto"/>
            </w:tcBorders>
          </w:tcPr>
          <w:p w14:paraId="431110CC" w14:textId="39542DB0"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00BE4505" w14:textId="6D699732"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1E6A7B4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609126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CA3EC2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9610CFF" w14:textId="2C0278A5" w:rsidR="008476C1" w:rsidRPr="00366F2E" w:rsidRDefault="008476C1" w:rsidP="008476C1">
            <w:pPr>
              <w:jc w:val="center"/>
              <w:rPr>
                <w:rFonts w:ascii="Arial" w:hAnsi="Arial" w:cs="Arial"/>
                <w:sz w:val="20"/>
                <w:szCs w:val="20"/>
              </w:rPr>
            </w:pPr>
            <w:r w:rsidRPr="00366F2E">
              <w:rPr>
                <w:rFonts w:ascii="Arial" w:hAnsi="Arial" w:cs="Arial"/>
                <w:sz w:val="20"/>
                <w:szCs w:val="20"/>
              </w:rPr>
              <w:t>55</w:t>
            </w:r>
          </w:p>
        </w:tc>
        <w:tc>
          <w:tcPr>
            <w:tcW w:w="2764" w:type="dxa"/>
            <w:tcBorders>
              <w:top w:val="single" w:sz="4" w:space="0" w:color="auto"/>
              <w:left w:val="single" w:sz="4" w:space="0" w:color="auto"/>
              <w:bottom w:val="single" w:sz="4" w:space="0" w:color="auto"/>
              <w:right w:val="single" w:sz="4" w:space="0" w:color="auto"/>
            </w:tcBorders>
          </w:tcPr>
          <w:p w14:paraId="0B3C56AD" w14:textId="77777777" w:rsidR="008476C1" w:rsidRPr="00366F2E" w:rsidRDefault="008476C1" w:rsidP="008476C1">
            <w:pPr>
              <w:rPr>
                <w:rFonts w:ascii="Arial" w:hAnsi="Arial" w:cs="Arial"/>
                <w:sz w:val="20"/>
                <w:szCs w:val="20"/>
              </w:rPr>
            </w:pPr>
            <w:r w:rsidRPr="00366F2E">
              <w:rPr>
                <w:rFonts w:ascii="Arial" w:hAnsi="Arial" w:cs="Arial"/>
                <w:sz w:val="20"/>
                <w:szCs w:val="20"/>
              </w:rPr>
              <w:t>Gabon</w:t>
            </w:r>
          </w:p>
        </w:tc>
        <w:tc>
          <w:tcPr>
            <w:tcW w:w="1630" w:type="dxa"/>
            <w:tcBorders>
              <w:top w:val="single" w:sz="4" w:space="0" w:color="auto"/>
              <w:left w:val="single" w:sz="4" w:space="0" w:color="auto"/>
              <w:bottom w:val="single" w:sz="4" w:space="0" w:color="auto"/>
              <w:right w:val="single" w:sz="4" w:space="0" w:color="auto"/>
            </w:tcBorders>
          </w:tcPr>
          <w:p w14:paraId="24D5DBA1" w14:textId="06DA4657"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3B576C7B" w14:textId="7EC91DBE"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23E97EF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4FB923E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C923EA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7A85337" w14:textId="75DB2A94" w:rsidR="008476C1" w:rsidRPr="00366F2E" w:rsidRDefault="008476C1" w:rsidP="008476C1">
            <w:pPr>
              <w:jc w:val="center"/>
              <w:rPr>
                <w:rFonts w:ascii="Arial" w:hAnsi="Arial" w:cs="Arial"/>
                <w:sz w:val="20"/>
                <w:szCs w:val="20"/>
              </w:rPr>
            </w:pPr>
            <w:r w:rsidRPr="00366F2E">
              <w:rPr>
                <w:rFonts w:ascii="Arial" w:hAnsi="Arial" w:cs="Arial"/>
                <w:sz w:val="20"/>
                <w:szCs w:val="20"/>
              </w:rPr>
              <w:t>56</w:t>
            </w:r>
          </w:p>
        </w:tc>
        <w:tc>
          <w:tcPr>
            <w:tcW w:w="2764" w:type="dxa"/>
            <w:tcBorders>
              <w:top w:val="single" w:sz="4" w:space="0" w:color="auto"/>
              <w:left w:val="single" w:sz="4" w:space="0" w:color="auto"/>
              <w:bottom w:val="single" w:sz="4" w:space="0" w:color="auto"/>
              <w:right w:val="single" w:sz="4" w:space="0" w:color="auto"/>
            </w:tcBorders>
          </w:tcPr>
          <w:p w14:paraId="5F8D28CA" w14:textId="77777777" w:rsidR="008476C1" w:rsidRPr="00366F2E" w:rsidRDefault="008476C1" w:rsidP="008476C1">
            <w:pPr>
              <w:rPr>
                <w:rFonts w:ascii="Arial" w:hAnsi="Arial" w:cs="Arial"/>
                <w:sz w:val="20"/>
                <w:szCs w:val="20"/>
              </w:rPr>
            </w:pPr>
            <w:r w:rsidRPr="00366F2E">
              <w:rPr>
                <w:rFonts w:ascii="Arial" w:hAnsi="Arial" w:cs="Arial"/>
                <w:sz w:val="20"/>
                <w:szCs w:val="20"/>
              </w:rPr>
              <w:t>Gambie</w:t>
            </w:r>
          </w:p>
        </w:tc>
        <w:tc>
          <w:tcPr>
            <w:tcW w:w="1630" w:type="dxa"/>
            <w:tcBorders>
              <w:top w:val="single" w:sz="4" w:space="0" w:color="auto"/>
              <w:left w:val="single" w:sz="4" w:space="0" w:color="auto"/>
              <w:bottom w:val="single" w:sz="4" w:space="0" w:color="auto"/>
              <w:right w:val="single" w:sz="4" w:space="0" w:color="auto"/>
            </w:tcBorders>
          </w:tcPr>
          <w:p w14:paraId="4562B5FC" w14:textId="0486ED53"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76EC4DE6" w14:textId="474B40D3"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62756A1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D73BFC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9F58BA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17AF120" w14:textId="73FD6B65" w:rsidR="008476C1" w:rsidRPr="00366F2E" w:rsidRDefault="008476C1" w:rsidP="008476C1">
            <w:pPr>
              <w:jc w:val="center"/>
              <w:rPr>
                <w:rFonts w:ascii="Arial" w:hAnsi="Arial" w:cs="Arial"/>
                <w:sz w:val="20"/>
                <w:szCs w:val="20"/>
              </w:rPr>
            </w:pPr>
            <w:r w:rsidRPr="00366F2E">
              <w:rPr>
                <w:rFonts w:ascii="Arial" w:hAnsi="Arial" w:cs="Arial"/>
                <w:sz w:val="20"/>
                <w:szCs w:val="20"/>
              </w:rPr>
              <w:t>57</w:t>
            </w:r>
          </w:p>
        </w:tc>
        <w:tc>
          <w:tcPr>
            <w:tcW w:w="2764" w:type="dxa"/>
            <w:tcBorders>
              <w:top w:val="single" w:sz="4" w:space="0" w:color="auto"/>
              <w:left w:val="single" w:sz="4" w:space="0" w:color="auto"/>
              <w:bottom w:val="single" w:sz="4" w:space="0" w:color="auto"/>
              <w:right w:val="single" w:sz="4" w:space="0" w:color="auto"/>
            </w:tcBorders>
          </w:tcPr>
          <w:p w14:paraId="24812BB9" w14:textId="77777777" w:rsidR="008476C1" w:rsidRPr="00366F2E" w:rsidRDefault="008476C1" w:rsidP="008476C1">
            <w:pPr>
              <w:rPr>
                <w:rFonts w:ascii="Arial" w:hAnsi="Arial" w:cs="Arial"/>
                <w:sz w:val="20"/>
                <w:szCs w:val="20"/>
              </w:rPr>
            </w:pPr>
            <w:r w:rsidRPr="00366F2E">
              <w:rPr>
                <w:rFonts w:ascii="Arial" w:hAnsi="Arial" w:cs="Arial"/>
                <w:sz w:val="20"/>
                <w:szCs w:val="20"/>
              </w:rPr>
              <w:t>Ghana</w:t>
            </w:r>
          </w:p>
        </w:tc>
        <w:tc>
          <w:tcPr>
            <w:tcW w:w="1630" w:type="dxa"/>
            <w:tcBorders>
              <w:top w:val="single" w:sz="4" w:space="0" w:color="auto"/>
              <w:left w:val="single" w:sz="4" w:space="0" w:color="auto"/>
              <w:bottom w:val="single" w:sz="4" w:space="0" w:color="auto"/>
              <w:right w:val="single" w:sz="4" w:space="0" w:color="auto"/>
            </w:tcBorders>
          </w:tcPr>
          <w:p w14:paraId="0A771C8C" w14:textId="2D02B6EB"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168ECD27" w14:textId="5C302E29"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7F60FDA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46F0ABA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1EDCD5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BFBF7D5" w14:textId="5C0DF6CE" w:rsidR="008476C1" w:rsidRPr="00366F2E" w:rsidRDefault="008476C1" w:rsidP="008476C1">
            <w:pPr>
              <w:jc w:val="center"/>
              <w:rPr>
                <w:rFonts w:ascii="Arial" w:hAnsi="Arial" w:cs="Arial"/>
                <w:sz w:val="20"/>
                <w:szCs w:val="20"/>
              </w:rPr>
            </w:pPr>
            <w:r w:rsidRPr="00366F2E">
              <w:rPr>
                <w:rFonts w:ascii="Arial" w:hAnsi="Arial" w:cs="Arial"/>
                <w:sz w:val="20"/>
                <w:szCs w:val="20"/>
              </w:rPr>
              <w:t>58</w:t>
            </w:r>
          </w:p>
        </w:tc>
        <w:tc>
          <w:tcPr>
            <w:tcW w:w="2764" w:type="dxa"/>
            <w:tcBorders>
              <w:top w:val="single" w:sz="4" w:space="0" w:color="auto"/>
              <w:left w:val="single" w:sz="4" w:space="0" w:color="auto"/>
              <w:bottom w:val="single" w:sz="4" w:space="0" w:color="auto"/>
              <w:right w:val="single" w:sz="4" w:space="0" w:color="auto"/>
            </w:tcBorders>
          </w:tcPr>
          <w:p w14:paraId="0C5FA8FB" w14:textId="77777777" w:rsidR="008476C1" w:rsidRPr="00366F2E" w:rsidRDefault="008476C1" w:rsidP="008476C1">
            <w:pPr>
              <w:rPr>
                <w:rFonts w:ascii="Arial" w:hAnsi="Arial" w:cs="Arial"/>
                <w:sz w:val="20"/>
                <w:szCs w:val="20"/>
              </w:rPr>
            </w:pPr>
            <w:r w:rsidRPr="00366F2E">
              <w:rPr>
                <w:rFonts w:ascii="Arial" w:hAnsi="Arial" w:cs="Arial"/>
                <w:sz w:val="20"/>
                <w:szCs w:val="20"/>
              </w:rPr>
              <w:t>Gibraltar</w:t>
            </w:r>
          </w:p>
        </w:tc>
        <w:tc>
          <w:tcPr>
            <w:tcW w:w="1630" w:type="dxa"/>
            <w:tcBorders>
              <w:top w:val="single" w:sz="4" w:space="0" w:color="auto"/>
              <w:left w:val="single" w:sz="4" w:space="0" w:color="auto"/>
              <w:bottom w:val="single" w:sz="4" w:space="0" w:color="auto"/>
              <w:right w:val="single" w:sz="4" w:space="0" w:color="auto"/>
            </w:tcBorders>
          </w:tcPr>
          <w:p w14:paraId="4CE26FBD" w14:textId="3F67BE1A"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25E5753C" w14:textId="09F4B1CE"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6ECF54E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22F87D5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950747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AEAA4A6" w14:textId="1EC21315" w:rsidR="008476C1" w:rsidRPr="00366F2E" w:rsidRDefault="008476C1" w:rsidP="008476C1">
            <w:pPr>
              <w:jc w:val="center"/>
              <w:rPr>
                <w:rFonts w:ascii="Arial" w:hAnsi="Arial" w:cs="Arial"/>
                <w:sz w:val="20"/>
                <w:szCs w:val="20"/>
              </w:rPr>
            </w:pPr>
            <w:r w:rsidRPr="00366F2E">
              <w:rPr>
                <w:rFonts w:ascii="Arial" w:hAnsi="Arial" w:cs="Arial"/>
                <w:sz w:val="20"/>
                <w:szCs w:val="20"/>
              </w:rPr>
              <w:t>59</w:t>
            </w:r>
          </w:p>
        </w:tc>
        <w:tc>
          <w:tcPr>
            <w:tcW w:w="2764" w:type="dxa"/>
            <w:tcBorders>
              <w:top w:val="single" w:sz="4" w:space="0" w:color="auto"/>
              <w:left w:val="single" w:sz="4" w:space="0" w:color="auto"/>
              <w:bottom w:val="single" w:sz="4" w:space="0" w:color="auto"/>
              <w:right w:val="single" w:sz="4" w:space="0" w:color="auto"/>
            </w:tcBorders>
          </w:tcPr>
          <w:p w14:paraId="66BB3052" w14:textId="77777777" w:rsidR="008476C1" w:rsidRPr="00366F2E" w:rsidRDefault="008476C1" w:rsidP="008476C1">
            <w:pPr>
              <w:rPr>
                <w:rFonts w:ascii="Arial" w:hAnsi="Arial" w:cs="Arial"/>
                <w:sz w:val="20"/>
                <w:szCs w:val="20"/>
              </w:rPr>
            </w:pPr>
            <w:r w:rsidRPr="00366F2E">
              <w:rPr>
                <w:rFonts w:ascii="Arial" w:hAnsi="Arial" w:cs="Arial"/>
                <w:sz w:val="20"/>
                <w:szCs w:val="20"/>
              </w:rPr>
              <w:t>Grenada</w:t>
            </w:r>
          </w:p>
        </w:tc>
        <w:tc>
          <w:tcPr>
            <w:tcW w:w="1630" w:type="dxa"/>
            <w:tcBorders>
              <w:top w:val="single" w:sz="4" w:space="0" w:color="auto"/>
              <w:left w:val="single" w:sz="4" w:space="0" w:color="auto"/>
              <w:bottom w:val="single" w:sz="4" w:space="0" w:color="auto"/>
              <w:right w:val="single" w:sz="4" w:space="0" w:color="auto"/>
            </w:tcBorders>
          </w:tcPr>
          <w:p w14:paraId="3639A696" w14:textId="0B55F4D2"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5CB89870" w14:textId="7B9DCC9D"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30BCF99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5CC1290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DD8ECCB"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E91FC63" w14:textId="1662C2BB" w:rsidR="008476C1" w:rsidRPr="00366F2E" w:rsidRDefault="008476C1" w:rsidP="008476C1">
            <w:pPr>
              <w:jc w:val="center"/>
              <w:rPr>
                <w:rFonts w:ascii="Arial" w:hAnsi="Arial" w:cs="Arial"/>
                <w:sz w:val="20"/>
                <w:szCs w:val="20"/>
              </w:rPr>
            </w:pPr>
            <w:r w:rsidRPr="00366F2E">
              <w:rPr>
                <w:rFonts w:ascii="Arial" w:hAnsi="Arial" w:cs="Arial"/>
                <w:sz w:val="20"/>
                <w:szCs w:val="20"/>
              </w:rPr>
              <w:t>60</w:t>
            </w:r>
          </w:p>
        </w:tc>
        <w:tc>
          <w:tcPr>
            <w:tcW w:w="2764" w:type="dxa"/>
            <w:tcBorders>
              <w:top w:val="single" w:sz="4" w:space="0" w:color="auto"/>
              <w:left w:val="single" w:sz="4" w:space="0" w:color="auto"/>
              <w:bottom w:val="single" w:sz="4" w:space="0" w:color="auto"/>
              <w:right w:val="single" w:sz="4" w:space="0" w:color="auto"/>
            </w:tcBorders>
          </w:tcPr>
          <w:p w14:paraId="618C2A1E" w14:textId="77777777" w:rsidR="008476C1" w:rsidRPr="00366F2E" w:rsidRDefault="008476C1" w:rsidP="008476C1">
            <w:pPr>
              <w:rPr>
                <w:rFonts w:ascii="Arial" w:hAnsi="Arial" w:cs="Arial"/>
                <w:sz w:val="20"/>
                <w:szCs w:val="20"/>
              </w:rPr>
            </w:pPr>
            <w:r w:rsidRPr="00366F2E">
              <w:rPr>
                <w:rFonts w:ascii="Arial" w:hAnsi="Arial" w:cs="Arial"/>
                <w:sz w:val="20"/>
                <w:szCs w:val="20"/>
              </w:rPr>
              <w:t>Gruzie</w:t>
            </w:r>
          </w:p>
        </w:tc>
        <w:tc>
          <w:tcPr>
            <w:tcW w:w="1630" w:type="dxa"/>
            <w:tcBorders>
              <w:top w:val="single" w:sz="4" w:space="0" w:color="auto"/>
              <w:left w:val="single" w:sz="4" w:space="0" w:color="auto"/>
              <w:bottom w:val="single" w:sz="4" w:space="0" w:color="auto"/>
              <w:right w:val="single" w:sz="4" w:space="0" w:color="auto"/>
            </w:tcBorders>
          </w:tcPr>
          <w:p w14:paraId="5938BE07" w14:textId="6FBFA94E"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70DEF96B" w14:textId="26CF025C"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351366C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445A78C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F89C41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6011AE9" w14:textId="65D538F4" w:rsidR="008476C1" w:rsidRPr="00366F2E" w:rsidRDefault="008476C1" w:rsidP="008476C1">
            <w:pPr>
              <w:jc w:val="center"/>
              <w:rPr>
                <w:rFonts w:ascii="Arial" w:hAnsi="Arial" w:cs="Arial"/>
                <w:sz w:val="20"/>
                <w:szCs w:val="20"/>
              </w:rPr>
            </w:pPr>
            <w:r w:rsidRPr="00366F2E">
              <w:rPr>
                <w:rFonts w:ascii="Arial" w:hAnsi="Arial" w:cs="Arial"/>
                <w:sz w:val="20"/>
                <w:szCs w:val="20"/>
              </w:rPr>
              <w:t>61</w:t>
            </w:r>
          </w:p>
        </w:tc>
        <w:tc>
          <w:tcPr>
            <w:tcW w:w="2764" w:type="dxa"/>
            <w:tcBorders>
              <w:top w:val="single" w:sz="4" w:space="0" w:color="auto"/>
              <w:left w:val="single" w:sz="4" w:space="0" w:color="auto"/>
              <w:bottom w:val="single" w:sz="4" w:space="0" w:color="auto"/>
              <w:right w:val="single" w:sz="4" w:space="0" w:color="auto"/>
            </w:tcBorders>
          </w:tcPr>
          <w:p w14:paraId="53723D73" w14:textId="77777777" w:rsidR="008476C1" w:rsidRPr="00366F2E" w:rsidRDefault="008476C1" w:rsidP="008476C1">
            <w:pPr>
              <w:rPr>
                <w:rFonts w:ascii="Arial" w:hAnsi="Arial" w:cs="Arial"/>
                <w:sz w:val="20"/>
                <w:szCs w:val="20"/>
              </w:rPr>
            </w:pPr>
            <w:r w:rsidRPr="00366F2E">
              <w:rPr>
                <w:rFonts w:ascii="Arial" w:hAnsi="Arial" w:cs="Arial"/>
                <w:sz w:val="20"/>
                <w:szCs w:val="20"/>
              </w:rPr>
              <w:t>Guadeloupe</w:t>
            </w:r>
          </w:p>
        </w:tc>
        <w:tc>
          <w:tcPr>
            <w:tcW w:w="1630" w:type="dxa"/>
            <w:tcBorders>
              <w:top w:val="single" w:sz="4" w:space="0" w:color="auto"/>
              <w:left w:val="single" w:sz="4" w:space="0" w:color="auto"/>
              <w:bottom w:val="single" w:sz="4" w:space="0" w:color="auto"/>
              <w:right w:val="single" w:sz="4" w:space="0" w:color="auto"/>
            </w:tcBorders>
          </w:tcPr>
          <w:p w14:paraId="60AC58B1" w14:textId="6E9A41FC"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4ED35810" w14:textId="2EE25416"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1CE64EE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A6CEB4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ECA1BF7"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334E8B7" w14:textId="3FF6CB3F" w:rsidR="008476C1" w:rsidRPr="00366F2E" w:rsidRDefault="008476C1" w:rsidP="008476C1">
            <w:pPr>
              <w:jc w:val="center"/>
              <w:rPr>
                <w:rFonts w:ascii="Arial" w:hAnsi="Arial" w:cs="Arial"/>
                <w:sz w:val="20"/>
                <w:szCs w:val="20"/>
              </w:rPr>
            </w:pPr>
            <w:r w:rsidRPr="00366F2E">
              <w:rPr>
                <w:rFonts w:ascii="Arial" w:hAnsi="Arial" w:cs="Arial"/>
                <w:sz w:val="20"/>
                <w:szCs w:val="20"/>
              </w:rPr>
              <w:t>62</w:t>
            </w:r>
          </w:p>
        </w:tc>
        <w:tc>
          <w:tcPr>
            <w:tcW w:w="2764" w:type="dxa"/>
            <w:tcBorders>
              <w:top w:val="single" w:sz="4" w:space="0" w:color="auto"/>
              <w:left w:val="single" w:sz="4" w:space="0" w:color="auto"/>
              <w:bottom w:val="single" w:sz="4" w:space="0" w:color="auto"/>
              <w:right w:val="single" w:sz="4" w:space="0" w:color="auto"/>
            </w:tcBorders>
          </w:tcPr>
          <w:p w14:paraId="4FD0BB6D" w14:textId="77777777" w:rsidR="008476C1" w:rsidRPr="00366F2E" w:rsidRDefault="008476C1" w:rsidP="008476C1">
            <w:pPr>
              <w:rPr>
                <w:rFonts w:ascii="Arial" w:hAnsi="Arial" w:cs="Arial"/>
                <w:sz w:val="20"/>
                <w:szCs w:val="20"/>
              </w:rPr>
            </w:pPr>
            <w:r w:rsidRPr="00366F2E">
              <w:rPr>
                <w:rFonts w:ascii="Arial" w:hAnsi="Arial" w:cs="Arial"/>
                <w:sz w:val="20"/>
                <w:szCs w:val="20"/>
              </w:rPr>
              <w:t>Guatemala</w:t>
            </w:r>
          </w:p>
        </w:tc>
        <w:tc>
          <w:tcPr>
            <w:tcW w:w="1630" w:type="dxa"/>
            <w:tcBorders>
              <w:top w:val="single" w:sz="4" w:space="0" w:color="auto"/>
              <w:left w:val="single" w:sz="4" w:space="0" w:color="auto"/>
              <w:bottom w:val="single" w:sz="4" w:space="0" w:color="auto"/>
              <w:right w:val="single" w:sz="4" w:space="0" w:color="auto"/>
            </w:tcBorders>
          </w:tcPr>
          <w:p w14:paraId="15B323AF" w14:textId="3BC0AD6E"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146CB74F" w14:textId="69CA1BD7"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29C1172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6FA241F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54405E6"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A9FAE37" w14:textId="79E00B39" w:rsidR="008476C1" w:rsidRPr="00366F2E" w:rsidRDefault="008476C1" w:rsidP="008476C1">
            <w:pPr>
              <w:jc w:val="center"/>
              <w:rPr>
                <w:rFonts w:ascii="Arial" w:hAnsi="Arial" w:cs="Arial"/>
                <w:sz w:val="20"/>
                <w:szCs w:val="20"/>
              </w:rPr>
            </w:pPr>
            <w:r w:rsidRPr="00366F2E">
              <w:rPr>
                <w:rFonts w:ascii="Arial" w:hAnsi="Arial" w:cs="Arial"/>
                <w:sz w:val="20"/>
                <w:szCs w:val="20"/>
              </w:rPr>
              <w:t>63</w:t>
            </w:r>
          </w:p>
        </w:tc>
        <w:tc>
          <w:tcPr>
            <w:tcW w:w="2764" w:type="dxa"/>
            <w:tcBorders>
              <w:top w:val="single" w:sz="4" w:space="0" w:color="auto"/>
              <w:left w:val="single" w:sz="4" w:space="0" w:color="auto"/>
              <w:bottom w:val="single" w:sz="4" w:space="0" w:color="auto"/>
              <w:right w:val="single" w:sz="4" w:space="0" w:color="auto"/>
            </w:tcBorders>
          </w:tcPr>
          <w:p w14:paraId="0AEB6BDF" w14:textId="77777777" w:rsidR="008476C1" w:rsidRPr="00366F2E" w:rsidRDefault="008476C1" w:rsidP="008476C1">
            <w:pPr>
              <w:rPr>
                <w:rFonts w:ascii="Arial" w:hAnsi="Arial" w:cs="Arial"/>
                <w:sz w:val="20"/>
                <w:szCs w:val="20"/>
              </w:rPr>
            </w:pPr>
            <w:r w:rsidRPr="00366F2E">
              <w:rPr>
                <w:rFonts w:ascii="Arial" w:hAnsi="Arial" w:cs="Arial"/>
                <w:sz w:val="20"/>
                <w:szCs w:val="20"/>
              </w:rPr>
              <w:t>Guinea</w:t>
            </w:r>
          </w:p>
        </w:tc>
        <w:tc>
          <w:tcPr>
            <w:tcW w:w="1630" w:type="dxa"/>
            <w:tcBorders>
              <w:top w:val="single" w:sz="4" w:space="0" w:color="auto"/>
              <w:left w:val="single" w:sz="4" w:space="0" w:color="auto"/>
              <w:bottom w:val="single" w:sz="4" w:space="0" w:color="auto"/>
              <w:right w:val="single" w:sz="4" w:space="0" w:color="auto"/>
            </w:tcBorders>
          </w:tcPr>
          <w:p w14:paraId="0495EF1B" w14:textId="099B00DE"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07028EEB" w14:textId="1A7CFE7F"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0831720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6BEFB01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F80AF98"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DA33FC3" w14:textId="231B73A8" w:rsidR="008476C1" w:rsidRPr="00366F2E" w:rsidRDefault="008476C1" w:rsidP="008476C1">
            <w:pPr>
              <w:jc w:val="center"/>
              <w:rPr>
                <w:rFonts w:ascii="Arial" w:hAnsi="Arial" w:cs="Arial"/>
                <w:sz w:val="20"/>
                <w:szCs w:val="20"/>
              </w:rPr>
            </w:pPr>
            <w:r w:rsidRPr="00366F2E">
              <w:rPr>
                <w:rFonts w:ascii="Arial" w:hAnsi="Arial" w:cs="Arial"/>
                <w:sz w:val="20"/>
                <w:szCs w:val="20"/>
              </w:rPr>
              <w:t>64</w:t>
            </w:r>
          </w:p>
        </w:tc>
        <w:tc>
          <w:tcPr>
            <w:tcW w:w="2764" w:type="dxa"/>
            <w:tcBorders>
              <w:top w:val="single" w:sz="4" w:space="0" w:color="auto"/>
              <w:left w:val="single" w:sz="4" w:space="0" w:color="auto"/>
              <w:bottom w:val="single" w:sz="4" w:space="0" w:color="auto"/>
              <w:right w:val="single" w:sz="4" w:space="0" w:color="auto"/>
            </w:tcBorders>
          </w:tcPr>
          <w:p w14:paraId="7AD21BAA" w14:textId="77777777" w:rsidR="008476C1" w:rsidRPr="00366F2E" w:rsidRDefault="008476C1" w:rsidP="008476C1">
            <w:pPr>
              <w:rPr>
                <w:rFonts w:ascii="Arial" w:hAnsi="Arial" w:cs="Arial"/>
                <w:sz w:val="20"/>
                <w:szCs w:val="20"/>
              </w:rPr>
            </w:pPr>
            <w:r w:rsidRPr="00366F2E">
              <w:rPr>
                <w:rFonts w:ascii="Arial" w:hAnsi="Arial" w:cs="Arial"/>
                <w:sz w:val="20"/>
                <w:szCs w:val="20"/>
              </w:rPr>
              <w:t>Guinea – Bissau</w:t>
            </w:r>
          </w:p>
        </w:tc>
        <w:tc>
          <w:tcPr>
            <w:tcW w:w="1630" w:type="dxa"/>
            <w:tcBorders>
              <w:top w:val="single" w:sz="4" w:space="0" w:color="auto"/>
              <w:left w:val="single" w:sz="4" w:space="0" w:color="auto"/>
              <w:bottom w:val="single" w:sz="4" w:space="0" w:color="auto"/>
              <w:right w:val="single" w:sz="4" w:space="0" w:color="auto"/>
            </w:tcBorders>
          </w:tcPr>
          <w:p w14:paraId="697C4476" w14:textId="483C0A4E"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5F5B5EDF" w14:textId="426426B5"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4F53827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51C0762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59D8AE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6DD51BA" w14:textId="6F30C7E0" w:rsidR="008476C1" w:rsidRPr="00366F2E" w:rsidRDefault="008476C1" w:rsidP="008476C1">
            <w:pPr>
              <w:jc w:val="center"/>
              <w:rPr>
                <w:rFonts w:ascii="Arial" w:hAnsi="Arial" w:cs="Arial"/>
                <w:sz w:val="20"/>
                <w:szCs w:val="20"/>
              </w:rPr>
            </w:pPr>
            <w:r w:rsidRPr="00366F2E">
              <w:rPr>
                <w:rFonts w:ascii="Arial" w:hAnsi="Arial" w:cs="Arial"/>
                <w:sz w:val="20"/>
                <w:szCs w:val="20"/>
              </w:rPr>
              <w:t>65</w:t>
            </w:r>
          </w:p>
        </w:tc>
        <w:tc>
          <w:tcPr>
            <w:tcW w:w="2764" w:type="dxa"/>
            <w:tcBorders>
              <w:top w:val="single" w:sz="4" w:space="0" w:color="auto"/>
              <w:left w:val="single" w:sz="4" w:space="0" w:color="auto"/>
              <w:bottom w:val="single" w:sz="4" w:space="0" w:color="auto"/>
              <w:right w:val="single" w:sz="4" w:space="0" w:color="auto"/>
            </w:tcBorders>
          </w:tcPr>
          <w:p w14:paraId="539541E8" w14:textId="77777777" w:rsidR="008476C1" w:rsidRPr="00366F2E" w:rsidRDefault="008476C1" w:rsidP="008476C1">
            <w:pPr>
              <w:rPr>
                <w:rFonts w:ascii="Arial" w:hAnsi="Arial" w:cs="Arial"/>
                <w:sz w:val="20"/>
                <w:szCs w:val="20"/>
              </w:rPr>
            </w:pPr>
            <w:r w:rsidRPr="00366F2E">
              <w:rPr>
                <w:rFonts w:ascii="Arial" w:hAnsi="Arial" w:cs="Arial"/>
                <w:sz w:val="20"/>
                <w:szCs w:val="20"/>
              </w:rPr>
              <w:t>Guyana</w:t>
            </w:r>
          </w:p>
        </w:tc>
        <w:tc>
          <w:tcPr>
            <w:tcW w:w="1630" w:type="dxa"/>
            <w:tcBorders>
              <w:top w:val="single" w:sz="4" w:space="0" w:color="auto"/>
              <w:left w:val="single" w:sz="4" w:space="0" w:color="auto"/>
              <w:bottom w:val="single" w:sz="4" w:space="0" w:color="auto"/>
              <w:right w:val="single" w:sz="4" w:space="0" w:color="auto"/>
            </w:tcBorders>
          </w:tcPr>
          <w:p w14:paraId="200E4C5B" w14:textId="172DB577"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5F940830" w14:textId="4F974330"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4D0AFE1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39C1A9D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0D94AC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7E59130" w14:textId="3D70C008" w:rsidR="008476C1" w:rsidRPr="00366F2E" w:rsidRDefault="008476C1" w:rsidP="008476C1">
            <w:pPr>
              <w:jc w:val="center"/>
              <w:rPr>
                <w:rFonts w:ascii="Arial" w:hAnsi="Arial" w:cs="Arial"/>
                <w:sz w:val="20"/>
                <w:szCs w:val="20"/>
              </w:rPr>
            </w:pPr>
            <w:r w:rsidRPr="00366F2E">
              <w:rPr>
                <w:rFonts w:ascii="Arial" w:hAnsi="Arial" w:cs="Arial"/>
                <w:sz w:val="20"/>
                <w:szCs w:val="20"/>
              </w:rPr>
              <w:t>66</w:t>
            </w:r>
          </w:p>
        </w:tc>
        <w:tc>
          <w:tcPr>
            <w:tcW w:w="2764" w:type="dxa"/>
            <w:tcBorders>
              <w:top w:val="single" w:sz="4" w:space="0" w:color="auto"/>
              <w:left w:val="single" w:sz="4" w:space="0" w:color="auto"/>
              <w:bottom w:val="single" w:sz="4" w:space="0" w:color="auto"/>
              <w:right w:val="single" w:sz="4" w:space="0" w:color="auto"/>
            </w:tcBorders>
          </w:tcPr>
          <w:p w14:paraId="5CFFA1CC" w14:textId="77777777" w:rsidR="008476C1" w:rsidRPr="00366F2E" w:rsidRDefault="008476C1" w:rsidP="008476C1">
            <w:pPr>
              <w:rPr>
                <w:rFonts w:ascii="Arial" w:hAnsi="Arial" w:cs="Arial"/>
                <w:sz w:val="20"/>
                <w:szCs w:val="20"/>
              </w:rPr>
            </w:pPr>
            <w:r w:rsidRPr="00366F2E">
              <w:rPr>
                <w:rFonts w:ascii="Arial" w:hAnsi="Arial" w:cs="Arial"/>
                <w:sz w:val="20"/>
                <w:szCs w:val="20"/>
              </w:rPr>
              <w:t>Haiti</w:t>
            </w:r>
          </w:p>
        </w:tc>
        <w:tc>
          <w:tcPr>
            <w:tcW w:w="1630" w:type="dxa"/>
            <w:tcBorders>
              <w:top w:val="single" w:sz="4" w:space="0" w:color="auto"/>
              <w:left w:val="single" w:sz="4" w:space="0" w:color="auto"/>
              <w:bottom w:val="single" w:sz="4" w:space="0" w:color="auto"/>
              <w:right w:val="single" w:sz="4" w:space="0" w:color="auto"/>
            </w:tcBorders>
          </w:tcPr>
          <w:p w14:paraId="55EEF443" w14:textId="78F961AD"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4B1D906C" w14:textId="12251081"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483A502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0021EEF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9628CB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B1788D9" w14:textId="2983BCDD" w:rsidR="008476C1" w:rsidRPr="00366F2E" w:rsidRDefault="008476C1" w:rsidP="008476C1">
            <w:pPr>
              <w:jc w:val="center"/>
              <w:rPr>
                <w:rFonts w:ascii="Arial" w:hAnsi="Arial" w:cs="Arial"/>
                <w:sz w:val="20"/>
                <w:szCs w:val="20"/>
              </w:rPr>
            </w:pPr>
            <w:r w:rsidRPr="00366F2E">
              <w:rPr>
                <w:rFonts w:ascii="Arial" w:hAnsi="Arial" w:cs="Arial"/>
                <w:sz w:val="20"/>
                <w:szCs w:val="20"/>
              </w:rPr>
              <w:t>67</w:t>
            </w:r>
          </w:p>
        </w:tc>
        <w:tc>
          <w:tcPr>
            <w:tcW w:w="2764" w:type="dxa"/>
            <w:tcBorders>
              <w:top w:val="single" w:sz="4" w:space="0" w:color="auto"/>
              <w:left w:val="single" w:sz="4" w:space="0" w:color="auto"/>
              <w:bottom w:val="single" w:sz="4" w:space="0" w:color="auto"/>
              <w:right w:val="single" w:sz="4" w:space="0" w:color="auto"/>
            </w:tcBorders>
          </w:tcPr>
          <w:p w14:paraId="70E99DAF" w14:textId="77777777" w:rsidR="008476C1" w:rsidRPr="00366F2E" w:rsidRDefault="008476C1" w:rsidP="008476C1">
            <w:pPr>
              <w:rPr>
                <w:rFonts w:ascii="Arial" w:hAnsi="Arial" w:cs="Arial"/>
                <w:sz w:val="20"/>
                <w:szCs w:val="20"/>
              </w:rPr>
            </w:pPr>
            <w:r w:rsidRPr="00366F2E">
              <w:rPr>
                <w:rFonts w:ascii="Arial" w:hAnsi="Arial" w:cs="Arial"/>
                <w:sz w:val="20"/>
                <w:szCs w:val="20"/>
              </w:rPr>
              <w:t>Honduras</w:t>
            </w:r>
          </w:p>
        </w:tc>
        <w:tc>
          <w:tcPr>
            <w:tcW w:w="1630" w:type="dxa"/>
            <w:tcBorders>
              <w:top w:val="single" w:sz="4" w:space="0" w:color="auto"/>
              <w:left w:val="single" w:sz="4" w:space="0" w:color="auto"/>
              <w:bottom w:val="single" w:sz="4" w:space="0" w:color="auto"/>
              <w:right w:val="single" w:sz="4" w:space="0" w:color="auto"/>
            </w:tcBorders>
          </w:tcPr>
          <w:p w14:paraId="4D532CE6" w14:textId="32F6D2A5"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0AEE43CE" w14:textId="41FBDD1B"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71ABFDE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6E38F02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0DA8EA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4BC51DE" w14:textId="3DF1287A" w:rsidR="008476C1" w:rsidRPr="00366F2E" w:rsidRDefault="008476C1" w:rsidP="008476C1">
            <w:pPr>
              <w:jc w:val="center"/>
              <w:rPr>
                <w:rFonts w:ascii="Arial" w:hAnsi="Arial" w:cs="Arial"/>
                <w:sz w:val="20"/>
                <w:szCs w:val="20"/>
              </w:rPr>
            </w:pPr>
            <w:r w:rsidRPr="00366F2E">
              <w:rPr>
                <w:rFonts w:ascii="Arial" w:hAnsi="Arial" w:cs="Arial"/>
                <w:sz w:val="20"/>
                <w:szCs w:val="20"/>
              </w:rPr>
              <w:t>68</w:t>
            </w:r>
          </w:p>
        </w:tc>
        <w:tc>
          <w:tcPr>
            <w:tcW w:w="2764" w:type="dxa"/>
            <w:tcBorders>
              <w:top w:val="single" w:sz="4" w:space="0" w:color="auto"/>
              <w:left w:val="single" w:sz="4" w:space="0" w:color="auto"/>
              <w:bottom w:val="single" w:sz="4" w:space="0" w:color="auto"/>
              <w:right w:val="single" w:sz="4" w:space="0" w:color="auto"/>
            </w:tcBorders>
          </w:tcPr>
          <w:p w14:paraId="779D9D3E" w14:textId="77777777" w:rsidR="008476C1" w:rsidRPr="00366F2E" w:rsidRDefault="008476C1" w:rsidP="008476C1">
            <w:pPr>
              <w:rPr>
                <w:rFonts w:ascii="Arial" w:hAnsi="Arial" w:cs="Arial"/>
                <w:sz w:val="20"/>
                <w:szCs w:val="20"/>
              </w:rPr>
            </w:pPr>
            <w:r w:rsidRPr="00366F2E">
              <w:rPr>
                <w:rFonts w:ascii="Arial" w:hAnsi="Arial" w:cs="Arial"/>
                <w:sz w:val="20"/>
                <w:szCs w:val="20"/>
              </w:rPr>
              <w:t>Hongkong</w:t>
            </w:r>
          </w:p>
        </w:tc>
        <w:tc>
          <w:tcPr>
            <w:tcW w:w="1630" w:type="dxa"/>
            <w:tcBorders>
              <w:top w:val="single" w:sz="4" w:space="0" w:color="auto"/>
              <w:left w:val="single" w:sz="4" w:space="0" w:color="auto"/>
              <w:bottom w:val="single" w:sz="4" w:space="0" w:color="auto"/>
              <w:right w:val="single" w:sz="4" w:space="0" w:color="auto"/>
            </w:tcBorders>
          </w:tcPr>
          <w:p w14:paraId="74A64D6E" w14:textId="765E347D"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2AF5632F" w14:textId="17109DE4"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22EABD0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226326F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AD0696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B9F43A1" w14:textId="67AAA104" w:rsidR="008476C1" w:rsidRPr="00366F2E" w:rsidRDefault="008476C1" w:rsidP="008476C1">
            <w:pPr>
              <w:jc w:val="center"/>
              <w:rPr>
                <w:rFonts w:ascii="Arial" w:hAnsi="Arial" w:cs="Arial"/>
                <w:sz w:val="20"/>
                <w:szCs w:val="20"/>
              </w:rPr>
            </w:pPr>
            <w:r w:rsidRPr="00366F2E">
              <w:rPr>
                <w:rFonts w:ascii="Arial" w:hAnsi="Arial" w:cs="Arial"/>
                <w:sz w:val="20"/>
                <w:szCs w:val="20"/>
              </w:rPr>
              <w:t>69</w:t>
            </w:r>
          </w:p>
        </w:tc>
        <w:tc>
          <w:tcPr>
            <w:tcW w:w="2764" w:type="dxa"/>
            <w:tcBorders>
              <w:top w:val="single" w:sz="4" w:space="0" w:color="auto"/>
              <w:left w:val="single" w:sz="4" w:space="0" w:color="auto"/>
              <w:bottom w:val="single" w:sz="4" w:space="0" w:color="auto"/>
              <w:right w:val="single" w:sz="4" w:space="0" w:color="auto"/>
            </w:tcBorders>
          </w:tcPr>
          <w:p w14:paraId="57F262B6" w14:textId="77777777" w:rsidR="008476C1" w:rsidRPr="00366F2E" w:rsidRDefault="008476C1" w:rsidP="008476C1">
            <w:pPr>
              <w:rPr>
                <w:rFonts w:ascii="Arial" w:hAnsi="Arial" w:cs="Arial"/>
                <w:sz w:val="20"/>
                <w:szCs w:val="20"/>
              </w:rPr>
            </w:pPr>
            <w:r w:rsidRPr="00366F2E">
              <w:rPr>
                <w:rFonts w:ascii="Arial" w:hAnsi="Arial" w:cs="Arial"/>
                <w:sz w:val="20"/>
                <w:szCs w:val="20"/>
              </w:rPr>
              <w:t>Chile</w:t>
            </w:r>
          </w:p>
        </w:tc>
        <w:tc>
          <w:tcPr>
            <w:tcW w:w="1630" w:type="dxa"/>
            <w:tcBorders>
              <w:top w:val="single" w:sz="4" w:space="0" w:color="auto"/>
              <w:left w:val="single" w:sz="4" w:space="0" w:color="auto"/>
              <w:bottom w:val="single" w:sz="4" w:space="0" w:color="auto"/>
              <w:right w:val="single" w:sz="4" w:space="0" w:color="auto"/>
            </w:tcBorders>
          </w:tcPr>
          <w:p w14:paraId="08C1B743" w14:textId="7385FEAE"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0AA04256" w14:textId="768844A8"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411D8B2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2570FE1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B3F49A1"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869A031" w14:textId="17F00859" w:rsidR="008476C1" w:rsidRPr="00366F2E" w:rsidRDefault="008476C1" w:rsidP="008476C1">
            <w:pPr>
              <w:jc w:val="center"/>
              <w:rPr>
                <w:rFonts w:ascii="Arial" w:hAnsi="Arial" w:cs="Arial"/>
                <w:sz w:val="20"/>
                <w:szCs w:val="20"/>
              </w:rPr>
            </w:pPr>
            <w:r w:rsidRPr="00366F2E">
              <w:rPr>
                <w:rFonts w:ascii="Arial" w:hAnsi="Arial" w:cs="Arial"/>
                <w:sz w:val="20"/>
                <w:szCs w:val="20"/>
              </w:rPr>
              <w:t>70</w:t>
            </w:r>
          </w:p>
        </w:tc>
        <w:tc>
          <w:tcPr>
            <w:tcW w:w="2764" w:type="dxa"/>
            <w:tcBorders>
              <w:top w:val="single" w:sz="4" w:space="0" w:color="auto"/>
              <w:left w:val="single" w:sz="4" w:space="0" w:color="auto"/>
              <w:bottom w:val="single" w:sz="4" w:space="0" w:color="auto"/>
              <w:right w:val="single" w:sz="4" w:space="0" w:color="auto"/>
            </w:tcBorders>
          </w:tcPr>
          <w:p w14:paraId="77333BC2" w14:textId="77777777" w:rsidR="008476C1" w:rsidRPr="00366F2E" w:rsidRDefault="008476C1" w:rsidP="008476C1">
            <w:pPr>
              <w:rPr>
                <w:rFonts w:ascii="Arial" w:hAnsi="Arial" w:cs="Arial"/>
                <w:sz w:val="20"/>
                <w:szCs w:val="20"/>
              </w:rPr>
            </w:pPr>
            <w:r w:rsidRPr="00366F2E">
              <w:rPr>
                <w:rFonts w:ascii="Arial" w:hAnsi="Arial" w:cs="Arial"/>
                <w:sz w:val="20"/>
                <w:szCs w:val="20"/>
              </w:rPr>
              <w:t>Chorvatsko</w:t>
            </w:r>
          </w:p>
        </w:tc>
        <w:tc>
          <w:tcPr>
            <w:tcW w:w="1630" w:type="dxa"/>
            <w:tcBorders>
              <w:top w:val="single" w:sz="4" w:space="0" w:color="auto"/>
              <w:left w:val="single" w:sz="4" w:space="0" w:color="auto"/>
              <w:bottom w:val="single" w:sz="4" w:space="0" w:color="auto"/>
              <w:right w:val="single" w:sz="4" w:space="0" w:color="auto"/>
            </w:tcBorders>
          </w:tcPr>
          <w:p w14:paraId="03887804" w14:textId="64BECD27"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2570F2B8" w14:textId="06D12F35"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791C385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102</w:t>
            </w:r>
          </w:p>
        </w:tc>
        <w:tc>
          <w:tcPr>
            <w:tcW w:w="1776" w:type="dxa"/>
            <w:tcBorders>
              <w:top w:val="single" w:sz="4" w:space="0" w:color="auto"/>
              <w:left w:val="single" w:sz="4" w:space="0" w:color="auto"/>
              <w:bottom w:val="single" w:sz="4" w:space="0" w:color="auto"/>
              <w:right w:val="single" w:sz="4" w:space="0" w:color="auto"/>
            </w:tcBorders>
          </w:tcPr>
          <w:p w14:paraId="4AAA1D9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203</w:t>
            </w:r>
          </w:p>
        </w:tc>
      </w:tr>
      <w:tr w:rsidR="008476C1" w:rsidRPr="00366F2E" w14:paraId="6F1F60F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5F8A2C5" w14:textId="6E7CF567" w:rsidR="008476C1" w:rsidRPr="00366F2E" w:rsidRDefault="008476C1" w:rsidP="008476C1">
            <w:pPr>
              <w:jc w:val="center"/>
              <w:rPr>
                <w:rFonts w:ascii="Arial" w:hAnsi="Arial" w:cs="Arial"/>
                <w:sz w:val="20"/>
                <w:szCs w:val="20"/>
              </w:rPr>
            </w:pPr>
            <w:r w:rsidRPr="00366F2E">
              <w:rPr>
                <w:rFonts w:ascii="Arial" w:hAnsi="Arial" w:cs="Arial"/>
                <w:sz w:val="20"/>
                <w:szCs w:val="20"/>
              </w:rPr>
              <w:t>71</w:t>
            </w:r>
          </w:p>
        </w:tc>
        <w:tc>
          <w:tcPr>
            <w:tcW w:w="2764" w:type="dxa"/>
            <w:tcBorders>
              <w:top w:val="single" w:sz="4" w:space="0" w:color="auto"/>
              <w:left w:val="single" w:sz="4" w:space="0" w:color="auto"/>
              <w:bottom w:val="single" w:sz="4" w:space="0" w:color="auto"/>
              <w:right w:val="single" w:sz="4" w:space="0" w:color="auto"/>
            </w:tcBorders>
          </w:tcPr>
          <w:p w14:paraId="6E892E04" w14:textId="77777777" w:rsidR="008476C1" w:rsidRPr="00366F2E" w:rsidRDefault="008476C1" w:rsidP="008476C1">
            <w:pPr>
              <w:rPr>
                <w:rFonts w:ascii="Arial" w:hAnsi="Arial" w:cs="Arial"/>
                <w:sz w:val="20"/>
                <w:szCs w:val="20"/>
              </w:rPr>
            </w:pPr>
            <w:r w:rsidRPr="00366F2E">
              <w:rPr>
                <w:rFonts w:ascii="Arial" w:hAnsi="Arial" w:cs="Arial"/>
                <w:sz w:val="20"/>
                <w:szCs w:val="20"/>
              </w:rPr>
              <w:t>Indie</w:t>
            </w:r>
          </w:p>
        </w:tc>
        <w:tc>
          <w:tcPr>
            <w:tcW w:w="1630" w:type="dxa"/>
            <w:tcBorders>
              <w:top w:val="single" w:sz="4" w:space="0" w:color="auto"/>
              <w:left w:val="single" w:sz="4" w:space="0" w:color="auto"/>
              <w:bottom w:val="single" w:sz="4" w:space="0" w:color="auto"/>
              <w:right w:val="single" w:sz="4" w:space="0" w:color="auto"/>
            </w:tcBorders>
          </w:tcPr>
          <w:p w14:paraId="1FB7301D" w14:textId="220CB629"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51BD884C" w14:textId="5CB4F552"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6F22BB8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2281F84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ECEB2FF"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1D89A89" w14:textId="4ADF5DAA" w:rsidR="008476C1" w:rsidRPr="00366F2E" w:rsidRDefault="008476C1" w:rsidP="008476C1">
            <w:pPr>
              <w:jc w:val="center"/>
              <w:rPr>
                <w:rFonts w:ascii="Arial" w:hAnsi="Arial" w:cs="Arial"/>
                <w:sz w:val="20"/>
                <w:szCs w:val="20"/>
              </w:rPr>
            </w:pPr>
            <w:r w:rsidRPr="00366F2E">
              <w:rPr>
                <w:rFonts w:ascii="Arial" w:hAnsi="Arial" w:cs="Arial"/>
                <w:sz w:val="20"/>
                <w:szCs w:val="20"/>
              </w:rPr>
              <w:t>72</w:t>
            </w:r>
          </w:p>
        </w:tc>
        <w:tc>
          <w:tcPr>
            <w:tcW w:w="2764" w:type="dxa"/>
            <w:tcBorders>
              <w:top w:val="single" w:sz="4" w:space="0" w:color="auto"/>
              <w:left w:val="single" w:sz="4" w:space="0" w:color="auto"/>
              <w:bottom w:val="single" w:sz="4" w:space="0" w:color="auto"/>
              <w:right w:val="single" w:sz="4" w:space="0" w:color="auto"/>
            </w:tcBorders>
          </w:tcPr>
          <w:p w14:paraId="0DAD3E55" w14:textId="77777777" w:rsidR="008476C1" w:rsidRPr="00366F2E" w:rsidRDefault="008476C1" w:rsidP="008476C1">
            <w:pPr>
              <w:rPr>
                <w:rFonts w:ascii="Arial" w:hAnsi="Arial" w:cs="Arial"/>
                <w:sz w:val="20"/>
                <w:szCs w:val="20"/>
              </w:rPr>
            </w:pPr>
            <w:r w:rsidRPr="00366F2E">
              <w:rPr>
                <w:rFonts w:ascii="Arial" w:hAnsi="Arial" w:cs="Arial"/>
                <w:sz w:val="20"/>
                <w:szCs w:val="20"/>
              </w:rPr>
              <w:t>Indonésie</w:t>
            </w:r>
          </w:p>
        </w:tc>
        <w:tc>
          <w:tcPr>
            <w:tcW w:w="1630" w:type="dxa"/>
            <w:tcBorders>
              <w:top w:val="single" w:sz="4" w:space="0" w:color="auto"/>
              <w:left w:val="single" w:sz="4" w:space="0" w:color="auto"/>
              <w:bottom w:val="single" w:sz="4" w:space="0" w:color="auto"/>
              <w:right w:val="single" w:sz="4" w:space="0" w:color="auto"/>
            </w:tcBorders>
          </w:tcPr>
          <w:p w14:paraId="4A3CFE12" w14:textId="25342DFF"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20EBE569" w14:textId="5DD555FE"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14CCC41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0E8A684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404F9D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AB5C69E" w14:textId="7619164D" w:rsidR="008476C1" w:rsidRPr="00366F2E" w:rsidRDefault="008476C1" w:rsidP="008476C1">
            <w:pPr>
              <w:jc w:val="center"/>
              <w:rPr>
                <w:rFonts w:ascii="Arial" w:hAnsi="Arial" w:cs="Arial"/>
                <w:sz w:val="20"/>
                <w:szCs w:val="20"/>
              </w:rPr>
            </w:pPr>
            <w:r w:rsidRPr="00366F2E">
              <w:rPr>
                <w:rFonts w:ascii="Arial" w:hAnsi="Arial" w:cs="Arial"/>
                <w:sz w:val="20"/>
                <w:szCs w:val="20"/>
              </w:rPr>
              <w:t>73</w:t>
            </w:r>
          </w:p>
        </w:tc>
        <w:tc>
          <w:tcPr>
            <w:tcW w:w="2764" w:type="dxa"/>
            <w:tcBorders>
              <w:top w:val="single" w:sz="4" w:space="0" w:color="auto"/>
              <w:left w:val="single" w:sz="4" w:space="0" w:color="auto"/>
              <w:bottom w:val="single" w:sz="4" w:space="0" w:color="auto"/>
              <w:right w:val="single" w:sz="4" w:space="0" w:color="auto"/>
            </w:tcBorders>
          </w:tcPr>
          <w:p w14:paraId="7A91571D" w14:textId="77777777" w:rsidR="008476C1" w:rsidRPr="00366F2E" w:rsidRDefault="008476C1" w:rsidP="008476C1">
            <w:pPr>
              <w:rPr>
                <w:rFonts w:ascii="Arial" w:hAnsi="Arial" w:cs="Arial"/>
                <w:sz w:val="20"/>
                <w:szCs w:val="20"/>
              </w:rPr>
            </w:pPr>
            <w:r w:rsidRPr="00366F2E">
              <w:rPr>
                <w:rFonts w:ascii="Arial" w:hAnsi="Arial" w:cs="Arial"/>
                <w:sz w:val="20"/>
                <w:szCs w:val="20"/>
              </w:rPr>
              <w:t>Irák</w:t>
            </w:r>
          </w:p>
        </w:tc>
        <w:tc>
          <w:tcPr>
            <w:tcW w:w="1630" w:type="dxa"/>
            <w:tcBorders>
              <w:top w:val="single" w:sz="4" w:space="0" w:color="auto"/>
              <w:left w:val="single" w:sz="4" w:space="0" w:color="auto"/>
              <w:bottom w:val="single" w:sz="4" w:space="0" w:color="auto"/>
              <w:right w:val="single" w:sz="4" w:space="0" w:color="auto"/>
            </w:tcBorders>
          </w:tcPr>
          <w:p w14:paraId="34C7EAD2" w14:textId="5C50E09E"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74885AB8" w14:textId="25C5E418"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2E0D3C4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CCE5E5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561838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DF120E4" w14:textId="3B79761E" w:rsidR="008476C1" w:rsidRPr="00366F2E" w:rsidRDefault="008476C1" w:rsidP="008476C1">
            <w:pPr>
              <w:jc w:val="center"/>
              <w:rPr>
                <w:rFonts w:ascii="Arial" w:hAnsi="Arial" w:cs="Arial"/>
                <w:sz w:val="20"/>
                <w:szCs w:val="20"/>
              </w:rPr>
            </w:pPr>
            <w:r w:rsidRPr="00366F2E">
              <w:rPr>
                <w:rFonts w:ascii="Arial" w:hAnsi="Arial" w:cs="Arial"/>
                <w:sz w:val="20"/>
                <w:szCs w:val="20"/>
              </w:rPr>
              <w:t>74</w:t>
            </w:r>
          </w:p>
        </w:tc>
        <w:tc>
          <w:tcPr>
            <w:tcW w:w="2764" w:type="dxa"/>
            <w:tcBorders>
              <w:top w:val="single" w:sz="4" w:space="0" w:color="auto"/>
              <w:left w:val="single" w:sz="4" w:space="0" w:color="auto"/>
              <w:bottom w:val="single" w:sz="4" w:space="0" w:color="auto"/>
              <w:right w:val="single" w:sz="4" w:space="0" w:color="auto"/>
            </w:tcBorders>
          </w:tcPr>
          <w:p w14:paraId="5687B3BA" w14:textId="77777777" w:rsidR="008476C1" w:rsidRPr="00366F2E" w:rsidRDefault="008476C1" w:rsidP="008476C1">
            <w:pPr>
              <w:rPr>
                <w:rFonts w:ascii="Arial" w:hAnsi="Arial" w:cs="Arial"/>
                <w:sz w:val="20"/>
                <w:szCs w:val="20"/>
              </w:rPr>
            </w:pPr>
            <w:r w:rsidRPr="00366F2E">
              <w:rPr>
                <w:rFonts w:ascii="Arial" w:hAnsi="Arial" w:cs="Arial"/>
                <w:sz w:val="20"/>
                <w:szCs w:val="20"/>
              </w:rPr>
              <w:t>Írán</w:t>
            </w:r>
          </w:p>
        </w:tc>
        <w:tc>
          <w:tcPr>
            <w:tcW w:w="1630" w:type="dxa"/>
            <w:tcBorders>
              <w:top w:val="single" w:sz="4" w:space="0" w:color="auto"/>
              <w:left w:val="single" w:sz="4" w:space="0" w:color="auto"/>
              <w:bottom w:val="single" w:sz="4" w:space="0" w:color="auto"/>
              <w:right w:val="single" w:sz="4" w:space="0" w:color="auto"/>
            </w:tcBorders>
          </w:tcPr>
          <w:p w14:paraId="2F06CBCD" w14:textId="33CC2644"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32C53A29" w14:textId="39E4C55C"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535503B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7F7BA47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0A7363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8FEEC11" w14:textId="3DB53756" w:rsidR="008476C1" w:rsidRPr="00366F2E" w:rsidRDefault="008476C1" w:rsidP="008476C1">
            <w:pPr>
              <w:jc w:val="center"/>
              <w:rPr>
                <w:rFonts w:ascii="Arial" w:hAnsi="Arial" w:cs="Arial"/>
                <w:sz w:val="20"/>
                <w:szCs w:val="20"/>
              </w:rPr>
            </w:pPr>
            <w:r w:rsidRPr="00366F2E">
              <w:rPr>
                <w:rFonts w:ascii="Arial" w:hAnsi="Arial" w:cs="Arial"/>
                <w:sz w:val="20"/>
                <w:szCs w:val="20"/>
              </w:rPr>
              <w:t>75</w:t>
            </w:r>
          </w:p>
        </w:tc>
        <w:tc>
          <w:tcPr>
            <w:tcW w:w="2764" w:type="dxa"/>
            <w:tcBorders>
              <w:top w:val="single" w:sz="4" w:space="0" w:color="auto"/>
              <w:left w:val="single" w:sz="4" w:space="0" w:color="auto"/>
              <w:bottom w:val="single" w:sz="4" w:space="0" w:color="auto"/>
              <w:right w:val="single" w:sz="4" w:space="0" w:color="auto"/>
            </w:tcBorders>
          </w:tcPr>
          <w:p w14:paraId="76B319D8" w14:textId="77777777" w:rsidR="008476C1" w:rsidRPr="00366F2E" w:rsidRDefault="008476C1" w:rsidP="008476C1">
            <w:pPr>
              <w:rPr>
                <w:rFonts w:ascii="Arial" w:hAnsi="Arial" w:cs="Arial"/>
                <w:sz w:val="20"/>
                <w:szCs w:val="20"/>
              </w:rPr>
            </w:pPr>
            <w:r w:rsidRPr="00366F2E">
              <w:rPr>
                <w:rFonts w:ascii="Arial" w:hAnsi="Arial" w:cs="Arial"/>
                <w:sz w:val="20"/>
                <w:szCs w:val="20"/>
              </w:rPr>
              <w:t>Irsko</w:t>
            </w:r>
          </w:p>
        </w:tc>
        <w:tc>
          <w:tcPr>
            <w:tcW w:w="1630" w:type="dxa"/>
            <w:tcBorders>
              <w:top w:val="single" w:sz="4" w:space="0" w:color="auto"/>
              <w:left w:val="single" w:sz="4" w:space="0" w:color="auto"/>
              <w:bottom w:val="single" w:sz="4" w:space="0" w:color="auto"/>
              <w:right w:val="single" w:sz="4" w:space="0" w:color="auto"/>
            </w:tcBorders>
          </w:tcPr>
          <w:p w14:paraId="4FF37339" w14:textId="18743F47"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49982002" w14:textId="3EAC4D00"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6C10BF7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598D66A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203</w:t>
            </w:r>
          </w:p>
        </w:tc>
      </w:tr>
      <w:tr w:rsidR="008476C1" w:rsidRPr="00366F2E" w14:paraId="22AF2D3D"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9D6810A" w14:textId="6C18C14C" w:rsidR="008476C1" w:rsidRPr="00366F2E" w:rsidRDefault="008476C1" w:rsidP="008476C1">
            <w:pPr>
              <w:jc w:val="center"/>
              <w:rPr>
                <w:rFonts w:ascii="Arial" w:hAnsi="Arial" w:cs="Arial"/>
                <w:sz w:val="20"/>
                <w:szCs w:val="20"/>
              </w:rPr>
            </w:pPr>
            <w:r w:rsidRPr="00366F2E">
              <w:rPr>
                <w:rFonts w:ascii="Arial" w:hAnsi="Arial" w:cs="Arial"/>
                <w:sz w:val="20"/>
                <w:szCs w:val="20"/>
              </w:rPr>
              <w:t>76</w:t>
            </w:r>
          </w:p>
        </w:tc>
        <w:tc>
          <w:tcPr>
            <w:tcW w:w="2764" w:type="dxa"/>
            <w:tcBorders>
              <w:top w:val="single" w:sz="4" w:space="0" w:color="auto"/>
              <w:left w:val="single" w:sz="4" w:space="0" w:color="auto"/>
              <w:bottom w:val="single" w:sz="4" w:space="0" w:color="auto"/>
              <w:right w:val="single" w:sz="4" w:space="0" w:color="auto"/>
            </w:tcBorders>
          </w:tcPr>
          <w:p w14:paraId="45213FEA" w14:textId="77777777" w:rsidR="008476C1" w:rsidRPr="00366F2E" w:rsidRDefault="008476C1" w:rsidP="008476C1">
            <w:pPr>
              <w:rPr>
                <w:rFonts w:ascii="Arial" w:hAnsi="Arial" w:cs="Arial"/>
                <w:sz w:val="20"/>
                <w:szCs w:val="20"/>
              </w:rPr>
            </w:pPr>
            <w:r w:rsidRPr="00366F2E">
              <w:rPr>
                <w:rFonts w:ascii="Arial" w:hAnsi="Arial" w:cs="Arial"/>
                <w:sz w:val="20"/>
                <w:szCs w:val="20"/>
              </w:rPr>
              <w:t>Island</w:t>
            </w:r>
          </w:p>
        </w:tc>
        <w:tc>
          <w:tcPr>
            <w:tcW w:w="1630" w:type="dxa"/>
            <w:tcBorders>
              <w:top w:val="single" w:sz="4" w:space="0" w:color="auto"/>
              <w:left w:val="single" w:sz="4" w:space="0" w:color="auto"/>
              <w:bottom w:val="single" w:sz="4" w:space="0" w:color="auto"/>
              <w:right w:val="single" w:sz="4" w:space="0" w:color="auto"/>
            </w:tcBorders>
          </w:tcPr>
          <w:p w14:paraId="279DC156" w14:textId="7312DA67"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6A0EC519" w14:textId="3551A6B7"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53AC4D8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142676F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204</w:t>
            </w:r>
          </w:p>
        </w:tc>
      </w:tr>
      <w:tr w:rsidR="008476C1" w:rsidRPr="00366F2E" w14:paraId="187DCB08"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5673D86" w14:textId="0CBC5F66" w:rsidR="008476C1" w:rsidRPr="00366F2E" w:rsidRDefault="008476C1" w:rsidP="008476C1">
            <w:pPr>
              <w:jc w:val="center"/>
              <w:rPr>
                <w:rFonts w:ascii="Arial" w:hAnsi="Arial" w:cs="Arial"/>
                <w:sz w:val="20"/>
                <w:szCs w:val="20"/>
              </w:rPr>
            </w:pPr>
            <w:r w:rsidRPr="00366F2E">
              <w:rPr>
                <w:rFonts w:ascii="Arial" w:hAnsi="Arial" w:cs="Arial"/>
                <w:sz w:val="20"/>
                <w:szCs w:val="20"/>
              </w:rPr>
              <w:t>77</w:t>
            </w:r>
          </w:p>
        </w:tc>
        <w:tc>
          <w:tcPr>
            <w:tcW w:w="2764" w:type="dxa"/>
            <w:tcBorders>
              <w:top w:val="single" w:sz="4" w:space="0" w:color="auto"/>
              <w:left w:val="single" w:sz="4" w:space="0" w:color="auto"/>
              <w:bottom w:val="single" w:sz="4" w:space="0" w:color="auto"/>
              <w:right w:val="single" w:sz="4" w:space="0" w:color="auto"/>
            </w:tcBorders>
          </w:tcPr>
          <w:p w14:paraId="54B018A4" w14:textId="77777777" w:rsidR="008476C1" w:rsidRPr="00366F2E" w:rsidRDefault="008476C1" w:rsidP="008476C1">
            <w:pPr>
              <w:rPr>
                <w:rFonts w:ascii="Arial" w:hAnsi="Arial" w:cs="Arial"/>
                <w:sz w:val="20"/>
                <w:szCs w:val="20"/>
              </w:rPr>
            </w:pPr>
            <w:r w:rsidRPr="00366F2E">
              <w:rPr>
                <w:rFonts w:ascii="Arial" w:hAnsi="Arial" w:cs="Arial"/>
                <w:sz w:val="20"/>
                <w:szCs w:val="20"/>
              </w:rPr>
              <w:t>Itálie</w:t>
            </w:r>
          </w:p>
        </w:tc>
        <w:tc>
          <w:tcPr>
            <w:tcW w:w="1630" w:type="dxa"/>
            <w:tcBorders>
              <w:top w:val="single" w:sz="4" w:space="0" w:color="auto"/>
              <w:left w:val="single" w:sz="4" w:space="0" w:color="auto"/>
              <w:bottom w:val="single" w:sz="4" w:space="0" w:color="auto"/>
              <w:right w:val="single" w:sz="4" w:space="0" w:color="auto"/>
            </w:tcBorders>
          </w:tcPr>
          <w:p w14:paraId="02AE390D" w14:textId="187599B8"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70CF69A8" w14:textId="7296D626"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60154C3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2C1ABAD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203</w:t>
            </w:r>
          </w:p>
        </w:tc>
      </w:tr>
      <w:tr w:rsidR="008476C1" w:rsidRPr="00366F2E" w14:paraId="55A6C9DF"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CE2A2FC" w14:textId="31A476FD" w:rsidR="008476C1" w:rsidRPr="00366F2E" w:rsidRDefault="008476C1" w:rsidP="008476C1">
            <w:pPr>
              <w:jc w:val="center"/>
              <w:rPr>
                <w:rFonts w:ascii="Arial" w:hAnsi="Arial" w:cs="Arial"/>
                <w:sz w:val="20"/>
                <w:szCs w:val="20"/>
              </w:rPr>
            </w:pPr>
            <w:r w:rsidRPr="00366F2E">
              <w:rPr>
                <w:rFonts w:ascii="Arial" w:hAnsi="Arial" w:cs="Arial"/>
                <w:sz w:val="20"/>
                <w:szCs w:val="20"/>
              </w:rPr>
              <w:t>78</w:t>
            </w:r>
          </w:p>
        </w:tc>
        <w:tc>
          <w:tcPr>
            <w:tcW w:w="2764" w:type="dxa"/>
            <w:tcBorders>
              <w:top w:val="single" w:sz="4" w:space="0" w:color="auto"/>
              <w:left w:val="single" w:sz="4" w:space="0" w:color="auto"/>
              <w:bottom w:val="single" w:sz="4" w:space="0" w:color="auto"/>
              <w:right w:val="single" w:sz="4" w:space="0" w:color="auto"/>
            </w:tcBorders>
          </w:tcPr>
          <w:p w14:paraId="0D93766A" w14:textId="77777777" w:rsidR="008476C1" w:rsidRPr="00366F2E" w:rsidRDefault="008476C1" w:rsidP="008476C1">
            <w:pPr>
              <w:rPr>
                <w:rFonts w:ascii="Arial" w:hAnsi="Arial" w:cs="Arial"/>
                <w:sz w:val="20"/>
                <w:szCs w:val="20"/>
              </w:rPr>
            </w:pPr>
            <w:r w:rsidRPr="00366F2E">
              <w:rPr>
                <w:rFonts w:ascii="Arial" w:hAnsi="Arial" w:cs="Arial"/>
                <w:sz w:val="20"/>
                <w:szCs w:val="20"/>
              </w:rPr>
              <w:t>Izrael</w:t>
            </w:r>
          </w:p>
        </w:tc>
        <w:tc>
          <w:tcPr>
            <w:tcW w:w="1630" w:type="dxa"/>
            <w:tcBorders>
              <w:top w:val="single" w:sz="4" w:space="0" w:color="auto"/>
              <w:left w:val="single" w:sz="4" w:space="0" w:color="auto"/>
              <w:bottom w:val="single" w:sz="4" w:space="0" w:color="auto"/>
              <w:right w:val="single" w:sz="4" w:space="0" w:color="auto"/>
            </w:tcBorders>
          </w:tcPr>
          <w:p w14:paraId="6D328451" w14:textId="1FA25363"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460B0007" w14:textId="3165BFE1"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2F0CD5E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1A76ABB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7A8215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A9B5EE7" w14:textId="0D75A4D3" w:rsidR="008476C1" w:rsidRPr="00366F2E" w:rsidRDefault="008476C1" w:rsidP="008476C1">
            <w:pPr>
              <w:jc w:val="center"/>
              <w:rPr>
                <w:rFonts w:ascii="Arial" w:hAnsi="Arial" w:cs="Arial"/>
                <w:sz w:val="20"/>
                <w:szCs w:val="20"/>
              </w:rPr>
            </w:pPr>
            <w:r w:rsidRPr="00366F2E">
              <w:rPr>
                <w:rFonts w:ascii="Arial" w:hAnsi="Arial" w:cs="Arial"/>
                <w:sz w:val="20"/>
                <w:szCs w:val="20"/>
              </w:rPr>
              <w:t>79</w:t>
            </w:r>
          </w:p>
        </w:tc>
        <w:tc>
          <w:tcPr>
            <w:tcW w:w="2764" w:type="dxa"/>
            <w:tcBorders>
              <w:top w:val="single" w:sz="4" w:space="0" w:color="auto"/>
              <w:left w:val="single" w:sz="4" w:space="0" w:color="auto"/>
              <w:bottom w:val="single" w:sz="4" w:space="0" w:color="auto"/>
              <w:right w:val="single" w:sz="4" w:space="0" w:color="auto"/>
            </w:tcBorders>
          </w:tcPr>
          <w:p w14:paraId="3594BD87" w14:textId="77777777" w:rsidR="008476C1" w:rsidRPr="00366F2E" w:rsidRDefault="008476C1" w:rsidP="008476C1">
            <w:pPr>
              <w:rPr>
                <w:rFonts w:ascii="Arial" w:hAnsi="Arial" w:cs="Arial"/>
                <w:sz w:val="20"/>
                <w:szCs w:val="20"/>
              </w:rPr>
            </w:pPr>
            <w:r w:rsidRPr="00366F2E">
              <w:rPr>
                <w:rFonts w:ascii="Arial" w:hAnsi="Arial" w:cs="Arial"/>
                <w:sz w:val="20"/>
                <w:szCs w:val="20"/>
              </w:rPr>
              <w:t>Jamajka</w:t>
            </w:r>
          </w:p>
        </w:tc>
        <w:tc>
          <w:tcPr>
            <w:tcW w:w="1630" w:type="dxa"/>
            <w:tcBorders>
              <w:top w:val="single" w:sz="4" w:space="0" w:color="auto"/>
              <w:left w:val="single" w:sz="4" w:space="0" w:color="auto"/>
              <w:bottom w:val="single" w:sz="4" w:space="0" w:color="auto"/>
              <w:right w:val="single" w:sz="4" w:space="0" w:color="auto"/>
            </w:tcBorders>
          </w:tcPr>
          <w:p w14:paraId="2637B664" w14:textId="277ED615"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425CE5B5" w14:textId="47E7B813"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00E5204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71132CB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EEA7F3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812A033" w14:textId="7540EF1E" w:rsidR="008476C1" w:rsidRPr="00366F2E" w:rsidRDefault="008476C1" w:rsidP="008476C1">
            <w:pPr>
              <w:jc w:val="center"/>
              <w:rPr>
                <w:rFonts w:ascii="Arial" w:hAnsi="Arial" w:cs="Arial"/>
                <w:sz w:val="20"/>
                <w:szCs w:val="20"/>
              </w:rPr>
            </w:pPr>
            <w:r w:rsidRPr="00366F2E">
              <w:rPr>
                <w:rFonts w:ascii="Arial" w:hAnsi="Arial" w:cs="Arial"/>
                <w:sz w:val="20"/>
                <w:szCs w:val="20"/>
              </w:rPr>
              <w:t>80</w:t>
            </w:r>
          </w:p>
        </w:tc>
        <w:tc>
          <w:tcPr>
            <w:tcW w:w="2764" w:type="dxa"/>
            <w:tcBorders>
              <w:top w:val="single" w:sz="4" w:space="0" w:color="auto"/>
              <w:left w:val="single" w:sz="4" w:space="0" w:color="auto"/>
              <w:bottom w:val="single" w:sz="4" w:space="0" w:color="auto"/>
              <w:right w:val="single" w:sz="4" w:space="0" w:color="auto"/>
            </w:tcBorders>
          </w:tcPr>
          <w:p w14:paraId="5D98AFD3" w14:textId="77777777" w:rsidR="008476C1" w:rsidRPr="00366F2E" w:rsidRDefault="008476C1" w:rsidP="008476C1">
            <w:pPr>
              <w:rPr>
                <w:rFonts w:ascii="Arial" w:hAnsi="Arial" w:cs="Arial"/>
                <w:sz w:val="20"/>
                <w:szCs w:val="20"/>
              </w:rPr>
            </w:pPr>
            <w:r w:rsidRPr="00366F2E">
              <w:rPr>
                <w:rFonts w:ascii="Arial" w:hAnsi="Arial" w:cs="Arial"/>
                <w:sz w:val="20"/>
                <w:szCs w:val="20"/>
              </w:rPr>
              <w:t>Japonsko</w:t>
            </w:r>
          </w:p>
        </w:tc>
        <w:tc>
          <w:tcPr>
            <w:tcW w:w="1630" w:type="dxa"/>
            <w:tcBorders>
              <w:top w:val="single" w:sz="4" w:space="0" w:color="auto"/>
              <w:left w:val="single" w:sz="4" w:space="0" w:color="auto"/>
              <w:bottom w:val="single" w:sz="4" w:space="0" w:color="auto"/>
              <w:right w:val="single" w:sz="4" w:space="0" w:color="auto"/>
            </w:tcBorders>
          </w:tcPr>
          <w:p w14:paraId="459E0FB0" w14:textId="1F8D7F94"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5BCCAB34" w14:textId="12641FF8"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55D0C2A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44C9706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C555D2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51FC36B" w14:textId="57224224" w:rsidR="008476C1" w:rsidRPr="00366F2E" w:rsidRDefault="008476C1" w:rsidP="008476C1">
            <w:pPr>
              <w:jc w:val="center"/>
              <w:rPr>
                <w:rFonts w:ascii="Arial" w:hAnsi="Arial" w:cs="Arial"/>
                <w:sz w:val="20"/>
                <w:szCs w:val="20"/>
              </w:rPr>
            </w:pPr>
            <w:r w:rsidRPr="00366F2E">
              <w:rPr>
                <w:rFonts w:ascii="Arial" w:hAnsi="Arial" w:cs="Arial"/>
                <w:sz w:val="20"/>
                <w:szCs w:val="20"/>
              </w:rPr>
              <w:t>81</w:t>
            </w:r>
          </w:p>
        </w:tc>
        <w:tc>
          <w:tcPr>
            <w:tcW w:w="2764" w:type="dxa"/>
            <w:tcBorders>
              <w:top w:val="single" w:sz="4" w:space="0" w:color="auto"/>
              <w:left w:val="single" w:sz="4" w:space="0" w:color="auto"/>
              <w:bottom w:val="single" w:sz="4" w:space="0" w:color="auto"/>
              <w:right w:val="single" w:sz="4" w:space="0" w:color="auto"/>
            </w:tcBorders>
          </w:tcPr>
          <w:p w14:paraId="2E98905A" w14:textId="0388D7EE" w:rsidR="008476C1" w:rsidRPr="00366F2E" w:rsidRDefault="008476C1" w:rsidP="008476C1">
            <w:pPr>
              <w:rPr>
                <w:rFonts w:ascii="Arial" w:hAnsi="Arial" w:cs="Arial"/>
                <w:sz w:val="20"/>
                <w:szCs w:val="20"/>
              </w:rPr>
            </w:pPr>
            <w:r w:rsidRPr="00366F2E">
              <w:rPr>
                <w:rFonts w:ascii="Arial" w:hAnsi="Arial" w:cs="Arial"/>
                <w:sz w:val="20"/>
                <w:szCs w:val="20"/>
              </w:rPr>
              <w:t>Jemen</w:t>
            </w:r>
          </w:p>
        </w:tc>
        <w:tc>
          <w:tcPr>
            <w:tcW w:w="1630" w:type="dxa"/>
            <w:tcBorders>
              <w:top w:val="single" w:sz="4" w:space="0" w:color="auto"/>
              <w:left w:val="single" w:sz="4" w:space="0" w:color="auto"/>
              <w:bottom w:val="single" w:sz="4" w:space="0" w:color="auto"/>
              <w:right w:val="single" w:sz="4" w:space="0" w:color="auto"/>
            </w:tcBorders>
          </w:tcPr>
          <w:p w14:paraId="2DE6942E" w14:textId="262B2059"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01CF6721" w14:textId="5F84B319"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0CB41C3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74ABC29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D58E99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1E2D21E" w14:textId="50C66E4F" w:rsidR="008476C1" w:rsidRPr="00366F2E" w:rsidRDefault="008476C1" w:rsidP="008476C1">
            <w:pPr>
              <w:jc w:val="center"/>
              <w:rPr>
                <w:rFonts w:ascii="Arial" w:hAnsi="Arial" w:cs="Arial"/>
                <w:sz w:val="20"/>
                <w:szCs w:val="20"/>
              </w:rPr>
            </w:pPr>
            <w:r w:rsidRPr="00366F2E">
              <w:rPr>
                <w:rFonts w:ascii="Arial" w:hAnsi="Arial" w:cs="Arial"/>
                <w:sz w:val="20"/>
                <w:szCs w:val="20"/>
              </w:rPr>
              <w:t>82</w:t>
            </w:r>
          </w:p>
        </w:tc>
        <w:tc>
          <w:tcPr>
            <w:tcW w:w="2764" w:type="dxa"/>
            <w:tcBorders>
              <w:top w:val="single" w:sz="4" w:space="0" w:color="auto"/>
              <w:left w:val="single" w:sz="4" w:space="0" w:color="auto"/>
              <w:bottom w:val="single" w:sz="4" w:space="0" w:color="auto"/>
              <w:right w:val="single" w:sz="4" w:space="0" w:color="auto"/>
            </w:tcBorders>
          </w:tcPr>
          <w:p w14:paraId="25A3B0FA" w14:textId="2C0CA044" w:rsidR="008476C1" w:rsidRPr="00366F2E" w:rsidRDefault="008476C1" w:rsidP="008476C1">
            <w:pPr>
              <w:rPr>
                <w:rFonts w:ascii="Arial" w:hAnsi="Arial" w:cs="Arial"/>
                <w:sz w:val="20"/>
                <w:szCs w:val="20"/>
              </w:rPr>
            </w:pPr>
            <w:r w:rsidRPr="00366F2E">
              <w:rPr>
                <w:rFonts w:ascii="Arial" w:hAnsi="Arial" w:cs="Arial"/>
                <w:sz w:val="20"/>
                <w:szCs w:val="20"/>
              </w:rPr>
              <w:t>Jižní Afrika</w:t>
            </w:r>
          </w:p>
        </w:tc>
        <w:tc>
          <w:tcPr>
            <w:tcW w:w="1630" w:type="dxa"/>
            <w:tcBorders>
              <w:top w:val="single" w:sz="4" w:space="0" w:color="auto"/>
              <w:left w:val="single" w:sz="4" w:space="0" w:color="auto"/>
              <w:bottom w:val="single" w:sz="4" w:space="0" w:color="auto"/>
              <w:right w:val="single" w:sz="4" w:space="0" w:color="auto"/>
            </w:tcBorders>
          </w:tcPr>
          <w:p w14:paraId="13C925D7" w14:textId="00D7ABD7"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26BD535E" w14:textId="6CE7FDD7"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483401B5" w14:textId="5648E693"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0E325E50" w14:textId="7AF9A55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C4F6E2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B07D4DE" w14:textId="37CF0ED6" w:rsidR="008476C1" w:rsidRPr="00366F2E" w:rsidRDefault="008476C1" w:rsidP="008476C1">
            <w:pPr>
              <w:jc w:val="center"/>
              <w:rPr>
                <w:rFonts w:ascii="Arial" w:hAnsi="Arial" w:cs="Arial"/>
                <w:sz w:val="20"/>
                <w:szCs w:val="20"/>
              </w:rPr>
            </w:pPr>
            <w:r w:rsidRPr="00366F2E">
              <w:rPr>
                <w:rFonts w:ascii="Arial" w:hAnsi="Arial" w:cs="Arial"/>
                <w:sz w:val="20"/>
                <w:szCs w:val="20"/>
              </w:rPr>
              <w:t>83</w:t>
            </w:r>
          </w:p>
        </w:tc>
        <w:tc>
          <w:tcPr>
            <w:tcW w:w="2764" w:type="dxa"/>
            <w:tcBorders>
              <w:top w:val="single" w:sz="4" w:space="0" w:color="auto"/>
              <w:left w:val="single" w:sz="4" w:space="0" w:color="auto"/>
              <w:bottom w:val="single" w:sz="4" w:space="0" w:color="auto"/>
              <w:right w:val="single" w:sz="4" w:space="0" w:color="auto"/>
            </w:tcBorders>
          </w:tcPr>
          <w:p w14:paraId="267E35AC" w14:textId="77777777" w:rsidR="008476C1" w:rsidRPr="00366F2E" w:rsidRDefault="008476C1" w:rsidP="008476C1">
            <w:pPr>
              <w:rPr>
                <w:rFonts w:ascii="Arial" w:hAnsi="Arial" w:cs="Arial"/>
                <w:sz w:val="20"/>
                <w:szCs w:val="20"/>
              </w:rPr>
            </w:pPr>
            <w:r w:rsidRPr="00366F2E">
              <w:rPr>
                <w:rFonts w:ascii="Arial" w:hAnsi="Arial" w:cs="Arial"/>
                <w:sz w:val="20"/>
                <w:szCs w:val="20"/>
              </w:rPr>
              <w:t>Jižní Súdán</w:t>
            </w:r>
          </w:p>
        </w:tc>
        <w:tc>
          <w:tcPr>
            <w:tcW w:w="1630" w:type="dxa"/>
            <w:tcBorders>
              <w:top w:val="single" w:sz="4" w:space="0" w:color="auto"/>
              <w:left w:val="single" w:sz="4" w:space="0" w:color="auto"/>
              <w:bottom w:val="single" w:sz="4" w:space="0" w:color="auto"/>
              <w:right w:val="single" w:sz="4" w:space="0" w:color="auto"/>
            </w:tcBorders>
          </w:tcPr>
          <w:p w14:paraId="52DDC60C" w14:textId="1B021DCA"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2103ADE7" w14:textId="3B3D96FD"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25332DD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3772706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5DBC95D"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E4160E6" w14:textId="31CA3D6D" w:rsidR="008476C1" w:rsidRPr="00366F2E" w:rsidRDefault="008476C1" w:rsidP="008476C1">
            <w:pPr>
              <w:jc w:val="center"/>
              <w:rPr>
                <w:rFonts w:ascii="Arial" w:hAnsi="Arial" w:cs="Arial"/>
                <w:sz w:val="20"/>
                <w:szCs w:val="20"/>
              </w:rPr>
            </w:pPr>
            <w:r w:rsidRPr="00366F2E">
              <w:rPr>
                <w:rFonts w:ascii="Arial" w:hAnsi="Arial" w:cs="Arial"/>
                <w:sz w:val="20"/>
                <w:szCs w:val="20"/>
              </w:rPr>
              <w:t>84</w:t>
            </w:r>
          </w:p>
        </w:tc>
        <w:tc>
          <w:tcPr>
            <w:tcW w:w="2764" w:type="dxa"/>
            <w:tcBorders>
              <w:top w:val="single" w:sz="4" w:space="0" w:color="auto"/>
              <w:left w:val="single" w:sz="4" w:space="0" w:color="auto"/>
              <w:bottom w:val="single" w:sz="4" w:space="0" w:color="auto"/>
              <w:right w:val="single" w:sz="4" w:space="0" w:color="auto"/>
            </w:tcBorders>
          </w:tcPr>
          <w:p w14:paraId="3D2F4121" w14:textId="431C9F0C" w:rsidR="008476C1" w:rsidRPr="00366F2E" w:rsidRDefault="008476C1" w:rsidP="008476C1">
            <w:pPr>
              <w:rPr>
                <w:rFonts w:ascii="Arial" w:hAnsi="Arial" w:cs="Arial"/>
                <w:sz w:val="20"/>
                <w:szCs w:val="20"/>
              </w:rPr>
            </w:pPr>
            <w:r w:rsidRPr="00366F2E">
              <w:rPr>
                <w:rFonts w:ascii="Arial" w:hAnsi="Arial" w:cs="Arial"/>
                <w:sz w:val="20"/>
                <w:szCs w:val="20"/>
              </w:rPr>
              <w:t>Jordánsko</w:t>
            </w:r>
          </w:p>
        </w:tc>
        <w:tc>
          <w:tcPr>
            <w:tcW w:w="1630" w:type="dxa"/>
            <w:tcBorders>
              <w:top w:val="single" w:sz="4" w:space="0" w:color="auto"/>
              <w:left w:val="single" w:sz="4" w:space="0" w:color="auto"/>
              <w:bottom w:val="single" w:sz="4" w:space="0" w:color="auto"/>
              <w:right w:val="single" w:sz="4" w:space="0" w:color="auto"/>
            </w:tcBorders>
          </w:tcPr>
          <w:p w14:paraId="58E26634" w14:textId="6AB393C6"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0077C338" w14:textId="0638FE15"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0D88E52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57CBF0A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C1E75C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BC8C7A9" w14:textId="36A3597D" w:rsidR="008476C1" w:rsidRPr="00366F2E" w:rsidRDefault="008476C1" w:rsidP="008476C1">
            <w:pPr>
              <w:jc w:val="center"/>
              <w:rPr>
                <w:rFonts w:ascii="Arial" w:hAnsi="Arial" w:cs="Arial"/>
                <w:sz w:val="20"/>
                <w:szCs w:val="20"/>
              </w:rPr>
            </w:pPr>
            <w:r w:rsidRPr="00366F2E">
              <w:rPr>
                <w:rFonts w:ascii="Arial" w:hAnsi="Arial" w:cs="Arial"/>
                <w:sz w:val="20"/>
                <w:szCs w:val="20"/>
              </w:rPr>
              <w:t>85</w:t>
            </w:r>
          </w:p>
        </w:tc>
        <w:tc>
          <w:tcPr>
            <w:tcW w:w="2764" w:type="dxa"/>
            <w:tcBorders>
              <w:top w:val="single" w:sz="4" w:space="0" w:color="auto"/>
              <w:left w:val="single" w:sz="4" w:space="0" w:color="auto"/>
              <w:bottom w:val="single" w:sz="4" w:space="0" w:color="auto"/>
              <w:right w:val="single" w:sz="4" w:space="0" w:color="auto"/>
            </w:tcBorders>
          </w:tcPr>
          <w:p w14:paraId="00A04DD4" w14:textId="77777777" w:rsidR="008476C1" w:rsidRPr="00366F2E" w:rsidRDefault="008476C1" w:rsidP="008476C1">
            <w:pPr>
              <w:rPr>
                <w:rFonts w:ascii="Arial" w:hAnsi="Arial" w:cs="Arial"/>
                <w:sz w:val="20"/>
                <w:szCs w:val="20"/>
              </w:rPr>
            </w:pPr>
            <w:r w:rsidRPr="00366F2E">
              <w:rPr>
                <w:rFonts w:ascii="Arial" w:hAnsi="Arial" w:cs="Arial"/>
                <w:sz w:val="20"/>
                <w:szCs w:val="20"/>
              </w:rPr>
              <w:t>Kajmanské ostrovy</w:t>
            </w:r>
          </w:p>
        </w:tc>
        <w:tc>
          <w:tcPr>
            <w:tcW w:w="1630" w:type="dxa"/>
            <w:tcBorders>
              <w:top w:val="single" w:sz="4" w:space="0" w:color="auto"/>
              <w:left w:val="single" w:sz="4" w:space="0" w:color="auto"/>
              <w:bottom w:val="single" w:sz="4" w:space="0" w:color="auto"/>
              <w:right w:val="single" w:sz="4" w:space="0" w:color="auto"/>
            </w:tcBorders>
          </w:tcPr>
          <w:p w14:paraId="20D670AB" w14:textId="5378155D"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5DAD21DE" w14:textId="40D8714B"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55F92D8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5353ACF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6011E27"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79990DD" w14:textId="32A72C03" w:rsidR="008476C1" w:rsidRPr="00366F2E" w:rsidRDefault="008476C1" w:rsidP="008476C1">
            <w:pPr>
              <w:jc w:val="center"/>
              <w:rPr>
                <w:rFonts w:ascii="Arial" w:hAnsi="Arial" w:cs="Arial"/>
                <w:sz w:val="20"/>
                <w:szCs w:val="20"/>
              </w:rPr>
            </w:pPr>
            <w:r w:rsidRPr="00366F2E">
              <w:rPr>
                <w:rFonts w:ascii="Arial" w:hAnsi="Arial" w:cs="Arial"/>
                <w:sz w:val="20"/>
                <w:szCs w:val="20"/>
              </w:rPr>
              <w:t>86</w:t>
            </w:r>
          </w:p>
        </w:tc>
        <w:tc>
          <w:tcPr>
            <w:tcW w:w="2764" w:type="dxa"/>
            <w:tcBorders>
              <w:top w:val="single" w:sz="4" w:space="0" w:color="auto"/>
              <w:left w:val="single" w:sz="4" w:space="0" w:color="auto"/>
              <w:bottom w:val="single" w:sz="4" w:space="0" w:color="auto"/>
              <w:right w:val="single" w:sz="4" w:space="0" w:color="auto"/>
            </w:tcBorders>
          </w:tcPr>
          <w:p w14:paraId="695736E3" w14:textId="1AEAB5BA" w:rsidR="008476C1" w:rsidRPr="00366F2E" w:rsidRDefault="008476C1" w:rsidP="008476C1">
            <w:pPr>
              <w:rPr>
                <w:rFonts w:ascii="Arial" w:hAnsi="Arial" w:cs="Arial"/>
                <w:sz w:val="20"/>
                <w:szCs w:val="20"/>
              </w:rPr>
            </w:pPr>
            <w:r w:rsidRPr="00366F2E">
              <w:rPr>
                <w:rFonts w:ascii="Arial" w:hAnsi="Arial" w:cs="Arial"/>
                <w:sz w:val="20"/>
                <w:szCs w:val="20"/>
              </w:rPr>
              <w:t>Kambodža</w:t>
            </w:r>
          </w:p>
        </w:tc>
        <w:tc>
          <w:tcPr>
            <w:tcW w:w="1630" w:type="dxa"/>
            <w:tcBorders>
              <w:top w:val="single" w:sz="4" w:space="0" w:color="auto"/>
              <w:left w:val="single" w:sz="4" w:space="0" w:color="auto"/>
              <w:bottom w:val="single" w:sz="4" w:space="0" w:color="auto"/>
              <w:right w:val="single" w:sz="4" w:space="0" w:color="auto"/>
            </w:tcBorders>
          </w:tcPr>
          <w:p w14:paraId="51E1A30B" w14:textId="4A7F2249"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5838AB25" w14:textId="0A5334C5"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110A959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5E1991F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7392DA8"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3EE6FD8" w14:textId="07C97749" w:rsidR="008476C1" w:rsidRPr="00366F2E" w:rsidRDefault="008476C1" w:rsidP="008476C1">
            <w:pPr>
              <w:jc w:val="center"/>
              <w:rPr>
                <w:rFonts w:ascii="Arial" w:hAnsi="Arial" w:cs="Arial"/>
                <w:sz w:val="20"/>
                <w:szCs w:val="20"/>
              </w:rPr>
            </w:pPr>
            <w:r w:rsidRPr="00366F2E">
              <w:rPr>
                <w:rFonts w:ascii="Arial" w:hAnsi="Arial" w:cs="Arial"/>
                <w:sz w:val="20"/>
                <w:szCs w:val="20"/>
              </w:rPr>
              <w:t>87</w:t>
            </w:r>
          </w:p>
        </w:tc>
        <w:tc>
          <w:tcPr>
            <w:tcW w:w="2764" w:type="dxa"/>
            <w:tcBorders>
              <w:top w:val="single" w:sz="4" w:space="0" w:color="auto"/>
              <w:left w:val="single" w:sz="4" w:space="0" w:color="auto"/>
              <w:bottom w:val="single" w:sz="4" w:space="0" w:color="auto"/>
              <w:right w:val="single" w:sz="4" w:space="0" w:color="auto"/>
            </w:tcBorders>
          </w:tcPr>
          <w:p w14:paraId="2D459BB8" w14:textId="77777777" w:rsidR="008476C1" w:rsidRPr="00366F2E" w:rsidRDefault="008476C1" w:rsidP="008476C1">
            <w:pPr>
              <w:rPr>
                <w:rFonts w:ascii="Arial" w:hAnsi="Arial" w:cs="Arial"/>
                <w:sz w:val="20"/>
                <w:szCs w:val="20"/>
              </w:rPr>
            </w:pPr>
            <w:r w:rsidRPr="00366F2E">
              <w:rPr>
                <w:rFonts w:ascii="Arial" w:hAnsi="Arial" w:cs="Arial"/>
                <w:sz w:val="20"/>
                <w:szCs w:val="20"/>
              </w:rPr>
              <w:t>Kamerun</w:t>
            </w:r>
          </w:p>
        </w:tc>
        <w:tc>
          <w:tcPr>
            <w:tcW w:w="1630" w:type="dxa"/>
            <w:tcBorders>
              <w:top w:val="single" w:sz="4" w:space="0" w:color="auto"/>
              <w:left w:val="single" w:sz="4" w:space="0" w:color="auto"/>
              <w:bottom w:val="single" w:sz="4" w:space="0" w:color="auto"/>
              <w:right w:val="single" w:sz="4" w:space="0" w:color="auto"/>
            </w:tcBorders>
          </w:tcPr>
          <w:p w14:paraId="6273AB0C" w14:textId="351C32C6" w:rsidR="008476C1" w:rsidRPr="00366F2E" w:rsidRDefault="008476C1" w:rsidP="008476C1">
            <w:pPr>
              <w:jc w:val="center"/>
              <w:rPr>
                <w:rFonts w:ascii="Arial" w:hAnsi="Arial" w:cs="Arial"/>
                <w:sz w:val="20"/>
                <w:szCs w:val="20"/>
              </w:rPr>
            </w:pPr>
            <w:r w:rsidRPr="00366F2E">
              <w:rPr>
                <w:rFonts w:ascii="Arial" w:hAnsi="Arial" w:cs="Arial"/>
                <w:sz w:val="20"/>
                <w:szCs w:val="20"/>
              </w:rPr>
              <w:t>4</w:t>
            </w:r>
          </w:p>
        </w:tc>
        <w:tc>
          <w:tcPr>
            <w:tcW w:w="1701" w:type="dxa"/>
            <w:tcBorders>
              <w:top w:val="single" w:sz="4" w:space="0" w:color="auto"/>
              <w:left w:val="single" w:sz="4" w:space="0" w:color="auto"/>
              <w:bottom w:val="single" w:sz="4" w:space="0" w:color="auto"/>
              <w:right w:val="single" w:sz="4" w:space="0" w:color="auto"/>
            </w:tcBorders>
          </w:tcPr>
          <w:p w14:paraId="0A75D6F6" w14:textId="15D49B2B" w:rsidR="008476C1" w:rsidRPr="00366F2E" w:rsidRDefault="008476C1" w:rsidP="008476C1">
            <w:pPr>
              <w:jc w:val="center"/>
              <w:rPr>
                <w:rFonts w:ascii="Arial" w:hAnsi="Arial" w:cs="Arial"/>
                <w:sz w:val="20"/>
                <w:szCs w:val="20"/>
              </w:rPr>
            </w:pPr>
            <w:r w:rsidRPr="00366F2E">
              <w:rPr>
                <w:rFonts w:ascii="Arial" w:hAnsi="Arial" w:cs="Arial"/>
                <w:sz w:val="20"/>
                <w:szCs w:val="20"/>
              </w:rPr>
              <w:t>24</w:t>
            </w:r>
          </w:p>
        </w:tc>
        <w:tc>
          <w:tcPr>
            <w:tcW w:w="1418" w:type="dxa"/>
            <w:tcBorders>
              <w:top w:val="single" w:sz="4" w:space="0" w:color="auto"/>
              <w:left w:val="single" w:sz="4" w:space="0" w:color="auto"/>
              <w:bottom w:val="single" w:sz="4" w:space="0" w:color="auto"/>
              <w:right w:val="single" w:sz="4" w:space="0" w:color="auto"/>
            </w:tcBorders>
          </w:tcPr>
          <w:p w14:paraId="65C4488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3620110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538661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79934CA" w14:textId="0CC6841A" w:rsidR="008476C1" w:rsidRPr="00366F2E" w:rsidRDefault="008476C1" w:rsidP="008476C1">
            <w:pPr>
              <w:jc w:val="center"/>
              <w:rPr>
                <w:rFonts w:ascii="Arial" w:hAnsi="Arial" w:cs="Arial"/>
                <w:sz w:val="20"/>
                <w:szCs w:val="20"/>
              </w:rPr>
            </w:pPr>
            <w:r w:rsidRPr="00366F2E">
              <w:rPr>
                <w:rFonts w:ascii="Arial" w:hAnsi="Arial" w:cs="Arial"/>
                <w:sz w:val="20"/>
                <w:szCs w:val="20"/>
              </w:rPr>
              <w:t>88</w:t>
            </w:r>
          </w:p>
        </w:tc>
        <w:tc>
          <w:tcPr>
            <w:tcW w:w="2764" w:type="dxa"/>
            <w:tcBorders>
              <w:top w:val="single" w:sz="4" w:space="0" w:color="auto"/>
              <w:left w:val="single" w:sz="4" w:space="0" w:color="auto"/>
              <w:bottom w:val="single" w:sz="4" w:space="0" w:color="auto"/>
              <w:right w:val="single" w:sz="4" w:space="0" w:color="auto"/>
            </w:tcBorders>
          </w:tcPr>
          <w:p w14:paraId="0B8AEA0D" w14:textId="39B301B4" w:rsidR="008476C1" w:rsidRPr="00366F2E" w:rsidRDefault="008476C1" w:rsidP="008476C1">
            <w:pPr>
              <w:rPr>
                <w:rFonts w:ascii="Arial" w:hAnsi="Arial" w:cs="Arial"/>
                <w:sz w:val="20"/>
                <w:szCs w:val="20"/>
              </w:rPr>
            </w:pPr>
            <w:r w:rsidRPr="00366F2E">
              <w:rPr>
                <w:rFonts w:ascii="Arial" w:hAnsi="Arial" w:cs="Arial"/>
                <w:noProof/>
                <w:lang w:eastAsia="cs-CZ"/>
              </w:rPr>
              <mc:AlternateContent>
                <mc:Choice Requires="wps">
                  <w:drawing>
                    <wp:anchor distT="0" distB="0" distL="114300" distR="114300" simplePos="0" relativeHeight="251658304" behindDoc="0" locked="0" layoutInCell="1" allowOverlap="1" wp14:anchorId="22D2BD6B" wp14:editId="108B1B25">
                      <wp:simplePos x="0" y="0"/>
                      <wp:positionH relativeFrom="margin">
                        <wp:posOffset>225425</wp:posOffset>
                      </wp:positionH>
                      <wp:positionV relativeFrom="bottomMargin">
                        <wp:posOffset>363855</wp:posOffset>
                      </wp:positionV>
                      <wp:extent cx="4847590" cy="495020"/>
                      <wp:effectExtent l="0" t="0" r="0" b="635"/>
                      <wp:wrapNone/>
                      <wp:docPr id="137" name="Textové pole 13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495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3D87B00" w14:textId="77777777" w:rsidR="008476C1" w:rsidRPr="006E1087" w:rsidRDefault="008476C1" w:rsidP="00BF39CA">
                                  <w:pPr>
                                    <w:jc w:val="center"/>
                                  </w:pPr>
                                  <w:r>
                                    <w:rPr>
                                      <w:b/>
                                      <w:i/>
                                    </w:rPr>
                                    <w:t>Zařazení zemí do cenových skupin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3F6913A9">
                    <v:shape id="Textové pole 137" style="position:absolute;margin-left:17.75pt;margin-top:28.65pt;width:381.7pt;height:39pt;flip:y;z-index:251658304;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8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1yXe6QEAALMDAAAOAAAAZHJzL2Uyb0RvYy54bWysU8GO0zAQvSPxD5bvNGmV7m6jpqtlV4uQ&#10;FhZpgbvj2I1F4jFjt0n5esZOaQvcEBfLnpm8mffmZX079h3bK/QGbMXns5wzZSU0xm4r/uXz45sb&#10;znwQthEdWFXxg/L8dvP61XpwpVpAC12jkBGI9eXgKt6G4Mos87JVvfAzcMpSUgP2ItATt1mDYiD0&#10;vssWeX6VDYCNQ5DKe4o+TEm+SfhaKxmetfYqsK7iNFtIJ6azjme2WYtyi8K1Rh7HEP8wRS+MpaYn&#10;qAcRBNuh+QuqNxLBgw4zCX0GWhupEgdiM8//YPPSCqcSFxLHu5NM/v/Byo/7F/cJWRjfwkgLTCS8&#10;ewL5zTML962wW3WHCEOrREON51GybHC+PH4apfaljyD18AEaWrLYBUhAo8ae6c64r7+giTGjPrSK&#10;w0l+NQYmKVjcFNfLFaUk5YrVMl+k/WSijDhRXYc+vFPQs3ipONJ6Ux+xf/IhznUuieUWHk3XpRV3&#10;9rcAFcZI4hFHn0iEsR6ZaSp+tYgsI68amgMxQ5icQ06nSwv4g7OBXFNx/30nUHHWvbekzmpeFNFm&#10;6VEsr4kBw8tMfZkRVhJUxQNn0/U+TNbcOTTbljpN+7BwR4pqkyiepzrOT85IzI8ujta7fKeq87+2&#10;+QkAAP//AwBQSwMEFAAGAAgAAAAhAD3bUJzhAAAACQEAAA8AAABkcnMvZG93bnJldi54bWxMj8FO&#10;wzAQRO9I/IO1SNyoA8GkDXEqhITEIVQ0VGqPbuwmUe11FLtt+HuWExxX8zTztlhOzrKzGUPvUcL9&#10;LAFmsPG6x1bC5uvtbg4sRIVaWY9GwrcJsCyvrwqVa3/BtTnXsWVUgiFXEroYh5zz0HTGqTDzg0HK&#10;Dn50KtI5tlyP6kLlzvKHJHniTvVIC50azGtnmmN9chJ0td2K7DhU6273eHi3K13Vnx9S3t5ML8/A&#10;opniHwy/+qQOJTnt/Ql1YFZCKgSREkSWAqM8W8wXwPYEpiIFXhb8/wflDwAAAP//AwBQSwECLQAU&#10;AAYACAAAACEAtoM4kv4AAADhAQAAEwAAAAAAAAAAAAAAAAAAAAAAW0NvbnRlbnRfVHlwZXNdLnht&#10;bFBLAQItABQABgAIAAAAIQA4/SH/1gAAAJQBAAALAAAAAAAAAAAAAAAAAC8BAABfcmVscy8ucmVs&#10;c1BLAQItABQABgAIAAAAIQBO1yXe6QEAALMDAAAOAAAAAAAAAAAAAAAAAC4CAABkcnMvZTJvRG9j&#10;LnhtbFBLAQItABQABgAIAAAAIQA921Cc4QAAAAkBAAAPAAAAAAAAAAAAAAAAAEMEAABkcnMvZG93&#10;bnJldi54bWxQSwUGAAAAAAQABADzAAAAUQUAAAAA&#10;" w14:anchorId="22D2BD6B">
                      <v:textbox>
                        <w:txbxContent>
                          <w:p w:rsidRPr="006E1087" w:rsidR="008476C1" w:rsidP="00BF39CA" w:rsidRDefault="008476C1" w14:paraId="7A5523A6" w14:textId="77777777">
                            <w:pPr>
                              <w:jc w:val="center"/>
                            </w:pPr>
                            <w:r>
                              <w:rPr>
                                <w:b/>
                                <w:i/>
                              </w:rPr>
                              <w:t>Zařazení zemí do cenových skupin</w:t>
                            </w:r>
                          </w:p>
                        </w:txbxContent>
                      </v:textbox>
                      <w10:wrap anchorx="margin" anchory="margin"/>
                    </v:shape>
                  </w:pict>
                </mc:Fallback>
              </mc:AlternateContent>
            </w:r>
            <w:r w:rsidRPr="00366F2E">
              <w:rPr>
                <w:rFonts w:ascii="Arial" w:hAnsi="Arial" w:cs="Arial"/>
                <w:sz w:val="20"/>
                <w:szCs w:val="20"/>
              </w:rPr>
              <w:t>Kanada</w:t>
            </w:r>
          </w:p>
        </w:tc>
        <w:tc>
          <w:tcPr>
            <w:tcW w:w="1630" w:type="dxa"/>
            <w:tcBorders>
              <w:top w:val="single" w:sz="4" w:space="0" w:color="auto"/>
              <w:left w:val="single" w:sz="4" w:space="0" w:color="auto"/>
              <w:bottom w:val="single" w:sz="4" w:space="0" w:color="auto"/>
              <w:right w:val="single" w:sz="4" w:space="0" w:color="auto"/>
            </w:tcBorders>
          </w:tcPr>
          <w:p w14:paraId="6B419ED4" w14:textId="18516DCE" w:rsidR="008476C1" w:rsidRPr="00366F2E" w:rsidRDefault="008476C1" w:rsidP="008476C1">
            <w:pPr>
              <w:jc w:val="center"/>
              <w:rPr>
                <w:rFonts w:ascii="Arial" w:hAnsi="Arial" w:cs="Arial"/>
                <w:sz w:val="20"/>
                <w:szCs w:val="20"/>
              </w:rPr>
            </w:pPr>
            <w:r w:rsidRPr="00366F2E">
              <w:rPr>
                <w:rFonts w:ascii="Arial" w:hAnsi="Arial" w:cs="Arial"/>
                <w:sz w:val="20"/>
                <w:szCs w:val="20"/>
              </w:rPr>
              <w:t>7</w:t>
            </w:r>
          </w:p>
        </w:tc>
        <w:tc>
          <w:tcPr>
            <w:tcW w:w="1701" w:type="dxa"/>
            <w:tcBorders>
              <w:top w:val="single" w:sz="4" w:space="0" w:color="auto"/>
              <w:left w:val="single" w:sz="4" w:space="0" w:color="auto"/>
              <w:bottom w:val="single" w:sz="4" w:space="0" w:color="auto"/>
              <w:right w:val="single" w:sz="4" w:space="0" w:color="auto"/>
            </w:tcBorders>
          </w:tcPr>
          <w:p w14:paraId="4F772E5D" w14:textId="06EE3F9F" w:rsidR="008476C1" w:rsidRPr="00366F2E" w:rsidRDefault="008476C1" w:rsidP="008476C1">
            <w:pPr>
              <w:jc w:val="center"/>
              <w:rPr>
                <w:rFonts w:ascii="Arial" w:hAnsi="Arial" w:cs="Arial"/>
                <w:sz w:val="20"/>
                <w:szCs w:val="20"/>
              </w:rPr>
            </w:pPr>
            <w:r w:rsidRPr="00366F2E">
              <w:rPr>
                <w:rFonts w:ascii="Arial" w:hAnsi="Arial" w:cs="Arial"/>
                <w:sz w:val="20"/>
                <w:szCs w:val="20"/>
              </w:rPr>
              <w:t>27</w:t>
            </w:r>
          </w:p>
        </w:tc>
        <w:tc>
          <w:tcPr>
            <w:tcW w:w="1418" w:type="dxa"/>
            <w:tcBorders>
              <w:top w:val="single" w:sz="4" w:space="0" w:color="auto"/>
              <w:left w:val="single" w:sz="4" w:space="0" w:color="auto"/>
              <w:bottom w:val="single" w:sz="4" w:space="0" w:color="auto"/>
              <w:right w:val="single" w:sz="4" w:space="0" w:color="auto"/>
            </w:tcBorders>
          </w:tcPr>
          <w:p w14:paraId="2A3A8FA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23A6132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612938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FB1C51E" w14:textId="1710594E" w:rsidR="008476C1" w:rsidRPr="00366F2E" w:rsidRDefault="008476C1" w:rsidP="008476C1">
            <w:pPr>
              <w:jc w:val="center"/>
              <w:rPr>
                <w:rFonts w:ascii="Arial" w:hAnsi="Arial" w:cs="Arial"/>
                <w:sz w:val="20"/>
                <w:szCs w:val="20"/>
              </w:rPr>
            </w:pPr>
            <w:r w:rsidRPr="00366F2E">
              <w:rPr>
                <w:rFonts w:ascii="Arial" w:hAnsi="Arial" w:cs="Arial"/>
                <w:sz w:val="20"/>
                <w:szCs w:val="20"/>
              </w:rPr>
              <w:lastRenderedPageBreak/>
              <w:t>89</w:t>
            </w:r>
          </w:p>
        </w:tc>
        <w:tc>
          <w:tcPr>
            <w:tcW w:w="2764" w:type="dxa"/>
            <w:tcBorders>
              <w:top w:val="single" w:sz="4" w:space="0" w:color="auto"/>
              <w:left w:val="single" w:sz="4" w:space="0" w:color="auto"/>
              <w:bottom w:val="single" w:sz="4" w:space="0" w:color="auto"/>
              <w:right w:val="single" w:sz="4" w:space="0" w:color="auto"/>
            </w:tcBorders>
          </w:tcPr>
          <w:p w14:paraId="71E3E949" w14:textId="77777777" w:rsidR="008476C1" w:rsidRPr="00366F2E" w:rsidRDefault="008476C1" w:rsidP="008476C1">
            <w:pPr>
              <w:rPr>
                <w:rFonts w:ascii="Arial" w:hAnsi="Arial" w:cs="Arial"/>
                <w:sz w:val="20"/>
                <w:szCs w:val="20"/>
              </w:rPr>
            </w:pPr>
            <w:r w:rsidRPr="00366F2E">
              <w:rPr>
                <w:rFonts w:ascii="Arial" w:hAnsi="Arial" w:cs="Arial"/>
                <w:sz w:val="20"/>
                <w:szCs w:val="20"/>
              </w:rPr>
              <w:t>Kapverdy</w:t>
            </w:r>
          </w:p>
        </w:tc>
        <w:tc>
          <w:tcPr>
            <w:tcW w:w="1630" w:type="dxa"/>
            <w:tcBorders>
              <w:top w:val="single" w:sz="4" w:space="0" w:color="auto"/>
              <w:left w:val="single" w:sz="4" w:space="0" w:color="auto"/>
              <w:bottom w:val="single" w:sz="4" w:space="0" w:color="auto"/>
              <w:right w:val="single" w:sz="4" w:space="0" w:color="auto"/>
            </w:tcBorders>
          </w:tcPr>
          <w:p w14:paraId="4F798A1B" w14:textId="7D0B6AAF"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04B41FEE" w14:textId="3A08B70F"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0D39931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4CC20C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F49A5E9" w14:textId="77777777" w:rsidTr="00BE3572">
        <w:trPr>
          <w:cantSplit/>
          <w:trHeight w:val="232"/>
        </w:trPr>
        <w:tc>
          <w:tcPr>
            <w:tcW w:w="776" w:type="dxa"/>
            <w:tcBorders>
              <w:top w:val="single" w:sz="4" w:space="0" w:color="auto"/>
              <w:left w:val="single" w:sz="4" w:space="0" w:color="auto"/>
              <w:bottom w:val="single" w:sz="4" w:space="0" w:color="auto"/>
              <w:right w:val="single" w:sz="4" w:space="0" w:color="auto"/>
            </w:tcBorders>
          </w:tcPr>
          <w:p w14:paraId="21B2EAC7" w14:textId="693EBD61" w:rsidR="008476C1" w:rsidRPr="00366F2E" w:rsidRDefault="008476C1" w:rsidP="008476C1">
            <w:pPr>
              <w:spacing w:line="240" w:lineRule="auto"/>
              <w:jc w:val="center"/>
              <w:rPr>
                <w:rFonts w:ascii="Arial" w:hAnsi="Arial" w:cs="Arial"/>
                <w:sz w:val="16"/>
                <w:szCs w:val="16"/>
              </w:rPr>
            </w:pPr>
            <w:r w:rsidRPr="00366F2E">
              <w:rPr>
                <w:rFonts w:ascii="Arial" w:hAnsi="Arial" w:cs="Arial"/>
                <w:sz w:val="20"/>
                <w:szCs w:val="20"/>
              </w:rPr>
              <w:t>90</w:t>
            </w:r>
          </w:p>
        </w:tc>
        <w:tc>
          <w:tcPr>
            <w:tcW w:w="2764" w:type="dxa"/>
            <w:tcBorders>
              <w:top w:val="single" w:sz="4" w:space="0" w:color="auto"/>
              <w:left w:val="single" w:sz="4" w:space="0" w:color="auto"/>
              <w:bottom w:val="single" w:sz="4" w:space="0" w:color="auto"/>
              <w:right w:val="single" w:sz="4" w:space="0" w:color="auto"/>
            </w:tcBorders>
          </w:tcPr>
          <w:p w14:paraId="67E59F5E" w14:textId="77777777" w:rsidR="008476C1" w:rsidRPr="00366F2E" w:rsidRDefault="008476C1" w:rsidP="008476C1">
            <w:pPr>
              <w:rPr>
                <w:rFonts w:ascii="Arial" w:hAnsi="Arial" w:cs="Arial"/>
                <w:b/>
                <w:sz w:val="20"/>
                <w:szCs w:val="20"/>
              </w:rPr>
            </w:pPr>
            <w:r w:rsidRPr="00366F2E">
              <w:rPr>
                <w:rFonts w:ascii="Arial" w:hAnsi="Arial" w:cs="Arial"/>
                <w:sz w:val="20"/>
                <w:szCs w:val="20"/>
              </w:rPr>
              <w:t>Karibské Nizozemsko</w:t>
            </w:r>
          </w:p>
        </w:tc>
        <w:tc>
          <w:tcPr>
            <w:tcW w:w="1630" w:type="dxa"/>
            <w:tcBorders>
              <w:top w:val="single" w:sz="4" w:space="0" w:color="auto"/>
              <w:left w:val="single" w:sz="4" w:space="0" w:color="auto"/>
              <w:bottom w:val="single" w:sz="4" w:space="0" w:color="auto"/>
              <w:right w:val="single" w:sz="4" w:space="0" w:color="auto"/>
            </w:tcBorders>
          </w:tcPr>
          <w:p w14:paraId="6F1FD980" w14:textId="7B637B1C" w:rsidR="008476C1" w:rsidRPr="00366F2E" w:rsidRDefault="008476C1" w:rsidP="008476C1">
            <w:pPr>
              <w:jc w:val="center"/>
              <w:rPr>
                <w:rFonts w:ascii="Arial" w:hAnsi="Arial" w:cs="Arial"/>
                <w:b/>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33E7E31C" w14:textId="3276D802" w:rsidR="008476C1" w:rsidRPr="00366F2E" w:rsidRDefault="008476C1" w:rsidP="008476C1">
            <w:pPr>
              <w:jc w:val="center"/>
              <w:rPr>
                <w:rFonts w:ascii="Arial" w:hAnsi="Arial" w:cs="Arial"/>
                <w:b/>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62007A51" w14:textId="77777777" w:rsidR="008476C1" w:rsidRPr="00366F2E" w:rsidRDefault="008476C1" w:rsidP="008476C1">
            <w:pPr>
              <w:jc w:val="center"/>
              <w:rPr>
                <w:rFonts w:ascii="Arial" w:hAnsi="Arial" w:cs="Arial"/>
                <w:b/>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7616AC3" w14:textId="77777777" w:rsidR="008476C1" w:rsidRPr="00366F2E" w:rsidRDefault="008476C1" w:rsidP="008476C1">
            <w:pPr>
              <w:jc w:val="center"/>
              <w:rPr>
                <w:rFonts w:ascii="Arial" w:hAnsi="Arial" w:cs="Arial"/>
                <w:b/>
                <w:sz w:val="20"/>
                <w:szCs w:val="20"/>
              </w:rPr>
            </w:pPr>
            <w:r w:rsidRPr="00366F2E">
              <w:rPr>
                <w:rFonts w:ascii="Arial" w:hAnsi="Arial" w:cs="Arial"/>
                <w:sz w:val="20"/>
                <w:szCs w:val="20"/>
              </w:rPr>
              <w:t>-</w:t>
            </w:r>
          </w:p>
        </w:tc>
      </w:tr>
      <w:tr w:rsidR="008476C1" w:rsidRPr="00366F2E" w14:paraId="69928B0B"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76ECB23" w14:textId="26F42D59" w:rsidR="008476C1" w:rsidRPr="00366F2E" w:rsidRDefault="008476C1" w:rsidP="008476C1">
            <w:pPr>
              <w:jc w:val="center"/>
              <w:rPr>
                <w:rFonts w:ascii="Arial" w:hAnsi="Arial" w:cs="Arial"/>
                <w:sz w:val="20"/>
                <w:szCs w:val="20"/>
              </w:rPr>
            </w:pPr>
            <w:r w:rsidRPr="00366F2E">
              <w:rPr>
                <w:rFonts w:ascii="Arial" w:hAnsi="Arial" w:cs="Arial"/>
                <w:sz w:val="20"/>
                <w:szCs w:val="20"/>
              </w:rPr>
              <w:t>91</w:t>
            </w:r>
          </w:p>
        </w:tc>
        <w:tc>
          <w:tcPr>
            <w:tcW w:w="2764" w:type="dxa"/>
            <w:tcBorders>
              <w:top w:val="single" w:sz="4" w:space="0" w:color="auto"/>
              <w:left w:val="single" w:sz="4" w:space="0" w:color="auto"/>
              <w:bottom w:val="single" w:sz="4" w:space="0" w:color="auto"/>
              <w:right w:val="single" w:sz="4" w:space="0" w:color="auto"/>
            </w:tcBorders>
          </w:tcPr>
          <w:p w14:paraId="0073E259" w14:textId="77777777" w:rsidR="008476C1" w:rsidRPr="00366F2E" w:rsidRDefault="008476C1" w:rsidP="008476C1">
            <w:pPr>
              <w:rPr>
                <w:rFonts w:ascii="Arial" w:hAnsi="Arial" w:cs="Arial"/>
                <w:sz w:val="20"/>
                <w:szCs w:val="20"/>
              </w:rPr>
            </w:pPr>
            <w:r w:rsidRPr="00366F2E">
              <w:rPr>
                <w:rFonts w:ascii="Arial" w:hAnsi="Arial" w:cs="Arial"/>
                <w:sz w:val="20"/>
                <w:szCs w:val="20"/>
              </w:rPr>
              <w:t>Katar</w:t>
            </w:r>
          </w:p>
        </w:tc>
        <w:tc>
          <w:tcPr>
            <w:tcW w:w="1630" w:type="dxa"/>
            <w:tcBorders>
              <w:top w:val="single" w:sz="4" w:space="0" w:color="auto"/>
              <w:left w:val="single" w:sz="4" w:space="0" w:color="auto"/>
              <w:bottom w:val="single" w:sz="4" w:space="0" w:color="auto"/>
              <w:right w:val="single" w:sz="4" w:space="0" w:color="auto"/>
            </w:tcBorders>
          </w:tcPr>
          <w:p w14:paraId="78BF21A2" w14:textId="1449A1DE"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577A319F" w14:textId="67D36CA8"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05CE8A3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5F981CB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16FC4D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5ED1AC9" w14:textId="007C7385" w:rsidR="008476C1" w:rsidRPr="00366F2E" w:rsidRDefault="008476C1" w:rsidP="008476C1">
            <w:pPr>
              <w:jc w:val="center"/>
              <w:rPr>
                <w:rFonts w:ascii="Arial" w:hAnsi="Arial" w:cs="Arial"/>
                <w:sz w:val="20"/>
                <w:szCs w:val="20"/>
              </w:rPr>
            </w:pPr>
            <w:r w:rsidRPr="00366F2E">
              <w:rPr>
                <w:rFonts w:ascii="Arial" w:hAnsi="Arial" w:cs="Arial"/>
                <w:sz w:val="20"/>
                <w:szCs w:val="20"/>
              </w:rPr>
              <w:t>92</w:t>
            </w:r>
          </w:p>
        </w:tc>
        <w:tc>
          <w:tcPr>
            <w:tcW w:w="2764" w:type="dxa"/>
            <w:tcBorders>
              <w:top w:val="single" w:sz="4" w:space="0" w:color="auto"/>
              <w:left w:val="single" w:sz="4" w:space="0" w:color="auto"/>
              <w:bottom w:val="single" w:sz="4" w:space="0" w:color="auto"/>
              <w:right w:val="single" w:sz="4" w:space="0" w:color="auto"/>
            </w:tcBorders>
          </w:tcPr>
          <w:p w14:paraId="6429592C" w14:textId="77777777" w:rsidR="008476C1" w:rsidRPr="00366F2E" w:rsidRDefault="008476C1" w:rsidP="008476C1">
            <w:pPr>
              <w:rPr>
                <w:rFonts w:ascii="Arial" w:hAnsi="Arial" w:cs="Arial"/>
                <w:sz w:val="20"/>
                <w:szCs w:val="20"/>
              </w:rPr>
            </w:pPr>
            <w:r w:rsidRPr="00366F2E">
              <w:rPr>
                <w:rFonts w:ascii="Arial" w:hAnsi="Arial" w:cs="Arial"/>
                <w:sz w:val="20"/>
                <w:szCs w:val="20"/>
              </w:rPr>
              <w:t>Kazachstán</w:t>
            </w:r>
          </w:p>
        </w:tc>
        <w:tc>
          <w:tcPr>
            <w:tcW w:w="1630" w:type="dxa"/>
            <w:tcBorders>
              <w:top w:val="single" w:sz="4" w:space="0" w:color="auto"/>
              <w:left w:val="single" w:sz="4" w:space="0" w:color="auto"/>
              <w:bottom w:val="single" w:sz="4" w:space="0" w:color="auto"/>
              <w:right w:val="single" w:sz="4" w:space="0" w:color="auto"/>
            </w:tcBorders>
          </w:tcPr>
          <w:p w14:paraId="214EEA1E" w14:textId="34FC4CE9"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6B784169" w14:textId="4E1F655A"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7F72420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5D5C853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A3EE99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7DEF325" w14:textId="41687408" w:rsidR="008476C1" w:rsidRPr="00366F2E" w:rsidRDefault="008476C1" w:rsidP="008476C1">
            <w:pPr>
              <w:jc w:val="center"/>
              <w:rPr>
                <w:rFonts w:ascii="Arial" w:hAnsi="Arial" w:cs="Arial"/>
                <w:sz w:val="20"/>
                <w:szCs w:val="20"/>
              </w:rPr>
            </w:pPr>
            <w:r w:rsidRPr="00366F2E">
              <w:rPr>
                <w:rFonts w:ascii="Arial" w:hAnsi="Arial" w:cs="Arial"/>
                <w:sz w:val="20"/>
                <w:szCs w:val="20"/>
              </w:rPr>
              <w:t>93</w:t>
            </w:r>
          </w:p>
        </w:tc>
        <w:tc>
          <w:tcPr>
            <w:tcW w:w="2764" w:type="dxa"/>
            <w:tcBorders>
              <w:top w:val="single" w:sz="4" w:space="0" w:color="auto"/>
              <w:left w:val="single" w:sz="4" w:space="0" w:color="auto"/>
              <w:bottom w:val="single" w:sz="4" w:space="0" w:color="auto"/>
              <w:right w:val="single" w:sz="4" w:space="0" w:color="auto"/>
            </w:tcBorders>
          </w:tcPr>
          <w:p w14:paraId="3F22D57E" w14:textId="77777777" w:rsidR="008476C1" w:rsidRPr="00366F2E" w:rsidRDefault="008476C1" w:rsidP="008476C1">
            <w:pPr>
              <w:rPr>
                <w:rFonts w:ascii="Arial" w:hAnsi="Arial" w:cs="Arial"/>
                <w:sz w:val="20"/>
                <w:szCs w:val="20"/>
              </w:rPr>
            </w:pPr>
            <w:r w:rsidRPr="00366F2E">
              <w:rPr>
                <w:rFonts w:ascii="Arial" w:hAnsi="Arial" w:cs="Arial"/>
                <w:sz w:val="20"/>
                <w:szCs w:val="20"/>
              </w:rPr>
              <w:t>Keňa</w:t>
            </w:r>
          </w:p>
        </w:tc>
        <w:tc>
          <w:tcPr>
            <w:tcW w:w="1630" w:type="dxa"/>
            <w:tcBorders>
              <w:top w:val="single" w:sz="4" w:space="0" w:color="auto"/>
              <w:left w:val="single" w:sz="4" w:space="0" w:color="auto"/>
              <w:bottom w:val="single" w:sz="4" w:space="0" w:color="auto"/>
              <w:right w:val="single" w:sz="4" w:space="0" w:color="auto"/>
            </w:tcBorders>
          </w:tcPr>
          <w:p w14:paraId="366510C6" w14:textId="25801E51"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5E415924" w14:textId="3F17BD20"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0C05926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4CCEF2A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DD81CE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A937323" w14:textId="5F383205" w:rsidR="008476C1" w:rsidRPr="00366F2E" w:rsidRDefault="008476C1" w:rsidP="008476C1">
            <w:pPr>
              <w:jc w:val="center"/>
              <w:rPr>
                <w:rFonts w:ascii="Arial" w:hAnsi="Arial" w:cs="Arial"/>
                <w:sz w:val="20"/>
                <w:szCs w:val="20"/>
              </w:rPr>
            </w:pPr>
            <w:r w:rsidRPr="00366F2E">
              <w:rPr>
                <w:rFonts w:ascii="Arial" w:hAnsi="Arial" w:cs="Arial"/>
                <w:sz w:val="20"/>
                <w:szCs w:val="20"/>
              </w:rPr>
              <w:t>94</w:t>
            </w:r>
          </w:p>
        </w:tc>
        <w:tc>
          <w:tcPr>
            <w:tcW w:w="2764" w:type="dxa"/>
            <w:tcBorders>
              <w:top w:val="single" w:sz="4" w:space="0" w:color="auto"/>
              <w:left w:val="single" w:sz="4" w:space="0" w:color="auto"/>
              <w:bottom w:val="single" w:sz="4" w:space="0" w:color="auto"/>
              <w:right w:val="single" w:sz="4" w:space="0" w:color="auto"/>
            </w:tcBorders>
          </w:tcPr>
          <w:p w14:paraId="25B4CB2D" w14:textId="77777777" w:rsidR="008476C1" w:rsidRPr="00366F2E" w:rsidRDefault="008476C1" w:rsidP="008476C1">
            <w:pPr>
              <w:rPr>
                <w:rFonts w:ascii="Arial" w:hAnsi="Arial" w:cs="Arial"/>
                <w:sz w:val="20"/>
                <w:szCs w:val="20"/>
              </w:rPr>
            </w:pPr>
            <w:r w:rsidRPr="00366F2E">
              <w:rPr>
                <w:rFonts w:ascii="Arial" w:hAnsi="Arial" w:cs="Arial"/>
                <w:sz w:val="20"/>
                <w:szCs w:val="20"/>
              </w:rPr>
              <w:t>Kiribati</w:t>
            </w:r>
          </w:p>
        </w:tc>
        <w:tc>
          <w:tcPr>
            <w:tcW w:w="1630" w:type="dxa"/>
            <w:tcBorders>
              <w:top w:val="single" w:sz="4" w:space="0" w:color="auto"/>
              <w:left w:val="single" w:sz="4" w:space="0" w:color="auto"/>
              <w:bottom w:val="single" w:sz="4" w:space="0" w:color="auto"/>
              <w:right w:val="single" w:sz="4" w:space="0" w:color="auto"/>
            </w:tcBorders>
          </w:tcPr>
          <w:p w14:paraId="23E33F70" w14:textId="0CBF5B35"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6005671B" w14:textId="241AA6EB"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4A51523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2CCC1F4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A5F0BB7"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6DA1319" w14:textId="09E3CA54" w:rsidR="008476C1" w:rsidRPr="00366F2E" w:rsidRDefault="008476C1" w:rsidP="008476C1">
            <w:pPr>
              <w:jc w:val="center"/>
              <w:rPr>
                <w:rFonts w:ascii="Arial" w:hAnsi="Arial" w:cs="Arial"/>
                <w:sz w:val="20"/>
                <w:szCs w:val="20"/>
              </w:rPr>
            </w:pPr>
            <w:r w:rsidRPr="00366F2E">
              <w:rPr>
                <w:rFonts w:ascii="Arial" w:hAnsi="Arial" w:cs="Arial"/>
                <w:sz w:val="20"/>
                <w:szCs w:val="20"/>
              </w:rPr>
              <w:t>95</w:t>
            </w:r>
          </w:p>
        </w:tc>
        <w:tc>
          <w:tcPr>
            <w:tcW w:w="2764" w:type="dxa"/>
            <w:tcBorders>
              <w:top w:val="single" w:sz="4" w:space="0" w:color="auto"/>
              <w:left w:val="single" w:sz="4" w:space="0" w:color="auto"/>
              <w:bottom w:val="single" w:sz="4" w:space="0" w:color="auto"/>
              <w:right w:val="single" w:sz="4" w:space="0" w:color="auto"/>
            </w:tcBorders>
          </w:tcPr>
          <w:p w14:paraId="071B9AF9" w14:textId="5B05BAB1" w:rsidR="008476C1" w:rsidRPr="00366F2E" w:rsidRDefault="008476C1" w:rsidP="008476C1">
            <w:pPr>
              <w:rPr>
                <w:rFonts w:ascii="Arial" w:hAnsi="Arial" w:cs="Arial"/>
                <w:sz w:val="20"/>
                <w:szCs w:val="20"/>
              </w:rPr>
            </w:pPr>
            <w:r w:rsidRPr="00366F2E">
              <w:rPr>
                <w:rFonts w:ascii="Arial" w:hAnsi="Arial" w:cs="Arial"/>
                <w:noProof/>
                <w:sz w:val="20"/>
                <w:szCs w:val="20"/>
                <w:lang w:eastAsia="cs-CZ"/>
              </w:rPr>
              <mc:AlternateContent>
                <mc:Choice Requires="wps">
                  <w:drawing>
                    <wp:anchor distT="0" distB="0" distL="114300" distR="114300" simplePos="0" relativeHeight="251658308" behindDoc="0" locked="0" layoutInCell="1" allowOverlap="1" wp14:anchorId="0DCBA0CE" wp14:editId="77DB1A42">
                      <wp:simplePos x="0" y="0"/>
                      <wp:positionH relativeFrom="margin">
                        <wp:posOffset>1360805</wp:posOffset>
                      </wp:positionH>
                      <wp:positionV relativeFrom="bottomMargin">
                        <wp:posOffset>966315695</wp:posOffset>
                      </wp:positionV>
                      <wp:extent cx="2356485" cy="266065"/>
                      <wp:effectExtent l="0" t="0" r="0" b="635"/>
                      <wp:wrapNone/>
                      <wp:docPr id="2" name="Textové pole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266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30611FD" w14:textId="77777777" w:rsidR="008476C1" w:rsidRPr="00591387" w:rsidRDefault="008476C1" w:rsidP="00FE4528">
                                  <w:pPr>
                                    <w:jc w:val="center"/>
                                    <w:rPr>
                                      <w:i/>
                                    </w:rPr>
                                  </w:pPr>
                                  <w:r w:rsidRPr="00591387">
                                    <w:rPr>
                                      <w:i/>
                                    </w:rPr>
                                    <w:t>Platí od 1. ledna 2010</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27EE68F5">
                    <v:shape id="Textové pole 2" style="position:absolute;margin-left:107.15pt;margin-top:76087.85pt;width:185.55pt;height:20.95pt;z-index:251658308;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8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HRru5gEAAKkDAAAOAAAAZHJzL2Uyb0RvYy54bWysU8Fu2zAMvQ/YPwi6L3bcxOuMOEXXosOA&#10;rhvQ9QNkWbaF2aJGKbGzrx8lp2m23oZdBJGUH997pDdX09CzvUKnwZR8uUg5U0ZCrU1b8qfvd+8u&#10;OXNemFr0YFTJD8rxq+3bN5vRFiqDDvpaISMQ44rRlrzz3hZJ4mSnBuEWYJWhYgM4CE8htkmNYiT0&#10;oU+yNM2TEbC2CFI5R9nbuci3Eb9plPRfm8Ypz/qSEzcfT4xnFc5kuxFFi8J2Wh5piH9gMQhtqOkJ&#10;6lZ4wXaoX0ENWiI4aPxCwpBA02ipogZSs0z/UvPYCauiFjLH2ZNN7v/Byof9o/2GzE8fYaIBRhHO&#10;3oP84ZiBm06YVl0jwtgpUVPjZbAsGa0rjp8Gq13hAkg1foGahix2HiLQ1OAQXCGdjNBpAIeT6Wry&#10;TFIyu1jnq8s1Z5JqWZ6n+Tq2EMXz1xad/6RgYOFScqShRnSxv3c+sBHF85PQzMCd7vs42N78kaCH&#10;IRPZB8IzdT9VE9N1yfOL0DioqaA+kB6EeV9ov+nSAf7ibKRdKbn7uROoOOs/G/Lkw3K1CssVg9X6&#10;fUYBnleq84owkqBK7jmbrzd+XsidRd121GmegoFr8rHRUeILqyN/2oeo/Li7YeHO4/jq5Q/b/gYA&#10;AP//AwBQSwMEFAAGAAgAAAAhALsCzTniAAAAEQEAAA8AAABkcnMvZG93bnJldi54bWxMj81OwzAQ&#10;hO9IvIO1SNyonZC0JcSpEIgrqOVH4ubG2yQiXkex24S3Z+ECx535NDtTbmbXixOOofOkIVkoEEi1&#10;tx01Gl5fHq/WIEI0ZE3vCTV8YYBNdX5WmsL6ibZ42sVGcAiFwmhoYxwKKUPdojNh4Qck9g5+dCby&#10;OTbSjmbicNfLVKmldKYj/tCaAe9brD93R6fh7enw8Z6p5+bB5cPkZyXJ3UitLy/mu1sQEef4B8NP&#10;fa4OFXfa+yPZIHoNaZJdM8pGniarfAWCoXydZyD2vyKrS5BVKf8vqb4BAAD//wMAUEsBAi0AFAAG&#10;AAgAAAAhALaDOJL+AAAA4QEAABMAAAAAAAAAAAAAAAAAAAAAAFtDb250ZW50X1R5cGVzXS54bWxQ&#10;SwECLQAUAAYACAAAACEAOP0h/9YAAACUAQAACwAAAAAAAAAAAAAAAAAvAQAAX3JlbHMvLnJlbHNQ&#10;SwECLQAUAAYACAAAACEACh0a7uYBAACpAwAADgAAAAAAAAAAAAAAAAAuAgAAZHJzL2Uyb0RvYy54&#10;bWxQSwECLQAUAAYACAAAACEAuwLNOeIAAAARAQAADwAAAAAAAAAAAAAAAABABAAAZHJzL2Rvd25y&#10;ZXYueG1sUEsFBgAAAAAEAAQA8wAAAE8FAAAAAA==&#10;" w14:anchorId="0DCBA0CE">
                      <v:textbox>
                        <w:txbxContent>
                          <w:p w:rsidRPr="00591387" w:rsidR="008476C1" w:rsidP="00FE4528" w:rsidRDefault="008476C1" w14:paraId="7746C36A" w14:textId="77777777">
                            <w:pPr>
                              <w:jc w:val="center"/>
                              <w:rPr>
                                <w:i/>
                              </w:rPr>
                            </w:pPr>
                            <w:r w:rsidRPr="00591387">
                              <w:rPr>
                                <w:i/>
                              </w:rPr>
                              <w:t>Platí od 1. ledna 2010</w:t>
                            </w:r>
                          </w:p>
                        </w:txbxContent>
                      </v:textbox>
                      <w10:wrap anchorx="margin" anchory="margin"/>
                    </v:shape>
                  </w:pict>
                </mc:Fallback>
              </mc:AlternateContent>
            </w:r>
            <w:r w:rsidRPr="00366F2E">
              <w:rPr>
                <w:rFonts w:ascii="Arial" w:hAnsi="Arial" w:cs="Arial"/>
                <w:noProof/>
                <w:sz w:val="20"/>
                <w:szCs w:val="20"/>
                <w:lang w:eastAsia="cs-CZ"/>
              </w:rPr>
              <mc:AlternateContent>
                <mc:Choice Requires="wps">
                  <w:drawing>
                    <wp:anchor distT="0" distB="0" distL="114300" distR="114300" simplePos="0" relativeHeight="251658307" behindDoc="0" locked="0" layoutInCell="1" allowOverlap="1" wp14:anchorId="7B153EAE" wp14:editId="2B8B4A0B">
                      <wp:simplePos x="0" y="0"/>
                      <wp:positionH relativeFrom="margin">
                        <wp:posOffset>1360805</wp:posOffset>
                      </wp:positionH>
                      <wp:positionV relativeFrom="bottomMargin">
                        <wp:posOffset>966322680</wp:posOffset>
                      </wp:positionV>
                      <wp:extent cx="2356485" cy="266065"/>
                      <wp:effectExtent l="0" t="0" r="0" b="635"/>
                      <wp:wrapNone/>
                      <wp:docPr id="3" name="Textové pole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266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7C9D8E7" w14:textId="77777777" w:rsidR="008476C1" w:rsidRPr="00591387" w:rsidRDefault="008476C1" w:rsidP="00FE4528">
                                  <w:pPr>
                                    <w:jc w:val="center"/>
                                    <w:rPr>
                                      <w:i/>
                                    </w:rPr>
                                  </w:pPr>
                                  <w:r w:rsidRPr="00591387">
                                    <w:rPr>
                                      <w:i/>
                                    </w:rPr>
                                    <w:t>Platí od 1. ledna 2010</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0213958B">
                    <v:shape id="Textové pole 3" style="position:absolute;margin-left:107.15pt;margin-top:76088.4pt;width:185.55pt;height:20.95pt;z-index:251658307;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9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kMF5gEAAKkDAAAOAAAAZHJzL2Uyb0RvYy54bWysU9uO0zAQfUfiHyy/06QhDUvUdLXsahHS&#10;cpEWPsBxnMQi8Zix26R8PWOn2y3whnixPDPOmXPOTLbX8ziwg0KnwVR8vUo5U0ZCo01X8W9f719d&#10;cea8MI0YwKiKH5Xj17uXL7aTLVUGPQyNQkYgxpWTrXjvvS2TxMlejcKtwCpDxRZwFJ5C7JIGxUTo&#10;45BkaVokE2BjEaRyjrJ3S5HvIn7bKuk/t61Tng0VJ24+nhjPOpzJbivKDoXttTzREP/AYhTaUNMz&#10;1J3wgu1R/wU1aongoPUrCWMCbaulihpIzTr9Q81jL6yKWsgcZ882uf8HKz8dHu0XZH5+BzMNMIpw&#10;9gHkd8cM3PbCdOoGEaZeiYYar4NlyWRdefo0WO1KF0Dq6SM0NGSx9xCB5hbH4ArpZIROAzieTVez&#10;Z5KS2etNkV9tOJNUy4oiLTaxhSifvrbo/HsFIwuXiiMNNaKLw4PzgY0on56EZgbu9TDEwQ7mtwQ9&#10;DJnIPhBeqPu5npluKl7koXFQU0NzJD0Iy77QftOlB/zJ2US7UnH3Yy9QcTZ8MOTJ23Weh+WKQb55&#10;k1GAl5X6siKMJKiKe86W661fFnJvUXc9dVqmYOCGfGx1lPjM6sSf9iEqP+1uWLjLOL56/sN2vwAA&#10;AP//AwBQSwMEFAAGAAgAAAAhAMg3t/HjAAAAEQEAAA8AAABkcnMvZG93bnJldi54bWxMj0FPg0AQ&#10;he8m/ofNmHizuyC0iCyN0XjVtNom3rYwBSI7S9htwX/v6EWP896XN+8V69n24oyj7xxpiBYKBFLl&#10;6o4aDe9vzzcZCB8M1aZ3hBq+0MO6vLwoTF67iTZ43oZGcAj53GhoQxhyKX3VojV+4QYk9o5utCbw&#10;OTayHs3E4baXsVJLaU1H/KE1Az62WH1uT1bD7uX4sU/Ua/Nk02Fys5Jk76TW11fzwz2IgHP4g+Gn&#10;PleHkjsd3IlqL3oNcZTcMspGGkerJc9gKM3SBMThV4yjbAWyLOT/JeU3AAAA//8DAFBLAQItABQA&#10;BgAIAAAAIQC2gziS/gAAAOEBAAATAAAAAAAAAAAAAAAAAAAAAABbQ29udGVudF9UeXBlc10ueG1s&#10;UEsBAi0AFAAGAAgAAAAhADj9If/WAAAAlAEAAAsAAAAAAAAAAAAAAAAALwEAAF9yZWxzLy5yZWxz&#10;UEsBAi0AFAAGAAgAAAAhAKn+QwXmAQAAqQMAAA4AAAAAAAAAAAAAAAAALgIAAGRycy9lMm9Eb2Mu&#10;eG1sUEsBAi0AFAAGAAgAAAAhAMg3t/HjAAAAEQEAAA8AAAAAAAAAAAAAAAAAQAQAAGRycy9kb3du&#10;cmV2LnhtbFBLBQYAAAAABAAEAPMAAABQBQAAAAA=&#10;" w14:anchorId="7B153EAE">
                      <v:textbox>
                        <w:txbxContent>
                          <w:p w:rsidRPr="00591387" w:rsidR="008476C1" w:rsidP="00FE4528" w:rsidRDefault="008476C1" w14:paraId="4EC5180D" w14:textId="77777777">
                            <w:pPr>
                              <w:jc w:val="center"/>
                              <w:rPr>
                                <w:i/>
                              </w:rPr>
                            </w:pPr>
                            <w:r w:rsidRPr="00591387">
                              <w:rPr>
                                <w:i/>
                              </w:rPr>
                              <w:t>Platí od 1. ledna 2010</w:t>
                            </w:r>
                          </w:p>
                        </w:txbxContent>
                      </v:textbox>
                      <w10:wrap anchorx="margin" anchory="margin"/>
                    </v:shape>
                  </w:pict>
                </mc:Fallback>
              </mc:AlternateContent>
            </w:r>
            <w:r w:rsidRPr="00366F2E">
              <w:rPr>
                <w:rFonts w:ascii="Arial" w:hAnsi="Arial" w:cs="Arial"/>
                <w:sz w:val="20"/>
                <w:szCs w:val="20"/>
              </w:rPr>
              <w:t>Kolumbie</w:t>
            </w:r>
          </w:p>
        </w:tc>
        <w:tc>
          <w:tcPr>
            <w:tcW w:w="1630" w:type="dxa"/>
            <w:tcBorders>
              <w:top w:val="single" w:sz="4" w:space="0" w:color="auto"/>
              <w:left w:val="single" w:sz="4" w:space="0" w:color="auto"/>
              <w:bottom w:val="single" w:sz="4" w:space="0" w:color="auto"/>
              <w:right w:val="single" w:sz="4" w:space="0" w:color="auto"/>
            </w:tcBorders>
          </w:tcPr>
          <w:p w14:paraId="491503B8" w14:textId="2D8254B9"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463C8BB3" w14:textId="7BF8FE64"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1BC8346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6A8F669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B44BA8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B513E0D" w14:textId="02D5AA32" w:rsidR="008476C1" w:rsidRPr="00366F2E" w:rsidRDefault="008476C1" w:rsidP="008476C1">
            <w:pPr>
              <w:jc w:val="center"/>
              <w:rPr>
                <w:rFonts w:ascii="Arial" w:hAnsi="Arial" w:cs="Arial"/>
                <w:sz w:val="20"/>
                <w:szCs w:val="20"/>
              </w:rPr>
            </w:pPr>
            <w:r w:rsidRPr="00366F2E">
              <w:rPr>
                <w:rFonts w:ascii="Arial" w:hAnsi="Arial" w:cs="Arial"/>
                <w:sz w:val="20"/>
                <w:szCs w:val="20"/>
              </w:rPr>
              <w:t>96</w:t>
            </w:r>
          </w:p>
        </w:tc>
        <w:tc>
          <w:tcPr>
            <w:tcW w:w="2764" w:type="dxa"/>
            <w:tcBorders>
              <w:top w:val="single" w:sz="4" w:space="0" w:color="auto"/>
              <w:left w:val="single" w:sz="4" w:space="0" w:color="auto"/>
              <w:bottom w:val="single" w:sz="4" w:space="0" w:color="auto"/>
              <w:right w:val="single" w:sz="4" w:space="0" w:color="auto"/>
            </w:tcBorders>
          </w:tcPr>
          <w:p w14:paraId="06C65902" w14:textId="77777777" w:rsidR="008476C1" w:rsidRPr="00366F2E" w:rsidRDefault="008476C1" w:rsidP="008476C1">
            <w:pPr>
              <w:rPr>
                <w:rFonts w:ascii="Arial" w:hAnsi="Arial" w:cs="Arial"/>
                <w:sz w:val="20"/>
                <w:szCs w:val="20"/>
              </w:rPr>
            </w:pPr>
            <w:r w:rsidRPr="00366F2E">
              <w:rPr>
                <w:rFonts w:ascii="Arial" w:hAnsi="Arial" w:cs="Arial"/>
                <w:sz w:val="20"/>
                <w:szCs w:val="20"/>
              </w:rPr>
              <w:t>Komory</w:t>
            </w:r>
          </w:p>
        </w:tc>
        <w:tc>
          <w:tcPr>
            <w:tcW w:w="1630" w:type="dxa"/>
            <w:tcBorders>
              <w:top w:val="single" w:sz="4" w:space="0" w:color="auto"/>
              <w:left w:val="single" w:sz="4" w:space="0" w:color="auto"/>
              <w:bottom w:val="single" w:sz="4" w:space="0" w:color="auto"/>
              <w:right w:val="single" w:sz="4" w:space="0" w:color="auto"/>
            </w:tcBorders>
          </w:tcPr>
          <w:p w14:paraId="025164DE" w14:textId="1A444395"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0797428A" w14:textId="47E16B58"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50E049D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77E16F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6C3E36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6B5C0D7" w14:textId="59EF040C" w:rsidR="008476C1" w:rsidRPr="00366F2E" w:rsidRDefault="008476C1" w:rsidP="008476C1">
            <w:pPr>
              <w:jc w:val="center"/>
              <w:rPr>
                <w:rFonts w:ascii="Arial" w:hAnsi="Arial" w:cs="Arial"/>
                <w:sz w:val="20"/>
                <w:szCs w:val="20"/>
              </w:rPr>
            </w:pPr>
            <w:r w:rsidRPr="00366F2E">
              <w:rPr>
                <w:rFonts w:ascii="Arial" w:hAnsi="Arial" w:cs="Arial"/>
                <w:sz w:val="20"/>
                <w:szCs w:val="20"/>
              </w:rPr>
              <w:t>97</w:t>
            </w:r>
          </w:p>
        </w:tc>
        <w:tc>
          <w:tcPr>
            <w:tcW w:w="2764" w:type="dxa"/>
            <w:tcBorders>
              <w:top w:val="single" w:sz="4" w:space="0" w:color="auto"/>
              <w:left w:val="single" w:sz="4" w:space="0" w:color="auto"/>
              <w:bottom w:val="single" w:sz="4" w:space="0" w:color="auto"/>
              <w:right w:val="single" w:sz="4" w:space="0" w:color="auto"/>
            </w:tcBorders>
          </w:tcPr>
          <w:p w14:paraId="25B3B71F" w14:textId="77777777" w:rsidR="008476C1" w:rsidRPr="00366F2E" w:rsidRDefault="008476C1" w:rsidP="008476C1">
            <w:pPr>
              <w:rPr>
                <w:rFonts w:ascii="Arial" w:hAnsi="Arial" w:cs="Arial"/>
                <w:sz w:val="20"/>
                <w:szCs w:val="20"/>
              </w:rPr>
            </w:pPr>
            <w:r w:rsidRPr="00366F2E">
              <w:rPr>
                <w:rFonts w:ascii="Arial" w:hAnsi="Arial" w:cs="Arial"/>
                <w:sz w:val="20"/>
                <w:szCs w:val="20"/>
              </w:rPr>
              <w:t>Kongo</w:t>
            </w:r>
          </w:p>
        </w:tc>
        <w:tc>
          <w:tcPr>
            <w:tcW w:w="1630" w:type="dxa"/>
            <w:tcBorders>
              <w:top w:val="single" w:sz="4" w:space="0" w:color="auto"/>
              <w:left w:val="single" w:sz="4" w:space="0" w:color="auto"/>
              <w:bottom w:val="single" w:sz="4" w:space="0" w:color="auto"/>
              <w:right w:val="single" w:sz="4" w:space="0" w:color="auto"/>
            </w:tcBorders>
          </w:tcPr>
          <w:p w14:paraId="7A84F0E2" w14:textId="2DDFDBFF" w:rsidR="008476C1" w:rsidRPr="00366F2E" w:rsidRDefault="008476C1" w:rsidP="008476C1">
            <w:pPr>
              <w:jc w:val="center"/>
              <w:rPr>
                <w:rFonts w:ascii="Arial" w:hAnsi="Arial" w:cs="Arial"/>
                <w:sz w:val="20"/>
                <w:szCs w:val="20"/>
              </w:rPr>
            </w:pPr>
            <w:r w:rsidRPr="00366F2E">
              <w:rPr>
                <w:rFonts w:ascii="Arial" w:hAnsi="Arial" w:cs="Arial"/>
                <w:sz w:val="20"/>
                <w:szCs w:val="20"/>
              </w:rPr>
              <w:t>4</w:t>
            </w:r>
          </w:p>
        </w:tc>
        <w:tc>
          <w:tcPr>
            <w:tcW w:w="1701" w:type="dxa"/>
            <w:tcBorders>
              <w:top w:val="single" w:sz="4" w:space="0" w:color="auto"/>
              <w:left w:val="single" w:sz="4" w:space="0" w:color="auto"/>
              <w:bottom w:val="single" w:sz="4" w:space="0" w:color="auto"/>
              <w:right w:val="single" w:sz="4" w:space="0" w:color="auto"/>
            </w:tcBorders>
          </w:tcPr>
          <w:p w14:paraId="5919F906" w14:textId="000794FD" w:rsidR="008476C1" w:rsidRPr="00366F2E" w:rsidRDefault="008476C1" w:rsidP="008476C1">
            <w:pPr>
              <w:jc w:val="center"/>
              <w:rPr>
                <w:rFonts w:ascii="Arial" w:hAnsi="Arial" w:cs="Arial"/>
                <w:sz w:val="20"/>
                <w:szCs w:val="20"/>
              </w:rPr>
            </w:pPr>
            <w:r w:rsidRPr="00366F2E">
              <w:rPr>
                <w:rFonts w:ascii="Arial" w:hAnsi="Arial" w:cs="Arial"/>
                <w:sz w:val="20"/>
                <w:szCs w:val="20"/>
              </w:rPr>
              <w:t>24</w:t>
            </w:r>
          </w:p>
        </w:tc>
        <w:tc>
          <w:tcPr>
            <w:tcW w:w="1418" w:type="dxa"/>
            <w:tcBorders>
              <w:top w:val="single" w:sz="4" w:space="0" w:color="auto"/>
              <w:left w:val="single" w:sz="4" w:space="0" w:color="auto"/>
              <w:bottom w:val="single" w:sz="4" w:space="0" w:color="auto"/>
              <w:right w:val="single" w:sz="4" w:space="0" w:color="auto"/>
            </w:tcBorders>
          </w:tcPr>
          <w:p w14:paraId="54733CC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63F0C50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B1C419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3F8C1C9" w14:textId="417B2FEE" w:rsidR="008476C1" w:rsidRPr="00366F2E" w:rsidRDefault="008476C1" w:rsidP="008476C1">
            <w:pPr>
              <w:jc w:val="center"/>
              <w:rPr>
                <w:rFonts w:ascii="Arial" w:hAnsi="Arial" w:cs="Arial"/>
                <w:sz w:val="20"/>
                <w:szCs w:val="20"/>
              </w:rPr>
            </w:pPr>
            <w:r w:rsidRPr="00366F2E">
              <w:rPr>
                <w:rFonts w:ascii="Arial" w:hAnsi="Arial" w:cs="Arial"/>
                <w:sz w:val="20"/>
                <w:szCs w:val="20"/>
              </w:rPr>
              <w:t>98</w:t>
            </w:r>
          </w:p>
        </w:tc>
        <w:tc>
          <w:tcPr>
            <w:tcW w:w="2764" w:type="dxa"/>
            <w:tcBorders>
              <w:top w:val="single" w:sz="4" w:space="0" w:color="auto"/>
              <w:left w:val="single" w:sz="4" w:space="0" w:color="auto"/>
              <w:bottom w:val="single" w:sz="4" w:space="0" w:color="auto"/>
              <w:right w:val="single" w:sz="4" w:space="0" w:color="auto"/>
            </w:tcBorders>
          </w:tcPr>
          <w:p w14:paraId="392F1928" w14:textId="77777777" w:rsidR="008476C1" w:rsidRPr="00366F2E" w:rsidRDefault="008476C1" w:rsidP="008476C1">
            <w:pPr>
              <w:rPr>
                <w:rFonts w:ascii="Arial" w:hAnsi="Arial" w:cs="Arial"/>
                <w:sz w:val="20"/>
                <w:szCs w:val="20"/>
              </w:rPr>
            </w:pPr>
            <w:r w:rsidRPr="00366F2E">
              <w:rPr>
                <w:rFonts w:ascii="Arial" w:hAnsi="Arial" w:cs="Arial"/>
                <w:sz w:val="20"/>
                <w:szCs w:val="20"/>
              </w:rPr>
              <w:t>Konžská dem. republika</w:t>
            </w:r>
          </w:p>
        </w:tc>
        <w:tc>
          <w:tcPr>
            <w:tcW w:w="1630" w:type="dxa"/>
            <w:tcBorders>
              <w:top w:val="single" w:sz="4" w:space="0" w:color="auto"/>
              <w:left w:val="single" w:sz="4" w:space="0" w:color="auto"/>
              <w:bottom w:val="single" w:sz="4" w:space="0" w:color="auto"/>
              <w:right w:val="single" w:sz="4" w:space="0" w:color="auto"/>
            </w:tcBorders>
          </w:tcPr>
          <w:p w14:paraId="5EE4E4E7" w14:textId="3DEB6F19"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0E2E55CD" w14:textId="0C11ECFA"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229E51D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2EB5AF8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D9A1A3B"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60BF186" w14:textId="2DEA99B3" w:rsidR="008476C1" w:rsidRPr="00366F2E" w:rsidRDefault="008476C1" w:rsidP="008476C1">
            <w:pPr>
              <w:jc w:val="center"/>
              <w:rPr>
                <w:rFonts w:ascii="Arial" w:hAnsi="Arial" w:cs="Arial"/>
                <w:sz w:val="20"/>
                <w:szCs w:val="20"/>
              </w:rPr>
            </w:pPr>
            <w:r w:rsidRPr="00366F2E">
              <w:rPr>
                <w:rFonts w:ascii="Arial" w:hAnsi="Arial" w:cs="Arial"/>
                <w:sz w:val="20"/>
                <w:szCs w:val="20"/>
              </w:rPr>
              <w:t>99</w:t>
            </w:r>
          </w:p>
        </w:tc>
        <w:tc>
          <w:tcPr>
            <w:tcW w:w="2764" w:type="dxa"/>
            <w:tcBorders>
              <w:top w:val="single" w:sz="4" w:space="0" w:color="auto"/>
              <w:left w:val="single" w:sz="4" w:space="0" w:color="auto"/>
              <w:bottom w:val="single" w:sz="4" w:space="0" w:color="auto"/>
              <w:right w:val="single" w:sz="4" w:space="0" w:color="auto"/>
            </w:tcBorders>
          </w:tcPr>
          <w:p w14:paraId="233D9512" w14:textId="77777777" w:rsidR="008476C1" w:rsidRPr="00366F2E" w:rsidRDefault="008476C1" w:rsidP="008476C1">
            <w:pPr>
              <w:rPr>
                <w:rFonts w:ascii="Arial" w:hAnsi="Arial" w:cs="Arial"/>
                <w:sz w:val="20"/>
                <w:szCs w:val="20"/>
              </w:rPr>
            </w:pPr>
            <w:r w:rsidRPr="00366F2E">
              <w:rPr>
                <w:rFonts w:ascii="Arial" w:hAnsi="Arial" w:cs="Arial"/>
                <w:sz w:val="20"/>
                <w:szCs w:val="20"/>
              </w:rPr>
              <w:t xml:space="preserve">Korejská lid. dem. </w:t>
            </w:r>
            <w:proofErr w:type="spellStart"/>
            <w:r w:rsidRPr="00366F2E">
              <w:rPr>
                <w:rFonts w:ascii="Arial" w:hAnsi="Arial" w:cs="Arial"/>
                <w:sz w:val="20"/>
                <w:szCs w:val="20"/>
              </w:rPr>
              <w:t>rep</w:t>
            </w:r>
            <w:proofErr w:type="spellEnd"/>
            <w:r w:rsidRPr="00366F2E">
              <w:rPr>
                <w:rFonts w:ascii="Arial" w:hAnsi="Arial" w:cs="Arial"/>
                <w:sz w:val="20"/>
                <w:szCs w:val="20"/>
              </w:rPr>
              <w:t>.</w:t>
            </w:r>
          </w:p>
        </w:tc>
        <w:tc>
          <w:tcPr>
            <w:tcW w:w="1630" w:type="dxa"/>
            <w:tcBorders>
              <w:top w:val="single" w:sz="4" w:space="0" w:color="auto"/>
              <w:left w:val="single" w:sz="4" w:space="0" w:color="auto"/>
              <w:bottom w:val="single" w:sz="4" w:space="0" w:color="auto"/>
              <w:right w:val="single" w:sz="4" w:space="0" w:color="auto"/>
            </w:tcBorders>
          </w:tcPr>
          <w:p w14:paraId="0C8CA2E4" w14:textId="26BCDA3C"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0A51C605" w14:textId="360CF81B"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7E26625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21978A1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E64F6D8"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BED1CE8" w14:textId="1C173282" w:rsidR="008476C1" w:rsidRPr="00366F2E" w:rsidRDefault="008476C1" w:rsidP="008476C1">
            <w:pPr>
              <w:jc w:val="center"/>
              <w:rPr>
                <w:rFonts w:ascii="Arial" w:hAnsi="Arial" w:cs="Arial"/>
                <w:sz w:val="20"/>
                <w:szCs w:val="20"/>
              </w:rPr>
            </w:pPr>
            <w:r w:rsidRPr="00366F2E">
              <w:rPr>
                <w:rFonts w:ascii="Arial" w:hAnsi="Arial" w:cs="Arial"/>
                <w:sz w:val="20"/>
                <w:szCs w:val="20"/>
              </w:rPr>
              <w:t>100</w:t>
            </w:r>
          </w:p>
        </w:tc>
        <w:tc>
          <w:tcPr>
            <w:tcW w:w="2764" w:type="dxa"/>
            <w:tcBorders>
              <w:top w:val="single" w:sz="4" w:space="0" w:color="auto"/>
              <w:left w:val="single" w:sz="4" w:space="0" w:color="auto"/>
              <w:bottom w:val="single" w:sz="4" w:space="0" w:color="auto"/>
              <w:right w:val="single" w:sz="4" w:space="0" w:color="auto"/>
            </w:tcBorders>
          </w:tcPr>
          <w:p w14:paraId="427AB118" w14:textId="77777777" w:rsidR="008476C1" w:rsidRPr="00366F2E" w:rsidRDefault="008476C1" w:rsidP="008476C1">
            <w:pPr>
              <w:rPr>
                <w:rFonts w:ascii="Arial" w:hAnsi="Arial" w:cs="Arial"/>
                <w:sz w:val="20"/>
                <w:szCs w:val="20"/>
              </w:rPr>
            </w:pPr>
            <w:r w:rsidRPr="00366F2E">
              <w:rPr>
                <w:rFonts w:ascii="Arial" w:hAnsi="Arial" w:cs="Arial"/>
                <w:sz w:val="20"/>
                <w:szCs w:val="20"/>
              </w:rPr>
              <w:t>Korea</w:t>
            </w:r>
          </w:p>
        </w:tc>
        <w:tc>
          <w:tcPr>
            <w:tcW w:w="1630" w:type="dxa"/>
            <w:tcBorders>
              <w:top w:val="single" w:sz="4" w:space="0" w:color="auto"/>
              <w:left w:val="single" w:sz="4" w:space="0" w:color="auto"/>
              <w:bottom w:val="single" w:sz="4" w:space="0" w:color="auto"/>
              <w:right w:val="single" w:sz="4" w:space="0" w:color="auto"/>
            </w:tcBorders>
          </w:tcPr>
          <w:p w14:paraId="77E8C420" w14:textId="2A96E227"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37B8FABC" w14:textId="796EAA70"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4E77C28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636FADA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E729CD8"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25E91E4" w14:textId="40F96DD5" w:rsidR="008476C1" w:rsidRPr="00366F2E" w:rsidRDefault="008476C1" w:rsidP="008476C1">
            <w:pPr>
              <w:jc w:val="center"/>
              <w:rPr>
                <w:rFonts w:ascii="Arial" w:hAnsi="Arial" w:cs="Arial"/>
                <w:sz w:val="20"/>
                <w:szCs w:val="20"/>
              </w:rPr>
            </w:pPr>
            <w:r w:rsidRPr="00366F2E">
              <w:rPr>
                <w:rFonts w:ascii="Arial" w:hAnsi="Arial" w:cs="Arial"/>
                <w:sz w:val="20"/>
                <w:szCs w:val="20"/>
              </w:rPr>
              <w:t>101</w:t>
            </w:r>
          </w:p>
        </w:tc>
        <w:tc>
          <w:tcPr>
            <w:tcW w:w="2764" w:type="dxa"/>
            <w:tcBorders>
              <w:top w:val="single" w:sz="4" w:space="0" w:color="auto"/>
              <w:left w:val="single" w:sz="4" w:space="0" w:color="auto"/>
              <w:bottom w:val="single" w:sz="4" w:space="0" w:color="auto"/>
              <w:right w:val="single" w:sz="4" w:space="0" w:color="auto"/>
            </w:tcBorders>
          </w:tcPr>
          <w:p w14:paraId="510F8E00" w14:textId="77777777" w:rsidR="008476C1" w:rsidRPr="00366F2E" w:rsidRDefault="008476C1" w:rsidP="008476C1">
            <w:pPr>
              <w:rPr>
                <w:rFonts w:ascii="Arial" w:hAnsi="Arial" w:cs="Arial"/>
                <w:sz w:val="20"/>
                <w:szCs w:val="20"/>
              </w:rPr>
            </w:pPr>
            <w:r w:rsidRPr="00366F2E">
              <w:rPr>
                <w:rFonts w:ascii="Arial" w:hAnsi="Arial" w:cs="Arial"/>
                <w:sz w:val="20"/>
                <w:szCs w:val="20"/>
              </w:rPr>
              <w:t>Kosovo</w:t>
            </w:r>
          </w:p>
        </w:tc>
        <w:tc>
          <w:tcPr>
            <w:tcW w:w="1630" w:type="dxa"/>
            <w:tcBorders>
              <w:top w:val="single" w:sz="4" w:space="0" w:color="auto"/>
              <w:left w:val="single" w:sz="4" w:space="0" w:color="auto"/>
              <w:bottom w:val="single" w:sz="4" w:space="0" w:color="auto"/>
              <w:right w:val="single" w:sz="4" w:space="0" w:color="auto"/>
            </w:tcBorders>
          </w:tcPr>
          <w:p w14:paraId="5CC77C5A" w14:textId="258D7457"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6BFA672D" w14:textId="3EB4E594"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00552B6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5E6FB4A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7D2BD4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DF816D0" w14:textId="3BF75E98" w:rsidR="008476C1" w:rsidRPr="00366F2E" w:rsidRDefault="008476C1" w:rsidP="008476C1">
            <w:pPr>
              <w:jc w:val="center"/>
              <w:rPr>
                <w:rFonts w:ascii="Arial" w:hAnsi="Arial" w:cs="Arial"/>
                <w:sz w:val="20"/>
                <w:szCs w:val="20"/>
              </w:rPr>
            </w:pPr>
            <w:r w:rsidRPr="00366F2E">
              <w:rPr>
                <w:rFonts w:ascii="Arial" w:hAnsi="Arial" w:cs="Arial"/>
                <w:sz w:val="20"/>
                <w:szCs w:val="20"/>
              </w:rPr>
              <w:t>102</w:t>
            </w:r>
          </w:p>
        </w:tc>
        <w:tc>
          <w:tcPr>
            <w:tcW w:w="2764" w:type="dxa"/>
            <w:tcBorders>
              <w:top w:val="single" w:sz="4" w:space="0" w:color="auto"/>
              <w:left w:val="single" w:sz="4" w:space="0" w:color="auto"/>
              <w:bottom w:val="single" w:sz="4" w:space="0" w:color="auto"/>
              <w:right w:val="single" w:sz="4" w:space="0" w:color="auto"/>
            </w:tcBorders>
          </w:tcPr>
          <w:p w14:paraId="018FE549" w14:textId="77777777" w:rsidR="008476C1" w:rsidRPr="00366F2E" w:rsidRDefault="008476C1" w:rsidP="008476C1">
            <w:pPr>
              <w:rPr>
                <w:rFonts w:ascii="Arial" w:hAnsi="Arial" w:cs="Arial"/>
                <w:sz w:val="20"/>
                <w:szCs w:val="20"/>
              </w:rPr>
            </w:pPr>
            <w:r w:rsidRPr="00366F2E">
              <w:rPr>
                <w:rFonts w:ascii="Arial" w:hAnsi="Arial" w:cs="Arial"/>
                <w:sz w:val="20"/>
                <w:szCs w:val="20"/>
              </w:rPr>
              <w:t>Kostarika</w:t>
            </w:r>
          </w:p>
        </w:tc>
        <w:tc>
          <w:tcPr>
            <w:tcW w:w="1630" w:type="dxa"/>
            <w:tcBorders>
              <w:top w:val="single" w:sz="4" w:space="0" w:color="auto"/>
              <w:left w:val="single" w:sz="4" w:space="0" w:color="auto"/>
              <w:bottom w:val="single" w:sz="4" w:space="0" w:color="auto"/>
              <w:right w:val="single" w:sz="4" w:space="0" w:color="auto"/>
            </w:tcBorders>
          </w:tcPr>
          <w:p w14:paraId="085BCC15" w14:textId="3CD82C8B"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44B0FBB3" w14:textId="4C3198CD"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54B4DE9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39CC909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C10DAC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AB33164" w14:textId="1BF4BB5F" w:rsidR="008476C1" w:rsidRPr="00366F2E" w:rsidRDefault="008476C1" w:rsidP="008476C1">
            <w:pPr>
              <w:jc w:val="center"/>
              <w:rPr>
                <w:rFonts w:ascii="Arial" w:hAnsi="Arial" w:cs="Arial"/>
                <w:sz w:val="20"/>
                <w:szCs w:val="20"/>
              </w:rPr>
            </w:pPr>
            <w:r w:rsidRPr="00366F2E">
              <w:rPr>
                <w:rFonts w:ascii="Arial" w:hAnsi="Arial" w:cs="Arial"/>
                <w:sz w:val="20"/>
                <w:szCs w:val="20"/>
              </w:rPr>
              <w:t>103</w:t>
            </w:r>
          </w:p>
        </w:tc>
        <w:tc>
          <w:tcPr>
            <w:tcW w:w="2764" w:type="dxa"/>
            <w:tcBorders>
              <w:top w:val="single" w:sz="4" w:space="0" w:color="auto"/>
              <w:left w:val="single" w:sz="4" w:space="0" w:color="auto"/>
              <w:bottom w:val="single" w:sz="4" w:space="0" w:color="auto"/>
              <w:right w:val="single" w:sz="4" w:space="0" w:color="auto"/>
            </w:tcBorders>
          </w:tcPr>
          <w:p w14:paraId="777AADF4" w14:textId="77777777" w:rsidR="008476C1" w:rsidRPr="00366F2E" w:rsidRDefault="008476C1" w:rsidP="008476C1">
            <w:pPr>
              <w:rPr>
                <w:rFonts w:ascii="Arial" w:hAnsi="Arial" w:cs="Arial"/>
                <w:sz w:val="20"/>
                <w:szCs w:val="20"/>
              </w:rPr>
            </w:pPr>
            <w:r w:rsidRPr="00366F2E">
              <w:rPr>
                <w:rFonts w:ascii="Arial" w:hAnsi="Arial" w:cs="Arial"/>
                <w:sz w:val="20"/>
                <w:szCs w:val="20"/>
              </w:rPr>
              <w:t>Kuba</w:t>
            </w:r>
          </w:p>
        </w:tc>
        <w:tc>
          <w:tcPr>
            <w:tcW w:w="1630" w:type="dxa"/>
            <w:tcBorders>
              <w:top w:val="single" w:sz="4" w:space="0" w:color="auto"/>
              <w:left w:val="single" w:sz="4" w:space="0" w:color="auto"/>
              <w:bottom w:val="single" w:sz="4" w:space="0" w:color="auto"/>
              <w:right w:val="single" w:sz="4" w:space="0" w:color="auto"/>
            </w:tcBorders>
          </w:tcPr>
          <w:p w14:paraId="387067AC" w14:textId="25BFD52E"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4B45F90A" w14:textId="4B61FDFB"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566FE06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1CFFCAB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A74E361"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DA4AC6D" w14:textId="16C4F04C"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2764" w:type="dxa"/>
            <w:tcBorders>
              <w:top w:val="single" w:sz="4" w:space="0" w:color="auto"/>
              <w:left w:val="single" w:sz="4" w:space="0" w:color="auto"/>
              <w:bottom w:val="single" w:sz="4" w:space="0" w:color="auto"/>
              <w:right w:val="single" w:sz="4" w:space="0" w:color="auto"/>
            </w:tcBorders>
          </w:tcPr>
          <w:p w14:paraId="41779FAC" w14:textId="77777777" w:rsidR="008476C1" w:rsidRPr="00366F2E" w:rsidRDefault="008476C1" w:rsidP="008476C1">
            <w:pPr>
              <w:rPr>
                <w:rFonts w:ascii="Arial" w:hAnsi="Arial" w:cs="Arial"/>
                <w:sz w:val="20"/>
                <w:szCs w:val="20"/>
              </w:rPr>
            </w:pPr>
            <w:r w:rsidRPr="00366F2E">
              <w:rPr>
                <w:rFonts w:ascii="Arial" w:hAnsi="Arial" w:cs="Arial"/>
                <w:sz w:val="20"/>
                <w:szCs w:val="20"/>
              </w:rPr>
              <w:t>Kuvajt</w:t>
            </w:r>
          </w:p>
        </w:tc>
        <w:tc>
          <w:tcPr>
            <w:tcW w:w="1630" w:type="dxa"/>
            <w:tcBorders>
              <w:top w:val="single" w:sz="4" w:space="0" w:color="auto"/>
              <w:left w:val="single" w:sz="4" w:space="0" w:color="auto"/>
              <w:bottom w:val="single" w:sz="4" w:space="0" w:color="auto"/>
              <w:right w:val="single" w:sz="4" w:space="0" w:color="auto"/>
            </w:tcBorders>
          </w:tcPr>
          <w:p w14:paraId="25356DAA" w14:textId="09596FD6"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0DBCE6FB" w14:textId="47241C90"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22F5E4F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4E5D403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1827D2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143EDEF" w14:textId="1C4363B6"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2764" w:type="dxa"/>
            <w:tcBorders>
              <w:top w:val="single" w:sz="4" w:space="0" w:color="auto"/>
              <w:left w:val="single" w:sz="4" w:space="0" w:color="auto"/>
              <w:bottom w:val="single" w:sz="4" w:space="0" w:color="auto"/>
              <w:right w:val="single" w:sz="4" w:space="0" w:color="auto"/>
            </w:tcBorders>
          </w:tcPr>
          <w:p w14:paraId="460BC0AB" w14:textId="77777777" w:rsidR="008476C1" w:rsidRPr="00366F2E" w:rsidRDefault="008476C1" w:rsidP="008476C1">
            <w:pPr>
              <w:rPr>
                <w:rFonts w:ascii="Arial" w:hAnsi="Arial" w:cs="Arial"/>
                <w:sz w:val="20"/>
                <w:szCs w:val="20"/>
              </w:rPr>
            </w:pPr>
            <w:r w:rsidRPr="00366F2E">
              <w:rPr>
                <w:rFonts w:ascii="Arial" w:hAnsi="Arial" w:cs="Arial"/>
                <w:sz w:val="20"/>
                <w:szCs w:val="20"/>
              </w:rPr>
              <w:t>Kypr</w:t>
            </w:r>
          </w:p>
        </w:tc>
        <w:tc>
          <w:tcPr>
            <w:tcW w:w="1630" w:type="dxa"/>
            <w:tcBorders>
              <w:top w:val="single" w:sz="4" w:space="0" w:color="auto"/>
              <w:left w:val="single" w:sz="4" w:space="0" w:color="auto"/>
              <w:bottom w:val="single" w:sz="4" w:space="0" w:color="auto"/>
              <w:right w:val="single" w:sz="4" w:space="0" w:color="auto"/>
            </w:tcBorders>
          </w:tcPr>
          <w:p w14:paraId="4BEB279A" w14:textId="4F68A684"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175B23BA" w14:textId="7CC8E67F"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1E7655D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3CC6CBB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204</w:t>
            </w:r>
          </w:p>
        </w:tc>
      </w:tr>
      <w:tr w:rsidR="008476C1" w:rsidRPr="00366F2E" w14:paraId="2B28032D"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6073DAA" w14:textId="6054F743"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2764" w:type="dxa"/>
            <w:tcBorders>
              <w:top w:val="single" w:sz="4" w:space="0" w:color="auto"/>
              <w:left w:val="single" w:sz="4" w:space="0" w:color="auto"/>
              <w:bottom w:val="single" w:sz="4" w:space="0" w:color="auto"/>
              <w:right w:val="single" w:sz="4" w:space="0" w:color="auto"/>
            </w:tcBorders>
          </w:tcPr>
          <w:p w14:paraId="0ED5AB6E" w14:textId="77777777" w:rsidR="008476C1" w:rsidRPr="00366F2E" w:rsidRDefault="008476C1" w:rsidP="008476C1">
            <w:pPr>
              <w:rPr>
                <w:rFonts w:ascii="Arial" w:hAnsi="Arial" w:cs="Arial"/>
                <w:sz w:val="20"/>
                <w:szCs w:val="20"/>
              </w:rPr>
            </w:pPr>
            <w:r w:rsidRPr="00366F2E">
              <w:rPr>
                <w:rFonts w:ascii="Arial" w:hAnsi="Arial" w:cs="Arial"/>
                <w:sz w:val="20"/>
                <w:szCs w:val="20"/>
              </w:rPr>
              <w:t>Kyrgyzstán</w:t>
            </w:r>
          </w:p>
        </w:tc>
        <w:tc>
          <w:tcPr>
            <w:tcW w:w="1630" w:type="dxa"/>
            <w:tcBorders>
              <w:top w:val="single" w:sz="4" w:space="0" w:color="auto"/>
              <w:left w:val="single" w:sz="4" w:space="0" w:color="auto"/>
              <w:bottom w:val="single" w:sz="4" w:space="0" w:color="auto"/>
              <w:right w:val="single" w:sz="4" w:space="0" w:color="auto"/>
            </w:tcBorders>
          </w:tcPr>
          <w:p w14:paraId="361E5A6D" w14:textId="423FA074"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457FDBAB" w14:textId="1DFB67F8"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551B015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080E643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F9348BD"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90EA3B9" w14:textId="369E9D62" w:rsidR="008476C1" w:rsidRPr="00366F2E" w:rsidRDefault="008476C1" w:rsidP="008476C1">
            <w:pPr>
              <w:jc w:val="center"/>
              <w:rPr>
                <w:rFonts w:ascii="Arial" w:hAnsi="Arial" w:cs="Arial"/>
                <w:sz w:val="20"/>
                <w:szCs w:val="20"/>
              </w:rPr>
            </w:pPr>
            <w:r w:rsidRPr="00366F2E">
              <w:rPr>
                <w:rFonts w:ascii="Arial" w:hAnsi="Arial" w:cs="Arial"/>
                <w:sz w:val="20"/>
                <w:szCs w:val="20"/>
              </w:rPr>
              <w:t>107</w:t>
            </w:r>
          </w:p>
        </w:tc>
        <w:tc>
          <w:tcPr>
            <w:tcW w:w="2764" w:type="dxa"/>
            <w:tcBorders>
              <w:top w:val="single" w:sz="4" w:space="0" w:color="auto"/>
              <w:left w:val="single" w:sz="4" w:space="0" w:color="auto"/>
              <w:bottom w:val="single" w:sz="4" w:space="0" w:color="auto"/>
              <w:right w:val="single" w:sz="4" w:space="0" w:color="auto"/>
            </w:tcBorders>
          </w:tcPr>
          <w:p w14:paraId="01ABC9E6" w14:textId="77777777" w:rsidR="008476C1" w:rsidRPr="00366F2E" w:rsidRDefault="008476C1" w:rsidP="008476C1">
            <w:pPr>
              <w:rPr>
                <w:rFonts w:ascii="Arial" w:hAnsi="Arial" w:cs="Arial"/>
                <w:sz w:val="20"/>
                <w:szCs w:val="20"/>
              </w:rPr>
            </w:pPr>
            <w:r w:rsidRPr="00366F2E">
              <w:rPr>
                <w:rFonts w:ascii="Arial" w:hAnsi="Arial" w:cs="Arial"/>
                <w:sz w:val="20"/>
                <w:szCs w:val="20"/>
              </w:rPr>
              <w:t>Laos</w:t>
            </w:r>
          </w:p>
        </w:tc>
        <w:tc>
          <w:tcPr>
            <w:tcW w:w="1630" w:type="dxa"/>
            <w:tcBorders>
              <w:top w:val="single" w:sz="4" w:space="0" w:color="auto"/>
              <w:left w:val="single" w:sz="4" w:space="0" w:color="auto"/>
              <w:bottom w:val="single" w:sz="4" w:space="0" w:color="auto"/>
              <w:right w:val="single" w:sz="4" w:space="0" w:color="auto"/>
            </w:tcBorders>
          </w:tcPr>
          <w:p w14:paraId="366D404A" w14:textId="50D0692A"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18483885" w14:textId="665F4274"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25AD046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98FE00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B1FAF3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05A316E" w14:textId="7E087C7C" w:rsidR="008476C1" w:rsidRPr="00366F2E" w:rsidRDefault="008476C1" w:rsidP="008476C1">
            <w:pPr>
              <w:jc w:val="center"/>
              <w:rPr>
                <w:rFonts w:ascii="Arial" w:hAnsi="Arial" w:cs="Arial"/>
                <w:sz w:val="20"/>
                <w:szCs w:val="20"/>
              </w:rPr>
            </w:pPr>
            <w:r w:rsidRPr="00366F2E">
              <w:rPr>
                <w:rFonts w:ascii="Arial" w:hAnsi="Arial" w:cs="Arial"/>
                <w:sz w:val="20"/>
                <w:szCs w:val="20"/>
              </w:rPr>
              <w:t>108</w:t>
            </w:r>
          </w:p>
        </w:tc>
        <w:tc>
          <w:tcPr>
            <w:tcW w:w="2764" w:type="dxa"/>
            <w:tcBorders>
              <w:top w:val="single" w:sz="4" w:space="0" w:color="auto"/>
              <w:left w:val="single" w:sz="4" w:space="0" w:color="auto"/>
              <w:bottom w:val="single" w:sz="4" w:space="0" w:color="auto"/>
              <w:right w:val="single" w:sz="4" w:space="0" w:color="auto"/>
            </w:tcBorders>
          </w:tcPr>
          <w:p w14:paraId="4F2740B2" w14:textId="77777777" w:rsidR="008476C1" w:rsidRPr="00366F2E" w:rsidRDefault="008476C1" w:rsidP="008476C1">
            <w:pPr>
              <w:rPr>
                <w:rFonts w:ascii="Arial" w:hAnsi="Arial" w:cs="Arial"/>
                <w:sz w:val="20"/>
                <w:szCs w:val="20"/>
              </w:rPr>
            </w:pPr>
            <w:r w:rsidRPr="00366F2E">
              <w:rPr>
                <w:rFonts w:ascii="Arial" w:hAnsi="Arial" w:cs="Arial"/>
                <w:sz w:val="20"/>
                <w:szCs w:val="20"/>
              </w:rPr>
              <w:t>Lesotho</w:t>
            </w:r>
          </w:p>
        </w:tc>
        <w:tc>
          <w:tcPr>
            <w:tcW w:w="1630" w:type="dxa"/>
            <w:tcBorders>
              <w:top w:val="single" w:sz="4" w:space="0" w:color="auto"/>
              <w:left w:val="single" w:sz="4" w:space="0" w:color="auto"/>
              <w:bottom w:val="single" w:sz="4" w:space="0" w:color="auto"/>
              <w:right w:val="single" w:sz="4" w:space="0" w:color="auto"/>
            </w:tcBorders>
          </w:tcPr>
          <w:p w14:paraId="2FE9D0B2" w14:textId="6F853FF1"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37F802F3" w14:textId="65F2FEA7"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4095E64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51B07FB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BCBBFF4"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99101B6" w14:textId="269C909E" w:rsidR="008476C1" w:rsidRPr="00366F2E" w:rsidRDefault="008476C1" w:rsidP="008476C1">
            <w:pPr>
              <w:jc w:val="center"/>
              <w:rPr>
                <w:rFonts w:ascii="Arial" w:hAnsi="Arial" w:cs="Arial"/>
                <w:sz w:val="20"/>
                <w:szCs w:val="20"/>
              </w:rPr>
            </w:pPr>
            <w:r w:rsidRPr="00366F2E">
              <w:rPr>
                <w:rFonts w:ascii="Arial" w:hAnsi="Arial" w:cs="Arial"/>
                <w:sz w:val="20"/>
                <w:szCs w:val="20"/>
              </w:rPr>
              <w:t>109</w:t>
            </w:r>
          </w:p>
        </w:tc>
        <w:tc>
          <w:tcPr>
            <w:tcW w:w="2764" w:type="dxa"/>
            <w:tcBorders>
              <w:top w:val="single" w:sz="4" w:space="0" w:color="auto"/>
              <w:left w:val="single" w:sz="4" w:space="0" w:color="auto"/>
              <w:bottom w:val="single" w:sz="4" w:space="0" w:color="auto"/>
              <w:right w:val="single" w:sz="4" w:space="0" w:color="auto"/>
            </w:tcBorders>
          </w:tcPr>
          <w:p w14:paraId="1AFB5000" w14:textId="77777777" w:rsidR="008476C1" w:rsidRPr="00366F2E" w:rsidRDefault="008476C1" w:rsidP="008476C1">
            <w:pPr>
              <w:rPr>
                <w:rFonts w:ascii="Arial" w:hAnsi="Arial" w:cs="Arial"/>
                <w:sz w:val="20"/>
                <w:szCs w:val="20"/>
              </w:rPr>
            </w:pPr>
            <w:r w:rsidRPr="00366F2E">
              <w:rPr>
                <w:rFonts w:ascii="Arial" w:hAnsi="Arial" w:cs="Arial"/>
                <w:sz w:val="20"/>
                <w:szCs w:val="20"/>
              </w:rPr>
              <w:t>Libanon</w:t>
            </w:r>
          </w:p>
        </w:tc>
        <w:tc>
          <w:tcPr>
            <w:tcW w:w="1630" w:type="dxa"/>
            <w:tcBorders>
              <w:top w:val="single" w:sz="4" w:space="0" w:color="auto"/>
              <w:left w:val="single" w:sz="4" w:space="0" w:color="auto"/>
              <w:bottom w:val="single" w:sz="4" w:space="0" w:color="auto"/>
              <w:right w:val="single" w:sz="4" w:space="0" w:color="auto"/>
            </w:tcBorders>
          </w:tcPr>
          <w:p w14:paraId="3638E246" w14:textId="3620417B"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3F4D5BD7" w14:textId="0E7CEC58"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418" w:type="dxa"/>
            <w:tcBorders>
              <w:top w:val="single" w:sz="4" w:space="0" w:color="auto"/>
              <w:left w:val="single" w:sz="4" w:space="0" w:color="auto"/>
              <w:bottom w:val="single" w:sz="4" w:space="0" w:color="auto"/>
              <w:right w:val="single" w:sz="4" w:space="0" w:color="auto"/>
            </w:tcBorders>
          </w:tcPr>
          <w:p w14:paraId="15C91AB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5F13205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6EC124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28FEF7F" w14:textId="5F64C2B5" w:rsidR="008476C1" w:rsidRPr="00366F2E" w:rsidRDefault="008476C1" w:rsidP="008476C1">
            <w:pPr>
              <w:jc w:val="center"/>
              <w:rPr>
                <w:rFonts w:ascii="Arial" w:hAnsi="Arial" w:cs="Arial"/>
                <w:sz w:val="20"/>
                <w:szCs w:val="20"/>
              </w:rPr>
            </w:pPr>
            <w:r w:rsidRPr="00366F2E">
              <w:rPr>
                <w:rFonts w:ascii="Arial" w:hAnsi="Arial" w:cs="Arial"/>
                <w:sz w:val="20"/>
                <w:szCs w:val="20"/>
              </w:rPr>
              <w:t>110</w:t>
            </w:r>
          </w:p>
        </w:tc>
        <w:tc>
          <w:tcPr>
            <w:tcW w:w="2764" w:type="dxa"/>
            <w:tcBorders>
              <w:top w:val="single" w:sz="4" w:space="0" w:color="auto"/>
              <w:left w:val="single" w:sz="4" w:space="0" w:color="auto"/>
              <w:bottom w:val="single" w:sz="4" w:space="0" w:color="auto"/>
              <w:right w:val="single" w:sz="4" w:space="0" w:color="auto"/>
            </w:tcBorders>
          </w:tcPr>
          <w:p w14:paraId="76E3BEB7" w14:textId="77777777" w:rsidR="008476C1" w:rsidRPr="00366F2E" w:rsidRDefault="008476C1" w:rsidP="008476C1">
            <w:pPr>
              <w:rPr>
                <w:rFonts w:ascii="Arial" w:hAnsi="Arial" w:cs="Arial"/>
                <w:sz w:val="20"/>
                <w:szCs w:val="20"/>
              </w:rPr>
            </w:pPr>
            <w:r w:rsidRPr="00366F2E">
              <w:rPr>
                <w:rFonts w:ascii="Arial" w:hAnsi="Arial" w:cs="Arial"/>
                <w:sz w:val="20"/>
                <w:szCs w:val="20"/>
              </w:rPr>
              <w:t>Libérie</w:t>
            </w:r>
          </w:p>
        </w:tc>
        <w:tc>
          <w:tcPr>
            <w:tcW w:w="1630" w:type="dxa"/>
            <w:tcBorders>
              <w:top w:val="single" w:sz="4" w:space="0" w:color="auto"/>
              <w:left w:val="single" w:sz="4" w:space="0" w:color="auto"/>
              <w:bottom w:val="single" w:sz="4" w:space="0" w:color="auto"/>
              <w:right w:val="single" w:sz="4" w:space="0" w:color="auto"/>
            </w:tcBorders>
          </w:tcPr>
          <w:p w14:paraId="1A185BAF" w14:textId="6983AB95" w:rsidR="008476C1" w:rsidRPr="00366F2E" w:rsidRDefault="008476C1" w:rsidP="008476C1">
            <w:pPr>
              <w:jc w:val="center"/>
              <w:rPr>
                <w:rFonts w:ascii="Arial" w:hAnsi="Arial" w:cs="Arial"/>
                <w:sz w:val="20"/>
                <w:szCs w:val="20"/>
              </w:rPr>
            </w:pPr>
            <w:r w:rsidRPr="00366F2E">
              <w:rPr>
                <w:rFonts w:ascii="Arial" w:hAnsi="Arial" w:cs="Arial"/>
                <w:sz w:val="20"/>
                <w:szCs w:val="20"/>
              </w:rPr>
              <w:t>4</w:t>
            </w:r>
          </w:p>
        </w:tc>
        <w:tc>
          <w:tcPr>
            <w:tcW w:w="1701" w:type="dxa"/>
            <w:tcBorders>
              <w:top w:val="single" w:sz="4" w:space="0" w:color="auto"/>
              <w:left w:val="single" w:sz="4" w:space="0" w:color="auto"/>
              <w:bottom w:val="single" w:sz="4" w:space="0" w:color="auto"/>
              <w:right w:val="single" w:sz="4" w:space="0" w:color="auto"/>
            </w:tcBorders>
          </w:tcPr>
          <w:p w14:paraId="3381FCF3" w14:textId="7B5A5522" w:rsidR="008476C1" w:rsidRPr="00366F2E" w:rsidRDefault="008476C1" w:rsidP="008476C1">
            <w:pPr>
              <w:jc w:val="center"/>
              <w:rPr>
                <w:rFonts w:ascii="Arial" w:hAnsi="Arial" w:cs="Arial"/>
                <w:sz w:val="20"/>
                <w:szCs w:val="20"/>
              </w:rPr>
            </w:pPr>
            <w:r w:rsidRPr="00366F2E">
              <w:rPr>
                <w:rFonts w:ascii="Arial" w:hAnsi="Arial" w:cs="Arial"/>
                <w:sz w:val="20"/>
                <w:szCs w:val="20"/>
              </w:rPr>
              <w:t>24</w:t>
            </w:r>
          </w:p>
        </w:tc>
        <w:tc>
          <w:tcPr>
            <w:tcW w:w="1418" w:type="dxa"/>
            <w:tcBorders>
              <w:top w:val="single" w:sz="4" w:space="0" w:color="auto"/>
              <w:left w:val="single" w:sz="4" w:space="0" w:color="auto"/>
              <w:bottom w:val="single" w:sz="4" w:space="0" w:color="auto"/>
              <w:right w:val="single" w:sz="4" w:space="0" w:color="auto"/>
            </w:tcBorders>
          </w:tcPr>
          <w:p w14:paraId="1CD1CED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37F902C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8542F3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98668BE" w14:textId="378E7445" w:rsidR="008476C1" w:rsidRPr="00366F2E" w:rsidRDefault="008476C1" w:rsidP="008476C1">
            <w:pPr>
              <w:jc w:val="center"/>
              <w:rPr>
                <w:rFonts w:ascii="Arial" w:hAnsi="Arial" w:cs="Arial"/>
                <w:sz w:val="20"/>
                <w:szCs w:val="20"/>
              </w:rPr>
            </w:pPr>
            <w:r w:rsidRPr="00366F2E">
              <w:rPr>
                <w:rFonts w:ascii="Arial" w:hAnsi="Arial" w:cs="Arial"/>
                <w:sz w:val="20"/>
                <w:szCs w:val="20"/>
              </w:rPr>
              <w:t>111</w:t>
            </w:r>
          </w:p>
        </w:tc>
        <w:tc>
          <w:tcPr>
            <w:tcW w:w="2764" w:type="dxa"/>
            <w:tcBorders>
              <w:top w:val="single" w:sz="4" w:space="0" w:color="auto"/>
              <w:left w:val="single" w:sz="4" w:space="0" w:color="auto"/>
              <w:bottom w:val="single" w:sz="4" w:space="0" w:color="auto"/>
              <w:right w:val="single" w:sz="4" w:space="0" w:color="auto"/>
            </w:tcBorders>
          </w:tcPr>
          <w:p w14:paraId="046CFBEC" w14:textId="77777777" w:rsidR="008476C1" w:rsidRPr="00366F2E" w:rsidRDefault="008476C1" w:rsidP="008476C1">
            <w:pPr>
              <w:rPr>
                <w:rFonts w:ascii="Arial" w:hAnsi="Arial" w:cs="Arial"/>
                <w:sz w:val="20"/>
                <w:szCs w:val="20"/>
              </w:rPr>
            </w:pPr>
            <w:r w:rsidRPr="00366F2E">
              <w:rPr>
                <w:rFonts w:ascii="Arial" w:hAnsi="Arial" w:cs="Arial"/>
                <w:sz w:val="20"/>
                <w:szCs w:val="20"/>
              </w:rPr>
              <w:t>Libye</w:t>
            </w:r>
          </w:p>
        </w:tc>
        <w:tc>
          <w:tcPr>
            <w:tcW w:w="1630" w:type="dxa"/>
            <w:tcBorders>
              <w:top w:val="single" w:sz="4" w:space="0" w:color="auto"/>
              <w:left w:val="single" w:sz="4" w:space="0" w:color="auto"/>
              <w:bottom w:val="single" w:sz="4" w:space="0" w:color="auto"/>
              <w:right w:val="single" w:sz="4" w:space="0" w:color="auto"/>
            </w:tcBorders>
          </w:tcPr>
          <w:p w14:paraId="6409375E" w14:textId="5380E9AB"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509DF88C" w14:textId="139129C1"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5755062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73DAB4B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39E55C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0A5381D" w14:textId="6F0F3EB9" w:rsidR="008476C1" w:rsidRPr="00366F2E" w:rsidRDefault="008476C1" w:rsidP="008476C1">
            <w:pPr>
              <w:jc w:val="center"/>
              <w:rPr>
                <w:rFonts w:ascii="Arial" w:hAnsi="Arial" w:cs="Arial"/>
                <w:sz w:val="20"/>
                <w:szCs w:val="20"/>
              </w:rPr>
            </w:pPr>
            <w:r w:rsidRPr="00366F2E">
              <w:rPr>
                <w:rFonts w:ascii="Arial" w:hAnsi="Arial" w:cs="Arial"/>
                <w:sz w:val="20"/>
                <w:szCs w:val="20"/>
              </w:rPr>
              <w:t>112</w:t>
            </w:r>
          </w:p>
        </w:tc>
        <w:tc>
          <w:tcPr>
            <w:tcW w:w="2764" w:type="dxa"/>
            <w:tcBorders>
              <w:top w:val="single" w:sz="4" w:space="0" w:color="auto"/>
              <w:left w:val="single" w:sz="4" w:space="0" w:color="auto"/>
              <w:bottom w:val="single" w:sz="4" w:space="0" w:color="auto"/>
              <w:right w:val="single" w:sz="4" w:space="0" w:color="auto"/>
            </w:tcBorders>
          </w:tcPr>
          <w:p w14:paraId="1D667B2B" w14:textId="77777777" w:rsidR="008476C1" w:rsidRPr="00366F2E" w:rsidRDefault="008476C1" w:rsidP="008476C1">
            <w:pPr>
              <w:rPr>
                <w:rFonts w:ascii="Arial" w:hAnsi="Arial" w:cs="Arial"/>
                <w:sz w:val="20"/>
                <w:szCs w:val="20"/>
              </w:rPr>
            </w:pPr>
            <w:r w:rsidRPr="00366F2E">
              <w:rPr>
                <w:rFonts w:ascii="Arial" w:hAnsi="Arial" w:cs="Arial"/>
                <w:sz w:val="20"/>
                <w:szCs w:val="20"/>
              </w:rPr>
              <w:t>Lichtenštejnsko</w:t>
            </w:r>
          </w:p>
        </w:tc>
        <w:tc>
          <w:tcPr>
            <w:tcW w:w="1630" w:type="dxa"/>
            <w:tcBorders>
              <w:top w:val="single" w:sz="4" w:space="0" w:color="auto"/>
              <w:left w:val="single" w:sz="4" w:space="0" w:color="auto"/>
              <w:bottom w:val="single" w:sz="4" w:space="0" w:color="auto"/>
              <w:right w:val="single" w:sz="4" w:space="0" w:color="auto"/>
            </w:tcBorders>
          </w:tcPr>
          <w:p w14:paraId="7F8FD0CC" w14:textId="42FB826B"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4B4A1A72" w14:textId="45C70A47"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74E5567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1D32DEE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42B28B1"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C4E8C6A" w14:textId="36E6403C" w:rsidR="008476C1" w:rsidRPr="00366F2E" w:rsidRDefault="008476C1" w:rsidP="008476C1">
            <w:pPr>
              <w:jc w:val="center"/>
              <w:rPr>
                <w:rFonts w:ascii="Arial" w:hAnsi="Arial" w:cs="Arial"/>
                <w:sz w:val="20"/>
                <w:szCs w:val="20"/>
              </w:rPr>
            </w:pPr>
            <w:r w:rsidRPr="00366F2E">
              <w:rPr>
                <w:rFonts w:ascii="Arial" w:hAnsi="Arial" w:cs="Arial"/>
                <w:sz w:val="20"/>
                <w:szCs w:val="20"/>
              </w:rPr>
              <w:t>113</w:t>
            </w:r>
          </w:p>
        </w:tc>
        <w:tc>
          <w:tcPr>
            <w:tcW w:w="2764" w:type="dxa"/>
            <w:tcBorders>
              <w:top w:val="single" w:sz="4" w:space="0" w:color="auto"/>
              <w:left w:val="single" w:sz="4" w:space="0" w:color="auto"/>
              <w:bottom w:val="single" w:sz="4" w:space="0" w:color="auto"/>
              <w:right w:val="single" w:sz="4" w:space="0" w:color="auto"/>
            </w:tcBorders>
          </w:tcPr>
          <w:p w14:paraId="5C6D8A69" w14:textId="77777777" w:rsidR="008476C1" w:rsidRPr="00366F2E" w:rsidRDefault="008476C1" w:rsidP="008476C1">
            <w:pPr>
              <w:rPr>
                <w:rFonts w:ascii="Arial" w:hAnsi="Arial" w:cs="Arial"/>
                <w:sz w:val="20"/>
                <w:szCs w:val="20"/>
              </w:rPr>
            </w:pPr>
            <w:r w:rsidRPr="00366F2E">
              <w:rPr>
                <w:rFonts w:ascii="Arial" w:hAnsi="Arial" w:cs="Arial"/>
                <w:sz w:val="20"/>
                <w:szCs w:val="20"/>
              </w:rPr>
              <w:t>Litva</w:t>
            </w:r>
          </w:p>
        </w:tc>
        <w:tc>
          <w:tcPr>
            <w:tcW w:w="1630" w:type="dxa"/>
            <w:tcBorders>
              <w:top w:val="single" w:sz="4" w:space="0" w:color="auto"/>
              <w:left w:val="single" w:sz="4" w:space="0" w:color="auto"/>
              <w:bottom w:val="single" w:sz="4" w:space="0" w:color="auto"/>
              <w:right w:val="single" w:sz="4" w:space="0" w:color="auto"/>
            </w:tcBorders>
          </w:tcPr>
          <w:p w14:paraId="7163B80E" w14:textId="7FE2239A"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1998F018" w14:textId="217CB4AC"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1B3F77B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6CDFE39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203</w:t>
            </w:r>
          </w:p>
        </w:tc>
      </w:tr>
      <w:tr w:rsidR="008476C1" w:rsidRPr="00366F2E" w14:paraId="5F155C97"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6C4EC7C" w14:textId="3A3B0F8B" w:rsidR="008476C1" w:rsidRPr="00366F2E" w:rsidRDefault="008476C1" w:rsidP="008476C1">
            <w:pPr>
              <w:jc w:val="center"/>
              <w:rPr>
                <w:rFonts w:ascii="Arial" w:hAnsi="Arial" w:cs="Arial"/>
                <w:sz w:val="20"/>
                <w:szCs w:val="20"/>
              </w:rPr>
            </w:pPr>
            <w:r w:rsidRPr="00366F2E">
              <w:rPr>
                <w:rFonts w:ascii="Arial" w:hAnsi="Arial" w:cs="Arial"/>
                <w:sz w:val="20"/>
                <w:szCs w:val="20"/>
              </w:rPr>
              <w:t>114</w:t>
            </w:r>
          </w:p>
        </w:tc>
        <w:tc>
          <w:tcPr>
            <w:tcW w:w="2764" w:type="dxa"/>
            <w:tcBorders>
              <w:top w:val="single" w:sz="4" w:space="0" w:color="auto"/>
              <w:left w:val="single" w:sz="4" w:space="0" w:color="auto"/>
              <w:bottom w:val="single" w:sz="4" w:space="0" w:color="auto"/>
              <w:right w:val="single" w:sz="4" w:space="0" w:color="auto"/>
            </w:tcBorders>
          </w:tcPr>
          <w:p w14:paraId="2BB13740" w14:textId="77777777" w:rsidR="008476C1" w:rsidRPr="00366F2E" w:rsidRDefault="008476C1" w:rsidP="008476C1">
            <w:pPr>
              <w:rPr>
                <w:rFonts w:ascii="Arial" w:hAnsi="Arial" w:cs="Arial"/>
                <w:sz w:val="20"/>
                <w:szCs w:val="20"/>
              </w:rPr>
            </w:pPr>
            <w:r w:rsidRPr="00366F2E">
              <w:rPr>
                <w:rFonts w:ascii="Arial" w:hAnsi="Arial" w:cs="Arial"/>
                <w:sz w:val="20"/>
                <w:szCs w:val="20"/>
              </w:rPr>
              <w:t>Lotyšsko</w:t>
            </w:r>
          </w:p>
        </w:tc>
        <w:tc>
          <w:tcPr>
            <w:tcW w:w="1630" w:type="dxa"/>
            <w:tcBorders>
              <w:top w:val="single" w:sz="4" w:space="0" w:color="auto"/>
              <w:left w:val="single" w:sz="4" w:space="0" w:color="auto"/>
              <w:bottom w:val="single" w:sz="4" w:space="0" w:color="auto"/>
              <w:right w:val="single" w:sz="4" w:space="0" w:color="auto"/>
            </w:tcBorders>
          </w:tcPr>
          <w:p w14:paraId="48A162CC" w14:textId="482BE959"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72581010" w14:textId="57A3E461"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376D1B7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102</w:t>
            </w:r>
          </w:p>
        </w:tc>
        <w:tc>
          <w:tcPr>
            <w:tcW w:w="1776" w:type="dxa"/>
            <w:tcBorders>
              <w:top w:val="single" w:sz="4" w:space="0" w:color="auto"/>
              <w:left w:val="single" w:sz="4" w:space="0" w:color="auto"/>
              <w:bottom w:val="single" w:sz="4" w:space="0" w:color="auto"/>
              <w:right w:val="single" w:sz="4" w:space="0" w:color="auto"/>
            </w:tcBorders>
          </w:tcPr>
          <w:p w14:paraId="6FC476F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203</w:t>
            </w:r>
          </w:p>
        </w:tc>
      </w:tr>
      <w:tr w:rsidR="008476C1" w:rsidRPr="00366F2E" w14:paraId="521C3A48"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18DEBCA" w14:textId="06D027DC" w:rsidR="008476C1" w:rsidRPr="00366F2E" w:rsidRDefault="008476C1" w:rsidP="008476C1">
            <w:pPr>
              <w:jc w:val="center"/>
              <w:rPr>
                <w:rFonts w:ascii="Arial" w:hAnsi="Arial" w:cs="Arial"/>
                <w:sz w:val="20"/>
                <w:szCs w:val="20"/>
              </w:rPr>
            </w:pPr>
            <w:r w:rsidRPr="00366F2E">
              <w:rPr>
                <w:rFonts w:ascii="Arial" w:hAnsi="Arial" w:cs="Arial"/>
                <w:sz w:val="20"/>
                <w:szCs w:val="20"/>
              </w:rPr>
              <w:t>115</w:t>
            </w:r>
          </w:p>
        </w:tc>
        <w:tc>
          <w:tcPr>
            <w:tcW w:w="2764" w:type="dxa"/>
            <w:tcBorders>
              <w:top w:val="single" w:sz="4" w:space="0" w:color="auto"/>
              <w:left w:val="single" w:sz="4" w:space="0" w:color="auto"/>
              <w:bottom w:val="single" w:sz="4" w:space="0" w:color="auto"/>
              <w:right w:val="single" w:sz="4" w:space="0" w:color="auto"/>
            </w:tcBorders>
          </w:tcPr>
          <w:p w14:paraId="4C9B838B" w14:textId="77777777" w:rsidR="008476C1" w:rsidRPr="00366F2E" w:rsidRDefault="008476C1" w:rsidP="008476C1">
            <w:pPr>
              <w:rPr>
                <w:rFonts w:ascii="Arial" w:hAnsi="Arial" w:cs="Arial"/>
                <w:sz w:val="20"/>
                <w:szCs w:val="20"/>
              </w:rPr>
            </w:pPr>
            <w:r w:rsidRPr="00366F2E">
              <w:rPr>
                <w:rFonts w:ascii="Arial" w:hAnsi="Arial" w:cs="Arial"/>
                <w:sz w:val="20"/>
                <w:szCs w:val="20"/>
              </w:rPr>
              <w:t>Lucembursko</w:t>
            </w:r>
          </w:p>
        </w:tc>
        <w:tc>
          <w:tcPr>
            <w:tcW w:w="1630" w:type="dxa"/>
            <w:tcBorders>
              <w:top w:val="single" w:sz="4" w:space="0" w:color="auto"/>
              <w:left w:val="single" w:sz="4" w:space="0" w:color="auto"/>
              <w:bottom w:val="single" w:sz="4" w:space="0" w:color="auto"/>
              <w:right w:val="single" w:sz="4" w:space="0" w:color="auto"/>
            </w:tcBorders>
          </w:tcPr>
          <w:p w14:paraId="05123933" w14:textId="457D5067"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27291ADE" w14:textId="73826039"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6EF8791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102</w:t>
            </w:r>
          </w:p>
        </w:tc>
        <w:tc>
          <w:tcPr>
            <w:tcW w:w="1776" w:type="dxa"/>
            <w:tcBorders>
              <w:top w:val="single" w:sz="4" w:space="0" w:color="auto"/>
              <w:left w:val="single" w:sz="4" w:space="0" w:color="auto"/>
              <w:bottom w:val="single" w:sz="4" w:space="0" w:color="auto"/>
              <w:right w:val="single" w:sz="4" w:space="0" w:color="auto"/>
            </w:tcBorders>
          </w:tcPr>
          <w:p w14:paraId="4D4B056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204</w:t>
            </w:r>
          </w:p>
        </w:tc>
      </w:tr>
      <w:tr w:rsidR="008476C1" w:rsidRPr="00366F2E" w14:paraId="3DA43F3B"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FF4B686" w14:textId="7A95C6A9" w:rsidR="008476C1" w:rsidRPr="00366F2E" w:rsidRDefault="008476C1" w:rsidP="008476C1">
            <w:pPr>
              <w:jc w:val="center"/>
              <w:rPr>
                <w:rFonts w:ascii="Arial" w:hAnsi="Arial" w:cs="Arial"/>
                <w:sz w:val="20"/>
                <w:szCs w:val="20"/>
              </w:rPr>
            </w:pPr>
            <w:r w:rsidRPr="00366F2E">
              <w:rPr>
                <w:rFonts w:ascii="Arial" w:hAnsi="Arial" w:cs="Arial"/>
                <w:sz w:val="20"/>
                <w:szCs w:val="20"/>
              </w:rPr>
              <w:t>116</w:t>
            </w:r>
          </w:p>
        </w:tc>
        <w:tc>
          <w:tcPr>
            <w:tcW w:w="2764" w:type="dxa"/>
            <w:tcBorders>
              <w:top w:val="single" w:sz="4" w:space="0" w:color="auto"/>
              <w:left w:val="single" w:sz="4" w:space="0" w:color="auto"/>
              <w:bottom w:val="single" w:sz="4" w:space="0" w:color="auto"/>
              <w:right w:val="single" w:sz="4" w:space="0" w:color="auto"/>
            </w:tcBorders>
          </w:tcPr>
          <w:p w14:paraId="0A0AE868" w14:textId="77777777" w:rsidR="008476C1" w:rsidRPr="00366F2E" w:rsidRDefault="008476C1" w:rsidP="008476C1">
            <w:pPr>
              <w:rPr>
                <w:rFonts w:ascii="Arial" w:hAnsi="Arial" w:cs="Arial"/>
                <w:sz w:val="20"/>
                <w:szCs w:val="20"/>
              </w:rPr>
            </w:pPr>
            <w:r w:rsidRPr="00366F2E">
              <w:rPr>
                <w:rFonts w:ascii="Arial" w:hAnsi="Arial" w:cs="Arial"/>
                <w:sz w:val="20"/>
                <w:szCs w:val="20"/>
              </w:rPr>
              <w:t>Macao</w:t>
            </w:r>
          </w:p>
        </w:tc>
        <w:tc>
          <w:tcPr>
            <w:tcW w:w="1630" w:type="dxa"/>
            <w:tcBorders>
              <w:top w:val="single" w:sz="4" w:space="0" w:color="auto"/>
              <w:left w:val="single" w:sz="4" w:space="0" w:color="auto"/>
              <w:bottom w:val="single" w:sz="4" w:space="0" w:color="auto"/>
              <w:right w:val="single" w:sz="4" w:space="0" w:color="auto"/>
            </w:tcBorders>
          </w:tcPr>
          <w:p w14:paraId="5F829A52" w14:textId="6BB25E9E"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30673300" w14:textId="34E4D39A"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021C607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15AD8A6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F8DB6B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11A9DC9" w14:textId="5EF333E2" w:rsidR="008476C1" w:rsidRPr="00366F2E" w:rsidRDefault="008476C1" w:rsidP="008476C1">
            <w:pPr>
              <w:jc w:val="center"/>
              <w:rPr>
                <w:rFonts w:ascii="Arial" w:hAnsi="Arial" w:cs="Arial"/>
                <w:sz w:val="20"/>
                <w:szCs w:val="20"/>
              </w:rPr>
            </w:pPr>
            <w:r w:rsidRPr="00366F2E">
              <w:rPr>
                <w:rFonts w:ascii="Arial" w:hAnsi="Arial" w:cs="Arial"/>
                <w:sz w:val="20"/>
                <w:szCs w:val="20"/>
              </w:rPr>
              <w:t>117</w:t>
            </w:r>
          </w:p>
        </w:tc>
        <w:tc>
          <w:tcPr>
            <w:tcW w:w="2764" w:type="dxa"/>
            <w:tcBorders>
              <w:top w:val="single" w:sz="4" w:space="0" w:color="auto"/>
              <w:left w:val="single" w:sz="4" w:space="0" w:color="auto"/>
              <w:bottom w:val="single" w:sz="4" w:space="0" w:color="auto"/>
              <w:right w:val="single" w:sz="4" w:space="0" w:color="auto"/>
            </w:tcBorders>
          </w:tcPr>
          <w:p w14:paraId="552422AD" w14:textId="77777777" w:rsidR="008476C1" w:rsidRPr="00366F2E" w:rsidRDefault="008476C1" w:rsidP="008476C1">
            <w:pPr>
              <w:rPr>
                <w:rFonts w:ascii="Arial" w:hAnsi="Arial" w:cs="Arial"/>
                <w:sz w:val="20"/>
                <w:szCs w:val="20"/>
              </w:rPr>
            </w:pPr>
            <w:r w:rsidRPr="00366F2E">
              <w:rPr>
                <w:rFonts w:ascii="Arial" w:hAnsi="Arial" w:cs="Arial"/>
                <w:sz w:val="20"/>
                <w:szCs w:val="20"/>
              </w:rPr>
              <w:t>Madagaskar</w:t>
            </w:r>
          </w:p>
        </w:tc>
        <w:tc>
          <w:tcPr>
            <w:tcW w:w="1630" w:type="dxa"/>
            <w:tcBorders>
              <w:top w:val="single" w:sz="4" w:space="0" w:color="auto"/>
              <w:left w:val="single" w:sz="4" w:space="0" w:color="auto"/>
              <w:bottom w:val="single" w:sz="4" w:space="0" w:color="auto"/>
              <w:right w:val="single" w:sz="4" w:space="0" w:color="auto"/>
            </w:tcBorders>
          </w:tcPr>
          <w:p w14:paraId="66532DF2" w14:textId="49968CB1"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20169AB9" w14:textId="2FA042A9"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1E3A5DB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4029D2E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274F5D1"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AA6BA62" w14:textId="331A53EC" w:rsidR="008476C1" w:rsidRPr="00366F2E" w:rsidRDefault="008476C1" w:rsidP="008476C1">
            <w:pPr>
              <w:jc w:val="center"/>
              <w:rPr>
                <w:rFonts w:ascii="Arial" w:hAnsi="Arial" w:cs="Arial"/>
                <w:sz w:val="20"/>
                <w:szCs w:val="20"/>
              </w:rPr>
            </w:pPr>
            <w:r w:rsidRPr="00366F2E">
              <w:rPr>
                <w:rFonts w:ascii="Arial" w:hAnsi="Arial" w:cs="Arial"/>
                <w:sz w:val="20"/>
                <w:szCs w:val="20"/>
              </w:rPr>
              <w:t>118</w:t>
            </w:r>
          </w:p>
        </w:tc>
        <w:tc>
          <w:tcPr>
            <w:tcW w:w="2764" w:type="dxa"/>
            <w:tcBorders>
              <w:top w:val="single" w:sz="4" w:space="0" w:color="auto"/>
              <w:left w:val="single" w:sz="4" w:space="0" w:color="auto"/>
              <w:bottom w:val="single" w:sz="4" w:space="0" w:color="auto"/>
              <w:right w:val="single" w:sz="4" w:space="0" w:color="auto"/>
            </w:tcBorders>
          </w:tcPr>
          <w:p w14:paraId="094914C7" w14:textId="77777777" w:rsidR="008476C1" w:rsidRPr="00366F2E" w:rsidRDefault="008476C1" w:rsidP="008476C1">
            <w:pPr>
              <w:rPr>
                <w:rFonts w:ascii="Arial" w:hAnsi="Arial" w:cs="Arial"/>
                <w:sz w:val="20"/>
                <w:szCs w:val="20"/>
              </w:rPr>
            </w:pPr>
            <w:r w:rsidRPr="00366F2E">
              <w:rPr>
                <w:rFonts w:ascii="Arial" w:hAnsi="Arial" w:cs="Arial"/>
                <w:sz w:val="20"/>
                <w:szCs w:val="20"/>
              </w:rPr>
              <w:t>Maďarsko</w:t>
            </w:r>
          </w:p>
        </w:tc>
        <w:tc>
          <w:tcPr>
            <w:tcW w:w="1630" w:type="dxa"/>
            <w:tcBorders>
              <w:top w:val="single" w:sz="4" w:space="0" w:color="auto"/>
              <w:left w:val="single" w:sz="4" w:space="0" w:color="auto"/>
              <w:bottom w:val="single" w:sz="4" w:space="0" w:color="auto"/>
              <w:right w:val="single" w:sz="4" w:space="0" w:color="auto"/>
            </w:tcBorders>
          </w:tcPr>
          <w:p w14:paraId="53AEBB3B" w14:textId="322A1780"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7151B553" w14:textId="13D455A1"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66A62AC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0FC34D3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202</w:t>
            </w:r>
          </w:p>
        </w:tc>
      </w:tr>
      <w:tr w:rsidR="008476C1" w:rsidRPr="00366F2E" w14:paraId="504CC184"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CE41E19" w14:textId="14125104" w:rsidR="008476C1" w:rsidRPr="00366F2E" w:rsidRDefault="008476C1" w:rsidP="008476C1">
            <w:pPr>
              <w:jc w:val="center"/>
              <w:rPr>
                <w:rFonts w:ascii="Arial" w:hAnsi="Arial" w:cs="Arial"/>
                <w:sz w:val="20"/>
                <w:szCs w:val="20"/>
              </w:rPr>
            </w:pPr>
            <w:r w:rsidRPr="00366F2E">
              <w:rPr>
                <w:rFonts w:ascii="Arial" w:hAnsi="Arial" w:cs="Arial"/>
                <w:sz w:val="20"/>
                <w:szCs w:val="20"/>
              </w:rPr>
              <w:t>119</w:t>
            </w:r>
          </w:p>
        </w:tc>
        <w:tc>
          <w:tcPr>
            <w:tcW w:w="2764" w:type="dxa"/>
            <w:tcBorders>
              <w:top w:val="single" w:sz="4" w:space="0" w:color="auto"/>
              <w:left w:val="single" w:sz="4" w:space="0" w:color="auto"/>
              <w:bottom w:val="single" w:sz="4" w:space="0" w:color="auto"/>
              <w:right w:val="single" w:sz="4" w:space="0" w:color="auto"/>
            </w:tcBorders>
          </w:tcPr>
          <w:p w14:paraId="16636B98" w14:textId="77777777" w:rsidR="008476C1" w:rsidRPr="00366F2E" w:rsidRDefault="008476C1" w:rsidP="008476C1">
            <w:pPr>
              <w:rPr>
                <w:rFonts w:ascii="Arial" w:hAnsi="Arial" w:cs="Arial"/>
                <w:sz w:val="20"/>
                <w:szCs w:val="20"/>
              </w:rPr>
            </w:pPr>
            <w:r w:rsidRPr="00366F2E">
              <w:rPr>
                <w:rFonts w:ascii="Arial" w:hAnsi="Arial" w:cs="Arial"/>
                <w:sz w:val="20"/>
                <w:szCs w:val="20"/>
              </w:rPr>
              <w:t>Malajsie</w:t>
            </w:r>
          </w:p>
        </w:tc>
        <w:tc>
          <w:tcPr>
            <w:tcW w:w="1630" w:type="dxa"/>
            <w:tcBorders>
              <w:top w:val="single" w:sz="4" w:space="0" w:color="auto"/>
              <w:left w:val="single" w:sz="4" w:space="0" w:color="auto"/>
              <w:bottom w:val="single" w:sz="4" w:space="0" w:color="auto"/>
              <w:right w:val="single" w:sz="4" w:space="0" w:color="auto"/>
            </w:tcBorders>
          </w:tcPr>
          <w:p w14:paraId="7F2356C5" w14:textId="53E5C9F1"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09C4B862" w14:textId="31811531"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5AE241F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3509B40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182892F"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BA8D5A6" w14:textId="1DBAB67C" w:rsidR="008476C1" w:rsidRPr="00366F2E" w:rsidRDefault="008476C1" w:rsidP="008476C1">
            <w:pPr>
              <w:jc w:val="center"/>
              <w:rPr>
                <w:rFonts w:ascii="Arial" w:hAnsi="Arial" w:cs="Arial"/>
                <w:sz w:val="20"/>
                <w:szCs w:val="20"/>
              </w:rPr>
            </w:pPr>
            <w:r w:rsidRPr="00366F2E">
              <w:rPr>
                <w:rFonts w:ascii="Arial" w:hAnsi="Arial" w:cs="Arial"/>
                <w:sz w:val="20"/>
                <w:szCs w:val="20"/>
              </w:rPr>
              <w:t>120</w:t>
            </w:r>
          </w:p>
        </w:tc>
        <w:tc>
          <w:tcPr>
            <w:tcW w:w="2764" w:type="dxa"/>
            <w:tcBorders>
              <w:top w:val="single" w:sz="4" w:space="0" w:color="auto"/>
              <w:left w:val="single" w:sz="4" w:space="0" w:color="auto"/>
              <w:bottom w:val="single" w:sz="4" w:space="0" w:color="auto"/>
              <w:right w:val="single" w:sz="4" w:space="0" w:color="auto"/>
            </w:tcBorders>
          </w:tcPr>
          <w:p w14:paraId="0718FBFA" w14:textId="77777777" w:rsidR="008476C1" w:rsidRPr="00366F2E" w:rsidRDefault="008476C1" w:rsidP="008476C1">
            <w:pPr>
              <w:rPr>
                <w:rFonts w:ascii="Arial" w:hAnsi="Arial" w:cs="Arial"/>
                <w:sz w:val="20"/>
                <w:szCs w:val="20"/>
              </w:rPr>
            </w:pPr>
            <w:r w:rsidRPr="00366F2E">
              <w:rPr>
                <w:rFonts w:ascii="Arial" w:hAnsi="Arial" w:cs="Arial"/>
                <w:sz w:val="20"/>
                <w:szCs w:val="20"/>
              </w:rPr>
              <w:t>Malawi</w:t>
            </w:r>
          </w:p>
        </w:tc>
        <w:tc>
          <w:tcPr>
            <w:tcW w:w="1630" w:type="dxa"/>
            <w:tcBorders>
              <w:top w:val="single" w:sz="4" w:space="0" w:color="auto"/>
              <w:left w:val="single" w:sz="4" w:space="0" w:color="auto"/>
              <w:bottom w:val="single" w:sz="4" w:space="0" w:color="auto"/>
              <w:right w:val="single" w:sz="4" w:space="0" w:color="auto"/>
            </w:tcBorders>
          </w:tcPr>
          <w:p w14:paraId="648761E9" w14:textId="4016CF32"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38C41B69" w14:textId="46177533"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565C56F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2F81616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376E6D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7D57E9B" w14:textId="1EF77716" w:rsidR="008476C1" w:rsidRPr="00366F2E" w:rsidRDefault="008476C1" w:rsidP="008476C1">
            <w:pPr>
              <w:jc w:val="center"/>
              <w:rPr>
                <w:rFonts w:ascii="Arial" w:hAnsi="Arial" w:cs="Arial"/>
                <w:sz w:val="20"/>
                <w:szCs w:val="20"/>
              </w:rPr>
            </w:pPr>
            <w:r w:rsidRPr="00366F2E">
              <w:rPr>
                <w:rFonts w:ascii="Arial" w:hAnsi="Arial" w:cs="Arial"/>
                <w:sz w:val="20"/>
                <w:szCs w:val="20"/>
              </w:rPr>
              <w:t>121</w:t>
            </w:r>
          </w:p>
        </w:tc>
        <w:tc>
          <w:tcPr>
            <w:tcW w:w="2764" w:type="dxa"/>
            <w:tcBorders>
              <w:top w:val="single" w:sz="4" w:space="0" w:color="auto"/>
              <w:left w:val="single" w:sz="4" w:space="0" w:color="auto"/>
              <w:bottom w:val="single" w:sz="4" w:space="0" w:color="auto"/>
              <w:right w:val="single" w:sz="4" w:space="0" w:color="auto"/>
            </w:tcBorders>
          </w:tcPr>
          <w:p w14:paraId="3466D26E" w14:textId="77777777" w:rsidR="008476C1" w:rsidRPr="00366F2E" w:rsidRDefault="008476C1" w:rsidP="008476C1">
            <w:pPr>
              <w:rPr>
                <w:rFonts w:ascii="Arial" w:hAnsi="Arial" w:cs="Arial"/>
                <w:sz w:val="20"/>
                <w:szCs w:val="20"/>
              </w:rPr>
            </w:pPr>
            <w:r w:rsidRPr="00366F2E">
              <w:rPr>
                <w:rFonts w:ascii="Arial" w:hAnsi="Arial" w:cs="Arial"/>
                <w:sz w:val="20"/>
                <w:szCs w:val="20"/>
              </w:rPr>
              <w:t>Maledivy</w:t>
            </w:r>
          </w:p>
        </w:tc>
        <w:tc>
          <w:tcPr>
            <w:tcW w:w="1630" w:type="dxa"/>
            <w:tcBorders>
              <w:top w:val="single" w:sz="4" w:space="0" w:color="auto"/>
              <w:left w:val="single" w:sz="4" w:space="0" w:color="auto"/>
              <w:bottom w:val="single" w:sz="4" w:space="0" w:color="auto"/>
              <w:right w:val="single" w:sz="4" w:space="0" w:color="auto"/>
            </w:tcBorders>
          </w:tcPr>
          <w:p w14:paraId="67A3A2CC" w14:textId="0CF7FCAC" w:rsidR="008476C1" w:rsidRPr="00366F2E" w:rsidRDefault="008476C1" w:rsidP="008476C1">
            <w:pPr>
              <w:jc w:val="center"/>
              <w:rPr>
                <w:rFonts w:ascii="Arial" w:hAnsi="Arial" w:cs="Arial"/>
                <w:sz w:val="20"/>
                <w:szCs w:val="20"/>
              </w:rPr>
            </w:pPr>
            <w:r w:rsidRPr="00366F2E">
              <w:rPr>
                <w:rFonts w:ascii="Arial" w:hAnsi="Arial" w:cs="Arial"/>
                <w:sz w:val="20"/>
                <w:szCs w:val="20"/>
              </w:rPr>
              <w:t>4</w:t>
            </w:r>
          </w:p>
        </w:tc>
        <w:tc>
          <w:tcPr>
            <w:tcW w:w="1701" w:type="dxa"/>
            <w:tcBorders>
              <w:top w:val="single" w:sz="4" w:space="0" w:color="auto"/>
              <w:left w:val="single" w:sz="4" w:space="0" w:color="auto"/>
              <w:bottom w:val="single" w:sz="4" w:space="0" w:color="auto"/>
              <w:right w:val="single" w:sz="4" w:space="0" w:color="auto"/>
            </w:tcBorders>
          </w:tcPr>
          <w:p w14:paraId="0BA947FA" w14:textId="20A50F7A" w:rsidR="008476C1" w:rsidRPr="00366F2E" w:rsidRDefault="008476C1" w:rsidP="008476C1">
            <w:pPr>
              <w:jc w:val="center"/>
              <w:rPr>
                <w:rFonts w:ascii="Arial" w:hAnsi="Arial" w:cs="Arial"/>
                <w:sz w:val="20"/>
                <w:szCs w:val="20"/>
              </w:rPr>
            </w:pPr>
            <w:r w:rsidRPr="00366F2E">
              <w:rPr>
                <w:rFonts w:ascii="Arial" w:hAnsi="Arial" w:cs="Arial"/>
                <w:sz w:val="20"/>
                <w:szCs w:val="20"/>
              </w:rPr>
              <w:t>24</w:t>
            </w:r>
          </w:p>
        </w:tc>
        <w:tc>
          <w:tcPr>
            <w:tcW w:w="1418" w:type="dxa"/>
            <w:tcBorders>
              <w:top w:val="single" w:sz="4" w:space="0" w:color="auto"/>
              <w:left w:val="single" w:sz="4" w:space="0" w:color="auto"/>
              <w:bottom w:val="single" w:sz="4" w:space="0" w:color="auto"/>
              <w:right w:val="single" w:sz="4" w:space="0" w:color="auto"/>
            </w:tcBorders>
          </w:tcPr>
          <w:p w14:paraId="783AE97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071B0AB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8C9DF0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381E60B" w14:textId="16A037C6" w:rsidR="008476C1" w:rsidRPr="00366F2E" w:rsidRDefault="008476C1" w:rsidP="008476C1">
            <w:pPr>
              <w:jc w:val="center"/>
              <w:rPr>
                <w:rFonts w:ascii="Arial" w:hAnsi="Arial" w:cs="Arial"/>
                <w:sz w:val="20"/>
                <w:szCs w:val="20"/>
              </w:rPr>
            </w:pPr>
            <w:r w:rsidRPr="00366F2E">
              <w:rPr>
                <w:rFonts w:ascii="Arial" w:hAnsi="Arial" w:cs="Arial"/>
                <w:sz w:val="20"/>
                <w:szCs w:val="20"/>
              </w:rPr>
              <w:t>122</w:t>
            </w:r>
          </w:p>
        </w:tc>
        <w:tc>
          <w:tcPr>
            <w:tcW w:w="2764" w:type="dxa"/>
            <w:tcBorders>
              <w:top w:val="single" w:sz="4" w:space="0" w:color="auto"/>
              <w:left w:val="single" w:sz="4" w:space="0" w:color="auto"/>
              <w:bottom w:val="single" w:sz="4" w:space="0" w:color="auto"/>
              <w:right w:val="single" w:sz="4" w:space="0" w:color="auto"/>
            </w:tcBorders>
          </w:tcPr>
          <w:p w14:paraId="59633971" w14:textId="77777777" w:rsidR="008476C1" w:rsidRPr="00366F2E" w:rsidRDefault="008476C1" w:rsidP="008476C1">
            <w:pPr>
              <w:rPr>
                <w:rFonts w:ascii="Arial" w:hAnsi="Arial" w:cs="Arial"/>
                <w:sz w:val="20"/>
                <w:szCs w:val="20"/>
              </w:rPr>
            </w:pPr>
            <w:r w:rsidRPr="00366F2E">
              <w:rPr>
                <w:rFonts w:ascii="Arial" w:hAnsi="Arial" w:cs="Arial"/>
                <w:sz w:val="20"/>
                <w:szCs w:val="20"/>
              </w:rPr>
              <w:t>Mali</w:t>
            </w:r>
          </w:p>
        </w:tc>
        <w:tc>
          <w:tcPr>
            <w:tcW w:w="1630" w:type="dxa"/>
            <w:tcBorders>
              <w:top w:val="single" w:sz="4" w:space="0" w:color="auto"/>
              <w:left w:val="single" w:sz="4" w:space="0" w:color="auto"/>
              <w:bottom w:val="single" w:sz="4" w:space="0" w:color="auto"/>
              <w:right w:val="single" w:sz="4" w:space="0" w:color="auto"/>
            </w:tcBorders>
          </w:tcPr>
          <w:p w14:paraId="4E9F9139" w14:textId="774F8F9D"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5A930422" w14:textId="42456123"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551270A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3F79A55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2D6252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37E5EF2" w14:textId="1B8863ED" w:rsidR="008476C1" w:rsidRPr="00366F2E" w:rsidRDefault="008476C1" w:rsidP="008476C1">
            <w:pPr>
              <w:jc w:val="center"/>
              <w:rPr>
                <w:rFonts w:ascii="Arial" w:hAnsi="Arial" w:cs="Arial"/>
                <w:sz w:val="20"/>
                <w:szCs w:val="20"/>
              </w:rPr>
            </w:pPr>
            <w:r w:rsidRPr="00366F2E">
              <w:rPr>
                <w:rFonts w:ascii="Arial" w:hAnsi="Arial" w:cs="Arial"/>
                <w:sz w:val="20"/>
                <w:szCs w:val="20"/>
              </w:rPr>
              <w:t>123</w:t>
            </w:r>
          </w:p>
        </w:tc>
        <w:tc>
          <w:tcPr>
            <w:tcW w:w="2764" w:type="dxa"/>
            <w:tcBorders>
              <w:top w:val="single" w:sz="4" w:space="0" w:color="auto"/>
              <w:left w:val="single" w:sz="4" w:space="0" w:color="auto"/>
              <w:bottom w:val="single" w:sz="4" w:space="0" w:color="auto"/>
              <w:right w:val="single" w:sz="4" w:space="0" w:color="auto"/>
            </w:tcBorders>
          </w:tcPr>
          <w:p w14:paraId="120D3B5D" w14:textId="77777777" w:rsidR="008476C1" w:rsidRPr="00366F2E" w:rsidRDefault="008476C1" w:rsidP="008476C1">
            <w:pPr>
              <w:rPr>
                <w:rFonts w:ascii="Arial" w:hAnsi="Arial" w:cs="Arial"/>
                <w:sz w:val="20"/>
                <w:szCs w:val="20"/>
              </w:rPr>
            </w:pPr>
            <w:r w:rsidRPr="00366F2E">
              <w:rPr>
                <w:rFonts w:ascii="Arial" w:hAnsi="Arial" w:cs="Arial"/>
                <w:sz w:val="20"/>
                <w:szCs w:val="20"/>
              </w:rPr>
              <w:t>Malta</w:t>
            </w:r>
          </w:p>
        </w:tc>
        <w:tc>
          <w:tcPr>
            <w:tcW w:w="1630" w:type="dxa"/>
            <w:tcBorders>
              <w:top w:val="single" w:sz="4" w:space="0" w:color="auto"/>
              <w:left w:val="single" w:sz="4" w:space="0" w:color="auto"/>
              <w:bottom w:val="single" w:sz="4" w:space="0" w:color="auto"/>
              <w:right w:val="single" w:sz="4" w:space="0" w:color="auto"/>
            </w:tcBorders>
          </w:tcPr>
          <w:p w14:paraId="20AB2346" w14:textId="7AAC5327"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6074E8A7" w14:textId="3FFEFE66"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000E3FA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3DAD0CF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204</w:t>
            </w:r>
          </w:p>
        </w:tc>
      </w:tr>
      <w:tr w:rsidR="008476C1" w:rsidRPr="00366F2E" w14:paraId="7739B72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C5C726E" w14:textId="5A6E2907" w:rsidR="008476C1" w:rsidRPr="00366F2E" w:rsidRDefault="008476C1" w:rsidP="008476C1">
            <w:pPr>
              <w:jc w:val="center"/>
              <w:rPr>
                <w:rFonts w:ascii="Arial" w:hAnsi="Arial" w:cs="Arial"/>
                <w:sz w:val="20"/>
                <w:szCs w:val="20"/>
              </w:rPr>
            </w:pPr>
            <w:r w:rsidRPr="00366F2E">
              <w:rPr>
                <w:rFonts w:ascii="Arial" w:hAnsi="Arial" w:cs="Arial"/>
                <w:sz w:val="20"/>
                <w:szCs w:val="20"/>
              </w:rPr>
              <w:t>124</w:t>
            </w:r>
          </w:p>
        </w:tc>
        <w:tc>
          <w:tcPr>
            <w:tcW w:w="2764" w:type="dxa"/>
            <w:tcBorders>
              <w:top w:val="single" w:sz="4" w:space="0" w:color="auto"/>
              <w:left w:val="single" w:sz="4" w:space="0" w:color="auto"/>
              <w:bottom w:val="single" w:sz="4" w:space="0" w:color="auto"/>
              <w:right w:val="single" w:sz="4" w:space="0" w:color="auto"/>
            </w:tcBorders>
          </w:tcPr>
          <w:p w14:paraId="619ECC50" w14:textId="77777777" w:rsidR="008476C1" w:rsidRPr="00366F2E" w:rsidRDefault="008476C1" w:rsidP="008476C1">
            <w:pPr>
              <w:rPr>
                <w:rFonts w:ascii="Arial" w:hAnsi="Arial" w:cs="Arial"/>
                <w:sz w:val="20"/>
                <w:szCs w:val="20"/>
              </w:rPr>
            </w:pPr>
            <w:r w:rsidRPr="00366F2E">
              <w:rPr>
                <w:rFonts w:ascii="Arial" w:hAnsi="Arial" w:cs="Arial"/>
                <w:sz w:val="20"/>
                <w:szCs w:val="20"/>
              </w:rPr>
              <w:t>Maroko</w:t>
            </w:r>
          </w:p>
        </w:tc>
        <w:tc>
          <w:tcPr>
            <w:tcW w:w="1630" w:type="dxa"/>
            <w:tcBorders>
              <w:top w:val="single" w:sz="4" w:space="0" w:color="auto"/>
              <w:left w:val="single" w:sz="4" w:space="0" w:color="auto"/>
              <w:bottom w:val="single" w:sz="4" w:space="0" w:color="auto"/>
              <w:right w:val="single" w:sz="4" w:space="0" w:color="auto"/>
            </w:tcBorders>
          </w:tcPr>
          <w:p w14:paraId="2410F78D" w14:textId="34725304"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39F59193" w14:textId="20E790A1"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1CDE747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1D26DEB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01831D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BF9DD24" w14:textId="30CA0E7D" w:rsidR="008476C1" w:rsidRPr="00366F2E" w:rsidRDefault="008476C1" w:rsidP="008476C1">
            <w:pPr>
              <w:jc w:val="center"/>
              <w:rPr>
                <w:rFonts w:ascii="Arial" w:hAnsi="Arial" w:cs="Arial"/>
                <w:sz w:val="20"/>
                <w:szCs w:val="20"/>
              </w:rPr>
            </w:pPr>
            <w:r w:rsidRPr="00366F2E">
              <w:rPr>
                <w:rFonts w:ascii="Arial" w:hAnsi="Arial" w:cs="Arial"/>
                <w:sz w:val="20"/>
                <w:szCs w:val="20"/>
              </w:rPr>
              <w:t>125</w:t>
            </w:r>
          </w:p>
        </w:tc>
        <w:tc>
          <w:tcPr>
            <w:tcW w:w="2764" w:type="dxa"/>
            <w:tcBorders>
              <w:top w:val="single" w:sz="4" w:space="0" w:color="auto"/>
              <w:left w:val="single" w:sz="4" w:space="0" w:color="auto"/>
              <w:bottom w:val="single" w:sz="4" w:space="0" w:color="auto"/>
              <w:right w:val="single" w:sz="4" w:space="0" w:color="auto"/>
            </w:tcBorders>
          </w:tcPr>
          <w:p w14:paraId="1BA58F0A" w14:textId="77777777" w:rsidR="008476C1" w:rsidRPr="00366F2E" w:rsidRDefault="008476C1" w:rsidP="008476C1">
            <w:pPr>
              <w:rPr>
                <w:rFonts w:ascii="Arial" w:hAnsi="Arial" w:cs="Arial"/>
                <w:sz w:val="20"/>
                <w:szCs w:val="20"/>
              </w:rPr>
            </w:pPr>
            <w:r w:rsidRPr="00366F2E">
              <w:rPr>
                <w:rFonts w:ascii="Arial" w:hAnsi="Arial" w:cs="Arial"/>
                <w:sz w:val="20"/>
                <w:szCs w:val="20"/>
              </w:rPr>
              <w:t>Marshallovy ostrovy</w:t>
            </w:r>
          </w:p>
        </w:tc>
        <w:tc>
          <w:tcPr>
            <w:tcW w:w="1630" w:type="dxa"/>
            <w:tcBorders>
              <w:top w:val="single" w:sz="4" w:space="0" w:color="auto"/>
              <w:left w:val="single" w:sz="4" w:space="0" w:color="auto"/>
              <w:bottom w:val="single" w:sz="4" w:space="0" w:color="auto"/>
              <w:right w:val="single" w:sz="4" w:space="0" w:color="auto"/>
            </w:tcBorders>
          </w:tcPr>
          <w:p w14:paraId="396D27C2" w14:textId="6EA43199"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2B9B0F00" w14:textId="2C0FB4DE"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769B3E7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3CB7BE9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233D9D7"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B3C4C9B" w14:textId="715C78DB" w:rsidR="008476C1" w:rsidRPr="00366F2E" w:rsidRDefault="008476C1" w:rsidP="008476C1">
            <w:pPr>
              <w:jc w:val="center"/>
              <w:rPr>
                <w:rFonts w:ascii="Arial" w:hAnsi="Arial" w:cs="Arial"/>
                <w:sz w:val="20"/>
                <w:szCs w:val="20"/>
              </w:rPr>
            </w:pPr>
            <w:r w:rsidRPr="00366F2E">
              <w:rPr>
                <w:rFonts w:ascii="Arial" w:hAnsi="Arial" w:cs="Arial"/>
                <w:sz w:val="20"/>
                <w:szCs w:val="20"/>
              </w:rPr>
              <w:t>126</w:t>
            </w:r>
          </w:p>
        </w:tc>
        <w:tc>
          <w:tcPr>
            <w:tcW w:w="2764" w:type="dxa"/>
            <w:tcBorders>
              <w:top w:val="single" w:sz="4" w:space="0" w:color="auto"/>
              <w:left w:val="single" w:sz="4" w:space="0" w:color="auto"/>
              <w:bottom w:val="single" w:sz="4" w:space="0" w:color="auto"/>
              <w:right w:val="single" w:sz="4" w:space="0" w:color="auto"/>
            </w:tcBorders>
          </w:tcPr>
          <w:p w14:paraId="0353D850" w14:textId="77777777" w:rsidR="008476C1" w:rsidRPr="00366F2E" w:rsidRDefault="008476C1" w:rsidP="008476C1">
            <w:pPr>
              <w:rPr>
                <w:rFonts w:ascii="Arial" w:hAnsi="Arial" w:cs="Arial"/>
                <w:sz w:val="20"/>
                <w:szCs w:val="20"/>
              </w:rPr>
            </w:pPr>
            <w:r w:rsidRPr="00366F2E">
              <w:rPr>
                <w:rFonts w:ascii="Arial" w:hAnsi="Arial" w:cs="Arial"/>
                <w:sz w:val="20"/>
                <w:szCs w:val="20"/>
              </w:rPr>
              <w:t>Martinik</w:t>
            </w:r>
          </w:p>
        </w:tc>
        <w:tc>
          <w:tcPr>
            <w:tcW w:w="1630" w:type="dxa"/>
            <w:tcBorders>
              <w:top w:val="single" w:sz="4" w:space="0" w:color="auto"/>
              <w:left w:val="single" w:sz="4" w:space="0" w:color="auto"/>
              <w:bottom w:val="single" w:sz="4" w:space="0" w:color="auto"/>
              <w:right w:val="single" w:sz="4" w:space="0" w:color="auto"/>
            </w:tcBorders>
          </w:tcPr>
          <w:p w14:paraId="429E2E3C" w14:textId="719A6CE8"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49607DFA" w14:textId="4C50EC54"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15CDC9E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12C81E0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921A75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A38DFE7" w14:textId="03955503" w:rsidR="008476C1" w:rsidRPr="00366F2E" w:rsidRDefault="008476C1" w:rsidP="008476C1">
            <w:pPr>
              <w:jc w:val="center"/>
              <w:rPr>
                <w:rFonts w:ascii="Arial" w:hAnsi="Arial" w:cs="Arial"/>
                <w:sz w:val="20"/>
                <w:szCs w:val="20"/>
              </w:rPr>
            </w:pPr>
            <w:r w:rsidRPr="00366F2E">
              <w:rPr>
                <w:rFonts w:ascii="Arial" w:hAnsi="Arial" w:cs="Arial"/>
                <w:sz w:val="20"/>
                <w:szCs w:val="20"/>
              </w:rPr>
              <w:t>127</w:t>
            </w:r>
          </w:p>
        </w:tc>
        <w:tc>
          <w:tcPr>
            <w:tcW w:w="2764" w:type="dxa"/>
            <w:tcBorders>
              <w:top w:val="single" w:sz="4" w:space="0" w:color="auto"/>
              <w:left w:val="single" w:sz="4" w:space="0" w:color="auto"/>
              <w:bottom w:val="single" w:sz="4" w:space="0" w:color="auto"/>
              <w:right w:val="single" w:sz="4" w:space="0" w:color="auto"/>
            </w:tcBorders>
          </w:tcPr>
          <w:p w14:paraId="32F26FBE" w14:textId="77777777" w:rsidR="008476C1" w:rsidRPr="00366F2E" w:rsidRDefault="008476C1" w:rsidP="008476C1">
            <w:pPr>
              <w:rPr>
                <w:rFonts w:ascii="Arial" w:hAnsi="Arial" w:cs="Arial"/>
                <w:sz w:val="20"/>
                <w:szCs w:val="20"/>
              </w:rPr>
            </w:pPr>
            <w:r w:rsidRPr="00366F2E">
              <w:rPr>
                <w:rFonts w:ascii="Arial" w:hAnsi="Arial" w:cs="Arial"/>
                <w:sz w:val="20"/>
                <w:szCs w:val="20"/>
              </w:rPr>
              <w:t>Mauricius</w:t>
            </w:r>
          </w:p>
        </w:tc>
        <w:tc>
          <w:tcPr>
            <w:tcW w:w="1630" w:type="dxa"/>
            <w:tcBorders>
              <w:top w:val="single" w:sz="4" w:space="0" w:color="auto"/>
              <w:left w:val="single" w:sz="4" w:space="0" w:color="auto"/>
              <w:bottom w:val="single" w:sz="4" w:space="0" w:color="auto"/>
              <w:right w:val="single" w:sz="4" w:space="0" w:color="auto"/>
            </w:tcBorders>
          </w:tcPr>
          <w:p w14:paraId="19B5A929" w14:textId="578729A8"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69275B44" w14:textId="7755F562"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25E5239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6292E9D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F721D1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B1E4E7C" w14:textId="12EAF37D" w:rsidR="008476C1" w:rsidRPr="00366F2E" w:rsidRDefault="008476C1" w:rsidP="008476C1">
            <w:pPr>
              <w:jc w:val="center"/>
              <w:rPr>
                <w:rFonts w:ascii="Arial" w:hAnsi="Arial" w:cs="Arial"/>
                <w:sz w:val="20"/>
                <w:szCs w:val="20"/>
              </w:rPr>
            </w:pPr>
            <w:r w:rsidRPr="00366F2E">
              <w:rPr>
                <w:rFonts w:ascii="Arial" w:hAnsi="Arial" w:cs="Arial"/>
                <w:sz w:val="20"/>
                <w:szCs w:val="20"/>
              </w:rPr>
              <w:t>128</w:t>
            </w:r>
          </w:p>
        </w:tc>
        <w:tc>
          <w:tcPr>
            <w:tcW w:w="2764" w:type="dxa"/>
            <w:tcBorders>
              <w:top w:val="single" w:sz="4" w:space="0" w:color="auto"/>
              <w:left w:val="single" w:sz="4" w:space="0" w:color="auto"/>
              <w:bottom w:val="single" w:sz="4" w:space="0" w:color="auto"/>
              <w:right w:val="single" w:sz="4" w:space="0" w:color="auto"/>
            </w:tcBorders>
          </w:tcPr>
          <w:p w14:paraId="34B5D1A0" w14:textId="77777777" w:rsidR="008476C1" w:rsidRPr="00366F2E" w:rsidRDefault="008476C1" w:rsidP="008476C1">
            <w:pPr>
              <w:rPr>
                <w:rFonts w:ascii="Arial" w:hAnsi="Arial" w:cs="Arial"/>
                <w:sz w:val="20"/>
                <w:szCs w:val="20"/>
              </w:rPr>
            </w:pPr>
            <w:r w:rsidRPr="00366F2E">
              <w:rPr>
                <w:rFonts w:ascii="Arial" w:hAnsi="Arial" w:cs="Arial"/>
                <w:sz w:val="20"/>
                <w:szCs w:val="20"/>
              </w:rPr>
              <w:t>Mauritánie</w:t>
            </w:r>
          </w:p>
        </w:tc>
        <w:tc>
          <w:tcPr>
            <w:tcW w:w="1630" w:type="dxa"/>
            <w:tcBorders>
              <w:top w:val="single" w:sz="4" w:space="0" w:color="auto"/>
              <w:left w:val="single" w:sz="4" w:space="0" w:color="auto"/>
              <w:bottom w:val="single" w:sz="4" w:space="0" w:color="auto"/>
              <w:right w:val="single" w:sz="4" w:space="0" w:color="auto"/>
            </w:tcBorders>
          </w:tcPr>
          <w:p w14:paraId="3E37B427" w14:textId="37B3AB43"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7A070B84" w14:textId="02BDEA28"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7B51AE8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07A065E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E540364"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7D20053" w14:textId="5A8BBA01" w:rsidR="008476C1" w:rsidRPr="00366F2E" w:rsidRDefault="008476C1" w:rsidP="008476C1">
            <w:pPr>
              <w:jc w:val="center"/>
              <w:rPr>
                <w:rFonts w:ascii="Arial" w:hAnsi="Arial" w:cs="Arial"/>
                <w:sz w:val="20"/>
                <w:szCs w:val="20"/>
              </w:rPr>
            </w:pPr>
            <w:r w:rsidRPr="00366F2E">
              <w:rPr>
                <w:rFonts w:ascii="Arial" w:hAnsi="Arial" w:cs="Arial"/>
                <w:sz w:val="20"/>
                <w:szCs w:val="20"/>
              </w:rPr>
              <w:t>129</w:t>
            </w:r>
          </w:p>
        </w:tc>
        <w:tc>
          <w:tcPr>
            <w:tcW w:w="2764" w:type="dxa"/>
            <w:tcBorders>
              <w:top w:val="single" w:sz="4" w:space="0" w:color="auto"/>
              <w:left w:val="single" w:sz="4" w:space="0" w:color="auto"/>
              <w:bottom w:val="single" w:sz="4" w:space="0" w:color="auto"/>
              <w:right w:val="single" w:sz="4" w:space="0" w:color="auto"/>
            </w:tcBorders>
          </w:tcPr>
          <w:p w14:paraId="5E634040" w14:textId="591E8B0B" w:rsidR="008476C1" w:rsidRPr="00366F2E" w:rsidRDefault="008476C1" w:rsidP="008476C1">
            <w:pPr>
              <w:rPr>
                <w:rFonts w:ascii="Arial" w:hAnsi="Arial" w:cs="Arial"/>
                <w:sz w:val="20"/>
                <w:szCs w:val="20"/>
              </w:rPr>
            </w:pPr>
            <w:r w:rsidRPr="00366F2E">
              <w:rPr>
                <w:rFonts w:ascii="Arial" w:hAnsi="Arial" w:cs="Arial"/>
                <w:sz w:val="20"/>
                <w:szCs w:val="20"/>
              </w:rPr>
              <w:t>Mexiko</w:t>
            </w:r>
          </w:p>
        </w:tc>
        <w:tc>
          <w:tcPr>
            <w:tcW w:w="1630" w:type="dxa"/>
            <w:tcBorders>
              <w:top w:val="single" w:sz="4" w:space="0" w:color="auto"/>
              <w:left w:val="single" w:sz="4" w:space="0" w:color="auto"/>
              <w:bottom w:val="single" w:sz="4" w:space="0" w:color="auto"/>
              <w:right w:val="single" w:sz="4" w:space="0" w:color="auto"/>
            </w:tcBorders>
          </w:tcPr>
          <w:p w14:paraId="20A4B7C3" w14:textId="4ACCB894"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6A2A6584" w14:textId="2AD1DA83"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7785633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533B8B1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570E2D7"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812EDD7" w14:textId="3D6BB006" w:rsidR="008476C1" w:rsidRPr="00366F2E" w:rsidRDefault="008476C1" w:rsidP="008476C1">
            <w:pPr>
              <w:jc w:val="center"/>
              <w:rPr>
                <w:rFonts w:ascii="Arial" w:hAnsi="Arial" w:cs="Arial"/>
                <w:sz w:val="20"/>
                <w:szCs w:val="20"/>
              </w:rPr>
            </w:pPr>
            <w:r w:rsidRPr="00366F2E">
              <w:rPr>
                <w:rFonts w:ascii="Arial" w:hAnsi="Arial" w:cs="Arial"/>
                <w:sz w:val="20"/>
                <w:szCs w:val="20"/>
              </w:rPr>
              <w:t>130</w:t>
            </w:r>
          </w:p>
        </w:tc>
        <w:tc>
          <w:tcPr>
            <w:tcW w:w="2764" w:type="dxa"/>
            <w:tcBorders>
              <w:top w:val="single" w:sz="4" w:space="0" w:color="auto"/>
              <w:left w:val="single" w:sz="4" w:space="0" w:color="auto"/>
              <w:bottom w:val="single" w:sz="4" w:space="0" w:color="auto"/>
              <w:right w:val="single" w:sz="4" w:space="0" w:color="auto"/>
            </w:tcBorders>
          </w:tcPr>
          <w:p w14:paraId="393B3B21" w14:textId="77777777" w:rsidR="008476C1" w:rsidRPr="00366F2E" w:rsidRDefault="008476C1" w:rsidP="008476C1">
            <w:pPr>
              <w:rPr>
                <w:rFonts w:ascii="Arial" w:hAnsi="Arial" w:cs="Arial"/>
                <w:sz w:val="20"/>
                <w:szCs w:val="20"/>
              </w:rPr>
            </w:pPr>
            <w:r w:rsidRPr="00366F2E">
              <w:rPr>
                <w:rFonts w:ascii="Arial" w:hAnsi="Arial" w:cs="Arial"/>
                <w:sz w:val="20"/>
                <w:szCs w:val="20"/>
              </w:rPr>
              <w:t>Mikronésie</w:t>
            </w:r>
          </w:p>
        </w:tc>
        <w:tc>
          <w:tcPr>
            <w:tcW w:w="1630" w:type="dxa"/>
            <w:tcBorders>
              <w:top w:val="single" w:sz="4" w:space="0" w:color="auto"/>
              <w:left w:val="single" w:sz="4" w:space="0" w:color="auto"/>
              <w:bottom w:val="single" w:sz="4" w:space="0" w:color="auto"/>
              <w:right w:val="single" w:sz="4" w:space="0" w:color="auto"/>
            </w:tcBorders>
          </w:tcPr>
          <w:p w14:paraId="30583BA7" w14:textId="4FB8AEC7"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43F54744" w14:textId="7B15E44D"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33BBCE2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6DF73F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1DBEE5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6BAFB3D" w14:textId="674CB317" w:rsidR="008476C1" w:rsidRPr="00366F2E" w:rsidRDefault="008476C1" w:rsidP="008476C1">
            <w:pPr>
              <w:jc w:val="center"/>
              <w:rPr>
                <w:rFonts w:ascii="Arial" w:hAnsi="Arial" w:cs="Arial"/>
                <w:sz w:val="20"/>
                <w:szCs w:val="20"/>
              </w:rPr>
            </w:pPr>
            <w:r w:rsidRPr="00366F2E">
              <w:rPr>
                <w:rFonts w:ascii="Arial" w:hAnsi="Arial" w:cs="Arial"/>
                <w:sz w:val="20"/>
                <w:szCs w:val="20"/>
              </w:rPr>
              <w:t>131</w:t>
            </w:r>
          </w:p>
        </w:tc>
        <w:tc>
          <w:tcPr>
            <w:tcW w:w="2764" w:type="dxa"/>
            <w:tcBorders>
              <w:top w:val="single" w:sz="4" w:space="0" w:color="auto"/>
              <w:left w:val="single" w:sz="4" w:space="0" w:color="auto"/>
              <w:bottom w:val="single" w:sz="4" w:space="0" w:color="auto"/>
              <w:right w:val="single" w:sz="4" w:space="0" w:color="auto"/>
            </w:tcBorders>
          </w:tcPr>
          <w:p w14:paraId="5E4548A5" w14:textId="77777777" w:rsidR="008476C1" w:rsidRPr="00366F2E" w:rsidRDefault="008476C1" w:rsidP="008476C1">
            <w:pPr>
              <w:rPr>
                <w:rFonts w:ascii="Arial" w:hAnsi="Arial" w:cs="Arial"/>
                <w:sz w:val="20"/>
                <w:szCs w:val="20"/>
              </w:rPr>
            </w:pPr>
            <w:r w:rsidRPr="00366F2E">
              <w:rPr>
                <w:rFonts w:ascii="Arial" w:hAnsi="Arial" w:cs="Arial"/>
                <w:sz w:val="20"/>
                <w:szCs w:val="20"/>
              </w:rPr>
              <w:t>Moldavsko</w:t>
            </w:r>
          </w:p>
        </w:tc>
        <w:tc>
          <w:tcPr>
            <w:tcW w:w="1630" w:type="dxa"/>
            <w:tcBorders>
              <w:top w:val="single" w:sz="4" w:space="0" w:color="auto"/>
              <w:left w:val="single" w:sz="4" w:space="0" w:color="auto"/>
              <w:bottom w:val="single" w:sz="4" w:space="0" w:color="auto"/>
              <w:right w:val="single" w:sz="4" w:space="0" w:color="auto"/>
            </w:tcBorders>
          </w:tcPr>
          <w:p w14:paraId="2300DAF4" w14:textId="11E46047"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72DC8387" w14:textId="014E327A"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10AEB76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19BF7AE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24538E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D53D021" w14:textId="047F5C31" w:rsidR="008476C1" w:rsidRPr="00366F2E" w:rsidRDefault="008476C1" w:rsidP="008476C1">
            <w:pPr>
              <w:jc w:val="center"/>
              <w:rPr>
                <w:rFonts w:ascii="Arial" w:hAnsi="Arial" w:cs="Arial"/>
                <w:sz w:val="20"/>
                <w:szCs w:val="20"/>
              </w:rPr>
            </w:pPr>
            <w:r w:rsidRPr="00366F2E">
              <w:rPr>
                <w:rFonts w:ascii="Arial" w:hAnsi="Arial" w:cs="Arial"/>
                <w:sz w:val="20"/>
                <w:szCs w:val="20"/>
              </w:rPr>
              <w:t>132</w:t>
            </w:r>
          </w:p>
        </w:tc>
        <w:tc>
          <w:tcPr>
            <w:tcW w:w="2764" w:type="dxa"/>
            <w:tcBorders>
              <w:top w:val="single" w:sz="4" w:space="0" w:color="auto"/>
              <w:left w:val="single" w:sz="4" w:space="0" w:color="auto"/>
              <w:bottom w:val="single" w:sz="4" w:space="0" w:color="auto"/>
              <w:right w:val="single" w:sz="4" w:space="0" w:color="auto"/>
            </w:tcBorders>
          </w:tcPr>
          <w:p w14:paraId="23646F3C" w14:textId="0750D27A" w:rsidR="008476C1" w:rsidRPr="00366F2E" w:rsidRDefault="008476C1" w:rsidP="008476C1">
            <w:pPr>
              <w:rPr>
                <w:rFonts w:ascii="Arial" w:hAnsi="Arial" w:cs="Arial"/>
                <w:sz w:val="20"/>
                <w:szCs w:val="20"/>
              </w:rPr>
            </w:pPr>
            <w:r w:rsidRPr="00366F2E">
              <w:rPr>
                <w:rFonts w:ascii="Arial" w:hAnsi="Arial" w:cs="Arial"/>
                <w:sz w:val="20"/>
                <w:szCs w:val="20"/>
              </w:rPr>
              <w:t>Monako</w:t>
            </w:r>
          </w:p>
        </w:tc>
        <w:tc>
          <w:tcPr>
            <w:tcW w:w="1630" w:type="dxa"/>
            <w:tcBorders>
              <w:top w:val="single" w:sz="4" w:space="0" w:color="auto"/>
              <w:left w:val="single" w:sz="4" w:space="0" w:color="auto"/>
              <w:bottom w:val="single" w:sz="4" w:space="0" w:color="auto"/>
              <w:right w:val="single" w:sz="4" w:space="0" w:color="auto"/>
            </w:tcBorders>
          </w:tcPr>
          <w:p w14:paraId="5F0C2431" w14:textId="2FF32C04"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6FD54C02" w14:textId="1EEC6A0D"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64D1CB4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5F6F776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E00FA6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4A511D8" w14:textId="25006752" w:rsidR="008476C1" w:rsidRPr="00366F2E" w:rsidRDefault="008476C1" w:rsidP="008476C1">
            <w:pPr>
              <w:jc w:val="center"/>
              <w:rPr>
                <w:rFonts w:ascii="Arial" w:hAnsi="Arial" w:cs="Arial"/>
                <w:sz w:val="20"/>
                <w:szCs w:val="20"/>
              </w:rPr>
            </w:pPr>
            <w:r w:rsidRPr="00366F2E">
              <w:rPr>
                <w:rFonts w:ascii="Arial" w:hAnsi="Arial" w:cs="Arial"/>
                <w:sz w:val="20"/>
                <w:szCs w:val="20"/>
              </w:rPr>
              <w:t>133</w:t>
            </w:r>
          </w:p>
        </w:tc>
        <w:tc>
          <w:tcPr>
            <w:tcW w:w="2764" w:type="dxa"/>
            <w:tcBorders>
              <w:top w:val="single" w:sz="4" w:space="0" w:color="auto"/>
              <w:left w:val="single" w:sz="4" w:space="0" w:color="auto"/>
              <w:bottom w:val="single" w:sz="4" w:space="0" w:color="auto"/>
              <w:right w:val="single" w:sz="4" w:space="0" w:color="auto"/>
            </w:tcBorders>
          </w:tcPr>
          <w:p w14:paraId="0BAA6516" w14:textId="77777777" w:rsidR="008476C1" w:rsidRPr="00366F2E" w:rsidRDefault="008476C1" w:rsidP="008476C1">
            <w:pPr>
              <w:rPr>
                <w:rFonts w:ascii="Arial" w:hAnsi="Arial" w:cs="Arial"/>
                <w:sz w:val="20"/>
                <w:szCs w:val="20"/>
              </w:rPr>
            </w:pPr>
            <w:r w:rsidRPr="00366F2E">
              <w:rPr>
                <w:rFonts w:ascii="Arial" w:hAnsi="Arial" w:cs="Arial"/>
                <w:sz w:val="20"/>
                <w:szCs w:val="20"/>
              </w:rPr>
              <w:t>Mongolsko</w:t>
            </w:r>
          </w:p>
        </w:tc>
        <w:tc>
          <w:tcPr>
            <w:tcW w:w="1630" w:type="dxa"/>
            <w:tcBorders>
              <w:top w:val="single" w:sz="4" w:space="0" w:color="auto"/>
              <w:left w:val="single" w:sz="4" w:space="0" w:color="auto"/>
              <w:bottom w:val="single" w:sz="4" w:space="0" w:color="auto"/>
              <w:right w:val="single" w:sz="4" w:space="0" w:color="auto"/>
            </w:tcBorders>
          </w:tcPr>
          <w:p w14:paraId="22F4B9C3" w14:textId="6EAD3678"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21872D3B" w14:textId="060F9591"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59DEFD8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5AB1471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9AC200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693DC7F" w14:textId="1B886C04" w:rsidR="008476C1" w:rsidRPr="00366F2E" w:rsidRDefault="008476C1" w:rsidP="008476C1">
            <w:pPr>
              <w:jc w:val="center"/>
              <w:rPr>
                <w:rFonts w:ascii="Arial" w:hAnsi="Arial" w:cs="Arial"/>
                <w:sz w:val="20"/>
                <w:szCs w:val="20"/>
              </w:rPr>
            </w:pPr>
            <w:r w:rsidRPr="00366F2E">
              <w:rPr>
                <w:rFonts w:ascii="Arial" w:hAnsi="Arial" w:cs="Arial"/>
                <w:sz w:val="20"/>
                <w:szCs w:val="20"/>
              </w:rPr>
              <w:t>134</w:t>
            </w:r>
          </w:p>
        </w:tc>
        <w:tc>
          <w:tcPr>
            <w:tcW w:w="2764" w:type="dxa"/>
            <w:tcBorders>
              <w:top w:val="single" w:sz="4" w:space="0" w:color="auto"/>
              <w:left w:val="single" w:sz="4" w:space="0" w:color="auto"/>
              <w:bottom w:val="single" w:sz="4" w:space="0" w:color="auto"/>
              <w:right w:val="single" w:sz="4" w:space="0" w:color="auto"/>
            </w:tcBorders>
          </w:tcPr>
          <w:p w14:paraId="517ED71E" w14:textId="77777777" w:rsidR="008476C1" w:rsidRPr="00366F2E" w:rsidRDefault="008476C1" w:rsidP="008476C1">
            <w:pPr>
              <w:rPr>
                <w:rFonts w:ascii="Arial" w:hAnsi="Arial" w:cs="Arial"/>
                <w:sz w:val="20"/>
                <w:szCs w:val="20"/>
              </w:rPr>
            </w:pPr>
            <w:r w:rsidRPr="00366F2E">
              <w:rPr>
                <w:rFonts w:ascii="Arial" w:hAnsi="Arial" w:cs="Arial"/>
                <w:sz w:val="20"/>
                <w:szCs w:val="20"/>
              </w:rPr>
              <w:t>Montserrat</w:t>
            </w:r>
          </w:p>
        </w:tc>
        <w:tc>
          <w:tcPr>
            <w:tcW w:w="1630" w:type="dxa"/>
            <w:tcBorders>
              <w:top w:val="single" w:sz="4" w:space="0" w:color="auto"/>
              <w:left w:val="single" w:sz="4" w:space="0" w:color="auto"/>
              <w:bottom w:val="single" w:sz="4" w:space="0" w:color="auto"/>
              <w:right w:val="single" w:sz="4" w:space="0" w:color="auto"/>
            </w:tcBorders>
          </w:tcPr>
          <w:p w14:paraId="0A0F71B8" w14:textId="1EE99034"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0D8A4ED4" w14:textId="014DDB09"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0DFECA3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02A0B0D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0BFAD6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B55D882" w14:textId="5BA483E8" w:rsidR="008476C1" w:rsidRPr="00366F2E" w:rsidRDefault="008476C1" w:rsidP="008476C1">
            <w:pPr>
              <w:jc w:val="center"/>
              <w:rPr>
                <w:rFonts w:ascii="Arial" w:hAnsi="Arial" w:cs="Arial"/>
                <w:sz w:val="20"/>
                <w:szCs w:val="20"/>
              </w:rPr>
            </w:pPr>
            <w:r w:rsidRPr="00366F2E">
              <w:rPr>
                <w:rFonts w:ascii="Arial" w:hAnsi="Arial" w:cs="Arial"/>
                <w:sz w:val="20"/>
                <w:szCs w:val="20"/>
              </w:rPr>
              <w:t>135</w:t>
            </w:r>
          </w:p>
        </w:tc>
        <w:tc>
          <w:tcPr>
            <w:tcW w:w="2764" w:type="dxa"/>
            <w:tcBorders>
              <w:top w:val="single" w:sz="4" w:space="0" w:color="auto"/>
              <w:left w:val="single" w:sz="4" w:space="0" w:color="auto"/>
              <w:bottom w:val="single" w:sz="4" w:space="0" w:color="auto"/>
              <w:right w:val="single" w:sz="4" w:space="0" w:color="auto"/>
            </w:tcBorders>
          </w:tcPr>
          <w:p w14:paraId="775FB888" w14:textId="378DBA22" w:rsidR="008476C1" w:rsidRPr="00366F2E" w:rsidRDefault="008476C1" w:rsidP="008476C1">
            <w:pPr>
              <w:rPr>
                <w:rFonts w:ascii="Arial" w:hAnsi="Arial" w:cs="Arial"/>
                <w:sz w:val="20"/>
                <w:szCs w:val="20"/>
              </w:rPr>
            </w:pPr>
            <w:r w:rsidRPr="00366F2E">
              <w:rPr>
                <w:rFonts w:ascii="Arial" w:hAnsi="Arial" w:cs="Arial"/>
                <w:noProof/>
                <w:lang w:eastAsia="cs-CZ"/>
              </w:rPr>
              <mc:AlternateContent>
                <mc:Choice Requires="wps">
                  <w:drawing>
                    <wp:anchor distT="0" distB="0" distL="114300" distR="114300" simplePos="0" relativeHeight="251658306" behindDoc="0" locked="0" layoutInCell="1" allowOverlap="1" wp14:anchorId="3BE93C26" wp14:editId="7C452E46">
                      <wp:simplePos x="0" y="0"/>
                      <wp:positionH relativeFrom="margin">
                        <wp:posOffset>229946</wp:posOffset>
                      </wp:positionH>
                      <wp:positionV relativeFrom="bottomMargin">
                        <wp:posOffset>387934</wp:posOffset>
                      </wp:positionV>
                      <wp:extent cx="4847590" cy="238989"/>
                      <wp:effectExtent l="0" t="0" r="0" b="8890"/>
                      <wp:wrapNone/>
                      <wp:docPr id="94" name="Textové pole 9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238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992D56D" w14:textId="77777777" w:rsidR="008476C1" w:rsidRPr="006E1087" w:rsidRDefault="008476C1" w:rsidP="00E20BBC">
                                  <w:pPr>
                                    <w:jc w:val="center"/>
                                  </w:pPr>
                                  <w:r>
                                    <w:rPr>
                                      <w:b/>
                                      <w:i/>
                                    </w:rPr>
                                    <w:t>Zařazení zemí do cenových skupin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7CA6191D">
                    <v:shape id="Textové pole 94" style="position:absolute;margin-left:18.1pt;margin-top:30.55pt;width:381.7pt;height:18.8pt;flip:y;z-index:251658306;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91"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qtZy6gEAALMDAAAOAAAAZHJzL2Uyb0RvYy54bWysU01v2zAMvQ/YfxB0X5xkSZsYcYquRYcB&#10;3QfQdXdZlmxhtqhRSuzs14+SsyTrbsMugkTSj3yPz5uboWvZXqE3YAs+m0w5U1ZCZWxd8OevD29W&#10;nPkgbCVasKrgB+X5zfb1q03vcjWHBtpKISMQ6/PeFbwJweVZ5mWjOuEn4JSlpAbsRKAn1lmFoif0&#10;rs3m0+lV1gNWDkEq7yl6Pyb5NuFrrWT4rLVXgbUFp9lCOjGdZTyz7UbkNQrXGHkcQ/zDFJ0wlpqe&#10;oO5FEGyH5i+ozkgEDzpMJHQZaG2kShyIzWz6gs1TI5xKXEgc704y+f8HKz/tn9wXZGF4BwMtMJHw&#10;7hHkd88s3DXC1uoWEfpGiYoaz6JkWe98fvw0Su1zH0HK/iNUtGSxC5CABo0d061x335DE2NGfWgV&#10;h5P8aghMUnCxWlwv15SSlJu/Xa1X69RM5BEnquvQh/cKOhYvBUdab+oj9o8+xLnOJbHcwoNp27Ti&#10;1v4RoMIYSTzi6COJMJQDM1XBr5axceRVQnUgZgijc8jpdGkAf3LWk2sK7n/sBCrO2g+W1FnPFoto&#10;s/RYLK/n9MDLTHmZEVYSVMEDZ+P1LozW3Dk0dUOdxn1YuCVFtUkUz1Md5ydnJOZHF0frXb5T1flf&#10;2/4CAAD//wMAUEsDBBQABgAIAAAAIQDoQ5HI4AAAAAgBAAAPAAAAZHJzL2Rvd25yZXYueG1sTI9P&#10;S8NAFMTvgt9heYI3u0nVpIl5KSIIHqLYKNTjNvuaDd0/Ibtt47d3PelxmGHmN9V6NpqdaPKDswjp&#10;IgFGtnNysD3C58fzzQqYD8JKoZ0lhG/ysK4vLypRSne2Gzq1oWexxPpSIKgQxpJz3ykywi/cSDZ6&#10;ezcZEaKcei4ncY7lRvNlkmTciMHGBSVGelLUHdqjQZDNdnufH8Zmo77u9i/6TTbt+yvi9dX8+AAs&#10;0Bz+wvCLH9Ghjkw7d7TSM41wmy1jEiFLU2DRz4siA7ZDKFY58Lri/w/UPwAAAP//AwBQSwECLQAU&#10;AAYACAAAACEAtoM4kv4AAADhAQAAEwAAAAAAAAAAAAAAAAAAAAAAW0NvbnRlbnRfVHlwZXNdLnht&#10;bFBLAQItABQABgAIAAAAIQA4/SH/1gAAAJQBAAALAAAAAAAAAAAAAAAAAC8BAABfcmVscy8ucmVs&#10;c1BLAQItABQABgAIAAAAIQDOqtZy6gEAALMDAAAOAAAAAAAAAAAAAAAAAC4CAABkcnMvZTJvRG9j&#10;LnhtbFBLAQItABQABgAIAAAAIQDoQ5HI4AAAAAgBAAAPAAAAAAAAAAAAAAAAAEQEAABkcnMvZG93&#10;bnJldi54bWxQSwUGAAAAAAQABADzAAAAUQUAAAAA&#10;" w14:anchorId="3BE93C26">
                      <v:textbox>
                        <w:txbxContent>
                          <w:p w:rsidRPr="006E1087" w:rsidR="008476C1" w:rsidP="00E20BBC" w:rsidRDefault="008476C1" w14:paraId="2AB232B3" w14:textId="77777777">
                            <w:pPr>
                              <w:jc w:val="center"/>
                            </w:pPr>
                            <w:r>
                              <w:rPr>
                                <w:b/>
                                <w:i/>
                              </w:rPr>
                              <w:t>Zařazení zemí do cenových skupin</w:t>
                            </w:r>
                          </w:p>
                        </w:txbxContent>
                      </v:textbox>
                      <w10:wrap anchorx="margin" anchory="margin"/>
                    </v:shape>
                  </w:pict>
                </mc:Fallback>
              </mc:AlternateContent>
            </w:r>
            <w:r w:rsidRPr="00366F2E">
              <w:rPr>
                <w:rFonts w:ascii="Arial" w:hAnsi="Arial" w:cs="Arial"/>
                <w:sz w:val="20"/>
                <w:szCs w:val="20"/>
              </w:rPr>
              <w:t>Mosambik</w:t>
            </w:r>
          </w:p>
        </w:tc>
        <w:tc>
          <w:tcPr>
            <w:tcW w:w="1630" w:type="dxa"/>
            <w:tcBorders>
              <w:top w:val="single" w:sz="4" w:space="0" w:color="auto"/>
              <w:left w:val="single" w:sz="4" w:space="0" w:color="auto"/>
              <w:bottom w:val="single" w:sz="4" w:space="0" w:color="auto"/>
              <w:right w:val="single" w:sz="4" w:space="0" w:color="auto"/>
            </w:tcBorders>
          </w:tcPr>
          <w:p w14:paraId="2E373A49" w14:textId="22D887F7"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17C3C62F" w14:textId="67E4E233"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4C96AD6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4B860D7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5CB59A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46B3497" w14:textId="51654CCC" w:rsidR="008476C1" w:rsidRPr="00366F2E" w:rsidRDefault="008476C1" w:rsidP="008476C1">
            <w:pPr>
              <w:jc w:val="center"/>
              <w:rPr>
                <w:rFonts w:ascii="Arial" w:hAnsi="Arial" w:cs="Arial"/>
                <w:sz w:val="20"/>
                <w:szCs w:val="20"/>
              </w:rPr>
            </w:pPr>
            <w:r w:rsidRPr="00366F2E">
              <w:rPr>
                <w:rFonts w:ascii="Arial" w:hAnsi="Arial" w:cs="Arial"/>
                <w:sz w:val="20"/>
                <w:szCs w:val="20"/>
              </w:rPr>
              <w:lastRenderedPageBreak/>
              <w:t>136</w:t>
            </w:r>
          </w:p>
        </w:tc>
        <w:tc>
          <w:tcPr>
            <w:tcW w:w="2764" w:type="dxa"/>
            <w:tcBorders>
              <w:top w:val="single" w:sz="4" w:space="0" w:color="auto"/>
              <w:left w:val="single" w:sz="4" w:space="0" w:color="auto"/>
              <w:bottom w:val="single" w:sz="4" w:space="0" w:color="auto"/>
              <w:right w:val="single" w:sz="4" w:space="0" w:color="auto"/>
            </w:tcBorders>
          </w:tcPr>
          <w:p w14:paraId="1FCD29F3" w14:textId="77777777" w:rsidR="008476C1" w:rsidRPr="00366F2E" w:rsidRDefault="008476C1" w:rsidP="008476C1">
            <w:pPr>
              <w:rPr>
                <w:rFonts w:ascii="Arial" w:hAnsi="Arial" w:cs="Arial"/>
                <w:sz w:val="20"/>
                <w:szCs w:val="20"/>
              </w:rPr>
            </w:pPr>
            <w:r w:rsidRPr="00366F2E">
              <w:rPr>
                <w:rFonts w:ascii="Arial" w:hAnsi="Arial" w:cs="Arial"/>
                <w:sz w:val="20"/>
                <w:szCs w:val="20"/>
              </w:rPr>
              <w:t>Myanmar</w:t>
            </w:r>
          </w:p>
        </w:tc>
        <w:tc>
          <w:tcPr>
            <w:tcW w:w="1630" w:type="dxa"/>
            <w:tcBorders>
              <w:top w:val="single" w:sz="4" w:space="0" w:color="auto"/>
              <w:left w:val="single" w:sz="4" w:space="0" w:color="auto"/>
              <w:bottom w:val="single" w:sz="4" w:space="0" w:color="auto"/>
              <w:right w:val="single" w:sz="4" w:space="0" w:color="auto"/>
            </w:tcBorders>
          </w:tcPr>
          <w:p w14:paraId="1CCEFF62" w14:textId="52C6B134"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4C281D9B" w14:textId="2B8904FD"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3A04965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5D07F83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3ADF0F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53B7AE4" w14:textId="36400F11" w:rsidR="008476C1" w:rsidRPr="00366F2E" w:rsidRDefault="008476C1" w:rsidP="008476C1">
            <w:pPr>
              <w:jc w:val="center"/>
              <w:rPr>
                <w:rFonts w:ascii="Arial" w:hAnsi="Arial" w:cs="Arial"/>
                <w:sz w:val="20"/>
                <w:szCs w:val="20"/>
              </w:rPr>
            </w:pPr>
            <w:r w:rsidRPr="00366F2E">
              <w:rPr>
                <w:rFonts w:ascii="Arial" w:hAnsi="Arial" w:cs="Arial"/>
                <w:sz w:val="20"/>
                <w:szCs w:val="20"/>
              </w:rPr>
              <w:t>137</w:t>
            </w:r>
          </w:p>
        </w:tc>
        <w:tc>
          <w:tcPr>
            <w:tcW w:w="2764" w:type="dxa"/>
            <w:tcBorders>
              <w:top w:val="single" w:sz="4" w:space="0" w:color="auto"/>
              <w:left w:val="single" w:sz="4" w:space="0" w:color="auto"/>
              <w:bottom w:val="single" w:sz="4" w:space="0" w:color="auto"/>
              <w:right w:val="single" w:sz="4" w:space="0" w:color="auto"/>
            </w:tcBorders>
          </w:tcPr>
          <w:p w14:paraId="45E65625" w14:textId="77777777" w:rsidR="008476C1" w:rsidRPr="00366F2E" w:rsidRDefault="008476C1" w:rsidP="008476C1">
            <w:pPr>
              <w:rPr>
                <w:rFonts w:ascii="Arial" w:hAnsi="Arial" w:cs="Arial"/>
                <w:sz w:val="20"/>
                <w:szCs w:val="20"/>
              </w:rPr>
            </w:pPr>
            <w:r w:rsidRPr="00366F2E">
              <w:rPr>
                <w:rFonts w:ascii="Arial" w:hAnsi="Arial" w:cs="Arial"/>
                <w:sz w:val="20"/>
                <w:szCs w:val="20"/>
              </w:rPr>
              <w:t>Namibie</w:t>
            </w:r>
          </w:p>
        </w:tc>
        <w:tc>
          <w:tcPr>
            <w:tcW w:w="1630" w:type="dxa"/>
            <w:tcBorders>
              <w:top w:val="single" w:sz="4" w:space="0" w:color="auto"/>
              <w:left w:val="single" w:sz="4" w:space="0" w:color="auto"/>
              <w:bottom w:val="single" w:sz="4" w:space="0" w:color="auto"/>
              <w:right w:val="single" w:sz="4" w:space="0" w:color="auto"/>
            </w:tcBorders>
          </w:tcPr>
          <w:p w14:paraId="308390B3" w14:textId="4291235E"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4252F2E7" w14:textId="5506B599"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033D538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62B9F9B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8B8ED7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30244DF" w14:textId="528EDAAA" w:rsidR="008476C1" w:rsidRPr="00366F2E" w:rsidRDefault="008476C1" w:rsidP="008476C1">
            <w:pPr>
              <w:jc w:val="center"/>
              <w:rPr>
                <w:rFonts w:ascii="Arial" w:hAnsi="Arial" w:cs="Arial"/>
                <w:sz w:val="20"/>
                <w:szCs w:val="20"/>
              </w:rPr>
            </w:pPr>
            <w:r w:rsidRPr="00366F2E">
              <w:rPr>
                <w:rFonts w:ascii="Arial" w:hAnsi="Arial" w:cs="Arial"/>
                <w:sz w:val="20"/>
                <w:szCs w:val="20"/>
              </w:rPr>
              <w:t>138</w:t>
            </w:r>
          </w:p>
        </w:tc>
        <w:tc>
          <w:tcPr>
            <w:tcW w:w="2764" w:type="dxa"/>
            <w:tcBorders>
              <w:top w:val="single" w:sz="4" w:space="0" w:color="auto"/>
              <w:left w:val="single" w:sz="4" w:space="0" w:color="auto"/>
              <w:bottom w:val="single" w:sz="4" w:space="0" w:color="auto"/>
              <w:right w:val="single" w:sz="4" w:space="0" w:color="auto"/>
            </w:tcBorders>
          </w:tcPr>
          <w:p w14:paraId="5918CC44" w14:textId="77777777" w:rsidR="008476C1" w:rsidRPr="00366F2E" w:rsidRDefault="008476C1" w:rsidP="008476C1">
            <w:pPr>
              <w:rPr>
                <w:rFonts w:ascii="Arial" w:hAnsi="Arial" w:cs="Arial"/>
                <w:sz w:val="20"/>
                <w:szCs w:val="20"/>
              </w:rPr>
            </w:pPr>
            <w:r w:rsidRPr="00366F2E">
              <w:rPr>
                <w:rFonts w:ascii="Arial" w:hAnsi="Arial" w:cs="Arial"/>
                <w:sz w:val="20"/>
                <w:szCs w:val="20"/>
              </w:rPr>
              <w:t>Nauru</w:t>
            </w:r>
          </w:p>
        </w:tc>
        <w:tc>
          <w:tcPr>
            <w:tcW w:w="1630" w:type="dxa"/>
            <w:tcBorders>
              <w:top w:val="single" w:sz="4" w:space="0" w:color="auto"/>
              <w:left w:val="single" w:sz="4" w:space="0" w:color="auto"/>
              <w:bottom w:val="single" w:sz="4" w:space="0" w:color="auto"/>
              <w:right w:val="single" w:sz="4" w:space="0" w:color="auto"/>
            </w:tcBorders>
          </w:tcPr>
          <w:p w14:paraId="276141D1" w14:textId="7D71905C"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5926C518" w14:textId="08BC1B34"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3F63FF3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A429E1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8BE6616"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97BD9B6" w14:textId="4D677D48" w:rsidR="008476C1" w:rsidRPr="00366F2E" w:rsidRDefault="008476C1" w:rsidP="008476C1">
            <w:pPr>
              <w:jc w:val="center"/>
              <w:rPr>
                <w:rFonts w:ascii="Arial" w:hAnsi="Arial" w:cs="Arial"/>
                <w:sz w:val="20"/>
                <w:szCs w:val="20"/>
              </w:rPr>
            </w:pPr>
            <w:r w:rsidRPr="00366F2E">
              <w:rPr>
                <w:rFonts w:ascii="Arial" w:hAnsi="Arial" w:cs="Arial"/>
                <w:sz w:val="20"/>
                <w:szCs w:val="20"/>
              </w:rPr>
              <w:t>139</w:t>
            </w:r>
          </w:p>
        </w:tc>
        <w:tc>
          <w:tcPr>
            <w:tcW w:w="2764" w:type="dxa"/>
            <w:tcBorders>
              <w:top w:val="single" w:sz="4" w:space="0" w:color="auto"/>
              <w:left w:val="single" w:sz="4" w:space="0" w:color="auto"/>
              <w:bottom w:val="single" w:sz="4" w:space="0" w:color="auto"/>
              <w:right w:val="single" w:sz="4" w:space="0" w:color="auto"/>
            </w:tcBorders>
          </w:tcPr>
          <w:p w14:paraId="3F5BD3EA" w14:textId="173D4CFF" w:rsidR="008476C1" w:rsidRPr="00366F2E" w:rsidRDefault="008476C1" w:rsidP="008476C1">
            <w:pPr>
              <w:rPr>
                <w:rFonts w:ascii="Arial" w:hAnsi="Arial" w:cs="Arial"/>
                <w:sz w:val="20"/>
                <w:szCs w:val="20"/>
              </w:rPr>
            </w:pPr>
            <w:r w:rsidRPr="00366F2E">
              <w:rPr>
                <w:rFonts w:ascii="Arial" w:hAnsi="Arial" w:cs="Arial"/>
                <w:noProof/>
                <w:sz w:val="18"/>
                <w:szCs w:val="18"/>
                <w:lang w:eastAsia="cs-CZ"/>
              </w:rPr>
              <mc:AlternateContent>
                <mc:Choice Requires="wps">
                  <w:drawing>
                    <wp:anchor distT="0" distB="0" distL="114300" distR="114300" simplePos="0" relativeHeight="251658310" behindDoc="0" locked="0" layoutInCell="1" allowOverlap="1" wp14:anchorId="1D510D22" wp14:editId="4EA10A93">
                      <wp:simplePos x="0" y="0"/>
                      <wp:positionH relativeFrom="margin">
                        <wp:posOffset>1218565</wp:posOffset>
                      </wp:positionH>
                      <wp:positionV relativeFrom="bottomMargin">
                        <wp:posOffset>966140435</wp:posOffset>
                      </wp:positionV>
                      <wp:extent cx="2356485" cy="525145"/>
                      <wp:effectExtent l="0" t="0" r="0" b="8255"/>
                      <wp:wrapNone/>
                      <wp:docPr id="8" name="Textové pole 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5251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6DF5DF1" w14:textId="77777777" w:rsidR="008476C1" w:rsidRPr="00A75105" w:rsidRDefault="008476C1" w:rsidP="00FE4528">
                                  <w:pPr>
                                    <w:ind w:left="113"/>
                                    <w:jc w:val="center"/>
                                    <w:rPr>
                                      <w:b/>
                                      <w:i/>
                                    </w:rPr>
                                  </w:pPr>
                                  <w:r>
                                    <w:rPr>
                                      <w:b/>
                                      <w:i/>
                                    </w:rPr>
                                    <w:t>Zařazení zemí do cenových skupin</w:t>
                                  </w:r>
                                </w:p>
                                <w:p w14:paraId="7223EFF7" w14:textId="77777777" w:rsidR="008476C1" w:rsidRPr="00A75105" w:rsidRDefault="008476C1" w:rsidP="00FE4528">
                                  <w:pPr>
                                    <w:spacing w:line="120" w:lineRule="exact"/>
                                    <w:rPr>
                                      <w:i/>
                                      <w:sz w:val="8"/>
                                      <w:szCs w:val="8"/>
                                    </w:rPr>
                                  </w:pPr>
                                </w:p>
                                <w:p w14:paraId="67B9DC07" w14:textId="77777777" w:rsidR="008476C1" w:rsidRPr="00E47B99" w:rsidRDefault="008476C1" w:rsidP="00FE4528">
                                  <w:pPr>
                                    <w:jc w:val="center"/>
                                    <w:rPr>
                                      <w:i/>
                                    </w:rPr>
                                  </w:pPr>
                                  <w:r w:rsidRPr="00E47B99">
                                    <w:rPr>
                                      <w:i/>
                                    </w:rPr>
                                    <w:t>Platí od 1. června 2012</w:t>
                                  </w:r>
                                </w:p>
                                <w:p w14:paraId="603AD7C6" w14:textId="77777777" w:rsidR="008476C1" w:rsidRPr="00FC63DF" w:rsidRDefault="008476C1" w:rsidP="00FE4528"/>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450002C5">
                    <v:shape id="Textové pole 8" style="position:absolute;margin-left:95.95pt;margin-top:76074.05pt;width:185.55pt;height:41.35pt;z-index:251658310;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92"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yZN95gEAAKkDAAAOAAAAZHJzL2Uyb0RvYy54bWysU9uO0zAQfUfiHyy/0zQhKUvUdLXsahHS&#10;cpEWPsBxnMQi8Zix26R8PWOn2y3whnixPDPOmXPOTLbX8ziwg0KnwVQ8Xa05U0ZCo01X8W9f719d&#10;cea8MI0YwKiKH5Xj17uXL7aTLVUGPQyNQkYgxpWTrXjvvS2TxMlejcKtwCpDxRZwFJ5C7JIGxUTo&#10;45Bk6/UmmQAbiyCVc5S9W4p8F/HbVkn/uW2d8myoOHHz8cR41uFMdltRdihsr+WJhvgHFqPQhpqe&#10;oe6EF2yP+i+oUUsEB61fSRgTaFstVdRAatL1H2oee2FV1ELmOHu2yf0/WPnp8Gi/IPPzO5hpgFGE&#10;sw8gvztm4LYXplM3iDD1SjTUOA2WJZN15enTYLUrXQCpp4/Q0JDF3kMEmlscgyukkxE6DeB4Nl3N&#10;nklKZq+LTX5VcCapVmRFmhexhSifvrbo/HsFIwuXiiMNNaKLw4PzgY0on56EZgbu9TDEwQ7mtwQ9&#10;DJnIPhBeqPu5npluKr7ZhMZBTQ3NkfQgLPtC+02XHvAnZxPtSsXdj71AxdnwwZAnb9M8D8sVg7x4&#10;k1GAl5X6siKMJKiKe86W661fFnJvUXc9dVqmYOCGfGx1lPjM6sSf9iEqP+1uWLjLOL56/sN2vwAA&#10;AP//AwBQSwMEFAAGAAgAAAAhAPe3RaDiAAAAEQEAAA8AAABkcnMvZG93bnJldi54bWxMj0FPg0AQ&#10;he8m/ofNmHizu9DSALI0RuNVY9UmvW1hCkR2lrDbgv/e0Uu9zZt5efO9YjPbXpxx9J0jDdFCgUCq&#10;XN1Ro+Hj/fkuBeGDodr0jlDDN3rYlNdXhclrN9EbnrehERxCPjca2hCGXEpftWiNX7gBiW9HN1oT&#10;WI6NrEczcbjtZazUWlrTEX9ozYCPLVZf25PV8Ply3O9W6rV5sskwuVlJspnU+vZmfrgHEXAOFzP8&#10;4jM6lMx0cCeqvehZZ1HGVh6SOFqlEQg2JeslFzz8LeOlSkGWhfzfpPwBAAD//wMAUEsBAi0AFAAG&#10;AAgAAAAhALaDOJL+AAAA4QEAABMAAAAAAAAAAAAAAAAAAAAAAFtDb250ZW50X1R5cGVzXS54bWxQ&#10;SwECLQAUAAYACAAAACEAOP0h/9YAAACUAQAACwAAAAAAAAAAAAAAAAAvAQAAX3JlbHMvLnJlbHNQ&#10;SwECLQAUAAYACAAAACEA0smTfeYBAACpAwAADgAAAAAAAAAAAAAAAAAuAgAAZHJzL2Uyb0RvYy54&#10;bWxQSwECLQAUAAYACAAAACEA97dFoOIAAAARAQAADwAAAAAAAAAAAAAAAABABAAAZHJzL2Rvd25y&#10;ZXYueG1sUEsFBgAAAAAEAAQA8wAAAE8FAAAAAA==&#10;" w14:anchorId="1D510D22">
                      <v:textbox>
                        <w:txbxContent>
                          <w:p w:rsidRPr="00A75105" w:rsidR="008476C1" w:rsidP="00FE4528" w:rsidRDefault="008476C1" w14:paraId="11EE48F5" w14:textId="77777777">
                            <w:pPr>
                              <w:ind w:left="113"/>
                              <w:jc w:val="center"/>
                              <w:rPr>
                                <w:b/>
                                <w:i/>
                              </w:rPr>
                            </w:pPr>
                            <w:r>
                              <w:rPr>
                                <w:b/>
                                <w:i/>
                              </w:rPr>
                              <w:t>Zařazení zemí do cenových skupin</w:t>
                            </w:r>
                          </w:p>
                          <w:p w:rsidRPr="00A75105" w:rsidR="008476C1" w:rsidP="00FE4528" w:rsidRDefault="008476C1" w14:paraId="0E27B00A" w14:textId="77777777">
                            <w:pPr>
                              <w:spacing w:line="120" w:lineRule="exact"/>
                              <w:rPr>
                                <w:i/>
                                <w:sz w:val="8"/>
                                <w:szCs w:val="8"/>
                              </w:rPr>
                            </w:pPr>
                          </w:p>
                          <w:p w:rsidRPr="00E47B99" w:rsidR="008476C1" w:rsidP="00FE4528" w:rsidRDefault="008476C1" w14:paraId="36ED0AEF" w14:textId="77777777">
                            <w:pPr>
                              <w:jc w:val="center"/>
                              <w:rPr>
                                <w:i/>
                              </w:rPr>
                            </w:pPr>
                            <w:r w:rsidRPr="00E47B99">
                              <w:rPr>
                                <w:i/>
                              </w:rPr>
                              <w:t>Platí od 1. června 2012</w:t>
                            </w:r>
                          </w:p>
                          <w:p w:rsidRPr="00FC63DF" w:rsidR="008476C1" w:rsidP="00FE4528" w:rsidRDefault="008476C1" w14:paraId="60061E4C" w14:textId="77777777"/>
                        </w:txbxContent>
                      </v:textbox>
                      <w10:wrap anchorx="margin" anchory="margin"/>
                    </v:shape>
                  </w:pict>
                </mc:Fallback>
              </mc:AlternateContent>
            </w:r>
            <w:r w:rsidRPr="00366F2E">
              <w:rPr>
                <w:rFonts w:ascii="Arial" w:hAnsi="Arial" w:cs="Arial"/>
                <w:noProof/>
                <w:sz w:val="18"/>
                <w:szCs w:val="18"/>
                <w:lang w:eastAsia="cs-CZ"/>
              </w:rPr>
              <mc:AlternateContent>
                <mc:Choice Requires="wps">
                  <w:drawing>
                    <wp:anchor distT="0" distB="0" distL="114300" distR="114300" simplePos="0" relativeHeight="251658311" behindDoc="0" locked="0" layoutInCell="1" allowOverlap="1" wp14:anchorId="27D59314" wp14:editId="131F838B">
                      <wp:simplePos x="0" y="0"/>
                      <wp:positionH relativeFrom="margin">
                        <wp:posOffset>1421765</wp:posOffset>
                      </wp:positionH>
                      <wp:positionV relativeFrom="bottomMargin">
                        <wp:posOffset>966212190</wp:posOffset>
                      </wp:positionV>
                      <wp:extent cx="2356485" cy="497840"/>
                      <wp:effectExtent l="0" t="0" r="0" b="0"/>
                      <wp:wrapNone/>
                      <wp:docPr id="9" name="Textové pole 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4978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641DDF3" w14:textId="77777777" w:rsidR="008476C1" w:rsidRPr="00A75105" w:rsidRDefault="008476C1" w:rsidP="00FE4528">
                                  <w:pPr>
                                    <w:ind w:left="113"/>
                                    <w:jc w:val="center"/>
                                    <w:rPr>
                                      <w:b/>
                                      <w:i/>
                                    </w:rPr>
                                  </w:pPr>
                                  <w:r>
                                    <w:rPr>
                                      <w:b/>
                                      <w:i/>
                                    </w:rPr>
                                    <w:t>Zařazení zemí do cenových skupin</w:t>
                                  </w:r>
                                </w:p>
                                <w:p w14:paraId="17EC761E" w14:textId="77777777" w:rsidR="008476C1" w:rsidRPr="00A75105" w:rsidRDefault="008476C1" w:rsidP="00FE4528">
                                  <w:pPr>
                                    <w:spacing w:line="120" w:lineRule="exact"/>
                                    <w:rPr>
                                      <w:i/>
                                      <w:sz w:val="8"/>
                                      <w:szCs w:val="8"/>
                                    </w:rPr>
                                  </w:pPr>
                                </w:p>
                                <w:p w14:paraId="657C1145" w14:textId="77777777" w:rsidR="008476C1" w:rsidRPr="00591387" w:rsidRDefault="008476C1" w:rsidP="00FE4528">
                                  <w:pPr>
                                    <w:jc w:val="center"/>
                                    <w:rPr>
                                      <w:i/>
                                    </w:rPr>
                                  </w:pPr>
                                  <w:r w:rsidRPr="00591387">
                                    <w:rPr>
                                      <w:i/>
                                    </w:rPr>
                                    <w:t xml:space="preserve">Platí od 1. </w:t>
                                  </w:r>
                                  <w:r>
                                    <w:rPr>
                                      <w:i/>
                                    </w:rPr>
                                    <w:t>říj</w:t>
                                  </w:r>
                                  <w:r w:rsidRPr="00DE75B4">
                                    <w:rPr>
                                      <w:i/>
                                    </w:rPr>
                                    <w:t>na</w:t>
                                  </w:r>
                                  <w:r w:rsidRPr="00591387">
                                    <w:rPr>
                                      <w:i/>
                                    </w:rPr>
                                    <w:t xml:space="preserve"> 201</w:t>
                                  </w:r>
                                  <w:r>
                                    <w:rPr>
                                      <w:i/>
                                    </w:rPr>
                                    <w:t>1</w:t>
                                  </w:r>
                                </w:p>
                                <w:p w14:paraId="63AF82FE" w14:textId="77777777" w:rsidR="008476C1" w:rsidRPr="00FC63DF" w:rsidRDefault="008476C1" w:rsidP="00FE4528"/>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09217BCB">
                    <v:shape id="Textové pole 9" style="position:absolute;margin-left:111.95pt;margin-top:76079.7pt;width:185.55pt;height:39.2pt;z-index:251658311;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93"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nH5t5gEAAKkDAAAOAAAAZHJzL2Uyb0RvYy54bWysU9tu2zAMfR+wfxD0vjjJcqsRp+hadBjQ&#10;XYCuHyDLki3MFjVKiZ19/Sg5TbP1bdiLIJLy4TmH9PZ66Fp2UOgN2ILPJlPOlJVQGVsX/On7/bsN&#10;Zz4IW4kWrCr4UXl+vXv7Ztu7XM2hgbZSyAjE+rx3BW9CcHmWedmoTvgJOGWpqAE7ESjEOqtQ9ITe&#10;tdl8Ol1lPWDlEKTynrJ3Y5HvEr7WSoavWnsVWFtw4hbSieks45nttiKvUbjGyBMN8Q8sOmEsNT1D&#10;3Ykg2B7NK6jOSAQPOkwkdBlobaRKGkjNbPqXmsdGOJW0kDnenW3y/w9Wfjk8um/IwvABBhpgEuHd&#10;A8gfnlm4bYSt1Q0i9I0SFTWeRcuy3vn89Gm02uc+gpT9Z6hoyGIfIAENGrvoCulkhE4DOJ5NV0Ng&#10;kpLz98vVYrPkTFJtcbXeLNJUMpE/f+3Qh48KOhYvBUcaakIXhwcfIhuRPz+JzSzcm7ZNg23tHwl6&#10;GDOJfSQ8Ug9DOTBTFXy1jtqimhKqI+lBGPeF9psuDeAvznralYL7n3uBirP2kyVPrmYLIs1CChbL&#10;9ZwCvKyUlxVhJUEVPHA2Xm/DuJB7h6ZuqNM4BQs35KM2SeILqxN/2oek/LS7ceEu4/Tq5Q/b/QYA&#10;AP//AwBQSwMEFAAGAAgAAAAhAFSy60biAAAAEQEAAA8AAABkcnMvZG93bnJldi54bWxMj8FOwzAQ&#10;RO9I/IO1SNyoXbemTYhTIRBXUAtF4ubGbhIRr6PYbcLfs3CB4848zc4Um8l37OyG2AbUMJ8JYA6r&#10;YFusNby9Pt2sgcVk0JouoNPw5SJsysuLwuQ2jLh1512qGYVgzI2GJqU+5zxWjfMmzkLvkLxjGLxJ&#10;dA41t4MZKdx3XApxy71pkT40pncPjas+dyevYf98/Hhfipf60at+DJPg6DOu9fXVdH8HLLkp/cHw&#10;U5+qQ0mdDuGENrJOg5SLjFAylJyrbAmMIJUpGnj4FeVitQZeFvz/kvIbAAD//wMAUEsBAi0AFAAG&#10;AAgAAAAhALaDOJL+AAAA4QEAABMAAAAAAAAAAAAAAAAAAAAAAFtDb250ZW50X1R5cGVzXS54bWxQ&#10;SwECLQAUAAYACAAAACEAOP0h/9YAAACUAQAACwAAAAAAAAAAAAAAAAAvAQAAX3JlbHMvLnJlbHNQ&#10;SwECLQAUAAYACAAAACEAhZx+beYBAACpAwAADgAAAAAAAAAAAAAAAAAuAgAAZHJzL2Uyb0RvYy54&#10;bWxQSwECLQAUAAYACAAAACEAVLLrRuIAAAARAQAADwAAAAAAAAAAAAAAAABABAAAZHJzL2Rvd25y&#10;ZXYueG1sUEsFBgAAAAAEAAQA8wAAAE8FAAAAAA==&#10;" w14:anchorId="27D59314">
                      <v:textbox>
                        <w:txbxContent>
                          <w:p w:rsidRPr="00A75105" w:rsidR="008476C1" w:rsidP="00FE4528" w:rsidRDefault="008476C1" w14:paraId="3D26AEF5" w14:textId="77777777">
                            <w:pPr>
                              <w:ind w:left="113"/>
                              <w:jc w:val="center"/>
                              <w:rPr>
                                <w:b/>
                                <w:i/>
                              </w:rPr>
                            </w:pPr>
                            <w:r>
                              <w:rPr>
                                <w:b/>
                                <w:i/>
                              </w:rPr>
                              <w:t>Zařazení zemí do cenových skupin</w:t>
                            </w:r>
                          </w:p>
                          <w:p w:rsidRPr="00A75105" w:rsidR="008476C1" w:rsidP="00FE4528" w:rsidRDefault="008476C1" w14:paraId="44EAFD9C" w14:textId="77777777">
                            <w:pPr>
                              <w:spacing w:line="120" w:lineRule="exact"/>
                              <w:rPr>
                                <w:i/>
                                <w:sz w:val="8"/>
                                <w:szCs w:val="8"/>
                              </w:rPr>
                            </w:pPr>
                          </w:p>
                          <w:p w:rsidRPr="00591387" w:rsidR="008476C1" w:rsidP="00FE4528" w:rsidRDefault="008476C1" w14:paraId="575EC5DE" w14:textId="77777777">
                            <w:pPr>
                              <w:jc w:val="center"/>
                              <w:rPr>
                                <w:i/>
                              </w:rPr>
                            </w:pPr>
                            <w:r w:rsidRPr="00591387">
                              <w:rPr>
                                <w:i/>
                              </w:rPr>
                              <w:t xml:space="preserve">Platí od 1. </w:t>
                            </w:r>
                            <w:r>
                              <w:rPr>
                                <w:i/>
                              </w:rPr>
                              <w:t>říj</w:t>
                            </w:r>
                            <w:r w:rsidRPr="00DE75B4">
                              <w:rPr>
                                <w:i/>
                              </w:rPr>
                              <w:t>na</w:t>
                            </w:r>
                            <w:r w:rsidRPr="00591387">
                              <w:rPr>
                                <w:i/>
                              </w:rPr>
                              <w:t xml:space="preserve"> 201</w:t>
                            </w:r>
                            <w:r>
                              <w:rPr>
                                <w:i/>
                              </w:rPr>
                              <w:t>1</w:t>
                            </w:r>
                          </w:p>
                          <w:p w:rsidRPr="00FC63DF" w:rsidR="008476C1" w:rsidP="00FE4528" w:rsidRDefault="008476C1" w14:paraId="4B94D5A5" w14:textId="77777777"/>
                        </w:txbxContent>
                      </v:textbox>
                      <w10:wrap anchorx="margin" anchory="margin"/>
                    </v:shape>
                  </w:pict>
                </mc:Fallback>
              </mc:AlternateContent>
            </w:r>
            <w:r w:rsidRPr="00366F2E">
              <w:rPr>
                <w:rFonts w:ascii="Arial" w:hAnsi="Arial" w:cs="Arial"/>
                <w:sz w:val="20"/>
                <w:szCs w:val="20"/>
              </w:rPr>
              <w:t xml:space="preserve">Německo </w:t>
            </w:r>
          </w:p>
        </w:tc>
        <w:tc>
          <w:tcPr>
            <w:tcW w:w="1630" w:type="dxa"/>
            <w:tcBorders>
              <w:top w:val="single" w:sz="4" w:space="0" w:color="auto"/>
              <w:left w:val="single" w:sz="4" w:space="0" w:color="auto"/>
              <w:bottom w:val="single" w:sz="4" w:space="0" w:color="auto"/>
              <w:right w:val="single" w:sz="4" w:space="0" w:color="auto"/>
            </w:tcBorders>
          </w:tcPr>
          <w:p w14:paraId="40DD85B5" w14:textId="336C3E15" w:rsidR="008476C1" w:rsidRPr="00366F2E" w:rsidRDefault="008476C1" w:rsidP="008476C1">
            <w:pPr>
              <w:jc w:val="center"/>
              <w:rPr>
                <w:rFonts w:ascii="Arial" w:hAnsi="Arial" w:cs="Arial"/>
                <w:sz w:val="20"/>
                <w:szCs w:val="20"/>
              </w:rPr>
            </w:pPr>
            <w:r w:rsidRPr="00366F2E">
              <w:rPr>
                <w:rFonts w:ascii="Arial" w:hAnsi="Arial" w:cs="Arial"/>
                <w:sz w:val="20"/>
                <w:szCs w:val="20"/>
              </w:rPr>
              <w:t>2</w:t>
            </w:r>
          </w:p>
        </w:tc>
        <w:tc>
          <w:tcPr>
            <w:tcW w:w="1701" w:type="dxa"/>
            <w:tcBorders>
              <w:top w:val="single" w:sz="4" w:space="0" w:color="auto"/>
              <w:left w:val="single" w:sz="4" w:space="0" w:color="auto"/>
              <w:bottom w:val="single" w:sz="4" w:space="0" w:color="auto"/>
              <w:right w:val="single" w:sz="4" w:space="0" w:color="auto"/>
            </w:tcBorders>
          </w:tcPr>
          <w:p w14:paraId="0D5F5875" w14:textId="5A967B34" w:rsidR="008476C1" w:rsidRPr="00366F2E" w:rsidRDefault="008476C1" w:rsidP="008476C1">
            <w:pPr>
              <w:jc w:val="center"/>
              <w:rPr>
                <w:rFonts w:ascii="Arial" w:hAnsi="Arial" w:cs="Arial"/>
                <w:sz w:val="20"/>
                <w:szCs w:val="20"/>
              </w:rPr>
            </w:pPr>
            <w:r w:rsidRPr="00366F2E">
              <w:rPr>
                <w:rFonts w:ascii="Arial" w:hAnsi="Arial" w:cs="Arial"/>
                <w:sz w:val="20"/>
                <w:szCs w:val="20"/>
              </w:rPr>
              <w:t>22</w:t>
            </w:r>
          </w:p>
        </w:tc>
        <w:tc>
          <w:tcPr>
            <w:tcW w:w="1418" w:type="dxa"/>
            <w:tcBorders>
              <w:top w:val="single" w:sz="4" w:space="0" w:color="auto"/>
              <w:left w:val="single" w:sz="4" w:space="0" w:color="auto"/>
              <w:bottom w:val="single" w:sz="4" w:space="0" w:color="auto"/>
              <w:right w:val="single" w:sz="4" w:space="0" w:color="auto"/>
            </w:tcBorders>
          </w:tcPr>
          <w:p w14:paraId="1DD142F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103</w:t>
            </w:r>
          </w:p>
        </w:tc>
        <w:tc>
          <w:tcPr>
            <w:tcW w:w="1776" w:type="dxa"/>
            <w:tcBorders>
              <w:top w:val="single" w:sz="4" w:space="0" w:color="auto"/>
              <w:left w:val="single" w:sz="4" w:space="0" w:color="auto"/>
              <w:bottom w:val="single" w:sz="4" w:space="0" w:color="auto"/>
              <w:right w:val="single" w:sz="4" w:space="0" w:color="auto"/>
            </w:tcBorders>
          </w:tcPr>
          <w:p w14:paraId="0002DBF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202</w:t>
            </w:r>
          </w:p>
        </w:tc>
      </w:tr>
      <w:tr w:rsidR="008476C1" w:rsidRPr="00366F2E" w14:paraId="5ADF1BF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B5F0010" w14:textId="163DFE9D" w:rsidR="008476C1" w:rsidRPr="00366F2E" w:rsidRDefault="008476C1" w:rsidP="008476C1">
            <w:pPr>
              <w:jc w:val="center"/>
              <w:rPr>
                <w:rFonts w:ascii="Arial" w:hAnsi="Arial" w:cs="Arial"/>
                <w:sz w:val="20"/>
                <w:szCs w:val="20"/>
              </w:rPr>
            </w:pPr>
            <w:r w:rsidRPr="00366F2E">
              <w:rPr>
                <w:rFonts w:ascii="Arial" w:hAnsi="Arial" w:cs="Arial"/>
                <w:sz w:val="20"/>
                <w:szCs w:val="20"/>
              </w:rPr>
              <w:t>140</w:t>
            </w:r>
          </w:p>
        </w:tc>
        <w:tc>
          <w:tcPr>
            <w:tcW w:w="2764" w:type="dxa"/>
            <w:tcBorders>
              <w:top w:val="single" w:sz="4" w:space="0" w:color="auto"/>
              <w:left w:val="single" w:sz="4" w:space="0" w:color="auto"/>
              <w:bottom w:val="single" w:sz="4" w:space="0" w:color="auto"/>
              <w:right w:val="single" w:sz="4" w:space="0" w:color="auto"/>
            </w:tcBorders>
          </w:tcPr>
          <w:p w14:paraId="56920B3F" w14:textId="77777777" w:rsidR="008476C1" w:rsidRPr="00366F2E" w:rsidRDefault="008476C1" w:rsidP="008476C1">
            <w:pPr>
              <w:rPr>
                <w:rFonts w:ascii="Arial" w:hAnsi="Arial" w:cs="Arial"/>
                <w:sz w:val="20"/>
                <w:szCs w:val="20"/>
              </w:rPr>
            </w:pPr>
            <w:r w:rsidRPr="00366F2E">
              <w:rPr>
                <w:rFonts w:ascii="Arial" w:hAnsi="Arial" w:cs="Arial"/>
                <w:sz w:val="20"/>
                <w:szCs w:val="20"/>
              </w:rPr>
              <w:t>Nepál</w:t>
            </w:r>
          </w:p>
        </w:tc>
        <w:tc>
          <w:tcPr>
            <w:tcW w:w="1630" w:type="dxa"/>
            <w:tcBorders>
              <w:top w:val="single" w:sz="4" w:space="0" w:color="auto"/>
              <w:left w:val="single" w:sz="4" w:space="0" w:color="auto"/>
              <w:bottom w:val="single" w:sz="4" w:space="0" w:color="auto"/>
              <w:right w:val="single" w:sz="4" w:space="0" w:color="auto"/>
            </w:tcBorders>
          </w:tcPr>
          <w:p w14:paraId="3BC661CA" w14:textId="5A014FFB"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44A248BE" w14:textId="7F664511"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20CD6A0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03687F0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176D39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C41CC4B" w14:textId="635D7D23" w:rsidR="008476C1" w:rsidRPr="00366F2E" w:rsidRDefault="008476C1" w:rsidP="008476C1">
            <w:pPr>
              <w:jc w:val="center"/>
              <w:rPr>
                <w:rFonts w:ascii="Arial" w:hAnsi="Arial" w:cs="Arial"/>
                <w:sz w:val="20"/>
                <w:szCs w:val="20"/>
              </w:rPr>
            </w:pPr>
            <w:r w:rsidRPr="00366F2E">
              <w:rPr>
                <w:rFonts w:ascii="Arial" w:hAnsi="Arial" w:cs="Arial"/>
                <w:sz w:val="20"/>
                <w:szCs w:val="20"/>
              </w:rPr>
              <w:t>141</w:t>
            </w:r>
          </w:p>
        </w:tc>
        <w:tc>
          <w:tcPr>
            <w:tcW w:w="2764" w:type="dxa"/>
            <w:tcBorders>
              <w:top w:val="single" w:sz="4" w:space="0" w:color="auto"/>
              <w:left w:val="single" w:sz="4" w:space="0" w:color="auto"/>
              <w:bottom w:val="single" w:sz="4" w:space="0" w:color="auto"/>
              <w:right w:val="single" w:sz="4" w:space="0" w:color="auto"/>
            </w:tcBorders>
          </w:tcPr>
          <w:p w14:paraId="43473E1A" w14:textId="77777777" w:rsidR="008476C1" w:rsidRPr="00366F2E" w:rsidRDefault="008476C1" w:rsidP="008476C1">
            <w:pPr>
              <w:rPr>
                <w:rFonts w:ascii="Arial" w:hAnsi="Arial" w:cs="Arial"/>
                <w:sz w:val="20"/>
                <w:szCs w:val="20"/>
              </w:rPr>
            </w:pPr>
            <w:r w:rsidRPr="00366F2E">
              <w:rPr>
                <w:rFonts w:ascii="Arial" w:hAnsi="Arial" w:cs="Arial"/>
                <w:sz w:val="20"/>
                <w:szCs w:val="20"/>
              </w:rPr>
              <w:t>Niger</w:t>
            </w:r>
          </w:p>
        </w:tc>
        <w:tc>
          <w:tcPr>
            <w:tcW w:w="1630" w:type="dxa"/>
            <w:tcBorders>
              <w:top w:val="single" w:sz="4" w:space="0" w:color="auto"/>
              <w:left w:val="single" w:sz="4" w:space="0" w:color="auto"/>
              <w:bottom w:val="single" w:sz="4" w:space="0" w:color="auto"/>
              <w:right w:val="single" w:sz="4" w:space="0" w:color="auto"/>
            </w:tcBorders>
          </w:tcPr>
          <w:p w14:paraId="1F2631A8" w14:textId="1174AB2B"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174BB514" w14:textId="43D74C30"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4E6E78D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F1E88E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457B55D"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6A13C2C" w14:textId="14969916" w:rsidR="008476C1" w:rsidRPr="00366F2E" w:rsidRDefault="008476C1" w:rsidP="008476C1">
            <w:pPr>
              <w:jc w:val="center"/>
              <w:rPr>
                <w:rFonts w:ascii="Arial" w:hAnsi="Arial" w:cs="Arial"/>
                <w:sz w:val="20"/>
                <w:szCs w:val="20"/>
              </w:rPr>
            </w:pPr>
            <w:r w:rsidRPr="00366F2E">
              <w:rPr>
                <w:rFonts w:ascii="Arial" w:hAnsi="Arial" w:cs="Arial"/>
                <w:sz w:val="20"/>
                <w:szCs w:val="20"/>
              </w:rPr>
              <w:br w:type="page"/>
              <w:t>142</w:t>
            </w:r>
          </w:p>
        </w:tc>
        <w:tc>
          <w:tcPr>
            <w:tcW w:w="2764" w:type="dxa"/>
            <w:tcBorders>
              <w:top w:val="single" w:sz="4" w:space="0" w:color="auto"/>
              <w:left w:val="single" w:sz="4" w:space="0" w:color="auto"/>
              <w:bottom w:val="single" w:sz="4" w:space="0" w:color="auto"/>
              <w:right w:val="single" w:sz="4" w:space="0" w:color="auto"/>
            </w:tcBorders>
          </w:tcPr>
          <w:p w14:paraId="028E53C8" w14:textId="77777777" w:rsidR="008476C1" w:rsidRPr="00366F2E" w:rsidRDefault="008476C1" w:rsidP="008476C1">
            <w:pPr>
              <w:rPr>
                <w:rFonts w:ascii="Arial" w:hAnsi="Arial" w:cs="Arial"/>
                <w:sz w:val="20"/>
                <w:szCs w:val="20"/>
              </w:rPr>
            </w:pPr>
            <w:r w:rsidRPr="00366F2E">
              <w:rPr>
                <w:rFonts w:ascii="Arial" w:hAnsi="Arial" w:cs="Arial"/>
                <w:sz w:val="20"/>
                <w:szCs w:val="20"/>
              </w:rPr>
              <w:t>Nigérie</w:t>
            </w:r>
          </w:p>
        </w:tc>
        <w:tc>
          <w:tcPr>
            <w:tcW w:w="1630" w:type="dxa"/>
            <w:tcBorders>
              <w:top w:val="single" w:sz="4" w:space="0" w:color="auto"/>
              <w:left w:val="single" w:sz="4" w:space="0" w:color="auto"/>
              <w:bottom w:val="single" w:sz="4" w:space="0" w:color="auto"/>
              <w:right w:val="single" w:sz="4" w:space="0" w:color="auto"/>
            </w:tcBorders>
          </w:tcPr>
          <w:p w14:paraId="2930D36F" w14:textId="3592B6CA"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512C1082" w14:textId="587B25B1"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22822B2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6BDA45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9DCB8CB"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3D59D82" w14:textId="707B8DA6" w:rsidR="008476C1" w:rsidRPr="00366F2E" w:rsidRDefault="008476C1" w:rsidP="008476C1">
            <w:pPr>
              <w:jc w:val="center"/>
              <w:rPr>
                <w:rFonts w:ascii="Arial" w:hAnsi="Arial" w:cs="Arial"/>
                <w:sz w:val="20"/>
                <w:szCs w:val="20"/>
              </w:rPr>
            </w:pPr>
            <w:r w:rsidRPr="00366F2E">
              <w:rPr>
                <w:rFonts w:ascii="Arial" w:hAnsi="Arial" w:cs="Arial"/>
                <w:sz w:val="20"/>
                <w:szCs w:val="20"/>
              </w:rPr>
              <w:br w:type="page"/>
              <w:t>143</w:t>
            </w:r>
          </w:p>
        </w:tc>
        <w:tc>
          <w:tcPr>
            <w:tcW w:w="2764" w:type="dxa"/>
            <w:tcBorders>
              <w:top w:val="single" w:sz="4" w:space="0" w:color="auto"/>
              <w:left w:val="single" w:sz="4" w:space="0" w:color="auto"/>
              <w:bottom w:val="single" w:sz="4" w:space="0" w:color="auto"/>
              <w:right w:val="single" w:sz="4" w:space="0" w:color="auto"/>
            </w:tcBorders>
          </w:tcPr>
          <w:p w14:paraId="05084D36" w14:textId="60CDAC17" w:rsidR="008476C1" w:rsidRPr="00366F2E" w:rsidRDefault="008476C1" w:rsidP="008476C1">
            <w:pPr>
              <w:rPr>
                <w:rFonts w:ascii="Arial" w:hAnsi="Arial" w:cs="Arial"/>
                <w:sz w:val="20"/>
                <w:szCs w:val="20"/>
              </w:rPr>
            </w:pPr>
            <w:r w:rsidRPr="00366F2E">
              <w:rPr>
                <w:rFonts w:ascii="Arial" w:hAnsi="Arial" w:cs="Arial"/>
                <w:noProof/>
                <w:sz w:val="20"/>
                <w:szCs w:val="20"/>
                <w:lang w:eastAsia="cs-CZ"/>
              </w:rPr>
              <mc:AlternateContent>
                <mc:Choice Requires="wps">
                  <w:drawing>
                    <wp:anchor distT="0" distB="0" distL="114300" distR="114300" simplePos="0" relativeHeight="251658312" behindDoc="0" locked="0" layoutInCell="1" allowOverlap="1" wp14:anchorId="6A152AEE" wp14:editId="3B0632AE">
                      <wp:simplePos x="0" y="0"/>
                      <wp:positionH relativeFrom="margin">
                        <wp:posOffset>1373505</wp:posOffset>
                      </wp:positionH>
                      <wp:positionV relativeFrom="bottomMargin">
                        <wp:posOffset>966322680</wp:posOffset>
                      </wp:positionV>
                      <wp:extent cx="2356485" cy="266065"/>
                      <wp:effectExtent l="0" t="0" r="0" b="635"/>
                      <wp:wrapNone/>
                      <wp:docPr id="10" name="Textové pole 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266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5184FE8" w14:textId="77777777" w:rsidR="008476C1" w:rsidRPr="00591387" w:rsidRDefault="008476C1" w:rsidP="00FE4528">
                                  <w:pPr>
                                    <w:jc w:val="center"/>
                                    <w:rPr>
                                      <w:i/>
                                    </w:rPr>
                                  </w:pPr>
                                  <w:r w:rsidRPr="00591387">
                                    <w:rPr>
                                      <w:i/>
                                    </w:rPr>
                                    <w:t>Platí od 1. ledna 2010</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77F74DA9">
                    <v:shape id="Textové pole 10" style="position:absolute;margin-left:108.15pt;margin-top:76088.4pt;width:185.55pt;height:20.95pt;z-index:251658312;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94"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pBoK5gEAAKkDAAAOAAAAZHJzL2Uyb0RvYy54bWysU9tu2zAMfR+wfxD0vtjxEi8z4hRdiw4D&#10;ugvQ7gNkWbaF2aJGKbGzrx8lp2m2vg17EURSPjznkN5eTUPPDgqdBlPy5SLlTBkJtTZtyb8/3r3Z&#10;cOa8MLXowaiSH5XjV7vXr7ajLVQGHfS1QkYgxhWjLXnnvS2SxMlODcItwCpDxQZwEJ5CbJMaxUjo&#10;Q59kaZonI2BtEaRyjrK3c5HvIn7TKOm/No1TnvUlJ24+nhjPKpzJbiuKFoXttDzREP/AYhDaUNMz&#10;1K3wgu1Rv4AatERw0PiFhCGBptFSRQ2kZpn+peahE1ZFLWSOs2eb3P+DlV8OD/YbMj99gIkGGEU4&#10;ew/yh2MGbjphWnWNCGOnRE2Nl8GyZLSuOH0arHaFCyDV+BlqGrLYe4hAU4NDcIV0MkKnARzPpqvJ&#10;M0nJ7O06X23WnEmqZXme5uvYQhRPX1t0/qOCgYVLyZGGGtHF4d75wEYUT09CMwN3uu/jYHvzR4Ie&#10;hkxkHwjP1P1UTUzXJc83oXFQU0F9JD0I877QftOlA/zF2Ui7UnL3cy9QcdZ/MuTJ++VqFZYrBqv1&#10;u4wCvKxUlxVhJEGV3HM2X2/8vJB7i7rtqNM8BQPX5GOjo8RnVif+tA9R+Wl3w8JdxvHV8x+2+w0A&#10;AP//AwBQSwMEFAAGAAgAAAAhAF9awzTjAAAAEQEAAA8AAABkcnMvZG93bnJldi54bWxMj0tPwzAQ&#10;hO9I/AdrkbhRO6F5EOJUCMQV1PKQuLnJNomI11HsNuHfs3CB4858mp0pN4sdxAkn3zvSEK0UCKTa&#10;NT21Gl5fHq9yED4YaszgCDV8oYdNdX5WmqJxM23xtAut4BDyhdHQhTAWUvq6Q2v8yo1I7B3cZE3g&#10;c2plM5mZw+0gY6VSaU1P/KEzI953WH/ujlbD29Ph432tntsHm4yzW5QkeyO1vrxY7m5BBFzCHww/&#10;9bk6VNxp747UeDFoiKP0mlE2kjjKUp7BUJJnaxD7XzGO8gxkVcr/S6pvAAAA//8DAFBLAQItABQA&#10;BgAIAAAAIQC2gziS/gAAAOEBAAATAAAAAAAAAAAAAAAAAAAAAABbQ29udGVudF9UeXBlc10ueG1s&#10;UEsBAi0AFAAGAAgAAAAhADj9If/WAAAAlAEAAAsAAAAAAAAAAAAAAAAALwEAAF9yZWxzLy5yZWxz&#10;UEsBAi0AFAAGAAgAAAAhAK+kGgrmAQAAqQMAAA4AAAAAAAAAAAAAAAAALgIAAGRycy9lMm9Eb2Mu&#10;eG1sUEsBAi0AFAAGAAgAAAAhAF9awzTjAAAAEQEAAA8AAAAAAAAAAAAAAAAAQAQAAGRycy9kb3du&#10;cmV2LnhtbFBLBQYAAAAABAAEAPMAAABQBQAAAAA=&#10;" w14:anchorId="6A152AEE">
                      <v:textbox>
                        <w:txbxContent>
                          <w:p w:rsidRPr="00591387" w:rsidR="008476C1" w:rsidP="00FE4528" w:rsidRDefault="008476C1" w14:paraId="7F4B5134" w14:textId="77777777">
                            <w:pPr>
                              <w:jc w:val="center"/>
                              <w:rPr>
                                <w:i/>
                              </w:rPr>
                            </w:pPr>
                            <w:r w:rsidRPr="00591387">
                              <w:rPr>
                                <w:i/>
                              </w:rPr>
                              <w:t>Platí od 1. ledna 2010</w:t>
                            </w:r>
                          </w:p>
                        </w:txbxContent>
                      </v:textbox>
                      <w10:wrap anchorx="margin" anchory="margin"/>
                    </v:shape>
                  </w:pict>
                </mc:Fallback>
              </mc:AlternateContent>
            </w:r>
            <w:r w:rsidRPr="00366F2E">
              <w:rPr>
                <w:rFonts w:ascii="Arial" w:hAnsi="Arial" w:cs="Arial"/>
                <w:sz w:val="20"/>
                <w:szCs w:val="20"/>
              </w:rPr>
              <w:t>Nikaragua</w:t>
            </w:r>
          </w:p>
        </w:tc>
        <w:tc>
          <w:tcPr>
            <w:tcW w:w="1630" w:type="dxa"/>
            <w:tcBorders>
              <w:top w:val="single" w:sz="4" w:space="0" w:color="auto"/>
              <w:left w:val="single" w:sz="4" w:space="0" w:color="auto"/>
              <w:bottom w:val="single" w:sz="4" w:space="0" w:color="auto"/>
              <w:right w:val="single" w:sz="4" w:space="0" w:color="auto"/>
            </w:tcBorders>
          </w:tcPr>
          <w:p w14:paraId="2A86C0F3" w14:textId="0761EDFE"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0EA4E3D3" w14:textId="52F3D1F5"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66C4DC4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2944A78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75247A7"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3AA2527" w14:textId="4EF5FD09" w:rsidR="008476C1" w:rsidRPr="00366F2E" w:rsidRDefault="008476C1" w:rsidP="008476C1">
            <w:pPr>
              <w:jc w:val="center"/>
              <w:rPr>
                <w:rFonts w:ascii="Arial" w:hAnsi="Arial" w:cs="Arial"/>
                <w:sz w:val="20"/>
                <w:szCs w:val="20"/>
              </w:rPr>
            </w:pPr>
            <w:r w:rsidRPr="00366F2E">
              <w:rPr>
                <w:rFonts w:ascii="Arial" w:hAnsi="Arial" w:cs="Arial"/>
                <w:sz w:val="20"/>
                <w:szCs w:val="20"/>
              </w:rPr>
              <w:br w:type="page"/>
              <w:t>144</w:t>
            </w:r>
          </w:p>
        </w:tc>
        <w:tc>
          <w:tcPr>
            <w:tcW w:w="2764" w:type="dxa"/>
            <w:tcBorders>
              <w:top w:val="single" w:sz="4" w:space="0" w:color="auto"/>
              <w:left w:val="single" w:sz="4" w:space="0" w:color="auto"/>
              <w:bottom w:val="single" w:sz="4" w:space="0" w:color="auto"/>
              <w:right w:val="single" w:sz="4" w:space="0" w:color="auto"/>
            </w:tcBorders>
          </w:tcPr>
          <w:p w14:paraId="2160281B" w14:textId="77777777" w:rsidR="008476C1" w:rsidRPr="00366F2E" w:rsidRDefault="008476C1" w:rsidP="008476C1">
            <w:pPr>
              <w:rPr>
                <w:rFonts w:ascii="Arial" w:hAnsi="Arial" w:cs="Arial"/>
                <w:sz w:val="20"/>
                <w:szCs w:val="20"/>
              </w:rPr>
            </w:pPr>
            <w:r w:rsidRPr="00366F2E">
              <w:rPr>
                <w:rFonts w:ascii="Arial" w:hAnsi="Arial" w:cs="Arial"/>
                <w:sz w:val="20"/>
                <w:szCs w:val="20"/>
              </w:rPr>
              <w:t>Nizozemsko</w:t>
            </w:r>
          </w:p>
        </w:tc>
        <w:tc>
          <w:tcPr>
            <w:tcW w:w="1630" w:type="dxa"/>
            <w:tcBorders>
              <w:top w:val="single" w:sz="4" w:space="0" w:color="auto"/>
              <w:left w:val="single" w:sz="4" w:space="0" w:color="auto"/>
              <w:bottom w:val="single" w:sz="4" w:space="0" w:color="auto"/>
              <w:right w:val="single" w:sz="4" w:space="0" w:color="auto"/>
            </w:tcBorders>
          </w:tcPr>
          <w:p w14:paraId="00EF4C9C" w14:textId="6ECA960B"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775AA402" w14:textId="6CEB0F5E"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6B52C86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102</w:t>
            </w:r>
          </w:p>
        </w:tc>
        <w:tc>
          <w:tcPr>
            <w:tcW w:w="1776" w:type="dxa"/>
            <w:tcBorders>
              <w:top w:val="single" w:sz="4" w:space="0" w:color="auto"/>
              <w:left w:val="single" w:sz="4" w:space="0" w:color="auto"/>
              <w:bottom w:val="single" w:sz="4" w:space="0" w:color="auto"/>
              <w:right w:val="single" w:sz="4" w:space="0" w:color="auto"/>
            </w:tcBorders>
          </w:tcPr>
          <w:p w14:paraId="61DFF1F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202</w:t>
            </w:r>
          </w:p>
        </w:tc>
      </w:tr>
      <w:tr w:rsidR="008476C1" w:rsidRPr="00366F2E" w14:paraId="3FEC3D8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A93B0FA" w14:textId="4DF9131E" w:rsidR="008476C1" w:rsidRPr="00366F2E" w:rsidRDefault="008476C1" w:rsidP="008476C1">
            <w:pPr>
              <w:jc w:val="center"/>
              <w:rPr>
                <w:rFonts w:ascii="Arial" w:hAnsi="Arial" w:cs="Arial"/>
                <w:sz w:val="20"/>
                <w:szCs w:val="20"/>
              </w:rPr>
            </w:pPr>
            <w:r w:rsidRPr="00366F2E">
              <w:rPr>
                <w:rFonts w:ascii="Arial" w:hAnsi="Arial" w:cs="Arial"/>
                <w:sz w:val="20"/>
                <w:szCs w:val="20"/>
              </w:rPr>
              <w:br w:type="page"/>
              <w:t>145</w:t>
            </w:r>
          </w:p>
        </w:tc>
        <w:tc>
          <w:tcPr>
            <w:tcW w:w="2764" w:type="dxa"/>
            <w:tcBorders>
              <w:top w:val="single" w:sz="4" w:space="0" w:color="auto"/>
              <w:left w:val="single" w:sz="4" w:space="0" w:color="auto"/>
              <w:bottom w:val="single" w:sz="4" w:space="0" w:color="auto"/>
              <w:right w:val="single" w:sz="4" w:space="0" w:color="auto"/>
            </w:tcBorders>
          </w:tcPr>
          <w:p w14:paraId="6EF94274" w14:textId="77777777" w:rsidR="008476C1" w:rsidRPr="00366F2E" w:rsidRDefault="008476C1" w:rsidP="008476C1">
            <w:pPr>
              <w:rPr>
                <w:rFonts w:ascii="Arial" w:hAnsi="Arial" w:cs="Arial"/>
                <w:sz w:val="20"/>
                <w:szCs w:val="20"/>
              </w:rPr>
            </w:pPr>
            <w:r w:rsidRPr="00366F2E">
              <w:rPr>
                <w:rFonts w:ascii="Arial" w:hAnsi="Arial" w:cs="Arial"/>
                <w:sz w:val="20"/>
                <w:szCs w:val="20"/>
              </w:rPr>
              <w:t>Norsko</w:t>
            </w:r>
          </w:p>
        </w:tc>
        <w:tc>
          <w:tcPr>
            <w:tcW w:w="1630" w:type="dxa"/>
            <w:tcBorders>
              <w:top w:val="single" w:sz="4" w:space="0" w:color="auto"/>
              <w:left w:val="single" w:sz="4" w:space="0" w:color="auto"/>
              <w:bottom w:val="single" w:sz="4" w:space="0" w:color="auto"/>
              <w:right w:val="single" w:sz="4" w:space="0" w:color="auto"/>
            </w:tcBorders>
          </w:tcPr>
          <w:p w14:paraId="6B7761F6" w14:textId="10B96E3B"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5DF60417" w14:textId="34C68242"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4207CB9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4019FC2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204</w:t>
            </w:r>
          </w:p>
        </w:tc>
      </w:tr>
      <w:tr w:rsidR="008476C1" w:rsidRPr="00366F2E" w14:paraId="5C542C8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500AB65" w14:textId="675F3F5C" w:rsidR="008476C1" w:rsidRPr="00366F2E" w:rsidRDefault="008476C1" w:rsidP="008476C1">
            <w:pPr>
              <w:jc w:val="center"/>
              <w:rPr>
                <w:rFonts w:ascii="Arial" w:hAnsi="Arial" w:cs="Arial"/>
                <w:sz w:val="20"/>
                <w:szCs w:val="20"/>
              </w:rPr>
            </w:pPr>
            <w:r w:rsidRPr="00366F2E">
              <w:rPr>
                <w:rFonts w:ascii="Arial" w:hAnsi="Arial" w:cs="Arial"/>
                <w:sz w:val="20"/>
                <w:szCs w:val="20"/>
              </w:rPr>
              <w:t>146</w:t>
            </w:r>
          </w:p>
        </w:tc>
        <w:tc>
          <w:tcPr>
            <w:tcW w:w="2764" w:type="dxa"/>
            <w:tcBorders>
              <w:top w:val="single" w:sz="4" w:space="0" w:color="auto"/>
              <w:left w:val="single" w:sz="4" w:space="0" w:color="auto"/>
              <w:bottom w:val="single" w:sz="4" w:space="0" w:color="auto"/>
              <w:right w:val="single" w:sz="4" w:space="0" w:color="auto"/>
            </w:tcBorders>
          </w:tcPr>
          <w:p w14:paraId="65BC359A" w14:textId="77777777" w:rsidR="008476C1" w:rsidRPr="00366F2E" w:rsidRDefault="008476C1" w:rsidP="008476C1">
            <w:pPr>
              <w:rPr>
                <w:rFonts w:ascii="Arial" w:hAnsi="Arial" w:cs="Arial"/>
                <w:sz w:val="20"/>
                <w:szCs w:val="20"/>
              </w:rPr>
            </w:pPr>
            <w:r w:rsidRPr="00366F2E">
              <w:rPr>
                <w:rFonts w:ascii="Arial" w:hAnsi="Arial" w:cs="Arial"/>
                <w:sz w:val="20"/>
                <w:szCs w:val="20"/>
              </w:rPr>
              <w:t>Nová Kaledonie</w:t>
            </w:r>
          </w:p>
        </w:tc>
        <w:tc>
          <w:tcPr>
            <w:tcW w:w="1630" w:type="dxa"/>
            <w:tcBorders>
              <w:top w:val="single" w:sz="4" w:space="0" w:color="auto"/>
              <w:left w:val="single" w:sz="4" w:space="0" w:color="auto"/>
              <w:bottom w:val="single" w:sz="4" w:space="0" w:color="auto"/>
              <w:right w:val="single" w:sz="4" w:space="0" w:color="auto"/>
            </w:tcBorders>
          </w:tcPr>
          <w:p w14:paraId="00615514" w14:textId="3E7FF9FD"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3109849B" w14:textId="4EA63AD9"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55310BD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559F538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2C65BB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43CD94A" w14:textId="7AEFD0A3" w:rsidR="008476C1" w:rsidRPr="00366F2E" w:rsidRDefault="008476C1" w:rsidP="008476C1">
            <w:pPr>
              <w:jc w:val="center"/>
              <w:rPr>
                <w:rFonts w:ascii="Arial" w:hAnsi="Arial" w:cs="Arial"/>
                <w:sz w:val="20"/>
                <w:szCs w:val="20"/>
              </w:rPr>
            </w:pPr>
            <w:r w:rsidRPr="00366F2E">
              <w:rPr>
                <w:rFonts w:ascii="Arial" w:hAnsi="Arial" w:cs="Arial"/>
                <w:sz w:val="20"/>
                <w:szCs w:val="20"/>
              </w:rPr>
              <w:t>147</w:t>
            </w:r>
          </w:p>
        </w:tc>
        <w:tc>
          <w:tcPr>
            <w:tcW w:w="2764" w:type="dxa"/>
            <w:tcBorders>
              <w:top w:val="single" w:sz="4" w:space="0" w:color="auto"/>
              <w:left w:val="single" w:sz="4" w:space="0" w:color="auto"/>
              <w:bottom w:val="single" w:sz="4" w:space="0" w:color="auto"/>
              <w:right w:val="single" w:sz="4" w:space="0" w:color="auto"/>
            </w:tcBorders>
          </w:tcPr>
          <w:p w14:paraId="4D689FBC" w14:textId="77777777" w:rsidR="008476C1" w:rsidRPr="00366F2E" w:rsidRDefault="008476C1" w:rsidP="008476C1">
            <w:pPr>
              <w:rPr>
                <w:rFonts w:ascii="Arial" w:hAnsi="Arial" w:cs="Arial"/>
                <w:sz w:val="20"/>
                <w:szCs w:val="20"/>
              </w:rPr>
            </w:pPr>
            <w:r w:rsidRPr="00366F2E">
              <w:rPr>
                <w:rFonts w:ascii="Arial" w:hAnsi="Arial" w:cs="Arial"/>
                <w:sz w:val="20"/>
                <w:szCs w:val="20"/>
              </w:rPr>
              <w:t>Nový Zéland</w:t>
            </w:r>
          </w:p>
        </w:tc>
        <w:tc>
          <w:tcPr>
            <w:tcW w:w="1630" w:type="dxa"/>
            <w:tcBorders>
              <w:top w:val="single" w:sz="4" w:space="0" w:color="auto"/>
              <w:left w:val="single" w:sz="4" w:space="0" w:color="auto"/>
              <w:bottom w:val="single" w:sz="4" w:space="0" w:color="auto"/>
              <w:right w:val="single" w:sz="4" w:space="0" w:color="auto"/>
            </w:tcBorders>
          </w:tcPr>
          <w:p w14:paraId="41C4BD73" w14:textId="5A2C6BCD"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33A4A990" w14:textId="7530708F"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4F09C96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4580A1A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5655DB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EB91901" w14:textId="77777777" w:rsidR="008476C1" w:rsidRPr="00366F2E" w:rsidRDefault="008476C1" w:rsidP="008476C1">
            <w:pPr>
              <w:jc w:val="center"/>
              <w:rPr>
                <w:rFonts w:ascii="Arial" w:hAnsi="Arial" w:cs="Arial"/>
                <w:sz w:val="20"/>
                <w:szCs w:val="20"/>
              </w:rPr>
            </w:pPr>
          </w:p>
        </w:tc>
        <w:tc>
          <w:tcPr>
            <w:tcW w:w="2764" w:type="dxa"/>
            <w:tcBorders>
              <w:top w:val="single" w:sz="4" w:space="0" w:color="auto"/>
              <w:left w:val="single" w:sz="4" w:space="0" w:color="auto"/>
              <w:bottom w:val="single" w:sz="4" w:space="0" w:color="auto"/>
              <w:right w:val="single" w:sz="4" w:space="0" w:color="auto"/>
            </w:tcBorders>
          </w:tcPr>
          <w:p w14:paraId="5E0104B7" w14:textId="77777777" w:rsidR="008476C1" w:rsidRPr="00366F2E" w:rsidRDefault="008476C1" w:rsidP="008476C1">
            <w:pPr>
              <w:rPr>
                <w:rFonts w:ascii="Arial" w:hAnsi="Arial" w:cs="Arial"/>
                <w:sz w:val="20"/>
                <w:szCs w:val="20"/>
              </w:rPr>
            </w:pPr>
            <w:r w:rsidRPr="00366F2E">
              <w:rPr>
                <w:rFonts w:ascii="Arial" w:hAnsi="Arial" w:cs="Arial"/>
                <w:sz w:val="20"/>
                <w:szCs w:val="20"/>
              </w:rPr>
              <w:t>- Cookovy ostrovy</w:t>
            </w:r>
          </w:p>
        </w:tc>
        <w:tc>
          <w:tcPr>
            <w:tcW w:w="1630" w:type="dxa"/>
            <w:tcBorders>
              <w:top w:val="single" w:sz="4" w:space="0" w:color="auto"/>
              <w:left w:val="single" w:sz="4" w:space="0" w:color="auto"/>
              <w:bottom w:val="single" w:sz="4" w:space="0" w:color="auto"/>
              <w:right w:val="single" w:sz="4" w:space="0" w:color="auto"/>
            </w:tcBorders>
          </w:tcPr>
          <w:p w14:paraId="681EDA03" w14:textId="5E5B1D07"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029E96C3" w14:textId="687571C7"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190A590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3D0574F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DA70B2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CC9B0A3" w14:textId="68F78680" w:rsidR="008476C1" w:rsidRPr="00366F2E" w:rsidRDefault="008476C1" w:rsidP="008476C1">
            <w:pPr>
              <w:jc w:val="center"/>
              <w:rPr>
                <w:rFonts w:ascii="Arial" w:hAnsi="Arial" w:cs="Arial"/>
                <w:sz w:val="20"/>
                <w:szCs w:val="20"/>
              </w:rPr>
            </w:pPr>
          </w:p>
        </w:tc>
        <w:tc>
          <w:tcPr>
            <w:tcW w:w="2764" w:type="dxa"/>
            <w:tcBorders>
              <w:top w:val="single" w:sz="4" w:space="0" w:color="auto"/>
              <w:left w:val="single" w:sz="4" w:space="0" w:color="auto"/>
              <w:bottom w:val="single" w:sz="4" w:space="0" w:color="auto"/>
              <w:right w:val="single" w:sz="4" w:space="0" w:color="auto"/>
            </w:tcBorders>
          </w:tcPr>
          <w:p w14:paraId="108A5807" w14:textId="77777777" w:rsidR="008476C1" w:rsidRPr="00366F2E" w:rsidRDefault="008476C1" w:rsidP="008476C1">
            <w:pPr>
              <w:rPr>
                <w:rFonts w:ascii="Arial" w:hAnsi="Arial" w:cs="Arial"/>
                <w:sz w:val="20"/>
                <w:szCs w:val="20"/>
              </w:rPr>
            </w:pPr>
            <w:r w:rsidRPr="00366F2E">
              <w:rPr>
                <w:rFonts w:ascii="Arial" w:hAnsi="Arial" w:cs="Arial"/>
                <w:sz w:val="20"/>
                <w:szCs w:val="20"/>
              </w:rPr>
              <w:t>- Niue</w:t>
            </w:r>
          </w:p>
        </w:tc>
        <w:tc>
          <w:tcPr>
            <w:tcW w:w="1630" w:type="dxa"/>
            <w:tcBorders>
              <w:top w:val="single" w:sz="4" w:space="0" w:color="auto"/>
              <w:left w:val="single" w:sz="4" w:space="0" w:color="auto"/>
              <w:bottom w:val="single" w:sz="4" w:space="0" w:color="auto"/>
              <w:right w:val="single" w:sz="4" w:space="0" w:color="auto"/>
            </w:tcBorders>
          </w:tcPr>
          <w:p w14:paraId="265FACEE" w14:textId="7C9AD022"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3F79FCA1" w14:textId="5A2F9752"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45DD81F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5DD05DB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A20E20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C644F7B" w14:textId="694F0FD0" w:rsidR="008476C1" w:rsidRPr="00366F2E" w:rsidRDefault="008476C1" w:rsidP="008476C1">
            <w:pPr>
              <w:jc w:val="center"/>
              <w:rPr>
                <w:rFonts w:ascii="Arial" w:hAnsi="Arial" w:cs="Arial"/>
                <w:sz w:val="20"/>
                <w:szCs w:val="20"/>
              </w:rPr>
            </w:pPr>
            <w:r w:rsidRPr="00366F2E">
              <w:rPr>
                <w:rFonts w:ascii="Arial" w:hAnsi="Arial" w:cs="Arial"/>
                <w:sz w:val="20"/>
                <w:szCs w:val="20"/>
              </w:rPr>
              <w:t>148</w:t>
            </w:r>
          </w:p>
        </w:tc>
        <w:tc>
          <w:tcPr>
            <w:tcW w:w="2764" w:type="dxa"/>
            <w:tcBorders>
              <w:top w:val="single" w:sz="4" w:space="0" w:color="auto"/>
              <w:left w:val="single" w:sz="4" w:space="0" w:color="auto"/>
              <w:bottom w:val="single" w:sz="4" w:space="0" w:color="auto"/>
              <w:right w:val="single" w:sz="4" w:space="0" w:color="auto"/>
            </w:tcBorders>
          </w:tcPr>
          <w:p w14:paraId="1F49F9E0" w14:textId="77777777" w:rsidR="008476C1" w:rsidRPr="00366F2E" w:rsidRDefault="008476C1" w:rsidP="008476C1">
            <w:pPr>
              <w:rPr>
                <w:rFonts w:ascii="Arial" w:hAnsi="Arial" w:cs="Arial"/>
                <w:sz w:val="20"/>
                <w:szCs w:val="20"/>
              </w:rPr>
            </w:pPr>
            <w:r w:rsidRPr="00366F2E">
              <w:rPr>
                <w:rFonts w:ascii="Arial" w:hAnsi="Arial" w:cs="Arial"/>
                <w:sz w:val="20"/>
                <w:szCs w:val="20"/>
              </w:rPr>
              <w:t>Omán</w:t>
            </w:r>
          </w:p>
        </w:tc>
        <w:tc>
          <w:tcPr>
            <w:tcW w:w="1630" w:type="dxa"/>
            <w:tcBorders>
              <w:top w:val="single" w:sz="4" w:space="0" w:color="auto"/>
              <w:left w:val="single" w:sz="4" w:space="0" w:color="auto"/>
              <w:bottom w:val="single" w:sz="4" w:space="0" w:color="auto"/>
              <w:right w:val="single" w:sz="4" w:space="0" w:color="auto"/>
            </w:tcBorders>
          </w:tcPr>
          <w:p w14:paraId="7403D832" w14:textId="6ECCFF13"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5289DD7D" w14:textId="49627762"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0E02F0D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21DDEED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328EFE6"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A8B4523" w14:textId="191E9148" w:rsidR="008476C1" w:rsidRPr="00366F2E" w:rsidRDefault="008476C1" w:rsidP="008476C1">
            <w:pPr>
              <w:jc w:val="center"/>
              <w:rPr>
                <w:rFonts w:ascii="Arial" w:hAnsi="Arial" w:cs="Arial"/>
                <w:sz w:val="20"/>
                <w:szCs w:val="20"/>
              </w:rPr>
            </w:pPr>
            <w:r w:rsidRPr="00366F2E">
              <w:rPr>
                <w:rFonts w:ascii="Arial" w:hAnsi="Arial" w:cs="Arial"/>
                <w:sz w:val="20"/>
                <w:szCs w:val="20"/>
              </w:rPr>
              <w:t>149</w:t>
            </w:r>
          </w:p>
        </w:tc>
        <w:tc>
          <w:tcPr>
            <w:tcW w:w="2764" w:type="dxa"/>
            <w:tcBorders>
              <w:top w:val="single" w:sz="4" w:space="0" w:color="auto"/>
              <w:left w:val="single" w:sz="4" w:space="0" w:color="auto"/>
              <w:bottom w:val="single" w:sz="4" w:space="0" w:color="auto"/>
              <w:right w:val="single" w:sz="4" w:space="0" w:color="auto"/>
            </w:tcBorders>
          </w:tcPr>
          <w:p w14:paraId="0BE82476" w14:textId="77777777" w:rsidR="008476C1" w:rsidRPr="00366F2E" w:rsidRDefault="008476C1" w:rsidP="008476C1">
            <w:pPr>
              <w:rPr>
                <w:rFonts w:ascii="Arial" w:hAnsi="Arial" w:cs="Arial"/>
                <w:sz w:val="20"/>
                <w:szCs w:val="20"/>
              </w:rPr>
            </w:pPr>
            <w:r w:rsidRPr="00366F2E">
              <w:rPr>
                <w:rFonts w:ascii="Arial" w:hAnsi="Arial" w:cs="Arial"/>
                <w:sz w:val="20"/>
                <w:szCs w:val="20"/>
              </w:rPr>
              <w:t>Pákistán</w:t>
            </w:r>
          </w:p>
        </w:tc>
        <w:tc>
          <w:tcPr>
            <w:tcW w:w="1630" w:type="dxa"/>
            <w:tcBorders>
              <w:top w:val="single" w:sz="4" w:space="0" w:color="auto"/>
              <w:left w:val="single" w:sz="4" w:space="0" w:color="auto"/>
              <w:bottom w:val="single" w:sz="4" w:space="0" w:color="auto"/>
              <w:right w:val="single" w:sz="4" w:space="0" w:color="auto"/>
            </w:tcBorders>
          </w:tcPr>
          <w:p w14:paraId="63CB870D" w14:textId="618AD1A0"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1208E2CE" w14:textId="2598DDF7"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79F1AD9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479D288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D32C8D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4884C7C" w14:textId="44B82E27" w:rsidR="008476C1" w:rsidRPr="00366F2E" w:rsidRDefault="008476C1" w:rsidP="008476C1">
            <w:pPr>
              <w:jc w:val="center"/>
              <w:rPr>
                <w:rFonts w:ascii="Arial" w:hAnsi="Arial" w:cs="Arial"/>
                <w:sz w:val="20"/>
                <w:szCs w:val="20"/>
              </w:rPr>
            </w:pPr>
            <w:r w:rsidRPr="00366F2E">
              <w:rPr>
                <w:rFonts w:ascii="Arial" w:hAnsi="Arial" w:cs="Arial"/>
                <w:sz w:val="20"/>
                <w:szCs w:val="20"/>
              </w:rPr>
              <w:t>150</w:t>
            </w:r>
          </w:p>
        </w:tc>
        <w:tc>
          <w:tcPr>
            <w:tcW w:w="2764" w:type="dxa"/>
            <w:tcBorders>
              <w:top w:val="single" w:sz="4" w:space="0" w:color="auto"/>
              <w:left w:val="single" w:sz="4" w:space="0" w:color="auto"/>
              <w:bottom w:val="single" w:sz="4" w:space="0" w:color="auto"/>
              <w:right w:val="single" w:sz="4" w:space="0" w:color="auto"/>
            </w:tcBorders>
          </w:tcPr>
          <w:p w14:paraId="7BEAE352" w14:textId="77777777" w:rsidR="008476C1" w:rsidRPr="00366F2E" w:rsidRDefault="008476C1" w:rsidP="008476C1">
            <w:pPr>
              <w:rPr>
                <w:rFonts w:ascii="Arial" w:hAnsi="Arial" w:cs="Arial"/>
                <w:sz w:val="20"/>
                <w:szCs w:val="20"/>
              </w:rPr>
            </w:pPr>
            <w:r w:rsidRPr="00366F2E">
              <w:rPr>
                <w:rFonts w:ascii="Arial" w:hAnsi="Arial" w:cs="Arial"/>
                <w:sz w:val="20"/>
                <w:szCs w:val="20"/>
              </w:rPr>
              <w:t>Palau</w:t>
            </w:r>
          </w:p>
        </w:tc>
        <w:tc>
          <w:tcPr>
            <w:tcW w:w="1630" w:type="dxa"/>
            <w:tcBorders>
              <w:top w:val="single" w:sz="4" w:space="0" w:color="auto"/>
              <w:left w:val="single" w:sz="4" w:space="0" w:color="auto"/>
              <w:bottom w:val="single" w:sz="4" w:space="0" w:color="auto"/>
              <w:right w:val="single" w:sz="4" w:space="0" w:color="auto"/>
            </w:tcBorders>
          </w:tcPr>
          <w:p w14:paraId="7D1FBC6B" w14:textId="7488035A"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458C49FC" w14:textId="20F57D7F"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31FF1EC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234D07D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1EA210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05035CE" w14:textId="68CF7471" w:rsidR="008476C1" w:rsidRPr="00366F2E" w:rsidRDefault="008476C1" w:rsidP="008476C1">
            <w:pPr>
              <w:jc w:val="center"/>
              <w:rPr>
                <w:rFonts w:ascii="Arial" w:hAnsi="Arial" w:cs="Arial"/>
                <w:sz w:val="20"/>
                <w:szCs w:val="20"/>
              </w:rPr>
            </w:pPr>
            <w:r w:rsidRPr="00366F2E">
              <w:rPr>
                <w:rFonts w:ascii="Arial" w:hAnsi="Arial" w:cs="Arial"/>
                <w:sz w:val="20"/>
                <w:szCs w:val="20"/>
              </w:rPr>
              <w:t>151</w:t>
            </w:r>
          </w:p>
        </w:tc>
        <w:tc>
          <w:tcPr>
            <w:tcW w:w="2764" w:type="dxa"/>
            <w:tcBorders>
              <w:top w:val="single" w:sz="4" w:space="0" w:color="auto"/>
              <w:left w:val="single" w:sz="4" w:space="0" w:color="auto"/>
              <w:bottom w:val="single" w:sz="4" w:space="0" w:color="auto"/>
              <w:right w:val="single" w:sz="4" w:space="0" w:color="auto"/>
            </w:tcBorders>
          </w:tcPr>
          <w:p w14:paraId="202CD4D0" w14:textId="77777777" w:rsidR="008476C1" w:rsidRPr="00366F2E" w:rsidRDefault="008476C1" w:rsidP="008476C1">
            <w:pPr>
              <w:rPr>
                <w:rFonts w:ascii="Arial" w:hAnsi="Arial" w:cs="Arial"/>
                <w:sz w:val="20"/>
                <w:szCs w:val="20"/>
              </w:rPr>
            </w:pPr>
            <w:r w:rsidRPr="00366F2E">
              <w:rPr>
                <w:rFonts w:ascii="Arial" w:hAnsi="Arial" w:cs="Arial"/>
                <w:sz w:val="20"/>
                <w:szCs w:val="20"/>
              </w:rPr>
              <w:t>Panama</w:t>
            </w:r>
          </w:p>
        </w:tc>
        <w:tc>
          <w:tcPr>
            <w:tcW w:w="1630" w:type="dxa"/>
            <w:tcBorders>
              <w:top w:val="single" w:sz="4" w:space="0" w:color="auto"/>
              <w:left w:val="single" w:sz="4" w:space="0" w:color="auto"/>
              <w:bottom w:val="single" w:sz="4" w:space="0" w:color="auto"/>
              <w:right w:val="single" w:sz="4" w:space="0" w:color="auto"/>
            </w:tcBorders>
          </w:tcPr>
          <w:p w14:paraId="72ECF326" w14:textId="04DC36E6"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0738DAE4" w14:textId="0F32CD28"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2B32077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3955214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3CE1A68"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E018532" w14:textId="79B310ED" w:rsidR="008476C1" w:rsidRPr="00366F2E" w:rsidRDefault="008476C1" w:rsidP="008476C1">
            <w:pPr>
              <w:jc w:val="center"/>
              <w:rPr>
                <w:rFonts w:ascii="Arial" w:hAnsi="Arial" w:cs="Arial"/>
                <w:sz w:val="20"/>
                <w:szCs w:val="20"/>
              </w:rPr>
            </w:pPr>
            <w:r w:rsidRPr="00366F2E">
              <w:rPr>
                <w:rFonts w:ascii="Arial" w:hAnsi="Arial" w:cs="Arial"/>
                <w:sz w:val="20"/>
                <w:szCs w:val="20"/>
              </w:rPr>
              <w:t>152</w:t>
            </w:r>
          </w:p>
        </w:tc>
        <w:tc>
          <w:tcPr>
            <w:tcW w:w="2764" w:type="dxa"/>
            <w:tcBorders>
              <w:top w:val="single" w:sz="4" w:space="0" w:color="auto"/>
              <w:left w:val="single" w:sz="4" w:space="0" w:color="auto"/>
              <w:bottom w:val="single" w:sz="4" w:space="0" w:color="auto"/>
              <w:right w:val="single" w:sz="4" w:space="0" w:color="auto"/>
            </w:tcBorders>
          </w:tcPr>
          <w:p w14:paraId="7B5FBAD5" w14:textId="77777777" w:rsidR="008476C1" w:rsidRPr="00366F2E" w:rsidRDefault="008476C1" w:rsidP="008476C1">
            <w:pPr>
              <w:rPr>
                <w:rFonts w:ascii="Arial" w:hAnsi="Arial" w:cs="Arial"/>
                <w:sz w:val="20"/>
                <w:szCs w:val="20"/>
              </w:rPr>
            </w:pPr>
            <w:r w:rsidRPr="00366F2E">
              <w:rPr>
                <w:rFonts w:ascii="Arial" w:hAnsi="Arial" w:cs="Arial"/>
                <w:sz w:val="20"/>
                <w:szCs w:val="20"/>
              </w:rPr>
              <w:t>Papua – Nová Guinea</w:t>
            </w:r>
          </w:p>
        </w:tc>
        <w:tc>
          <w:tcPr>
            <w:tcW w:w="1630" w:type="dxa"/>
            <w:tcBorders>
              <w:top w:val="single" w:sz="4" w:space="0" w:color="auto"/>
              <w:left w:val="single" w:sz="4" w:space="0" w:color="auto"/>
              <w:bottom w:val="single" w:sz="4" w:space="0" w:color="auto"/>
              <w:right w:val="single" w:sz="4" w:space="0" w:color="auto"/>
            </w:tcBorders>
          </w:tcPr>
          <w:p w14:paraId="228F7E42" w14:textId="2AF52277"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75EB6DA2" w14:textId="19380C25"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63D9E0E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3894E97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41AF08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4D7D1E2" w14:textId="659D5A4B" w:rsidR="008476C1" w:rsidRPr="00366F2E" w:rsidRDefault="008476C1" w:rsidP="008476C1">
            <w:pPr>
              <w:jc w:val="center"/>
              <w:rPr>
                <w:rFonts w:ascii="Arial" w:hAnsi="Arial" w:cs="Arial"/>
                <w:sz w:val="20"/>
                <w:szCs w:val="20"/>
              </w:rPr>
            </w:pPr>
            <w:r w:rsidRPr="00366F2E">
              <w:rPr>
                <w:rFonts w:ascii="Arial" w:hAnsi="Arial" w:cs="Arial"/>
                <w:sz w:val="20"/>
                <w:szCs w:val="20"/>
              </w:rPr>
              <w:t>153</w:t>
            </w:r>
          </w:p>
        </w:tc>
        <w:tc>
          <w:tcPr>
            <w:tcW w:w="2764" w:type="dxa"/>
            <w:tcBorders>
              <w:top w:val="single" w:sz="4" w:space="0" w:color="auto"/>
              <w:left w:val="single" w:sz="4" w:space="0" w:color="auto"/>
              <w:bottom w:val="single" w:sz="4" w:space="0" w:color="auto"/>
              <w:right w:val="single" w:sz="4" w:space="0" w:color="auto"/>
            </w:tcBorders>
          </w:tcPr>
          <w:p w14:paraId="769BBD97" w14:textId="77777777" w:rsidR="008476C1" w:rsidRPr="00366F2E" w:rsidRDefault="008476C1" w:rsidP="008476C1">
            <w:pPr>
              <w:rPr>
                <w:rFonts w:ascii="Arial" w:hAnsi="Arial" w:cs="Arial"/>
                <w:sz w:val="20"/>
                <w:szCs w:val="20"/>
              </w:rPr>
            </w:pPr>
            <w:r w:rsidRPr="00366F2E">
              <w:rPr>
                <w:rFonts w:ascii="Arial" w:hAnsi="Arial" w:cs="Arial"/>
                <w:sz w:val="20"/>
                <w:szCs w:val="20"/>
              </w:rPr>
              <w:t>Paraguay</w:t>
            </w:r>
          </w:p>
        </w:tc>
        <w:tc>
          <w:tcPr>
            <w:tcW w:w="1630" w:type="dxa"/>
            <w:tcBorders>
              <w:top w:val="single" w:sz="4" w:space="0" w:color="auto"/>
              <w:left w:val="single" w:sz="4" w:space="0" w:color="auto"/>
              <w:bottom w:val="single" w:sz="4" w:space="0" w:color="auto"/>
              <w:right w:val="single" w:sz="4" w:space="0" w:color="auto"/>
            </w:tcBorders>
          </w:tcPr>
          <w:p w14:paraId="4FC538AC" w14:textId="1636A3E9"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5C1C1133" w14:textId="493AEB86"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3BCCAEE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365E20B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0FEAC3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88ABDF8" w14:textId="609DD55F" w:rsidR="008476C1" w:rsidRPr="00366F2E" w:rsidRDefault="008476C1" w:rsidP="008476C1">
            <w:pPr>
              <w:jc w:val="center"/>
              <w:rPr>
                <w:rFonts w:ascii="Arial" w:hAnsi="Arial" w:cs="Arial"/>
                <w:sz w:val="20"/>
                <w:szCs w:val="20"/>
              </w:rPr>
            </w:pPr>
            <w:r w:rsidRPr="00366F2E">
              <w:rPr>
                <w:rFonts w:ascii="Arial" w:hAnsi="Arial" w:cs="Arial"/>
                <w:sz w:val="20"/>
                <w:szCs w:val="20"/>
              </w:rPr>
              <w:t>154</w:t>
            </w:r>
          </w:p>
        </w:tc>
        <w:tc>
          <w:tcPr>
            <w:tcW w:w="2764" w:type="dxa"/>
            <w:tcBorders>
              <w:top w:val="single" w:sz="4" w:space="0" w:color="auto"/>
              <w:left w:val="single" w:sz="4" w:space="0" w:color="auto"/>
              <w:bottom w:val="single" w:sz="4" w:space="0" w:color="auto"/>
              <w:right w:val="single" w:sz="4" w:space="0" w:color="auto"/>
            </w:tcBorders>
          </w:tcPr>
          <w:p w14:paraId="6DA692C8" w14:textId="77777777" w:rsidR="008476C1" w:rsidRPr="00366F2E" w:rsidRDefault="008476C1" w:rsidP="008476C1">
            <w:pPr>
              <w:rPr>
                <w:rFonts w:ascii="Arial" w:hAnsi="Arial" w:cs="Arial"/>
                <w:sz w:val="20"/>
                <w:szCs w:val="20"/>
              </w:rPr>
            </w:pPr>
            <w:r w:rsidRPr="00366F2E">
              <w:rPr>
                <w:rFonts w:ascii="Arial" w:hAnsi="Arial" w:cs="Arial"/>
                <w:sz w:val="20"/>
                <w:szCs w:val="20"/>
              </w:rPr>
              <w:t>Peru</w:t>
            </w:r>
          </w:p>
        </w:tc>
        <w:tc>
          <w:tcPr>
            <w:tcW w:w="1630" w:type="dxa"/>
            <w:tcBorders>
              <w:top w:val="single" w:sz="4" w:space="0" w:color="auto"/>
              <w:left w:val="single" w:sz="4" w:space="0" w:color="auto"/>
              <w:bottom w:val="single" w:sz="4" w:space="0" w:color="auto"/>
              <w:right w:val="single" w:sz="4" w:space="0" w:color="auto"/>
            </w:tcBorders>
          </w:tcPr>
          <w:p w14:paraId="2A59EBA2" w14:textId="746A5143"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56B16BC2" w14:textId="2DBC7286"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6F7FDD5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175C74E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F789E77"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520DCEB" w14:textId="220F8D75" w:rsidR="008476C1" w:rsidRPr="00366F2E" w:rsidRDefault="008476C1" w:rsidP="008476C1">
            <w:pPr>
              <w:jc w:val="center"/>
              <w:rPr>
                <w:rFonts w:ascii="Arial" w:hAnsi="Arial" w:cs="Arial"/>
                <w:sz w:val="20"/>
                <w:szCs w:val="20"/>
              </w:rPr>
            </w:pPr>
            <w:r w:rsidRPr="00366F2E">
              <w:rPr>
                <w:rFonts w:ascii="Arial" w:hAnsi="Arial" w:cs="Arial"/>
                <w:sz w:val="20"/>
                <w:szCs w:val="20"/>
              </w:rPr>
              <w:t>155</w:t>
            </w:r>
          </w:p>
        </w:tc>
        <w:tc>
          <w:tcPr>
            <w:tcW w:w="2764" w:type="dxa"/>
            <w:tcBorders>
              <w:top w:val="single" w:sz="4" w:space="0" w:color="auto"/>
              <w:left w:val="single" w:sz="4" w:space="0" w:color="auto"/>
              <w:bottom w:val="single" w:sz="4" w:space="0" w:color="auto"/>
              <w:right w:val="single" w:sz="4" w:space="0" w:color="auto"/>
            </w:tcBorders>
          </w:tcPr>
          <w:p w14:paraId="68C80CA5" w14:textId="77777777" w:rsidR="008476C1" w:rsidRPr="00366F2E" w:rsidRDefault="008476C1" w:rsidP="008476C1">
            <w:pPr>
              <w:rPr>
                <w:rFonts w:ascii="Arial" w:hAnsi="Arial" w:cs="Arial"/>
                <w:sz w:val="20"/>
                <w:szCs w:val="20"/>
              </w:rPr>
            </w:pPr>
            <w:r w:rsidRPr="00366F2E">
              <w:rPr>
                <w:rFonts w:ascii="Arial" w:hAnsi="Arial" w:cs="Arial"/>
                <w:sz w:val="20"/>
                <w:szCs w:val="20"/>
              </w:rPr>
              <w:t>Pitcairnovy ostrovy</w:t>
            </w:r>
          </w:p>
        </w:tc>
        <w:tc>
          <w:tcPr>
            <w:tcW w:w="1630" w:type="dxa"/>
            <w:tcBorders>
              <w:top w:val="single" w:sz="4" w:space="0" w:color="auto"/>
              <w:left w:val="single" w:sz="4" w:space="0" w:color="auto"/>
              <w:bottom w:val="single" w:sz="4" w:space="0" w:color="auto"/>
              <w:right w:val="single" w:sz="4" w:space="0" w:color="auto"/>
            </w:tcBorders>
          </w:tcPr>
          <w:p w14:paraId="5D99F7A5" w14:textId="318249D5"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76BE6FBF" w14:textId="6E575155"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02D1E76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9A80FF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F16A896"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1642D1F" w14:textId="49B28337" w:rsidR="008476C1" w:rsidRPr="00366F2E" w:rsidRDefault="008476C1" w:rsidP="008476C1">
            <w:pPr>
              <w:jc w:val="center"/>
              <w:rPr>
                <w:rFonts w:ascii="Arial" w:hAnsi="Arial" w:cs="Arial"/>
                <w:sz w:val="20"/>
                <w:szCs w:val="20"/>
              </w:rPr>
            </w:pPr>
            <w:r w:rsidRPr="00366F2E">
              <w:rPr>
                <w:rFonts w:ascii="Arial" w:hAnsi="Arial" w:cs="Arial"/>
                <w:sz w:val="20"/>
                <w:szCs w:val="20"/>
              </w:rPr>
              <w:t>156</w:t>
            </w:r>
          </w:p>
        </w:tc>
        <w:tc>
          <w:tcPr>
            <w:tcW w:w="2764" w:type="dxa"/>
            <w:tcBorders>
              <w:top w:val="single" w:sz="4" w:space="0" w:color="auto"/>
              <w:left w:val="single" w:sz="4" w:space="0" w:color="auto"/>
              <w:bottom w:val="single" w:sz="4" w:space="0" w:color="auto"/>
              <w:right w:val="single" w:sz="4" w:space="0" w:color="auto"/>
            </w:tcBorders>
          </w:tcPr>
          <w:p w14:paraId="5B23DBB2" w14:textId="77777777" w:rsidR="008476C1" w:rsidRPr="00366F2E" w:rsidRDefault="008476C1" w:rsidP="008476C1">
            <w:pPr>
              <w:rPr>
                <w:rFonts w:ascii="Arial" w:hAnsi="Arial" w:cs="Arial"/>
                <w:sz w:val="20"/>
                <w:szCs w:val="20"/>
              </w:rPr>
            </w:pPr>
            <w:r w:rsidRPr="00366F2E">
              <w:rPr>
                <w:rFonts w:ascii="Arial" w:hAnsi="Arial" w:cs="Arial"/>
                <w:sz w:val="20"/>
                <w:szCs w:val="20"/>
              </w:rPr>
              <w:t>Pobřeží Slonoviny</w:t>
            </w:r>
          </w:p>
        </w:tc>
        <w:tc>
          <w:tcPr>
            <w:tcW w:w="1630" w:type="dxa"/>
            <w:tcBorders>
              <w:top w:val="single" w:sz="4" w:space="0" w:color="auto"/>
              <w:left w:val="single" w:sz="4" w:space="0" w:color="auto"/>
              <w:bottom w:val="single" w:sz="4" w:space="0" w:color="auto"/>
              <w:right w:val="single" w:sz="4" w:space="0" w:color="auto"/>
            </w:tcBorders>
          </w:tcPr>
          <w:p w14:paraId="09B028EA" w14:textId="26D82BBB" w:rsidR="008476C1" w:rsidRPr="00366F2E" w:rsidRDefault="008476C1" w:rsidP="008476C1">
            <w:pPr>
              <w:jc w:val="center"/>
              <w:rPr>
                <w:rFonts w:ascii="Arial" w:hAnsi="Arial" w:cs="Arial"/>
                <w:sz w:val="20"/>
                <w:szCs w:val="20"/>
              </w:rPr>
            </w:pPr>
            <w:r w:rsidRPr="00366F2E">
              <w:rPr>
                <w:rFonts w:ascii="Arial" w:hAnsi="Arial" w:cs="Arial"/>
                <w:sz w:val="20"/>
                <w:szCs w:val="20"/>
              </w:rPr>
              <w:t>5</w:t>
            </w:r>
          </w:p>
        </w:tc>
        <w:tc>
          <w:tcPr>
            <w:tcW w:w="1701" w:type="dxa"/>
            <w:tcBorders>
              <w:top w:val="single" w:sz="4" w:space="0" w:color="auto"/>
              <w:left w:val="single" w:sz="4" w:space="0" w:color="auto"/>
              <w:bottom w:val="single" w:sz="4" w:space="0" w:color="auto"/>
              <w:right w:val="single" w:sz="4" w:space="0" w:color="auto"/>
            </w:tcBorders>
          </w:tcPr>
          <w:p w14:paraId="461E460A" w14:textId="4E127688" w:rsidR="008476C1" w:rsidRPr="00366F2E" w:rsidRDefault="008476C1" w:rsidP="008476C1">
            <w:pPr>
              <w:jc w:val="center"/>
              <w:rPr>
                <w:rFonts w:ascii="Arial" w:hAnsi="Arial" w:cs="Arial"/>
                <w:sz w:val="20"/>
                <w:szCs w:val="20"/>
              </w:rPr>
            </w:pPr>
            <w:r w:rsidRPr="00366F2E">
              <w:rPr>
                <w:rFonts w:ascii="Arial" w:hAnsi="Arial" w:cs="Arial"/>
                <w:sz w:val="20"/>
                <w:szCs w:val="20"/>
              </w:rPr>
              <w:t>25</w:t>
            </w:r>
          </w:p>
        </w:tc>
        <w:tc>
          <w:tcPr>
            <w:tcW w:w="1418" w:type="dxa"/>
            <w:tcBorders>
              <w:top w:val="single" w:sz="4" w:space="0" w:color="auto"/>
              <w:left w:val="single" w:sz="4" w:space="0" w:color="auto"/>
              <w:bottom w:val="single" w:sz="4" w:space="0" w:color="auto"/>
              <w:right w:val="single" w:sz="4" w:space="0" w:color="auto"/>
            </w:tcBorders>
          </w:tcPr>
          <w:p w14:paraId="1271CDD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32F293A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40A772B"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34E4A33" w14:textId="6060BA48" w:rsidR="008476C1" w:rsidRPr="00366F2E" w:rsidRDefault="008476C1" w:rsidP="008476C1">
            <w:pPr>
              <w:jc w:val="center"/>
              <w:rPr>
                <w:rFonts w:ascii="Arial" w:hAnsi="Arial" w:cs="Arial"/>
                <w:sz w:val="20"/>
                <w:szCs w:val="20"/>
              </w:rPr>
            </w:pPr>
            <w:r w:rsidRPr="00366F2E">
              <w:rPr>
                <w:rFonts w:ascii="Arial" w:hAnsi="Arial" w:cs="Arial"/>
                <w:sz w:val="20"/>
                <w:szCs w:val="20"/>
              </w:rPr>
              <w:t>157</w:t>
            </w:r>
          </w:p>
        </w:tc>
        <w:tc>
          <w:tcPr>
            <w:tcW w:w="2764" w:type="dxa"/>
            <w:tcBorders>
              <w:top w:val="single" w:sz="4" w:space="0" w:color="auto"/>
              <w:left w:val="single" w:sz="4" w:space="0" w:color="auto"/>
              <w:bottom w:val="single" w:sz="4" w:space="0" w:color="auto"/>
              <w:right w:val="single" w:sz="4" w:space="0" w:color="auto"/>
            </w:tcBorders>
          </w:tcPr>
          <w:p w14:paraId="2D8159D9" w14:textId="77777777" w:rsidR="008476C1" w:rsidRPr="00366F2E" w:rsidRDefault="008476C1" w:rsidP="008476C1">
            <w:pPr>
              <w:rPr>
                <w:rFonts w:ascii="Arial" w:hAnsi="Arial" w:cs="Arial"/>
                <w:sz w:val="20"/>
                <w:szCs w:val="20"/>
              </w:rPr>
            </w:pPr>
            <w:r w:rsidRPr="00366F2E">
              <w:rPr>
                <w:rFonts w:ascii="Arial" w:hAnsi="Arial" w:cs="Arial"/>
                <w:sz w:val="20"/>
                <w:szCs w:val="20"/>
              </w:rPr>
              <w:t>Polsko</w:t>
            </w:r>
          </w:p>
        </w:tc>
        <w:tc>
          <w:tcPr>
            <w:tcW w:w="1630" w:type="dxa"/>
            <w:tcBorders>
              <w:top w:val="single" w:sz="4" w:space="0" w:color="auto"/>
              <w:left w:val="single" w:sz="4" w:space="0" w:color="auto"/>
              <w:bottom w:val="single" w:sz="4" w:space="0" w:color="auto"/>
              <w:right w:val="single" w:sz="4" w:space="0" w:color="auto"/>
            </w:tcBorders>
          </w:tcPr>
          <w:p w14:paraId="5660B312" w14:textId="355A11D4" w:rsidR="008476C1" w:rsidRPr="00366F2E" w:rsidRDefault="008476C1" w:rsidP="008476C1">
            <w:pPr>
              <w:jc w:val="center"/>
              <w:rPr>
                <w:rFonts w:ascii="Arial" w:hAnsi="Arial" w:cs="Arial"/>
                <w:sz w:val="20"/>
                <w:szCs w:val="20"/>
              </w:rPr>
            </w:pPr>
            <w:r w:rsidRPr="00366F2E">
              <w:rPr>
                <w:rFonts w:ascii="Arial" w:hAnsi="Arial" w:cs="Arial"/>
                <w:sz w:val="20"/>
                <w:szCs w:val="20"/>
              </w:rPr>
              <w:t>1</w:t>
            </w:r>
          </w:p>
        </w:tc>
        <w:tc>
          <w:tcPr>
            <w:tcW w:w="1701" w:type="dxa"/>
            <w:tcBorders>
              <w:top w:val="single" w:sz="4" w:space="0" w:color="auto"/>
              <w:left w:val="single" w:sz="4" w:space="0" w:color="auto"/>
              <w:bottom w:val="single" w:sz="4" w:space="0" w:color="auto"/>
              <w:right w:val="single" w:sz="4" w:space="0" w:color="auto"/>
            </w:tcBorders>
          </w:tcPr>
          <w:p w14:paraId="56C2A031" w14:textId="5B6AC45C" w:rsidR="008476C1" w:rsidRPr="00366F2E" w:rsidRDefault="008476C1" w:rsidP="008476C1">
            <w:pPr>
              <w:jc w:val="center"/>
              <w:rPr>
                <w:rFonts w:ascii="Arial" w:hAnsi="Arial" w:cs="Arial"/>
                <w:sz w:val="20"/>
                <w:szCs w:val="20"/>
              </w:rPr>
            </w:pPr>
            <w:r w:rsidRPr="00366F2E">
              <w:rPr>
                <w:rFonts w:ascii="Arial" w:hAnsi="Arial" w:cs="Arial"/>
                <w:sz w:val="20"/>
                <w:szCs w:val="20"/>
              </w:rPr>
              <w:t>21</w:t>
            </w:r>
          </w:p>
        </w:tc>
        <w:tc>
          <w:tcPr>
            <w:tcW w:w="1418" w:type="dxa"/>
            <w:tcBorders>
              <w:top w:val="single" w:sz="4" w:space="0" w:color="auto"/>
              <w:left w:val="single" w:sz="4" w:space="0" w:color="auto"/>
              <w:bottom w:val="single" w:sz="4" w:space="0" w:color="auto"/>
              <w:right w:val="single" w:sz="4" w:space="0" w:color="auto"/>
            </w:tcBorders>
          </w:tcPr>
          <w:p w14:paraId="03884BC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101</w:t>
            </w:r>
          </w:p>
        </w:tc>
        <w:tc>
          <w:tcPr>
            <w:tcW w:w="1776" w:type="dxa"/>
            <w:tcBorders>
              <w:top w:val="single" w:sz="4" w:space="0" w:color="auto"/>
              <w:left w:val="single" w:sz="4" w:space="0" w:color="auto"/>
              <w:bottom w:val="single" w:sz="4" w:space="0" w:color="auto"/>
              <w:right w:val="single" w:sz="4" w:space="0" w:color="auto"/>
            </w:tcBorders>
          </w:tcPr>
          <w:p w14:paraId="1ED09C5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202</w:t>
            </w:r>
          </w:p>
        </w:tc>
      </w:tr>
      <w:tr w:rsidR="008476C1" w:rsidRPr="00366F2E" w14:paraId="2C3B44C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08A83FC" w14:textId="79D74C2C" w:rsidR="008476C1" w:rsidRPr="00366F2E" w:rsidRDefault="008476C1" w:rsidP="008476C1">
            <w:pPr>
              <w:jc w:val="center"/>
              <w:rPr>
                <w:rFonts w:ascii="Arial" w:hAnsi="Arial" w:cs="Arial"/>
                <w:sz w:val="20"/>
                <w:szCs w:val="20"/>
              </w:rPr>
            </w:pPr>
            <w:r w:rsidRPr="00366F2E">
              <w:rPr>
                <w:rFonts w:ascii="Arial" w:hAnsi="Arial" w:cs="Arial"/>
                <w:sz w:val="20"/>
                <w:szCs w:val="20"/>
              </w:rPr>
              <w:t>158</w:t>
            </w:r>
          </w:p>
        </w:tc>
        <w:tc>
          <w:tcPr>
            <w:tcW w:w="2764" w:type="dxa"/>
            <w:tcBorders>
              <w:top w:val="single" w:sz="4" w:space="0" w:color="auto"/>
              <w:left w:val="single" w:sz="4" w:space="0" w:color="auto"/>
              <w:bottom w:val="single" w:sz="4" w:space="0" w:color="auto"/>
              <w:right w:val="single" w:sz="4" w:space="0" w:color="auto"/>
            </w:tcBorders>
          </w:tcPr>
          <w:p w14:paraId="3CF652CF" w14:textId="77777777" w:rsidR="008476C1" w:rsidRPr="00366F2E" w:rsidRDefault="008476C1" w:rsidP="008476C1">
            <w:pPr>
              <w:rPr>
                <w:rFonts w:ascii="Arial" w:hAnsi="Arial" w:cs="Arial"/>
                <w:sz w:val="20"/>
                <w:szCs w:val="20"/>
              </w:rPr>
            </w:pPr>
            <w:r w:rsidRPr="00366F2E">
              <w:rPr>
                <w:rFonts w:ascii="Arial" w:hAnsi="Arial" w:cs="Arial"/>
                <w:sz w:val="20"/>
                <w:szCs w:val="20"/>
              </w:rPr>
              <w:t>Portoriko</w:t>
            </w:r>
          </w:p>
        </w:tc>
        <w:tc>
          <w:tcPr>
            <w:tcW w:w="1630" w:type="dxa"/>
            <w:tcBorders>
              <w:top w:val="single" w:sz="4" w:space="0" w:color="auto"/>
              <w:left w:val="single" w:sz="4" w:space="0" w:color="auto"/>
              <w:bottom w:val="single" w:sz="4" w:space="0" w:color="auto"/>
              <w:right w:val="single" w:sz="4" w:space="0" w:color="auto"/>
            </w:tcBorders>
          </w:tcPr>
          <w:p w14:paraId="50D39721" w14:textId="29FBEF2A"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6059B536" w14:textId="4112EDC2"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6C89CBD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7D5E785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14B220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8C93491" w14:textId="53922307" w:rsidR="008476C1" w:rsidRPr="00366F2E" w:rsidRDefault="008476C1" w:rsidP="008476C1">
            <w:pPr>
              <w:jc w:val="center"/>
              <w:rPr>
                <w:rFonts w:ascii="Arial" w:hAnsi="Arial" w:cs="Arial"/>
                <w:sz w:val="20"/>
                <w:szCs w:val="20"/>
              </w:rPr>
            </w:pPr>
            <w:r w:rsidRPr="00366F2E">
              <w:rPr>
                <w:rFonts w:ascii="Arial" w:hAnsi="Arial" w:cs="Arial"/>
                <w:sz w:val="20"/>
                <w:szCs w:val="20"/>
              </w:rPr>
              <w:t>159</w:t>
            </w:r>
          </w:p>
        </w:tc>
        <w:tc>
          <w:tcPr>
            <w:tcW w:w="2764" w:type="dxa"/>
            <w:tcBorders>
              <w:top w:val="single" w:sz="4" w:space="0" w:color="auto"/>
              <w:left w:val="single" w:sz="4" w:space="0" w:color="auto"/>
              <w:bottom w:val="single" w:sz="4" w:space="0" w:color="auto"/>
              <w:right w:val="single" w:sz="4" w:space="0" w:color="auto"/>
            </w:tcBorders>
          </w:tcPr>
          <w:p w14:paraId="59F28F11" w14:textId="77777777" w:rsidR="008476C1" w:rsidRPr="00366F2E" w:rsidRDefault="008476C1" w:rsidP="008476C1">
            <w:pPr>
              <w:rPr>
                <w:rFonts w:ascii="Arial" w:hAnsi="Arial" w:cs="Arial"/>
                <w:sz w:val="20"/>
                <w:szCs w:val="20"/>
              </w:rPr>
            </w:pPr>
            <w:r w:rsidRPr="00366F2E">
              <w:rPr>
                <w:rFonts w:ascii="Arial" w:hAnsi="Arial" w:cs="Arial"/>
                <w:sz w:val="20"/>
                <w:szCs w:val="20"/>
              </w:rPr>
              <w:t>Portugalsko</w:t>
            </w:r>
          </w:p>
        </w:tc>
        <w:tc>
          <w:tcPr>
            <w:tcW w:w="1630" w:type="dxa"/>
            <w:tcBorders>
              <w:top w:val="single" w:sz="4" w:space="0" w:color="auto"/>
              <w:left w:val="single" w:sz="4" w:space="0" w:color="auto"/>
              <w:bottom w:val="single" w:sz="4" w:space="0" w:color="auto"/>
              <w:right w:val="single" w:sz="4" w:space="0" w:color="auto"/>
            </w:tcBorders>
          </w:tcPr>
          <w:p w14:paraId="49676AB3" w14:textId="0E37FA9B"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1F75219B" w14:textId="1495B898"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6B97033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1B63088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204</w:t>
            </w:r>
          </w:p>
        </w:tc>
      </w:tr>
      <w:tr w:rsidR="008476C1" w:rsidRPr="00366F2E" w14:paraId="71208B2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A65FBA0" w14:textId="2856A4E0" w:rsidR="008476C1" w:rsidRPr="00366F2E" w:rsidRDefault="008476C1" w:rsidP="008476C1">
            <w:pPr>
              <w:jc w:val="center"/>
              <w:rPr>
                <w:rFonts w:ascii="Arial" w:hAnsi="Arial" w:cs="Arial"/>
                <w:sz w:val="20"/>
                <w:szCs w:val="20"/>
              </w:rPr>
            </w:pPr>
            <w:r w:rsidRPr="00366F2E">
              <w:rPr>
                <w:rFonts w:ascii="Arial" w:hAnsi="Arial" w:cs="Arial"/>
                <w:sz w:val="20"/>
                <w:szCs w:val="20"/>
              </w:rPr>
              <w:t>160</w:t>
            </w:r>
          </w:p>
        </w:tc>
        <w:tc>
          <w:tcPr>
            <w:tcW w:w="2764" w:type="dxa"/>
            <w:tcBorders>
              <w:top w:val="single" w:sz="4" w:space="0" w:color="auto"/>
              <w:left w:val="single" w:sz="4" w:space="0" w:color="auto"/>
              <w:bottom w:val="single" w:sz="4" w:space="0" w:color="auto"/>
              <w:right w:val="single" w:sz="4" w:space="0" w:color="auto"/>
            </w:tcBorders>
          </w:tcPr>
          <w:p w14:paraId="35731E17" w14:textId="77777777" w:rsidR="008476C1" w:rsidRPr="00366F2E" w:rsidRDefault="008476C1" w:rsidP="008476C1">
            <w:pPr>
              <w:rPr>
                <w:rFonts w:ascii="Arial" w:hAnsi="Arial" w:cs="Arial"/>
                <w:sz w:val="20"/>
                <w:szCs w:val="20"/>
              </w:rPr>
            </w:pPr>
            <w:r w:rsidRPr="00366F2E">
              <w:rPr>
                <w:rFonts w:ascii="Arial" w:hAnsi="Arial" w:cs="Arial"/>
                <w:sz w:val="20"/>
                <w:szCs w:val="20"/>
              </w:rPr>
              <w:t>Rakousko</w:t>
            </w:r>
          </w:p>
        </w:tc>
        <w:tc>
          <w:tcPr>
            <w:tcW w:w="1630" w:type="dxa"/>
            <w:tcBorders>
              <w:top w:val="single" w:sz="4" w:space="0" w:color="auto"/>
              <w:left w:val="single" w:sz="4" w:space="0" w:color="auto"/>
              <w:bottom w:val="single" w:sz="4" w:space="0" w:color="auto"/>
              <w:right w:val="single" w:sz="4" w:space="0" w:color="auto"/>
            </w:tcBorders>
          </w:tcPr>
          <w:p w14:paraId="1C5620AA" w14:textId="4ED7601B" w:rsidR="008476C1" w:rsidRPr="00366F2E" w:rsidRDefault="008476C1" w:rsidP="008476C1">
            <w:pPr>
              <w:jc w:val="center"/>
              <w:rPr>
                <w:rFonts w:ascii="Arial" w:hAnsi="Arial" w:cs="Arial"/>
                <w:sz w:val="20"/>
                <w:szCs w:val="20"/>
              </w:rPr>
            </w:pPr>
            <w:r w:rsidRPr="00366F2E">
              <w:rPr>
                <w:rFonts w:ascii="Arial" w:hAnsi="Arial" w:cs="Arial"/>
                <w:sz w:val="20"/>
                <w:szCs w:val="20"/>
              </w:rPr>
              <w:t>2</w:t>
            </w:r>
          </w:p>
        </w:tc>
        <w:tc>
          <w:tcPr>
            <w:tcW w:w="1701" w:type="dxa"/>
            <w:tcBorders>
              <w:top w:val="single" w:sz="4" w:space="0" w:color="auto"/>
              <w:left w:val="single" w:sz="4" w:space="0" w:color="auto"/>
              <w:bottom w:val="single" w:sz="4" w:space="0" w:color="auto"/>
              <w:right w:val="single" w:sz="4" w:space="0" w:color="auto"/>
            </w:tcBorders>
          </w:tcPr>
          <w:p w14:paraId="2F2FD819" w14:textId="378ED130" w:rsidR="008476C1" w:rsidRPr="00366F2E" w:rsidRDefault="008476C1" w:rsidP="008476C1">
            <w:pPr>
              <w:jc w:val="center"/>
              <w:rPr>
                <w:rFonts w:ascii="Arial" w:hAnsi="Arial" w:cs="Arial"/>
                <w:sz w:val="20"/>
                <w:szCs w:val="20"/>
              </w:rPr>
            </w:pPr>
            <w:r w:rsidRPr="00366F2E">
              <w:rPr>
                <w:rFonts w:ascii="Arial" w:hAnsi="Arial" w:cs="Arial"/>
                <w:sz w:val="20"/>
                <w:szCs w:val="20"/>
              </w:rPr>
              <w:t>22</w:t>
            </w:r>
          </w:p>
        </w:tc>
        <w:tc>
          <w:tcPr>
            <w:tcW w:w="1418" w:type="dxa"/>
            <w:tcBorders>
              <w:top w:val="single" w:sz="4" w:space="0" w:color="auto"/>
              <w:left w:val="single" w:sz="4" w:space="0" w:color="auto"/>
              <w:bottom w:val="single" w:sz="4" w:space="0" w:color="auto"/>
              <w:right w:val="single" w:sz="4" w:space="0" w:color="auto"/>
            </w:tcBorders>
          </w:tcPr>
          <w:p w14:paraId="598215B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102</w:t>
            </w:r>
          </w:p>
        </w:tc>
        <w:tc>
          <w:tcPr>
            <w:tcW w:w="1776" w:type="dxa"/>
            <w:tcBorders>
              <w:top w:val="single" w:sz="4" w:space="0" w:color="auto"/>
              <w:left w:val="single" w:sz="4" w:space="0" w:color="auto"/>
              <w:bottom w:val="single" w:sz="4" w:space="0" w:color="auto"/>
              <w:right w:val="single" w:sz="4" w:space="0" w:color="auto"/>
            </w:tcBorders>
          </w:tcPr>
          <w:p w14:paraId="6E87F72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202</w:t>
            </w:r>
          </w:p>
        </w:tc>
      </w:tr>
      <w:tr w:rsidR="008476C1" w:rsidRPr="00366F2E" w14:paraId="4E3ED966"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887FD44" w14:textId="1EFFFD58" w:rsidR="008476C1" w:rsidRPr="00366F2E" w:rsidRDefault="008476C1" w:rsidP="008476C1">
            <w:pPr>
              <w:jc w:val="center"/>
              <w:rPr>
                <w:rFonts w:ascii="Arial" w:hAnsi="Arial" w:cs="Arial"/>
                <w:sz w:val="20"/>
                <w:szCs w:val="20"/>
              </w:rPr>
            </w:pPr>
            <w:r w:rsidRPr="00366F2E">
              <w:rPr>
                <w:rFonts w:ascii="Arial" w:hAnsi="Arial" w:cs="Arial"/>
                <w:sz w:val="20"/>
                <w:szCs w:val="20"/>
              </w:rPr>
              <w:t>161</w:t>
            </w:r>
          </w:p>
        </w:tc>
        <w:tc>
          <w:tcPr>
            <w:tcW w:w="2764" w:type="dxa"/>
            <w:tcBorders>
              <w:top w:val="single" w:sz="4" w:space="0" w:color="auto"/>
              <w:left w:val="single" w:sz="4" w:space="0" w:color="auto"/>
              <w:bottom w:val="single" w:sz="4" w:space="0" w:color="auto"/>
              <w:right w:val="single" w:sz="4" w:space="0" w:color="auto"/>
            </w:tcBorders>
          </w:tcPr>
          <w:p w14:paraId="640BCAEE" w14:textId="77777777" w:rsidR="008476C1" w:rsidRPr="00366F2E" w:rsidRDefault="008476C1" w:rsidP="008476C1">
            <w:pPr>
              <w:rPr>
                <w:rFonts w:ascii="Arial" w:hAnsi="Arial" w:cs="Arial"/>
                <w:sz w:val="20"/>
                <w:szCs w:val="20"/>
              </w:rPr>
            </w:pPr>
            <w:r w:rsidRPr="00366F2E">
              <w:rPr>
                <w:rFonts w:ascii="Arial" w:hAnsi="Arial" w:cs="Arial"/>
                <w:sz w:val="20"/>
                <w:szCs w:val="20"/>
              </w:rPr>
              <w:t>Réunion</w:t>
            </w:r>
          </w:p>
        </w:tc>
        <w:tc>
          <w:tcPr>
            <w:tcW w:w="1630" w:type="dxa"/>
            <w:tcBorders>
              <w:top w:val="single" w:sz="4" w:space="0" w:color="auto"/>
              <w:left w:val="single" w:sz="4" w:space="0" w:color="auto"/>
              <w:bottom w:val="single" w:sz="4" w:space="0" w:color="auto"/>
              <w:right w:val="single" w:sz="4" w:space="0" w:color="auto"/>
            </w:tcBorders>
          </w:tcPr>
          <w:p w14:paraId="3374F343" w14:textId="7CFBEF0F"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28A53346" w14:textId="680EFD5F"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64ACC76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536B162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F58375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C26ED1A" w14:textId="5DA6D5E2" w:rsidR="008476C1" w:rsidRPr="00366F2E" w:rsidRDefault="008476C1" w:rsidP="008476C1">
            <w:pPr>
              <w:jc w:val="center"/>
              <w:rPr>
                <w:rFonts w:ascii="Arial" w:hAnsi="Arial" w:cs="Arial"/>
                <w:sz w:val="20"/>
                <w:szCs w:val="20"/>
              </w:rPr>
            </w:pPr>
            <w:r w:rsidRPr="00366F2E">
              <w:rPr>
                <w:rFonts w:ascii="Arial" w:hAnsi="Arial" w:cs="Arial"/>
                <w:sz w:val="20"/>
                <w:szCs w:val="20"/>
              </w:rPr>
              <w:t>162</w:t>
            </w:r>
          </w:p>
        </w:tc>
        <w:tc>
          <w:tcPr>
            <w:tcW w:w="2764" w:type="dxa"/>
            <w:tcBorders>
              <w:top w:val="single" w:sz="4" w:space="0" w:color="auto"/>
              <w:left w:val="single" w:sz="4" w:space="0" w:color="auto"/>
              <w:bottom w:val="single" w:sz="4" w:space="0" w:color="auto"/>
              <w:right w:val="single" w:sz="4" w:space="0" w:color="auto"/>
            </w:tcBorders>
          </w:tcPr>
          <w:p w14:paraId="5C62F07C" w14:textId="77777777" w:rsidR="008476C1" w:rsidRPr="00366F2E" w:rsidRDefault="008476C1" w:rsidP="008476C1">
            <w:pPr>
              <w:rPr>
                <w:rFonts w:ascii="Arial" w:hAnsi="Arial" w:cs="Arial"/>
                <w:sz w:val="20"/>
                <w:szCs w:val="20"/>
              </w:rPr>
            </w:pPr>
            <w:r w:rsidRPr="00366F2E">
              <w:rPr>
                <w:rFonts w:ascii="Arial" w:hAnsi="Arial" w:cs="Arial"/>
                <w:sz w:val="20"/>
                <w:szCs w:val="20"/>
              </w:rPr>
              <w:t>Rovníková Guinea</w:t>
            </w:r>
          </w:p>
        </w:tc>
        <w:tc>
          <w:tcPr>
            <w:tcW w:w="1630" w:type="dxa"/>
            <w:tcBorders>
              <w:top w:val="single" w:sz="4" w:space="0" w:color="auto"/>
              <w:left w:val="single" w:sz="4" w:space="0" w:color="auto"/>
              <w:bottom w:val="single" w:sz="4" w:space="0" w:color="auto"/>
              <w:right w:val="single" w:sz="4" w:space="0" w:color="auto"/>
            </w:tcBorders>
          </w:tcPr>
          <w:p w14:paraId="5AB0B06B" w14:textId="221B0725" w:rsidR="008476C1" w:rsidRPr="00366F2E" w:rsidRDefault="008476C1" w:rsidP="008476C1">
            <w:pPr>
              <w:jc w:val="center"/>
              <w:rPr>
                <w:rFonts w:ascii="Arial" w:hAnsi="Arial" w:cs="Arial"/>
                <w:sz w:val="20"/>
                <w:szCs w:val="20"/>
              </w:rPr>
            </w:pPr>
            <w:r w:rsidRPr="00366F2E">
              <w:rPr>
                <w:rFonts w:ascii="Arial" w:hAnsi="Arial" w:cs="Arial"/>
                <w:sz w:val="20"/>
                <w:szCs w:val="20"/>
              </w:rPr>
              <w:t>4</w:t>
            </w:r>
          </w:p>
        </w:tc>
        <w:tc>
          <w:tcPr>
            <w:tcW w:w="1701" w:type="dxa"/>
            <w:tcBorders>
              <w:top w:val="single" w:sz="4" w:space="0" w:color="auto"/>
              <w:left w:val="single" w:sz="4" w:space="0" w:color="auto"/>
              <w:bottom w:val="single" w:sz="4" w:space="0" w:color="auto"/>
              <w:right w:val="single" w:sz="4" w:space="0" w:color="auto"/>
            </w:tcBorders>
          </w:tcPr>
          <w:p w14:paraId="476CDDE0" w14:textId="01EDE3EC" w:rsidR="008476C1" w:rsidRPr="00366F2E" w:rsidRDefault="008476C1" w:rsidP="008476C1">
            <w:pPr>
              <w:jc w:val="center"/>
              <w:rPr>
                <w:rFonts w:ascii="Arial" w:hAnsi="Arial" w:cs="Arial"/>
                <w:sz w:val="20"/>
                <w:szCs w:val="20"/>
              </w:rPr>
            </w:pPr>
            <w:r w:rsidRPr="00366F2E">
              <w:rPr>
                <w:rFonts w:ascii="Arial" w:hAnsi="Arial" w:cs="Arial"/>
                <w:sz w:val="20"/>
                <w:szCs w:val="20"/>
              </w:rPr>
              <w:t>24</w:t>
            </w:r>
          </w:p>
        </w:tc>
        <w:tc>
          <w:tcPr>
            <w:tcW w:w="1418" w:type="dxa"/>
            <w:tcBorders>
              <w:top w:val="single" w:sz="4" w:space="0" w:color="auto"/>
              <w:left w:val="single" w:sz="4" w:space="0" w:color="auto"/>
              <w:bottom w:val="single" w:sz="4" w:space="0" w:color="auto"/>
              <w:right w:val="single" w:sz="4" w:space="0" w:color="auto"/>
            </w:tcBorders>
          </w:tcPr>
          <w:p w14:paraId="3688AE8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349BFD7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1D9A78D"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650E943" w14:textId="646832CA" w:rsidR="008476C1" w:rsidRPr="00366F2E" w:rsidRDefault="008476C1" w:rsidP="008476C1">
            <w:pPr>
              <w:jc w:val="center"/>
              <w:rPr>
                <w:rFonts w:ascii="Arial" w:hAnsi="Arial" w:cs="Arial"/>
                <w:sz w:val="20"/>
                <w:szCs w:val="20"/>
              </w:rPr>
            </w:pPr>
            <w:r w:rsidRPr="00366F2E">
              <w:rPr>
                <w:rFonts w:ascii="Arial" w:hAnsi="Arial" w:cs="Arial"/>
                <w:sz w:val="20"/>
                <w:szCs w:val="20"/>
              </w:rPr>
              <w:t>163</w:t>
            </w:r>
          </w:p>
        </w:tc>
        <w:tc>
          <w:tcPr>
            <w:tcW w:w="2764" w:type="dxa"/>
            <w:tcBorders>
              <w:top w:val="single" w:sz="4" w:space="0" w:color="auto"/>
              <w:left w:val="single" w:sz="4" w:space="0" w:color="auto"/>
              <w:bottom w:val="single" w:sz="4" w:space="0" w:color="auto"/>
              <w:right w:val="single" w:sz="4" w:space="0" w:color="auto"/>
            </w:tcBorders>
          </w:tcPr>
          <w:p w14:paraId="7911A08E" w14:textId="77777777" w:rsidR="008476C1" w:rsidRPr="00366F2E" w:rsidRDefault="008476C1" w:rsidP="008476C1">
            <w:pPr>
              <w:rPr>
                <w:rFonts w:ascii="Arial" w:hAnsi="Arial" w:cs="Arial"/>
                <w:sz w:val="20"/>
                <w:szCs w:val="20"/>
              </w:rPr>
            </w:pPr>
            <w:r w:rsidRPr="00366F2E">
              <w:rPr>
                <w:rFonts w:ascii="Arial" w:hAnsi="Arial" w:cs="Arial"/>
                <w:sz w:val="20"/>
                <w:szCs w:val="20"/>
              </w:rPr>
              <w:t>Rumunsko</w:t>
            </w:r>
          </w:p>
        </w:tc>
        <w:tc>
          <w:tcPr>
            <w:tcW w:w="1630" w:type="dxa"/>
            <w:tcBorders>
              <w:top w:val="single" w:sz="4" w:space="0" w:color="auto"/>
              <w:left w:val="single" w:sz="4" w:space="0" w:color="auto"/>
              <w:bottom w:val="single" w:sz="4" w:space="0" w:color="auto"/>
              <w:right w:val="single" w:sz="4" w:space="0" w:color="auto"/>
            </w:tcBorders>
          </w:tcPr>
          <w:p w14:paraId="34495309" w14:textId="1E4D812B"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7C034606" w14:textId="1E611D73"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24A2588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032A1E5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203</w:t>
            </w:r>
          </w:p>
        </w:tc>
      </w:tr>
      <w:tr w:rsidR="008476C1" w:rsidRPr="00366F2E" w14:paraId="21D743C8"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5FD8074" w14:textId="0C715A9C" w:rsidR="008476C1" w:rsidRPr="00366F2E" w:rsidRDefault="008476C1" w:rsidP="008476C1">
            <w:pPr>
              <w:jc w:val="center"/>
              <w:rPr>
                <w:rFonts w:ascii="Arial" w:hAnsi="Arial" w:cs="Arial"/>
                <w:sz w:val="20"/>
                <w:szCs w:val="20"/>
              </w:rPr>
            </w:pPr>
            <w:r w:rsidRPr="00366F2E">
              <w:rPr>
                <w:rFonts w:ascii="Arial" w:hAnsi="Arial" w:cs="Arial"/>
                <w:sz w:val="20"/>
                <w:szCs w:val="20"/>
              </w:rPr>
              <w:t>164</w:t>
            </w:r>
          </w:p>
        </w:tc>
        <w:tc>
          <w:tcPr>
            <w:tcW w:w="2764" w:type="dxa"/>
            <w:tcBorders>
              <w:top w:val="single" w:sz="4" w:space="0" w:color="auto"/>
              <w:left w:val="single" w:sz="4" w:space="0" w:color="auto"/>
              <w:bottom w:val="single" w:sz="4" w:space="0" w:color="auto"/>
              <w:right w:val="single" w:sz="4" w:space="0" w:color="auto"/>
            </w:tcBorders>
          </w:tcPr>
          <w:p w14:paraId="39359D68" w14:textId="77777777" w:rsidR="008476C1" w:rsidRPr="00366F2E" w:rsidRDefault="008476C1" w:rsidP="008476C1">
            <w:pPr>
              <w:rPr>
                <w:rFonts w:ascii="Arial" w:hAnsi="Arial" w:cs="Arial"/>
                <w:sz w:val="20"/>
                <w:szCs w:val="20"/>
              </w:rPr>
            </w:pPr>
            <w:r w:rsidRPr="00366F2E">
              <w:rPr>
                <w:rFonts w:ascii="Arial" w:hAnsi="Arial" w:cs="Arial"/>
                <w:sz w:val="20"/>
                <w:szCs w:val="20"/>
              </w:rPr>
              <w:t>Rusko</w:t>
            </w:r>
          </w:p>
        </w:tc>
        <w:tc>
          <w:tcPr>
            <w:tcW w:w="1630" w:type="dxa"/>
            <w:tcBorders>
              <w:top w:val="single" w:sz="4" w:space="0" w:color="auto"/>
              <w:left w:val="single" w:sz="4" w:space="0" w:color="auto"/>
              <w:bottom w:val="single" w:sz="4" w:space="0" w:color="auto"/>
              <w:right w:val="single" w:sz="4" w:space="0" w:color="auto"/>
            </w:tcBorders>
          </w:tcPr>
          <w:p w14:paraId="58E464A2" w14:textId="0EB3928E"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4CF577E9" w14:textId="1A0A19E5"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0006166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0496A22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E38592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A5004B9" w14:textId="73ADC35F" w:rsidR="008476C1" w:rsidRPr="00366F2E" w:rsidRDefault="008476C1" w:rsidP="008476C1">
            <w:pPr>
              <w:jc w:val="center"/>
              <w:rPr>
                <w:rFonts w:ascii="Arial" w:hAnsi="Arial" w:cs="Arial"/>
                <w:sz w:val="20"/>
                <w:szCs w:val="20"/>
              </w:rPr>
            </w:pPr>
            <w:r w:rsidRPr="00366F2E">
              <w:rPr>
                <w:rFonts w:ascii="Arial" w:hAnsi="Arial" w:cs="Arial"/>
                <w:sz w:val="20"/>
                <w:szCs w:val="20"/>
              </w:rPr>
              <w:t>165</w:t>
            </w:r>
          </w:p>
        </w:tc>
        <w:tc>
          <w:tcPr>
            <w:tcW w:w="2764" w:type="dxa"/>
            <w:tcBorders>
              <w:top w:val="single" w:sz="4" w:space="0" w:color="auto"/>
              <w:left w:val="single" w:sz="4" w:space="0" w:color="auto"/>
              <w:bottom w:val="single" w:sz="4" w:space="0" w:color="auto"/>
              <w:right w:val="single" w:sz="4" w:space="0" w:color="auto"/>
            </w:tcBorders>
          </w:tcPr>
          <w:p w14:paraId="4AD21642" w14:textId="77777777" w:rsidR="008476C1" w:rsidRPr="00366F2E" w:rsidRDefault="008476C1" w:rsidP="008476C1">
            <w:pPr>
              <w:rPr>
                <w:rFonts w:ascii="Arial" w:hAnsi="Arial" w:cs="Arial"/>
                <w:sz w:val="20"/>
                <w:szCs w:val="20"/>
              </w:rPr>
            </w:pPr>
            <w:r w:rsidRPr="00366F2E">
              <w:rPr>
                <w:rFonts w:ascii="Arial" w:hAnsi="Arial" w:cs="Arial"/>
                <w:sz w:val="20"/>
                <w:szCs w:val="20"/>
              </w:rPr>
              <w:t>Rwanda</w:t>
            </w:r>
          </w:p>
        </w:tc>
        <w:tc>
          <w:tcPr>
            <w:tcW w:w="1630" w:type="dxa"/>
            <w:tcBorders>
              <w:top w:val="single" w:sz="4" w:space="0" w:color="auto"/>
              <w:left w:val="single" w:sz="4" w:space="0" w:color="auto"/>
              <w:bottom w:val="single" w:sz="4" w:space="0" w:color="auto"/>
              <w:right w:val="single" w:sz="4" w:space="0" w:color="auto"/>
            </w:tcBorders>
          </w:tcPr>
          <w:p w14:paraId="78ACAEC6" w14:textId="10902489"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13B9E91A" w14:textId="04D6540B"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5E3057F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7FACAB6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073668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2BFD7D8" w14:textId="6C2D1642" w:rsidR="008476C1" w:rsidRPr="00366F2E" w:rsidRDefault="008476C1" w:rsidP="008476C1">
            <w:pPr>
              <w:jc w:val="center"/>
              <w:rPr>
                <w:rFonts w:ascii="Arial" w:hAnsi="Arial" w:cs="Arial"/>
                <w:sz w:val="20"/>
                <w:szCs w:val="20"/>
              </w:rPr>
            </w:pPr>
            <w:r w:rsidRPr="00366F2E">
              <w:rPr>
                <w:rFonts w:ascii="Arial" w:hAnsi="Arial" w:cs="Arial"/>
                <w:sz w:val="20"/>
                <w:szCs w:val="20"/>
              </w:rPr>
              <w:t>166</w:t>
            </w:r>
          </w:p>
        </w:tc>
        <w:tc>
          <w:tcPr>
            <w:tcW w:w="2764" w:type="dxa"/>
            <w:tcBorders>
              <w:top w:val="single" w:sz="4" w:space="0" w:color="auto"/>
              <w:left w:val="single" w:sz="4" w:space="0" w:color="auto"/>
              <w:bottom w:val="single" w:sz="4" w:space="0" w:color="auto"/>
              <w:right w:val="single" w:sz="4" w:space="0" w:color="auto"/>
            </w:tcBorders>
          </w:tcPr>
          <w:p w14:paraId="44C874A7" w14:textId="09C9A923" w:rsidR="008476C1" w:rsidRPr="00366F2E" w:rsidRDefault="008476C1" w:rsidP="008476C1">
            <w:pPr>
              <w:rPr>
                <w:rFonts w:ascii="Arial" w:hAnsi="Arial" w:cs="Arial"/>
                <w:sz w:val="20"/>
                <w:szCs w:val="20"/>
              </w:rPr>
            </w:pPr>
            <w:r w:rsidRPr="00366F2E">
              <w:rPr>
                <w:rFonts w:ascii="Arial" w:hAnsi="Arial" w:cs="Arial"/>
                <w:sz w:val="20"/>
                <w:szCs w:val="20"/>
              </w:rPr>
              <w:t>Řecko</w:t>
            </w:r>
          </w:p>
        </w:tc>
        <w:tc>
          <w:tcPr>
            <w:tcW w:w="1630" w:type="dxa"/>
            <w:tcBorders>
              <w:top w:val="single" w:sz="4" w:space="0" w:color="auto"/>
              <w:left w:val="single" w:sz="4" w:space="0" w:color="auto"/>
              <w:bottom w:val="single" w:sz="4" w:space="0" w:color="auto"/>
              <w:right w:val="single" w:sz="4" w:space="0" w:color="auto"/>
            </w:tcBorders>
          </w:tcPr>
          <w:p w14:paraId="592FF5D2" w14:textId="2D62ED48"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1FF65A40" w14:textId="4735C157"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48F0FE6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605B7A6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204</w:t>
            </w:r>
          </w:p>
        </w:tc>
      </w:tr>
      <w:tr w:rsidR="008476C1" w:rsidRPr="00366F2E" w14:paraId="20A6D0F4"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73E0FCE" w14:textId="4467E23F" w:rsidR="008476C1" w:rsidRPr="00366F2E" w:rsidRDefault="008476C1" w:rsidP="008476C1">
            <w:pPr>
              <w:jc w:val="center"/>
              <w:rPr>
                <w:rFonts w:ascii="Arial" w:hAnsi="Arial" w:cs="Arial"/>
                <w:sz w:val="20"/>
                <w:szCs w:val="20"/>
              </w:rPr>
            </w:pPr>
            <w:r w:rsidRPr="00366F2E">
              <w:rPr>
                <w:rFonts w:ascii="Arial" w:hAnsi="Arial" w:cs="Arial"/>
                <w:sz w:val="20"/>
                <w:szCs w:val="20"/>
              </w:rPr>
              <w:t>167</w:t>
            </w:r>
          </w:p>
        </w:tc>
        <w:tc>
          <w:tcPr>
            <w:tcW w:w="2764" w:type="dxa"/>
            <w:tcBorders>
              <w:top w:val="single" w:sz="4" w:space="0" w:color="auto"/>
              <w:left w:val="single" w:sz="4" w:space="0" w:color="auto"/>
              <w:bottom w:val="single" w:sz="4" w:space="0" w:color="auto"/>
              <w:right w:val="single" w:sz="4" w:space="0" w:color="auto"/>
            </w:tcBorders>
          </w:tcPr>
          <w:p w14:paraId="12F1156D" w14:textId="77777777" w:rsidR="008476C1" w:rsidRPr="00366F2E" w:rsidRDefault="008476C1" w:rsidP="008476C1">
            <w:pPr>
              <w:rPr>
                <w:rFonts w:ascii="Arial" w:hAnsi="Arial" w:cs="Arial"/>
                <w:sz w:val="20"/>
                <w:szCs w:val="20"/>
              </w:rPr>
            </w:pPr>
            <w:r w:rsidRPr="00366F2E">
              <w:rPr>
                <w:rFonts w:ascii="Arial" w:hAnsi="Arial" w:cs="Arial"/>
                <w:sz w:val="20"/>
                <w:szCs w:val="20"/>
              </w:rPr>
              <w:t>S. Helena</w:t>
            </w:r>
          </w:p>
        </w:tc>
        <w:tc>
          <w:tcPr>
            <w:tcW w:w="1630" w:type="dxa"/>
            <w:tcBorders>
              <w:top w:val="single" w:sz="4" w:space="0" w:color="auto"/>
              <w:left w:val="single" w:sz="4" w:space="0" w:color="auto"/>
              <w:bottom w:val="single" w:sz="4" w:space="0" w:color="auto"/>
              <w:right w:val="single" w:sz="4" w:space="0" w:color="auto"/>
            </w:tcBorders>
          </w:tcPr>
          <w:p w14:paraId="45CFA3EE" w14:textId="74470CCE"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49D0B72E" w14:textId="64C331BF"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671031C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351B55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4CED53D"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AAAEE58" w14:textId="7AAD12C8" w:rsidR="008476C1" w:rsidRPr="00366F2E" w:rsidRDefault="008476C1" w:rsidP="008476C1">
            <w:pPr>
              <w:jc w:val="center"/>
              <w:rPr>
                <w:rFonts w:ascii="Arial" w:hAnsi="Arial" w:cs="Arial"/>
                <w:sz w:val="20"/>
                <w:szCs w:val="20"/>
              </w:rPr>
            </w:pPr>
            <w:r w:rsidRPr="00366F2E">
              <w:rPr>
                <w:rFonts w:ascii="Arial" w:hAnsi="Arial" w:cs="Arial"/>
                <w:sz w:val="20"/>
                <w:szCs w:val="20"/>
              </w:rPr>
              <w:t>168</w:t>
            </w:r>
          </w:p>
        </w:tc>
        <w:tc>
          <w:tcPr>
            <w:tcW w:w="2764" w:type="dxa"/>
            <w:tcBorders>
              <w:top w:val="single" w:sz="4" w:space="0" w:color="auto"/>
              <w:left w:val="single" w:sz="4" w:space="0" w:color="auto"/>
              <w:bottom w:val="single" w:sz="4" w:space="0" w:color="auto"/>
              <w:right w:val="single" w:sz="4" w:space="0" w:color="auto"/>
            </w:tcBorders>
          </w:tcPr>
          <w:p w14:paraId="4A86674E" w14:textId="77777777" w:rsidR="008476C1" w:rsidRPr="00366F2E" w:rsidRDefault="008476C1" w:rsidP="008476C1">
            <w:pPr>
              <w:rPr>
                <w:rFonts w:ascii="Arial" w:hAnsi="Arial" w:cs="Arial"/>
                <w:sz w:val="20"/>
                <w:szCs w:val="20"/>
              </w:rPr>
            </w:pPr>
            <w:r w:rsidRPr="00366F2E">
              <w:rPr>
                <w:rFonts w:ascii="Arial" w:hAnsi="Arial" w:cs="Arial"/>
                <w:sz w:val="20"/>
                <w:szCs w:val="20"/>
              </w:rPr>
              <w:t xml:space="preserve">S. </w:t>
            </w:r>
            <w:proofErr w:type="spellStart"/>
            <w:r w:rsidRPr="00366F2E">
              <w:rPr>
                <w:rFonts w:ascii="Arial" w:hAnsi="Arial" w:cs="Arial"/>
                <w:sz w:val="20"/>
                <w:szCs w:val="20"/>
              </w:rPr>
              <w:t>Kitts</w:t>
            </w:r>
            <w:proofErr w:type="spellEnd"/>
            <w:r w:rsidRPr="00366F2E">
              <w:rPr>
                <w:rFonts w:ascii="Arial" w:hAnsi="Arial" w:cs="Arial"/>
                <w:sz w:val="20"/>
                <w:szCs w:val="20"/>
              </w:rPr>
              <w:t xml:space="preserve"> a Nevis</w:t>
            </w:r>
          </w:p>
        </w:tc>
        <w:tc>
          <w:tcPr>
            <w:tcW w:w="1630" w:type="dxa"/>
            <w:tcBorders>
              <w:top w:val="single" w:sz="4" w:space="0" w:color="auto"/>
              <w:left w:val="single" w:sz="4" w:space="0" w:color="auto"/>
              <w:bottom w:val="single" w:sz="4" w:space="0" w:color="auto"/>
              <w:right w:val="single" w:sz="4" w:space="0" w:color="auto"/>
            </w:tcBorders>
          </w:tcPr>
          <w:p w14:paraId="2136042A" w14:textId="2F58506B"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304A7728" w14:textId="6A11DF27"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33CA005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677BD60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28A514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DD740F4" w14:textId="5CB686D4" w:rsidR="008476C1" w:rsidRPr="00366F2E" w:rsidRDefault="008476C1" w:rsidP="008476C1">
            <w:pPr>
              <w:jc w:val="center"/>
              <w:rPr>
                <w:rFonts w:ascii="Arial" w:hAnsi="Arial" w:cs="Arial"/>
                <w:sz w:val="20"/>
                <w:szCs w:val="20"/>
              </w:rPr>
            </w:pPr>
            <w:r w:rsidRPr="00366F2E">
              <w:rPr>
                <w:rFonts w:ascii="Arial" w:hAnsi="Arial" w:cs="Arial"/>
                <w:sz w:val="20"/>
                <w:szCs w:val="20"/>
              </w:rPr>
              <w:t>169</w:t>
            </w:r>
          </w:p>
        </w:tc>
        <w:tc>
          <w:tcPr>
            <w:tcW w:w="2764" w:type="dxa"/>
            <w:tcBorders>
              <w:top w:val="single" w:sz="4" w:space="0" w:color="auto"/>
              <w:left w:val="single" w:sz="4" w:space="0" w:color="auto"/>
              <w:bottom w:val="single" w:sz="4" w:space="0" w:color="auto"/>
              <w:right w:val="single" w:sz="4" w:space="0" w:color="auto"/>
            </w:tcBorders>
          </w:tcPr>
          <w:p w14:paraId="25E3A889" w14:textId="77777777" w:rsidR="008476C1" w:rsidRPr="00366F2E" w:rsidRDefault="008476C1" w:rsidP="008476C1">
            <w:pPr>
              <w:rPr>
                <w:rFonts w:ascii="Arial" w:hAnsi="Arial" w:cs="Arial"/>
                <w:sz w:val="20"/>
                <w:szCs w:val="20"/>
              </w:rPr>
            </w:pPr>
            <w:r w:rsidRPr="00366F2E">
              <w:rPr>
                <w:rFonts w:ascii="Arial" w:hAnsi="Arial" w:cs="Arial"/>
                <w:sz w:val="20"/>
                <w:szCs w:val="20"/>
              </w:rPr>
              <w:t>S. Lucie</w:t>
            </w:r>
          </w:p>
        </w:tc>
        <w:tc>
          <w:tcPr>
            <w:tcW w:w="1630" w:type="dxa"/>
            <w:tcBorders>
              <w:top w:val="single" w:sz="4" w:space="0" w:color="auto"/>
              <w:left w:val="single" w:sz="4" w:space="0" w:color="auto"/>
              <w:bottom w:val="single" w:sz="4" w:space="0" w:color="auto"/>
              <w:right w:val="single" w:sz="4" w:space="0" w:color="auto"/>
            </w:tcBorders>
          </w:tcPr>
          <w:p w14:paraId="29C545B8" w14:textId="4AAAC38B"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1010754B" w14:textId="141C8650"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627082B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11541A8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A66B2A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F5E1A3D" w14:textId="615F5CBD" w:rsidR="008476C1" w:rsidRPr="00366F2E" w:rsidRDefault="008476C1" w:rsidP="008476C1">
            <w:pPr>
              <w:jc w:val="center"/>
              <w:rPr>
                <w:rFonts w:ascii="Arial" w:hAnsi="Arial" w:cs="Arial"/>
                <w:sz w:val="20"/>
                <w:szCs w:val="20"/>
              </w:rPr>
            </w:pPr>
            <w:r w:rsidRPr="00366F2E">
              <w:rPr>
                <w:rFonts w:ascii="Arial" w:hAnsi="Arial" w:cs="Arial"/>
                <w:sz w:val="20"/>
                <w:szCs w:val="20"/>
              </w:rPr>
              <w:t>170</w:t>
            </w:r>
          </w:p>
        </w:tc>
        <w:tc>
          <w:tcPr>
            <w:tcW w:w="2764" w:type="dxa"/>
            <w:tcBorders>
              <w:top w:val="single" w:sz="4" w:space="0" w:color="auto"/>
              <w:left w:val="single" w:sz="4" w:space="0" w:color="auto"/>
              <w:bottom w:val="single" w:sz="4" w:space="0" w:color="auto"/>
              <w:right w:val="single" w:sz="4" w:space="0" w:color="auto"/>
            </w:tcBorders>
          </w:tcPr>
          <w:p w14:paraId="08218E80" w14:textId="77777777" w:rsidR="008476C1" w:rsidRPr="00366F2E" w:rsidRDefault="008476C1" w:rsidP="008476C1">
            <w:pPr>
              <w:rPr>
                <w:rFonts w:ascii="Arial" w:hAnsi="Arial" w:cs="Arial"/>
                <w:sz w:val="20"/>
                <w:szCs w:val="20"/>
              </w:rPr>
            </w:pPr>
            <w:r w:rsidRPr="00366F2E">
              <w:rPr>
                <w:rFonts w:ascii="Arial" w:hAnsi="Arial" w:cs="Arial"/>
                <w:sz w:val="20"/>
                <w:szCs w:val="20"/>
              </w:rPr>
              <w:t>S. Marino</w:t>
            </w:r>
          </w:p>
        </w:tc>
        <w:tc>
          <w:tcPr>
            <w:tcW w:w="1630" w:type="dxa"/>
            <w:tcBorders>
              <w:top w:val="single" w:sz="4" w:space="0" w:color="auto"/>
              <w:left w:val="single" w:sz="4" w:space="0" w:color="auto"/>
              <w:bottom w:val="single" w:sz="4" w:space="0" w:color="auto"/>
              <w:right w:val="single" w:sz="4" w:space="0" w:color="auto"/>
            </w:tcBorders>
          </w:tcPr>
          <w:p w14:paraId="0A646D31" w14:textId="2559643C"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49BD961D" w14:textId="71671BF9"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0934C1E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47FFC64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89A5ACB"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0E0FCED" w14:textId="2275A3D1" w:rsidR="008476C1" w:rsidRPr="00366F2E" w:rsidRDefault="008476C1" w:rsidP="008476C1">
            <w:pPr>
              <w:jc w:val="center"/>
              <w:rPr>
                <w:rFonts w:ascii="Arial" w:hAnsi="Arial" w:cs="Arial"/>
                <w:sz w:val="20"/>
                <w:szCs w:val="20"/>
              </w:rPr>
            </w:pPr>
            <w:r w:rsidRPr="00366F2E">
              <w:rPr>
                <w:rFonts w:ascii="Arial" w:hAnsi="Arial" w:cs="Arial"/>
                <w:sz w:val="20"/>
                <w:szCs w:val="20"/>
              </w:rPr>
              <w:t>171</w:t>
            </w:r>
          </w:p>
        </w:tc>
        <w:tc>
          <w:tcPr>
            <w:tcW w:w="2764" w:type="dxa"/>
            <w:tcBorders>
              <w:top w:val="single" w:sz="4" w:space="0" w:color="auto"/>
              <w:left w:val="single" w:sz="4" w:space="0" w:color="auto"/>
              <w:bottom w:val="single" w:sz="4" w:space="0" w:color="auto"/>
              <w:right w:val="single" w:sz="4" w:space="0" w:color="auto"/>
            </w:tcBorders>
          </w:tcPr>
          <w:p w14:paraId="2253C96C" w14:textId="77777777" w:rsidR="008476C1" w:rsidRPr="00366F2E" w:rsidRDefault="008476C1" w:rsidP="008476C1">
            <w:pPr>
              <w:rPr>
                <w:rFonts w:ascii="Arial" w:hAnsi="Arial" w:cs="Arial"/>
                <w:sz w:val="20"/>
                <w:szCs w:val="20"/>
              </w:rPr>
            </w:pPr>
            <w:r w:rsidRPr="00366F2E">
              <w:rPr>
                <w:rFonts w:ascii="Arial" w:hAnsi="Arial" w:cs="Arial"/>
                <w:sz w:val="20"/>
                <w:szCs w:val="20"/>
              </w:rPr>
              <w:t>S. Pierre a Miquelon</w:t>
            </w:r>
          </w:p>
        </w:tc>
        <w:tc>
          <w:tcPr>
            <w:tcW w:w="1630" w:type="dxa"/>
            <w:tcBorders>
              <w:top w:val="single" w:sz="4" w:space="0" w:color="auto"/>
              <w:left w:val="single" w:sz="4" w:space="0" w:color="auto"/>
              <w:bottom w:val="single" w:sz="4" w:space="0" w:color="auto"/>
              <w:right w:val="single" w:sz="4" w:space="0" w:color="auto"/>
            </w:tcBorders>
          </w:tcPr>
          <w:p w14:paraId="0362E5FE" w14:textId="1BA918EB"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041DE5C4" w14:textId="412DB3C8"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0A04554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6348BD7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687A744"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49A1DA6" w14:textId="5EA28D60" w:rsidR="008476C1" w:rsidRPr="00366F2E" w:rsidRDefault="008476C1" w:rsidP="008476C1">
            <w:pPr>
              <w:jc w:val="center"/>
              <w:rPr>
                <w:rFonts w:ascii="Arial" w:hAnsi="Arial" w:cs="Arial"/>
                <w:sz w:val="20"/>
                <w:szCs w:val="20"/>
              </w:rPr>
            </w:pPr>
            <w:r w:rsidRPr="00366F2E">
              <w:rPr>
                <w:rFonts w:ascii="Arial" w:hAnsi="Arial" w:cs="Arial"/>
                <w:sz w:val="20"/>
                <w:szCs w:val="20"/>
              </w:rPr>
              <w:t>172</w:t>
            </w:r>
          </w:p>
        </w:tc>
        <w:tc>
          <w:tcPr>
            <w:tcW w:w="2764" w:type="dxa"/>
            <w:tcBorders>
              <w:top w:val="single" w:sz="4" w:space="0" w:color="auto"/>
              <w:left w:val="single" w:sz="4" w:space="0" w:color="auto"/>
              <w:bottom w:val="single" w:sz="4" w:space="0" w:color="auto"/>
              <w:right w:val="single" w:sz="4" w:space="0" w:color="auto"/>
            </w:tcBorders>
          </w:tcPr>
          <w:p w14:paraId="3770458B" w14:textId="2ED9BC9D" w:rsidR="008476C1" w:rsidRPr="00366F2E" w:rsidRDefault="008476C1" w:rsidP="008476C1">
            <w:pPr>
              <w:rPr>
                <w:rFonts w:ascii="Arial" w:hAnsi="Arial" w:cs="Arial"/>
                <w:sz w:val="20"/>
                <w:szCs w:val="20"/>
              </w:rPr>
            </w:pPr>
            <w:r w:rsidRPr="00366F2E">
              <w:rPr>
                <w:rFonts w:ascii="Arial" w:hAnsi="Arial" w:cs="Arial"/>
                <w:sz w:val="20"/>
                <w:szCs w:val="20"/>
              </w:rPr>
              <w:t xml:space="preserve">S. </w:t>
            </w:r>
            <w:proofErr w:type="spellStart"/>
            <w:r w:rsidRPr="00366F2E">
              <w:rPr>
                <w:rFonts w:ascii="Arial" w:hAnsi="Arial" w:cs="Arial"/>
                <w:sz w:val="20"/>
                <w:szCs w:val="20"/>
              </w:rPr>
              <w:t>Tomé</w:t>
            </w:r>
            <w:proofErr w:type="spellEnd"/>
            <w:r w:rsidRPr="00366F2E">
              <w:rPr>
                <w:rFonts w:ascii="Arial" w:hAnsi="Arial" w:cs="Arial"/>
                <w:sz w:val="20"/>
                <w:szCs w:val="20"/>
              </w:rPr>
              <w:t xml:space="preserve"> a Principe</w:t>
            </w:r>
          </w:p>
        </w:tc>
        <w:tc>
          <w:tcPr>
            <w:tcW w:w="1630" w:type="dxa"/>
            <w:tcBorders>
              <w:top w:val="single" w:sz="4" w:space="0" w:color="auto"/>
              <w:left w:val="single" w:sz="4" w:space="0" w:color="auto"/>
              <w:bottom w:val="single" w:sz="4" w:space="0" w:color="auto"/>
              <w:right w:val="single" w:sz="4" w:space="0" w:color="auto"/>
            </w:tcBorders>
          </w:tcPr>
          <w:p w14:paraId="6928AFF9" w14:textId="1156D348"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58F3D26D" w14:textId="4AF4198B"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1CDC79D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5139EEB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0476EF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D28ABCE" w14:textId="08C83EDE" w:rsidR="008476C1" w:rsidRPr="00366F2E" w:rsidRDefault="008476C1" w:rsidP="008476C1">
            <w:pPr>
              <w:jc w:val="center"/>
              <w:rPr>
                <w:rFonts w:ascii="Arial" w:hAnsi="Arial" w:cs="Arial"/>
                <w:sz w:val="20"/>
                <w:szCs w:val="20"/>
              </w:rPr>
            </w:pPr>
            <w:r w:rsidRPr="00366F2E">
              <w:rPr>
                <w:rFonts w:ascii="Arial" w:hAnsi="Arial" w:cs="Arial"/>
                <w:sz w:val="20"/>
                <w:szCs w:val="20"/>
              </w:rPr>
              <w:t>173</w:t>
            </w:r>
          </w:p>
        </w:tc>
        <w:tc>
          <w:tcPr>
            <w:tcW w:w="2764" w:type="dxa"/>
            <w:tcBorders>
              <w:top w:val="single" w:sz="4" w:space="0" w:color="auto"/>
              <w:left w:val="single" w:sz="4" w:space="0" w:color="auto"/>
              <w:bottom w:val="single" w:sz="4" w:space="0" w:color="auto"/>
              <w:right w:val="single" w:sz="4" w:space="0" w:color="auto"/>
            </w:tcBorders>
          </w:tcPr>
          <w:p w14:paraId="6C53B7FA" w14:textId="77777777" w:rsidR="008476C1" w:rsidRPr="00366F2E" w:rsidRDefault="008476C1" w:rsidP="008476C1">
            <w:pPr>
              <w:rPr>
                <w:rFonts w:ascii="Arial" w:hAnsi="Arial" w:cs="Arial"/>
                <w:sz w:val="20"/>
                <w:szCs w:val="20"/>
              </w:rPr>
            </w:pPr>
            <w:r w:rsidRPr="00366F2E">
              <w:rPr>
                <w:rFonts w:ascii="Arial" w:hAnsi="Arial" w:cs="Arial"/>
                <w:sz w:val="20"/>
                <w:szCs w:val="20"/>
              </w:rPr>
              <w:t>S. Vincenc a Grenadiny</w:t>
            </w:r>
          </w:p>
        </w:tc>
        <w:tc>
          <w:tcPr>
            <w:tcW w:w="1630" w:type="dxa"/>
            <w:tcBorders>
              <w:top w:val="single" w:sz="4" w:space="0" w:color="auto"/>
              <w:left w:val="single" w:sz="4" w:space="0" w:color="auto"/>
              <w:bottom w:val="single" w:sz="4" w:space="0" w:color="auto"/>
              <w:right w:val="single" w:sz="4" w:space="0" w:color="auto"/>
            </w:tcBorders>
          </w:tcPr>
          <w:p w14:paraId="62C5F039" w14:textId="1184BFAB"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5E9DA507" w14:textId="2CB9B241"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60D0F41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B308AB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057FC0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F77FE2C" w14:textId="052084B9" w:rsidR="008476C1" w:rsidRPr="00366F2E" w:rsidRDefault="008476C1" w:rsidP="008476C1">
            <w:pPr>
              <w:jc w:val="center"/>
              <w:rPr>
                <w:rFonts w:ascii="Arial" w:hAnsi="Arial" w:cs="Arial"/>
                <w:sz w:val="20"/>
                <w:szCs w:val="20"/>
              </w:rPr>
            </w:pPr>
            <w:r w:rsidRPr="00366F2E">
              <w:rPr>
                <w:rFonts w:ascii="Arial" w:hAnsi="Arial" w:cs="Arial"/>
                <w:sz w:val="20"/>
                <w:szCs w:val="20"/>
              </w:rPr>
              <w:t>174</w:t>
            </w:r>
          </w:p>
        </w:tc>
        <w:tc>
          <w:tcPr>
            <w:tcW w:w="2764" w:type="dxa"/>
            <w:tcBorders>
              <w:top w:val="single" w:sz="4" w:space="0" w:color="auto"/>
              <w:left w:val="single" w:sz="4" w:space="0" w:color="auto"/>
              <w:bottom w:val="single" w:sz="4" w:space="0" w:color="auto"/>
              <w:right w:val="single" w:sz="4" w:space="0" w:color="auto"/>
            </w:tcBorders>
          </w:tcPr>
          <w:p w14:paraId="695ECA07" w14:textId="77777777" w:rsidR="008476C1" w:rsidRPr="00366F2E" w:rsidRDefault="008476C1" w:rsidP="008476C1">
            <w:pPr>
              <w:rPr>
                <w:rFonts w:ascii="Arial" w:hAnsi="Arial" w:cs="Arial"/>
                <w:sz w:val="20"/>
                <w:szCs w:val="20"/>
              </w:rPr>
            </w:pPr>
            <w:r w:rsidRPr="00366F2E">
              <w:rPr>
                <w:rFonts w:ascii="Arial" w:hAnsi="Arial" w:cs="Arial"/>
                <w:sz w:val="20"/>
                <w:szCs w:val="20"/>
              </w:rPr>
              <w:t>Salvador</w:t>
            </w:r>
          </w:p>
        </w:tc>
        <w:tc>
          <w:tcPr>
            <w:tcW w:w="1630" w:type="dxa"/>
            <w:tcBorders>
              <w:top w:val="single" w:sz="4" w:space="0" w:color="auto"/>
              <w:left w:val="single" w:sz="4" w:space="0" w:color="auto"/>
              <w:bottom w:val="single" w:sz="4" w:space="0" w:color="auto"/>
              <w:right w:val="single" w:sz="4" w:space="0" w:color="auto"/>
            </w:tcBorders>
          </w:tcPr>
          <w:p w14:paraId="74796C0C" w14:textId="6AF824C1"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7132EBB6" w14:textId="4CA6E258"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49899FE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3FC915D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D0E214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A6B617E" w14:textId="4B9057EA" w:rsidR="008476C1" w:rsidRPr="00366F2E" w:rsidRDefault="008476C1" w:rsidP="008476C1">
            <w:pPr>
              <w:jc w:val="center"/>
              <w:rPr>
                <w:rFonts w:ascii="Arial" w:hAnsi="Arial" w:cs="Arial"/>
                <w:sz w:val="20"/>
                <w:szCs w:val="20"/>
              </w:rPr>
            </w:pPr>
            <w:r w:rsidRPr="00366F2E">
              <w:rPr>
                <w:rFonts w:ascii="Arial" w:hAnsi="Arial" w:cs="Arial"/>
                <w:sz w:val="20"/>
                <w:szCs w:val="20"/>
              </w:rPr>
              <w:t>175</w:t>
            </w:r>
          </w:p>
        </w:tc>
        <w:tc>
          <w:tcPr>
            <w:tcW w:w="2764" w:type="dxa"/>
            <w:tcBorders>
              <w:top w:val="single" w:sz="4" w:space="0" w:color="auto"/>
              <w:left w:val="single" w:sz="4" w:space="0" w:color="auto"/>
              <w:bottom w:val="single" w:sz="4" w:space="0" w:color="auto"/>
              <w:right w:val="single" w:sz="4" w:space="0" w:color="auto"/>
            </w:tcBorders>
          </w:tcPr>
          <w:p w14:paraId="34880247" w14:textId="77777777" w:rsidR="008476C1" w:rsidRPr="00366F2E" w:rsidRDefault="008476C1" w:rsidP="008476C1">
            <w:pPr>
              <w:rPr>
                <w:rFonts w:ascii="Arial" w:hAnsi="Arial" w:cs="Arial"/>
                <w:sz w:val="20"/>
                <w:szCs w:val="20"/>
              </w:rPr>
            </w:pPr>
            <w:r w:rsidRPr="00366F2E">
              <w:rPr>
                <w:rFonts w:ascii="Arial" w:hAnsi="Arial" w:cs="Arial"/>
                <w:sz w:val="20"/>
                <w:szCs w:val="20"/>
              </w:rPr>
              <w:t>Samoa</w:t>
            </w:r>
          </w:p>
        </w:tc>
        <w:tc>
          <w:tcPr>
            <w:tcW w:w="1630" w:type="dxa"/>
            <w:tcBorders>
              <w:top w:val="single" w:sz="4" w:space="0" w:color="auto"/>
              <w:left w:val="single" w:sz="4" w:space="0" w:color="auto"/>
              <w:bottom w:val="single" w:sz="4" w:space="0" w:color="auto"/>
              <w:right w:val="single" w:sz="4" w:space="0" w:color="auto"/>
            </w:tcBorders>
          </w:tcPr>
          <w:p w14:paraId="60CC4006" w14:textId="394628E7"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16C1050B" w14:textId="539C0513"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05EB28D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2989F87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D39574D"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21FB381" w14:textId="7B899A60" w:rsidR="008476C1" w:rsidRPr="00366F2E" w:rsidRDefault="008476C1" w:rsidP="008476C1">
            <w:pPr>
              <w:jc w:val="center"/>
              <w:rPr>
                <w:rFonts w:ascii="Arial" w:hAnsi="Arial" w:cs="Arial"/>
                <w:sz w:val="20"/>
                <w:szCs w:val="20"/>
              </w:rPr>
            </w:pPr>
            <w:r w:rsidRPr="00366F2E">
              <w:rPr>
                <w:rFonts w:ascii="Arial" w:hAnsi="Arial" w:cs="Arial"/>
                <w:sz w:val="20"/>
                <w:szCs w:val="20"/>
              </w:rPr>
              <w:t>176</w:t>
            </w:r>
          </w:p>
        </w:tc>
        <w:tc>
          <w:tcPr>
            <w:tcW w:w="2764" w:type="dxa"/>
            <w:tcBorders>
              <w:top w:val="single" w:sz="4" w:space="0" w:color="auto"/>
              <w:left w:val="single" w:sz="4" w:space="0" w:color="auto"/>
              <w:bottom w:val="single" w:sz="4" w:space="0" w:color="auto"/>
              <w:right w:val="single" w:sz="4" w:space="0" w:color="auto"/>
            </w:tcBorders>
          </w:tcPr>
          <w:p w14:paraId="6536285D" w14:textId="141F36F4" w:rsidR="008476C1" w:rsidRPr="00366F2E" w:rsidRDefault="008476C1" w:rsidP="008476C1">
            <w:pPr>
              <w:rPr>
                <w:rFonts w:ascii="Arial" w:hAnsi="Arial" w:cs="Arial"/>
                <w:sz w:val="20"/>
                <w:szCs w:val="20"/>
              </w:rPr>
            </w:pPr>
            <w:r w:rsidRPr="00366F2E">
              <w:rPr>
                <w:rFonts w:ascii="Arial" w:hAnsi="Arial" w:cs="Arial"/>
                <w:sz w:val="20"/>
                <w:szCs w:val="20"/>
              </w:rPr>
              <w:t>Saúdská Arábie</w:t>
            </w:r>
          </w:p>
        </w:tc>
        <w:tc>
          <w:tcPr>
            <w:tcW w:w="1630" w:type="dxa"/>
            <w:tcBorders>
              <w:top w:val="single" w:sz="4" w:space="0" w:color="auto"/>
              <w:left w:val="single" w:sz="4" w:space="0" w:color="auto"/>
              <w:bottom w:val="single" w:sz="4" w:space="0" w:color="auto"/>
              <w:right w:val="single" w:sz="4" w:space="0" w:color="auto"/>
            </w:tcBorders>
          </w:tcPr>
          <w:p w14:paraId="69B76315" w14:textId="237B9DF8"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3B60FAAA" w14:textId="5867F46E"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127D240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65DBD2F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3D7C26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BD6EB54" w14:textId="68F44411" w:rsidR="008476C1" w:rsidRPr="00366F2E" w:rsidRDefault="008476C1" w:rsidP="008476C1">
            <w:pPr>
              <w:jc w:val="center"/>
              <w:rPr>
                <w:rFonts w:ascii="Arial" w:hAnsi="Arial" w:cs="Arial"/>
                <w:sz w:val="20"/>
                <w:szCs w:val="20"/>
              </w:rPr>
            </w:pPr>
            <w:r w:rsidRPr="00366F2E">
              <w:rPr>
                <w:rFonts w:ascii="Arial" w:hAnsi="Arial" w:cs="Arial"/>
                <w:sz w:val="20"/>
                <w:szCs w:val="20"/>
              </w:rPr>
              <w:t>177</w:t>
            </w:r>
          </w:p>
        </w:tc>
        <w:tc>
          <w:tcPr>
            <w:tcW w:w="2764" w:type="dxa"/>
            <w:tcBorders>
              <w:top w:val="single" w:sz="4" w:space="0" w:color="auto"/>
              <w:left w:val="single" w:sz="4" w:space="0" w:color="auto"/>
              <w:bottom w:val="single" w:sz="4" w:space="0" w:color="auto"/>
              <w:right w:val="single" w:sz="4" w:space="0" w:color="auto"/>
            </w:tcBorders>
          </w:tcPr>
          <w:p w14:paraId="5F0EE4DC" w14:textId="77777777" w:rsidR="008476C1" w:rsidRPr="00366F2E" w:rsidRDefault="008476C1" w:rsidP="008476C1">
            <w:pPr>
              <w:rPr>
                <w:rFonts w:ascii="Arial" w:hAnsi="Arial" w:cs="Arial"/>
                <w:sz w:val="20"/>
                <w:szCs w:val="20"/>
              </w:rPr>
            </w:pPr>
            <w:r w:rsidRPr="00366F2E">
              <w:rPr>
                <w:rFonts w:ascii="Arial" w:hAnsi="Arial" w:cs="Arial"/>
                <w:sz w:val="20"/>
                <w:szCs w:val="20"/>
              </w:rPr>
              <w:t>Senegal</w:t>
            </w:r>
          </w:p>
        </w:tc>
        <w:tc>
          <w:tcPr>
            <w:tcW w:w="1630" w:type="dxa"/>
            <w:tcBorders>
              <w:top w:val="single" w:sz="4" w:space="0" w:color="auto"/>
              <w:left w:val="single" w:sz="4" w:space="0" w:color="auto"/>
              <w:bottom w:val="single" w:sz="4" w:space="0" w:color="auto"/>
              <w:right w:val="single" w:sz="4" w:space="0" w:color="auto"/>
            </w:tcBorders>
          </w:tcPr>
          <w:p w14:paraId="596EA29D" w14:textId="271908CA"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046140F3" w14:textId="0672E548"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22054A9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00AA7E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E0137A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01102F3" w14:textId="7DE42F4A" w:rsidR="008476C1" w:rsidRPr="00366F2E" w:rsidRDefault="008476C1" w:rsidP="008476C1">
            <w:pPr>
              <w:jc w:val="center"/>
              <w:rPr>
                <w:rFonts w:ascii="Arial" w:hAnsi="Arial" w:cs="Arial"/>
                <w:sz w:val="20"/>
                <w:szCs w:val="20"/>
              </w:rPr>
            </w:pPr>
            <w:r w:rsidRPr="00366F2E">
              <w:rPr>
                <w:rFonts w:ascii="Arial" w:hAnsi="Arial" w:cs="Arial"/>
                <w:sz w:val="20"/>
                <w:szCs w:val="20"/>
              </w:rPr>
              <w:t>178</w:t>
            </w:r>
          </w:p>
        </w:tc>
        <w:tc>
          <w:tcPr>
            <w:tcW w:w="2764" w:type="dxa"/>
            <w:tcBorders>
              <w:top w:val="single" w:sz="4" w:space="0" w:color="auto"/>
              <w:left w:val="single" w:sz="4" w:space="0" w:color="auto"/>
              <w:bottom w:val="single" w:sz="4" w:space="0" w:color="auto"/>
              <w:right w:val="single" w:sz="4" w:space="0" w:color="auto"/>
            </w:tcBorders>
          </w:tcPr>
          <w:p w14:paraId="57AB2694" w14:textId="5D50954A" w:rsidR="008476C1" w:rsidRPr="00366F2E" w:rsidRDefault="008476C1" w:rsidP="008476C1">
            <w:pPr>
              <w:rPr>
                <w:rFonts w:ascii="Arial" w:hAnsi="Arial" w:cs="Arial"/>
                <w:sz w:val="20"/>
                <w:szCs w:val="20"/>
              </w:rPr>
            </w:pPr>
            <w:r w:rsidRPr="00366F2E">
              <w:rPr>
                <w:rFonts w:ascii="Arial" w:hAnsi="Arial" w:cs="Arial"/>
                <w:sz w:val="20"/>
                <w:szCs w:val="20"/>
              </w:rPr>
              <w:t>Severní Makedonie</w:t>
            </w:r>
          </w:p>
        </w:tc>
        <w:tc>
          <w:tcPr>
            <w:tcW w:w="1630" w:type="dxa"/>
            <w:tcBorders>
              <w:top w:val="single" w:sz="4" w:space="0" w:color="auto"/>
              <w:left w:val="single" w:sz="4" w:space="0" w:color="auto"/>
              <w:bottom w:val="single" w:sz="4" w:space="0" w:color="auto"/>
              <w:right w:val="single" w:sz="4" w:space="0" w:color="auto"/>
            </w:tcBorders>
          </w:tcPr>
          <w:p w14:paraId="5BF3D0CF" w14:textId="00D2C1F8"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339E7542" w14:textId="3067ED29"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61053992" w14:textId="3632B39B" w:rsidR="008476C1" w:rsidRPr="00366F2E" w:rsidRDefault="008476C1" w:rsidP="008476C1">
            <w:pPr>
              <w:jc w:val="center"/>
              <w:rPr>
                <w:rFonts w:ascii="Arial" w:hAnsi="Arial" w:cs="Arial"/>
                <w:sz w:val="20"/>
                <w:szCs w:val="20"/>
              </w:rPr>
            </w:pPr>
            <w:r w:rsidRPr="00366F2E">
              <w:rPr>
                <w:rFonts w:ascii="Arial" w:hAnsi="Arial" w:cs="Arial"/>
                <w:sz w:val="20"/>
                <w:szCs w:val="20"/>
              </w:rPr>
              <w:t>102</w:t>
            </w:r>
          </w:p>
        </w:tc>
        <w:tc>
          <w:tcPr>
            <w:tcW w:w="1776" w:type="dxa"/>
            <w:tcBorders>
              <w:top w:val="single" w:sz="4" w:space="0" w:color="auto"/>
              <w:left w:val="single" w:sz="4" w:space="0" w:color="auto"/>
              <w:bottom w:val="single" w:sz="4" w:space="0" w:color="auto"/>
              <w:right w:val="single" w:sz="4" w:space="0" w:color="auto"/>
            </w:tcBorders>
          </w:tcPr>
          <w:p w14:paraId="207E72A7" w14:textId="52211F0B"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FA63A3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749A476" w14:textId="35F73866" w:rsidR="008476C1" w:rsidRPr="00366F2E" w:rsidRDefault="008476C1" w:rsidP="008476C1">
            <w:pPr>
              <w:jc w:val="center"/>
              <w:rPr>
                <w:rFonts w:ascii="Arial" w:hAnsi="Arial" w:cs="Arial"/>
                <w:sz w:val="20"/>
                <w:szCs w:val="20"/>
              </w:rPr>
            </w:pPr>
            <w:r w:rsidRPr="00366F2E">
              <w:rPr>
                <w:rFonts w:ascii="Arial" w:hAnsi="Arial" w:cs="Arial"/>
                <w:sz w:val="20"/>
                <w:szCs w:val="20"/>
              </w:rPr>
              <w:t>179</w:t>
            </w:r>
          </w:p>
        </w:tc>
        <w:tc>
          <w:tcPr>
            <w:tcW w:w="2764" w:type="dxa"/>
            <w:tcBorders>
              <w:top w:val="single" w:sz="4" w:space="0" w:color="auto"/>
              <w:left w:val="single" w:sz="4" w:space="0" w:color="auto"/>
              <w:bottom w:val="single" w:sz="4" w:space="0" w:color="auto"/>
              <w:right w:val="single" w:sz="4" w:space="0" w:color="auto"/>
            </w:tcBorders>
          </w:tcPr>
          <w:p w14:paraId="1F3721CE" w14:textId="77777777" w:rsidR="008476C1" w:rsidRPr="00366F2E" w:rsidRDefault="008476C1" w:rsidP="008476C1">
            <w:pPr>
              <w:rPr>
                <w:rFonts w:ascii="Arial" w:hAnsi="Arial" w:cs="Arial"/>
                <w:sz w:val="20"/>
                <w:szCs w:val="20"/>
              </w:rPr>
            </w:pPr>
            <w:r w:rsidRPr="00366F2E">
              <w:rPr>
                <w:rFonts w:ascii="Arial" w:hAnsi="Arial" w:cs="Arial"/>
                <w:sz w:val="20"/>
                <w:szCs w:val="20"/>
              </w:rPr>
              <w:t>Seychely</w:t>
            </w:r>
          </w:p>
        </w:tc>
        <w:tc>
          <w:tcPr>
            <w:tcW w:w="1630" w:type="dxa"/>
            <w:tcBorders>
              <w:top w:val="single" w:sz="4" w:space="0" w:color="auto"/>
              <w:left w:val="single" w:sz="4" w:space="0" w:color="auto"/>
              <w:bottom w:val="single" w:sz="4" w:space="0" w:color="auto"/>
              <w:right w:val="single" w:sz="4" w:space="0" w:color="auto"/>
            </w:tcBorders>
          </w:tcPr>
          <w:p w14:paraId="211894A2" w14:textId="1E01FBDD"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470AD88D" w14:textId="4D281494"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062280ED" w14:textId="2CF5C046" w:rsidR="008476C1" w:rsidRPr="00366F2E" w:rsidRDefault="008476C1" w:rsidP="008476C1">
            <w:pPr>
              <w:jc w:val="center"/>
              <w:rPr>
                <w:rFonts w:ascii="Arial" w:hAnsi="Arial" w:cs="Arial"/>
                <w:sz w:val="20"/>
                <w:szCs w:val="20"/>
              </w:rPr>
            </w:pPr>
            <w:r w:rsidRPr="00366F2E">
              <w:rPr>
                <w:rFonts w:ascii="Arial" w:hAnsi="Arial" w:cs="Arial"/>
                <w:sz w:val="20"/>
                <w:szCs w:val="20"/>
              </w:rPr>
              <w:t>107</w:t>
            </w:r>
          </w:p>
        </w:tc>
        <w:tc>
          <w:tcPr>
            <w:tcW w:w="1776" w:type="dxa"/>
            <w:tcBorders>
              <w:top w:val="single" w:sz="4" w:space="0" w:color="auto"/>
              <w:left w:val="single" w:sz="4" w:space="0" w:color="auto"/>
              <w:bottom w:val="single" w:sz="4" w:space="0" w:color="auto"/>
              <w:right w:val="single" w:sz="4" w:space="0" w:color="auto"/>
            </w:tcBorders>
          </w:tcPr>
          <w:p w14:paraId="74B8C68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7588AA8"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713F093" w14:textId="683B671C" w:rsidR="008476C1" w:rsidRPr="00366F2E" w:rsidRDefault="008476C1" w:rsidP="008476C1">
            <w:pPr>
              <w:jc w:val="center"/>
              <w:rPr>
                <w:rFonts w:ascii="Arial" w:hAnsi="Arial" w:cs="Arial"/>
                <w:sz w:val="20"/>
                <w:szCs w:val="20"/>
              </w:rPr>
            </w:pPr>
            <w:r w:rsidRPr="00366F2E">
              <w:rPr>
                <w:rFonts w:ascii="Arial" w:hAnsi="Arial" w:cs="Arial"/>
                <w:sz w:val="20"/>
                <w:szCs w:val="20"/>
              </w:rPr>
              <w:t>180</w:t>
            </w:r>
          </w:p>
        </w:tc>
        <w:tc>
          <w:tcPr>
            <w:tcW w:w="2764" w:type="dxa"/>
            <w:tcBorders>
              <w:top w:val="single" w:sz="4" w:space="0" w:color="auto"/>
              <w:left w:val="single" w:sz="4" w:space="0" w:color="auto"/>
              <w:bottom w:val="single" w:sz="4" w:space="0" w:color="auto"/>
              <w:right w:val="single" w:sz="4" w:space="0" w:color="auto"/>
            </w:tcBorders>
          </w:tcPr>
          <w:p w14:paraId="330111D8" w14:textId="431AF2D0" w:rsidR="008476C1" w:rsidRPr="00366F2E" w:rsidRDefault="008476C1" w:rsidP="008476C1">
            <w:pPr>
              <w:rPr>
                <w:rFonts w:ascii="Arial" w:hAnsi="Arial" w:cs="Arial"/>
                <w:sz w:val="20"/>
                <w:szCs w:val="20"/>
              </w:rPr>
            </w:pPr>
            <w:r w:rsidRPr="00366F2E">
              <w:rPr>
                <w:rFonts w:ascii="Arial" w:hAnsi="Arial" w:cs="Arial"/>
                <w:noProof/>
                <w:lang w:eastAsia="cs-CZ"/>
              </w:rPr>
              <mc:AlternateContent>
                <mc:Choice Requires="wps">
                  <w:drawing>
                    <wp:anchor distT="0" distB="0" distL="114300" distR="114300" simplePos="0" relativeHeight="251658309" behindDoc="0" locked="0" layoutInCell="1" allowOverlap="1" wp14:anchorId="70DBFF0A" wp14:editId="2E85A254">
                      <wp:simplePos x="0" y="0"/>
                      <wp:positionH relativeFrom="margin">
                        <wp:posOffset>179070</wp:posOffset>
                      </wp:positionH>
                      <wp:positionV relativeFrom="bottomMargin">
                        <wp:posOffset>410845</wp:posOffset>
                      </wp:positionV>
                      <wp:extent cx="4847590" cy="238760"/>
                      <wp:effectExtent l="0" t="0" r="0" b="8890"/>
                      <wp:wrapNone/>
                      <wp:docPr id="140" name="Textové pole 14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238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348C0C2" w14:textId="77777777" w:rsidR="008476C1" w:rsidRPr="006E1087" w:rsidRDefault="008476C1" w:rsidP="004E2578">
                                  <w:pPr>
                                    <w:jc w:val="center"/>
                                  </w:pPr>
                                  <w:r>
                                    <w:rPr>
                                      <w:b/>
                                      <w:i/>
                                    </w:rPr>
                                    <w:t>Zařazení zemí do cenových skupin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79EC3907">
                    <v:shape id="Textové pole 140" style="position:absolute;margin-left:14.1pt;margin-top:32.35pt;width:381.7pt;height:18.8pt;flip:y;z-index:251658309;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95"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97j16gEAALMDAAAOAAAAZHJzL2Uyb0RvYy54bWysU02P0zAQvSPxHyzfadrS7UfUdLXsahHS&#10;8iEtcHccO7FIPGbsNim/nrFT2gI3xMWyZyZv5r152d4OXcsOCr0BW/DZZMqZshIqY+uCf/n8+GrN&#10;mQ/CVqIFqwp+VJ7f7l6+2PYuV3NooK0UMgKxPu9dwZsQXJ5lXjaqE34CTllKasBOBHpinVUoekLv&#10;2mw+nS6zHrByCFJ5T9GHMcl3CV9rJcNHrb0KrC04zRbSieks45nttiKvUbjGyNMY4h+m6ISx1PQM&#10;9SCCYHs0f0F1RiJ40GEioctAayNV4kBsZtM/2Dw3wqnEhcTx7iyT/3+w8sPh2X1CFoY3MNACEwnv&#10;nkB+88zCfSNsre4QoW+UqKjxLEqW9c7np0+j1D73EaTs30NFSxb7AAlo0Ngx3Rr39Rc0MWbUh1Zx&#10;PMuvhsAkBRfrxepmQylJufnr9WqZ9pOJPOJEdR368FZBx+Kl4EjrTX3E4cmHONelJJZbeDRtm1bc&#10;2t8CVBgjiUccfSQRhnJgpir4chNZRl4lVEdihjA6h5xOlwbwB2c9uabg/vteoOKsfWdJnc1ssYg2&#10;S4/FzWpOD7zOlNcZYSVBFTxwNl7vw2jNvUNTN9Rp3IeFO1JUm0TxMtVpfnJGYn5ycbTe9TtVXf61&#10;3U8AAAD//wMAUEsDBBQABgAIAAAAIQDUTx6U4QAAAAkBAAAPAAAAZHJzL2Rvd25yZXYueG1sTI9N&#10;S8NAFEX3gv9heII7O2msSY2ZFBEEF1FsWqjLaeY1EzofITNt47/3udLl4x7uPa9cTdawM46h907A&#10;fJYAQ9d61btOwHbzercEFqJ0ShrvUMA3BlhV11elLJS/uDWem9gxKnGhkAJ0jEPBeWg1WhlmfkBH&#10;2cGPVkY6x46rUV6o3BqeJknGrewdLWg54IvG9ticrABV73YP+XGo1/prcXgzH6puPt+FuL2Znp+A&#10;RZziHwy/+qQOFTnt/cmpwIyAdJkSKSBb5MAozx/nGbA9gUl6D7wq+f8Pqh8AAAD//wMAUEsBAi0A&#10;FAAGAAgAAAAhALaDOJL+AAAA4QEAABMAAAAAAAAAAAAAAAAAAAAAAFtDb250ZW50X1R5cGVzXS54&#10;bWxQSwECLQAUAAYACAAAACEAOP0h/9YAAACUAQAACwAAAAAAAAAAAAAAAAAvAQAAX3JlbHMvLnJl&#10;bHNQSwECLQAUAAYACAAAACEAa/e49eoBAACzAwAADgAAAAAAAAAAAAAAAAAuAgAAZHJzL2Uyb0Rv&#10;Yy54bWxQSwECLQAUAAYACAAAACEA1E8elOEAAAAJAQAADwAAAAAAAAAAAAAAAABEBAAAZHJzL2Rv&#10;d25yZXYueG1sUEsFBgAAAAAEAAQA8wAAAFIFAAAAAA==&#10;" w14:anchorId="70DBFF0A">
                      <v:textbox>
                        <w:txbxContent>
                          <w:p w:rsidRPr="006E1087" w:rsidR="008476C1" w:rsidP="004E2578" w:rsidRDefault="008476C1" w14:paraId="7AA5433D" w14:textId="77777777">
                            <w:pPr>
                              <w:jc w:val="center"/>
                            </w:pPr>
                            <w:r>
                              <w:rPr>
                                <w:b/>
                                <w:i/>
                              </w:rPr>
                              <w:t>Zařazení zemí do cenových skupin</w:t>
                            </w:r>
                          </w:p>
                        </w:txbxContent>
                      </v:textbox>
                      <w10:wrap anchorx="margin" anchory="margin"/>
                    </v:shape>
                  </w:pict>
                </mc:Fallback>
              </mc:AlternateContent>
            </w:r>
            <w:r w:rsidRPr="00366F2E">
              <w:rPr>
                <w:rFonts w:ascii="Arial" w:hAnsi="Arial" w:cs="Arial"/>
                <w:sz w:val="20"/>
                <w:szCs w:val="20"/>
              </w:rPr>
              <w:t>Sierra Leone</w:t>
            </w:r>
          </w:p>
        </w:tc>
        <w:tc>
          <w:tcPr>
            <w:tcW w:w="1630" w:type="dxa"/>
            <w:tcBorders>
              <w:top w:val="single" w:sz="4" w:space="0" w:color="auto"/>
              <w:left w:val="single" w:sz="4" w:space="0" w:color="auto"/>
              <w:bottom w:val="single" w:sz="4" w:space="0" w:color="auto"/>
              <w:right w:val="single" w:sz="4" w:space="0" w:color="auto"/>
            </w:tcBorders>
          </w:tcPr>
          <w:p w14:paraId="4B164829" w14:textId="15AA584F" w:rsidR="008476C1" w:rsidRPr="00366F2E" w:rsidRDefault="008476C1" w:rsidP="008476C1">
            <w:pPr>
              <w:jc w:val="center"/>
              <w:rPr>
                <w:rFonts w:ascii="Arial" w:hAnsi="Arial" w:cs="Arial"/>
                <w:sz w:val="20"/>
                <w:szCs w:val="20"/>
              </w:rPr>
            </w:pPr>
            <w:r w:rsidRPr="00366F2E">
              <w:rPr>
                <w:rFonts w:ascii="Arial" w:hAnsi="Arial" w:cs="Arial"/>
                <w:sz w:val="20"/>
                <w:szCs w:val="20"/>
              </w:rPr>
              <w:t>4</w:t>
            </w:r>
          </w:p>
        </w:tc>
        <w:tc>
          <w:tcPr>
            <w:tcW w:w="1701" w:type="dxa"/>
            <w:tcBorders>
              <w:top w:val="single" w:sz="4" w:space="0" w:color="auto"/>
              <w:left w:val="single" w:sz="4" w:space="0" w:color="auto"/>
              <w:bottom w:val="single" w:sz="4" w:space="0" w:color="auto"/>
              <w:right w:val="single" w:sz="4" w:space="0" w:color="auto"/>
            </w:tcBorders>
          </w:tcPr>
          <w:p w14:paraId="30DB2BAE" w14:textId="430A8519" w:rsidR="008476C1" w:rsidRPr="00366F2E" w:rsidRDefault="008476C1" w:rsidP="008476C1">
            <w:pPr>
              <w:jc w:val="center"/>
              <w:rPr>
                <w:rFonts w:ascii="Arial" w:hAnsi="Arial" w:cs="Arial"/>
                <w:sz w:val="20"/>
                <w:szCs w:val="20"/>
              </w:rPr>
            </w:pPr>
            <w:r w:rsidRPr="00366F2E">
              <w:rPr>
                <w:rFonts w:ascii="Arial" w:hAnsi="Arial" w:cs="Arial"/>
                <w:sz w:val="20"/>
                <w:szCs w:val="20"/>
              </w:rPr>
              <w:t>24</w:t>
            </w:r>
          </w:p>
        </w:tc>
        <w:tc>
          <w:tcPr>
            <w:tcW w:w="1418" w:type="dxa"/>
            <w:tcBorders>
              <w:top w:val="single" w:sz="4" w:space="0" w:color="auto"/>
              <w:left w:val="single" w:sz="4" w:space="0" w:color="auto"/>
              <w:bottom w:val="single" w:sz="4" w:space="0" w:color="auto"/>
              <w:right w:val="single" w:sz="4" w:space="0" w:color="auto"/>
            </w:tcBorders>
          </w:tcPr>
          <w:p w14:paraId="6327836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DEA0F4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15114A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ACC18B0" w14:textId="49EF9701" w:rsidR="008476C1" w:rsidRPr="00366F2E" w:rsidRDefault="008476C1" w:rsidP="008476C1">
            <w:pPr>
              <w:jc w:val="center"/>
              <w:rPr>
                <w:rFonts w:ascii="Arial" w:hAnsi="Arial" w:cs="Arial"/>
                <w:sz w:val="20"/>
                <w:szCs w:val="20"/>
              </w:rPr>
            </w:pPr>
            <w:r w:rsidRPr="00366F2E">
              <w:rPr>
                <w:rFonts w:ascii="Arial" w:hAnsi="Arial" w:cs="Arial"/>
                <w:sz w:val="20"/>
                <w:szCs w:val="20"/>
              </w:rPr>
              <w:lastRenderedPageBreak/>
              <w:t>181</w:t>
            </w:r>
          </w:p>
        </w:tc>
        <w:tc>
          <w:tcPr>
            <w:tcW w:w="2764" w:type="dxa"/>
            <w:tcBorders>
              <w:top w:val="single" w:sz="4" w:space="0" w:color="auto"/>
              <w:left w:val="single" w:sz="4" w:space="0" w:color="auto"/>
              <w:bottom w:val="single" w:sz="4" w:space="0" w:color="auto"/>
              <w:right w:val="single" w:sz="4" w:space="0" w:color="auto"/>
            </w:tcBorders>
          </w:tcPr>
          <w:p w14:paraId="42DBE09E" w14:textId="77777777" w:rsidR="008476C1" w:rsidRPr="00366F2E" w:rsidRDefault="008476C1" w:rsidP="008476C1">
            <w:pPr>
              <w:rPr>
                <w:rFonts w:ascii="Arial" w:hAnsi="Arial" w:cs="Arial"/>
                <w:sz w:val="20"/>
                <w:szCs w:val="20"/>
              </w:rPr>
            </w:pPr>
            <w:r w:rsidRPr="00366F2E">
              <w:rPr>
                <w:rFonts w:ascii="Arial" w:hAnsi="Arial" w:cs="Arial"/>
                <w:sz w:val="20"/>
                <w:szCs w:val="20"/>
              </w:rPr>
              <w:t>Singapur</w:t>
            </w:r>
          </w:p>
        </w:tc>
        <w:tc>
          <w:tcPr>
            <w:tcW w:w="1630" w:type="dxa"/>
            <w:tcBorders>
              <w:top w:val="single" w:sz="4" w:space="0" w:color="auto"/>
              <w:left w:val="single" w:sz="4" w:space="0" w:color="auto"/>
              <w:bottom w:val="single" w:sz="4" w:space="0" w:color="auto"/>
              <w:right w:val="single" w:sz="4" w:space="0" w:color="auto"/>
            </w:tcBorders>
          </w:tcPr>
          <w:p w14:paraId="0844EE96" w14:textId="05A0E4FB" w:rsidR="008476C1" w:rsidRPr="00366F2E" w:rsidRDefault="008476C1" w:rsidP="008476C1">
            <w:pPr>
              <w:jc w:val="center"/>
              <w:rPr>
                <w:rFonts w:ascii="Arial" w:hAnsi="Arial" w:cs="Arial"/>
                <w:sz w:val="20"/>
                <w:szCs w:val="20"/>
              </w:rPr>
            </w:pPr>
            <w:r w:rsidRPr="00366F2E">
              <w:rPr>
                <w:rFonts w:ascii="Arial" w:hAnsi="Arial" w:cs="Arial"/>
                <w:sz w:val="20"/>
                <w:szCs w:val="20"/>
              </w:rPr>
              <w:t>7</w:t>
            </w:r>
          </w:p>
        </w:tc>
        <w:tc>
          <w:tcPr>
            <w:tcW w:w="1701" w:type="dxa"/>
            <w:tcBorders>
              <w:top w:val="single" w:sz="4" w:space="0" w:color="auto"/>
              <w:left w:val="single" w:sz="4" w:space="0" w:color="auto"/>
              <w:bottom w:val="single" w:sz="4" w:space="0" w:color="auto"/>
              <w:right w:val="single" w:sz="4" w:space="0" w:color="auto"/>
            </w:tcBorders>
          </w:tcPr>
          <w:p w14:paraId="57819428" w14:textId="087D1CF2" w:rsidR="008476C1" w:rsidRPr="00366F2E" w:rsidRDefault="008476C1" w:rsidP="008476C1">
            <w:pPr>
              <w:jc w:val="center"/>
              <w:rPr>
                <w:rFonts w:ascii="Arial" w:hAnsi="Arial" w:cs="Arial"/>
                <w:sz w:val="20"/>
                <w:szCs w:val="20"/>
              </w:rPr>
            </w:pPr>
            <w:r w:rsidRPr="00366F2E">
              <w:rPr>
                <w:rFonts w:ascii="Arial" w:hAnsi="Arial" w:cs="Arial"/>
                <w:sz w:val="20"/>
                <w:szCs w:val="20"/>
              </w:rPr>
              <w:t>27</w:t>
            </w:r>
          </w:p>
        </w:tc>
        <w:tc>
          <w:tcPr>
            <w:tcW w:w="1418" w:type="dxa"/>
            <w:tcBorders>
              <w:top w:val="single" w:sz="4" w:space="0" w:color="auto"/>
              <w:left w:val="single" w:sz="4" w:space="0" w:color="auto"/>
              <w:bottom w:val="single" w:sz="4" w:space="0" w:color="auto"/>
              <w:right w:val="single" w:sz="4" w:space="0" w:color="auto"/>
            </w:tcBorders>
          </w:tcPr>
          <w:p w14:paraId="211DAE0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0AAB1BA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A026EA1"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E92714E" w14:textId="0780E88B" w:rsidR="008476C1" w:rsidRPr="00366F2E" w:rsidRDefault="008476C1" w:rsidP="008476C1">
            <w:pPr>
              <w:jc w:val="center"/>
              <w:rPr>
                <w:rFonts w:ascii="Arial" w:hAnsi="Arial" w:cs="Arial"/>
                <w:sz w:val="20"/>
                <w:szCs w:val="20"/>
              </w:rPr>
            </w:pPr>
            <w:r w:rsidRPr="00366F2E">
              <w:rPr>
                <w:rFonts w:ascii="Arial" w:hAnsi="Arial" w:cs="Arial"/>
                <w:sz w:val="20"/>
                <w:szCs w:val="20"/>
              </w:rPr>
              <w:t>182</w:t>
            </w:r>
          </w:p>
        </w:tc>
        <w:tc>
          <w:tcPr>
            <w:tcW w:w="2764" w:type="dxa"/>
            <w:tcBorders>
              <w:top w:val="single" w:sz="4" w:space="0" w:color="auto"/>
              <w:left w:val="single" w:sz="4" w:space="0" w:color="auto"/>
              <w:bottom w:val="single" w:sz="4" w:space="0" w:color="auto"/>
              <w:right w:val="single" w:sz="4" w:space="0" w:color="auto"/>
            </w:tcBorders>
          </w:tcPr>
          <w:p w14:paraId="5311BC57" w14:textId="77777777" w:rsidR="008476C1" w:rsidRPr="00366F2E" w:rsidRDefault="008476C1" w:rsidP="008476C1">
            <w:pPr>
              <w:rPr>
                <w:rFonts w:ascii="Arial" w:hAnsi="Arial" w:cs="Arial"/>
                <w:sz w:val="20"/>
                <w:szCs w:val="20"/>
              </w:rPr>
            </w:pPr>
            <w:proofErr w:type="spellStart"/>
            <w:r w:rsidRPr="00366F2E">
              <w:rPr>
                <w:rFonts w:ascii="Arial" w:hAnsi="Arial" w:cs="Arial"/>
                <w:sz w:val="20"/>
                <w:szCs w:val="20"/>
              </w:rPr>
              <w:t>Sint</w:t>
            </w:r>
            <w:proofErr w:type="spellEnd"/>
            <w:r w:rsidRPr="00366F2E">
              <w:rPr>
                <w:rFonts w:ascii="Arial" w:hAnsi="Arial" w:cs="Arial"/>
                <w:sz w:val="20"/>
                <w:szCs w:val="20"/>
              </w:rPr>
              <w:t xml:space="preserve"> </w:t>
            </w:r>
            <w:proofErr w:type="spellStart"/>
            <w:r w:rsidRPr="00366F2E">
              <w:rPr>
                <w:rFonts w:ascii="Arial" w:hAnsi="Arial" w:cs="Arial"/>
                <w:sz w:val="20"/>
                <w:szCs w:val="20"/>
              </w:rPr>
              <w:t>Maarten</w:t>
            </w:r>
            <w:proofErr w:type="spellEnd"/>
          </w:p>
        </w:tc>
        <w:tc>
          <w:tcPr>
            <w:tcW w:w="1630" w:type="dxa"/>
            <w:tcBorders>
              <w:top w:val="single" w:sz="4" w:space="0" w:color="auto"/>
              <w:left w:val="single" w:sz="4" w:space="0" w:color="auto"/>
              <w:bottom w:val="single" w:sz="4" w:space="0" w:color="auto"/>
              <w:right w:val="single" w:sz="4" w:space="0" w:color="auto"/>
            </w:tcBorders>
          </w:tcPr>
          <w:p w14:paraId="6A732AF2" w14:textId="42CC2663"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5F4381D8" w14:textId="2CE97FD4"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3BD925F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14916CA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104F5C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A5AEB28" w14:textId="7765D48A" w:rsidR="008476C1" w:rsidRPr="00366F2E" w:rsidRDefault="008476C1" w:rsidP="008476C1">
            <w:pPr>
              <w:jc w:val="center"/>
              <w:rPr>
                <w:rFonts w:ascii="Arial" w:hAnsi="Arial" w:cs="Arial"/>
                <w:sz w:val="20"/>
                <w:szCs w:val="20"/>
              </w:rPr>
            </w:pPr>
            <w:r w:rsidRPr="00366F2E">
              <w:rPr>
                <w:rFonts w:ascii="Arial" w:hAnsi="Arial" w:cs="Arial"/>
                <w:sz w:val="20"/>
                <w:szCs w:val="20"/>
              </w:rPr>
              <w:t>183</w:t>
            </w:r>
          </w:p>
        </w:tc>
        <w:tc>
          <w:tcPr>
            <w:tcW w:w="2764" w:type="dxa"/>
            <w:tcBorders>
              <w:top w:val="single" w:sz="4" w:space="0" w:color="auto"/>
              <w:left w:val="single" w:sz="4" w:space="0" w:color="auto"/>
              <w:bottom w:val="single" w:sz="4" w:space="0" w:color="auto"/>
              <w:right w:val="single" w:sz="4" w:space="0" w:color="auto"/>
            </w:tcBorders>
          </w:tcPr>
          <w:p w14:paraId="4CFC411C" w14:textId="77777777" w:rsidR="008476C1" w:rsidRPr="00366F2E" w:rsidRDefault="008476C1" w:rsidP="008476C1">
            <w:pPr>
              <w:rPr>
                <w:rFonts w:ascii="Arial" w:hAnsi="Arial" w:cs="Arial"/>
                <w:sz w:val="20"/>
                <w:szCs w:val="20"/>
              </w:rPr>
            </w:pPr>
            <w:r w:rsidRPr="00366F2E">
              <w:rPr>
                <w:rFonts w:ascii="Arial" w:hAnsi="Arial" w:cs="Arial"/>
                <w:sz w:val="20"/>
                <w:szCs w:val="20"/>
              </w:rPr>
              <w:t>Slovensko</w:t>
            </w:r>
          </w:p>
        </w:tc>
        <w:tc>
          <w:tcPr>
            <w:tcW w:w="1630" w:type="dxa"/>
            <w:tcBorders>
              <w:top w:val="single" w:sz="4" w:space="0" w:color="auto"/>
              <w:left w:val="single" w:sz="4" w:space="0" w:color="auto"/>
              <w:bottom w:val="single" w:sz="4" w:space="0" w:color="auto"/>
              <w:right w:val="single" w:sz="4" w:space="0" w:color="auto"/>
            </w:tcBorders>
          </w:tcPr>
          <w:p w14:paraId="045AB860" w14:textId="14D9B605" w:rsidR="008476C1" w:rsidRPr="00366F2E" w:rsidRDefault="008476C1" w:rsidP="008476C1">
            <w:pPr>
              <w:jc w:val="center"/>
              <w:rPr>
                <w:rFonts w:ascii="Arial" w:hAnsi="Arial" w:cs="Arial"/>
                <w:sz w:val="20"/>
                <w:szCs w:val="20"/>
              </w:rPr>
            </w:pPr>
            <w:r w:rsidRPr="00366F2E">
              <w:rPr>
                <w:rFonts w:ascii="Arial" w:hAnsi="Arial" w:cs="Arial"/>
                <w:sz w:val="20"/>
                <w:szCs w:val="20"/>
              </w:rPr>
              <w:t>2</w:t>
            </w:r>
          </w:p>
        </w:tc>
        <w:tc>
          <w:tcPr>
            <w:tcW w:w="1701" w:type="dxa"/>
            <w:tcBorders>
              <w:top w:val="single" w:sz="4" w:space="0" w:color="auto"/>
              <w:left w:val="single" w:sz="4" w:space="0" w:color="auto"/>
              <w:bottom w:val="single" w:sz="4" w:space="0" w:color="auto"/>
              <w:right w:val="single" w:sz="4" w:space="0" w:color="auto"/>
            </w:tcBorders>
          </w:tcPr>
          <w:p w14:paraId="275FEF4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418" w:type="dxa"/>
            <w:tcBorders>
              <w:top w:val="single" w:sz="4" w:space="0" w:color="auto"/>
              <w:left w:val="single" w:sz="4" w:space="0" w:color="auto"/>
              <w:bottom w:val="single" w:sz="4" w:space="0" w:color="auto"/>
              <w:right w:val="single" w:sz="4" w:space="0" w:color="auto"/>
            </w:tcBorders>
          </w:tcPr>
          <w:p w14:paraId="266A42D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100</w:t>
            </w:r>
          </w:p>
        </w:tc>
        <w:tc>
          <w:tcPr>
            <w:tcW w:w="1776" w:type="dxa"/>
            <w:tcBorders>
              <w:top w:val="single" w:sz="4" w:space="0" w:color="auto"/>
              <w:left w:val="single" w:sz="4" w:space="0" w:color="auto"/>
              <w:bottom w:val="single" w:sz="4" w:space="0" w:color="auto"/>
              <w:right w:val="single" w:sz="4" w:space="0" w:color="auto"/>
            </w:tcBorders>
          </w:tcPr>
          <w:p w14:paraId="55921A3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201</w:t>
            </w:r>
          </w:p>
        </w:tc>
      </w:tr>
      <w:tr w:rsidR="008476C1" w:rsidRPr="00366F2E" w14:paraId="4413A7D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656349B" w14:textId="1897AD3E" w:rsidR="008476C1" w:rsidRPr="00366F2E" w:rsidRDefault="008476C1" w:rsidP="008476C1">
            <w:pPr>
              <w:jc w:val="center"/>
              <w:rPr>
                <w:rFonts w:ascii="Arial" w:hAnsi="Arial" w:cs="Arial"/>
                <w:sz w:val="20"/>
                <w:szCs w:val="20"/>
              </w:rPr>
            </w:pPr>
            <w:r w:rsidRPr="00366F2E">
              <w:rPr>
                <w:rFonts w:ascii="Arial" w:hAnsi="Arial" w:cs="Arial"/>
                <w:sz w:val="20"/>
                <w:szCs w:val="20"/>
              </w:rPr>
              <w:t>184</w:t>
            </w:r>
          </w:p>
        </w:tc>
        <w:tc>
          <w:tcPr>
            <w:tcW w:w="2764" w:type="dxa"/>
            <w:tcBorders>
              <w:top w:val="single" w:sz="4" w:space="0" w:color="auto"/>
              <w:left w:val="single" w:sz="4" w:space="0" w:color="auto"/>
              <w:bottom w:val="single" w:sz="4" w:space="0" w:color="auto"/>
              <w:right w:val="single" w:sz="4" w:space="0" w:color="auto"/>
            </w:tcBorders>
          </w:tcPr>
          <w:p w14:paraId="042CD935" w14:textId="77777777" w:rsidR="008476C1" w:rsidRPr="00366F2E" w:rsidRDefault="008476C1" w:rsidP="008476C1">
            <w:pPr>
              <w:rPr>
                <w:rFonts w:ascii="Arial" w:hAnsi="Arial" w:cs="Arial"/>
                <w:sz w:val="20"/>
                <w:szCs w:val="20"/>
              </w:rPr>
            </w:pPr>
            <w:r w:rsidRPr="00366F2E">
              <w:rPr>
                <w:rFonts w:ascii="Arial" w:hAnsi="Arial" w:cs="Arial"/>
                <w:sz w:val="20"/>
                <w:szCs w:val="20"/>
              </w:rPr>
              <w:t>Slovinsko</w:t>
            </w:r>
          </w:p>
        </w:tc>
        <w:tc>
          <w:tcPr>
            <w:tcW w:w="1630" w:type="dxa"/>
            <w:tcBorders>
              <w:top w:val="single" w:sz="4" w:space="0" w:color="auto"/>
              <w:left w:val="single" w:sz="4" w:space="0" w:color="auto"/>
              <w:bottom w:val="single" w:sz="4" w:space="0" w:color="auto"/>
              <w:right w:val="single" w:sz="4" w:space="0" w:color="auto"/>
            </w:tcBorders>
          </w:tcPr>
          <w:p w14:paraId="479570E3" w14:textId="7F2894A9"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4B189BDE" w14:textId="52DC1619"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0A20609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102</w:t>
            </w:r>
          </w:p>
        </w:tc>
        <w:tc>
          <w:tcPr>
            <w:tcW w:w="1776" w:type="dxa"/>
            <w:tcBorders>
              <w:top w:val="single" w:sz="4" w:space="0" w:color="auto"/>
              <w:left w:val="single" w:sz="4" w:space="0" w:color="auto"/>
              <w:bottom w:val="single" w:sz="4" w:space="0" w:color="auto"/>
              <w:right w:val="single" w:sz="4" w:space="0" w:color="auto"/>
            </w:tcBorders>
          </w:tcPr>
          <w:p w14:paraId="1726BC5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202</w:t>
            </w:r>
          </w:p>
        </w:tc>
      </w:tr>
      <w:tr w:rsidR="00D62380" w:rsidRPr="00366F2E" w14:paraId="7067A0F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11A242A" w14:textId="0DDDE7C9" w:rsidR="00E20BBC" w:rsidRPr="00366F2E" w:rsidRDefault="00E20BBC" w:rsidP="00E20BBC">
            <w:pPr>
              <w:jc w:val="center"/>
              <w:rPr>
                <w:rFonts w:ascii="Arial" w:hAnsi="Arial" w:cs="Arial"/>
                <w:sz w:val="20"/>
                <w:szCs w:val="20"/>
              </w:rPr>
            </w:pPr>
            <w:r w:rsidRPr="00366F2E">
              <w:rPr>
                <w:rFonts w:ascii="Arial" w:hAnsi="Arial" w:cs="Arial"/>
                <w:sz w:val="20"/>
                <w:szCs w:val="20"/>
              </w:rPr>
              <w:br w:type="page"/>
              <w:t>185</w:t>
            </w:r>
          </w:p>
        </w:tc>
        <w:tc>
          <w:tcPr>
            <w:tcW w:w="2764" w:type="dxa"/>
            <w:tcBorders>
              <w:top w:val="single" w:sz="4" w:space="0" w:color="auto"/>
              <w:left w:val="single" w:sz="4" w:space="0" w:color="auto"/>
              <w:bottom w:val="single" w:sz="4" w:space="0" w:color="auto"/>
              <w:right w:val="single" w:sz="4" w:space="0" w:color="auto"/>
            </w:tcBorders>
          </w:tcPr>
          <w:p w14:paraId="22EA4949" w14:textId="77777777" w:rsidR="00E20BBC" w:rsidRPr="00366F2E" w:rsidRDefault="00E20BBC" w:rsidP="00E20BBC">
            <w:pPr>
              <w:rPr>
                <w:rFonts w:ascii="Arial" w:hAnsi="Arial" w:cs="Arial"/>
                <w:sz w:val="20"/>
                <w:szCs w:val="20"/>
              </w:rPr>
            </w:pPr>
            <w:r w:rsidRPr="00366F2E">
              <w:rPr>
                <w:rFonts w:ascii="Arial" w:hAnsi="Arial" w:cs="Arial"/>
                <w:sz w:val="20"/>
                <w:szCs w:val="20"/>
              </w:rPr>
              <w:t>Somálsko</w:t>
            </w:r>
          </w:p>
        </w:tc>
        <w:tc>
          <w:tcPr>
            <w:tcW w:w="1630" w:type="dxa"/>
            <w:tcBorders>
              <w:top w:val="single" w:sz="4" w:space="0" w:color="auto"/>
              <w:left w:val="single" w:sz="4" w:space="0" w:color="auto"/>
              <w:bottom w:val="single" w:sz="4" w:space="0" w:color="auto"/>
              <w:right w:val="single" w:sz="4" w:space="0" w:color="auto"/>
            </w:tcBorders>
          </w:tcPr>
          <w:p w14:paraId="110A29D3" w14:textId="77777777" w:rsidR="00E20BBC" w:rsidRPr="00366F2E" w:rsidRDefault="00E20BBC" w:rsidP="00E20BBC">
            <w:pPr>
              <w:jc w:val="center"/>
              <w:rPr>
                <w:rFonts w:ascii="Arial" w:hAnsi="Arial" w:cs="Arial"/>
                <w:sz w:val="20"/>
                <w:szCs w:val="20"/>
              </w:rPr>
            </w:pPr>
            <w:r w:rsidRPr="00366F2E">
              <w:rPr>
                <w:rFonts w:ascii="Arial" w:hAnsi="Arial" w:cs="Arial"/>
                <w:sz w:val="20"/>
                <w:szCs w:val="20"/>
              </w:rPr>
              <w:t>-</w:t>
            </w:r>
          </w:p>
        </w:tc>
        <w:tc>
          <w:tcPr>
            <w:tcW w:w="1701" w:type="dxa"/>
            <w:tcBorders>
              <w:top w:val="single" w:sz="4" w:space="0" w:color="auto"/>
              <w:left w:val="single" w:sz="4" w:space="0" w:color="auto"/>
              <w:bottom w:val="single" w:sz="4" w:space="0" w:color="auto"/>
              <w:right w:val="single" w:sz="4" w:space="0" w:color="auto"/>
            </w:tcBorders>
          </w:tcPr>
          <w:p w14:paraId="4DF32EE3" w14:textId="77777777" w:rsidR="00E20BBC" w:rsidRPr="00366F2E" w:rsidRDefault="00E20BBC" w:rsidP="00E20BBC">
            <w:pPr>
              <w:jc w:val="center"/>
              <w:rPr>
                <w:rFonts w:ascii="Arial" w:hAnsi="Arial" w:cs="Arial"/>
                <w:sz w:val="20"/>
                <w:szCs w:val="20"/>
              </w:rPr>
            </w:pPr>
            <w:r w:rsidRPr="00366F2E">
              <w:rPr>
                <w:rFonts w:ascii="Arial" w:hAnsi="Arial" w:cs="Arial"/>
                <w:sz w:val="20"/>
                <w:szCs w:val="20"/>
              </w:rPr>
              <w:t>-</w:t>
            </w:r>
          </w:p>
        </w:tc>
        <w:tc>
          <w:tcPr>
            <w:tcW w:w="1418" w:type="dxa"/>
            <w:tcBorders>
              <w:top w:val="single" w:sz="4" w:space="0" w:color="auto"/>
              <w:left w:val="single" w:sz="4" w:space="0" w:color="auto"/>
              <w:bottom w:val="single" w:sz="4" w:space="0" w:color="auto"/>
              <w:right w:val="single" w:sz="4" w:space="0" w:color="auto"/>
            </w:tcBorders>
          </w:tcPr>
          <w:p w14:paraId="055A8CE4" w14:textId="77777777" w:rsidR="00E20BBC" w:rsidRPr="00366F2E" w:rsidRDefault="00E20BBC" w:rsidP="00E20BBC">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DDBB2CF" w14:textId="77777777" w:rsidR="00E20BBC" w:rsidRPr="00366F2E" w:rsidRDefault="00E20BBC" w:rsidP="00E20BBC">
            <w:pPr>
              <w:jc w:val="center"/>
              <w:rPr>
                <w:rFonts w:ascii="Arial" w:hAnsi="Arial" w:cs="Arial"/>
                <w:sz w:val="20"/>
                <w:szCs w:val="20"/>
              </w:rPr>
            </w:pPr>
            <w:r w:rsidRPr="00366F2E">
              <w:rPr>
                <w:rFonts w:ascii="Arial" w:hAnsi="Arial" w:cs="Arial"/>
                <w:sz w:val="20"/>
                <w:szCs w:val="20"/>
              </w:rPr>
              <w:t>-</w:t>
            </w:r>
          </w:p>
        </w:tc>
      </w:tr>
      <w:tr w:rsidR="008476C1" w:rsidRPr="00366F2E" w14:paraId="6BD0BEF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2960D33" w14:textId="1511CFB5" w:rsidR="008476C1" w:rsidRPr="00366F2E" w:rsidRDefault="008476C1" w:rsidP="008476C1">
            <w:pPr>
              <w:jc w:val="center"/>
              <w:rPr>
                <w:rFonts w:ascii="Arial" w:hAnsi="Arial" w:cs="Arial"/>
                <w:sz w:val="20"/>
                <w:szCs w:val="20"/>
              </w:rPr>
            </w:pPr>
            <w:r w:rsidRPr="00366F2E">
              <w:rPr>
                <w:rFonts w:ascii="Arial" w:hAnsi="Arial" w:cs="Arial"/>
                <w:sz w:val="20"/>
                <w:szCs w:val="20"/>
              </w:rPr>
              <w:t>186</w:t>
            </w:r>
          </w:p>
        </w:tc>
        <w:tc>
          <w:tcPr>
            <w:tcW w:w="2764" w:type="dxa"/>
            <w:tcBorders>
              <w:top w:val="single" w:sz="4" w:space="0" w:color="auto"/>
              <w:left w:val="single" w:sz="4" w:space="0" w:color="auto"/>
              <w:bottom w:val="single" w:sz="4" w:space="0" w:color="auto"/>
              <w:right w:val="single" w:sz="4" w:space="0" w:color="auto"/>
            </w:tcBorders>
          </w:tcPr>
          <w:p w14:paraId="61853AA9" w14:textId="77777777" w:rsidR="008476C1" w:rsidRPr="00366F2E" w:rsidRDefault="008476C1" w:rsidP="008476C1">
            <w:pPr>
              <w:rPr>
                <w:rFonts w:ascii="Arial" w:hAnsi="Arial" w:cs="Arial"/>
                <w:sz w:val="20"/>
                <w:szCs w:val="20"/>
              </w:rPr>
            </w:pPr>
            <w:r w:rsidRPr="00366F2E">
              <w:rPr>
                <w:rFonts w:ascii="Arial" w:hAnsi="Arial" w:cs="Arial"/>
                <w:sz w:val="20"/>
                <w:szCs w:val="20"/>
              </w:rPr>
              <w:t>Spojené arabské emiráty</w:t>
            </w:r>
          </w:p>
        </w:tc>
        <w:tc>
          <w:tcPr>
            <w:tcW w:w="1630" w:type="dxa"/>
            <w:tcBorders>
              <w:top w:val="single" w:sz="4" w:space="0" w:color="auto"/>
              <w:left w:val="single" w:sz="4" w:space="0" w:color="auto"/>
              <w:bottom w:val="single" w:sz="4" w:space="0" w:color="auto"/>
              <w:right w:val="single" w:sz="4" w:space="0" w:color="auto"/>
            </w:tcBorders>
          </w:tcPr>
          <w:p w14:paraId="4F285D21" w14:textId="60489CEA" w:rsidR="008476C1" w:rsidRPr="00366F2E" w:rsidRDefault="008476C1" w:rsidP="008476C1">
            <w:pPr>
              <w:jc w:val="center"/>
              <w:rPr>
                <w:rFonts w:ascii="Arial" w:hAnsi="Arial" w:cs="Arial"/>
                <w:sz w:val="20"/>
                <w:szCs w:val="20"/>
              </w:rPr>
            </w:pPr>
            <w:r w:rsidRPr="00366F2E">
              <w:rPr>
                <w:rFonts w:ascii="Arial" w:hAnsi="Arial" w:cs="Arial"/>
                <w:sz w:val="20"/>
                <w:szCs w:val="20"/>
              </w:rPr>
              <w:t>7</w:t>
            </w:r>
          </w:p>
        </w:tc>
        <w:tc>
          <w:tcPr>
            <w:tcW w:w="1701" w:type="dxa"/>
            <w:tcBorders>
              <w:top w:val="single" w:sz="4" w:space="0" w:color="auto"/>
              <w:left w:val="single" w:sz="4" w:space="0" w:color="auto"/>
              <w:bottom w:val="single" w:sz="4" w:space="0" w:color="auto"/>
              <w:right w:val="single" w:sz="4" w:space="0" w:color="auto"/>
            </w:tcBorders>
          </w:tcPr>
          <w:p w14:paraId="5A899EDE" w14:textId="5CB8A30F" w:rsidR="008476C1" w:rsidRPr="00366F2E" w:rsidRDefault="008476C1" w:rsidP="008476C1">
            <w:pPr>
              <w:jc w:val="center"/>
              <w:rPr>
                <w:rFonts w:ascii="Arial" w:hAnsi="Arial" w:cs="Arial"/>
                <w:sz w:val="20"/>
                <w:szCs w:val="20"/>
              </w:rPr>
            </w:pPr>
            <w:r w:rsidRPr="00366F2E">
              <w:rPr>
                <w:rFonts w:ascii="Arial" w:hAnsi="Arial" w:cs="Arial"/>
                <w:sz w:val="20"/>
                <w:szCs w:val="20"/>
              </w:rPr>
              <w:t>27</w:t>
            </w:r>
          </w:p>
        </w:tc>
        <w:tc>
          <w:tcPr>
            <w:tcW w:w="1418" w:type="dxa"/>
            <w:tcBorders>
              <w:top w:val="single" w:sz="4" w:space="0" w:color="auto"/>
              <w:left w:val="single" w:sz="4" w:space="0" w:color="auto"/>
              <w:bottom w:val="single" w:sz="4" w:space="0" w:color="auto"/>
              <w:right w:val="single" w:sz="4" w:space="0" w:color="auto"/>
            </w:tcBorders>
          </w:tcPr>
          <w:p w14:paraId="6CA0895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65C258A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039C53D"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23BB718" w14:textId="675A0361" w:rsidR="008476C1" w:rsidRPr="00366F2E" w:rsidRDefault="008476C1" w:rsidP="008476C1">
            <w:pPr>
              <w:jc w:val="center"/>
              <w:rPr>
                <w:rFonts w:ascii="Arial" w:hAnsi="Arial" w:cs="Arial"/>
                <w:sz w:val="20"/>
                <w:szCs w:val="20"/>
              </w:rPr>
            </w:pPr>
            <w:r w:rsidRPr="00366F2E">
              <w:rPr>
                <w:rFonts w:ascii="Arial" w:hAnsi="Arial" w:cs="Arial"/>
                <w:sz w:val="20"/>
                <w:szCs w:val="20"/>
              </w:rPr>
              <w:t>187</w:t>
            </w:r>
          </w:p>
        </w:tc>
        <w:tc>
          <w:tcPr>
            <w:tcW w:w="2764" w:type="dxa"/>
            <w:tcBorders>
              <w:top w:val="single" w:sz="4" w:space="0" w:color="auto"/>
              <w:left w:val="single" w:sz="4" w:space="0" w:color="auto"/>
              <w:bottom w:val="single" w:sz="4" w:space="0" w:color="auto"/>
              <w:right w:val="single" w:sz="4" w:space="0" w:color="auto"/>
            </w:tcBorders>
          </w:tcPr>
          <w:p w14:paraId="07EBDCC7" w14:textId="77777777" w:rsidR="008476C1" w:rsidRPr="00366F2E" w:rsidRDefault="008476C1" w:rsidP="008476C1">
            <w:pPr>
              <w:rPr>
                <w:rFonts w:ascii="Arial" w:hAnsi="Arial" w:cs="Arial"/>
                <w:sz w:val="20"/>
                <w:szCs w:val="20"/>
              </w:rPr>
            </w:pPr>
            <w:r w:rsidRPr="00366F2E">
              <w:rPr>
                <w:rFonts w:ascii="Arial" w:hAnsi="Arial" w:cs="Arial"/>
                <w:sz w:val="20"/>
                <w:szCs w:val="20"/>
              </w:rPr>
              <w:t>Spojené státy americké</w:t>
            </w:r>
          </w:p>
        </w:tc>
        <w:tc>
          <w:tcPr>
            <w:tcW w:w="1630" w:type="dxa"/>
            <w:tcBorders>
              <w:top w:val="single" w:sz="4" w:space="0" w:color="auto"/>
              <w:left w:val="single" w:sz="4" w:space="0" w:color="auto"/>
              <w:bottom w:val="single" w:sz="4" w:space="0" w:color="auto"/>
              <w:right w:val="single" w:sz="4" w:space="0" w:color="auto"/>
            </w:tcBorders>
          </w:tcPr>
          <w:p w14:paraId="7E817596" w14:textId="32545F6D" w:rsidR="008476C1" w:rsidRPr="00366F2E" w:rsidRDefault="008476C1" w:rsidP="008476C1">
            <w:pPr>
              <w:jc w:val="center"/>
              <w:rPr>
                <w:rFonts w:ascii="Arial" w:hAnsi="Arial" w:cs="Arial"/>
                <w:sz w:val="20"/>
                <w:szCs w:val="20"/>
              </w:rPr>
            </w:pPr>
            <w:r w:rsidRPr="00366F2E">
              <w:rPr>
                <w:rFonts w:ascii="Arial" w:hAnsi="Arial" w:cs="Arial"/>
                <w:sz w:val="20"/>
                <w:szCs w:val="20"/>
              </w:rPr>
              <w:t>7</w:t>
            </w:r>
          </w:p>
        </w:tc>
        <w:tc>
          <w:tcPr>
            <w:tcW w:w="1701" w:type="dxa"/>
            <w:tcBorders>
              <w:top w:val="single" w:sz="4" w:space="0" w:color="auto"/>
              <w:left w:val="single" w:sz="4" w:space="0" w:color="auto"/>
              <w:bottom w:val="single" w:sz="4" w:space="0" w:color="auto"/>
              <w:right w:val="single" w:sz="4" w:space="0" w:color="auto"/>
            </w:tcBorders>
          </w:tcPr>
          <w:p w14:paraId="4788FDA4" w14:textId="69DD9E6E" w:rsidR="008476C1" w:rsidRPr="00366F2E" w:rsidRDefault="008476C1" w:rsidP="008476C1">
            <w:pPr>
              <w:jc w:val="center"/>
              <w:rPr>
                <w:rFonts w:ascii="Arial" w:hAnsi="Arial" w:cs="Arial"/>
                <w:sz w:val="20"/>
                <w:szCs w:val="20"/>
              </w:rPr>
            </w:pPr>
            <w:r w:rsidRPr="00366F2E">
              <w:rPr>
                <w:rFonts w:ascii="Arial" w:hAnsi="Arial" w:cs="Arial"/>
                <w:sz w:val="20"/>
                <w:szCs w:val="20"/>
              </w:rPr>
              <w:t>27</w:t>
            </w:r>
          </w:p>
        </w:tc>
        <w:tc>
          <w:tcPr>
            <w:tcW w:w="1418" w:type="dxa"/>
            <w:tcBorders>
              <w:top w:val="single" w:sz="4" w:space="0" w:color="auto"/>
              <w:left w:val="single" w:sz="4" w:space="0" w:color="auto"/>
              <w:bottom w:val="single" w:sz="4" w:space="0" w:color="auto"/>
              <w:right w:val="single" w:sz="4" w:space="0" w:color="auto"/>
            </w:tcBorders>
          </w:tcPr>
          <w:p w14:paraId="6D776A0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192C36A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985133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35098D0" w14:textId="03409C06" w:rsidR="008476C1" w:rsidRPr="00366F2E" w:rsidRDefault="008476C1" w:rsidP="008476C1">
            <w:pPr>
              <w:jc w:val="center"/>
              <w:rPr>
                <w:rFonts w:ascii="Arial" w:hAnsi="Arial" w:cs="Arial"/>
                <w:sz w:val="20"/>
                <w:szCs w:val="20"/>
              </w:rPr>
            </w:pPr>
            <w:r w:rsidRPr="00366F2E">
              <w:rPr>
                <w:rFonts w:ascii="Arial" w:hAnsi="Arial" w:cs="Arial"/>
                <w:sz w:val="20"/>
                <w:szCs w:val="20"/>
              </w:rPr>
              <w:t>188</w:t>
            </w:r>
          </w:p>
        </w:tc>
        <w:tc>
          <w:tcPr>
            <w:tcW w:w="2764" w:type="dxa"/>
            <w:tcBorders>
              <w:top w:val="single" w:sz="4" w:space="0" w:color="auto"/>
              <w:left w:val="single" w:sz="4" w:space="0" w:color="auto"/>
              <w:bottom w:val="single" w:sz="4" w:space="0" w:color="auto"/>
              <w:right w:val="single" w:sz="4" w:space="0" w:color="auto"/>
            </w:tcBorders>
          </w:tcPr>
          <w:p w14:paraId="560353BB" w14:textId="77777777" w:rsidR="008476C1" w:rsidRPr="00366F2E" w:rsidRDefault="008476C1" w:rsidP="008476C1">
            <w:pPr>
              <w:rPr>
                <w:rFonts w:ascii="Arial" w:hAnsi="Arial" w:cs="Arial"/>
                <w:sz w:val="20"/>
                <w:szCs w:val="20"/>
              </w:rPr>
            </w:pPr>
            <w:r w:rsidRPr="00366F2E">
              <w:rPr>
                <w:rFonts w:ascii="Arial" w:hAnsi="Arial" w:cs="Arial"/>
                <w:sz w:val="20"/>
                <w:szCs w:val="20"/>
              </w:rPr>
              <w:t xml:space="preserve">Srbsko </w:t>
            </w:r>
          </w:p>
        </w:tc>
        <w:tc>
          <w:tcPr>
            <w:tcW w:w="1630" w:type="dxa"/>
            <w:tcBorders>
              <w:top w:val="single" w:sz="4" w:space="0" w:color="auto"/>
              <w:left w:val="single" w:sz="4" w:space="0" w:color="auto"/>
              <w:bottom w:val="single" w:sz="4" w:space="0" w:color="auto"/>
              <w:right w:val="single" w:sz="4" w:space="0" w:color="auto"/>
            </w:tcBorders>
          </w:tcPr>
          <w:p w14:paraId="58B0038D" w14:textId="7613C6E3"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73851129" w14:textId="6FC1E600"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52F0430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102</w:t>
            </w:r>
          </w:p>
        </w:tc>
        <w:tc>
          <w:tcPr>
            <w:tcW w:w="1776" w:type="dxa"/>
            <w:tcBorders>
              <w:top w:val="single" w:sz="4" w:space="0" w:color="auto"/>
              <w:left w:val="single" w:sz="4" w:space="0" w:color="auto"/>
              <w:bottom w:val="single" w:sz="4" w:space="0" w:color="auto"/>
              <w:right w:val="single" w:sz="4" w:space="0" w:color="auto"/>
            </w:tcBorders>
          </w:tcPr>
          <w:p w14:paraId="664894E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88A361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13F391D" w14:textId="60AE485A" w:rsidR="008476C1" w:rsidRPr="00366F2E" w:rsidRDefault="008476C1" w:rsidP="008476C1">
            <w:pPr>
              <w:jc w:val="center"/>
              <w:rPr>
                <w:rFonts w:ascii="Arial" w:hAnsi="Arial" w:cs="Arial"/>
                <w:sz w:val="20"/>
                <w:szCs w:val="20"/>
              </w:rPr>
            </w:pPr>
            <w:r w:rsidRPr="00366F2E">
              <w:rPr>
                <w:rFonts w:ascii="Arial" w:hAnsi="Arial" w:cs="Arial"/>
                <w:sz w:val="20"/>
                <w:szCs w:val="20"/>
              </w:rPr>
              <w:t>189</w:t>
            </w:r>
          </w:p>
        </w:tc>
        <w:tc>
          <w:tcPr>
            <w:tcW w:w="2764" w:type="dxa"/>
            <w:tcBorders>
              <w:top w:val="single" w:sz="4" w:space="0" w:color="auto"/>
              <w:left w:val="single" w:sz="4" w:space="0" w:color="auto"/>
              <w:bottom w:val="single" w:sz="4" w:space="0" w:color="auto"/>
              <w:right w:val="single" w:sz="4" w:space="0" w:color="auto"/>
            </w:tcBorders>
          </w:tcPr>
          <w:p w14:paraId="017EEB59" w14:textId="77777777" w:rsidR="008476C1" w:rsidRPr="00366F2E" w:rsidRDefault="008476C1" w:rsidP="008476C1">
            <w:pPr>
              <w:rPr>
                <w:rFonts w:ascii="Arial" w:hAnsi="Arial" w:cs="Arial"/>
                <w:sz w:val="20"/>
                <w:szCs w:val="20"/>
              </w:rPr>
            </w:pPr>
            <w:r w:rsidRPr="00366F2E">
              <w:rPr>
                <w:rFonts w:ascii="Arial" w:hAnsi="Arial" w:cs="Arial"/>
                <w:sz w:val="20"/>
                <w:szCs w:val="20"/>
              </w:rPr>
              <w:t>Srí Lanka</w:t>
            </w:r>
          </w:p>
        </w:tc>
        <w:tc>
          <w:tcPr>
            <w:tcW w:w="1630" w:type="dxa"/>
            <w:tcBorders>
              <w:top w:val="single" w:sz="4" w:space="0" w:color="auto"/>
              <w:left w:val="single" w:sz="4" w:space="0" w:color="auto"/>
              <w:bottom w:val="single" w:sz="4" w:space="0" w:color="auto"/>
              <w:right w:val="single" w:sz="4" w:space="0" w:color="auto"/>
            </w:tcBorders>
          </w:tcPr>
          <w:p w14:paraId="7D1778B0" w14:textId="7CA191CC"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087E0375" w14:textId="5D632C6E"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655766C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650E16B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DBABEBF"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949A809" w14:textId="191A8B0D" w:rsidR="008476C1" w:rsidRPr="00366F2E" w:rsidRDefault="008476C1" w:rsidP="008476C1">
            <w:pPr>
              <w:jc w:val="center"/>
              <w:rPr>
                <w:rFonts w:ascii="Arial" w:hAnsi="Arial" w:cs="Arial"/>
                <w:sz w:val="20"/>
                <w:szCs w:val="20"/>
              </w:rPr>
            </w:pPr>
            <w:r w:rsidRPr="00366F2E">
              <w:rPr>
                <w:rFonts w:ascii="Arial" w:hAnsi="Arial" w:cs="Arial"/>
                <w:sz w:val="20"/>
                <w:szCs w:val="20"/>
              </w:rPr>
              <w:t>190</w:t>
            </w:r>
          </w:p>
        </w:tc>
        <w:tc>
          <w:tcPr>
            <w:tcW w:w="2764" w:type="dxa"/>
            <w:tcBorders>
              <w:top w:val="single" w:sz="4" w:space="0" w:color="auto"/>
              <w:left w:val="single" w:sz="4" w:space="0" w:color="auto"/>
              <w:bottom w:val="single" w:sz="4" w:space="0" w:color="auto"/>
              <w:right w:val="single" w:sz="4" w:space="0" w:color="auto"/>
            </w:tcBorders>
          </w:tcPr>
          <w:p w14:paraId="39C02408" w14:textId="77777777" w:rsidR="008476C1" w:rsidRPr="00366F2E" w:rsidRDefault="008476C1" w:rsidP="008476C1">
            <w:pPr>
              <w:rPr>
                <w:rFonts w:ascii="Arial" w:hAnsi="Arial" w:cs="Arial"/>
                <w:sz w:val="20"/>
                <w:szCs w:val="20"/>
              </w:rPr>
            </w:pPr>
            <w:r w:rsidRPr="00366F2E">
              <w:rPr>
                <w:rFonts w:ascii="Arial" w:hAnsi="Arial" w:cs="Arial"/>
                <w:sz w:val="20"/>
                <w:szCs w:val="20"/>
              </w:rPr>
              <w:t>Středoafrická republika</w:t>
            </w:r>
          </w:p>
        </w:tc>
        <w:tc>
          <w:tcPr>
            <w:tcW w:w="1630" w:type="dxa"/>
            <w:tcBorders>
              <w:top w:val="single" w:sz="4" w:space="0" w:color="auto"/>
              <w:left w:val="single" w:sz="4" w:space="0" w:color="auto"/>
              <w:bottom w:val="single" w:sz="4" w:space="0" w:color="auto"/>
              <w:right w:val="single" w:sz="4" w:space="0" w:color="auto"/>
            </w:tcBorders>
          </w:tcPr>
          <w:p w14:paraId="1B331AAE" w14:textId="40AC5266"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12933B89" w14:textId="2DE1F61C"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355FC4B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3609B6E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3F6B13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0345E68" w14:textId="2A5540D9" w:rsidR="008476C1" w:rsidRPr="00366F2E" w:rsidRDefault="008476C1" w:rsidP="008476C1">
            <w:pPr>
              <w:jc w:val="center"/>
              <w:rPr>
                <w:rFonts w:ascii="Arial" w:hAnsi="Arial" w:cs="Arial"/>
                <w:sz w:val="20"/>
                <w:szCs w:val="20"/>
              </w:rPr>
            </w:pPr>
            <w:r w:rsidRPr="00366F2E">
              <w:rPr>
                <w:rFonts w:ascii="Arial" w:hAnsi="Arial" w:cs="Arial"/>
                <w:sz w:val="20"/>
                <w:szCs w:val="20"/>
              </w:rPr>
              <w:t>191</w:t>
            </w:r>
          </w:p>
        </w:tc>
        <w:tc>
          <w:tcPr>
            <w:tcW w:w="2764" w:type="dxa"/>
            <w:tcBorders>
              <w:top w:val="single" w:sz="4" w:space="0" w:color="auto"/>
              <w:left w:val="single" w:sz="4" w:space="0" w:color="auto"/>
              <w:bottom w:val="single" w:sz="4" w:space="0" w:color="auto"/>
              <w:right w:val="single" w:sz="4" w:space="0" w:color="auto"/>
            </w:tcBorders>
          </w:tcPr>
          <w:p w14:paraId="24169E64" w14:textId="1D880438" w:rsidR="008476C1" w:rsidRPr="00366F2E" w:rsidRDefault="008476C1" w:rsidP="008476C1">
            <w:pPr>
              <w:rPr>
                <w:rFonts w:ascii="Arial" w:hAnsi="Arial" w:cs="Arial"/>
                <w:sz w:val="20"/>
                <w:szCs w:val="20"/>
              </w:rPr>
            </w:pPr>
            <w:r w:rsidRPr="00366F2E">
              <w:rPr>
                <w:rFonts w:ascii="Arial" w:hAnsi="Arial" w:cs="Arial"/>
                <w:noProof/>
                <w:sz w:val="20"/>
                <w:szCs w:val="20"/>
                <w:lang w:eastAsia="cs-CZ"/>
              </w:rPr>
              <mc:AlternateContent>
                <mc:Choice Requires="wps">
                  <w:drawing>
                    <wp:anchor distT="0" distB="0" distL="114300" distR="114300" simplePos="0" relativeHeight="251658313" behindDoc="0" locked="0" layoutInCell="1" allowOverlap="1" wp14:anchorId="5A91F3CE" wp14:editId="759E7C9F">
                      <wp:simplePos x="0" y="0"/>
                      <wp:positionH relativeFrom="margin">
                        <wp:posOffset>1374140</wp:posOffset>
                      </wp:positionH>
                      <wp:positionV relativeFrom="bottomMargin">
                        <wp:posOffset>966336015</wp:posOffset>
                      </wp:positionV>
                      <wp:extent cx="2356485" cy="266065"/>
                      <wp:effectExtent l="0" t="0" r="0" b="635"/>
                      <wp:wrapNone/>
                      <wp:docPr id="11" name="Textové pole 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56485" cy="266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AED001A" w14:textId="77777777" w:rsidR="008476C1" w:rsidRPr="00591387" w:rsidRDefault="008476C1" w:rsidP="00FE4528">
                                  <w:pPr>
                                    <w:jc w:val="center"/>
                                    <w:rPr>
                                      <w:i/>
                                    </w:rPr>
                                  </w:pPr>
                                  <w:r w:rsidRPr="00591387">
                                    <w:rPr>
                                      <w:i/>
                                    </w:rPr>
                                    <w:t>Platí od 1. ledna 2010</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4C245B0B">
                    <v:shape id="Textové pole 11" style="position:absolute;margin-left:108.2pt;margin-top:76089.45pt;width:185.55pt;height:20.95pt;z-index:251658313;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9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nk7W5gEAAKkDAAAOAAAAZHJzL2Uyb0RvYy54bWysU8Fu2zAMvQ/YPwi6L3a8xO2MOEXXosOA&#10;rhvQ9QNkWbaF2aJGKbGzrx8lp2m23oZdBJGUH98jnzdX09CzvUKnwZR8uUg5U0ZCrU1b8qfvd+8u&#10;OXNemFr0YFTJD8rxq+3bN5vRFiqDDvpaISMQ44rRlrzz3hZJ4mSnBuEWYJWhYgM4CE8htkmNYiT0&#10;oU+yNM2TEbC2CFI5R9nbuci3Eb9plPRfm8Ypz/qSEzcfT4xnFc5kuxFFi8J2Wh5piH9gMQhtqOkJ&#10;6lZ4wXaoX0ENWiI4aPxCwpBA02ipogZSs0z/UvPYCauiFhqOs6cxuf8HKx/2j/YbMj99hIkWGEU4&#10;ew/yh2MGbjphWnWNCGOnRE2Nl2FkyWhdcfw0jNoVLoBU4xeoacli5yECTQ0OYSqkkxE6LeBwGrqa&#10;PJOUzN6v89XlmjNJtSzP03wdW4ji+WuLzn9SMLBwKTnSUiO62N87H9iI4vlJaGbgTvd9XGxv/kjQ&#10;w5CJ7APhmbqfqonpuuQX0Q5BTQX1gfQgzH4hf9OlA/zF2UheKbn7uROoOOs/G5rJh+VqFcwVg9X6&#10;IqMAzyvVeUUYSVAl95zN1xs/G3JnUbcddZq3YOCa5tjoKPGF1ZE/+SEqP3o3GO48jq9e/rDtbwAA&#10;AP//AwBQSwMEFAAGAAgAAAAhAD3lt8bjAAAAEQEAAA8AAABkcnMvZG93bnJldi54bWxMj01PwzAM&#10;hu9I/IfISNxY0mrdutJ0QiCuIMaHxC1rvLaicaomW8u/x3AZR/t99PpxuZ1dL044hs6ThmShQCDV&#10;3nbUaHh7fbzJQYRoyJreE2r4xgDb6vKiNIX1E73gaRcbwSUUCqOhjXEopAx1i86EhR+QODv40ZnI&#10;49hIO5qJy10vU6VW0pmO+EJrBrxvsf7aHZ2G96fD58dSPTcPLhsmPytJbiO1vr6a725BRJzjGYZf&#10;fVaHip32/kg2iF5DmqyWjHKQpck634BgKMvXGYj93zJNVQ6yKuX/T6ofAAAA//8DAFBLAQItABQA&#10;BgAIAAAAIQC2gziS/gAAAOEBAAATAAAAAAAAAAAAAAAAAAAAAABbQ29udGVudF9UeXBlc10ueG1s&#10;UEsBAi0AFAAGAAgAAAAhADj9If/WAAAAlAEAAAsAAAAAAAAAAAAAAAAALwEAAF9yZWxzLy5yZWxz&#10;UEsBAi0AFAAGAAgAAAAhAA2eTtbmAQAAqQMAAA4AAAAAAAAAAAAAAAAALgIAAGRycy9lMm9Eb2Mu&#10;eG1sUEsBAi0AFAAGAAgAAAAhAD3lt8bjAAAAEQEAAA8AAAAAAAAAAAAAAAAAQAQAAGRycy9kb3du&#10;cmV2LnhtbFBLBQYAAAAABAAEAPMAAABQBQAAAAA=&#10;" w14:anchorId="5A91F3CE">
                      <v:textbox>
                        <w:txbxContent>
                          <w:p w:rsidRPr="00591387" w:rsidR="008476C1" w:rsidP="00FE4528" w:rsidRDefault="008476C1" w14:paraId="25139C7F" w14:textId="77777777">
                            <w:pPr>
                              <w:jc w:val="center"/>
                              <w:rPr>
                                <w:i/>
                              </w:rPr>
                            </w:pPr>
                            <w:r w:rsidRPr="00591387">
                              <w:rPr>
                                <w:i/>
                              </w:rPr>
                              <w:t>Platí od 1. ledna 2010</w:t>
                            </w:r>
                          </w:p>
                        </w:txbxContent>
                      </v:textbox>
                      <w10:wrap anchorx="margin" anchory="margin"/>
                    </v:shape>
                  </w:pict>
                </mc:Fallback>
              </mc:AlternateContent>
            </w:r>
            <w:r w:rsidRPr="00366F2E">
              <w:rPr>
                <w:rFonts w:ascii="Arial" w:hAnsi="Arial" w:cs="Arial"/>
                <w:sz w:val="20"/>
                <w:szCs w:val="20"/>
              </w:rPr>
              <w:t>Súdán</w:t>
            </w:r>
          </w:p>
        </w:tc>
        <w:tc>
          <w:tcPr>
            <w:tcW w:w="1630" w:type="dxa"/>
            <w:tcBorders>
              <w:top w:val="single" w:sz="4" w:space="0" w:color="auto"/>
              <w:left w:val="single" w:sz="4" w:space="0" w:color="auto"/>
              <w:bottom w:val="single" w:sz="4" w:space="0" w:color="auto"/>
              <w:right w:val="single" w:sz="4" w:space="0" w:color="auto"/>
            </w:tcBorders>
          </w:tcPr>
          <w:p w14:paraId="12C7174E" w14:textId="50AB6EF5"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7AD5CEEB" w14:textId="5BCC7E3A"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7770076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1FD9DCC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D7A513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9F8F09B" w14:textId="23A5977B" w:rsidR="008476C1" w:rsidRPr="00366F2E" w:rsidRDefault="008476C1" w:rsidP="008476C1">
            <w:pPr>
              <w:jc w:val="center"/>
              <w:rPr>
                <w:rFonts w:ascii="Arial" w:hAnsi="Arial" w:cs="Arial"/>
                <w:sz w:val="20"/>
                <w:szCs w:val="20"/>
              </w:rPr>
            </w:pPr>
            <w:r w:rsidRPr="00366F2E">
              <w:rPr>
                <w:rFonts w:ascii="Arial" w:hAnsi="Arial" w:cs="Arial"/>
                <w:sz w:val="20"/>
                <w:szCs w:val="20"/>
              </w:rPr>
              <w:t>192</w:t>
            </w:r>
          </w:p>
        </w:tc>
        <w:tc>
          <w:tcPr>
            <w:tcW w:w="2764" w:type="dxa"/>
            <w:tcBorders>
              <w:top w:val="single" w:sz="4" w:space="0" w:color="auto"/>
              <w:left w:val="single" w:sz="4" w:space="0" w:color="auto"/>
              <w:bottom w:val="single" w:sz="4" w:space="0" w:color="auto"/>
              <w:right w:val="single" w:sz="4" w:space="0" w:color="auto"/>
            </w:tcBorders>
          </w:tcPr>
          <w:p w14:paraId="4E33468B" w14:textId="77777777" w:rsidR="008476C1" w:rsidRPr="00366F2E" w:rsidRDefault="008476C1" w:rsidP="008476C1">
            <w:pPr>
              <w:rPr>
                <w:rFonts w:ascii="Arial" w:hAnsi="Arial" w:cs="Arial"/>
                <w:sz w:val="20"/>
                <w:szCs w:val="20"/>
              </w:rPr>
            </w:pPr>
            <w:r w:rsidRPr="00366F2E">
              <w:rPr>
                <w:rFonts w:ascii="Arial" w:hAnsi="Arial" w:cs="Arial"/>
                <w:sz w:val="20"/>
                <w:szCs w:val="20"/>
              </w:rPr>
              <w:t>Surinam</w:t>
            </w:r>
          </w:p>
        </w:tc>
        <w:tc>
          <w:tcPr>
            <w:tcW w:w="1630" w:type="dxa"/>
            <w:tcBorders>
              <w:top w:val="single" w:sz="4" w:space="0" w:color="auto"/>
              <w:left w:val="single" w:sz="4" w:space="0" w:color="auto"/>
              <w:bottom w:val="single" w:sz="4" w:space="0" w:color="auto"/>
              <w:right w:val="single" w:sz="4" w:space="0" w:color="auto"/>
            </w:tcBorders>
          </w:tcPr>
          <w:p w14:paraId="20263357" w14:textId="4F134D03"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748C5935" w14:textId="327E530B"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474746D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1475278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8DE3F81"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84DBD02" w14:textId="03164CF1" w:rsidR="008476C1" w:rsidRPr="00366F2E" w:rsidRDefault="008476C1" w:rsidP="008476C1">
            <w:pPr>
              <w:jc w:val="center"/>
              <w:rPr>
                <w:rFonts w:ascii="Arial" w:hAnsi="Arial" w:cs="Arial"/>
                <w:sz w:val="20"/>
                <w:szCs w:val="20"/>
              </w:rPr>
            </w:pPr>
            <w:r w:rsidRPr="00366F2E">
              <w:rPr>
                <w:rFonts w:ascii="Arial" w:hAnsi="Arial" w:cs="Arial"/>
                <w:sz w:val="20"/>
                <w:szCs w:val="20"/>
              </w:rPr>
              <w:t>193</w:t>
            </w:r>
          </w:p>
        </w:tc>
        <w:tc>
          <w:tcPr>
            <w:tcW w:w="2764" w:type="dxa"/>
            <w:tcBorders>
              <w:top w:val="single" w:sz="4" w:space="0" w:color="auto"/>
              <w:left w:val="single" w:sz="4" w:space="0" w:color="auto"/>
              <w:bottom w:val="single" w:sz="4" w:space="0" w:color="auto"/>
              <w:right w:val="single" w:sz="4" w:space="0" w:color="auto"/>
            </w:tcBorders>
          </w:tcPr>
          <w:p w14:paraId="5958E4C5" w14:textId="77777777" w:rsidR="008476C1" w:rsidRPr="00366F2E" w:rsidRDefault="008476C1" w:rsidP="008476C1">
            <w:pPr>
              <w:rPr>
                <w:rFonts w:ascii="Arial" w:hAnsi="Arial" w:cs="Arial"/>
                <w:sz w:val="20"/>
                <w:szCs w:val="20"/>
              </w:rPr>
            </w:pPr>
            <w:r w:rsidRPr="00366F2E">
              <w:rPr>
                <w:rFonts w:ascii="Arial" w:hAnsi="Arial" w:cs="Arial"/>
                <w:sz w:val="20"/>
                <w:szCs w:val="20"/>
              </w:rPr>
              <w:t>Sýrie</w:t>
            </w:r>
          </w:p>
        </w:tc>
        <w:tc>
          <w:tcPr>
            <w:tcW w:w="1630" w:type="dxa"/>
            <w:tcBorders>
              <w:top w:val="single" w:sz="4" w:space="0" w:color="auto"/>
              <w:left w:val="single" w:sz="4" w:space="0" w:color="auto"/>
              <w:bottom w:val="single" w:sz="4" w:space="0" w:color="auto"/>
              <w:right w:val="single" w:sz="4" w:space="0" w:color="auto"/>
            </w:tcBorders>
          </w:tcPr>
          <w:p w14:paraId="424D3AE6" w14:textId="33449680"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27D96186" w14:textId="694E8D9B"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597F0E9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A5FD0E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C2EFD4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1370F02" w14:textId="0992763F" w:rsidR="008476C1" w:rsidRPr="00366F2E" w:rsidRDefault="008476C1" w:rsidP="008476C1">
            <w:pPr>
              <w:jc w:val="center"/>
              <w:rPr>
                <w:rFonts w:ascii="Arial" w:hAnsi="Arial" w:cs="Arial"/>
                <w:sz w:val="20"/>
                <w:szCs w:val="20"/>
              </w:rPr>
            </w:pPr>
            <w:r w:rsidRPr="00366F2E">
              <w:rPr>
                <w:rFonts w:ascii="Arial" w:hAnsi="Arial" w:cs="Arial"/>
                <w:sz w:val="20"/>
                <w:szCs w:val="20"/>
              </w:rPr>
              <w:t>194</w:t>
            </w:r>
          </w:p>
        </w:tc>
        <w:tc>
          <w:tcPr>
            <w:tcW w:w="2764" w:type="dxa"/>
            <w:tcBorders>
              <w:top w:val="single" w:sz="4" w:space="0" w:color="auto"/>
              <w:left w:val="single" w:sz="4" w:space="0" w:color="auto"/>
              <w:bottom w:val="single" w:sz="4" w:space="0" w:color="auto"/>
              <w:right w:val="single" w:sz="4" w:space="0" w:color="auto"/>
            </w:tcBorders>
          </w:tcPr>
          <w:p w14:paraId="08477CB9" w14:textId="77777777" w:rsidR="008476C1" w:rsidRPr="00366F2E" w:rsidRDefault="008476C1" w:rsidP="008476C1">
            <w:pPr>
              <w:rPr>
                <w:rFonts w:ascii="Arial" w:hAnsi="Arial" w:cs="Arial"/>
                <w:sz w:val="20"/>
                <w:szCs w:val="20"/>
              </w:rPr>
            </w:pPr>
            <w:r w:rsidRPr="00366F2E">
              <w:rPr>
                <w:rFonts w:ascii="Arial" w:hAnsi="Arial" w:cs="Arial"/>
                <w:sz w:val="20"/>
                <w:szCs w:val="20"/>
              </w:rPr>
              <w:t>Šalamounovy ostrovy</w:t>
            </w:r>
          </w:p>
        </w:tc>
        <w:tc>
          <w:tcPr>
            <w:tcW w:w="1630" w:type="dxa"/>
            <w:tcBorders>
              <w:top w:val="single" w:sz="4" w:space="0" w:color="auto"/>
              <w:left w:val="single" w:sz="4" w:space="0" w:color="auto"/>
              <w:bottom w:val="single" w:sz="4" w:space="0" w:color="auto"/>
              <w:right w:val="single" w:sz="4" w:space="0" w:color="auto"/>
            </w:tcBorders>
          </w:tcPr>
          <w:p w14:paraId="39887324" w14:textId="059B5CBD"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42B5ECD1" w14:textId="34416194"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584AE55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C4E200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540502B"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1B6DBF0" w14:textId="52CF074F" w:rsidR="008476C1" w:rsidRPr="00366F2E" w:rsidRDefault="008476C1" w:rsidP="008476C1">
            <w:pPr>
              <w:jc w:val="center"/>
              <w:rPr>
                <w:rFonts w:ascii="Arial" w:hAnsi="Arial" w:cs="Arial"/>
                <w:sz w:val="20"/>
                <w:szCs w:val="20"/>
              </w:rPr>
            </w:pPr>
            <w:r w:rsidRPr="00366F2E">
              <w:rPr>
                <w:rFonts w:ascii="Arial" w:hAnsi="Arial" w:cs="Arial"/>
                <w:sz w:val="20"/>
                <w:szCs w:val="20"/>
              </w:rPr>
              <w:t>195</w:t>
            </w:r>
          </w:p>
        </w:tc>
        <w:tc>
          <w:tcPr>
            <w:tcW w:w="2764" w:type="dxa"/>
            <w:tcBorders>
              <w:top w:val="single" w:sz="4" w:space="0" w:color="auto"/>
              <w:left w:val="single" w:sz="4" w:space="0" w:color="auto"/>
              <w:bottom w:val="single" w:sz="4" w:space="0" w:color="auto"/>
              <w:right w:val="single" w:sz="4" w:space="0" w:color="auto"/>
            </w:tcBorders>
          </w:tcPr>
          <w:p w14:paraId="3F2075E8" w14:textId="77777777" w:rsidR="008476C1" w:rsidRPr="00366F2E" w:rsidRDefault="008476C1" w:rsidP="008476C1">
            <w:pPr>
              <w:rPr>
                <w:rFonts w:ascii="Arial" w:hAnsi="Arial" w:cs="Arial"/>
                <w:sz w:val="20"/>
                <w:szCs w:val="20"/>
              </w:rPr>
            </w:pPr>
            <w:r w:rsidRPr="00366F2E">
              <w:rPr>
                <w:rFonts w:ascii="Arial" w:hAnsi="Arial" w:cs="Arial"/>
                <w:sz w:val="20"/>
                <w:szCs w:val="20"/>
              </w:rPr>
              <w:t>Španělsko</w:t>
            </w:r>
          </w:p>
        </w:tc>
        <w:tc>
          <w:tcPr>
            <w:tcW w:w="1630" w:type="dxa"/>
            <w:tcBorders>
              <w:top w:val="single" w:sz="4" w:space="0" w:color="auto"/>
              <w:left w:val="single" w:sz="4" w:space="0" w:color="auto"/>
              <w:bottom w:val="single" w:sz="4" w:space="0" w:color="auto"/>
              <w:right w:val="single" w:sz="4" w:space="0" w:color="auto"/>
            </w:tcBorders>
          </w:tcPr>
          <w:p w14:paraId="5B581873" w14:textId="4B4936F8"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5DAEE571" w14:textId="52CE9784"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19A50EF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6C3B2D2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204</w:t>
            </w:r>
          </w:p>
        </w:tc>
      </w:tr>
      <w:tr w:rsidR="008476C1" w:rsidRPr="00366F2E" w14:paraId="738659A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F50462D" w14:textId="6B5849EA" w:rsidR="008476C1" w:rsidRPr="00366F2E" w:rsidRDefault="008476C1" w:rsidP="008476C1">
            <w:pPr>
              <w:jc w:val="center"/>
              <w:rPr>
                <w:rFonts w:ascii="Arial" w:hAnsi="Arial" w:cs="Arial"/>
                <w:sz w:val="20"/>
                <w:szCs w:val="20"/>
              </w:rPr>
            </w:pPr>
            <w:r w:rsidRPr="00366F2E">
              <w:rPr>
                <w:rFonts w:ascii="Arial" w:hAnsi="Arial" w:cs="Arial"/>
                <w:sz w:val="20"/>
                <w:szCs w:val="20"/>
              </w:rPr>
              <w:t>196</w:t>
            </w:r>
          </w:p>
        </w:tc>
        <w:tc>
          <w:tcPr>
            <w:tcW w:w="2764" w:type="dxa"/>
            <w:tcBorders>
              <w:top w:val="single" w:sz="4" w:space="0" w:color="auto"/>
              <w:left w:val="single" w:sz="4" w:space="0" w:color="auto"/>
              <w:bottom w:val="single" w:sz="4" w:space="0" w:color="auto"/>
              <w:right w:val="single" w:sz="4" w:space="0" w:color="auto"/>
            </w:tcBorders>
          </w:tcPr>
          <w:p w14:paraId="45A13444" w14:textId="77777777" w:rsidR="008476C1" w:rsidRPr="00366F2E" w:rsidRDefault="008476C1" w:rsidP="008476C1">
            <w:pPr>
              <w:rPr>
                <w:rFonts w:ascii="Arial" w:hAnsi="Arial" w:cs="Arial"/>
                <w:sz w:val="20"/>
                <w:szCs w:val="20"/>
              </w:rPr>
            </w:pPr>
            <w:r w:rsidRPr="00366F2E">
              <w:rPr>
                <w:rFonts w:ascii="Arial" w:hAnsi="Arial" w:cs="Arial"/>
                <w:sz w:val="20"/>
                <w:szCs w:val="20"/>
              </w:rPr>
              <w:t>Švédsko</w:t>
            </w:r>
          </w:p>
        </w:tc>
        <w:tc>
          <w:tcPr>
            <w:tcW w:w="1630" w:type="dxa"/>
            <w:tcBorders>
              <w:top w:val="single" w:sz="4" w:space="0" w:color="auto"/>
              <w:left w:val="single" w:sz="4" w:space="0" w:color="auto"/>
              <w:bottom w:val="single" w:sz="4" w:space="0" w:color="auto"/>
              <w:right w:val="single" w:sz="4" w:space="0" w:color="auto"/>
            </w:tcBorders>
          </w:tcPr>
          <w:p w14:paraId="545F01B9" w14:textId="5A979179"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5BD1FB0F" w14:textId="03B4A5BA"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21995B0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1345B03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203</w:t>
            </w:r>
          </w:p>
        </w:tc>
      </w:tr>
      <w:tr w:rsidR="008476C1" w:rsidRPr="00366F2E" w14:paraId="7B02C57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429C7BE" w14:textId="351879F7" w:rsidR="008476C1" w:rsidRPr="00366F2E" w:rsidRDefault="008476C1" w:rsidP="008476C1">
            <w:pPr>
              <w:jc w:val="center"/>
              <w:rPr>
                <w:rFonts w:ascii="Arial" w:hAnsi="Arial" w:cs="Arial"/>
                <w:sz w:val="20"/>
                <w:szCs w:val="20"/>
              </w:rPr>
            </w:pPr>
            <w:r w:rsidRPr="00366F2E">
              <w:rPr>
                <w:rFonts w:ascii="Arial" w:hAnsi="Arial" w:cs="Arial"/>
                <w:sz w:val="20"/>
                <w:szCs w:val="20"/>
              </w:rPr>
              <w:t>197</w:t>
            </w:r>
          </w:p>
        </w:tc>
        <w:tc>
          <w:tcPr>
            <w:tcW w:w="2764" w:type="dxa"/>
            <w:tcBorders>
              <w:top w:val="single" w:sz="4" w:space="0" w:color="auto"/>
              <w:left w:val="single" w:sz="4" w:space="0" w:color="auto"/>
              <w:bottom w:val="single" w:sz="4" w:space="0" w:color="auto"/>
              <w:right w:val="single" w:sz="4" w:space="0" w:color="auto"/>
            </w:tcBorders>
          </w:tcPr>
          <w:p w14:paraId="51E06B83" w14:textId="77777777" w:rsidR="008476C1" w:rsidRPr="00366F2E" w:rsidRDefault="008476C1" w:rsidP="008476C1">
            <w:pPr>
              <w:rPr>
                <w:rFonts w:ascii="Arial" w:hAnsi="Arial" w:cs="Arial"/>
                <w:sz w:val="20"/>
                <w:szCs w:val="20"/>
              </w:rPr>
            </w:pPr>
            <w:r w:rsidRPr="00366F2E">
              <w:rPr>
                <w:rFonts w:ascii="Arial" w:hAnsi="Arial" w:cs="Arial"/>
                <w:sz w:val="20"/>
                <w:szCs w:val="20"/>
              </w:rPr>
              <w:t>Švýcarsko</w:t>
            </w:r>
          </w:p>
        </w:tc>
        <w:tc>
          <w:tcPr>
            <w:tcW w:w="1630" w:type="dxa"/>
            <w:tcBorders>
              <w:top w:val="single" w:sz="4" w:space="0" w:color="auto"/>
              <w:left w:val="single" w:sz="4" w:space="0" w:color="auto"/>
              <w:bottom w:val="single" w:sz="4" w:space="0" w:color="auto"/>
              <w:right w:val="single" w:sz="4" w:space="0" w:color="auto"/>
            </w:tcBorders>
          </w:tcPr>
          <w:p w14:paraId="29894FDE" w14:textId="44469115"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13C9B1DF" w14:textId="6238BB87"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3BB970A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102</w:t>
            </w:r>
          </w:p>
        </w:tc>
        <w:tc>
          <w:tcPr>
            <w:tcW w:w="1776" w:type="dxa"/>
            <w:tcBorders>
              <w:top w:val="single" w:sz="4" w:space="0" w:color="auto"/>
              <w:left w:val="single" w:sz="4" w:space="0" w:color="auto"/>
              <w:bottom w:val="single" w:sz="4" w:space="0" w:color="auto"/>
              <w:right w:val="single" w:sz="4" w:space="0" w:color="auto"/>
            </w:tcBorders>
          </w:tcPr>
          <w:p w14:paraId="5423C32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204</w:t>
            </w:r>
          </w:p>
        </w:tc>
      </w:tr>
      <w:tr w:rsidR="008476C1" w:rsidRPr="00366F2E" w14:paraId="733D687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45E9B09" w14:textId="070BB833" w:rsidR="008476C1" w:rsidRPr="00366F2E" w:rsidRDefault="008476C1" w:rsidP="008476C1">
            <w:pPr>
              <w:jc w:val="center"/>
              <w:rPr>
                <w:rFonts w:ascii="Arial" w:hAnsi="Arial" w:cs="Arial"/>
                <w:sz w:val="20"/>
                <w:szCs w:val="20"/>
              </w:rPr>
            </w:pPr>
            <w:r w:rsidRPr="00366F2E">
              <w:rPr>
                <w:rFonts w:ascii="Arial" w:hAnsi="Arial" w:cs="Arial"/>
                <w:sz w:val="20"/>
                <w:szCs w:val="20"/>
              </w:rPr>
              <w:t>198</w:t>
            </w:r>
          </w:p>
        </w:tc>
        <w:tc>
          <w:tcPr>
            <w:tcW w:w="2764" w:type="dxa"/>
            <w:tcBorders>
              <w:top w:val="single" w:sz="4" w:space="0" w:color="auto"/>
              <w:left w:val="single" w:sz="4" w:space="0" w:color="auto"/>
              <w:bottom w:val="single" w:sz="4" w:space="0" w:color="auto"/>
              <w:right w:val="single" w:sz="4" w:space="0" w:color="auto"/>
            </w:tcBorders>
          </w:tcPr>
          <w:p w14:paraId="2C6E6749" w14:textId="77777777" w:rsidR="008476C1" w:rsidRPr="00366F2E" w:rsidRDefault="008476C1" w:rsidP="008476C1">
            <w:pPr>
              <w:rPr>
                <w:rFonts w:ascii="Arial" w:hAnsi="Arial" w:cs="Arial"/>
                <w:sz w:val="20"/>
                <w:szCs w:val="20"/>
              </w:rPr>
            </w:pPr>
            <w:r w:rsidRPr="00366F2E">
              <w:rPr>
                <w:rFonts w:ascii="Arial" w:hAnsi="Arial" w:cs="Arial"/>
                <w:sz w:val="20"/>
                <w:szCs w:val="20"/>
              </w:rPr>
              <w:t>Tádžikistán</w:t>
            </w:r>
          </w:p>
        </w:tc>
        <w:tc>
          <w:tcPr>
            <w:tcW w:w="1630" w:type="dxa"/>
            <w:tcBorders>
              <w:top w:val="single" w:sz="4" w:space="0" w:color="auto"/>
              <w:left w:val="single" w:sz="4" w:space="0" w:color="auto"/>
              <w:bottom w:val="single" w:sz="4" w:space="0" w:color="auto"/>
              <w:right w:val="single" w:sz="4" w:space="0" w:color="auto"/>
            </w:tcBorders>
          </w:tcPr>
          <w:p w14:paraId="227D2C25" w14:textId="357F0F46"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37134C00" w14:textId="6679B31D"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7A577D8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09789D7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1C6788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5DEA58F" w14:textId="67A62A3B" w:rsidR="008476C1" w:rsidRPr="00366F2E" w:rsidRDefault="008476C1" w:rsidP="008476C1">
            <w:pPr>
              <w:jc w:val="center"/>
              <w:rPr>
                <w:rFonts w:ascii="Arial" w:hAnsi="Arial" w:cs="Arial"/>
                <w:sz w:val="20"/>
                <w:szCs w:val="20"/>
              </w:rPr>
            </w:pPr>
            <w:r w:rsidRPr="00366F2E">
              <w:rPr>
                <w:rFonts w:ascii="Arial" w:hAnsi="Arial" w:cs="Arial"/>
                <w:sz w:val="20"/>
                <w:szCs w:val="20"/>
              </w:rPr>
              <w:t>199</w:t>
            </w:r>
          </w:p>
        </w:tc>
        <w:tc>
          <w:tcPr>
            <w:tcW w:w="2764" w:type="dxa"/>
            <w:tcBorders>
              <w:top w:val="single" w:sz="4" w:space="0" w:color="auto"/>
              <w:left w:val="single" w:sz="4" w:space="0" w:color="auto"/>
              <w:bottom w:val="single" w:sz="4" w:space="0" w:color="auto"/>
              <w:right w:val="single" w:sz="4" w:space="0" w:color="auto"/>
            </w:tcBorders>
          </w:tcPr>
          <w:p w14:paraId="19821520" w14:textId="77777777" w:rsidR="008476C1" w:rsidRPr="00366F2E" w:rsidRDefault="008476C1" w:rsidP="008476C1">
            <w:pPr>
              <w:rPr>
                <w:rFonts w:ascii="Arial" w:hAnsi="Arial" w:cs="Arial"/>
                <w:sz w:val="20"/>
                <w:szCs w:val="20"/>
              </w:rPr>
            </w:pPr>
            <w:r w:rsidRPr="00366F2E">
              <w:rPr>
                <w:rFonts w:ascii="Arial" w:hAnsi="Arial" w:cs="Arial"/>
                <w:sz w:val="20"/>
                <w:szCs w:val="20"/>
              </w:rPr>
              <w:t>Taiwan</w:t>
            </w:r>
          </w:p>
        </w:tc>
        <w:tc>
          <w:tcPr>
            <w:tcW w:w="1630" w:type="dxa"/>
            <w:tcBorders>
              <w:top w:val="single" w:sz="4" w:space="0" w:color="auto"/>
              <w:left w:val="single" w:sz="4" w:space="0" w:color="auto"/>
              <w:bottom w:val="single" w:sz="4" w:space="0" w:color="auto"/>
              <w:right w:val="single" w:sz="4" w:space="0" w:color="auto"/>
            </w:tcBorders>
          </w:tcPr>
          <w:p w14:paraId="2E712C9D" w14:textId="65D952B3"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46C96185" w14:textId="5D467DD5"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36AF070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73AD7DF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1FC1167"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60B6A9A" w14:textId="6CAF11FE" w:rsidR="008476C1" w:rsidRPr="00366F2E" w:rsidRDefault="008476C1" w:rsidP="008476C1">
            <w:pPr>
              <w:jc w:val="center"/>
              <w:rPr>
                <w:rFonts w:ascii="Arial" w:hAnsi="Arial" w:cs="Arial"/>
                <w:sz w:val="20"/>
                <w:szCs w:val="20"/>
              </w:rPr>
            </w:pPr>
            <w:r w:rsidRPr="00366F2E">
              <w:rPr>
                <w:rFonts w:ascii="Arial" w:hAnsi="Arial" w:cs="Arial"/>
                <w:sz w:val="20"/>
                <w:szCs w:val="20"/>
              </w:rPr>
              <w:t>200</w:t>
            </w:r>
          </w:p>
        </w:tc>
        <w:tc>
          <w:tcPr>
            <w:tcW w:w="2764" w:type="dxa"/>
            <w:tcBorders>
              <w:top w:val="single" w:sz="4" w:space="0" w:color="auto"/>
              <w:left w:val="single" w:sz="4" w:space="0" w:color="auto"/>
              <w:bottom w:val="single" w:sz="4" w:space="0" w:color="auto"/>
              <w:right w:val="single" w:sz="4" w:space="0" w:color="auto"/>
            </w:tcBorders>
          </w:tcPr>
          <w:p w14:paraId="4F056452" w14:textId="77777777" w:rsidR="008476C1" w:rsidRPr="00366F2E" w:rsidRDefault="008476C1" w:rsidP="008476C1">
            <w:pPr>
              <w:rPr>
                <w:rFonts w:ascii="Arial" w:hAnsi="Arial" w:cs="Arial"/>
                <w:sz w:val="20"/>
                <w:szCs w:val="20"/>
              </w:rPr>
            </w:pPr>
            <w:r w:rsidRPr="00366F2E">
              <w:rPr>
                <w:rFonts w:ascii="Arial" w:hAnsi="Arial" w:cs="Arial"/>
                <w:sz w:val="20"/>
                <w:szCs w:val="20"/>
              </w:rPr>
              <w:t>Tanzanie</w:t>
            </w:r>
          </w:p>
        </w:tc>
        <w:tc>
          <w:tcPr>
            <w:tcW w:w="1630" w:type="dxa"/>
            <w:tcBorders>
              <w:top w:val="single" w:sz="4" w:space="0" w:color="auto"/>
              <w:left w:val="single" w:sz="4" w:space="0" w:color="auto"/>
              <w:bottom w:val="single" w:sz="4" w:space="0" w:color="auto"/>
              <w:right w:val="single" w:sz="4" w:space="0" w:color="auto"/>
            </w:tcBorders>
          </w:tcPr>
          <w:p w14:paraId="1CE6777B" w14:textId="7456484A"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50826D6B" w14:textId="2D203F03"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36AC838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133DB95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10B954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E346B3D" w14:textId="13522115" w:rsidR="008476C1" w:rsidRPr="00366F2E" w:rsidRDefault="008476C1" w:rsidP="008476C1">
            <w:pPr>
              <w:jc w:val="center"/>
              <w:rPr>
                <w:rFonts w:ascii="Arial" w:hAnsi="Arial" w:cs="Arial"/>
                <w:sz w:val="20"/>
                <w:szCs w:val="20"/>
              </w:rPr>
            </w:pPr>
            <w:r w:rsidRPr="00366F2E">
              <w:rPr>
                <w:rFonts w:ascii="Arial" w:hAnsi="Arial" w:cs="Arial"/>
                <w:sz w:val="20"/>
                <w:szCs w:val="20"/>
              </w:rPr>
              <w:t>201</w:t>
            </w:r>
          </w:p>
        </w:tc>
        <w:tc>
          <w:tcPr>
            <w:tcW w:w="2764" w:type="dxa"/>
            <w:tcBorders>
              <w:top w:val="single" w:sz="4" w:space="0" w:color="auto"/>
              <w:left w:val="single" w:sz="4" w:space="0" w:color="auto"/>
              <w:bottom w:val="single" w:sz="4" w:space="0" w:color="auto"/>
              <w:right w:val="single" w:sz="4" w:space="0" w:color="auto"/>
            </w:tcBorders>
          </w:tcPr>
          <w:p w14:paraId="3C0306A9" w14:textId="77777777" w:rsidR="008476C1" w:rsidRPr="00366F2E" w:rsidRDefault="008476C1" w:rsidP="008476C1">
            <w:pPr>
              <w:rPr>
                <w:rFonts w:ascii="Arial" w:hAnsi="Arial" w:cs="Arial"/>
                <w:sz w:val="20"/>
                <w:szCs w:val="20"/>
              </w:rPr>
            </w:pPr>
            <w:r w:rsidRPr="00366F2E">
              <w:rPr>
                <w:rFonts w:ascii="Arial" w:hAnsi="Arial" w:cs="Arial"/>
                <w:sz w:val="20"/>
                <w:szCs w:val="20"/>
              </w:rPr>
              <w:t>Thajsko</w:t>
            </w:r>
          </w:p>
        </w:tc>
        <w:tc>
          <w:tcPr>
            <w:tcW w:w="1630" w:type="dxa"/>
            <w:tcBorders>
              <w:top w:val="single" w:sz="4" w:space="0" w:color="auto"/>
              <w:left w:val="single" w:sz="4" w:space="0" w:color="auto"/>
              <w:bottom w:val="single" w:sz="4" w:space="0" w:color="auto"/>
              <w:right w:val="single" w:sz="4" w:space="0" w:color="auto"/>
            </w:tcBorders>
          </w:tcPr>
          <w:p w14:paraId="5B2352D7" w14:textId="491E20F1"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752DECF3" w14:textId="23E2A900"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7DE8273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106</w:t>
            </w:r>
          </w:p>
        </w:tc>
        <w:tc>
          <w:tcPr>
            <w:tcW w:w="1776" w:type="dxa"/>
            <w:tcBorders>
              <w:top w:val="single" w:sz="4" w:space="0" w:color="auto"/>
              <w:left w:val="single" w:sz="4" w:space="0" w:color="auto"/>
              <w:bottom w:val="single" w:sz="4" w:space="0" w:color="auto"/>
              <w:right w:val="single" w:sz="4" w:space="0" w:color="auto"/>
            </w:tcBorders>
          </w:tcPr>
          <w:p w14:paraId="4E35CD2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294D696B"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46B7FCB" w14:textId="7F55C986" w:rsidR="008476C1" w:rsidRPr="00366F2E" w:rsidRDefault="008476C1" w:rsidP="008476C1">
            <w:pPr>
              <w:jc w:val="center"/>
              <w:rPr>
                <w:rFonts w:ascii="Arial" w:hAnsi="Arial" w:cs="Arial"/>
                <w:sz w:val="20"/>
                <w:szCs w:val="20"/>
              </w:rPr>
            </w:pPr>
            <w:r w:rsidRPr="00366F2E">
              <w:rPr>
                <w:rFonts w:ascii="Arial" w:hAnsi="Arial" w:cs="Arial"/>
                <w:sz w:val="20"/>
                <w:szCs w:val="20"/>
              </w:rPr>
              <w:t>202</w:t>
            </w:r>
          </w:p>
        </w:tc>
        <w:tc>
          <w:tcPr>
            <w:tcW w:w="2764" w:type="dxa"/>
            <w:tcBorders>
              <w:top w:val="single" w:sz="4" w:space="0" w:color="auto"/>
              <w:left w:val="single" w:sz="4" w:space="0" w:color="auto"/>
              <w:bottom w:val="single" w:sz="4" w:space="0" w:color="auto"/>
              <w:right w:val="single" w:sz="4" w:space="0" w:color="auto"/>
            </w:tcBorders>
          </w:tcPr>
          <w:p w14:paraId="1B1259E7" w14:textId="77777777" w:rsidR="008476C1" w:rsidRPr="00366F2E" w:rsidRDefault="008476C1" w:rsidP="008476C1">
            <w:pPr>
              <w:rPr>
                <w:rFonts w:ascii="Arial" w:hAnsi="Arial" w:cs="Arial"/>
                <w:sz w:val="20"/>
                <w:szCs w:val="20"/>
              </w:rPr>
            </w:pPr>
            <w:r w:rsidRPr="00366F2E">
              <w:rPr>
                <w:rFonts w:ascii="Arial" w:hAnsi="Arial" w:cs="Arial"/>
                <w:sz w:val="20"/>
                <w:szCs w:val="20"/>
              </w:rPr>
              <w:t>Togo</w:t>
            </w:r>
          </w:p>
        </w:tc>
        <w:tc>
          <w:tcPr>
            <w:tcW w:w="1630" w:type="dxa"/>
            <w:tcBorders>
              <w:top w:val="single" w:sz="4" w:space="0" w:color="auto"/>
              <w:left w:val="single" w:sz="4" w:space="0" w:color="auto"/>
              <w:bottom w:val="single" w:sz="4" w:space="0" w:color="auto"/>
              <w:right w:val="single" w:sz="4" w:space="0" w:color="auto"/>
            </w:tcBorders>
          </w:tcPr>
          <w:p w14:paraId="2A0FB904" w14:textId="497A2A9C"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3839923A" w14:textId="6EC172B1"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13AB8D02"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374D3DE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BD02B6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9D1E9D1" w14:textId="056853A2" w:rsidR="008476C1" w:rsidRPr="00366F2E" w:rsidRDefault="008476C1" w:rsidP="008476C1">
            <w:pPr>
              <w:jc w:val="center"/>
              <w:rPr>
                <w:rFonts w:ascii="Arial" w:hAnsi="Arial" w:cs="Arial"/>
                <w:sz w:val="20"/>
                <w:szCs w:val="20"/>
              </w:rPr>
            </w:pPr>
            <w:r w:rsidRPr="00366F2E">
              <w:rPr>
                <w:rFonts w:ascii="Arial" w:hAnsi="Arial" w:cs="Arial"/>
                <w:sz w:val="20"/>
                <w:szCs w:val="20"/>
              </w:rPr>
              <w:t>203</w:t>
            </w:r>
          </w:p>
        </w:tc>
        <w:tc>
          <w:tcPr>
            <w:tcW w:w="2764" w:type="dxa"/>
            <w:tcBorders>
              <w:top w:val="single" w:sz="4" w:space="0" w:color="auto"/>
              <w:left w:val="single" w:sz="4" w:space="0" w:color="auto"/>
              <w:bottom w:val="single" w:sz="4" w:space="0" w:color="auto"/>
              <w:right w:val="single" w:sz="4" w:space="0" w:color="auto"/>
            </w:tcBorders>
          </w:tcPr>
          <w:p w14:paraId="2503B664" w14:textId="77777777" w:rsidR="008476C1" w:rsidRPr="00366F2E" w:rsidRDefault="008476C1" w:rsidP="008476C1">
            <w:pPr>
              <w:rPr>
                <w:rFonts w:ascii="Arial" w:hAnsi="Arial" w:cs="Arial"/>
                <w:sz w:val="20"/>
                <w:szCs w:val="20"/>
              </w:rPr>
            </w:pPr>
            <w:r w:rsidRPr="00366F2E">
              <w:rPr>
                <w:rFonts w:ascii="Arial" w:hAnsi="Arial" w:cs="Arial"/>
                <w:sz w:val="20"/>
                <w:szCs w:val="20"/>
              </w:rPr>
              <w:t>Tonga</w:t>
            </w:r>
          </w:p>
        </w:tc>
        <w:tc>
          <w:tcPr>
            <w:tcW w:w="1630" w:type="dxa"/>
            <w:tcBorders>
              <w:top w:val="single" w:sz="4" w:space="0" w:color="auto"/>
              <w:left w:val="single" w:sz="4" w:space="0" w:color="auto"/>
              <w:bottom w:val="single" w:sz="4" w:space="0" w:color="auto"/>
              <w:right w:val="single" w:sz="4" w:space="0" w:color="auto"/>
            </w:tcBorders>
          </w:tcPr>
          <w:p w14:paraId="1A78EE66" w14:textId="0E59F035"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2C5E9141" w14:textId="2B60D721"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42F7280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1EC878D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713E92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C1D7504" w14:textId="2A0D2A4B" w:rsidR="008476C1" w:rsidRPr="00366F2E" w:rsidRDefault="008476C1" w:rsidP="008476C1">
            <w:pPr>
              <w:jc w:val="center"/>
              <w:rPr>
                <w:rFonts w:ascii="Arial" w:hAnsi="Arial" w:cs="Arial"/>
                <w:sz w:val="20"/>
                <w:szCs w:val="20"/>
              </w:rPr>
            </w:pPr>
            <w:r w:rsidRPr="00366F2E">
              <w:rPr>
                <w:rFonts w:ascii="Arial" w:hAnsi="Arial" w:cs="Arial"/>
                <w:sz w:val="20"/>
                <w:szCs w:val="20"/>
              </w:rPr>
              <w:t>204</w:t>
            </w:r>
          </w:p>
        </w:tc>
        <w:tc>
          <w:tcPr>
            <w:tcW w:w="2764" w:type="dxa"/>
            <w:tcBorders>
              <w:top w:val="single" w:sz="4" w:space="0" w:color="auto"/>
              <w:left w:val="single" w:sz="4" w:space="0" w:color="auto"/>
              <w:bottom w:val="single" w:sz="4" w:space="0" w:color="auto"/>
              <w:right w:val="single" w:sz="4" w:space="0" w:color="auto"/>
            </w:tcBorders>
          </w:tcPr>
          <w:p w14:paraId="211F048E" w14:textId="77777777" w:rsidR="008476C1" w:rsidRPr="00366F2E" w:rsidRDefault="008476C1" w:rsidP="008476C1">
            <w:pPr>
              <w:rPr>
                <w:rFonts w:ascii="Arial" w:hAnsi="Arial" w:cs="Arial"/>
                <w:sz w:val="20"/>
                <w:szCs w:val="20"/>
              </w:rPr>
            </w:pPr>
            <w:r w:rsidRPr="00366F2E">
              <w:rPr>
                <w:rFonts w:ascii="Arial" w:hAnsi="Arial" w:cs="Arial"/>
                <w:sz w:val="20"/>
                <w:szCs w:val="20"/>
              </w:rPr>
              <w:t>Trinidad a Tobago</w:t>
            </w:r>
          </w:p>
        </w:tc>
        <w:tc>
          <w:tcPr>
            <w:tcW w:w="1630" w:type="dxa"/>
            <w:tcBorders>
              <w:top w:val="single" w:sz="4" w:space="0" w:color="auto"/>
              <w:left w:val="single" w:sz="4" w:space="0" w:color="auto"/>
              <w:bottom w:val="single" w:sz="4" w:space="0" w:color="auto"/>
              <w:right w:val="single" w:sz="4" w:space="0" w:color="auto"/>
            </w:tcBorders>
          </w:tcPr>
          <w:p w14:paraId="3DFE76DB" w14:textId="3D29D778"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66227D08" w14:textId="093BDF34"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5423951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41A7BF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EC5D9D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1E3B52A" w14:textId="0955BC74" w:rsidR="008476C1" w:rsidRPr="00366F2E" w:rsidRDefault="008476C1" w:rsidP="008476C1">
            <w:pPr>
              <w:jc w:val="center"/>
              <w:rPr>
                <w:rFonts w:ascii="Arial" w:hAnsi="Arial" w:cs="Arial"/>
                <w:sz w:val="20"/>
                <w:szCs w:val="20"/>
              </w:rPr>
            </w:pPr>
            <w:r w:rsidRPr="00366F2E">
              <w:rPr>
                <w:rFonts w:ascii="Arial" w:hAnsi="Arial" w:cs="Arial"/>
                <w:sz w:val="20"/>
                <w:szCs w:val="20"/>
              </w:rPr>
              <w:t>205</w:t>
            </w:r>
          </w:p>
        </w:tc>
        <w:tc>
          <w:tcPr>
            <w:tcW w:w="2764" w:type="dxa"/>
            <w:tcBorders>
              <w:top w:val="single" w:sz="4" w:space="0" w:color="auto"/>
              <w:left w:val="single" w:sz="4" w:space="0" w:color="auto"/>
              <w:bottom w:val="single" w:sz="4" w:space="0" w:color="auto"/>
              <w:right w:val="single" w:sz="4" w:space="0" w:color="auto"/>
            </w:tcBorders>
          </w:tcPr>
          <w:p w14:paraId="67A9D0BD" w14:textId="6DEFB424" w:rsidR="008476C1" w:rsidRPr="00366F2E" w:rsidRDefault="008476C1" w:rsidP="008476C1">
            <w:pPr>
              <w:rPr>
                <w:rFonts w:ascii="Arial" w:hAnsi="Arial" w:cs="Arial"/>
                <w:sz w:val="20"/>
                <w:szCs w:val="20"/>
              </w:rPr>
            </w:pPr>
            <w:r w:rsidRPr="00366F2E">
              <w:rPr>
                <w:rFonts w:ascii="Arial" w:hAnsi="Arial" w:cs="Arial"/>
                <w:sz w:val="20"/>
                <w:szCs w:val="20"/>
              </w:rPr>
              <w:t>Tristan da Cunha</w:t>
            </w:r>
          </w:p>
        </w:tc>
        <w:tc>
          <w:tcPr>
            <w:tcW w:w="1630" w:type="dxa"/>
            <w:tcBorders>
              <w:top w:val="single" w:sz="4" w:space="0" w:color="auto"/>
              <w:left w:val="single" w:sz="4" w:space="0" w:color="auto"/>
              <w:bottom w:val="single" w:sz="4" w:space="0" w:color="auto"/>
              <w:right w:val="single" w:sz="4" w:space="0" w:color="auto"/>
            </w:tcBorders>
          </w:tcPr>
          <w:p w14:paraId="78B9E39C" w14:textId="58EE81BD"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0E5DC8AB" w14:textId="50F4242C"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3EE7F84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642D73F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C52E178"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741E4AB" w14:textId="392B6969" w:rsidR="008476C1" w:rsidRPr="00366F2E" w:rsidRDefault="008476C1" w:rsidP="008476C1">
            <w:pPr>
              <w:jc w:val="center"/>
              <w:rPr>
                <w:rFonts w:ascii="Arial" w:hAnsi="Arial" w:cs="Arial"/>
                <w:sz w:val="20"/>
                <w:szCs w:val="20"/>
              </w:rPr>
            </w:pPr>
            <w:r w:rsidRPr="00366F2E">
              <w:rPr>
                <w:rFonts w:ascii="Arial" w:hAnsi="Arial" w:cs="Arial"/>
                <w:sz w:val="20"/>
                <w:szCs w:val="20"/>
              </w:rPr>
              <w:t>206</w:t>
            </w:r>
          </w:p>
        </w:tc>
        <w:tc>
          <w:tcPr>
            <w:tcW w:w="2764" w:type="dxa"/>
            <w:tcBorders>
              <w:top w:val="single" w:sz="4" w:space="0" w:color="auto"/>
              <w:left w:val="single" w:sz="4" w:space="0" w:color="auto"/>
              <w:bottom w:val="single" w:sz="4" w:space="0" w:color="auto"/>
              <w:right w:val="single" w:sz="4" w:space="0" w:color="auto"/>
            </w:tcBorders>
          </w:tcPr>
          <w:p w14:paraId="45EE415F" w14:textId="3FB60097" w:rsidR="008476C1" w:rsidRPr="00366F2E" w:rsidRDefault="008476C1" w:rsidP="008476C1">
            <w:pPr>
              <w:rPr>
                <w:rFonts w:ascii="Arial" w:hAnsi="Arial" w:cs="Arial"/>
                <w:sz w:val="20"/>
                <w:szCs w:val="20"/>
              </w:rPr>
            </w:pPr>
            <w:r w:rsidRPr="00366F2E">
              <w:rPr>
                <w:rFonts w:ascii="Arial" w:hAnsi="Arial" w:cs="Arial"/>
                <w:sz w:val="20"/>
                <w:szCs w:val="20"/>
              </w:rPr>
              <w:t>Tunisko</w:t>
            </w:r>
          </w:p>
        </w:tc>
        <w:tc>
          <w:tcPr>
            <w:tcW w:w="1630" w:type="dxa"/>
            <w:tcBorders>
              <w:top w:val="single" w:sz="4" w:space="0" w:color="auto"/>
              <w:left w:val="single" w:sz="4" w:space="0" w:color="auto"/>
              <w:bottom w:val="single" w:sz="4" w:space="0" w:color="auto"/>
              <w:right w:val="single" w:sz="4" w:space="0" w:color="auto"/>
            </w:tcBorders>
          </w:tcPr>
          <w:p w14:paraId="604EBDC4" w14:textId="411C9722"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47D2E364" w14:textId="00DEC374"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006A4F58"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0972988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F30BCBF"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62A076D2" w14:textId="7FE98271" w:rsidR="008476C1" w:rsidRPr="00366F2E" w:rsidRDefault="008476C1" w:rsidP="008476C1">
            <w:pPr>
              <w:jc w:val="center"/>
              <w:rPr>
                <w:rFonts w:ascii="Arial" w:hAnsi="Arial" w:cs="Arial"/>
                <w:sz w:val="20"/>
                <w:szCs w:val="20"/>
              </w:rPr>
            </w:pPr>
            <w:r w:rsidRPr="00366F2E">
              <w:rPr>
                <w:rFonts w:ascii="Arial" w:hAnsi="Arial" w:cs="Arial"/>
                <w:sz w:val="20"/>
                <w:szCs w:val="20"/>
              </w:rPr>
              <w:t>207</w:t>
            </w:r>
          </w:p>
        </w:tc>
        <w:tc>
          <w:tcPr>
            <w:tcW w:w="2764" w:type="dxa"/>
            <w:tcBorders>
              <w:top w:val="single" w:sz="4" w:space="0" w:color="auto"/>
              <w:left w:val="single" w:sz="4" w:space="0" w:color="auto"/>
              <w:bottom w:val="single" w:sz="4" w:space="0" w:color="auto"/>
              <w:right w:val="single" w:sz="4" w:space="0" w:color="auto"/>
            </w:tcBorders>
          </w:tcPr>
          <w:p w14:paraId="40FB3DA7" w14:textId="6CF691A7" w:rsidR="008476C1" w:rsidRPr="00366F2E" w:rsidRDefault="008476C1" w:rsidP="008476C1">
            <w:pPr>
              <w:rPr>
                <w:rFonts w:ascii="Arial" w:hAnsi="Arial" w:cs="Arial"/>
                <w:sz w:val="20"/>
                <w:szCs w:val="20"/>
              </w:rPr>
            </w:pPr>
            <w:r w:rsidRPr="00366F2E">
              <w:rPr>
                <w:rFonts w:ascii="Arial" w:hAnsi="Arial" w:cs="Arial"/>
                <w:sz w:val="20"/>
                <w:szCs w:val="20"/>
              </w:rPr>
              <w:t>Turecko</w:t>
            </w:r>
          </w:p>
        </w:tc>
        <w:tc>
          <w:tcPr>
            <w:tcW w:w="1630" w:type="dxa"/>
            <w:tcBorders>
              <w:top w:val="single" w:sz="4" w:space="0" w:color="auto"/>
              <w:left w:val="single" w:sz="4" w:space="0" w:color="auto"/>
              <w:bottom w:val="single" w:sz="4" w:space="0" w:color="auto"/>
              <w:right w:val="single" w:sz="4" w:space="0" w:color="auto"/>
            </w:tcBorders>
          </w:tcPr>
          <w:p w14:paraId="01790C49" w14:textId="7CFCF348"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1BD8ED1E" w14:textId="0F0E0F91"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6C0D4BE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55259E2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0117EC2"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BC5B3EB" w14:textId="7772DC8E" w:rsidR="008476C1" w:rsidRPr="00366F2E" w:rsidRDefault="008476C1" w:rsidP="008476C1">
            <w:pPr>
              <w:jc w:val="center"/>
              <w:rPr>
                <w:rFonts w:ascii="Arial" w:hAnsi="Arial" w:cs="Arial"/>
                <w:sz w:val="20"/>
                <w:szCs w:val="20"/>
              </w:rPr>
            </w:pPr>
            <w:r w:rsidRPr="00366F2E">
              <w:rPr>
                <w:rFonts w:ascii="Arial" w:hAnsi="Arial" w:cs="Arial"/>
                <w:sz w:val="20"/>
                <w:szCs w:val="20"/>
              </w:rPr>
              <w:t>208</w:t>
            </w:r>
          </w:p>
        </w:tc>
        <w:tc>
          <w:tcPr>
            <w:tcW w:w="2764" w:type="dxa"/>
            <w:tcBorders>
              <w:top w:val="single" w:sz="4" w:space="0" w:color="auto"/>
              <w:left w:val="single" w:sz="4" w:space="0" w:color="auto"/>
              <w:bottom w:val="single" w:sz="4" w:space="0" w:color="auto"/>
              <w:right w:val="single" w:sz="4" w:space="0" w:color="auto"/>
            </w:tcBorders>
          </w:tcPr>
          <w:p w14:paraId="5A94119D" w14:textId="6C16BEC3" w:rsidR="008476C1" w:rsidRPr="00366F2E" w:rsidRDefault="008476C1" w:rsidP="008476C1">
            <w:pPr>
              <w:rPr>
                <w:rFonts w:ascii="Arial" w:hAnsi="Arial" w:cs="Arial"/>
                <w:sz w:val="20"/>
                <w:szCs w:val="20"/>
              </w:rPr>
            </w:pPr>
            <w:r w:rsidRPr="00366F2E">
              <w:rPr>
                <w:rFonts w:ascii="Arial" w:hAnsi="Arial" w:cs="Arial"/>
                <w:sz w:val="20"/>
                <w:szCs w:val="20"/>
              </w:rPr>
              <w:t>Turkmenistán</w:t>
            </w:r>
          </w:p>
        </w:tc>
        <w:tc>
          <w:tcPr>
            <w:tcW w:w="1630" w:type="dxa"/>
            <w:tcBorders>
              <w:top w:val="single" w:sz="4" w:space="0" w:color="auto"/>
              <w:left w:val="single" w:sz="4" w:space="0" w:color="auto"/>
              <w:bottom w:val="single" w:sz="4" w:space="0" w:color="auto"/>
              <w:right w:val="single" w:sz="4" w:space="0" w:color="auto"/>
            </w:tcBorders>
          </w:tcPr>
          <w:p w14:paraId="7D74ACAB" w14:textId="2977D6D0"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001106E6" w14:textId="7578B8AF"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284252E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1372A43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D75FE9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A38B098" w14:textId="0C8428C7" w:rsidR="008476C1" w:rsidRPr="00366F2E" w:rsidRDefault="008476C1" w:rsidP="008476C1">
            <w:pPr>
              <w:jc w:val="center"/>
              <w:rPr>
                <w:rFonts w:ascii="Arial" w:hAnsi="Arial" w:cs="Arial"/>
                <w:sz w:val="20"/>
                <w:szCs w:val="20"/>
              </w:rPr>
            </w:pPr>
            <w:r w:rsidRPr="00366F2E">
              <w:rPr>
                <w:rFonts w:ascii="Arial" w:hAnsi="Arial" w:cs="Arial"/>
                <w:sz w:val="20"/>
                <w:szCs w:val="20"/>
              </w:rPr>
              <w:t>209</w:t>
            </w:r>
          </w:p>
        </w:tc>
        <w:tc>
          <w:tcPr>
            <w:tcW w:w="2764" w:type="dxa"/>
            <w:tcBorders>
              <w:top w:val="single" w:sz="4" w:space="0" w:color="auto"/>
              <w:left w:val="single" w:sz="4" w:space="0" w:color="auto"/>
              <w:bottom w:val="single" w:sz="4" w:space="0" w:color="auto"/>
              <w:right w:val="single" w:sz="4" w:space="0" w:color="auto"/>
            </w:tcBorders>
          </w:tcPr>
          <w:p w14:paraId="5BDB8212" w14:textId="5DAB9C20" w:rsidR="008476C1" w:rsidRPr="00366F2E" w:rsidRDefault="008476C1" w:rsidP="008476C1">
            <w:pPr>
              <w:rPr>
                <w:rFonts w:ascii="Arial" w:hAnsi="Arial" w:cs="Arial"/>
                <w:sz w:val="20"/>
                <w:szCs w:val="20"/>
              </w:rPr>
            </w:pPr>
            <w:r w:rsidRPr="00366F2E">
              <w:rPr>
                <w:rFonts w:ascii="Arial" w:hAnsi="Arial" w:cs="Arial"/>
                <w:sz w:val="20"/>
                <w:szCs w:val="20"/>
              </w:rPr>
              <w:t>Turks a Caicos</w:t>
            </w:r>
          </w:p>
        </w:tc>
        <w:tc>
          <w:tcPr>
            <w:tcW w:w="1630" w:type="dxa"/>
            <w:tcBorders>
              <w:top w:val="single" w:sz="4" w:space="0" w:color="auto"/>
              <w:left w:val="single" w:sz="4" w:space="0" w:color="auto"/>
              <w:bottom w:val="single" w:sz="4" w:space="0" w:color="auto"/>
              <w:right w:val="single" w:sz="4" w:space="0" w:color="auto"/>
            </w:tcBorders>
          </w:tcPr>
          <w:p w14:paraId="0F19D7FD" w14:textId="33520A96"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6D7FCA84" w14:textId="6D6CDD74"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5A89205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59AA832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43E3585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CE9AC1A" w14:textId="367A41A6" w:rsidR="008476C1" w:rsidRPr="00366F2E" w:rsidRDefault="008476C1" w:rsidP="008476C1">
            <w:pPr>
              <w:jc w:val="center"/>
              <w:rPr>
                <w:rFonts w:ascii="Arial" w:hAnsi="Arial" w:cs="Arial"/>
                <w:sz w:val="20"/>
                <w:szCs w:val="20"/>
              </w:rPr>
            </w:pPr>
            <w:r w:rsidRPr="00366F2E">
              <w:rPr>
                <w:rFonts w:ascii="Arial" w:hAnsi="Arial" w:cs="Arial"/>
                <w:sz w:val="20"/>
                <w:szCs w:val="20"/>
              </w:rPr>
              <w:t>210</w:t>
            </w:r>
          </w:p>
        </w:tc>
        <w:tc>
          <w:tcPr>
            <w:tcW w:w="2764" w:type="dxa"/>
            <w:tcBorders>
              <w:top w:val="single" w:sz="4" w:space="0" w:color="auto"/>
              <w:left w:val="single" w:sz="4" w:space="0" w:color="auto"/>
              <w:bottom w:val="single" w:sz="4" w:space="0" w:color="auto"/>
              <w:right w:val="single" w:sz="4" w:space="0" w:color="auto"/>
            </w:tcBorders>
          </w:tcPr>
          <w:p w14:paraId="7B7C0914" w14:textId="77777777" w:rsidR="008476C1" w:rsidRPr="00366F2E" w:rsidRDefault="008476C1" w:rsidP="008476C1">
            <w:pPr>
              <w:rPr>
                <w:rFonts w:ascii="Arial" w:hAnsi="Arial" w:cs="Arial"/>
                <w:sz w:val="20"/>
                <w:szCs w:val="20"/>
              </w:rPr>
            </w:pPr>
            <w:r w:rsidRPr="00366F2E">
              <w:rPr>
                <w:rFonts w:ascii="Arial" w:hAnsi="Arial" w:cs="Arial"/>
                <w:sz w:val="20"/>
                <w:szCs w:val="20"/>
              </w:rPr>
              <w:t>Tuvalu</w:t>
            </w:r>
          </w:p>
        </w:tc>
        <w:tc>
          <w:tcPr>
            <w:tcW w:w="1630" w:type="dxa"/>
            <w:tcBorders>
              <w:top w:val="single" w:sz="4" w:space="0" w:color="auto"/>
              <w:left w:val="single" w:sz="4" w:space="0" w:color="auto"/>
              <w:bottom w:val="single" w:sz="4" w:space="0" w:color="auto"/>
              <w:right w:val="single" w:sz="4" w:space="0" w:color="auto"/>
            </w:tcBorders>
          </w:tcPr>
          <w:p w14:paraId="607547D7" w14:textId="0478977E"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0E51DB73" w14:textId="21586310"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755C842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79476B1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84F75A5"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C547739" w14:textId="4706EC88" w:rsidR="008476C1" w:rsidRPr="00366F2E" w:rsidRDefault="008476C1" w:rsidP="008476C1">
            <w:pPr>
              <w:jc w:val="center"/>
              <w:rPr>
                <w:rFonts w:ascii="Arial" w:hAnsi="Arial" w:cs="Arial"/>
                <w:sz w:val="20"/>
                <w:szCs w:val="20"/>
              </w:rPr>
            </w:pPr>
            <w:r w:rsidRPr="00366F2E">
              <w:rPr>
                <w:rFonts w:ascii="Arial" w:hAnsi="Arial" w:cs="Arial"/>
                <w:sz w:val="20"/>
                <w:szCs w:val="20"/>
              </w:rPr>
              <w:t>211</w:t>
            </w:r>
          </w:p>
        </w:tc>
        <w:tc>
          <w:tcPr>
            <w:tcW w:w="2764" w:type="dxa"/>
            <w:tcBorders>
              <w:top w:val="single" w:sz="4" w:space="0" w:color="auto"/>
              <w:left w:val="single" w:sz="4" w:space="0" w:color="auto"/>
              <w:bottom w:val="single" w:sz="4" w:space="0" w:color="auto"/>
              <w:right w:val="single" w:sz="4" w:space="0" w:color="auto"/>
            </w:tcBorders>
          </w:tcPr>
          <w:p w14:paraId="6F6E8C36" w14:textId="77777777" w:rsidR="008476C1" w:rsidRPr="00366F2E" w:rsidRDefault="008476C1" w:rsidP="008476C1">
            <w:pPr>
              <w:rPr>
                <w:rFonts w:ascii="Arial" w:hAnsi="Arial" w:cs="Arial"/>
                <w:sz w:val="20"/>
                <w:szCs w:val="20"/>
              </w:rPr>
            </w:pPr>
            <w:r w:rsidRPr="00366F2E">
              <w:rPr>
                <w:rFonts w:ascii="Arial" w:hAnsi="Arial" w:cs="Arial"/>
                <w:sz w:val="20"/>
                <w:szCs w:val="20"/>
              </w:rPr>
              <w:t>Uganda</w:t>
            </w:r>
          </w:p>
        </w:tc>
        <w:tc>
          <w:tcPr>
            <w:tcW w:w="1630" w:type="dxa"/>
            <w:tcBorders>
              <w:top w:val="single" w:sz="4" w:space="0" w:color="auto"/>
              <w:left w:val="single" w:sz="4" w:space="0" w:color="auto"/>
              <w:bottom w:val="single" w:sz="4" w:space="0" w:color="auto"/>
              <w:right w:val="single" w:sz="4" w:space="0" w:color="auto"/>
            </w:tcBorders>
          </w:tcPr>
          <w:p w14:paraId="7F05F0E5" w14:textId="56DD2FAF"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21F77602" w14:textId="7E7B225D"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2D76E51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453FB6A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D9799B3"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5B610545" w14:textId="6FACFEF6" w:rsidR="008476C1" w:rsidRPr="00366F2E" w:rsidRDefault="008476C1" w:rsidP="008476C1">
            <w:pPr>
              <w:jc w:val="center"/>
              <w:rPr>
                <w:rFonts w:ascii="Arial" w:hAnsi="Arial" w:cs="Arial"/>
                <w:sz w:val="20"/>
                <w:szCs w:val="20"/>
              </w:rPr>
            </w:pPr>
            <w:r w:rsidRPr="00366F2E">
              <w:rPr>
                <w:rFonts w:ascii="Arial" w:hAnsi="Arial" w:cs="Arial"/>
                <w:sz w:val="20"/>
                <w:szCs w:val="20"/>
              </w:rPr>
              <w:t>212</w:t>
            </w:r>
          </w:p>
        </w:tc>
        <w:tc>
          <w:tcPr>
            <w:tcW w:w="2764" w:type="dxa"/>
            <w:tcBorders>
              <w:top w:val="single" w:sz="4" w:space="0" w:color="auto"/>
              <w:left w:val="single" w:sz="4" w:space="0" w:color="auto"/>
              <w:bottom w:val="single" w:sz="4" w:space="0" w:color="auto"/>
              <w:right w:val="single" w:sz="4" w:space="0" w:color="auto"/>
            </w:tcBorders>
          </w:tcPr>
          <w:p w14:paraId="34140919" w14:textId="77777777" w:rsidR="008476C1" w:rsidRPr="00366F2E" w:rsidRDefault="008476C1" w:rsidP="008476C1">
            <w:pPr>
              <w:rPr>
                <w:rFonts w:ascii="Arial" w:hAnsi="Arial" w:cs="Arial"/>
                <w:sz w:val="20"/>
                <w:szCs w:val="20"/>
              </w:rPr>
            </w:pPr>
            <w:r w:rsidRPr="00366F2E">
              <w:rPr>
                <w:rFonts w:ascii="Arial" w:hAnsi="Arial" w:cs="Arial"/>
                <w:sz w:val="20"/>
                <w:szCs w:val="20"/>
              </w:rPr>
              <w:t>Ukrajina</w:t>
            </w:r>
          </w:p>
        </w:tc>
        <w:tc>
          <w:tcPr>
            <w:tcW w:w="1630" w:type="dxa"/>
            <w:tcBorders>
              <w:top w:val="single" w:sz="4" w:space="0" w:color="auto"/>
              <w:left w:val="single" w:sz="4" w:space="0" w:color="auto"/>
              <w:bottom w:val="single" w:sz="4" w:space="0" w:color="auto"/>
              <w:right w:val="single" w:sz="4" w:space="0" w:color="auto"/>
            </w:tcBorders>
          </w:tcPr>
          <w:p w14:paraId="7FADE689" w14:textId="54E2492A"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4D720989" w14:textId="081DA202"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2AE498A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102</w:t>
            </w:r>
          </w:p>
        </w:tc>
        <w:tc>
          <w:tcPr>
            <w:tcW w:w="1776" w:type="dxa"/>
            <w:tcBorders>
              <w:top w:val="single" w:sz="4" w:space="0" w:color="auto"/>
              <w:left w:val="single" w:sz="4" w:space="0" w:color="auto"/>
              <w:bottom w:val="single" w:sz="4" w:space="0" w:color="auto"/>
              <w:right w:val="single" w:sz="4" w:space="0" w:color="auto"/>
            </w:tcBorders>
          </w:tcPr>
          <w:p w14:paraId="1EC1D867"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D62380" w:rsidRPr="00366F2E" w14:paraId="2EB1BE6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BF016F0" w14:textId="5ABE103D" w:rsidR="004E2578" w:rsidRPr="00366F2E" w:rsidRDefault="004E2578" w:rsidP="00731E33">
            <w:pPr>
              <w:jc w:val="center"/>
              <w:rPr>
                <w:rFonts w:ascii="Arial" w:hAnsi="Arial" w:cs="Arial"/>
                <w:sz w:val="20"/>
                <w:szCs w:val="20"/>
              </w:rPr>
            </w:pPr>
            <w:r w:rsidRPr="00366F2E">
              <w:rPr>
                <w:rFonts w:ascii="Arial" w:hAnsi="Arial" w:cs="Arial"/>
                <w:sz w:val="20"/>
                <w:szCs w:val="20"/>
              </w:rPr>
              <w:t>213</w:t>
            </w:r>
          </w:p>
        </w:tc>
        <w:tc>
          <w:tcPr>
            <w:tcW w:w="2764" w:type="dxa"/>
            <w:tcBorders>
              <w:top w:val="single" w:sz="4" w:space="0" w:color="auto"/>
              <w:left w:val="single" w:sz="4" w:space="0" w:color="auto"/>
              <w:bottom w:val="single" w:sz="4" w:space="0" w:color="auto"/>
              <w:right w:val="single" w:sz="4" w:space="0" w:color="auto"/>
            </w:tcBorders>
          </w:tcPr>
          <w:p w14:paraId="14AC9D6D" w14:textId="77777777" w:rsidR="004E2578" w:rsidRPr="00366F2E" w:rsidRDefault="004E2578" w:rsidP="00731E33">
            <w:pPr>
              <w:rPr>
                <w:rFonts w:ascii="Arial" w:hAnsi="Arial" w:cs="Arial"/>
                <w:sz w:val="20"/>
                <w:szCs w:val="20"/>
              </w:rPr>
            </w:pPr>
            <w:r w:rsidRPr="00366F2E">
              <w:rPr>
                <w:rFonts w:ascii="Arial" w:hAnsi="Arial" w:cs="Arial"/>
                <w:sz w:val="20"/>
                <w:szCs w:val="20"/>
              </w:rPr>
              <w:t>Uruguay</w:t>
            </w:r>
          </w:p>
        </w:tc>
        <w:tc>
          <w:tcPr>
            <w:tcW w:w="1630" w:type="dxa"/>
            <w:tcBorders>
              <w:top w:val="single" w:sz="4" w:space="0" w:color="auto"/>
              <w:left w:val="single" w:sz="4" w:space="0" w:color="auto"/>
              <w:bottom w:val="single" w:sz="4" w:space="0" w:color="auto"/>
              <w:right w:val="single" w:sz="4" w:space="0" w:color="auto"/>
            </w:tcBorders>
          </w:tcPr>
          <w:p w14:paraId="3D2026D4" w14:textId="73DCE0B8" w:rsidR="004E2578" w:rsidRPr="00366F2E" w:rsidRDefault="008476C1" w:rsidP="00731E33">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157E70C1" w14:textId="5709A54A" w:rsidR="004E2578" w:rsidRPr="00366F2E" w:rsidRDefault="0042671F" w:rsidP="00731E33">
            <w:pPr>
              <w:jc w:val="center"/>
              <w:rPr>
                <w:rFonts w:ascii="Arial" w:hAnsi="Arial" w:cs="Arial"/>
                <w:sz w:val="20"/>
                <w:szCs w:val="20"/>
              </w:rPr>
            </w:pPr>
            <w:r w:rsidRPr="00366F2E">
              <w:rPr>
                <w:rFonts w:ascii="Arial" w:hAnsi="Arial" w:cs="Arial"/>
                <w:sz w:val="20"/>
                <w:szCs w:val="20"/>
              </w:rPr>
              <w:t>-</w:t>
            </w:r>
          </w:p>
        </w:tc>
        <w:tc>
          <w:tcPr>
            <w:tcW w:w="1418" w:type="dxa"/>
            <w:tcBorders>
              <w:top w:val="single" w:sz="4" w:space="0" w:color="auto"/>
              <w:left w:val="single" w:sz="4" w:space="0" w:color="auto"/>
              <w:bottom w:val="single" w:sz="4" w:space="0" w:color="auto"/>
              <w:right w:val="single" w:sz="4" w:space="0" w:color="auto"/>
            </w:tcBorders>
          </w:tcPr>
          <w:p w14:paraId="2EB85882" w14:textId="77777777" w:rsidR="004E2578" w:rsidRPr="00366F2E" w:rsidRDefault="004E2578" w:rsidP="00731E33">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71283623" w14:textId="77777777" w:rsidR="004E2578" w:rsidRPr="00366F2E" w:rsidRDefault="004E2578" w:rsidP="00731E33">
            <w:pPr>
              <w:jc w:val="center"/>
              <w:rPr>
                <w:rFonts w:ascii="Arial" w:hAnsi="Arial" w:cs="Arial"/>
                <w:sz w:val="20"/>
                <w:szCs w:val="20"/>
              </w:rPr>
            </w:pPr>
            <w:r w:rsidRPr="00366F2E">
              <w:rPr>
                <w:rFonts w:ascii="Arial" w:hAnsi="Arial" w:cs="Arial"/>
                <w:sz w:val="20"/>
                <w:szCs w:val="20"/>
              </w:rPr>
              <w:t>-</w:t>
            </w:r>
          </w:p>
        </w:tc>
      </w:tr>
      <w:tr w:rsidR="008476C1" w:rsidRPr="00366F2E" w14:paraId="618994B7"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3E309AD" w14:textId="4881CB27" w:rsidR="008476C1" w:rsidRPr="00366F2E" w:rsidRDefault="008476C1" w:rsidP="008476C1">
            <w:pPr>
              <w:jc w:val="center"/>
              <w:rPr>
                <w:rFonts w:ascii="Arial" w:hAnsi="Arial" w:cs="Arial"/>
                <w:sz w:val="20"/>
                <w:szCs w:val="20"/>
              </w:rPr>
            </w:pPr>
            <w:r w:rsidRPr="00366F2E">
              <w:rPr>
                <w:rFonts w:ascii="Arial" w:hAnsi="Arial" w:cs="Arial"/>
                <w:sz w:val="20"/>
                <w:szCs w:val="20"/>
              </w:rPr>
              <w:t>214</w:t>
            </w:r>
          </w:p>
        </w:tc>
        <w:tc>
          <w:tcPr>
            <w:tcW w:w="2764" w:type="dxa"/>
            <w:tcBorders>
              <w:top w:val="single" w:sz="4" w:space="0" w:color="auto"/>
              <w:left w:val="single" w:sz="4" w:space="0" w:color="auto"/>
              <w:bottom w:val="single" w:sz="4" w:space="0" w:color="auto"/>
              <w:right w:val="single" w:sz="4" w:space="0" w:color="auto"/>
            </w:tcBorders>
          </w:tcPr>
          <w:p w14:paraId="67F726E2" w14:textId="77777777" w:rsidR="008476C1" w:rsidRPr="00366F2E" w:rsidRDefault="008476C1" w:rsidP="008476C1">
            <w:pPr>
              <w:rPr>
                <w:rFonts w:ascii="Arial" w:hAnsi="Arial" w:cs="Arial"/>
                <w:sz w:val="20"/>
                <w:szCs w:val="20"/>
              </w:rPr>
            </w:pPr>
            <w:r w:rsidRPr="00366F2E">
              <w:rPr>
                <w:rFonts w:ascii="Arial" w:hAnsi="Arial" w:cs="Arial"/>
                <w:sz w:val="20"/>
                <w:szCs w:val="20"/>
              </w:rPr>
              <w:t>Uzbekistán</w:t>
            </w:r>
          </w:p>
        </w:tc>
        <w:tc>
          <w:tcPr>
            <w:tcW w:w="1630" w:type="dxa"/>
            <w:tcBorders>
              <w:top w:val="single" w:sz="4" w:space="0" w:color="auto"/>
              <w:left w:val="single" w:sz="4" w:space="0" w:color="auto"/>
              <w:bottom w:val="single" w:sz="4" w:space="0" w:color="auto"/>
              <w:right w:val="single" w:sz="4" w:space="0" w:color="auto"/>
            </w:tcBorders>
          </w:tcPr>
          <w:p w14:paraId="0F9BA1D1" w14:textId="7BA5E34F" w:rsidR="008476C1" w:rsidRPr="00366F2E" w:rsidRDefault="008476C1" w:rsidP="008476C1">
            <w:pPr>
              <w:jc w:val="center"/>
              <w:rPr>
                <w:rFonts w:ascii="Arial" w:hAnsi="Arial" w:cs="Arial"/>
                <w:sz w:val="20"/>
                <w:szCs w:val="20"/>
              </w:rPr>
            </w:pPr>
            <w:r w:rsidRPr="00366F2E">
              <w:rPr>
                <w:rFonts w:ascii="Arial" w:hAnsi="Arial" w:cs="Arial"/>
                <w:sz w:val="20"/>
                <w:szCs w:val="20"/>
              </w:rPr>
              <w:t>5</w:t>
            </w:r>
          </w:p>
        </w:tc>
        <w:tc>
          <w:tcPr>
            <w:tcW w:w="1701" w:type="dxa"/>
            <w:tcBorders>
              <w:top w:val="single" w:sz="4" w:space="0" w:color="auto"/>
              <w:left w:val="single" w:sz="4" w:space="0" w:color="auto"/>
              <w:bottom w:val="single" w:sz="4" w:space="0" w:color="auto"/>
              <w:right w:val="single" w:sz="4" w:space="0" w:color="auto"/>
            </w:tcBorders>
          </w:tcPr>
          <w:p w14:paraId="609B901D" w14:textId="260E4044" w:rsidR="008476C1" w:rsidRPr="00366F2E" w:rsidRDefault="008476C1" w:rsidP="008476C1">
            <w:pPr>
              <w:jc w:val="center"/>
              <w:rPr>
                <w:rFonts w:ascii="Arial" w:hAnsi="Arial" w:cs="Arial"/>
                <w:sz w:val="20"/>
                <w:szCs w:val="20"/>
              </w:rPr>
            </w:pPr>
            <w:r w:rsidRPr="00366F2E">
              <w:rPr>
                <w:rFonts w:ascii="Arial" w:hAnsi="Arial" w:cs="Arial"/>
                <w:sz w:val="20"/>
                <w:szCs w:val="20"/>
              </w:rPr>
              <w:t>25</w:t>
            </w:r>
          </w:p>
        </w:tc>
        <w:tc>
          <w:tcPr>
            <w:tcW w:w="1418" w:type="dxa"/>
            <w:tcBorders>
              <w:top w:val="single" w:sz="4" w:space="0" w:color="auto"/>
              <w:left w:val="single" w:sz="4" w:space="0" w:color="auto"/>
              <w:bottom w:val="single" w:sz="4" w:space="0" w:color="auto"/>
              <w:right w:val="single" w:sz="4" w:space="0" w:color="auto"/>
            </w:tcBorders>
          </w:tcPr>
          <w:p w14:paraId="4AF4836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2162ACBD"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3B10394"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761B2A50" w14:textId="365B6C96" w:rsidR="008476C1" w:rsidRPr="00366F2E" w:rsidRDefault="008476C1" w:rsidP="008476C1">
            <w:pPr>
              <w:jc w:val="center"/>
              <w:rPr>
                <w:rFonts w:ascii="Arial" w:hAnsi="Arial" w:cs="Arial"/>
                <w:sz w:val="20"/>
                <w:szCs w:val="20"/>
              </w:rPr>
            </w:pPr>
            <w:r w:rsidRPr="00366F2E">
              <w:rPr>
                <w:rFonts w:ascii="Arial" w:hAnsi="Arial" w:cs="Arial"/>
                <w:sz w:val="20"/>
                <w:szCs w:val="20"/>
              </w:rPr>
              <w:t>215</w:t>
            </w:r>
          </w:p>
        </w:tc>
        <w:tc>
          <w:tcPr>
            <w:tcW w:w="2764" w:type="dxa"/>
            <w:tcBorders>
              <w:top w:val="single" w:sz="4" w:space="0" w:color="auto"/>
              <w:left w:val="single" w:sz="4" w:space="0" w:color="auto"/>
              <w:bottom w:val="single" w:sz="4" w:space="0" w:color="auto"/>
              <w:right w:val="single" w:sz="4" w:space="0" w:color="auto"/>
            </w:tcBorders>
          </w:tcPr>
          <w:p w14:paraId="0B33263E" w14:textId="77777777" w:rsidR="008476C1" w:rsidRPr="00366F2E" w:rsidRDefault="008476C1" w:rsidP="008476C1">
            <w:pPr>
              <w:rPr>
                <w:rFonts w:ascii="Arial" w:hAnsi="Arial" w:cs="Arial"/>
                <w:sz w:val="20"/>
                <w:szCs w:val="20"/>
              </w:rPr>
            </w:pPr>
            <w:r w:rsidRPr="00366F2E">
              <w:rPr>
                <w:rFonts w:ascii="Arial" w:hAnsi="Arial" w:cs="Arial"/>
                <w:sz w:val="20"/>
                <w:szCs w:val="20"/>
              </w:rPr>
              <w:t>Vanuatu</w:t>
            </w:r>
          </w:p>
        </w:tc>
        <w:tc>
          <w:tcPr>
            <w:tcW w:w="1630" w:type="dxa"/>
            <w:tcBorders>
              <w:top w:val="single" w:sz="4" w:space="0" w:color="auto"/>
              <w:left w:val="single" w:sz="4" w:space="0" w:color="auto"/>
              <w:bottom w:val="single" w:sz="4" w:space="0" w:color="auto"/>
              <w:right w:val="single" w:sz="4" w:space="0" w:color="auto"/>
            </w:tcBorders>
          </w:tcPr>
          <w:p w14:paraId="444ED0A5" w14:textId="0BC44035"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1EA725A8" w14:textId="02DFDA05"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0D5C5E19"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2B92A42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0F31EAEA"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28E30535" w14:textId="6C619307" w:rsidR="008476C1" w:rsidRPr="00366F2E" w:rsidRDefault="008476C1" w:rsidP="008476C1">
            <w:pPr>
              <w:jc w:val="center"/>
              <w:rPr>
                <w:rFonts w:ascii="Arial" w:hAnsi="Arial" w:cs="Arial"/>
                <w:sz w:val="20"/>
                <w:szCs w:val="20"/>
              </w:rPr>
            </w:pPr>
            <w:r w:rsidRPr="00366F2E">
              <w:rPr>
                <w:rFonts w:ascii="Arial" w:hAnsi="Arial" w:cs="Arial"/>
                <w:sz w:val="20"/>
                <w:szCs w:val="20"/>
              </w:rPr>
              <w:t>216</w:t>
            </w:r>
          </w:p>
        </w:tc>
        <w:tc>
          <w:tcPr>
            <w:tcW w:w="2764" w:type="dxa"/>
            <w:tcBorders>
              <w:top w:val="single" w:sz="4" w:space="0" w:color="auto"/>
              <w:left w:val="single" w:sz="4" w:space="0" w:color="auto"/>
              <w:bottom w:val="single" w:sz="4" w:space="0" w:color="auto"/>
              <w:right w:val="single" w:sz="4" w:space="0" w:color="auto"/>
            </w:tcBorders>
          </w:tcPr>
          <w:p w14:paraId="284B7DD3" w14:textId="77777777" w:rsidR="008476C1" w:rsidRPr="00366F2E" w:rsidRDefault="008476C1" w:rsidP="008476C1">
            <w:pPr>
              <w:rPr>
                <w:rFonts w:ascii="Arial" w:hAnsi="Arial" w:cs="Arial"/>
                <w:sz w:val="20"/>
                <w:szCs w:val="20"/>
              </w:rPr>
            </w:pPr>
            <w:r w:rsidRPr="00366F2E">
              <w:rPr>
                <w:rFonts w:ascii="Arial" w:hAnsi="Arial" w:cs="Arial"/>
                <w:sz w:val="20"/>
                <w:szCs w:val="20"/>
              </w:rPr>
              <w:t>Vatikán</w:t>
            </w:r>
          </w:p>
        </w:tc>
        <w:tc>
          <w:tcPr>
            <w:tcW w:w="1630" w:type="dxa"/>
            <w:tcBorders>
              <w:top w:val="single" w:sz="4" w:space="0" w:color="auto"/>
              <w:left w:val="single" w:sz="4" w:space="0" w:color="auto"/>
              <w:bottom w:val="single" w:sz="4" w:space="0" w:color="auto"/>
              <w:right w:val="single" w:sz="4" w:space="0" w:color="auto"/>
            </w:tcBorders>
          </w:tcPr>
          <w:p w14:paraId="7326CAA3" w14:textId="60BB9E19"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3238B7E4" w14:textId="18AD0C57"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44F3763A"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4B0B651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163B8F59"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90DD865" w14:textId="765259E4" w:rsidR="008476C1" w:rsidRPr="00366F2E" w:rsidRDefault="008476C1" w:rsidP="008476C1">
            <w:pPr>
              <w:jc w:val="center"/>
              <w:rPr>
                <w:rFonts w:ascii="Arial" w:hAnsi="Arial" w:cs="Arial"/>
                <w:sz w:val="20"/>
                <w:szCs w:val="20"/>
              </w:rPr>
            </w:pPr>
            <w:r w:rsidRPr="00366F2E">
              <w:rPr>
                <w:rFonts w:ascii="Arial" w:hAnsi="Arial" w:cs="Arial"/>
                <w:sz w:val="20"/>
                <w:szCs w:val="20"/>
              </w:rPr>
              <w:t>217</w:t>
            </w:r>
          </w:p>
        </w:tc>
        <w:tc>
          <w:tcPr>
            <w:tcW w:w="2764" w:type="dxa"/>
            <w:tcBorders>
              <w:top w:val="single" w:sz="4" w:space="0" w:color="auto"/>
              <w:left w:val="single" w:sz="4" w:space="0" w:color="auto"/>
              <w:bottom w:val="single" w:sz="4" w:space="0" w:color="auto"/>
              <w:right w:val="single" w:sz="4" w:space="0" w:color="auto"/>
            </w:tcBorders>
          </w:tcPr>
          <w:p w14:paraId="733355CF" w14:textId="53782ACB" w:rsidR="008476C1" w:rsidRPr="00366F2E" w:rsidRDefault="008476C1" w:rsidP="008476C1">
            <w:pPr>
              <w:rPr>
                <w:rFonts w:ascii="Arial" w:hAnsi="Arial" w:cs="Arial"/>
                <w:sz w:val="20"/>
                <w:szCs w:val="20"/>
              </w:rPr>
            </w:pPr>
            <w:r w:rsidRPr="00366F2E">
              <w:rPr>
                <w:rFonts w:ascii="Arial" w:hAnsi="Arial" w:cs="Arial"/>
                <w:sz w:val="20"/>
                <w:szCs w:val="20"/>
              </w:rPr>
              <w:t>Velká Británie</w:t>
            </w:r>
          </w:p>
        </w:tc>
        <w:tc>
          <w:tcPr>
            <w:tcW w:w="1630" w:type="dxa"/>
            <w:tcBorders>
              <w:top w:val="single" w:sz="4" w:space="0" w:color="auto"/>
              <w:left w:val="single" w:sz="4" w:space="0" w:color="auto"/>
              <w:bottom w:val="single" w:sz="4" w:space="0" w:color="auto"/>
              <w:right w:val="single" w:sz="4" w:space="0" w:color="auto"/>
            </w:tcBorders>
          </w:tcPr>
          <w:p w14:paraId="136FCC1B" w14:textId="41BF1543"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42F5DC7C" w14:textId="5A9F72E5"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6D184F1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104</w:t>
            </w:r>
          </w:p>
        </w:tc>
        <w:tc>
          <w:tcPr>
            <w:tcW w:w="1776" w:type="dxa"/>
            <w:tcBorders>
              <w:top w:val="single" w:sz="4" w:space="0" w:color="auto"/>
              <w:left w:val="single" w:sz="4" w:space="0" w:color="auto"/>
              <w:bottom w:val="single" w:sz="4" w:space="0" w:color="auto"/>
              <w:right w:val="single" w:sz="4" w:space="0" w:color="auto"/>
            </w:tcBorders>
          </w:tcPr>
          <w:p w14:paraId="58A03C7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203</w:t>
            </w:r>
          </w:p>
        </w:tc>
      </w:tr>
      <w:tr w:rsidR="008476C1" w:rsidRPr="00366F2E" w14:paraId="59D66434"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05F70A13" w14:textId="504F84D3" w:rsidR="008476C1" w:rsidRPr="00366F2E" w:rsidRDefault="008476C1" w:rsidP="008476C1">
            <w:pPr>
              <w:jc w:val="center"/>
              <w:rPr>
                <w:rFonts w:ascii="Arial" w:hAnsi="Arial" w:cs="Arial"/>
                <w:sz w:val="20"/>
                <w:szCs w:val="20"/>
              </w:rPr>
            </w:pPr>
            <w:r w:rsidRPr="00366F2E">
              <w:rPr>
                <w:rFonts w:ascii="Arial" w:hAnsi="Arial" w:cs="Arial"/>
                <w:sz w:val="20"/>
                <w:szCs w:val="20"/>
              </w:rPr>
              <w:t>218</w:t>
            </w:r>
          </w:p>
        </w:tc>
        <w:tc>
          <w:tcPr>
            <w:tcW w:w="2764" w:type="dxa"/>
            <w:tcBorders>
              <w:top w:val="single" w:sz="4" w:space="0" w:color="auto"/>
              <w:left w:val="single" w:sz="4" w:space="0" w:color="auto"/>
              <w:bottom w:val="single" w:sz="4" w:space="0" w:color="auto"/>
              <w:right w:val="single" w:sz="4" w:space="0" w:color="auto"/>
            </w:tcBorders>
          </w:tcPr>
          <w:p w14:paraId="714A2BFA" w14:textId="77777777" w:rsidR="008476C1" w:rsidRPr="00366F2E" w:rsidRDefault="008476C1" w:rsidP="008476C1">
            <w:pPr>
              <w:rPr>
                <w:rFonts w:ascii="Arial" w:hAnsi="Arial" w:cs="Arial"/>
                <w:sz w:val="20"/>
                <w:szCs w:val="20"/>
              </w:rPr>
            </w:pPr>
            <w:r w:rsidRPr="00366F2E">
              <w:rPr>
                <w:rFonts w:ascii="Arial" w:hAnsi="Arial" w:cs="Arial"/>
                <w:sz w:val="20"/>
                <w:szCs w:val="20"/>
              </w:rPr>
              <w:t>Venezuela</w:t>
            </w:r>
          </w:p>
        </w:tc>
        <w:tc>
          <w:tcPr>
            <w:tcW w:w="1630" w:type="dxa"/>
            <w:tcBorders>
              <w:top w:val="single" w:sz="4" w:space="0" w:color="auto"/>
              <w:left w:val="single" w:sz="4" w:space="0" w:color="auto"/>
              <w:bottom w:val="single" w:sz="4" w:space="0" w:color="auto"/>
              <w:right w:val="single" w:sz="4" w:space="0" w:color="auto"/>
            </w:tcBorders>
          </w:tcPr>
          <w:p w14:paraId="4586150C" w14:textId="3207A6F1" w:rsidR="008476C1" w:rsidRPr="00366F2E" w:rsidRDefault="008476C1" w:rsidP="008476C1">
            <w:pPr>
              <w:jc w:val="center"/>
              <w:rPr>
                <w:rFonts w:ascii="Arial" w:hAnsi="Arial" w:cs="Arial"/>
                <w:sz w:val="20"/>
                <w:szCs w:val="20"/>
              </w:rPr>
            </w:pPr>
            <w:r w:rsidRPr="00366F2E">
              <w:rPr>
                <w:rFonts w:ascii="Arial" w:hAnsi="Arial" w:cs="Arial"/>
                <w:sz w:val="20"/>
                <w:szCs w:val="20"/>
              </w:rPr>
              <w:t>6</w:t>
            </w:r>
          </w:p>
        </w:tc>
        <w:tc>
          <w:tcPr>
            <w:tcW w:w="1701" w:type="dxa"/>
            <w:tcBorders>
              <w:top w:val="single" w:sz="4" w:space="0" w:color="auto"/>
              <w:left w:val="single" w:sz="4" w:space="0" w:color="auto"/>
              <w:bottom w:val="single" w:sz="4" w:space="0" w:color="auto"/>
              <w:right w:val="single" w:sz="4" w:space="0" w:color="auto"/>
            </w:tcBorders>
          </w:tcPr>
          <w:p w14:paraId="43E257AF" w14:textId="6A9C26AB" w:rsidR="008476C1" w:rsidRPr="00366F2E" w:rsidRDefault="008476C1" w:rsidP="008476C1">
            <w:pPr>
              <w:jc w:val="center"/>
              <w:rPr>
                <w:rFonts w:ascii="Arial" w:hAnsi="Arial" w:cs="Arial"/>
                <w:sz w:val="20"/>
                <w:szCs w:val="20"/>
              </w:rPr>
            </w:pPr>
            <w:r w:rsidRPr="00366F2E">
              <w:rPr>
                <w:rFonts w:ascii="Arial" w:hAnsi="Arial" w:cs="Arial"/>
                <w:sz w:val="20"/>
                <w:szCs w:val="20"/>
              </w:rPr>
              <w:t>26</w:t>
            </w:r>
          </w:p>
        </w:tc>
        <w:tc>
          <w:tcPr>
            <w:tcW w:w="1418" w:type="dxa"/>
            <w:tcBorders>
              <w:top w:val="single" w:sz="4" w:space="0" w:color="auto"/>
              <w:left w:val="single" w:sz="4" w:space="0" w:color="auto"/>
              <w:bottom w:val="single" w:sz="4" w:space="0" w:color="auto"/>
              <w:right w:val="single" w:sz="4" w:space="0" w:color="auto"/>
            </w:tcBorders>
          </w:tcPr>
          <w:p w14:paraId="5D4AA4B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139F1ADE"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CBCB54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0CF0984" w14:textId="15A77C61" w:rsidR="008476C1" w:rsidRPr="00366F2E" w:rsidRDefault="008476C1" w:rsidP="008476C1">
            <w:pPr>
              <w:jc w:val="center"/>
              <w:rPr>
                <w:rFonts w:ascii="Arial" w:hAnsi="Arial" w:cs="Arial"/>
                <w:sz w:val="20"/>
                <w:szCs w:val="20"/>
              </w:rPr>
            </w:pPr>
            <w:r w:rsidRPr="00366F2E">
              <w:rPr>
                <w:rFonts w:ascii="Arial" w:hAnsi="Arial" w:cs="Arial"/>
                <w:sz w:val="20"/>
                <w:szCs w:val="20"/>
              </w:rPr>
              <w:t>219</w:t>
            </w:r>
          </w:p>
        </w:tc>
        <w:tc>
          <w:tcPr>
            <w:tcW w:w="2764" w:type="dxa"/>
            <w:tcBorders>
              <w:top w:val="single" w:sz="4" w:space="0" w:color="auto"/>
              <w:left w:val="single" w:sz="4" w:space="0" w:color="auto"/>
              <w:bottom w:val="single" w:sz="4" w:space="0" w:color="auto"/>
              <w:right w:val="single" w:sz="4" w:space="0" w:color="auto"/>
            </w:tcBorders>
          </w:tcPr>
          <w:p w14:paraId="71ACD2A2" w14:textId="77777777" w:rsidR="008476C1" w:rsidRPr="00366F2E" w:rsidRDefault="008476C1" w:rsidP="008476C1">
            <w:pPr>
              <w:rPr>
                <w:rFonts w:ascii="Arial" w:hAnsi="Arial" w:cs="Arial"/>
                <w:sz w:val="20"/>
                <w:szCs w:val="20"/>
              </w:rPr>
            </w:pPr>
            <w:r w:rsidRPr="00366F2E">
              <w:rPr>
                <w:rFonts w:ascii="Arial" w:hAnsi="Arial" w:cs="Arial"/>
                <w:sz w:val="20"/>
                <w:szCs w:val="20"/>
              </w:rPr>
              <w:t>Vietnam</w:t>
            </w:r>
          </w:p>
        </w:tc>
        <w:tc>
          <w:tcPr>
            <w:tcW w:w="1630" w:type="dxa"/>
            <w:tcBorders>
              <w:top w:val="single" w:sz="4" w:space="0" w:color="auto"/>
              <w:left w:val="single" w:sz="4" w:space="0" w:color="auto"/>
              <w:bottom w:val="single" w:sz="4" w:space="0" w:color="auto"/>
              <w:right w:val="single" w:sz="4" w:space="0" w:color="auto"/>
            </w:tcBorders>
          </w:tcPr>
          <w:p w14:paraId="0E198E36" w14:textId="03845407" w:rsidR="008476C1" w:rsidRPr="00366F2E" w:rsidRDefault="008476C1" w:rsidP="008476C1">
            <w:pPr>
              <w:jc w:val="center"/>
              <w:rPr>
                <w:rFonts w:ascii="Arial" w:hAnsi="Arial" w:cs="Arial"/>
                <w:sz w:val="20"/>
                <w:szCs w:val="20"/>
              </w:rPr>
            </w:pPr>
            <w:r w:rsidRPr="00366F2E">
              <w:rPr>
                <w:rFonts w:ascii="Arial" w:hAnsi="Arial" w:cs="Arial"/>
                <w:sz w:val="20"/>
                <w:szCs w:val="20"/>
              </w:rPr>
              <w:t>7</w:t>
            </w:r>
          </w:p>
        </w:tc>
        <w:tc>
          <w:tcPr>
            <w:tcW w:w="1701" w:type="dxa"/>
            <w:tcBorders>
              <w:top w:val="single" w:sz="4" w:space="0" w:color="auto"/>
              <w:left w:val="single" w:sz="4" w:space="0" w:color="auto"/>
              <w:bottom w:val="single" w:sz="4" w:space="0" w:color="auto"/>
              <w:right w:val="single" w:sz="4" w:space="0" w:color="auto"/>
            </w:tcBorders>
          </w:tcPr>
          <w:p w14:paraId="05715CC0" w14:textId="06984539" w:rsidR="008476C1" w:rsidRPr="00366F2E" w:rsidRDefault="008476C1" w:rsidP="008476C1">
            <w:pPr>
              <w:jc w:val="center"/>
              <w:rPr>
                <w:rFonts w:ascii="Arial" w:hAnsi="Arial" w:cs="Arial"/>
                <w:sz w:val="20"/>
                <w:szCs w:val="20"/>
              </w:rPr>
            </w:pPr>
            <w:r w:rsidRPr="00366F2E">
              <w:rPr>
                <w:rFonts w:ascii="Arial" w:hAnsi="Arial" w:cs="Arial"/>
                <w:sz w:val="20"/>
                <w:szCs w:val="20"/>
              </w:rPr>
              <w:t>27</w:t>
            </w:r>
          </w:p>
        </w:tc>
        <w:tc>
          <w:tcPr>
            <w:tcW w:w="1418" w:type="dxa"/>
            <w:tcBorders>
              <w:top w:val="single" w:sz="4" w:space="0" w:color="auto"/>
              <w:left w:val="single" w:sz="4" w:space="0" w:color="auto"/>
              <w:bottom w:val="single" w:sz="4" w:space="0" w:color="auto"/>
              <w:right w:val="single" w:sz="4" w:space="0" w:color="auto"/>
            </w:tcBorders>
          </w:tcPr>
          <w:p w14:paraId="68FFEEE4"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3D7C830F"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6E0B3A60"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E846FE4" w14:textId="555B5407" w:rsidR="008476C1" w:rsidRPr="00366F2E" w:rsidRDefault="008476C1" w:rsidP="008476C1">
            <w:pPr>
              <w:jc w:val="center"/>
              <w:rPr>
                <w:rFonts w:ascii="Arial" w:hAnsi="Arial" w:cs="Arial"/>
                <w:sz w:val="20"/>
                <w:szCs w:val="20"/>
              </w:rPr>
            </w:pPr>
            <w:r w:rsidRPr="00366F2E">
              <w:rPr>
                <w:rFonts w:ascii="Arial" w:hAnsi="Arial" w:cs="Arial"/>
                <w:sz w:val="20"/>
                <w:szCs w:val="20"/>
              </w:rPr>
              <w:t>220</w:t>
            </w:r>
          </w:p>
        </w:tc>
        <w:tc>
          <w:tcPr>
            <w:tcW w:w="2764" w:type="dxa"/>
            <w:tcBorders>
              <w:top w:val="single" w:sz="4" w:space="0" w:color="auto"/>
              <w:left w:val="single" w:sz="4" w:space="0" w:color="auto"/>
              <w:bottom w:val="single" w:sz="4" w:space="0" w:color="auto"/>
              <w:right w:val="single" w:sz="4" w:space="0" w:color="auto"/>
            </w:tcBorders>
          </w:tcPr>
          <w:p w14:paraId="59C54FB9" w14:textId="77777777" w:rsidR="008476C1" w:rsidRPr="00366F2E" w:rsidRDefault="008476C1" w:rsidP="008476C1">
            <w:pPr>
              <w:rPr>
                <w:rFonts w:ascii="Arial" w:hAnsi="Arial" w:cs="Arial"/>
                <w:sz w:val="20"/>
                <w:szCs w:val="20"/>
              </w:rPr>
            </w:pPr>
            <w:r w:rsidRPr="00366F2E">
              <w:rPr>
                <w:rFonts w:ascii="Arial" w:hAnsi="Arial" w:cs="Arial"/>
                <w:sz w:val="20"/>
                <w:szCs w:val="20"/>
              </w:rPr>
              <w:t>Východní Timor</w:t>
            </w:r>
          </w:p>
        </w:tc>
        <w:tc>
          <w:tcPr>
            <w:tcW w:w="1630" w:type="dxa"/>
            <w:tcBorders>
              <w:top w:val="single" w:sz="4" w:space="0" w:color="auto"/>
              <w:left w:val="single" w:sz="4" w:space="0" w:color="auto"/>
              <w:bottom w:val="single" w:sz="4" w:space="0" w:color="auto"/>
              <w:right w:val="single" w:sz="4" w:space="0" w:color="auto"/>
            </w:tcBorders>
          </w:tcPr>
          <w:p w14:paraId="01905A81" w14:textId="1AA4436C"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19ECC8BA" w14:textId="2ABB440D"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2BDD5473"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64FD8CB0"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538918FE"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3FCB75C1" w14:textId="2BB372A0" w:rsidR="008476C1" w:rsidRPr="00366F2E" w:rsidRDefault="008476C1" w:rsidP="008476C1">
            <w:pPr>
              <w:jc w:val="center"/>
              <w:rPr>
                <w:rFonts w:ascii="Arial" w:hAnsi="Arial" w:cs="Arial"/>
                <w:sz w:val="20"/>
                <w:szCs w:val="20"/>
              </w:rPr>
            </w:pPr>
            <w:r w:rsidRPr="00366F2E">
              <w:rPr>
                <w:rFonts w:ascii="Arial" w:hAnsi="Arial" w:cs="Arial"/>
                <w:sz w:val="20"/>
                <w:szCs w:val="20"/>
              </w:rPr>
              <w:t>221</w:t>
            </w:r>
          </w:p>
        </w:tc>
        <w:tc>
          <w:tcPr>
            <w:tcW w:w="2764" w:type="dxa"/>
            <w:tcBorders>
              <w:top w:val="single" w:sz="4" w:space="0" w:color="auto"/>
              <w:left w:val="single" w:sz="4" w:space="0" w:color="auto"/>
              <w:bottom w:val="single" w:sz="4" w:space="0" w:color="auto"/>
              <w:right w:val="single" w:sz="4" w:space="0" w:color="auto"/>
            </w:tcBorders>
          </w:tcPr>
          <w:p w14:paraId="7B7130C5" w14:textId="77777777" w:rsidR="008476C1" w:rsidRPr="00366F2E" w:rsidRDefault="008476C1" w:rsidP="008476C1">
            <w:pPr>
              <w:rPr>
                <w:rFonts w:ascii="Arial" w:hAnsi="Arial" w:cs="Arial"/>
                <w:sz w:val="20"/>
                <w:szCs w:val="20"/>
              </w:rPr>
            </w:pPr>
            <w:r w:rsidRPr="00366F2E">
              <w:rPr>
                <w:rFonts w:ascii="Arial" w:hAnsi="Arial" w:cs="Arial"/>
                <w:sz w:val="20"/>
                <w:szCs w:val="20"/>
              </w:rPr>
              <w:t>Wallis a Futuna</w:t>
            </w:r>
          </w:p>
        </w:tc>
        <w:tc>
          <w:tcPr>
            <w:tcW w:w="1630" w:type="dxa"/>
            <w:tcBorders>
              <w:top w:val="single" w:sz="4" w:space="0" w:color="auto"/>
              <w:left w:val="single" w:sz="4" w:space="0" w:color="auto"/>
              <w:bottom w:val="single" w:sz="4" w:space="0" w:color="auto"/>
              <w:right w:val="single" w:sz="4" w:space="0" w:color="auto"/>
            </w:tcBorders>
          </w:tcPr>
          <w:p w14:paraId="4068F698" w14:textId="6D2E7AF1" w:rsidR="008476C1" w:rsidRPr="00366F2E" w:rsidRDefault="008476C1" w:rsidP="008476C1">
            <w:pPr>
              <w:jc w:val="center"/>
              <w:rPr>
                <w:rFonts w:ascii="Arial" w:hAnsi="Arial" w:cs="Arial"/>
                <w:sz w:val="20"/>
                <w:szCs w:val="20"/>
              </w:rPr>
            </w:pPr>
            <w:r w:rsidRPr="00366F2E">
              <w:rPr>
                <w:rFonts w:ascii="Arial" w:hAnsi="Arial" w:cs="Arial"/>
                <w:sz w:val="20"/>
                <w:szCs w:val="20"/>
              </w:rPr>
              <w:t>3</w:t>
            </w:r>
          </w:p>
        </w:tc>
        <w:tc>
          <w:tcPr>
            <w:tcW w:w="1701" w:type="dxa"/>
            <w:tcBorders>
              <w:top w:val="single" w:sz="4" w:space="0" w:color="auto"/>
              <w:left w:val="single" w:sz="4" w:space="0" w:color="auto"/>
              <w:bottom w:val="single" w:sz="4" w:space="0" w:color="auto"/>
              <w:right w:val="single" w:sz="4" w:space="0" w:color="auto"/>
            </w:tcBorders>
          </w:tcPr>
          <w:p w14:paraId="15C8F6F8" w14:textId="2B2F4FAF" w:rsidR="008476C1" w:rsidRPr="00366F2E" w:rsidRDefault="008476C1" w:rsidP="008476C1">
            <w:pPr>
              <w:jc w:val="center"/>
              <w:rPr>
                <w:rFonts w:ascii="Arial" w:hAnsi="Arial" w:cs="Arial"/>
                <w:sz w:val="20"/>
                <w:szCs w:val="20"/>
              </w:rPr>
            </w:pPr>
            <w:r w:rsidRPr="00366F2E">
              <w:rPr>
                <w:rFonts w:ascii="Arial" w:hAnsi="Arial" w:cs="Arial"/>
                <w:sz w:val="20"/>
                <w:szCs w:val="20"/>
              </w:rPr>
              <w:t>23</w:t>
            </w:r>
          </w:p>
        </w:tc>
        <w:tc>
          <w:tcPr>
            <w:tcW w:w="1418" w:type="dxa"/>
            <w:tcBorders>
              <w:top w:val="single" w:sz="4" w:space="0" w:color="auto"/>
              <w:left w:val="single" w:sz="4" w:space="0" w:color="auto"/>
              <w:bottom w:val="single" w:sz="4" w:space="0" w:color="auto"/>
              <w:right w:val="single" w:sz="4" w:space="0" w:color="auto"/>
            </w:tcBorders>
          </w:tcPr>
          <w:p w14:paraId="59B74216"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666F3675"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36707846"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4D90B718" w14:textId="1E41350D" w:rsidR="008476C1" w:rsidRPr="00366F2E" w:rsidRDefault="008476C1" w:rsidP="008476C1">
            <w:pPr>
              <w:jc w:val="center"/>
              <w:rPr>
                <w:rFonts w:ascii="Arial" w:hAnsi="Arial" w:cs="Arial"/>
                <w:sz w:val="20"/>
                <w:szCs w:val="20"/>
              </w:rPr>
            </w:pPr>
            <w:r w:rsidRPr="00366F2E">
              <w:rPr>
                <w:rFonts w:ascii="Arial" w:hAnsi="Arial" w:cs="Arial"/>
                <w:sz w:val="20"/>
                <w:szCs w:val="20"/>
              </w:rPr>
              <w:t>222</w:t>
            </w:r>
          </w:p>
        </w:tc>
        <w:tc>
          <w:tcPr>
            <w:tcW w:w="2764" w:type="dxa"/>
            <w:tcBorders>
              <w:top w:val="single" w:sz="4" w:space="0" w:color="auto"/>
              <w:left w:val="single" w:sz="4" w:space="0" w:color="auto"/>
              <w:bottom w:val="single" w:sz="4" w:space="0" w:color="auto"/>
              <w:right w:val="single" w:sz="4" w:space="0" w:color="auto"/>
            </w:tcBorders>
          </w:tcPr>
          <w:p w14:paraId="43CCDFFF" w14:textId="6B81F5C3" w:rsidR="008476C1" w:rsidRPr="00366F2E" w:rsidRDefault="008476C1" w:rsidP="008476C1">
            <w:pPr>
              <w:rPr>
                <w:rFonts w:ascii="Arial" w:hAnsi="Arial" w:cs="Arial"/>
                <w:sz w:val="20"/>
                <w:szCs w:val="20"/>
              </w:rPr>
            </w:pPr>
            <w:r w:rsidRPr="00366F2E">
              <w:rPr>
                <w:rFonts w:ascii="Arial" w:hAnsi="Arial" w:cs="Arial"/>
                <w:sz w:val="20"/>
                <w:szCs w:val="20"/>
              </w:rPr>
              <w:t>Zambie</w:t>
            </w:r>
          </w:p>
        </w:tc>
        <w:tc>
          <w:tcPr>
            <w:tcW w:w="1630" w:type="dxa"/>
            <w:tcBorders>
              <w:top w:val="single" w:sz="4" w:space="0" w:color="auto"/>
              <w:left w:val="single" w:sz="4" w:space="0" w:color="auto"/>
              <w:bottom w:val="single" w:sz="4" w:space="0" w:color="auto"/>
              <w:right w:val="single" w:sz="4" w:space="0" w:color="auto"/>
            </w:tcBorders>
          </w:tcPr>
          <w:p w14:paraId="25BA1008" w14:textId="5110C836"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6E05C6F0" w14:textId="0BDD9F14"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6EADE2B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c>
          <w:tcPr>
            <w:tcW w:w="1776" w:type="dxa"/>
            <w:tcBorders>
              <w:top w:val="single" w:sz="4" w:space="0" w:color="auto"/>
              <w:left w:val="single" w:sz="4" w:space="0" w:color="auto"/>
              <w:bottom w:val="single" w:sz="4" w:space="0" w:color="auto"/>
              <w:right w:val="single" w:sz="4" w:space="0" w:color="auto"/>
            </w:tcBorders>
          </w:tcPr>
          <w:p w14:paraId="1FDE83BC"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r w:rsidR="008476C1" w:rsidRPr="00366F2E" w14:paraId="7C0A881C" w14:textId="77777777" w:rsidTr="00BE3572">
        <w:trPr>
          <w:cantSplit/>
          <w:trHeight w:val="202"/>
        </w:trPr>
        <w:tc>
          <w:tcPr>
            <w:tcW w:w="776" w:type="dxa"/>
            <w:tcBorders>
              <w:top w:val="single" w:sz="4" w:space="0" w:color="auto"/>
              <w:left w:val="single" w:sz="4" w:space="0" w:color="auto"/>
              <w:bottom w:val="single" w:sz="4" w:space="0" w:color="auto"/>
              <w:right w:val="single" w:sz="4" w:space="0" w:color="auto"/>
            </w:tcBorders>
          </w:tcPr>
          <w:p w14:paraId="13C2D905" w14:textId="469CEDCB" w:rsidR="008476C1" w:rsidRPr="00366F2E" w:rsidRDefault="008476C1" w:rsidP="008476C1">
            <w:pPr>
              <w:jc w:val="center"/>
              <w:rPr>
                <w:rFonts w:ascii="Arial" w:hAnsi="Arial" w:cs="Arial"/>
                <w:sz w:val="20"/>
                <w:szCs w:val="20"/>
              </w:rPr>
            </w:pPr>
            <w:r w:rsidRPr="00366F2E">
              <w:rPr>
                <w:rFonts w:ascii="Arial" w:hAnsi="Arial" w:cs="Arial"/>
                <w:sz w:val="20"/>
                <w:szCs w:val="20"/>
              </w:rPr>
              <w:t>223</w:t>
            </w:r>
          </w:p>
        </w:tc>
        <w:tc>
          <w:tcPr>
            <w:tcW w:w="2764" w:type="dxa"/>
            <w:tcBorders>
              <w:top w:val="single" w:sz="4" w:space="0" w:color="auto"/>
              <w:left w:val="single" w:sz="4" w:space="0" w:color="auto"/>
              <w:bottom w:val="single" w:sz="4" w:space="0" w:color="auto"/>
              <w:right w:val="single" w:sz="4" w:space="0" w:color="auto"/>
            </w:tcBorders>
          </w:tcPr>
          <w:p w14:paraId="350C4226" w14:textId="77777777" w:rsidR="008476C1" w:rsidRPr="00366F2E" w:rsidRDefault="008476C1" w:rsidP="008476C1">
            <w:pPr>
              <w:rPr>
                <w:rFonts w:ascii="Arial" w:hAnsi="Arial" w:cs="Arial"/>
                <w:sz w:val="20"/>
                <w:szCs w:val="20"/>
              </w:rPr>
            </w:pPr>
            <w:r w:rsidRPr="00366F2E">
              <w:rPr>
                <w:rFonts w:ascii="Arial" w:hAnsi="Arial" w:cs="Arial"/>
                <w:sz w:val="20"/>
                <w:szCs w:val="20"/>
              </w:rPr>
              <w:t>Zimbabwe</w:t>
            </w:r>
          </w:p>
        </w:tc>
        <w:tc>
          <w:tcPr>
            <w:tcW w:w="1630" w:type="dxa"/>
            <w:tcBorders>
              <w:top w:val="single" w:sz="4" w:space="0" w:color="auto"/>
              <w:left w:val="single" w:sz="4" w:space="0" w:color="auto"/>
              <w:bottom w:val="single" w:sz="4" w:space="0" w:color="auto"/>
              <w:right w:val="single" w:sz="4" w:space="0" w:color="auto"/>
            </w:tcBorders>
          </w:tcPr>
          <w:p w14:paraId="32528186" w14:textId="502C857A" w:rsidR="008476C1" w:rsidRPr="00366F2E" w:rsidRDefault="008476C1" w:rsidP="008476C1">
            <w:pPr>
              <w:jc w:val="center"/>
              <w:rPr>
                <w:rFonts w:ascii="Arial" w:hAnsi="Arial" w:cs="Arial"/>
                <w:sz w:val="20"/>
                <w:szCs w:val="20"/>
              </w:rPr>
            </w:pPr>
            <w:r w:rsidRPr="00366F2E">
              <w:rPr>
                <w:rFonts w:ascii="Arial" w:hAnsi="Arial" w:cs="Arial"/>
                <w:sz w:val="20"/>
                <w:szCs w:val="20"/>
              </w:rPr>
              <w:t>8</w:t>
            </w:r>
          </w:p>
        </w:tc>
        <w:tc>
          <w:tcPr>
            <w:tcW w:w="1701" w:type="dxa"/>
            <w:tcBorders>
              <w:top w:val="single" w:sz="4" w:space="0" w:color="auto"/>
              <w:left w:val="single" w:sz="4" w:space="0" w:color="auto"/>
              <w:bottom w:val="single" w:sz="4" w:space="0" w:color="auto"/>
              <w:right w:val="single" w:sz="4" w:space="0" w:color="auto"/>
            </w:tcBorders>
          </w:tcPr>
          <w:p w14:paraId="223FC3BA" w14:textId="57097089" w:rsidR="008476C1" w:rsidRPr="00366F2E" w:rsidRDefault="008476C1" w:rsidP="008476C1">
            <w:pPr>
              <w:jc w:val="center"/>
              <w:rPr>
                <w:rFonts w:ascii="Arial" w:hAnsi="Arial" w:cs="Arial"/>
                <w:sz w:val="20"/>
                <w:szCs w:val="20"/>
              </w:rPr>
            </w:pPr>
            <w:r w:rsidRPr="00366F2E">
              <w:rPr>
                <w:rFonts w:ascii="Arial" w:hAnsi="Arial" w:cs="Arial"/>
                <w:sz w:val="20"/>
                <w:szCs w:val="20"/>
              </w:rPr>
              <w:t>28</w:t>
            </w:r>
          </w:p>
        </w:tc>
        <w:tc>
          <w:tcPr>
            <w:tcW w:w="1418" w:type="dxa"/>
            <w:tcBorders>
              <w:top w:val="single" w:sz="4" w:space="0" w:color="auto"/>
              <w:left w:val="single" w:sz="4" w:space="0" w:color="auto"/>
              <w:bottom w:val="single" w:sz="4" w:space="0" w:color="auto"/>
              <w:right w:val="single" w:sz="4" w:space="0" w:color="auto"/>
            </w:tcBorders>
          </w:tcPr>
          <w:p w14:paraId="03448C71"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105</w:t>
            </w:r>
          </w:p>
        </w:tc>
        <w:tc>
          <w:tcPr>
            <w:tcW w:w="1776" w:type="dxa"/>
            <w:tcBorders>
              <w:top w:val="single" w:sz="4" w:space="0" w:color="auto"/>
              <w:left w:val="single" w:sz="4" w:space="0" w:color="auto"/>
              <w:bottom w:val="single" w:sz="4" w:space="0" w:color="auto"/>
              <w:right w:val="single" w:sz="4" w:space="0" w:color="auto"/>
            </w:tcBorders>
          </w:tcPr>
          <w:p w14:paraId="77CC84AB" w14:textId="77777777" w:rsidR="008476C1" w:rsidRPr="00366F2E" w:rsidRDefault="008476C1" w:rsidP="008476C1">
            <w:pPr>
              <w:jc w:val="center"/>
              <w:rPr>
                <w:rFonts w:ascii="Arial" w:hAnsi="Arial" w:cs="Arial"/>
                <w:sz w:val="20"/>
                <w:szCs w:val="20"/>
              </w:rPr>
            </w:pPr>
            <w:r w:rsidRPr="00366F2E">
              <w:rPr>
                <w:rFonts w:ascii="Arial" w:hAnsi="Arial" w:cs="Arial"/>
                <w:sz w:val="20"/>
                <w:szCs w:val="20"/>
              </w:rPr>
              <w:t>-</w:t>
            </w:r>
          </w:p>
        </w:tc>
      </w:tr>
    </w:tbl>
    <w:p w14:paraId="3B1491FC" w14:textId="57A11A03" w:rsidR="00FE4528" w:rsidRPr="00366F2E" w:rsidRDefault="008671CD" w:rsidP="00FE4528">
      <w:pPr>
        <w:spacing w:line="240" w:lineRule="auto"/>
        <w:rPr>
          <w:rFonts w:ascii="Arial" w:hAnsi="Arial" w:cs="Arial"/>
        </w:rPr>
      </w:pPr>
      <w:r w:rsidRPr="00366F2E">
        <w:rPr>
          <w:rFonts w:ascii="Arial" w:hAnsi="Arial" w:cs="Arial"/>
          <w:noProof/>
          <w:lang w:eastAsia="cs-CZ"/>
        </w:rPr>
        <mc:AlternateContent>
          <mc:Choice Requires="wps">
            <w:drawing>
              <wp:anchor distT="0" distB="0" distL="114300" distR="114300" simplePos="0" relativeHeight="251658268" behindDoc="0" locked="0" layoutInCell="1" allowOverlap="1" wp14:anchorId="23D200F5" wp14:editId="1BB875C3">
                <wp:simplePos x="0" y="0"/>
                <wp:positionH relativeFrom="margin">
                  <wp:posOffset>859155</wp:posOffset>
                </wp:positionH>
                <wp:positionV relativeFrom="bottomMargin">
                  <wp:posOffset>218440</wp:posOffset>
                </wp:positionV>
                <wp:extent cx="4847590" cy="258445"/>
                <wp:effectExtent l="0" t="0" r="0" b="8255"/>
                <wp:wrapNone/>
                <wp:docPr id="62" name="Textové pole 6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59BDB78" w14:textId="77777777" w:rsidR="004F26E4" w:rsidRPr="006E1087" w:rsidRDefault="004F26E4" w:rsidP="008671CD">
                            <w:pPr>
                              <w:jc w:val="center"/>
                            </w:pPr>
                            <w:r>
                              <w:rPr>
                                <w:b/>
                                <w:i/>
                              </w:rPr>
                              <w:t>Zařazení zemí do cenových skupin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358EF179">
              <v:shape id="Textové pole 62" style="position:absolute;margin-left:67.65pt;margin-top:17.2pt;width:381.7pt;height:20.35pt;z-index:251658268;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9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Xx5E5AEAAKkDAAAOAAAAZHJzL2Uyb0RvYy54bWysU9tu2zAMfR+wfxD0vjgJnCU14hRdiw4D&#10;ugvQ7QNkWbKF2aJGKbGzrx8lp2m2vhV7EURSPjznkN5ej33HDgq9AVvyxWzOmbISamObkv/4fv9u&#10;w5kPwtaiA6tKflSeX+/evtkOrlBLaKGrFTICsb4YXMnbEFyRZV62qhd+Bk5ZKmrAXgQKsclqFAOh&#10;9122nM/fZwNg7RCk8p6yd1OR7xK+1kqGr1p7FVhXcuIW0onprOKZ7baiaFC41sgTDfEKFr0wlpqe&#10;oe5EEGyP5gVUbySCBx1mEvoMtDZSJQ2kZjH/R81jK5xKWsgc7842+f8HK78cHt03ZGH8ACMNMInw&#10;7gHkT88s3LbCNuoGEYZWiZoaL6Jl2eB8cfo0Wu0LH0Gq4TPUNGSxD5CARo19dIV0MkKnARzPpqsx&#10;MEnJfJOvV1dUklRbrjZ5vkotRPH0tUMfPiroWbyUHGmoCV0cHnyIbETx9CQ2s3Bvui4NtrN/Jehh&#10;zCT2kfBEPYzVyExd8nXSFtVUUB9JD8K0L7TfdGkBf3M20K6U3P/aC1ScdZ8seXK1yPO4XCnIV+sl&#10;BXhZqS4rwkqCKnngbLrehmkh9w5N01KnaQoWbshHbZLEZ1Yn/rQPSflpd+PCXcbp1fMftvsDAAD/&#10;/wMAUEsDBBQABgAIAAAAIQApKgS73QAAAAkBAAAPAAAAZHJzL2Rvd25yZXYueG1sTI/BTsMwEETv&#10;SPyDtUjcqF2S0DTEqRCIK4gClXpz420SEa+j2G3C37Oc4Djap5m35WZ2vTjjGDpPGpYLBQKp9raj&#10;RsPH+/NNDiJEQ9b0nlDDNwbYVJcXpSmsn+gNz9vYCC6hUBgNbYxDIWWoW3QmLPyAxLejH52JHMdG&#10;2tFMXO56eavUnXSmI15ozYCPLdZf25PT8Ply3O9S9do8uWyY/KwkubXU+vpqfrgHEXGOfzD86rM6&#10;VOx08CeyQfSckyxhVEOSpiAYyNf5CsRBwypbgqxK+f+D6gcAAP//AwBQSwECLQAUAAYACAAAACEA&#10;toM4kv4AAADhAQAAEwAAAAAAAAAAAAAAAAAAAAAAW0NvbnRlbnRfVHlwZXNdLnhtbFBLAQItABQA&#10;BgAIAAAAIQA4/SH/1gAAAJQBAAALAAAAAAAAAAAAAAAAAC8BAABfcmVscy8ucmVsc1BLAQItABQA&#10;BgAIAAAAIQAUXx5E5AEAAKkDAAAOAAAAAAAAAAAAAAAAAC4CAABkcnMvZTJvRG9jLnhtbFBLAQIt&#10;ABQABgAIAAAAIQApKgS73QAAAAkBAAAPAAAAAAAAAAAAAAAAAD4EAABkcnMvZG93bnJldi54bWxQ&#10;SwUGAAAAAAQABADzAAAASAUAAAAA&#10;" w14:anchorId="23D200F5">
                <v:textbox>
                  <w:txbxContent>
                    <w:p w:rsidRPr="006E1087" w:rsidR="004F26E4" w:rsidP="008671CD" w:rsidRDefault="004F26E4" w14:paraId="49F87528" w14:textId="77777777">
                      <w:pPr>
                        <w:jc w:val="center"/>
                      </w:pPr>
                      <w:r>
                        <w:rPr>
                          <w:b/>
                          <w:i/>
                        </w:rPr>
                        <w:t>Zařazení zemí do cenových skupin</w:t>
                      </w:r>
                    </w:p>
                  </w:txbxContent>
                </v:textbox>
                <w10:wrap anchorx="margin" anchory="margin"/>
              </v:shape>
            </w:pict>
          </mc:Fallback>
        </mc:AlternateContent>
      </w:r>
      <w:r w:rsidR="00FE4528" w:rsidRPr="00366F2E">
        <w:rPr>
          <w:rFonts w:ascii="Arial" w:hAnsi="Arial" w:cs="Arial"/>
          <w:b/>
          <w:bCs/>
          <w:iCs/>
        </w:rPr>
        <w:br w:type="page"/>
      </w:r>
    </w:p>
    <w:p w14:paraId="1F31351C" w14:textId="269ADBFE" w:rsidR="007A22D3" w:rsidRPr="00366F2E" w:rsidRDefault="00EC1B3E" w:rsidP="001B5A38">
      <w:pPr>
        <w:pStyle w:val="Nadpis2"/>
        <w:numPr>
          <w:ilvl w:val="0"/>
          <w:numId w:val="79"/>
        </w:numPr>
        <w:spacing w:after="120" w:line="240" w:lineRule="auto"/>
        <w:rPr>
          <w:rFonts w:cs="Arial"/>
        </w:rPr>
      </w:pPr>
      <w:bookmarkStart w:id="611" w:name="_Toc22742942"/>
      <w:bookmarkStart w:id="612" w:name="_Toc87870702"/>
      <w:bookmarkStart w:id="613" w:name="_Toc151388032"/>
      <w:bookmarkStart w:id="614" w:name="_Toc189039878"/>
      <w:r w:rsidRPr="00366F2E">
        <w:rPr>
          <w:rFonts w:cs="Arial"/>
        </w:rPr>
        <w:lastRenderedPageBreak/>
        <w:t>ABECEDNÍ SEZNAM EVROPSKÝCH ZEMÍ</w:t>
      </w:r>
      <w:bookmarkEnd w:id="611"/>
      <w:bookmarkEnd w:id="612"/>
      <w:bookmarkEnd w:id="613"/>
      <w:bookmarkEnd w:id="614"/>
    </w:p>
    <w:tbl>
      <w:tblPr>
        <w:tblpPr w:leftFromText="141" w:rightFromText="141" w:vertAnchor="text" w:horzAnchor="margin" w:tblpX="212" w:tblpY="326"/>
        <w:tblW w:w="991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063"/>
        <w:gridCol w:w="2835"/>
        <w:gridCol w:w="1484"/>
        <w:gridCol w:w="4536"/>
      </w:tblGrid>
      <w:tr w:rsidR="00D62380" w:rsidRPr="00366F2E" w14:paraId="57F0F1BA" w14:textId="77777777" w:rsidTr="00D72554">
        <w:trPr>
          <w:cantSplit/>
          <w:trHeight w:val="418"/>
        </w:trPr>
        <w:tc>
          <w:tcPr>
            <w:tcW w:w="1063" w:type="dxa"/>
            <w:shd w:val="clear" w:color="auto" w:fill="F2F2F2"/>
            <w:vAlign w:val="center"/>
          </w:tcPr>
          <w:p w14:paraId="3DCF2E5E" w14:textId="77777777" w:rsidR="001D0D44" w:rsidRPr="00366F2E" w:rsidRDefault="001D0D44" w:rsidP="004E2578">
            <w:pPr>
              <w:rPr>
                <w:rFonts w:ascii="Arial" w:hAnsi="Arial" w:cs="Arial"/>
                <w:b/>
                <w:sz w:val="20"/>
                <w:szCs w:val="20"/>
              </w:rPr>
            </w:pPr>
            <w:proofErr w:type="spellStart"/>
            <w:r w:rsidRPr="00366F2E">
              <w:rPr>
                <w:rFonts w:ascii="Arial" w:hAnsi="Arial" w:cs="Arial"/>
                <w:b/>
                <w:sz w:val="20"/>
                <w:szCs w:val="20"/>
              </w:rPr>
              <w:t>Poř</w:t>
            </w:r>
            <w:proofErr w:type="spellEnd"/>
            <w:r w:rsidRPr="00366F2E">
              <w:rPr>
                <w:rFonts w:ascii="Arial" w:hAnsi="Arial" w:cs="Arial"/>
                <w:b/>
                <w:sz w:val="20"/>
                <w:szCs w:val="20"/>
              </w:rPr>
              <w:t>. číslo</w:t>
            </w:r>
          </w:p>
        </w:tc>
        <w:tc>
          <w:tcPr>
            <w:tcW w:w="2835" w:type="dxa"/>
            <w:shd w:val="clear" w:color="auto" w:fill="F2F2F2"/>
            <w:vAlign w:val="center"/>
          </w:tcPr>
          <w:p w14:paraId="503292A8" w14:textId="77777777" w:rsidR="001D0D44" w:rsidRPr="00366F2E" w:rsidRDefault="001D0D44" w:rsidP="004E2578">
            <w:pPr>
              <w:jc w:val="center"/>
              <w:rPr>
                <w:rFonts w:ascii="Arial" w:hAnsi="Arial" w:cs="Arial"/>
                <w:b/>
                <w:sz w:val="20"/>
                <w:szCs w:val="20"/>
              </w:rPr>
            </w:pPr>
            <w:r w:rsidRPr="00366F2E">
              <w:rPr>
                <w:rFonts w:ascii="Arial" w:hAnsi="Arial" w:cs="Arial"/>
                <w:b/>
                <w:sz w:val="20"/>
                <w:szCs w:val="20"/>
              </w:rPr>
              <w:t>Název</w:t>
            </w:r>
          </w:p>
        </w:tc>
        <w:tc>
          <w:tcPr>
            <w:tcW w:w="1484" w:type="dxa"/>
            <w:shd w:val="clear" w:color="auto" w:fill="F2F2F2"/>
            <w:vAlign w:val="center"/>
          </w:tcPr>
          <w:p w14:paraId="51483F51" w14:textId="63E3DBB5" w:rsidR="001D0D44" w:rsidRPr="00366F2E" w:rsidRDefault="001D0D44" w:rsidP="00D72554">
            <w:pPr>
              <w:jc w:val="center"/>
              <w:rPr>
                <w:rFonts w:ascii="Arial" w:hAnsi="Arial" w:cs="Arial"/>
                <w:b/>
                <w:sz w:val="20"/>
                <w:szCs w:val="20"/>
              </w:rPr>
            </w:pPr>
            <w:r w:rsidRPr="00366F2E">
              <w:rPr>
                <w:rFonts w:ascii="Arial" w:hAnsi="Arial" w:cs="Arial"/>
                <w:b/>
                <w:sz w:val="20"/>
                <w:szCs w:val="20"/>
              </w:rPr>
              <w:t>Členství v EU</w:t>
            </w:r>
          </w:p>
        </w:tc>
        <w:tc>
          <w:tcPr>
            <w:tcW w:w="4536" w:type="dxa"/>
            <w:shd w:val="clear" w:color="auto" w:fill="F2F2F2"/>
            <w:vAlign w:val="center"/>
          </w:tcPr>
          <w:p w14:paraId="3F310DF3" w14:textId="6E79CA06" w:rsidR="001D0D44" w:rsidRPr="00366F2E" w:rsidRDefault="001D0D44" w:rsidP="004E2578">
            <w:pPr>
              <w:jc w:val="center"/>
              <w:rPr>
                <w:rFonts w:ascii="Arial" w:hAnsi="Arial" w:cs="Arial"/>
                <w:b/>
                <w:sz w:val="20"/>
                <w:szCs w:val="20"/>
              </w:rPr>
            </w:pPr>
            <w:r w:rsidRPr="00366F2E">
              <w:rPr>
                <w:rFonts w:ascii="Arial" w:hAnsi="Arial" w:cs="Arial"/>
                <w:b/>
                <w:sz w:val="20"/>
                <w:szCs w:val="20"/>
              </w:rPr>
              <w:t>Poznámka</w:t>
            </w:r>
          </w:p>
        </w:tc>
      </w:tr>
      <w:tr w:rsidR="00D62380" w:rsidRPr="00366F2E" w14:paraId="752A261A" w14:textId="77777777" w:rsidTr="00D72554">
        <w:trPr>
          <w:cantSplit/>
          <w:trHeight w:val="181"/>
        </w:trPr>
        <w:tc>
          <w:tcPr>
            <w:tcW w:w="1063" w:type="dxa"/>
            <w:vAlign w:val="center"/>
          </w:tcPr>
          <w:p w14:paraId="51764D3A"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427D900C"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Albánie</w:t>
            </w:r>
          </w:p>
        </w:tc>
        <w:tc>
          <w:tcPr>
            <w:tcW w:w="1484" w:type="dxa"/>
          </w:tcPr>
          <w:p w14:paraId="50E16ECA" w14:textId="3F1E28AA" w:rsidR="00C801AF" w:rsidRPr="00366F2E" w:rsidRDefault="00C801AF" w:rsidP="00C801AF">
            <w:pPr>
              <w:pStyle w:val="Zpat"/>
              <w:rPr>
                <w:rFonts w:ascii="Arial" w:hAnsi="Arial" w:cs="Arial"/>
                <w:sz w:val="20"/>
                <w:szCs w:val="20"/>
              </w:rPr>
            </w:pPr>
            <w:r w:rsidRPr="00366F2E">
              <w:rPr>
                <w:rFonts w:ascii="Arial" w:hAnsi="Arial" w:cs="Arial"/>
                <w:sz w:val="20"/>
                <w:szCs w:val="20"/>
              </w:rPr>
              <w:t>NE</w:t>
            </w:r>
          </w:p>
        </w:tc>
        <w:tc>
          <w:tcPr>
            <w:tcW w:w="4536" w:type="dxa"/>
            <w:vAlign w:val="center"/>
          </w:tcPr>
          <w:p w14:paraId="660BFE5D" w14:textId="5BB1D912" w:rsidR="00C801AF" w:rsidRPr="00366F2E" w:rsidRDefault="00C801AF" w:rsidP="00C801AF">
            <w:pPr>
              <w:pStyle w:val="Zpat"/>
              <w:rPr>
                <w:rFonts w:ascii="Arial" w:hAnsi="Arial" w:cs="Arial"/>
                <w:sz w:val="20"/>
                <w:szCs w:val="20"/>
              </w:rPr>
            </w:pPr>
          </w:p>
        </w:tc>
      </w:tr>
      <w:tr w:rsidR="00D62380" w:rsidRPr="00366F2E" w14:paraId="190086AD" w14:textId="77777777" w:rsidTr="00D72554">
        <w:trPr>
          <w:cantSplit/>
          <w:trHeight w:val="172"/>
        </w:trPr>
        <w:tc>
          <w:tcPr>
            <w:tcW w:w="1063" w:type="dxa"/>
            <w:vAlign w:val="center"/>
          </w:tcPr>
          <w:p w14:paraId="6D0497FF"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644808D9"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Andorra</w:t>
            </w:r>
          </w:p>
        </w:tc>
        <w:tc>
          <w:tcPr>
            <w:tcW w:w="1484" w:type="dxa"/>
          </w:tcPr>
          <w:p w14:paraId="6349A976" w14:textId="030AD7B4" w:rsidR="00C801AF" w:rsidRPr="00366F2E" w:rsidRDefault="00C801AF" w:rsidP="00C801AF">
            <w:pPr>
              <w:pStyle w:val="Zpat"/>
              <w:rPr>
                <w:rFonts w:ascii="Arial" w:hAnsi="Arial" w:cs="Arial"/>
                <w:sz w:val="20"/>
                <w:szCs w:val="20"/>
              </w:rPr>
            </w:pPr>
            <w:r w:rsidRPr="00366F2E">
              <w:rPr>
                <w:rFonts w:ascii="Arial" w:hAnsi="Arial" w:cs="Arial"/>
                <w:sz w:val="20"/>
                <w:szCs w:val="20"/>
              </w:rPr>
              <w:t>NE</w:t>
            </w:r>
          </w:p>
        </w:tc>
        <w:tc>
          <w:tcPr>
            <w:tcW w:w="4536" w:type="dxa"/>
            <w:vAlign w:val="center"/>
          </w:tcPr>
          <w:p w14:paraId="3A88465F" w14:textId="736420C2" w:rsidR="00C801AF" w:rsidRPr="00366F2E" w:rsidRDefault="00C801AF" w:rsidP="00C801AF">
            <w:pPr>
              <w:pStyle w:val="Zpat"/>
              <w:rPr>
                <w:rFonts w:ascii="Arial" w:hAnsi="Arial" w:cs="Arial"/>
                <w:sz w:val="20"/>
                <w:szCs w:val="20"/>
              </w:rPr>
            </w:pPr>
          </w:p>
        </w:tc>
      </w:tr>
      <w:tr w:rsidR="00D62380" w:rsidRPr="00366F2E" w14:paraId="34BAA69D" w14:textId="77777777" w:rsidTr="00D72554">
        <w:trPr>
          <w:cantSplit/>
          <w:trHeight w:val="172"/>
        </w:trPr>
        <w:tc>
          <w:tcPr>
            <w:tcW w:w="1063" w:type="dxa"/>
            <w:vAlign w:val="center"/>
          </w:tcPr>
          <w:p w14:paraId="443B5E5C"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349FBC26"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Belgie</w:t>
            </w:r>
          </w:p>
        </w:tc>
        <w:tc>
          <w:tcPr>
            <w:tcW w:w="1484" w:type="dxa"/>
          </w:tcPr>
          <w:p w14:paraId="6D996CF0" w14:textId="5201D4FA" w:rsidR="00C801AF" w:rsidRPr="00366F2E" w:rsidRDefault="00C801AF" w:rsidP="00C801AF">
            <w:pPr>
              <w:pStyle w:val="Zpat"/>
              <w:rPr>
                <w:rFonts w:ascii="Arial" w:hAnsi="Arial" w:cs="Arial"/>
                <w:sz w:val="20"/>
                <w:szCs w:val="20"/>
              </w:rPr>
            </w:pPr>
            <w:r w:rsidRPr="00366F2E">
              <w:rPr>
                <w:rFonts w:ascii="Arial" w:hAnsi="Arial" w:cs="Arial"/>
                <w:sz w:val="20"/>
                <w:szCs w:val="20"/>
              </w:rPr>
              <w:t>ANO</w:t>
            </w:r>
          </w:p>
        </w:tc>
        <w:tc>
          <w:tcPr>
            <w:tcW w:w="4536" w:type="dxa"/>
            <w:vAlign w:val="center"/>
          </w:tcPr>
          <w:p w14:paraId="6F01D7A4" w14:textId="1BF6FECB" w:rsidR="00C801AF" w:rsidRPr="00366F2E" w:rsidRDefault="00C801AF" w:rsidP="00C801AF">
            <w:pPr>
              <w:pStyle w:val="Zpat"/>
              <w:rPr>
                <w:rFonts w:ascii="Arial" w:hAnsi="Arial" w:cs="Arial"/>
                <w:sz w:val="20"/>
                <w:szCs w:val="20"/>
              </w:rPr>
            </w:pPr>
          </w:p>
        </w:tc>
      </w:tr>
      <w:tr w:rsidR="00D62380" w:rsidRPr="00366F2E" w14:paraId="7A3224E7" w14:textId="77777777" w:rsidTr="00D72554">
        <w:trPr>
          <w:cantSplit/>
          <w:trHeight w:val="172"/>
        </w:trPr>
        <w:tc>
          <w:tcPr>
            <w:tcW w:w="1063" w:type="dxa"/>
            <w:vAlign w:val="center"/>
          </w:tcPr>
          <w:p w14:paraId="7796AE92"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6AB41990"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Bělorusko</w:t>
            </w:r>
          </w:p>
        </w:tc>
        <w:tc>
          <w:tcPr>
            <w:tcW w:w="1484" w:type="dxa"/>
          </w:tcPr>
          <w:p w14:paraId="23DBB671" w14:textId="1C3F29B3" w:rsidR="00C801AF" w:rsidRPr="00366F2E" w:rsidRDefault="00C801AF" w:rsidP="00C801AF">
            <w:pPr>
              <w:pStyle w:val="Zpat"/>
              <w:rPr>
                <w:rFonts w:ascii="Arial" w:hAnsi="Arial" w:cs="Arial"/>
                <w:sz w:val="20"/>
                <w:szCs w:val="20"/>
              </w:rPr>
            </w:pPr>
            <w:r w:rsidRPr="00366F2E">
              <w:rPr>
                <w:rFonts w:ascii="Arial" w:hAnsi="Arial" w:cs="Arial"/>
                <w:sz w:val="20"/>
                <w:szCs w:val="20"/>
              </w:rPr>
              <w:t>N</w:t>
            </w:r>
            <w:r w:rsidR="001B17EA" w:rsidRPr="00366F2E">
              <w:rPr>
                <w:rFonts w:ascii="Arial" w:hAnsi="Arial" w:cs="Arial"/>
                <w:sz w:val="20"/>
                <w:szCs w:val="20"/>
              </w:rPr>
              <w:t>E</w:t>
            </w:r>
          </w:p>
        </w:tc>
        <w:tc>
          <w:tcPr>
            <w:tcW w:w="4536" w:type="dxa"/>
            <w:vAlign w:val="center"/>
          </w:tcPr>
          <w:p w14:paraId="1A459357" w14:textId="31F5200F" w:rsidR="00C801AF" w:rsidRPr="00366F2E" w:rsidRDefault="00C801AF" w:rsidP="00C801AF">
            <w:pPr>
              <w:pStyle w:val="Zpat"/>
              <w:rPr>
                <w:rFonts w:ascii="Arial" w:hAnsi="Arial" w:cs="Arial"/>
                <w:sz w:val="20"/>
                <w:szCs w:val="20"/>
              </w:rPr>
            </w:pPr>
          </w:p>
        </w:tc>
      </w:tr>
      <w:tr w:rsidR="00D62380" w:rsidRPr="00366F2E" w14:paraId="4C1AC1AA" w14:textId="77777777" w:rsidTr="00D72554">
        <w:trPr>
          <w:cantSplit/>
          <w:trHeight w:val="172"/>
        </w:trPr>
        <w:tc>
          <w:tcPr>
            <w:tcW w:w="1063" w:type="dxa"/>
            <w:vAlign w:val="center"/>
          </w:tcPr>
          <w:p w14:paraId="70BEA9E0"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5D87EF3C"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Bosna a Hercegovina</w:t>
            </w:r>
          </w:p>
        </w:tc>
        <w:tc>
          <w:tcPr>
            <w:tcW w:w="1484" w:type="dxa"/>
          </w:tcPr>
          <w:p w14:paraId="06E6F222" w14:textId="608DDA0C" w:rsidR="00C801AF" w:rsidRPr="00366F2E" w:rsidRDefault="00C801AF" w:rsidP="00C801AF">
            <w:pPr>
              <w:pStyle w:val="Zpat"/>
              <w:rPr>
                <w:rFonts w:ascii="Arial" w:hAnsi="Arial" w:cs="Arial"/>
                <w:sz w:val="20"/>
                <w:szCs w:val="20"/>
              </w:rPr>
            </w:pPr>
            <w:r w:rsidRPr="00366F2E">
              <w:rPr>
                <w:rFonts w:ascii="Arial" w:hAnsi="Arial" w:cs="Arial"/>
                <w:sz w:val="20"/>
                <w:szCs w:val="20"/>
              </w:rPr>
              <w:t>NE</w:t>
            </w:r>
          </w:p>
        </w:tc>
        <w:tc>
          <w:tcPr>
            <w:tcW w:w="4536" w:type="dxa"/>
            <w:vAlign w:val="center"/>
          </w:tcPr>
          <w:p w14:paraId="42F1AA30" w14:textId="3EF2E278" w:rsidR="00C801AF" w:rsidRPr="00366F2E" w:rsidRDefault="00C801AF" w:rsidP="00C801AF">
            <w:pPr>
              <w:pStyle w:val="Zpat"/>
              <w:rPr>
                <w:rFonts w:ascii="Arial" w:hAnsi="Arial" w:cs="Arial"/>
                <w:sz w:val="20"/>
                <w:szCs w:val="20"/>
              </w:rPr>
            </w:pPr>
          </w:p>
        </w:tc>
      </w:tr>
      <w:tr w:rsidR="00D62380" w:rsidRPr="00366F2E" w14:paraId="7BCB1077" w14:textId="77777777" w:rsidTr="00D72554">
        <w:trPr>
          <w:cantSplit/>
          <w:trHeight w:val="172"/>
        </w:trPr>
        <w:tc>
          <w:tcPr>
            <w:tcW w:w="1063" w:type="dxa"/>
            <w:vAlign w:val="center"/>
          </w:tcPr>
          <w:p w14:paraId="39846283"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26C40792"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Bulharsko</w:t>
            </w:r>
          </w:p>
        </w:tc>
        <w:tc>
          <w:tcPr>
            <w:tcW w:w="1484" w:type="dxa"/>
          </w:tcPr>
          <w:p w14:paraId="10A36218" w14:textId="3CF2DEB8" w:rsidR="00C801AF" w:rsidRPr="00366F2E" w:rsidRDefault="00C801AF" w:rsidP="00C801AF">
            <w:pPr>
              <w:pStyle w:val="Zpat"/>
              <w:rPr>
                <w:rFonts w:ascii="Arial" w:hAnsi="Arial" w:cs="Arial"/>
                <w:sz w:val="20"/>
                <w:szCs w:val="20"/>
              </w:rPr>
            </w:pPr>
            <w:r w:rsidRPr="00366F2E">
              <w:rPr>
                <w:rFonts w:ascii="Arial" w:hAnsi="Arial" w:cs="Arial"/>
                <w:sz w:val="20"/>
                <w:szCs w:val="20"/>
              </w:rPr>
              <w:t>ANO</w:t>
            </w:r>
          </w:p>
        </w:tc>
        <w:tc>
          <w:tcPr>
            <w:tcW w:w="4536" w:type="dxa"/>
            <w:vAlign w:val="center"/>
          </w:tcPr>
          <w:p w14:paraId="4963268F" w14:textId="64E3C257" w:rsidR="00C801AF" w:rsidRPr="00366F2E" w:rsidRDefault="00C801AF" w:rsidP="00C801AF">
            <w:pPr>
              <w:pStyle w:val="Zpat"/>
              <w:rPr>
                <w:rFonts w:ascii="Arial" w:hAnsi="Arial" w:cs="Arial"/>
                <w:sz w:val="20"/>
                <w:szCs w:val="20"/>
              </w:rPr>
            </w:pPr>
          </w:p>
        </w:tc>
      </w:tr>
      <w:tr w:rsidR="00D62380" w:rsidRPr="00366F2E" w14:paraId="0CD00D4F" w14:textId="77777777" w:rsidTr="00D72554">
        <w:trPr>
          <w:cantSplit/>
          <w:trHeight w:val="172"/>
        </w:trPr>
        <w:tc>
          <w:tcPr>
            <w:tcW w:w="1063" w:type="dxa"/>
            <w:vAlign w:val="center"/>
          </w:tcPr>
          <w:p w14:paraId="3843A13D"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158D6C51"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Černá Hora</w:t>
            </w:r>
          </w:p>
        </w:tc>
        <w:tc>
          <w:tcPr>
            <w:tcW w:w="1484" w:type="dxa"/>
          </w:tcPr>
          <w:p w14:paraId="2931BA9B" w14:textId="4C5702F3" w:rsidR="00C801AF" w:rsidRPr="00366F2E" w:rsidRDefault="00C801AF" w:rsidP="00C801AF">
            <w:pPr>
              <w:pStyle w:val="Zpat"/>
              <w:rPr>
                <w:rFonts w:ascii="Arial" w:hAnsi="Arial" w:cs="Arial"/>
                <w:sz w:val="20"/>
                <w:szCs w:val="20"/>
              </w:rPr>
            </w:pPr>
            <w:r w:rsidRPr="00366F2E">
              <w:rPr>
                <w:rFonts w:ascii="Arial" w:hAnsi="Arial" w:cs="Arial"/>
                <w:sz w:val="20"/>
                <w:szCs w:val="20"/>
              </w:rPr>
              <w:t>NE</w:t>
            </w:r>
          </w:p>
        </w:tc>
        <w:tc>
          <w:tcPr>
            <w:tcW w:w="4536" w:type="dxa"/>
            <w:vAlign w:val="center"/>
          </w:tcPr>
          <w:p w14:paraId="6D811A04" w14:textId="66F6E811" w:rsidR="00C801AF" w:rsidRPr="00366F2E" w:rsidRDefault="00C801AF" w:rsidP="00C801AF">
            <w:pPr>
              <w:pStyle w:val="Zpat"/>
              <w:rPr>
                <w:rFonts w:ascii="Arial" w:hAnsi="Arial" w:cs="Arial"/>
                <w:sz w:val="20"/>
                <w:szCs w:val="20"/>
              </w:rPr>
            </w:pPr>
          </w:p>
        </w:tc>
      </w:tr>
      <w:tr w:rsidR="00D62380" w:rsidRPr="00366F2E" w14:paraId="68FD3D3F" w14:textId="77777777" w:rsidTr="00D72554">
        <w:trPr>
          <w:cantSplit/>
          <w:trHeight w:val="172"/>
        </w:trPr>
        <w:tc>
          <w:tcPr>
            <w:tcW w:w="1063" w:type="dxa"/>
            <w:vAlign w:val="center"/>
          </w:tcPr>
          <w:p w14:paraId="249B3AEF"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7230B53E"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Dánsko</w:t>
            </w:r>
          </w:p>
        </w:tc>
        <w:tc>
          <w:tcPr>
            <w:tcW w:w="1484" w:type="dxa"/>
          </w:tcPr>
          <w:p w14:paraId="22809FA6" w14:textId="4118F068"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51A6043B" w14:textId="0E0DD4EF"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včetně Faerských ostrovů, mimo Grónska</w:t>
            </w:r>
          </w:p>
        </w:tc>
      </w:tr>
      <w:tr w:rsidR="00D62380" w:rsidRPr="00366F2E" w14:paraId="55CC1CED" w14:textId="77777777" w:rsidTr="00D72554">
        <w:trPr>
          <w:cantSplit/>
          <w:trHeight w:val="172"/>
        </w:trPr>
        <w:tc>
          <w:tcPr>
            <w:tcW w:w="1063" w:type="dxa"/>
            <w:vAlign w:val="center"/>
          </w:tcPr>
          <w:p w14:paraId="562396B7"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2E59DBD9"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Estonsko</w:t>
            </w:r>
          </w:p>
        </w:tc>
        <w:tc>
          <w:tcPr>
            <w:tcW w:w="1484" w:type="dxa"/>
          </w:tcPr>
          <w:p w14:paraId="3AF731D3" w14:textId="74CB8E3C"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4853E6DA" w14:textId="3B7963D2" w:rsidR="00C801AF" w:rsidRPr="00366F2E" w:rsidRDefault="00C801AF" w:rsidP="00C801AF">
            <w:pPr>
              <w:pStyle w:val="Zpat"/>
              <w:tabs>
                <w:tab w:val="clear" w:pos="4513"/>
              </w:tabs>
              <w:rPr>
                <w:rFonts w:ascii="Arial" w:hAnsi="Arial" w:cs="Arial"/>
                <w:sz w:val="20"/>
                <w:szCs w:val="20"/>
              </w:rPr>
            </w:pPr>
          </w:p>
        </w:tc>
      </w:tr>
      <w:tr w:rsidR="00D62380" w:rsidRPr="00366F2E" w14:paraId="702784C0" w14:textId="77777777" w:rsidTr="00D72554">
        <w:trPr>
          <w:cantSplit/>
          <w:trHeight w:val="172"/>
        </w:trPr>
        <w:tc>
          <w:tcPr>
            <w:tcW w:w="1063" w:type="dxa"/>
            <w:vAlign w:val="center"/>
          </w:tcPr>
          <w:p w14:paraId="127E80E0"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1A22BD83"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Finsko</w:t>
            </w:r>
          </w:p>
        </w:tc>
        <w:tc>
          <w:tcPr>
            <w:tcW w:w="1484" w:type="dxa"/>
          </w:tcPr>
          <w:p w14:paraId="700EB0C9" w14:textId="401C8670"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41CCFD8B" w14:textId="383F50E2" w:rsidR="00C801AF" w:rsidRPr="00366F2E" w:rsidRDefault="00C801AF" w:rsidP="00C801AF">
            <w:pPr>
              <w:pStyle w:val="Zpat"/>
              <w:tabs>
                <w:tab w:val="clear" w:pos="4513"/>
              </w:tabs>
              <w:rPr>
                <w:rFonts w:ascii="Arial" w:hAnsi="Arial" w:cs="Arial"/>
                <w:sz w:val="20"/>
                <w:szCs w:val="20"/>
              </w:rPr>
            </w:pPr>
          </w:p>
        </w:tc>
      </w:tr>
      <w:tr w:rsidR="00D62380" w:rsidRPr="00366F2E" w14:paraId="3506A62E" w14:textId="77777777" w:rsidTr="00D72554">
        <w:trPr>
          <w:cantSplit/>
          <w:trHeight w:val="172"/>
        </w:trPr>
        <w:tc>
          <w:tcPr>
            <w:tcW w:w="1063" w:type="dxa"/>
            <w:vAlign w:val="center"/>
          </w:tcPr>
          <w:p w14:paraId="371CAFFD"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629848A9"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Francie</w:t>
            </w:r>
          </w:p>
        </w:tc>
        <w:tc>
          <w:tcPr>
            <w:tcW w:w="1484" w:type="dxa"/>
          </w:tcPr>
          <w:p w14:paraId="01DDA5F6" w14:textId="215E4D3B"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07286DBD" w14:textId="7EA1022E" w:rsidR="00C801AF" w:rsidRPr="00366F2E" w:rsidRDefault="00C801AF" w:rsidP="00C801AF">
            <w:pPr>
              <w:pStyle w:val="Zpat"/>
              <w:tabs>
                <w:tab w:val="clear" w:pos="4513"/>
              </w:tabs>
              <w:rPr>
                <w:rFonts w:ascii="Arial" w:hAnsi="Arial" w:cs="Arial"/>
                <w:sz w:val="20"/>
                <w:szCs w:val="20"/>
              </w:rPr>
            </w:pPr>
          </w:p>
        </w:tc>
      </w:tr>
      <w:tr w:rsidR="00D62380" w:rsidRPr="00366F2E" w14:paraId="41B263F5" w14:textId="77777777" w:rsidTr="00D72554">
        <w:trPr>
          <w:cantSplit/>
          <w:trHeight w:val="172"/>
        </w:trPr>
        <w:tc>
          <w:tcPr>
            <w:tcW w:w="1063" w:type="dxa"/>
            <w:vAlign w:val="center"/>
          </w:tcPr>
          <w:p w14:paraId="5B22073B"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437C3814"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Gibraltar</w:t>
            </w:r>
          </w:p>
        </w:tc>
        <w:tc>
          <w:tcPr>
            <w:tcW w:w="1484" w:type="dxa"/>
          </w:tcPr>
          <w:p w14:paraId="0B9CD633" w14:textId="39C5A268"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NE</w:t>
            </w:r>
          </w:p>
        </w:tc>
        <w:tc>
          <w:tcPr>
            <w:tcW w:w="4536" w:type="dxa"/>
            <w:vAlign w:val="center"/>
          </w:tcPr>
          <w:p w14:paraId="0F802259" w14:textId="2F347C99" w:rsidR="00C801AF" w:rsidRPr="00366F2E" w:rsidRDefault="00C801AF" w:rsidP="00C801AF">
            <w:pPr>
              <w:pStyle w:val="Zpat"/>
              <w:tabs>
                <w:tab w:val="clear" w:pos="4513"/>
              </w:tabs>
              <w:rPr>
                <w:rFonts w:ascii="Arial" w:hAnsi="Arial" w:cs="Arial"/>
                <w:sz w:val="20"/>
                <w:szCs w:val="20"/>
              </w:rPr>
            </w:pPr>
          </w:p>
        </w:tc>
      </w:tr>
      <w:tr w:rsidR="00D62380" w:rsidRPr="00366F2E" w14:paraId="5FC4A260" w14:textId="77777777" w:rsidTr="00D72554">
        <w:trPr>
          <w:cantSplit/>
          <w:trHeight w:val="172"/>
        </w:trPr>
        <w:tc>
          <w:tcPr>
            <w:tcW w:w="1063" w:type="dxa"/>
            <w:vAlign w:val="center"/>
          </w:tcPr>
          <w:p w14:paraId="73B18D9C"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7D92912E"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Gruzie</w:t>
            </w:r>
          </w:p>
        </w:tc>
        <w:tc>
          <w:tcPr>
            <w:tcW w:w="1484" w:type="dxa"/>
          </w:tcPr>
          <w:p w14:paraId="09410EED" w14:textId="6DF43EAE"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NE</w:t>
            </w:r>
          </w:p>
        </w:tc>
        <w:tc>
          <w:tcPr>
            <w:tcW w:w="4536" w:type="dxa"/>
            <w:vAlign w:val="center"/>
          </w:tcPr>
          <w:p w14:paraId="7AD8871F" w14:textId="1AD21A20" w:rsidR="00C801AF" w:rsidRPr="00366F2E" w:rsidRDefault="00C801AF" w:rsidP="00C801AF">
            <w:pPr>
              <w:pStyle w:val="Zpat"/>
              <w:tabs>
                <w:tab w:val="clear" w:pos="4513"/>
              </w:tabs>
              <w:rPr>
                <w:rFonts w:ascii="Arial" w:hAnsi="Arial" w:cs="Arial"/>
                <w:sz w:val="20"/>
                <w:szCs w:val="20"/>
              </w:rPr>
            </w:pPr>
          </w:p>
        </w:tc>
      </w:tr>
      <w:tr w:rsidR="00D62380" w:rsidRPr="00366F2E" w14:paraId="0A7667AF" w14:textId="77777777" w:rsidTr="00D72554">
        <w:trPr>
          <w:cantSplit/>
          <w:trHeight w:val="172"/>
        </w:trPr>
        <w:tc>
          <w:tcPr>
            <w:tcW w:w="1063" w:type="dxa"/>
            <w:vAlign w:val="center"/>
          </w:tcPr>
          <w:p w14:paraId="15962F4B"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3DA111BC"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Chorvatsko</w:t>
            </w:r>
          </w:p>
        </w:tc>
        <w:tc>
          <w:tcPr>
            <w:tcW w:w="1484" w:type="dxa"/>
          </w:tcPr>
          <w:p w14:paraId="61B0ACC5" w14:textId="4E157D51"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673229B1" w14:textId="1FE650A6" w:rsidR="00C801AF" w:rsidRPr="00366F2E" w:rsidRDefault="00C801AF" w:rsidP="00C801AF">
            <w:pPr>
              <w:pStyle w:val="Zpat"/>
              <w:tabs>
                <w:tab w:val="clear" w:pos="4513"/>
              </w:tabs>
              <w:rPr>
                <w:rFonts w:ascii="Arial" w:hAnsi="Arial" w:cs="Arial"/>
                <w:sz w:val="20"/>
                <w:szCs w:val="20"/>
              </w:rPr>
            </w:pPr>
          </w:p>
        </w:tc>
      </w:tr>
      <w:tr w:rsidR="00D62380" w:rsidRPr="00366F2E" w14:paraId="46DDD1F0" w14:textId="77777777" w:rsidTr="00D72554">
        <w:trPr>
          <w:cantSplit/>
          <w:trHeight w:val="172"/>
        </w:trPr>
        <w:tc>
          <w:tcPr>
            <w:tcW w:w="1063" w:type="dxa"/>
            <w:vAlign w:val="center"/>
          </w:tcPr>
          <w:p w14:paraId="7B746C21"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3C6519BC"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Irsko</w:t>
            </w:r>
          </w:p>
        </w:tc>
        <w:tc>
          <w:tcPr>
            <w:tcW w:w="1484" w:type="dxa"/>
          </w:tcPr>
          <w:p w14:paraId="3DA96FC9" w14:textId="297559AE"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0D9922EF" w14:textId="51E0F1CF" w:rsidR="00C801AF" w:rsidRPr="00366F2E" w:rsidRDefault="00C801AF" w:rsidP="00C801AF">
            <w:pPr>
              <w:pStyle w:val="Zpat"/>
              <w:tabs>
                <w:tab w:val="clear" w:pos="4513"/>
              </w:tabs>
              <w:rPr>
                <w:rFonts w:ascii="Arial" w:hAnsi="Arial" w:cs="Arial"/>
                <w:sz w:val="20"/>
                <w:szCs w:val="20"/>
              </w:rPr>
            </w:pPr>
          </w:p>
        </w:tc>
      </w:tr>
      <w:tr w:rsidR="00D62380" w:rsidRPr="00366F2E" w14:paraId="225CF6AE" w14:textId="77777777" w:rsidTr="00D72554">
        <w:trPr>
          <w:cantSplit/>
          <w:trHeight w:val="172"/>
        </w:trPr>
        <w:tc>
          <w:tcPr>
            <w:tcW w:w="1063" w:type="dxa"/>
            <w:vAlign w:val="center"/>
          </w:tcPr>
          <w:p w14:paraId="46CBB6FC"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1037B060"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Island</w:t>
            </w:r>
          </w:p>
        </w:tc>
        <w:tc>
          <w:tcPr>
            <w:tcW w:w="1484" w:type="dxa"/>
          </w:tcPr>
          <w:p w14:paraId="2BD47143" w14:textId="15FE261B"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NE</w:t>
            </w:r>
          </w:p>
        </w:tc>
        <w:tc>
          <w:tcPr>
            <w:tcW w:w="4536" w:type="dxa"/>
            <w:vAlign w:val="center"/>
          </w:tcPr>
          <w:p w14:paraId="437609A6" w14:textId="283246D7" w:rsidR="00C801AF" w:rsidRPr="00366F2E" w:rsidRDefault="00C801AF" w:rsidP="00C801AF">
            <w:pPr>
              <w:pStyle w:val="Zpat"/>
              <w:tabs>
                <w:tab w:val="clear" w:pos="4513"/>
              </w:tabs>
              <w:rPr>
                <w:rFonts w:ascii="Arial" w:hAnsi="Arial" w:cs="Arial"/>
                <w:sz w:val="20"/>
                <w:szCs w:val="20"/>
              </w:rPr>
            </w:pPr>
          </w:p>
        </w:tc>
      </w:tr>
      <w:tr w:rsidR="00D62380" w:rsidRPr="00366F2E" w14:paraId="1B096E36" w14:textId="77777777" w:rsidTr="00D72554">
        <w:trPr>
          <w:cantSplit/>
          <w:trHeight w:val="172"/>
        </w:trPr>
        <w:tc>
          <w:tcPr>
            <w:tcW w:w="1063" w:type="dxa"/>
            <w:vAlign w:val="center"/>
          </w:tcPr>
          <w:p w14:paraId="63702EBA"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61BD7447"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Itálie</w:t>
            </w:r>
          </w:p>
        </w:tc>
        <w:tc>
          <w:tcPr>
            <w:tcW w:w="1484" w:type="dxa"/>
          </w:tcPr>
          <w:p w14:paraId="63C7994F" w14:textId="52088EA2"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3C22B869" w14:textId="1009D1F0" w:rsidR="00C801AF" w:rsidRPr="00366F2E" w:rsidRDefault="00C801AF" w:rsidP="00C801AF">
            <w:pPr>
              <w:pStyle w:val="Zpat"/>
              <w:tabs>
                <w:tab w:val="clear" w:pos="4513"/>
              </w:tabs>
              <w:rPr>
                <w:rFonts w:ascii="Arial" w:hAnsi="Arial" w:cs="Arial"/>
                <w:sz w:val="20"/>
                <w:szCs w:val="20"/>
              </w:rPr>
            </w:pPr>
          </w:p>
        </w:tc>
      </w:tr>
      <w:tr w:rsidR="00D62380" w:rsidRPr="00366F2E" w14:paraId="6FAA0389" w14:textId="77777777" w:rsidTr="00D72554">
        <w:trPr>
          <w:cantSplit/>
          <w:trHeight w:val="172"/>
        </w:trPr>
        <w:tc>
          <w:tcPr>
            <w:tcW w:w="1063" w:type="dxa"/>
            <w:vAlign w:val="center"/>
          </w:tcPr>
          <w:p w14:paraId="53D5CDD4"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4C463168"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Kosovo</w:t>
            </w:r>
          </w:p>
        </w:tc>
        <w:tc>
          <w:tcPr>
            <w:tcW w:w="1484" w:type="dxa"/>
          </w:tcPr>
          <w:p w14:paraId="7C663CF1" w14:textId="2D54B8DD"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NE</w:t>
            </w:r>
          </w:p>
        </w:tc>
        <w:tc>
          <w:tcPr>
            <w:tcW w:w="4536" w:type="dxa"/>
            <w:vAlign w:val="center"/>
          </w:tcPr>
          <w:p w14:paraId="3BE23222" w14:textId="7B516395" w:rsidR="00C801AF" w:rsidRPr="00366F2E" w:rsidRDefault="00C801AF" w:rsidP="00C801AF">
            <w:pPr>
              <w:pStyle w:val="Zpat"/>
              <w:tabs>
                <w:tab w:val="clear" w:pos="4513"/>
              </w:tabs>
              <w:rPr>
                <w:rFonts w:ascii="Arial" w:hAnsi="Arial" w:cs="Arial"/>
                <w:sz w:val="20"/>
                <w:szCs w:val="20"/>
              </w:rPr>
            </w:pPr>
          </w:p>
        </w:tc>
      </w:tr>
      <w:tr w:rsidR="00D62380" w:rsidRPr="00366F2E" w14:paraId="5BBEAB31" w14:textId="77777777" w:rsidTr="00D72554">
        <w:trPr>
          <w:cantSplit/>
          <w:trHeight w:val="172"/>
        </w:trPr>
        <w:tc>
          <w:tcPr>
            <w:tcW w:w="1063" w:type="dxa"/>
            <w:vAlign w:val="center"/>
          </w:tcPr>
          <w:p w14:paraId="6856A005"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5E45C664"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Kypr</w:t>
            </w:r>
          </w:p>
        </w:tc>
        <w:tc>
          <w:tcPr>
            <w:tcW w:w="1484" w:type="dxa"/>
          </w:tcPr>
          <w:p w14:paraId="3061E88D" w14:textId="2644D239"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35D8DDB8" w14:textId="793CE674" w:rsidR="00C801AF" w:rsidRPr="00366F2E" w:rsidRDefault="00C801AF" w:rsidP="00C801AF">
            <w:pPr>
              <w:pStyle w:val="Zpat"/>
              <w:tabs>
                <w:tab w:val="clear" w:pos="4513"/>
              </w:tabs>
              <w:rPr>
                <w:rFonts w:ascii="Arial" w:hAnsi="Arial" w:cs="Arial"/>
                <w:sz w:val="20"/>
                <w:szCs w:val="20"/>
              </w:rPr>
            </w:pPr>
          </w:p>
        </w:tc>
      </w:tr>
      <w:tr w:rsidR="00D62380" w:rsidRPr="00366F2E" w14:paraId="178A43EA" w14:textId="77777777" w:rsidTr="00D72554">
        <w:trPr>
          <w:cantSplit/>
          <w:trHeight w:val="172"/>
        </w:trPr>
        <w:tc>
          <w:tcPr>
            <w:tcW w:w="1063" w:type="dxa"/>
            <w:vAlign w:val="center"/>
          </w:tcPr>
          <w:p w14:paraId="3CBA5E5A"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54C27D95"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Lichtenštejnsko</w:t>
            </w:r>
          </w:p>
        </w:tc>
        <w:tc>
          <w:tcPr>
            <w:tcW w:w="1484" w:type="dxa"/>
          </w:tcPr>
          <w:p w14:paraId="5E3B1535" w14:textId="3941A9AD"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NE</w:t>
            </w:r>
          </w:p>
        </w:tc>
        <w:tc>
          <w:tcPr>
            <w:tcW w:w="4536" w:type="dxa"/>
            <w:vAlign w:val="center"/>
          </w:tcPr>
          <w:p w14:paraId="4458A3A2" w14:textId="37233F2B" w:rsidR="00C801AF" w:rsidRPr="00366F2E" w:rsidRDefault="00C801AF" w:rsidP="00C801AF">
            <w:pPr>
              <w:pStyle w:val="Zpat"/>
              <w:tabs>
                <w:tab w:val="clear" w:pos="4513"/>
              </w:tabs>
              <w:rPr>
                <w:rFonts w:ascii="Arial" w:hAnsi="Arial" w:cs="Arial"/>
                <w:sz w:val="20"/>
                <w:szCs w:val="20"/>
              </w:rPr>
            </w:pPr>
          </w:p>
        </w:tc>
      </w:tr>
      <w:tr w:rsidR="00D62380" w:rsidRPr="00366F2E" w14:paraId="125003CA" w14:textId="77777777" w:rsidTr="00D72554">
        <w:trPr>
          <w:cantSplit/>
          <w:trHeight w:val="172"/>
        </w:trPr>
        <w:tc>
          <w:tcPr>
            <w:tcW w:w="1063" w:type="dxa"/>
            <w:vAlign w:val="center"/>
          </w:tcPr>
          <w:p w14:paraId="2E5C151E"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1DA2E0B7"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Litva</w:t>
            </w:r>
          </w:p>
        </w:tc>
        <w:tc>
          <w:tcPr>
            <w:tcW w:w="1484" w:type="dxa"/>
          </w:tcPr>
          <w:p w14:paraId="50F1C05E" w14:textId="27172AF0"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0C938488" w14:textId="1BA98220" w:rsidR="00C801AF" w:rsidRPr="00366F2E" w:rsidRDefault="00C801AF" w:rsidP="00C801AF">
            <w:pPr>
              <w:pStyle w:val="Zpat"/>
              <w:tabs>
                <w:tab w:val="clear" w:pos="4513"/>
              </w:tabs>
              <w:rPr>
                <w:rFonts w:ascii="Arial" w:hAnsi="Arial" w:cs="Arial"/>
                <w:sz w:val="20"/>
                <w:szCs w:val="20"/>
              </w:rPr>
            </w:pPr>
          </w:p>
        </w:tc>
      </w:tr>
      <w:tr w:rsidR="00D62380" w:rsidRPr="00366F2E" w14:paraId="41C5481D" w14:textId="77777777" w:rsidTr="00D72554">
        <w:trPr>
          <w:cantSplit/>
          <w:trHeight w:val="172"/>
        </w:trPr>
        <w:tc>
          <w:tcPr>
            <w:tcW w:w="1063" w:type="dxa"/>
            <w:vAlign w:val="center"/>
          </w:tcPr>
          <w:p w14:paraId="22AE2092"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0D243FC2"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Lotyšsko</w:t>
            </w:r>
          </w:p>
        </w:tc>
        <w:tc>
          <w:tcPr>
            <w:tcW w:w="1484" w:type="dxa"/>
          </w:tcPr>
          <w:p w14:paraId="3E5B33AF" w14:textId="3ED711E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42AEAA3A" w14:textId="656DBF92" w:rsidR="00C801AF" w:rsidRPr="00366F2E" w:rsidRDefault="00C801AF" w:rsidP="00C801AF">
            <w:pPr>
              <w:pStyle w:val="Zpat"/>
              <w:tabs>
                <w:tab w:val="clear" w:pos="4513"/>
              </w:tabs>
              <w:rPr>
                <w:rFonts w:ascii="Arial" w:hAnsi="Arial" w:cs="Arial"/>
                <w:sz w:val="20"/>
                <w:szCs w:val="20"/>
              </w:rPr>
            </w:pPr>
          </w:p>
        </w:tc>
      </w:tr>
      <w:tr w:rsidR="00D62380" w:rsidRPr="00366F2E" w14:paraId="75C4004E" w14:textId="77777777" w:rsidTr="00D72554">
        <w:trPr>
          <w:cantSplit/>
          <w:trHeight w:val="172"/>
        </w:trPr>
        <w:tc>
          <w:tcPr>
            <w:tcW w:w="1063" w:type="dxa"/>
            <w:vAlign w:val="center"/>
          </w:tcPr>
          <w:p w14:paraId="486C6098"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00C27BD1"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Lucembursko</w:t>
            </w:r>
          </w:p>
        </w:tc>
        <w:tc>
          <w:tcPr>
            <w:tcW w:w="1484" w:type="dxa"/>
          </w:tcPr>
          <w:p w14:paraId="1A577DB8" w14:textId="5BD6A72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4014B72D" w14:textId="4BDA8CC7" w:rsidR="00C801AF" w:rsidRPr="00366F2E" w:rsidRDefault="00C801AF" w:rsidP="00C801AF">
            <w:pPr>
              <w:pStyle w:val="Zpat"/>
              <w:tabs>
                <w:tab w:val="clear" w:pos="4513"/>
              </w:tabs>
              <w:rPr>
                <w:rFonts w:ascii="Arial" w:hAnsi="Arial" w:cs="Arial"/>
                <w:sz w:val="20"/>
                <w:szCs w:val="20"/>
              </w:rPr>
            </w:pPr>
          </w:p>
        </w:tc>
      </w:tr>
      <w:tr w:rsidR="00D62380" w:rsidRPr="00366F2E" w14:paraId="07B180B0" w14:textId="77777777" w:rsidTr="00D72554">
        <w:trPr>
          <w:cantSplit/>
          <w:trHeight w:val="172"/>
        </w:trPr>
        <w:tc>
          <w:tcPr>
            <w:tcW w:w="1063" w:type="dxa"/>
            <w:vAlign w:val="center"/>
          </w:tcPr>
          <w:p w14:paraId="7B4C9629"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44299D67"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Maďarsko</w:t>
            </w:r>
          </w:p>
        </w:tc>
        <w:tc>
          <w:tcPr>
            <w:tcW w:w="1484" w:type="dxa"/>
          </w:tcPr>
          <w:p w14:paraId="7F320AC3" w14:textId="54D77402"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0B8851A9" w14:textId="297EC400" w:rsidR="00C801AF" w:rsidRPr="00366F2E" w:rsidRDefault="00C801AF" w:rsidP="00C801AF">
            <w:pPr>
              <w:pStyle w:val="Zpat"/>
              <w:tabs>
                <w:tab w:val="clear" w:pos="4513"/>
              </w:tabs>
              <w:rPr>
                <w:rFonts w:ascii="Arial" w:hAnsi="Arial" w:cs="Arial"/>
                <w:sz w:val="20"/>
                <w:szCs w:val="20"/>
              </w:rPr>
            </w:pPr>
          </w:p>
        </w:tc>
      </w:tr>
      <w:tr w:rsidR="00D62380" w:rsidRPr="00366F2E" w14:paraId="0DFD4B1A" w14:textId="77777777" w:rsidTr="00D72554">
        <w:trPr>
          <w:cantSplit/>
          <w:trHeight w:val="172"/>
        </w:trPr>
        <w:tc>
          <w:tcPr>
            <w:tcW w:w="1063" w:type="dxa"/>
            <w:vAlign w:val="center"/>
          </w:tcPr>
          <w:p w14:paraId="0A9CAF75"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3803E370"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Malta</w:t>
            </w:r>
          </w:p>
        </w:tc>
        <w:tc>
          <w:tcPr>
            <w:tcW w:w="1484" w:type="dxa"/>
          </w:tcPr>
          <w:p w14:paraId="057B303E" w14:textId="688A5FB1"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0839018E" w14:textId="3DD3E815" w:rsidR="00C801AF" w:rsidRPr="00366F2E" w:rsidRDefault="00C801AF" w:rsidP="00C801AF">
            <w:pPr>
              <w:pStyle w:val="Zpat"/>
              <w:tabs>
                <w:tab w:val="clear" w:pos="4513"/>
              </w:tabs>
              <w:rPr>
                <w:rFonts w:ascii="Arial" w:hAnsi="Arial" w:cs="Arial"/>
                <w:sz w:val="20"/>
                <w:szCs w:val="20"/>
              </w:rPr>
            </w:pPr>
          </w:p>
        </w:tc>
      </w:tr>
      <w:tr w:rsidR="00D62380" w:rsidRPr="00366F2E" w14:paraId="09E618ED" w14:textId="77777777" w:rsidTr="00D72554">
        <w:trPr>
          <w:cantSplit/>
          <w:trHeight w:val="172"/>
        </w:trPr>
        <w:tc>
          <w:tcPr>
            <w:tcW w:w="1063" w:type="dxa"/>
            <w:vAlign w:val="center"/>
          </w:tcPr>
          <w:p w14:paraId="4936E5DC"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5A1CF25A"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Moldavsko</w:t>
            </w:r>
          </w:p>
        </w:tc>
        <w:tc>
          <w:tcPr>
            <w:tcW w:w="1484" w:type="dxa"/>
          </w:tcPr>
          <w:p w14:paraId="48A707FD" w14:textId="1F8609E1"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NE</w:t>
            </w:r>
          </w:p>
        </w:tc>
        <w:tc>
          <w:tcPr>
            <w:tcW w:w="4536" w:type="dxa"/>
            <w:vAlign w:val="center"/>
          </w:tcPr>
          <w:p w14:paraId="238A40D6" w14:textId="61F6805B" w:rsidR="00C801AF" w:rsidRPr="00366F2E" w:rsidRDefault="00C801AF" w:rsidP="00C801AF">
            <w:pPr>
              <w:pStyle w:val="Zpat"/>
              <w:tabs>
                <w:tab w:val="clear" w:pos="4513"/>
              </w:tabs>
              <w:rPr>
                <w:rFonts w:ascii="Arial" w:hAnsi="Arial" w:cs="Arial"/>
                <w:sz w:val="20"/>
                <w:szCs w:val="20"/>
              </w:rPr>
            </w:pPr>
          </w:p>
        </w:tc>
      </w:tr>
      <w:tr w:rsidR="00D62380" w:rsidRPr="00366F2E" w14:paraId="13755B77" w14:textId="77777777" w:rsidTr="00D72554">
        <w:trPr>
          <w:cantSplit/>
          <w:trHeight w:val="172"/>
        </w:trPr>
        <w:tc>
          <w:tcPr>
            <w:tcW w:w="1063" w:type="dxa"/>
            <w:vAlign w:val="center"/>
          </w:tcPr>
          <w:p w14:paraId="5B570500"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3467C717"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Monako</w:t>
            </w:r>
          </w:p>
        </w:tc>
        <w:tc>
          <w:tcPr>
            <w:tcW w:w="1484" w:type="dxa"/>
          </w:tcPr>
          <w:p w14:paraId="17F62348" w14:textId="7435CAE3"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NE</w:t>
            </w:r>
          </w:p>
        </w:tc>
        <w:tc>
          <w:tcPr>
            <w:tcW w:w="4536" w:type="dxa"/>
            <w:vAlign w:val="center"/>
          </w:tcPr>
          <w:p w14:paraId="0C4D7B06" w14:textId="4AEA4216" w:rsidR="00C801AF" w:rsidRPr="00366F2E" w:rsidRDefault="00C801AF" w:rsidP="00C801AF">
            <w:pPr>
              <w:pStyle w:val="Zpat"/>
              <w:tabs>
                <w:tab w:val="clear" w:pos="4513"/>
              </w:tabs>
              <w:rPr>
                <w:rFonts w:ascii="Arial" w:hAnsi="Arial" w:cs="Arial"/>
                <w:sz w:val="20"/>
                <w:szCs w:val="20"/>
              </w:rPr>
            </w:pPr>
          </w:p>
        </w:tc>
      </w:tr>
      <w:tr w:rsidR="00D62380" w:rsidRPr="00366F2E" w14:paraId="5C036178" w14:textId="77777777" w:rsidTr="00D72554">
        <w:trPr>
          <w:cantSplit/>
          <w:trHeight w:val="172"/>
        </w:trPr>
        <w:tc>
          <w:tcPr>
            <w:tcW w:w="1063" w:type="dxa"/>
            <w:vAlign w:val="center"/>
          </w:tcPr>
          <w:p w14:paraId="1842A63F"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4FF07356"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Německo</w:t>
            </w:r>
          </w:p>
        </w:tc>
        <w:tc>
          <w:tcPr>
            <w:tcW w:w="1484" w:type="dxa"/>
          </w:tcPr>
          <w:p w14:paraId="1525D316" w14:textId="4EB5519D"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568589C6" w14:textId="58B43A1A" w:rsidR="00C801AF" w:rsidRPr="00366F2E" w:rsidRDefault="00C801AF" w:rsidP="00C801AF">
            <w:pPr>
              <w:pStyle w:val="Zpat"/>
              <w:tabs>
                <w:tab w:val="clear" w:pos="4513"/>
              </w:tabs>
              <w:rPr>
                <w:rFonts w:ascii="Arial" w:hAnsi="Arial" w:cs="Arial"/>
                <w:sz w:val="20"/>
                <w:szCs w:val="20"/>
              </w:rPr>
            </w:pPr>
          </w:p>
        </w:tc>
      </w:tr>
      <w:tr w:rsidR="00D62380" w:rsidRPr="00366F2E" w14:paraId="1D988557" w14:textId="77777777" w:rsidTr="00D72554">
        <w:trPr>
          <w:cantSplit/>
          <w:trHeight w:val="172"/>
        </w:trPr>
        <w:tc>
          <w:tcPr>
            <w:tcW w:w="1063" w:type="dxa"/>
            <w:vAlign w:val="center"/>
          </w:tcPr>
          <w:p w14:paraId="08BF320E"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29F0076C"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Nizozemsko</w:t>
            </w:r>
          </w:p>
        </w:tc>
        <w:tc>
          <w:tcPr>
            <w:tcW w:w="1484" w:type="dxa"/>
          </w:tcPr>
          <w:p w14:paraId="4519B191" w14:textId="1D08C449"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785986E2" w14:textId="671FAC16" w:rsidR="00C801AF" w:rsidRPr="00366F2E" w:rsidRDefault="00C801AF" w:rsidP="00C801AF">
            <w:pPr>
              <w:pStyle w:val="Zpat"/>
              <w:tabs>
                <w:tab w:val="clear" w:pos="4513"/>
              </w:tabs>
              <w:rPr>
                <w:rFonts w:ascii="Arial" w:hAnsi="Arial" w:cs="Arial"/>
                <w:sz w:val="20"/>
                <w:szCs w:val="20"/>
              </w:rPr>
            </w:pPr>
          </w:p>
        </w:tc>
      </w:tr>
      <w:tr w:rsidR="00D62380" w:rsidRPr="00366F2E" w14:paraId="49425F35" w14:textId="77777777" w:rsidTr="00D72554">
        <w:trPr>
          <w:cantSplit/>
          <w:trHeight w:val="172"/>
        </w:trPr>
        <w:tc>
          <w:tcPr>
            <w:tcW w:w="1063" w:type="dxa"/>
            <w:vAlign w:val="center"/>
          </w:tcPr>
          <w:p w14:paraId="7F400A2E"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56D39406"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Norsko</w:t>
            </w:r>
          </w:p>
        </w:tc>
        <w:tc>
          <w:tcPr>
            <w:tcW w:w="1484" w:type="dxa"/>
          </w:tcPr>
          <w:p w14:paraId="601CBB26" w14:textId="745EEC99"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NE</w:t>
            </w:r>
          </w:p>
        </w:tc>
        <w:tc>
          <w:tcPr>
            <w:tcW w:w="4536" w:type="dxa"/>
            <w:vAlign w:val="center"/>
          </w:tcPr>
          <w:p w14:paraId="0DE29A33" w14:textId="05BDDEE5" w:rsidR="00C801AF" w:rsidRPr="00366F2E" w:rsidRDefault="00C801AF" w:rsidP="00C801AF">
            <w:pPr>
              <w:pStyle w:val="Zpat"/>
              <w:tabs>
                <w:tab w:val="clear" w:pos="4513"/>
              </w:tabs>
              <w:rPr>
                <w:rFonts w:ascii="Arial" w:hAnsi="Arial" w:cs="Arial"/>
                <w:sz w:val="20"/>
                <w:szCs w:val="20"/>
              </w:rPr>
            </w:pPr>
          </w:p>
        </w:tc>
      </w:tr>
      <w:tr w:rsidR="00D62380" w:rsidRPr="00366F2E" w14:paraId="47A73604" w14:textId="77777777" w:rsidTr="00D72554">
        <w:trPr>
          <w:cantSplit/>
          <w:trHeight w:val="172"/>
        </w:trPr>
        <w:tc>
          <w:tcPr>
            <w:tcW w:w="1063" w:type="dxa"/>
            <w:vAlign w:val="center"/>
          </w:tcPr>
          <w:p w14:paraId="124B5570"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6F1973B7"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Polsko</w:t>
            </w:r>
          </w:p>
        </w:tc>
        <w:tc>
          <w:tcPr>
            <w:tcW w:w="1484" w:type="dxa"/>
          </w:tcPr>
          <w:p w14:paraId="676ECC14" w14:textId="78A79FBE"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3E791F01" w14:textId="49449757" w:rsidR="00C801AF" w:rsidRPr="00366F2E" w:rsidRDefault="00C801AF" w:rsidP="00C801AF">
            <w:pPr>
              <w:pStyle w:val="Zpat"/>
              <w:tabs>
                <w:tab w:val="clear" w:pos="4513"/>
              </w:tabs>
              <w:rPr>
                <w:rFonts w:ascii="Arial" w:hAnsi="Arial" w:cs="Arial"/>
                <w:sz w:val="20"/>
                <w:szCs w:val="20"/>
              </w:rPr>
            </w:pPr>
          </w:p>
        </w:tc>
      </w:tr>
      <w:tr w:rsidR="00D62380" w:rsidRPr="00366F2E" w14:paraId="3DDAE727" w14:textId="77777777" w:rsidTr="00D72554">
        <w:trPr>
          <w:cantSplit/>
          <w:trHeight w:val="172"/>
        </w:trPr>
        <w:tc>
          <w:tcPr>
            <w:tcW w:w="1063" w:type="dxa"/>
            <w:vAlign w:val="center"/>
          </w:tcPr>
          <w:p w14:paraId="74D00A52"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6C28E7F1"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Portugalsko</w:t>
            </w:r>
          </w:p>
        </w:tc>
        <w:tc>
          <w:tcPr>
            <w:tcW w:w="1484" w:type="dxa"/>
          </w:tcPr>
          <w:p w14:paraId="057F867C" w14:textId="51A82718"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78570800" w14:textId="2098158D"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včetně ostrovů Azory a Madeira</w:t>
            </w:r>
          </w:p>
        </w:tc>
      </w:tr>
      <w:tr w:rsidR="00D62380" w:rsidRPr="00366F2E" w14:paraId="5A795630" w14:textId="77777777" w:rsidTr="00D72554">
        <w:trPr>
          <w:cantSplit/>
          <w:trHeight w:val="172"/>
        </w:trPr>
        <w:tc>
          <w:tcPr>
            <w:tcW w:w="1063" w:type="dxa"/>
            <w:vAlign w:val="center"/>
          </w:tcPr>
          <w:p w14:paraId="11E2A673"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3F18571B"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 xml:space="preserve">Rakousko </w:t>
            </w:r>
          </w:p>
        </w:tc>
        <w:tc>
          <w:tcPr>
            <w:tcW w:w="1484" w:type="dxa"/>
          </w:tcPr>
          <w:p w14:paraId="0DF6C4EE" w14:textId="3AF0B34A"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23D26BAB" w14:textId="085708BC" w:rsidR="00C801AF" w:rsidRPr="00366F2E" w:rsidRDefault="00C801AF" w:rsidP="00C801AF">
            <w:pPr>
              <w:pStyle w:val="Zpat"/>
              <w:tabs>
                <w:tab w:val="clear" w:pos="4513"/>
              </w:tabs>
              <w:rPr>
                <w:rFonts w:ascii="Arial" w:hAnsi="Arial" w:cs="Arial"/>
                <w:sz w:val="20"/>
                <w:szCs w:val="20"/>
              </w:rPr>
            </w:pPr>
          </w:p>
        </w:tc>
      </w:tr>
      <w:tr w:rsidR="00D62380" w:rsidRPr="00366F2E" w14:paraId="04B1C8E3" w14:textId="77777777" w:rsidTr="00D72554">
        <w:trPr>
          <w:cantSplit/>
          <w:trHeight w:val="172"/>
        </w:trPr>
        <w:tc>
          <w:tcPr>
            <w:tcW w:w="1063" w:type="dxa"/>
            <w:vAlign w:val="center"/>
          </w:tcPr>
          <w:p w14:paraId="7BEC4BD2"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3325B612"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Rumunsko</w:t>
            </w:r>
          </w:p>
        </w:tc>
        <w:tc>
          <w:tcPr>
            <w:tcW w:w="1484" w:type="dxa"/>
          </w:tcPr>
          <w:p w14:paraId="0A5ADD7E" w14:textId="3F1AE31E"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48C690E7" w14:textId="4EED8D84" w:rsidR="00C801AF" w:rsidRPr="00366F2E" w:rsidRDefault="00C801AF" w:rsidP="00C801AF">
            <w:pPr>
              <w:pStyle w:val="Zpat"/>
              <w:tabs>
                <w:tab w:val="clear" w:pos="4513"/>
              </w:tabs>
              <w:rPr>
                <w:rFonts w:ascii="Arial" w:hAnsi="Arial" w:cs="Arial"/>
                <w:sz w:val="20"/>
                <w:szCs w:val="20"/>
              </w:rPr>
            </w:pPr>
          </w:p>
        </w:tc>
      </w:tr>
      <w:tr w:rsidR="00D62380" w:rsidRPr="00366F2E" w14:paraId="6984109D" w14:textId="77777777" w:rsidTr="00D72554">
        <w:trPr>
          <w:cantSplit/>
          <w:trHeight w:val="172"/>
        </w:trPr>
        <w:tc>
          <w:tcPr>
            <w:tcW w:w="1063" w:type="dxa"/>
            <w:vAlign w:val="center"/>
          </w:tcPr>
          <w:p w14:paraId="33744D36"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0FC2D28F"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Rusko</w:t>
            </w:r>
          </w:p>
        </w:tc>
        <w:tc>
          <w:tcPr>
            <w:tcW w:w="1484" w:type="dxa"/>
          </w:tcPr>
          <w:p w14:paraId="410E1953" w14:textId="0587C973"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NE</w:t>
            </w:r>
          </w:p>
        </w:tc>
        <w:tc>
          <w:tcPr>
            <w:tcW w:w="4536" w:type="dxa"/>
            <w:vAlign w:val="center"/>
          </w:tcPr>
          <w:p w14:paraId="4014656E" w14:textId="5AEFEAC3"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včetně asijské části</w:t>
            </w:r>
          </w:p>
        </w:tc>
      </w:tr>
      <w:tr w:rsidR="00D62380" w:rsidRPr="00366F2E" w14:paraId="40488C66" w14:textId="77777777" w:rsidTr="00D72554">
        <w:trPr>
          <w:cantSplit/>
          <w:trHeight w:val="172"/>
        </w:trPr>
        <w:tc>
          <w:tcPr>
            <w:tcW w:w="1063" w:type="dxa"/>
            <w:vAlign w:val="center"/>
          </w:tcPr>
          <w:p w14:paraId="0A7E4735"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297E6C82"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Řecko</w:t>
            </w:r>
          </w:p>
        </w:tc>
        <w:tc>
          <w:tcPr>
            <w:tcW w:w="1484" w:type="dxa"/>
          </w:tcPr>
          <w:p w14:paraId="5806E4B6" w14:textId="4547E232" w:rsidR="00C801AF" w:rsidRPr="00366F2E" w:rsidRDefault="00C801AF" w:rsidP="00C801AF">
            <w:pPr>
              <w:pStyle w:val="Zpat"/>
              <w:rPr>
                <w:rFonts w:ascii="Arial" w:hAnsi="Arial" w:cs="Arial"/>
                <w:sz w:val="20"/>
                <w:szCs w:val="20"/>
              </w:rPr>
            </w:pPr>
            <w:r w:rsidRPr="00366F2E">
              <w:rPr>
                <w:rFonts w:ascii="Arial" w:hAnsi="Arial" w:cs="Arial"/>
                <w:sz w:val="20"/>
                <w:szCs w:val="20"/>
              </w:rPr>
              <w:t>ANO</w:t>
            </w:r>
          </w:p>
        </w:tc>
        <w:tc>
          <w:tcPr>
            <w:tcW w:w="4536" w:type="dxa"/>
            <w:vAlign w:val="center"/>
          </w:tcPr>
          <w:p w14:paraId="7215902A" w14:textId="54EE60DD" w:rsidR="00C801AF" w:rsidRPr="00366F2E" w:rsidRDefault="00C801AF" w:rsidP="00C801AF">
            <w:pPr>
              <w:pStyle w:val="Zpat"/>
              <w:rPr>
                <w:rFonts w:ascii="Arial" w:hAnsi="Arial" w:cs="Arial"/>
                <w:sz w:val="20"/>
                <w:szCs w:val="20"/>
              </w:rPr>
            </w:pPr>
          </w:p>
        </w:tc>
      </w:tr>
      <w:tr w:rsidR="00D62380" w:rsidRPr="00366F2E" w14:paraId="5E373B45" w14:textId="77777777" w:rsidTr="00D72554">
        <w:trPr>
          <w:cantSplit/>
          <w:trHeight w:val="172"/>
        </w:trPr>
        <w:tc>
          <w:tcPr>
            <w:tcW w:w="1063" w:type="dxa"/>
            <w:vAlign w:val="center"/>
          </w:tcPr>
          <w:p w14:paraId="3A3F09AF"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1F63563E"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S. Marino</w:t>
            </w:r>
          </w:p>
        </w:tc>
        <w:tc>
          <w:tcPr>
            <w:tcW w:w="1484" w:type="dxa"/>
          </w:tcPr>
          <w:p w14:paraId="3ED95BA1" w14:textId="71BD7273" w:rsidR="00C801AF" w:rsidRPr="00366F2E" w:rsidRDefault="00C801AF" w:rsidP="00C801AF">
            <w:pPr>
              <w:pStyle w:val="Zpat"/>
              <w:rPr>
                <w:rFonts w:ascii="Arial" w:hAnsi="Arial" w:cs="Arial"/>
                <w:sz w:val="20"/>
                <w:szCs w:val="20"/>
              </w:rPr>
            </w:pPr>
            <w:r w:rsidRPr="00366F2E">
              <w:rPr>
                <w:rFonts w:ascii="Arial" w:hAnsi="Arial" w:cs="Arial"/>
                <w:sz w:val="20"/>
                <w:szCs w:val="20"/>
              </w:rPr>
              <w:t>NE</w:t>
            </w:r>
          </w:p>
        </w:tc>
        <w:tc>
          <w:tcPr>
            <w:tcW w:w="4536" w:type="dxa"/>
            <w:vAlign w:val="center"/>
          </w:tcPr>
          <w:p w14:paraId="40F04FEE" w14:textId="1B80FF93" w:rsidR="00C801AF" w:rsidRPr="00366F2E" w:rsidRDefault="00C801AF" w:rsidP="00C801AF">
            <w:pPr>
              <w:pStyle w:val="Zpat"/>
              <w:rPr>
                <w:rFonts w:ascii="Arial" w:hAnsi="Arial" w:cs="Arial"/>
                <w:sz w:val="20"/>
                <w:szCs w:val="20"/>
              </w:rPr>
            </w:pPr>
          </w:p>
        </w:tc>
      </w:tr>
      <w:tr w:rsidR="00D62380" w:rsidRPr="00366F2E" w14:paraId="112DE381" w14:textId="77777777" w:rsidTr="00D72554">
        <w:trPr>
          <w:cantSplit/>
          <w:trHeight w:val="172"/>
        </w:trPr>
        <w:tc>
          <w:tcPr>
            <w:tcW w:w="1063" w:type="dxa"/>
            <w:vAlign w:val="center"/>
          </w:tcPr>
          <w:p w14:paraId="7265CBC5"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4647273F" w14:textId="32BE490C"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Severní Makedonie</w:t>
            </w:r>
          </w:p>
        </w:tc>
        <w:tc>
          <w:tcPr>
            <w:tcW w:w="1484" w:type="dxa"/>
          </w:tcPr>
          <w:p w14:paraId="2C6CF6D1" w14:textId="0BDCA143" w:rsidR="00C801AF" w:rsidRPr="00366F2E" w:rsidRDefault="00C801AF" w:rsidP="00C801AF">
            <w:pPr>
              <w:pStyle w:val="Zpat"/>
              <w:rPr>
                <w:rFonts w:ascii="Arial" w:hAnsi="Arial" w:cs="Arial"/>
                <w:sz w:val="20"/>
                <w:szCs w:val="20"/>
              </w:rPr>
            </w:pPr>
            <w:r w:rsidRPr="00366F2E">
              <w:rPr>
                <w:rFonts w:ascii="Arial" w:hAnsi="Arial" w:cs="Arial"/>
                <w:sz w:val="20"/>
                <w:szCs w:val="20"/>
              </w:rPr>
              <w:t>NE</w:t>
            </w:r>
          </w:p>
        </w:tc>
        <w:tc>
          <w:tcPr>
            <w:tcW w:w="4536" w:type="dxa"/>
            <w:vAlign w:val="center"/>
          </w:tcPr>
          <w:p w14:paraId="32B97E45" w14:textId="339D164A" w:rsidR="00C801AF" w:rsidRPr="00366F2E" w:rsidRDefault="00C801AF" w:rsidP="00C801AF">
            <w:pPr>
              <w:pStyle w:val="Zpat"/>
              <w:rPr>
                <w:rFonts w:ascii="Arial" w:hAnsi="Arial" w:cs="Arial"/>
                <w:sz w:val="20"/>
                <w:szCs w:val="20"/>
              </w:rPr>
            </w:pPr>
          </w:p>
        </w:tc>
      </w:tr>
      <w:tr w:rsidR="00D62380" w:rsidRPr="00366F2E" w14:paraId="6A15061E" w14:textId="77777777" w:rsidTr="00D72554">
        <w:trPr>
          <w:cantSplit/>
          <w:trHeight w:val="172"/>
        </w:trPr>
        <w:tc>
          <w:tcPr>
            <w:tcW w:w="1063" w:type="dxa"/>
            <w:vAlign w:val="center"/>
          </w:tcPr>
          <w:p w14:paraId="07E9AFCB"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2B09BD8A"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Slovensko</w:t>
            </w:r>
          </w:p>
        </w:tc>
        <w:tc>
          <w:tcPr>
            <w:tcW w:w="1484" w:type="dxa"/>
          </w:tcPr>
          <w:p w14:paraId="62563D51" w14:textId="2A234801" w:rsidR="00C801AF" w:rsidRPr="00366F2E" w:rsidRDefault="00C801AF" w:rsidP="00C801AF">
            <w:pPr>
              <w:pStyle w:val="Zpat"/>
              <w:rPr>
                <w:rFonts w:ascii="Arial" w:hAnsi="Arial" w:cs="Arial"/>
                <w:sz w:val="20"/>
                <w:szCs w:val="20"/>
              </w:rPr>
            </w:pPr>
            <w:r w:rsidRPr="00366F2E">
              <w:rPr>
                <w:rFonts w:ascii="Arial" w:hAnsi="Arial" w:cs="Arial"/>
                <w:sz w:val="20"/>
                <w:szCs w:val="20"/>
              </w:rPr>
              <w:t>ANO</w:t>
            </w:r>
          </w:p>
        </w:tc>
        <w:tc>
          <w:tcPr>
            <w:tcW w:w="4536" w:type="dxa"/>
            <w:vAlign w:val="center"/>
          </w:tcPr>
          <w:p w14:paraId="2FB912DA" w14:textId="6B4572E9" w:rsidR="00C801AF" w:rsidRPr="00366F2E" w:rsidRDefault="00C801AF" w:rsidP="00C801AF">
            <w:pPr>
              <w:pStyle w:val="Zpat"/>
              <w:rPr>
                <w:rFonts w:ascii="Arial" w:hAnsi="Arial" w:cs="Arial"/>
                <w:sz w:val="20"/>
                <w:szCs w:val="20"/>
              </w:rPr>
            </w:pPr>
          </w:p>
        </w:tc>
      </w:tr>
      <w:tr w:rsidR="00D62380" w:rsidRPr="00366F2E" w14:paraId="5D6E1722" w14:textId="77777777" w:rsidTr="00D72554">
        <w:trPr>
          <w:cantSplit/>
          <w:trHeight w:val="172"/>
        </w:trPr>
        <w:tc>
          <w:tcPr>
            <w:tcW w:w="1063" w:type="dxa"/>
            <w:vAlign w:val="center"/>
          </w:tcPr>
          <w:p w14:paraId="43988D55"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4E72C6F3"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Slovinsko</w:t>
            </w:r>
          </w:p>
        </w:tc>
        <w:tc>
          <w:tcPr>
            <w:tcW w:w="1484" w:type="dxa"/>
          </w:tcPr>
          <w:p w14:paraId="10CD5E75" w14:textId="268E1ED7" w:rsidR="00C801AF" w:rsidRPr="00366F2E" w:rsidRDefault="00C801AF" w:rsidP="00C801AF">
            <w:pPr>
              <w:pStyle w:val="Zpat"/>
              <w:rPr>
                <w:rFonts w:ascii="Arial" w:hAnsi="Arial" w:cs="Arial"/>
                <w:sz w:val="20"/>
                <w:szCs w:val="20"/>
              </w:rPr>
            </w:pPr>
            <w:r w:rsidRPr="00366F2E">
              <w:rPr>
                <w:rFonts w:ascii="Arial" w:hAnsi="Arial" w:cs="Arial"/>
                <w:sz w:val="20"/>
                <w:szCs w:val="20"/>
              </w:rPr>
              <w:t>ANO</w:t>
            </w:r>
          </w:p>
        </w:tc>
        <w:tc>
          <w:tcPr>
            <w:tcW w:w="4536" w:type="dxa"/>
            <w:vAlign w:val="center"/>
          </w:tcPr>
          <w:p w14:paraId="244746A6" w14:textId="217B4330" w:rsidR="00C801AF" w:rsidRPr="00366F2E" w:rsidRDefault="00C801AF" w:rsidP="00C801AF">
            <w:pPr>
              <w:pStyle w:val="Zpat"/>
              <w:rPr>
                <w:rFonts w:ascii="Arial" w:hAnsi="Arial" w:cs="Arial"/>
                <w:sz w:val="20"/>
                <w:szCs w:val="20"/>
              </w:rPr>
            </w:pPr>
          </w:p>
        </w:tc>
      </w:tr>
      <w:tr w:rsidR="00D62380" w:rsidRPr="00366F2E" w14:paraId="67EAFF24" w14:textId="77777777" w:rsidTr="00D72554">
        <w:trPr>
          <w:cantSplit/>
          <w:trHeight w:val="172"/>
        </w:trPr>
        <w:tc>
          <w:tcPr>
            <w:tcW w:w="1063" w:type="dxa"/>
            <w:vAlign w:val="center"/>
          </w:tcPr>
          <w:p w14:paraId="637A6278"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69207DBE"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 xml:space="preserve">Srbsko </w:t>
            </w:r>
          </w:p>
        </w:tc>
        <w:tc>
          <w:tcPr>
            <w:tcW w:w="1484" w:type="dxa"/>
          </w:tcPr>
          <w:p w14:paraId="66970932" w14:textId="3541D4BB" w:rsidR="00C801AF" w:rsidRPr="00366F2E" w:rsidRDefault="00C801AF" w:rsidP="00C801AF">
            <w:pPr>
              <w:pStyle w:val="Zpat"/>
              <w:rPr>
                <w:rFonts w:ascii="Arial" w:hAnsi="Arial" w:cs="Arial"/>
                <w:sz w:val="20"/>
                <w:szCs w:val="20"/>
              </w:rPr>
            </w:pPr>
            <w:r w:rsidRPr="00366F2E">
              <w:rPr>
                <w:rFonts w:ascii="Arial" w:hAnsi="Arial" w:cs="Arial"/>
                <w:sz w:val="20"/>
                <w:szCs w:val="20"/>
              </w:rPr>
              <w:t>NE</w:t>
            </w:r>
          </w:p>
        </w:tc>
        <w:tc>
          <w:tcPr>
            <w:tcW w:w="4536" w:type="dxa"/>
            <w:vAlign w:val="center"/>
          </w:tcPr>
          <w:p w14:paraId="1E84CE4C" w14:textId="31AD7610" w:rsidR="00C801AF" w:rsidRPr="00366F2E" w:rsidRDefault="00C801AF" w:rsidP="00C801AF">
            <w:pPr>
              <w:pStyle w:val="Zpat"/>
              <w:rPr>
                <w:rFonts w:ascii="Arial" w:hAnsi="Arial" w:cs="Arial"/>
                <w:sz w:val="20"/>
                <w:szCs w:val="20"/>
              </w:rPr>
            </w:pPr>
          </w:p>
        </w:tc>
      </w:tr>
      <w:tr w:rsidR="00D62380" w:rsidRPr="00366F2E" w14:paraId="77AE7796" w14:textId="77777777" w:rsidTr="008B3B56">
        <w:trPr>
          <w:cantSplit/>
          <w:trHeight w:val="172"/>
        </w:trPr>
        <w:tc>
          <w:tcPr>
            <w:tcW w:w="1063" w:type="dxa"/>
            <w:vAlign w:val="center"/>
          </w:tcPr>
          <w:p w14:paraId="3D4AF77F"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0005A0CD"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Španělsko</w:t>
            </w:r>
          </w:p>
        </w:tc>
        <w:tc>
          <w:tcPr>
            <w:tcW w:w="1484" w:type="dxa"/>
            <w:vAlign w:val="center"/>
          </w:tcPr>
          <w:p w14:paraId="3CE133D8" w14:textId="398ACD5F" w:rsidR="00C801AF" w:rsidRPr="00366F2E" w:rsidRDefault="00C801AF" w:rsidP="008B3B56">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72F68DE5" w14:textId="4B48A4A5"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 xml:space="preserve">včetně Baleáry, </w:t>
            </w:r>
            <w:proofErr w:type="spellStart"/>
            <w:r w:rsidRPr="00366F2E">
              <w:rPr>
                <w:rFonts w:ascii="Arial" w:hAnsi="Arial" w:cs="Arial"/>
                <w:sz w:val="20"/>
                <w:szCs w:val="20"/>
              </w:rPr>
              <w:t>Ceuta</w:t>
            </w:r>
            <w:proofErr w:type="spellEnd"/>
            <w:r w:rsidRPr="00366F2E">
              <w:rPr>
                <w:rFonts w:ascii="Arial" w:hAnsi="Arial" w:cs="Arial"/>
                <w:sz w:val="20"/>
                <w:szCs w:val="20"/>
              </w:rPr>
              <w:t xml:space="preserve">, </w:t>
            </w:r>
            <w:proofErr w:type="spellStart"/>
            <w:r w:rsidRPr="00366F2E">
              <w:rPr>
                <w:rFonts w:ascii="Arial" w:hAnsi="Arial" w:cs="Arial"/>
                <w:sz w:val="20"/>
                <w:szCs w:val="20"/>
              </w:rPr>
              <w:t>Chafarinas</w:t>
            </w:r>
            <w:proofErr w:type="spellEnd"/>
            <w:r w:rsidRPr="00366F2E">
              <w:rPr>
                <w:rFonts w:ascii="Arial" w:hAnsi="Arial" w:cs="Arial"/>
                <w:sz w:val="20"/>
                <w:szCs w:val="20"/>
              </w:rPr>
              <w:t xml:space="preserve">, </w:t>
            </w:r>
            <w:proofErr w:type="spellStart"/>
            <w:r w:rsidRPr="00366F2E">
              <w:rPr>
                <w:rFonts w:ascii="Arial" w:hAnsi="Arial" w:cs="Arial"/>
                <w:sz w:val="20"/>
                <w:szCs w:val="20"/>
              </w:rPr>
              <w:t>Melilla</w:t>
            </w:r>
            <w:proofErr w:type="spellEnd"/>
            <w:r w:rsidRPr="00366F2E">
              <w:rPr>
                <w:rFonts w:ascii="Arial" w:hAnsi="Arial" w:cs="Arial"/>
                <w:sz w:val="20"/>
                <w:szCs w:val="20"/>
              </w:rPr>
              <w:t>, Kanárské ostrovy</w:t>
            </w:r>
          </w:p>
        </w:tc>
      </w:tr>
      <w:tr w:rsidR="00D62380" w:rsidRPr="00366F2E" w14:paraId="5AAA5403" w14:textId="77777777" w:rsidTr="00D72554">
        <w:trPr>
          <w:cantSplit/>
          <w:trHeight w:val="172"/>
        </w:trPr>
        <w:tc>
          <w:tcPr>
            <w:tcW w:w="1063" w:type="dxa"/>
            <w:vAlign w:val="center"/>
          </w:tcPr>
          <w:p w14:paraId="7B2EA4C2"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47739CA3"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Švédsko</w:t>
            </w:r>
          </w:p>
        </w:tc>
        <w:tc>
          <w:tcPr>
            <w:tcW w:w="1484" w:type="dxa"/>
          </w:tcPr>
          <w:p w14:paraId="4D7C094D" w14:textId="1CF57B46"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ANO</w:t>
            </w:r>
          </w:p>
        </w:tc>
        <w:tc>
          <w:tcPr>
            <w:tcW w:w="4536" w:type="dxa"/>
            <w:vAlign w:val="center"/>
          </w:tcPr>
          <w:p w14:paraId="394D044A" w14:textId="268EC082" w:rsidR="00C801AF" w:rsidRPr="00366F2E" w:rsidRDefault="00C801AF" w:rsidP="00C801AF">
            <w:pPr>
              <w:pStyle w:val="Zpat"/>
              <w:tabs>
                <w:tab w:val="clear" w:pos="4513"/>
              </w:tabs>
              <w:rPr>
                <w:rFonts w:ascii="Arial" w:hAnsi="Arial" w:cs="Arial"/>
                <w:sz w:val="20"/>
                <w:szCs w:val="20"/>
              </w:rPr>
            </w:pPr>
          </w:p>
        </w:tc>
      </w:tr>
      <w:tr w:rsidR="00D62380" w:rsidRPr="00366F2E" w14:paraId="397B5D73" w14:textId="77777777" w:rsidTr="00D72554">
        <w:trPr>
          <w:cantSplit/>
          <w:trHeight w:val="172"/>
        </w:trPr>
        <w:tc>
          <w:tcPr>
            <w:tcW w:w="1063" w:type="dxa"/>
            <w:vAlign w:val="center"/>
          </w:tcPr>
          <w:p w14:paraId="5365DBB8"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05AAF984"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Švýcarsko</w:t>
            </w:r>
          </w:p>
        </w:tc>
        <w:tc>
          <w:tcPr>
            <w:tcW w:w="1484" w:type="dxa"/>
          </w:tcPr>
          <w:p w14:paraId="334EB363" w14:textId="1086E408"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NE</w:t>
            </w:r>
          </w:p>
        </w:tc>
        <w:tc>
          <w:tcPr>
            <w:tcW w:w="4536" w:type="dxa"/>
            <w:vAlign w:val="center"/>
          </w:tcPr>
          <w:p w14:paraId="0B32DE00" w14:textId="2A7DB327" w:rsidR="00C801AF" w:rsidRPr="00366F2E" w:rsidRDefault="00C801AF" w:rsidP="00C801AF">
            <w:pPr>
              <w:pStyle w:val="Zpat"/>
              <w:tabs>
                <w:tab w:val="clear" w:pos="4513"/>
              </w:tabs>
              <w:rPr>
                <w:rFonts w:ascii="Arial" w:hAnsi="Arial" w:cs="Arial"/>
                <w:sz w:val="20"/>
                <w:szCs w:val="20"/>
              </w:rPr>
            </w:pPr>
          </w:p>
        </w:tc>
      </w:tr>
      <w:tr w:rsidR="00D62380" w:rsidRPr="00366F2E" w14:paraId="6A9507DB" w14:textId="77777777" w:rsidTr="00D72554">
        <w:trPr>
          <w:cantSplit/>
          <w:trHeight w:val="172"/>
        </w:trPr>
        <w:tc>
          <w:tcPr>
            <w:tcW w:w="1063" w:type="dxa"/>
            <w:vAlign w:val="center"/>
          </w:tcPr>
          <w:p w14:paraId="4CBCC823"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0156CBDF"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Turecko</w:t>
            </w:r>
          </w:p>
        </w:tc>
        <w:tc>
          <w:tcPr>
            <w:tcW w:w="1484" w:type="dxa"/>
          </w:tcPr>
          <w:p w14:paraId="011743A6" w14:textId="21E6B1D8"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NE</w:t>
            </w:r>
          </w:p>
        </w:tc>
        <w:tc>
          <w:tcPr>
            <w:tcW w:w="4536" w:type="dxa"/>
            <w:vAlign w:val="center"/>
          </w:tcPr>
          <w:p w14:paraId="79D7E5BA" w14:textId="6D44BD18"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včetně asijské části</w:t>
            </w:r>
          </w:p>
        </w:tc>
      </w:tr>
      <w:tr w:rsidR="00D62380" w:rsidRPr="00366F2E" w14:paraId="10AACCAA" w14:textId="77777777" w:rsidTr="00D72554">
        <w:trPr>
          <w:cantSplit/>
          <w:trHeight w:val="172"/>
        </w:trPr>
        <w:tc>
          <w:tcPr>
            <w:tcW w:w="1063" w:type="dxa"/>
            <w:vAlign w:val="center"/>
          </w:tcPr>
          <w:p w14:paraId="725B4887"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32FA596E"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Ukrajina</w:t>
            </w:r>
          </w:p>
        </w:tc>
        <w:tc>
          <w:tcPr>
            <w:tcW w:w="1484" w:type="dxa"/>
          </w:tcPr>
          <w:p w14:paraId="102FCE67" w14:textId="2A416205" w:rsidR="00C801AF" w:rsidRPr="00366F2E" w:rsidRDefault="00C801AF" w:rsidP="00C801AF">
            <w:pPr>
              <w:pStyle w:val="Zpat"/>
              <w:rPr>
                <w:rFonts w:ascii="Arial" w:hAnsi="Arial" w:cs="Arial"/>
                <w:sz w:val="20"/>
                <w:szCs w:val="20"/>
              </w:rPr>
            </w:pPr>
            <w:r w:rsidRPr="00366F2E">
              <w:rPr>
                <w:rFonts w:ascii="Arial" w:hAnsi="Arial" w:cs="Arial"/>
                <w:sz w:val="20"/>
                <w:szCs w:val="20"/>
              </w:rPr>
              <w:t>NE</w:t>
            </w:r>
          </w:p>
        </w:tc>
        <w:tc>
          <w:tcPr>
            <w:tcW w:w="4536" w:type="dxa"/>
            <w:vAlign w:val="center"/>
          </w:tcPr>
          <w:p w14:paraId="4945AA80" w14:textId="748AE994" w:rsidR="00C801AF" w:rsidRPr="00366F2E" w:rsidRDefault="00C801AF" w:rsidP="00C801AF">
            <w:pPr>
              <w:pStyle w:val="Zpat"/>
              <w:rPr>
                <w:rFonts w:ascii="Arial" w:hAnsi="Arial" w:cs="Arial"/>
                <w:sz w:val="20"/>
                <w:szCs w:val="20"/>
              </w:rPr>
            </w:pPr>
          </w:p>
        </w:tc>
      </w:tr>
      <w:tr w:rsidR="00D62380" w:rsidRPr="00366F2E" w14:paraId="5F06952A" w14:textId="77777777" w:rsidTr="00D72554">
        <w:trPr>
          <w:cantSplit/>
          <w:trHeight w:val="172"/>
        </w:trPr>
        <w:tc>
          <w:tcPr>
            <w:tcW w:w="1063" w:type="dxa"/>
            <w:vAlign w:val="center"/>
          </w:tcPr>
          <w:p w14:paraId="037A5946"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07BF78CC"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Vatikán</w:t>
            </w:r>
          </w:p>
        </w:tc>
        <w:tc>
          <w:tcPr>
            <w:tcW w:w="1484" w:type="dxa"/>
          </w:tcPr>
          <w:p w14:paraId="541DBA58" w14:textId="295A1649" w:rsidR="00C801AF" w:rsidRPr="00366F2E" w:rsidRDefault="00C801AF" w:rsidP="00C801AF">
            <w:pPr>
              <w:pStyle w:val="Zpat"/>
              <w:rPr>
                <w:rFonts w:ascii="Arial" w:hAnsi="Arial" w:cs="Arial"/>
                <w:sz w:val="20"/>
                <w:szCs w:val="20"/>
              </w:rPr>
            </w:pPr>
            <w:r w:rsidRPr="00366F2E">
              <w:rPr>
                <w:rFonts w:ascii="Arial" w:hAnsi="Arial" w:cs="Arial"/>
                <w:sz w:val="20"/>
                <w:szCs w:val="20"/>
              </w:rPr>
              <w:t>NE</w:t>
            </w:r>
          </w:p>
        </w:tc>
        <w:tc>
          <w:tcPr>
            <w:tcW w:w="4536" w:type="dxa"/>
            <w:vAlign w:val="center"/>
          </w:tcPr>
          <w:p w14:paraId="5789DD96" w14:textId="150DF932" w:rsidR="00C801AF" w:rsidRPr="00366F2E" w:rsidRDefault="00C801AF" w:rsidP="00C801AF">
            <w:pPr>
              <w:pStyle w:val="Zpat"/>
              <w:rPr>
                <w:rFonts w:ascii="Arial" w:hAnsi="Arial" w:cs="Arial"/>
                <w:sz w:val="20"/>
                <w:szCs w:val="20"/>
              </w:rPr>
            </w:pPr>
          </w:p>
        </w:tc>
      </w:tr>
      <w:tr w:rsidR="00D62380" w:rsidRPr="00366F2E" w14:paraId="58AC40F2" w14:textId="77777777" w:rsidTr="00D72554">
        <w:trPr>
          <w:cantSplit/>
          <w:trHeight w:val="172"/>
        </w:trPr>
        <w:tc>
          <w:tcPr>
            <w:tcW w:w="1063" w:type="dxa"/>
            <w:vAlign w:val="center"/>
          </w:tcPr>
          <w:p w14:paraId="1A9545A6" w14:textId="77777777" w:rsidR="00C801AF" w:rsidRPr="00366F2E" w:rsidRDefault="00C801AF" w:rsidP="00C801AF">
            <w:pPr>
              <w:pStyle w:val="Zpat"/>
              <w:numPr>
                <w:ilvl w:val="0"/>
                <w:numId w:val="57"/>
              </w:numPr>
              <w:ind w:left="497" w:hanging="283"/>
              <w:rPr>
                <w:rFonts w:ascii="Arial" w:hAnsi="Arial" w:cs="Arial"/>
                <w:sz w:val="20"/>
                <w:szCs w:val="20"/>
              </w:rPr>
            </w:pPr>
          </w:p>
        </w:tc>
        <w:tc>
          <w:tcPr>
            <w:tcW w:w="2835" w:type="dxa"/>
            <w:vAlign w:val="center"/>
          </w:tcPr>
          <w:p w14:paraId="6B9DBF87" w14:textId="77777777" w:rsidR="00C801AF" w:rsidRPr="00366F2E" w:rsidRDefault="00C801AF" w:rsidP="00C801AF">
            <w:pPr>
              <w:pStyle w:val="Zpat"/>
              <w:tabs>
                <w:tab w:val="clear" w:pos="4513"/>
              </w:tabs>
              <w:rPr>
                <w:rFonts w:ascii="Arial" w:hAnsi="Arial" w:cs="Arial"/>
                <w:sz w:val="20"/>
                <w:szCs w:val="20"/>
              </w:rPr>
            </w:pPr>
            <w:r w:rsidRPr="00366F2E">
              <w:rPr>
                <w:rFonts w:ascii="Arial" w:hAnsi="Arial" w:cs="Arial"/>
                <w:sz w:val="20"/>
                <w:szCs w:val="20"/>
              </w:rPr>
              <w:t>Velká Británie</w:t>
            </w:r>
          </w:p>
        </w:tc>
        <w:tc>
          <w:tcPr>
            <w:tcW w:w="1484" w:type="dxa"/>
          </w:tcPr>
          <w:p w14:paraId="17D640E3" w14:textId="34D00EEC" w:rsidR="00C801AF" w:rsidRPr="00366F2E" w:rsidRDefault="00B44F55" w:rsidP="00C801AF">
            <w:pPr>
              <w:pStyle w:val="Zpat"/>
              <w:rPr>
                <w:rFonts w:ascii="Arial" w:hAnsi="Arial" w:cs="Arial"/>
                <w:sz w:val="20"/>
                <w:szCs w:val="20"/>
              </w:rPr>
            </w:pPr>
            <w:r w:rsidRPr="00366F2E">
              <w:rPr>
                <w:rFonts w:ascii="Arial" w:hAnsi="Arial" w:cs="Arial"/>
                <w:sz w:val="20"/>
                <w:szCs w:val="20"/>
              </w:rPr>
              <w:t>NE</w:t>
            </w:r>
          </w:p>
        </w:tc>
        <w:tc>
          <w:tcPr>
            <w:tcW w:w="4536" w:type="dxa"/>
            <w:vAlign w:val="center"/>
          </w:tcPr>
          <w:p w14:paraId="1DC99029" w14:textId="1382B13E" w:rsidR="00C801AF" w:rsidRPr="00366F2E" w:rsidRDefault="00C801AF" w:rsidP="00C801AF">
            <w:pPr>
              <w:pStyle w:val="Zpat"/>
              <w:rPr>
                <w:rFonts w:ascii="Arial" w:hAnsi="Arial" w:cs="Arial"/>
                <w:sz w:val="20"/>
                <w:szCs w:val="20"/>
              </w:rPr>
            </w:pPr>
          </w:p>
        </w:tc>
      </w:tr>
    </w:tbl>
    <w:p w14:paraId="63446BC3" w14:textId="6B0B7FA7" w:rsidR="004E2578" w:rsidRPr="00366F2E" w:rsidRDefault="009F796A" w:rsidP="004E2578">
      <w:pPr>
        <w:pStyle w:val="cpNormal2"/>
        <w:rPr>
          <w:rFonts w:ascii="Arial" w:hAnsi="Arial" w:cs="Arial"/>
        </w:rPr>
      </w:pPr>
      <w:r w:rsidRPr="00366F2E">
        <w:rPr>
          <w:rFonts w:ascii="Arial" w:hAnsi="Arial" w:cs="Arial"/>
          <w:noProof/>
          <w:lang w:eastAsia="cs-CZ"/>
        </w:rPr>
        <mc:AlternateContent>
          <mc:Choice Requires="wps">
            <w:drawing>
              <wp:anchor distT="0" distB="0" distL="114300" distR="114300" simplePos="0" relativeHeight="251658259" behindDoc="0" locked="0" layoutInCell="1" allowOverlap="1" wp14:anchorId="5274366A" wp14:editId="2CC49E9F">
                <wp:simplePos x="0" y="0"/>
                <wp:positionH relativeFrom="margin">
                  <wp:posOffset>771195</wp:posOffset>
                </wp:positionH>
                <wp:positionV relativeFrom="bottomMargin">
                  <wp:posOffset>187833</wp:posOffset>
                </wp:positionV>
                <wp:extent cx="4847590" cy="341401"/>
                <wp:effectExtent l="0" t="0" r="0" b="1905"/>
                <wp:wrapNone/>
                <wp:docPr id="144" name="Textové pole 14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flipV="1">
                          <a:off x="0" y="0"/>
                          <a:ext cx="4847590" cy="341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3BD3DBC" w14:textId="77777777" w:rsidR="004F26E4" w:rsidRPr="006E1087" w:rsidRDefault="004F26E4" w:rsidP="00B42B2E">
                            <w:pPr>
                              <w:jc w:val="center"/>
                            </w:pPr>
                            <w:r>
                              <w:rPr>
                                <w:b/>
                                <w:i/>
                              </w:rPr>
                              <w:t>Abecední seznam evropských zemí</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56547C6D">
              <v:shape id="Textové pole 144" style="position:absolute;left:0;text-align:left;margin-left:60.7pt;margin-top:14.8pt;width:381.7pt;height:26.9pt;flip:y;z-index:251658259;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9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X326QEAALMDAAAOAAAAZHJzL2Uyb0RvYy54bWysU01v2zAMvQ/YfxB0X+xk7tIacYquRYcB&#10;3QfQbndZlmJhtqhRSuzs15eSsyTrbsMugkTSj3yPz6vrse/YTqE3YCs+n+WcKSuhMXZT8W9P928u&#10;OfNB2EZ0YFXF98rz6/XrV6vBlWoBLXSNQkYg1peDq3gbgiuzzMtW9cLPwClLSQ3Yi0BP3GQNioHQ&#10;+y5b5Pm7bABsHIJU3lP0bkrydcLXWsnwRWuvAusqTrOFdGI663hm65UoNyhca+RhDPEPU/TCWGp6&#10;hLoTQbAtmr+geiMRPOgwk9BnoLWRKnEgNvP8BZvHVjiVuJA43h1l8v8PVn7ePbqvyML4HkZaYCLh&#10;3QPIH55ZuG2F3agbRBhaJRpqPI+SZYPz5eHTKLUvfQSph0/Q0JLFNkACGjX2THfGff8NTYwZ9aFV&#10;7I/yqzEwScHislheXFFKUu5tMS/yqZkoI05U16EPHxT0LF4qjrTe1EfsHnyIc51KYrmFe9N1acWd&#10;/SNAhTGSeMTRJxJhrEdmmoovF5Fl5FVDsydmCJNzyOl0aQF/cTaQayruf24FKs66j5bUuZoXRbRZ&#10;ehQXywU98DxTn2eElQRV8cDZdL0NkzW3Ds2mpU7TPizckKLaJIqnqQ7zkzMS84OLo/XO36nq9K+t&#10;nwEAAP//AwBQSwMEFAAGAAgAAAAhABwlz5HfAAAACQEAAA8AAABkcnMvZG93bnJldi54bWxMj01L&#10;w0AQhu+C/2EZwZvdNMYaYzZFBMFDLDYW2uM2O82G7kfIbtv47x1PepuXeXg/yuVkDTvjGHrvBMxn&#10;CTB0rVe96wRsvt7ucmAhSqek8Q4FfGOAZXV9VcpC+Ytb47mJHSMTFwopQMc4FJyHVqOVYeYHdPQ7&#10;+NHKSHLsuBrlhcyt4WmSLLiVvaMELQd81dgem5MVoOrt9uHxONRrvcsO72al6ubzQ4jbm+nlGVjE&#10;Kf7B8FufqkNFnfb+5FRghnQ6zwgVkD4tgBGQ5xlt2dNxnwGvSv5/QfUDAAD//wMAUEsBAi0AFAAG&#10;AAgAAAAhALaDOJL+AAAA4QEAABMAAAAAAAAAAAAAAAAAAAAAAFtDb250ZW50X1R5cGVzXS54bWxQ&#10;SwECLQAUAAYACAAAACEAOP0h/9YAAACUAQAACwAAAAAAAAAAAAAAAAAvAQAAX3JlbHMvLnJlbHNQ&#10;SwECLQAUAAYACAAAACEAvg199ukBAACzAwAADgAAAAAAAAAAAAAAAAAuAgAAZHJzL2Uyb0RvYy54&#10;bWxQSwECLQAUAAYACAAAACEAHCXPkd8AAAAJAQAADwAAAAAAAAAAAAAAAABDBAAAZHJzL2Rvd25y&#10;ZXYueG1sUEsFBgAAAAAEAAQA8wAAAE8FAAAAAA==&#10;" w14:anchorId="5274366A">
                <v:textbox>
                  <w:txbxContent>
                    <w:p w:rsidRPr="006E1087" w:rsidR="004F26E4" w:rsidP="00B42B2E" w:rsidRDefault="004F26E4" w14:paraId="7A6880A2" w14:textId="77777777">
                      <w:pPr>
                        <w:jc w:val="center"/>
                      </w:pPr>
                      <w:r>
                        <w:rPr>
                          <w:b/>
                          <w:i/>
                        </w:rPr>
                        <w:t>Abecední seznam evropských zemí</w:t>
                      </w:r>
                    </w:p>
                  </w:txbxContent>
                </v:textbox>
                <w10:wrap anchorx="margin" anchory="margin"/>
              </v:shape>
            </w:pict>
          </mc:Fallback>
        </mc:AlternateContent>
      </w:r>
    </w:p>
    <w:p w14:paraId="52E70E9A" w14:textId="4E2BB739" w:rsidR="00EC1B3E" w:rsidRPr="00366F2E" w:rsidRDefault="000E3626" w:rsidP="000E3626">
      <w:pPr>
        <w:pStyle w:val="Nadpis2"/>
        <w:numPr>
          <w:ilvl w:val="0"/>
          <w:numId w:val="79"/>
        </w:numPr>
        <w:spacing w:after="120" w:line="240" w:lineRule="auto"/>
        <w:ind w:left="1418" w:right="283" w:firstLine="63"/>
        <w:rPr>
          <w:rFonts w:cs="Arial"/>
        </w:rPr>
      </w:pPr>
      <w:bookmarkStart w:id="615" w:name="_Toc22742943"/>
      <w:bookmarkStart w:id="616" w:name="_Toc87870703"/>
      <w:bookmarkStart w:id="617" w:name="_Toc151388033"/>
      <w:bookmarkStart w:id="618" w:name="_Toc189039879"/>
      <w:r w:rsidRPr="00366F2E">
        <w:rPr>
          <w:rFonts w:cs="Arial"/>
        </w:rPr>
        <w:lastRenderedPageBreak/>
        <w:t>Podrobné informace k doplňkovým službám, příplatkům a vrácení cen</w:t>
      </w:r>
      <w:bookmarkEnd w:id="615"/>
      <w:bookmarkEnd w:id="616"/>
      <w:bookmarkEnd w:id="617"/>
      <w:bookmarkEnd w:id="618"/>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23"/>
      </w:tblGrid>
      <w:tr w:rsidR="00EC1B3E" w:rsidRPr="00366F2E" w14:paraId="34FAD244" w14:textId="77777777" w:rsidTr="000F2062">
        <w:trPr>
          <w:trHeight w:val="178"/>
        </w:trPr>
        <w:tc>
          <w:tcPr>
            <w:tcW w:w="9923" w:type="dxa"/>
            <w:tcBorders>
              <w:top w:val="nil"/>
              <w:left w:val="nil"/>
              <w:bottom w:val="nil"/>
              <w:right w:val="nil"/>
            </w:tcBorders>
          </w:tcPr>
          <w:p w14:paraId="0527FFF8" w14:textId="77777777" w:rsidR="00EC1B3E" w:rsidRPr="00366F2E" w:rsidRDefault="00EC1B3E" w:rsidP="000F2062">
            <w:pPr>
              <w:rPr>
                <w:rFonts w:ascii="Arial" w:hAnsi="Arial" w:cs="Arial"/>
                <w:b/>
                <w:u w:val="single"/>
              </w:rPr>
            </w:pPr>
            <w:bookmarkStart w:id="619" w:name="_Hlk166146495"/>
            <w:r w:rsidRPr="00366F2E">
              <w:rPr>
                <w:rFonts w:ascii="Arial" w:hAnsi="Arial" w:cs="Arial"/>
                <w:b/>
                <w:u w:val="single"/>
              </w:rPr>
              <w:t xml:space="preserve">Doplňkové služby </w:t>
            </w:r>
          </w:p>
          <w:p w14:paraId="6A936E49" w14:textId="77777777" w:rsidR="00EC1B3E" w:rsidRPr="00366F2E" w:rsidRDefault="00EC1B3E" w:rsidP="000F2062">
            <w:pPr>
              <w:rPr>
                <w:rFonts w:ascii="Arial" w:hAnsi="Arial" w:cs="Arial"/>
                <w:b/>
                <w:u w:val="single"/>
              </w:rPr>
            </w:pPr>
            <w:r w:rsidRPr="00366F2E">
              <w:rPr>
                <w:rFonts w:ascii="Arial" w:hAnsi="Arial" w:cs="Arial"/>
                <w:sz w:val="20"/>
              </w:rPr>
              <w:t>(kromě ostatních cen za podávanou poštovní zásilku)</w:t>
            </w:r>
          </w:p>
        </w:tc>
      </w:tr>
    </w:tbl>
    <w:p w14:paraId="15615C30" w14:textId="77777777" w:rsidR="00EC1B3E" w:rsidRPr="00366F2E" w:rsidRDefault="00EC1B3E" w:rsidP="00B42B2E">
      <w:pPr>
        <w:spacing w:line="180" w:lineRule="exact"/>
        <w:rPr>
          <w:rFonts w:ascii="Arial" w:hAnsi="Arial" w:cs="Arial"/>
          <w:sz w:val="18"/>
          <w:szCs w:val="18"/>
        </w:rPr>
      </w:pPr>
    </w:p>
    <w:tbl>
      <w:tblPr>
        <w:tblW w:w="0" w:type="auto"/>
        <w:tblInd w:w="108" w:type="dxa"/>
        <w:tblLook w:val="04A0" w:firstRow="1" w:lastRow="0" w:firstColumn="1" w:lastColumn="0" w:noHBand="0" w:noVBand="1"/>
      </w:tblPr>
      <w:tblGrid>
        <w:gridCol w:w="9923"/>
        <w:gridCol w:w="391"/>
      </w:tblGrid>
      <w:tr w:rsidR="00547C55" w:rsidRPr="00366F2E" w14:paraId="4E196EFF" w14:textId="7A984713" w:rsidTr="006C6B9F">
        <w:tc>
          <w:tcPr>
            <w:tcW w:w="9923" w:type="dxa"/>
          </w:tcPr>
          <w:sdt>
            <w:sdtPr>
              <w:rPr>
                <w:rFonts w:ascii="Arial" w:hAnsi="Arial" w:cs="Arial"/>
                <w:b/>
              </w:rPr>
              <w:id w:val="-2028709440"/>
            </w:sdtPr>
            <w:sdtEndPr>
              <w:rPr>
                <w:b w:val="0"/>
              </w:rPr>
            </w:sdtEndPr>
            <w:sdtContent>
              <w:p w14:paraId="531A5CFA" w14:textId="77777777" w:rsidR="006C6B9F" w:rsidRPr="00366F2E" w:rsidRDefault="006C6B9F" w:rsidP="000F2062">
                <w:pPr>
                  <w:rPr>
                    <w:rFonts w:ascii="Arial" w:hAnsi="Arial" w:cs="Arial"/>
                  </w:rPr>
                </w:pPr>
                <w:r w:rsidRPr="00366F2E">
                  <w:rPr>
                    <w:rFonts w:ascii="Arial" w:hAnsi="Arial" w:cs="Arial"/>
                    <w:b/>
                  </w:rPr>
                  <w:t>Dodejka</w:t>
                </w:r>
                <w:r w:rsidRPr="00366F2E">
                  <w:rPr>
                    <w:rFonts w:ascii="Arial" w:hAnsi="Arial" w:cs="Arial"/>
                  </w:rPr>
                  <w:t xml:space="preserve"> </w:t>
                </w:r>
              </w:p>
              <w:p w14:paraId="356DBDDC" w14:textId="5CCA3029" w:rsidR="006C6B9F" w:rsidRPr="00366F2E" w:rsidRDefault="006C6B9F" w:rsidP="000F2062">
                <w:pPr>
                  <w:rPr>
                    <w:rFonts w:ascii="Arial" w:hAnsi="Arial" w:cs="Arial"/>
                    <w:sz w:val="20"/>
                    <w:szCs w:val="20"/>
                  </w:rPr>
                </w:pPr>
                <w:r w:rsidRPr="00366F2E">
                  <w:rPr>
                    <w:rFonts w:ascii="Arial" w:hAnsi="Arial" w:cs="Arial"/>
                  </w:rPr>
                  <w:t>(</w:t>
                </w:r>
                <w:r w:rsidRPr="00366F2E">
                  <w:rPr>
                    <w:rFonts w:ascii="Arial" w:hAnsi="Arial" w:cs="Arial"/>
                    <w:sz w:val="20"/>
                    <w:szCs w:val="20"/>
                  </w:rPr>
                  <w:t>čl. 17 poštovních podmínek a poštovní a obchodní podmínky dle jednotlivých služeb)</w:t>
                </w:r>
              </w:p>
            </w:sdtContent>
          </w:sdt>
        </w:tc>
        <w:tc>
          <w:tcPr>
            <w:tcW w:w="391" w:type="dxa"/>
          </w:tcPr>
          <w:p w14:paraId="3EEB9C63" w14:textId="77777777" w:rsidR="006C6B9F" w:rsidRPr="00366F2E" w:rsidRDefault="006C6B9F" w:rsidP="000F2062">
            <w:pPr>
              <w:rPr>
                <w:rFonts w:ascii="Arial" w:hAnsi="Arial" w:cs="Arial"/>
                <w:b/>
              </w:rPr>
            </w:pPr>
          </w:p>
        </w:tc>
      </w:tr>
      <w:tr w:rsidR="006C6B9F" w:rsidRPr="00366F2E" w14:paraId="3CC5F625" w14:textId="6FDB5ECC" w:rsidTr="006C6B9F">
        <w:tc>
          <w:tcPr>
            <w:tcW w:w="9923" w:type="dxa"/>
          </w:tcPr>
          <w:p w14:paraId="40C410D1" w14:textId="77777777" w:rsidR="006C6B9F" w:rsidRPr="00366F2E" w:rsidRDefault="006C6B9F" w:rsidP="000F2062">
            <w:pPr>
              <w:pStyle w:val="Zkladntextodsazen3"/>
              <w:suppressAutoHyphens/>
              <w:autoSpaceDE w:val="0"/>
              <w:autoSpaceDN w:val="0"/>
              <w:adjustRightInd w:val="0"/>
              <w:spacing w:line="228" w:lineRule="auto"/>
              <w:ind w:left="0" w:firstLine="0"/>
              <w:rPr>
                <w:rFonts w:ascii="Arial" w:hAnsi="Arial" w:cs="Arial"/>
                <w:sz w:val="20"/>
              </w:rPr>
            </w:pPr>
            <w:r w:rsidRPr="00366F2E">
              <w:rPr>
                <w:rFonts w:ascii="Arial" w:hAnsi="Arial" w:cs="Arial"/>
                <w:sz w:val="20"/>
              </w:rPr>
              <w:t>Odesílateli bude předáno písemné potvrzení prokazující dodání zásilky příjemci.</w:t>
            </w:r>
          </w:p>
        </w:tc>
        <w:tc>
          <w:tcPr>
            <w:tcW w:w="391" w:type="dxa"/>
          </w:tcPr>
          <w:p w14:paraId="4DD0BA56" w14:textId="77777777" w:rsidR="006C6B9F" w:rsidRPr="00366F2E" w:rsidRDefault="006C6B9F" w:rsidP="000F2062">
            <w:pPr>
              <w:pStyle w:val="Zkladntextodsazen3"/>
              <w:suppressAutoHyphens/>
              <w:autoSpaceDE w:val="0"/>
              <w:autoSpaceDN w:val="0"/>
              <w:adjustRightInd w:val="0"/>
              <w:spacing w:line="228" w:lineRule="auto"/>
              <w:ind w:left="0" w:firstLine="0"/>
              <w:rPr>
                <w:rFonts w:ascii="Arial" w:hAnsi="Arial" w:cs="Arial"/>
                <w:sz w:val="20"/>
              </w:rPr>
            </w:pPr>
          </w:p>
        </w:tc>
      </w:tr>
    </w:tbl>
    <w:p w14:paraId="1180C994" w14:textId="77777777" w:rsidR="00EC1B3E" w:rsidRPr="00366F2E" w:rsidRDefault="00EC1B3E" w:rsidP="00B42B2E">
      <w:pPr>
        <w:spacing w:line="140" w:lineRule="exact"/>
        <w:rPr>
          <w:rFonts w:ascii="Arial" w:hAnsi="Arial" w:cs="Arial"/>
          <w:sz w:val="18"/>
          <w:szCs w:val="18"/>
        </w:rPr>
      </w:pPr>
    </w:p>
    <w:tbl>
      <w:tblPr>
        <w:tblW w:w="0" w:type="auto"/>
        <w:tblInd w:w="108" w:type="dxa"/>
        <w:tblLook w:val="04A0" w:firstRow="1" w:lastRow="0" w:firstColumn="1" w:lastColumn="0" w:noHBand="0" w:noVBand="1"/>
      </w:tblPr>
      <w:tblGrid>
        <w:gridCol w:w="9923"/>
      </w:tblGrid>
      <w:tr w:rsidR="00547C55" w:rsidRPr="00366F2E" w14:paraId="6DECC738" w14:textId="77777777" w:rsidTr="000F2062">
        <w:tc>
          <w:tcPr>
            <w:tcW w:w="9923" w:type="dxa"/>
          </w:tcPr>
          <w:p w14:paraId="14C1E7F8" w14:textId="77777777" w:rsidR="00EC1B3E" w:rsidRPr="00366F2E" w:rsidRDefault="00EC1B3E" w:rsidP="000F2062">
            <w:pPr>
              <w:suppressAutoHyphens/>
              <w:autoSpaceDE w:val="0"/>
              <w:autoSpaceDN w:val="0"/>
              <w:adjustRightInd w:val="0"/>
              <w:spacing w:line="228" w:lineRule="auto"/>
              <w:jc w:val="both"/>
              <w:rPr>
                <w:rFonts w:ascii="Arial" w:hAnsi="Arial" w:cs="Arial"/>
              </w:rPr>
            </w:pPr>
            <w:r w:rsidRPr="00366F2E">
              <w:rPr>
                <w:rFonts w:ascii="Arial" w:hAnsi="Arial" w:cs="Arial"/>
                <w:b/>
              </w:rPr>
              <w:t>Dodání do vlastních rukou</w:t>
            </w:r>
          </w:p>
        </w:tc>
      </w:tr>
      <w:tr w:rsidR="00547C55" w:rsidRPr="00366F2E" w14:paraId="2F4DBBB9" w14:textId="77777777" w:rsidTr="000F2062">
        <w:trPr>
          <w:trHeight w:val="397"/>
        </w:trPr>
        <w:tc>
          <w:tcPr>
            <w:tcW w:w="9923" w:type="dxa"/>
          </w:tcPr>
          <w:p w14:paraId="2FA39D0A" w14:textId="77777777" w:rsidR="00EC1B3E" w:rsidRPr="00366F2E" w:rsidRDefault="00EC1B3E" w:rsidP="000F2062">
            <w:pPr>
              <w:pStyle w:val="Odstavecseseznamem"/>
              <w:numPr>
                <w:ilvl w:val="0"/>
                <w:numId w:val="53"/>
              </w:numPr>
              <w:suppressAutoHyphens/>
              <w:autoSpaceDE w:val="0"/>
              <w:autoSpaceDN w:val="0"/>
              <w:adjustRightInd w:val="0"/>
              <w:spacing w:line="228" w:lineRule="auto"/>
              <w:ind w:left="283" w:hanging="284"/>
              <w:rPr>
                <w:rFonts w:ascii="Arial" w:hAnsi="Arial" w:cs="Arial"/>
                <w:sz w:val="20"/>
                <w:szCs w:val="20"/>
              </w:rPr>
            </w:pPr>
            <w:r w:rsidRPr="00366F2E">
              <w:rPr>
                <w:rFonts w:ascii="Arial" w:hAnsi="Arial" w:cs="Arial"/>
                <w:sz w:val="20"/>
                <w:szCs w:val="20"/>
                <w:u w:val="single"/>
              </w:rPr>
              <w:t>Dodání do vlastních rukou</w:t>
            </w:r>
            <w:r w:rsidRPr="00366F2E">
              <w:rPr>
                <w:rFonts w:ascii="Arial" w:hAnsi="Arial" w:cs="Arial"/>
                <w:sz w:val="20"/>
                <w:szCs w:val="20"/>
              </w:rPr>
              <w:t xml:space="preserve"> </w:t>
            </w:r>
          </w:p>
          <w:p w14:paraId="32CC5F7A" w14:textId="0FC4FA18" w:rsidR="00EC1B3E" w:rsidRPr="00366F2E" w:rsidRDefault="00EC1B3E" w:rsidP="000F2062">
            <w:pPr>
              <w:pStyle w:val="Odstavecseseznamem"/>
              <w:suppressAutoHyphens/>
              <w:autoSpaceDE w:val="0"/>
              <w:autoSpaceDN w:val="0"/>
              <w:adjustRightInd w:val="0"/>
              <w:spacing w:line="228" w:lineRule="auto"/>
              <w:ind w:left="283"/>
              <w:rPr>
                <w:rFonts w:ascii="Arial" w:hAnsi="Arial" w:cs="Arial"/>
                <w:sz w:val="20"/>
                <w:szCs w:val="20"/>
              </w:rPr>
            </w:pPr>
            <w:r w:rsidRPr="00366F2E">
              <w:rPr>
                <w:rFonts w:ascii="Arial" w:hAnsi="Arial" w:cs="Arial"/>
                <w:sz w:val="20"/>
                <w:szCs w:val="20"/>
              </w:rPr>
              <w:t>(čl. 18 poštovních podmínek</w:t>
            </w:r>
            <w:r w:rsidR="00C31ADB" w:rsidRPr="00366F2E">
              <w:rPr>
                <w:rFonts w:ascii="Arial" w:hAnsi="Arial" w:cs="Arial"/>
                <w:sz w:val="20"/>
                <w:szCs w:val="20"/>
              </w:rPr>
              <w:t xml:space="preserve"> a poštovní a obchodní podmínky dle jednotlivých služeb</w:t>
            </w:r>
            <w:r w:rsidRPr="00366F2E">
              <w:rPr>
                <w:rFonts w:ascii="Arial" w:hAnsi="Arial" w:cs="Arial"/>
                <w:sz w:val="20"/>
                <w:szCs w:val="20"/>
              </w:rPr>
              <w:t>)</w:t>
            </w:r>
          </w:p>
          <w:p w14:paraId="657792CD" w14:textId="77777777" w:rsidR="00EC1B3E" w:rsidRPr="00366F2E" w:rsidRDefault="00EC1B3E" w:rsidP="000F2062">
            <w:pPr>
              <w:pStyle w:val="Odstavecseseznamem"/>
              <w:suppressAutoHyphens/>
              <w:autoSpaceDE w:val="0"/>
              <w:autoSpaceDN w:val="0"/>
              <w:adjustRightInd w:val="0"/>
              <w:spacing w:line="228" w:lineRule="auto"/>
              <w:ind w:left="283"/>
              <w:rPr>
                <w:rFonts w:ascii="Arial" w:hAnsi="Arial" w:cs="Arial"/>
                <w:sz w:val="20"/>
                <w:szCs w:val="20"/>
              </w:rPr>
            </w:pPr>
            <w:r w:rsidRPr="00366F2E">
              <w:rPr>
                <w:rFonts w:ascii="Arial" w:hAnsi="Arial" w:cs="Arial"/>
                <w:sz w:val="20"/>
                <w:szCs w:val="20"/>
              </w:rPr>
              <w:t xml:space="preserve">Pošta dodá zásilku: </w:t>
            </w:r>
          </w:p>
          <w:p w14:paraId="3747A741" w14:textId="77777777" w:rsidR="00EC1B3E" w:rsidRPr="00366F2E" w:rsidRDefault="00EC1B3E" w:rsidP="001B5A38">
            <w:pPr>
              <w:pStyle w:val="Odstavecseseznamem"/>
              <w:numPr>
                <w:ilvl w:val="0"/>
                <w:numId w:val="63"/>
              </w:numPr>
              <w:suppressAutoHyphens/>
              <w:autoSpaceDE w:val="0"/>
              <w:autoSpaceDN w:val="0"/>
              <w:adjustRightInd w:val="0"/>
              <w:spacing w:line="228" w:lineRule="auto"/>
              <w:rPr>
                <w:rFonts w:ascii="Arial" w:hAnsi="Arial" w:cs="Arial"/>
                <w:sz w:val="20"/>
                <w:szCs w:val="20"/>
              </w:rPr>
            </w:pPr>
            <w:r w:rsidRPr="00366F2E">
              <w:rPr>
                <w:rFonts w:ascii="Arial" w:hAnsi="Arial" w:cs="Arial"/>
                <w:sz w:val="20"/>
                <w:szCs w:val="20"/>
              </w:rPr>
              <w:t xml:space="preserve">je-li adresátem fyzická osoba, jen adresátovi, zmocněnci adresáta, zákonnému zástupci adresáta nebo zmocněnci zákonného zástupce adresáta; </w:t>
            </w:r>
          </w:p>
          <w:p w14:paraId="52E827DA" w14:textId="77777777" w:rsidR="00EC1B3E" w:rsidRPr="00366F2E" w:rsidRDefault="00EC1B3E" w:rsidP="001B5A38">
            <w:pPr>
              <w:pStyle w:val="Odstavecseseznamem"/>
              <w:numPr>
                <w:ilvl w:val="0"/>
                <w:numId w:val="63"/>
              </w:numPr>
              <w:suppressAutoHyphens/>
              <w:autoSpaceDE w:val="0"/>
              <w:autoSpaceDN w:val="0"/>
              <w:adjustRightInd w:val="0"/>
              <w:spacing w:line="228" w:lineRule="auto"/>
              <w:rPr>
                <w:rFonts w:ascii="Arial" w:hAnsi="Arial" w:cs="Arial"/>
                <w:sz w:val="20"/>
                <w:szCs w:val="20"/>
              </w:rPr>
            </w:pPr>
            <w:r w:rsidRPr="00366F2E">
              <w:rPr>
                <w:rFonts w:ascii="Arial" w:hAnsi="Arial" w:cs="Arial"/>
                <w:sz w:val="20"/>
                <w:szCs w:val="20"/>
              </w:rPr>
              <w:t xml:space="preserve">je-li adresátem právnická osoba, jen oprávněné osobě. </w:t>
            </w:r>
          </w:p>
        </w:tc>
      </w:tr>
      <w:tr w:rsidR="009B691D" w:rsidRPr="00366F2E" w14:paraId="6837E29B" w14:textId="77777777" w:rsidTr="000F2062">
        <w:tc>
          <w:tcPr>
            <w:tcW w:w="9923" w:type="dxa"/>
          </w:tcPr>
          <w:p w14:paraId="542786C4" w14:textId="77777777" w:rsidR="00EC1B3E" w:rsidRPr="00366F2E" w:rsidRDefault="00EC1B3E" w:rsidP="000F2062">
            <w:pPr>
              <w:pStyle w:val="Odstavecseseznamem"/>
              <w:numPr>
                <w:ilvl w:val="0"/>
                <w:numId w:val="53"/>
              </w:numPr>
              <w:suppressAutoHyphens/>
              <w:autoSpaceDE w:val="0"/>
              <w:autoSpaceDN w:val="0"/>
              <w:adjustRightInd w:val="0"/>
              <w:spacing w:line="228" w:lineRule="auto"/>
              <w:ind w:left="283" w:hanging="284"/>
              <w:rPr>
                <w:rFonts w:ascii="Arial" w:hAnsi="Arial" w:cs="Arial"/>
                <w:sz w:val="20"/>
                <w:szCs w:val="20"/>
              </w:rPr>
            </w:pPr>
            <w:r w:rsidRPr="00366F2E">
              <w:rPr>
                <w:rFonts w:ascii="Arial" w:hAnsi="Arial" w:cs="Arial"/>
                <w:sz w:val="20"/>
                <w:szCs w:val="20"/>
                <w:u w:val="single"/>
              </w:rPr>
              <w:t>Dodání do vlastních rukou výhradně jen adresáta</w:t>
            </w:r>
            <w:r w:rsidRPr="00366F2E">
              <w:rPr>
                <w:rFonts w:ascii="Arial" w:hAnsi="Arial" w:cs="Arial"/>
                <w:sz w:val="20"/>
                <w:szCs w:val="20"/>
              </w:rPr>
              <w:t xml:space="preserve"> </w:t>
            </w:r>
          </w:p>
          <w:p w14:paraId="0B69EFE3" w14:textId="7F2F06A5" w:rsidR="00EC1B3E" w:rsidRPr="00366F2E" w:rsidRDefault="00EC1B3E" w:rsidP="000F2062">
            <w:pPr>
              <w:pStyle w:val="Odstavecseseznamem"/>
              <w:suppressAutoHyphens/>
              <w:autoSpaceDE w:val="0"/>
              <w:autoSpaceDN w:val="0"/>
              <w:adjustRightInd w:val="0"/>
              <w:spacing w:line="228" w:lineRule="auto"/>
              <w:ind w:left="283"/>
              <w:rPr>
                <w:rFonts w:ascii="Arial" w:hAnsi="Arial" w:cs="Arial"/>
                <w:sz w:val="20"/>
                <w:szCs w:val="20"/>
              </w:rPr>
            </w:pPr>
            <w:r w:rsidRPr="00366F2E">
              <w:rPr>
                <w:rFonts w:ascii="Arial" w:hAnsi="Arial" w:cs="Arial"/>
                <w:sz w:val="20"/>
                <w:szCs w:val="20"/>
              </w:rPr>
              <w:t>(čl. 19 poštovních podmínek</w:t>
            </w:r>
            <w:r w:rsidR="00C31ADB" w:rsidRPr="00366F2E">
              <w:rPr>
                <w:rFonts w:ascii="Arial" w:hAnsi="Arial" w:cs="Arial"/>
                <w:sz w:val="20"/>
                <w:szCs w:val="20"/>
              </w:rPr>
              <w:t xml:space="preserve"> a poštovní a obchodní podmínky dle jednotlivých služeb</w:t>
            </w:r>
            <w:r w:rsidRPr="00366F2E">
              <w:rPr>
                <w:rFonts w:ascii="Arial" w:hAnsi="Arial" w:cs="Arial"/>
                <w:sz w:val="20"/>
                <w:szCs w:val="20"/>
              </w:rPr>
              <w:t>)</w:t>
            </w:r>
          </w:p>
          <w:p w14:paraId="7A249367" w14:textId="77777777" w:rsidR="00EC1B3E" w:rsidRPr="00366F2E" w:rsidRDefault="00EC1B3E" w:rsidP="000F2062">
            <w:pPr>
              <w:pStyle w:val="Odstavecseseznamem"/>
              <w:suppressAutoHyphens/>
              <w:autoSpaceDE w:val="0"/>
              <w:autoSpaceDN w:val="0"/>
              <w:adjustRightInd w:val="0"/>
              <w:spacing w:line="228" w:lineRule="auto"/>
              <w:ind w:left="283"/>
              <w:rPr>
                <w:rFonts w:ascii="Arial" w:hAnsi="Arial" w:cs="Arial"/>
                <w:sz w:val="20"/>
                <w:szCs w:val="20"/>
              </w:rPr>
            </w:pPr>
            <w:r w:rsidRPr="00366F2E">
              <w:rPr>
                <w:rFonts w:ascii="Arial" w:hAnsi="Arial" w:cs="Arial"/>
                <w:sz w:val="20"/>
                <w:szCs w:val="20"/>
              </w:rPr>
              <w:t>Je-li adresátem fyzická osoba, odesílatel může požadovat, aby poštovní zásilka byla dodána výhradně jen adresátovi.</w:t>
            </w:r>
          </w:p>
        </w:tc>
      </w:tr>
    </w:tbl>
    <w:p w14:paraId="42FD4ED1" w14:textId="77777777" w:rsidR="00EC1B3E" w:rsidRPr="00366F2E" w:rsidRDefault="00EC1B3E" w:rsidP="00EC1B3E">
      <w:pPr>
        <w:spacing w:line="228" w:lineRule="auto"/>
        <w:rPr>
          <w:rFonts w:ascii="Arial" w:hAnsi="Arial" w:cs="Arial"/>
          <w:sz w:val="18"/>
          <w:szCs w:val="18"/>
        </w:rPr>
      </w:pPr>
    </w:p>
    <w:tbl>
      <w:tblPr>
        <w:tblW w:w="0" w:type="auto"/>
        <w:tblInd w:w="108" w:type="dxa"/>
        <w:tblLook w:val="04A0" w:firstRow="1" w:lastRow="0" w:firstColumn="1" w:lastColumn="0" w:noHBand="0" w:noVBand="1"/>
      </w:tblPr>
      <w:tblGrid>
        <w:gridCol w:w="10098"/>
      </w:tblGrid>
      <w:tr w:rsidR="00547C55" w:rsidRPr="00366F2E" w14:paraId="6047129A" w14:textId="77777777" w:rsidTr="00976BD7">
        <w:tc>
          <w:tcPr>
            <w:tcW w:w="10098" w:type="dxa"/>
          </w:tcPr>
          <w:sdt>
            <w:sdtPr>
              <w:rPr>
                <w:rFonts w:ascii="Arial" w:hAnsi="Arial" w:cs="Arial"/>
                <w:sz w:val="20"/>
                <w:szCs w:val="20"/>
              </w:rPr>
              <w:id w:val="-2104330651"/>
              <w:placeholder>
                <w:docPart w:val="DefaultPlaceholder_1081868574"/>
              </w:placeholder>
            </w:sdtPr>
            <w:sdtEndPr/>
            <w:sdtContent>
              <w:p w14:paraId="0AC58118" w14:textId="7C7D457E" w:rsidR="00EC1B3E" w:rsidRPr="00366F2E" w:rsidRDefault="00EC1B3E" w:rsidP="2A37792C">
                <w:pPr>
                  <w:jc w:val="both"/>
                  <w:rPr>
                    <w:rFonts w:ascii="Arial" w:hAnsi="Arial" w:cs="Arial"/>
                    <w:b/>
                    <w:bCs/>
                  </w:rPr>
                </w:pPr>
                <w:r w:rsidRPr="00366F2E">
                  <w:rPr>
                    <w:rFonts w:ascii="Arial" w:hAnsi="Arial" w:cs="Arial"/>
                    <w:b/>
                    <w:bCs/>
                  </w:rPr>
                  <w:t xml:space="preserve">Dobírka </w:t>
                </w:r>
                <w:r w:rsidR="1405ACC2" w:rsidRPr="00366F2E">
                  <w:rPr>
                    <w:rFonts w:ascii="Arial" w:hAnsi="Arial" w:cs="Arial"/>
                    <w:b/>
                    <w:bCs/>
                  </w:rPr>
                  <w:t>při použití Poštovní dobírkové poukázky A nebo C</w:t>
                </w:r>
              </w:p>
              <w:p w14:paraId="55F62F0A" w14:textId="77777777" w:rsidR="00EC1B3E" w:rsidRPr="00366F2E" w:rsidRDefault="00EC1B3E" w:rsidP="002C33D3">
                <w:pPr>
                  <w:jc w:val="both"/>
                  <w:rPr>
                    <w:rFonts w:ascii="Arial" w:hAnsi="Arial" w:cs="Arial"/>
                    <w:sz w:val="20"/>
                    <w:szCs w:val="20"/>
                  </w:rPr>
                </w:pPr>
                <w:r w:rsidRPr="00366F2E">
                  <w:rPr>
                    <w:rFonts w:ascii="Arial" w:hAnsi="Arial" w:cs="Arial"/>
                    <w:sz w:val="20"/>
                    <w:szCs w:val="20"/>
                  </w:rPr>
                  <w:t>(čl. 20 poštovních podmínek a poštovní a obchodní podmínky dle jednotlivých služeb)</w:t>
                </w:r>
              </w:p>
              <w:p w14:paraId="60776ABF" w14:textId="28149C7A" w:rsidR="00EC1B3E" w:rsidRPr="00366F2E" w:rsidRDefault="00EC1B3E" w:rsidP="008834B9">
                <w:pPr>
                  <w:suppressAutoHyphens/>
                  <w:autoSpaceDE w:val="0"/>
                  <w:autoSpaceDN w:val="0"/>
                  <w:adjustRightInd w:val="0"/>
                  <w:spacing w:line="228" w:lineRule="auto"/>
                  <w:jc w:val="both"/>
                  <w:rPr>
                    <w:rFonts w:ascii="Arial" w:hAnsi="Arial" w:cs="Arial"/>
                    <w:sz w:val="20"/>
                    <w:szCs w:val="20"/>
                  </w:rPr>
                </w:pPr>
                <w:r w:rsidRPr="00366F2E">
                  <w:rPr>
                    <w:rFonts w:ascii="Arial" w:hAnsi="Arial" w:cs="Arial"/>
                    <w:sz w:val="20"/>
                    <w:szCs w:val="20"/>
                  </w:rPr>
                  <w:t>Při dodání pošta od příjemce vybere odesílatelem stanovenou peněžní částku (dobírková částka). Následně ji vyplatí odesílateli nebo odesílatelem určené osobě, v hotovosti nebo převodem na určený účet.</w:t>
                </w:r>
              </w:p>
            </w:sdtContent>
          </w:sdt>
        </w:tc>
      </w:tr>
      <w:tr w:rsidR="00EC1B3E" w:rsidRPr="00366F2E" w14:paraId="51A23A2D" w14:textId="77777777" w:rsidTr="00976BD7">
        <w:tc>
          <w:tcPr>
            <w:tcW w:w="10098" w:type="dxa"/>
          </w:tcPr>
          <w:p w14:paraId="2AB52A66" w14:textId="77777777" w:rsidR="00EC1B3E" w:rsidRPr="00366F2E" w:rsidRDefault="3FEE33A1" w:rsidP="009F796A">
            <w:pPr>
              <w:pStyle w:val="Bezmezer"/>
              <w:tabs>
                <w:tab w:val="left" w:pos="7655"/>
              </w:tabs>
              <w:jc w:val="both"/>
              <w:rPr>
                <w:rFonts w:ascii="Arial" w:hAnsi="Arial" w:cs="Arial"/>
                <w:sz w:val="20"/>
                <w:szCs w:val="20"/>
              </w:rPr>
            </w:pPr>
            <w:r w:rsidRPr="00366F2E">
              <w:rPr>
                <w:rFonts w:ascii="Arial" w:hAnsi="Arial" w:cs="Arial"/>
                <w:sz w:val="20"/>
                <w:szCs w:val="20"/>
              </w:rPr>
              <w:t>Dále se připočítává příslušná částka dle použití poštovní dobírkové poukázky A nebo C</w:t>
            </w:r>
            <w:r w:rsidR="3C2268FB" w:rsidRPr="00366F2E">
              <w:rPr>
                <w:rFonts w:ascii="Arial" w:hAnsi="Arial" w:cs="Arial"/>
                <w:sz w:val="20"/>
                <w:szCs w:val="20"/>
              </w:rPr>
              <w:t xml:space="preserve"> (netýká se služby Balíkovna</w:t>
            </w:r>
            <w:r w:rsidR="0A306A55" w:rsidRPr="00366F2E">
              <w:rPr>
                <w:rFonts w:ascii="Arial" w:hAnsi="Arial" w:cs="Arial"/>
                <w:sz w:val="20"/>
                <w:szCs w:val="20"/>
              </w:rPr>
              <w:t xml:space="preserve"> a Balíkovna na adresu</w:t>
            </w:r>
            <w:r w:rsidR="3C2268FB" w:rsidRPr="00366F2E">
              <w:rPr>
                <w:rFonts w:ascii="Arial" w:hAnsi="Arial" w:cs="Arial"/>
                <w:sz w:val="20"/>
                <w:szCs w:val="20"/>
              </w:rPr>
              <w:t>)</w:t>
            </w:r>
            <w:r w:rsidRPr="00366F2E">
              <w:rPr>
                <w:rFonts w:ascii="Arial" w:hAnsi="Arial" w:cs="Arial"/>
                <w:sz w:val="20"/>
                <w:szCs w:val="20"/>
              </w:rPr>
              <w:t>.</w:t>
            </w:r>
          </w:p>
          <w:p w14:paraId="4FF762AE" w14:textId="77777777" w:rsidR="00257A96" w:rsidRPr="00366F2E" w:rsidRDefault="00257A96" w:rsidP="009F796A">
            <w:pPr>
              <w:pStyle w:val="Bezmezer"/>
              <w:tabs>
                <w:tab w:val="left" w:pos="7655"/>
              </w:tabs>
              <w:jc w:val="both"/>
              <w:rPr>
                <w:rFonts w:ascii="Arial" w:hAnsi="Arial" w:cs="Arial"/>
                <w:sz w:val="20"/>
                <w:szCs w:val="20"/>
              </w:rPr>
            </w:pPr>
          </w:p>
          <w:p w14:paraId="439D02B9" w14:textId="2B78294E" w:rsidR="00257A96" w:rsidRPr="00366F2E" w:rsidRDefault="1405ACC2" w:rsidP="009F796A">
            <w:pPr>
              <w:pStyle w:val="Bezmezer"/>
              <w:tabs>
                <w:tab w:val="left" w:pos="7655"/>
              </w:tabs>
              <w:jc w:val="both"/>
              <w:rPr>
                <w:rFonts w:ascii="Arial" w:hAnsi="Arial" w:cs="Arial"/>
                <w:b/>
                <w:bCs/>
              </w:rPr>
            </w:pPr>
            <w:r w:rsidRPr="00366F2E">
              <w:rPr>
                <w:rFonts w:ascii="Arial" w:hAnsi="Arial" w:cs="Arial"/>
                <w:b/>
                <w:bCs/>
              </w:rPr>
              <w:t>Dobírka při použití Dobírky bez dokladu</w:t>
            </w:r>
            <w:r w:rsidR="291FC770" w:rsidRPr="00366F2E">
              <w:rPr>
                <w:rFonts w:ascii="Arial" w:hAnsi="Arial" w:cs="Arial"/>
                <w:b/>
                <w:bCs/>
              </w:rPr>
              <w:t>:</w:t>
            </w:r>
          </w:p>
          <w:p w14:paraId="2843668C" w14:textId="562AA88E" w:rsidR="00257A96" w:rsidRPr="00366F2E" w:rsidRDefault="1405ACC2" w:rsidP="009F796A">
            <w:pPr>
              <w:pStyle w:val="Bezmezer"/>
              <w:tabs>
                <w:tab w:val="left" w:pos="7655"/>
              </w:tabs>
              <w:jc w:val="both"/>
              <w:rPr>
                <w:rFonts w:ascii="Arial" w:hAnsi="Arial" w:cs="Arial"/>
                <w:b/>
                <w:bCs/>
              </w:rPr>
            </w:pPr>
            <w:r w:rsidRPr="00366F2E">
              <w:rPr>
                <w:rFonts w:ascii="Arial" w:hAnsi="Arial" w:cs="Arial"/>
                <w:sz w:val="20"/>
                <w:szCs w:val="20"/>
              </w:rPr>
              <w:t>(čl. 20 poštovních podmínek a poštovní a obchodní podmínky dle jednotlivých služeb)</w:t>
            </w:r>
          </w:p>
          <w:p w14:paraId="7FE3C414" w14:textId="77777777" w:rsidR="00257A96" w:rsidRPr="00366F2E" w:rsidRDefault="00257A96" w:rsidP="00257A96">
            <w:pPr>
              <w:pStyle w:val="Bezmezer"/>
              <w:tabs>
                <w:tab w:val="left" w:pos="7655"/>
              </w:tabs>
              <w:jc w:val="both"/>
              <w:rPr>
                <w:rFonts w:ascii="Arial" w:hAnsi="Arial" w:cs="Arial"/>
                <w:b/>
                <w:bCs/>
              </w:rPr>
            </w:pPr>
          </w:p>
          <w:p w14:paraId="7DD647DF" w14:textId="13DF5610" w:rsidR="00257A96" w:rsidRPr="00366F2E" w:rsidRDefault="1405ACC2" w:rsidP="00202233">
            <w:pPr>
              <w:pStyle w:val="Bezmezer"/>
              <w:numPr>
                <w:ilvl w:val="0"/>
                <w:numId w:val="58"/>
              </w:numPr>
              <w:tabs>
                <w:tab w:val="left" w:pos="7655"/>
              </w:tabs>
              <w:ind w:left="489" w:hanging="283"/>
              <w:jc w:val="both"/>
              <w:rPr>
                <w:rFonts w:ascii="Arial" w:hAnsi="Arial" w:cs="Arial"/>
                <w:b/>
                <w:bCs/>
              </w:rPr>
            </w:pPr>
            <w:r w:rsidRPr="00366F2E">
              <w:rPr>
                <w:rFonts w:ascii="Arial" w:hAnsi="Arial" w:cs="Arial"/>
                <w:b/>
                <w:bCs/>
              </w:rPr>
              <w:t>Dobírka – účet</w:t>
            </w:r>
          </w:p>
          <w:p w14:paraId="347DEFCE" w14:textId="2139F672" w:rsidR="00257A96" w:rsidRPr="00366F2E" w:rsidRDefault="1405ACC2" w:rsidP="00202233">
            <w:pPr>
              <w:pStyle w:val="Bezmezer"/>
              <w:tabs>
                <w:tab w:val="left" w:pos="7655"/>
              </w:tabs>
              <w:ind w:left="489"/>
              <w:jc w:val="both"/>
              <w:rPr>
                <w:rFonts w:ascii="Arial" w:hAnsi="Arial" w:cs="Arial"/>
                <w:sz w:val="20"/>
                <w:szCs w:val="20"/>
              </w:rPr>
            </w:pPr>
            <w:r w:rsidRPr="00366F2E">
              <w:rPr>
                <w:rFonts w:ascii="Arial" w:hAnsi="Arial" w:cs="Arial"/>
                <w:sz w:val="20"/>
                <w:szCs w:val="20"/>
              </w:rPr>
              <w:t>Při dodání pošta od příjemce vybere odesílatelem stanovenou peněžní částku (dobírková částka). Následně ji vyplatí odesílateli nebo odesílatelem určené osobě převodem na určený účet.</w:t>
            </w:r>
          </w:p>
          <w:p w14:paraId="7EC95102" w14:textId="77777777" w:rsidR="00257A96" w:rsidRPr="00366F2E" w:rsidRDefault="00257A96" w:rsidP="009F796A">
            <w:pPr>
              <w:pStyle w:val="Bezmezer"/>
              <w:tabs>
                <w:tab w:val="left" w:pos="7655"/>
              </w:tabs>
              <w:jc w:val="both"/>
              <w:rPr>
                <w:rFonts w:ascii="Arial" w:hAnsi="Arial" w:cs="Arial"/>
                <w:sz w:val="20"/>
                <w:szCs w:val="20"/>
              </w:rPr>
            </w:pPr>
          </w:p>
          <w:p w14:paraId="150C61E7" w14:textId="44D6C78D" w:rsidR="00257A96" w:rsidRPr="00366F2E" w:rsidRDefault="1405ACC2" w:rsidP="00202233">
            <w:pPr>
              <w:pStyle w:val="Bezmezer"/>
              <w:numPr>
                <w:ilvl w:val="0"/>
                <w:numId w:val="58"/>
              </w:numPr>
              <w:tabs>
                <w:tab w:val="left" w:pos="7655"/>
              </w:tabs>
              <w:ind w:left="489" w:hanging="283"/>
              <w:jc w:val="both"/>
              <w:rPr>
                <w:rFonts w:ascii="Arial" w:hAnsi="Arial" w:cs="Arial"/>
                <w:b/>
                <w:bCs/>
              </w:rPr>
            </w:pPr>
            <w:r w:rsidRPr="00366F2E">
              <w:rPr>
                <w:rFonts w:ascii="Arial" w:hAnsi="Arial" w:cs="Arial"/>
                <w:b/>
                <w:bCs/>
              </w:rPr>
              <w:t>Dobírka – hotovost</w:t>
            </w:r>
          </w:p>
          <w:p w14:paraId="79A532FE" w14:textId="05C3423A" w:rsidR="00257A96" w:rsidRPr="00366F2E" w:rsidRDefault="1405ACC2" w:rsidP="008D44F3">
            <w:pPr>
              <w:pStyle w:val="Bezmezer"/>
              <w:tabs>
                <w:tab w:val="left" w:pos="7655"/>
              </w:tabs>
              <w:ind w:left="489"/>
              <w:jc w:val="both"/>
              <w:rPr>
                <w:rFonts w:ascii="Arial" w:hAnsi="Arial" w:cs="Arial"/>
                <w:b/>
                <w:sz w:val="20"/>
              </w:rPr>
            </w:pPr>
            <w:r w:rsidRPr="00366F2E">
              <w:rPr>
                <w:rFonts w:ascii="Arial" w:hAnsi="Arial" w:cs="Arial"/>
                <w:sz w:val="20"/>
                <w:szCs w:val="20"/>
              </w:rPr>
              <w:t>Při dodání pošta od příjemce vybere odesílatelem stanovenou peněžní částku (dobírková částka). Následně ji vyplatí odesílateli nebo odesílatelem určené osobě v hotovosti.</w:t>
            </w:r>
          </w:p>
        </w:tc>
      </w:tr>
    </w:tbl>
    <w:p w14:paraId="1A56B2B6" w14:textId="77777777" w:rsidR="00AE7E51" w:rsidRPr="00366F2E" w:rsidRDefault="00AE7E51" w:rsidP="00EC1B3E">
      <w:pPr>
        <w:spacing w:line="228" w:lineRule="auto"/>
        <w:rPr>
          <w:rFonts w:ascii="Arial" w:hAnsi="Arial" w:cs="Arial"/>
          <w:sz w:val="18"/>
          <w:szCs w:val="18"/>
        </w:rPr>
      </w:pPr>
    </w:p>
    <w:tbl>
      <w:tblPr>
        <w:tblW w:w="0" w:type="auto"/>
        <w:tblInd w:w="108" w:type="dxa"/>
        <w:tblLook w:val="04A0" w:firstRow="1" w:lastRow="0" w:firstColumn="1" w:lastColumn="0" w:noHBand="0" w:noVBand="1"/>
      </w:tblPr>
      <w:tblGrid>
        <w:gridCol w:w="9923"/>
      </w:tblGrid>
      <w:tr w:rsidR="00547C55" w:rsidRPr="00366F2E" w14:paraId="70561519" w14:textId="77777777" w:rsidTr="2A37792C">
        <w:tc>
          <w:tcPr>
            <w:tcW w:w="9923" w:type="dxa"/>
          </w:tcPr>
          <w:sdt>
            <w:sdtPr>
              <w:rPr>
                <w:rFonts w:ascii="Arial" w:hAnsi="Arial" w:cs="Arial"/>
                <w:b/>
                <w:bCs/>
              </w:rPr>
              <w:id w:val="1454212686"/>
              <w:placeholder>
                <w:docPart w:val="DefaultPlaceholder_1081868574"/>
              </w:placeholder>
            </w:sdtPr>
            <w:sdtEndPr/>
            <w:sdtContent>
              <w:p w14:paraId="77AAD90F" w14:textId="4BB79C1B" w:rsidR="00EC1B3E" w:rsidRPr="00366F2E" w:rsidRDefault="00EC1B3E" w:rsidP="008D44F3">
                <w:pPr>
                  <w:pStyle w:val="Bezmezer"/>
                  <w:numPr>
                    <w:ilvl w:val="0"/>
                    <w:numId w:val="58"/>
                  </w:numPr>
                  <w:tabs>
                    <w:tab w:val="left" w:pos="7655"/>
                  </w:tabs>
                  <w:ind w:left="489" w:hanging="283"/>
                  <w:jc w:val="both"/>
                  <w:rPr>
                    <w:rFonts w:ascii="Arial" w:hAnsi="Arial" w:cs="Arial"/>
                    <w:b/>
                    <w:bCs/>
                  </w:rPr>
                </w:pPr>
                <w:proofErr w:type="spellStart"/>
                <w:r w:rsidRPr="00366F2E">
                  <w:rPr>
                    <w:rFonts w:ascii="Arial" w:hAnsi="Arial" w:cs="Arial"/>
                    <w:b/>
                    <w:bCs/>
                  </w:rPr>
                  <w:t>Bezdokladová</w:t>
                </w:r>
                <w:proofErr w:type="spellEnd"/>
                <w:r w:rsidRPr="00366F2E">
                  <w:rPr>
                    <w:rFonts w:ascii="Arial" w:hAnsi="Arial" w:cs="Arial"/>
                    <w:b/>
                    <w:bCs/>
                  </w:rPr>
                  <w:t xml:space="preserve"> dobírka  </w:t>
                </w:r>
              </w:p>
            </w:sdtContent>
          </w:sdt>
        </w:tc>
      </w:tr>
      <w:tr w:rsidR="009B691D" w:rsidRPr="00366F2E" w14:paraId="57EC6A49" w14:textId="77777777" w:rsidTr="2A37792C">
        <w:tc>
          <w:tcPr>
            <w:tcW w:w="9923" w:type="dxa"/>
          </w:tcPr>
          <w:p w14:paraId="31745BA4" w14:textId="77777777" w:rsidR="00EC1B3E" w:rsidRPr="00366F2E" w:rsidRDefault="00EC1B3E" w:rsidP="008D44F3">
            <w:pPr>
              <w:pStyle w:val="Bezmezer"/>
              <w:tabs>
                <w:tab w:val="left" w:pos="7655"/>
              </w:tabs>
              <w:ind w:left="489"/>
              <w:jc w:val="both"/>
              <w:rPr>
                <w:rFonts w:ascii="Arial" w:hAnsi="Arial" w:cs="Arial"/>
                <w:sz w:val="20"/>
              </w:rPr>
            </w:pPr>
            <w:r w:rsidRPr="00366F2E">
              <w:rPr>
                <w:rFonts w:ascii="Arial" w:hAnsi="Arial" w:cs="Arial"/>
                <w:sz w:val="20"/>
              </w:rPr>
              <w:t>Dobírková částka je vybrána na základě elektronicky předaných podacích dat (datový soubor) a příjem peněžních částek je tak urychlen. Služba se poskytuje pouze smluvním partnerům.</w:t>
            </w:r>
          </w:p>
        </w:tc>
      </w:tr>
    </w:tbl>
    <w:p w14:paraId="23B645D8" w14:textId="47350B04" w:rsidR="00EC1B3E" w:rsidRPr="00366F2E" w:rsidRDefault="00EC1B3E" w:rsidP="00EC1B3E">
      <w:pPr>
        <w:spacing w:line="228" w:lineRule="auto"/>
        <w:rPr>
          <w:rFonts w:ascii="Arial" w:hAnsi="Arial" w:cs="Arial"/>
          <w:sz w:val="18"/>
          <w:szCs w:val="18"/>
        </w:rPr>
      </w:pPr>
    </w:p>
    <w:sdt>
      <w:sdtPr>
        <w:rPr>
          <w:rFonts w:ascii="Arial" w:hAnsi="Arial" w:cs="Arial"/>
          <w:sz w:val="20"/>
          <w:szCs w:val="20"/>
        </w:rPr>
        <w:id w:val="1901096786"/>
        <w:placeholder>
          <w:docPart w:val="DefaultPlaceholder_1081868574"/>
        </w:placeholder>
      </w:sdtPr>
      <w:sdtEndPr/>
      <w:sdtContent>
        <w:p w14:paraId="779922EE" w14:textId="34B8B209" w:rsidR="00000E6D" w:rsidRPr="00366F2E" w:rsidRDefault="00000E6D" w:rsidP="2A37792C">
          <w:pPr>
            <w:pStyle w:val="Bezmezer"/>
            <w:tabs>
              <w:tab w:val="left" w:pos="7655"/>
            </w:tabs>
            <w:ind w:left="142"/>
            <w:rPr>
              <w:rFonts w:ascii="Arial" w:hAnsi="Arial" w:cs="Arial"/>
              <w:b/>
              <w:bCs/>
            </w:rPr>
          </w:pPr>
          <w:r w:rsidRPr="00366F2E">
            <w:rPr>
              <w:rFonts w:ascii="Arial" w:hAnsi="Arial" w:cs="Arial"/>
              <w:b/>
              <w:bCs/>
            </w:rPr>
            <w:t xml:space="preserve">Cenný obsah – </w:t>
          </w:r>
          <w:r w:rsidR="009F6E28" w:rsidRPr="00366F2E">
            <w:rPr>
              <w:rFonts w:ascii="Arial" w:hAnsi="Arial" w:cs="Arial"/>
              <w:b/>
              <w:bCs/>
            </w:rPr>
            <w:t>Balíkovna plus</w:t>
          </w:r>
          <w:r w:rsidR="000E64EF" w:rsidRPr="00366F2E">
            <w:rPr>
              <w:rFonts w:ascii="Arial" w:hAnsi="Arial" w:cs="Arial"/>
              <w:b/>
              <w:bCs/>
            </w:rPr>
            <w:t xml:space="preserve"> a</w:t>
          </w:r>
          <w:r w:rsidR="009F6E28" w:rsidRPr="00366F2E">
            <w:rPr>
              <w:rFonts w:ascii="Arial" w:hAnsi="Arial" w:cs="Arial"/>
              <w:b/>
              <w:bCs/>
            </w:rPr>
            <w:t xml:space="preserve"> </w:t>
          </w:r>
          <w:r w:rsidRPr="00366F2E">
            <w:rPr>
              <w:rFonts w:ascii="Arial" w:hAnsi="Arial" w:cs="Arial"/>
              <w:b/>
              <w:bCs/>
            </w:rPr>
            <w:t>Balík Do ruky</w:t>
          </w:r>
        </w:p>
        <w:p w14:paraId="48DE0A0F" w14:textId="77777777" w:rsidR="00000E6D" w:rsidRPr="00366F2E" w:rsidRDefault="00000E6D" w:rsidP="00000E6D">
          <w:pPr>
            <w:pStyle w:val="Bezmezer"/>
            <w:tabs>
              <w:tab w:val="left" w:pos="7655"/>
            </w:tabs>
            <w:ind w:left="142"/>
            <w:rPr>
              <w:rFonts w:ascii="Arial" w:hAnsi="Arial" w:cs="Arial"/>
              <w:sz w:val="20"/>
              <w:szCs w:val="20"/>
            </w:rPr>
          </w:pPr>
          <w:r w:rsidRPr="00366F2E">
            <w:rPr>
              <w:rFonts w:ascii="Arial" w:hAnsi="Arial" w:cs="Arial"/>
              <w:sz w:val="20"/>
              <w:szCs w:val="20"/>
            </w:rPr>
            <w:t>(poštovní podmínky jednotlivých služeb)</w:t>
          </w:r>
        </w:p>
        <w:p w14:paraId="58F46D92" w14:textId="5DEC8A14" w:rsidR="00000E6D" w:rsidRPr="00366F2E" w:rsidRDefault="00000E6D" w:rsidP="002C33D3">
          <w:pPr>
            <w:spacing w:line="228" w:lineRule="auto"/>
            <w:ind w:left="142"/>
            <w:jc w:val="both"/>
            <w:rPr>
              <w:rFonts w:ascii="Arial" w:hAnsi="Arial" w:cs="Arial"/>
              <w:sz w:val="18"/>
              <w:szCs w:val="18"/>
            </w:rPr>
          </w:pPr>
          <w:r w:rsidRPr="00366F2E">
            <w:rPr>
              <w:rFonts w:ascii="Arial" w:hAnsi="Arial" w:cs="Arial"/>
              <w:sz w:val="20"/>
              <w:szCs w:val="20"/>
            </w:rPr>
            <w:t>Odes</w:t>
          </w:r>
          <w:r w:rsidR="009F6E28" w:rsidRPr="00366F2E">
            <w:rPr>
              <w:rFonts w:ascii="Arial" w:hAnsi="Arial" w:cs="Arial"/>
              <w:sz w:val="20"/>
              <w:szCs w:val="20"/>
            </w:rPr>
            <w:t>í</w:t>
          </w:r>
          <w:r w:rsidRPr="00366F2E">
            <w:rPr>
              <w:rFonts w:ascii="Arial" w:hAnsi="Arial" w:cs="Arial"/>
              <w:sz w:val="20"/>
              <w:szCs w:val="20"/>
            </w:rPr>
            <w:t>latel může požádat, aby obsahem zásilky mohly být peníze, aktivované platební karty a jiné platební prostředky; poukázky na odběr zboží nebo služeb; směnky, šeky a jiné cenné papíry; předměty kulturní, umělecké nebo sběratelské hodnoty bez ohledu na jejich stáří a cenu; šperky, drahé kameny, drahé kovy a výrobky z nich, a další obdobně cenné věci.</w:t>
          </w:r>
        </w:p>
      </w:sdtContent>
    </w:sdt>
    <w:p w14:paraId="536AD7EA" w14:textId="77777777" w:rsidR="00000E6D" w:rsidRPr="00366F2E" w:rsidRDefault="00000E6D" w:rsidP="00000E6D">
      <w:pPr>
        <w:spacing w:line="228" w:lineRule="auto"/>
        <w:ind w:left="142"/>
        <w:rPr>
          <w:rFonts w:ascii="Arial" w:hAnsi="Arial" w:cs="Arial"/>
          <w:sz w:val="18"/>
          <w:szCs w:val="18"/>
        </w:rPr>
      </w:pPr>
    </w:p>
    <w:tbl>
      <w:tblPr>
        <w:tblW w:w="0" w:type="auto"/>
        <w:tblInd w:w="108" w:type="dxa"/>
        <w:tblLook w:val="04A0" w:firstRow="1" w:lastRow="0" w:firstColumn="1" w:lastColumn="0" w:noHBand="0" w:noVBand="1"/>
      </w:tblPr>
      <w:tblGrid>
        <w:gridCol w:w="10240"/>
      </w:tblGrid>
      <w:tr w:rsidR="00547C55" w:rsidRPr="00366F2E" w14:paraId="154957C2" w14:textId="77777777" w:rsidTr="00976BD7">
        <w:tc>
          <w:tcPr>
            <w:tcW w:w="10240" w:type="dxa"/>
          </w:tcPr>
          <w:sdt>
            <w:sdtPr>
              <w:rPr>
                <w:rFonts w:ascii="Arial" w:hAnsi="Arial" w:cs="Arial"/>
                <w:b/>
              </w:rPr>
              <w:id w:val="-1018627396"/>
            </w:sdtPr>
            <w:sdtEndPr>
              <w:rPr>
                <w:b w:val="0"/>
              </w:rPr>
            </w:sdtEndPr>
            <w:sdtContent>
              <w:p w14:paraId="22A22259" w14:textId="77777777" w:rsidR="00EC1B3E" w:rsidRPr="00366F2E" w:rsidRDefault="00EC1B3E" w:rsidP="000F2062">
                <w:pPr>
                  <w:rPr>
                    <w:rFonts w:ascii="Arial" w:hAnsi="Arial" w:cs="Arial"/>
                  </w:rPr>
                </w:pPr>
                <w:r w:rsidRPr="00366F2E">
                  <w:rPr>
                    <w:rFonts w:ascii="Arial" w:hAnsi="Arial" w:cs="Arial"/>
                    <w:b/>
                  </w:rPr>
                  <w:t xml:space="preserve">Zkrácení lhůty </w:t>
                </w:r>
                <w:r w:rsidRPr="00366F2E">
                  <w:rPr>
                    <w:rFonts w:ascii="Arial" w:hAnsi="Arial" w:cs="Arial"/>
                  </w:rPr>
                  <w:t>pro vyzvednutí poštovní zásilky</w:t>
                </w:r>
              </w:p>
              <w:sdt>
                <w:sdtPr>
                  <w:rPr>
                    <w:rFonts w:ascii="Arial" w:hAnsi="Arial" w:cs="Arial"/>
                    <w:sz w:val="20"/>
                    <w:szCs w:val="20"/>
                  </w:rPr>
                  <w:id w:val="-1383090672"/>
                </w:sdtPr>
                <w:sdtEndPr/>
                <w:sdtContent>
                  <w:p w14:paraId="410C709F" w14:textId="44A1287D" w:rsidR="00EC1B3E" w:rsidRPr="00366F2E" w:rsidRDefault="00EC1B3E" w:rsidP="000F2062">
                    <w:pPr>
                      <w:pStyle w:val="Bezmezer"/>
                      <w:tabs>
                        <w:tab w:val="left" w:pos="7655"/>
                      </w:tabs>
                      <w:jc w:val="both"/>
                      <w:rPr>
                        <w:rFonts w:ascii="Arial" w:hAnsi="Arial" w:cs="Arial"/>
                      </w:rPr>
                    </w:pPr>
                    <w:r w:rsidRPr="00366F2E">
                      <w:rPr>
                        <w:rFonts w:ascii="Arial" w:hAnsi="Arial" w:cs="Arial"/>
                        <w:sz w:val="20"/>
                        <w:szCs w:val="20"/>
                      </w:rPr>
                      <w:t>(čl. 21 poštovních podmínek a poštovní podmínky jednotlivých služeb)</w:t>
                    </w:r>
                  </w:p>
                </w:sdtContent>
              </w:sdt>
            </w:sdtContent>
          </w:sdt>
        </w:tc>
      </w:tr>
      <w:tr w:rsidR="009B691D" w:rsidRPr="00366F2E" w14:paraId="74FB7950" w14:textId="77777777" w:rsidTr="00976BD7">
        <w:tc>
          <w:tcPr>
            <w:tcW w:w="10240" w:type="dxa"/>
          </w:tcPr>
          <w:p w14:paraId="39B878B5" w14:textId="5659CA9A" w:rsidR="00EC1B3E" w:rsidRPr="00366F2E" w:rsidRDefault="00EC1B3E" w:rsidP="000F2062">
            <w:pPr>
              <w:pStyle w:val="Zkladntextodsazen3"/>
              <w:suppressAutoHyphens/>
              <w:autoSpaceDE w:val="0"/>
              <w:autoSpaceDN w:val="0"/>
              <w:adjustRightInd w:val="0"/>
              <w:spacing w:line="228" w:lineRule="auto"/>
              <w:ind w:left="0" w:firstLine="0"/>
              <w:rPr>
                <w:rFonts w:ascii="Arial" w:hAnsi="Arial" w:cs="Arial"/>
                <w:b/>
              </w:rPr>
            </w:pPr>
            <w:r w:rsidRPr="00366F2E">
              <w:rPr>
                <w:rFonts w:ascii="Arial" w:hAnsi="Arial" w:cs="Arial"/>
                <w:sz w:val="20"/>
              </w:rPr>
              <w:t>Na poště je zásilka standardně uložena 15 dní. Odesílatel však může požádat o zkrácení na 10 dní.</w:t>
            </w:r>
          </w:p>
        </w:tc>
      </w:tr>
    </w:tbl>
    <w:bookmarkEnd w:id="619"/>
    <w:p w14:paraId="6E69EFCA" w14:textId="5289FD40" w:rsidR="00EC1B3E" w:rsidRPr="00366F2E" w:rsidRDefault="00F727F9" w:rsidP="00EC1B3E">
      <w:pPr>
        <w:spacing w:line="228" w:lineRule="auto"/>
        <w:rPr>
          <w:rFonts w:ascii="Arial" w:hAnsi="Arial" w:cs="Arial"/>
          <w:sz w:val="18"/>
          <w:szCs w:val="18"/>
        </w:rPr>
      </w:pPr>
      <w:r w:rsidRPr="00366F2E">
        <w:rPr>
          <w:rFonts w:ascii="Arial" w:hAnsi="Arial" w:cs="Arial"/>
          <w:noProof/>
          <w:lang w:eastAsia="cs-CZ"/>
        </w:rPr>
        <mc:AlternateContent>
          <mc:Choice Requires="wps">
            <w:drawing>
              <wp:anchor distT="0" distB="0" distL="114300" distR="114300" simplePos="0" relativeHeight="251658294" behindDoc="0" locked="0" layoutInCell="1" allowOverlap="1" wp14:anchorId="2B3A2949" wp14:editId="525F8982">
                <wp:simplePos x="0" y="0"/>
                <wp:positionH relativeFrom="margin">
                  <wp:posOffset>849630</wp:posOffset>
                </wp:positionH>
                <wp:positionV relativeFrom="bottomMargin">
                  <wp:posOffset>197485</wp:posOffset>
                </wp:positionV>
                <wp:extent cx="4847590" cy="258445"/>
                <wp:effectExtent l="0" t="0" r="0" b="8255"/>
                <wp:wrapNone/>
                <wp:docPr id="20" name="Textové pole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EF11B42" w14:textId="77777777" w:rsidR="00F727F9" w:rsidRPr="006E1087" w:rsidRDefault="00F727F9" w:rsidP="00F727F9">
                            <w:pPr>
                              <w:jc w:val="center"/>
                            </w:pPr>
                            <w:r>
                              <w:rPr>
                                <w:b/>
                                <w:i/>
                              </w:rPr>
                              <w:t>Podrobné informace k doplňkovým službám, příplatkům a vrácení cen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022DA639">
              <v:shape id="Textové pole 20" style="position:absolute;margin-left:66.9pt;margin-top:15.55pt;width:381.7pt;height:20.35pt;z-index:251658294;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09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xIVG5QEAAKkDAAAOAAAAZHJzL2Uyb0RvYy54bWysU8GO0zAQvSPxD5bvNG1JaTdqulp2tQhp&#10;WZAWPsBx7MQi8Zix26R8PWOn2y1wQ1wsz4zz5r03k+312HfsoNAbsCVfzOacKSuhNrYp+bev9282&#10;nPkgbC06sKrkR+X59e71q+3gCrWEFrpaISMQ64vBlbwNwRVZ5mWreuFn4JSlogbsRaAQm6xGMRB6&#10;32XL+fxdNgDWDkEq7yl7NxX5LuFrrWT4rLVXgXUlJ24hnZjOKp7ZbiuKBoVrjTzREP/AohfGUtMz&#10;1J0Igu3R/AXVG4ngQYeZhD4DrY1USQOpWcz/UPPUCqeSFjLHu7NN/v/BysfDk/uCLIzvYaQBJhHe&#10;PYD87pmF21bYRt0gwtAqUVPjRbQsG5wvTp9Gq33hI0g1fIKahiz2ARLQqLGPrpBORug0gOPZdDUG&#10;JimZb/L16opKkmrL1SbPV6mFKJ6/dujDBwU9i5eSIw01oYvDgw+RjSien8RmFu5N16XBdva3BD2M&#10;mcQ+Ep6oh7EamalLvn4bG0c1FdRH0oMw7QvtN11awJ+cDbQrJfc/9gIVZ91HS55cLfI8LlcK8tV6&#10;SQFeVqrLirCSoEoeOJuut2FayL1D07TUaZqChRvyUZsk8YXViT/tQ1J+2t24cJdxevXyh+1+AQAA&#10;//8DAFBLAwQUAAYACAAAACEAbYqc5d4AAAAJAQAADwAAAGRycy9kb3ducmV2LnhtbEyPzU7DMBCE&#10;70i8g7VI3KidBto0xKkqEFdQy4/EzY23SdR4HcVuE96e5USPoxnNfFOsJ9eJMw6h9aQhmSkQSJW3&#10;LdUaPt5f7jIQIRqypvOEGn4wwLq8vipMbv1IWzzvYi24hEJuNDQx9rmUoWrQmTDzPRJ7Bz84E1kO&#10;tbSDGbncdXKu1EI60xIvNKbHpwar4+7kNHy+Hr6/7tVb/ewe+tFPSpJbSa1vb6bNI4iIU/wPwx8+&#10;o0PJTHt/IhtExzpNGT1qSJMEBAey1XIOYq9hmWQgy0JePih/AQAA//8DAFBLAQItABQABgAIAAAA&#10;IQC2gziS/gAAAOEBAAATAAAAAAAAAAAAAAAAAAAAAABbQ29udGVudF9UeXBlc10ueG1sUEsBAi0A&#10;FAAGAAgAAAAhADj9If/WAAAAlAEAAAsAAAAAAAAAAAAAAAAALwEAAF9yZWxzLy5yZWxzUEsBAi0A&#10;FAAGAAgAAAAhABXEhUblAQAAqQMAAA4AAAAAAAAAAAAAAAAALgIAAGRycy9lMm9Eb2MueG1sUEsB&#10;Ai0AFAAGAAgAAAAhAG2KnOXeAAAACQEAAA8AAAAAAAAAAAAAAAAAPwQAAGRycy9kb3ducmV2Lnht&#10;bFBLBQYAAAAABAAEAPMAAABKBQAAAAA=&#10;" w14:anchorId="2B3A2949">
                <v:textbox>
                  <w:txbxContent>
                    <w:p w:rsidRPr="006E1087" w:rsidR="00F727F9" w:rsidP="00F727F9" w:rsidRDefault="00F727F9" w14:paraId="28EDACE8" w14:textId="77777777">
                      <w:pPr>
                        <w:jc w:val="center"/>
                      </w:pPr>
                      <w:r>
                        <w:rPr>
                          <w:b/>
                          <w:i/>
                        </w:rPr>
                        <w:t>Podrobné informace k doplňkovým službám, příplatkům a vrácení cen</w:t>
                      </w:r>
                    </w:p>
                  </w:txbxContent>
                </v:textbox>
                <w10:wrap anchorx="margin" anchory="margin"/>
              </v:shape>
            </w:pict>
          </mc:Fallback>
        </mc:AlternateContent>
      </w:r>
    </w:p>
    <w:tbl>
      <w:tblPr>
        <w:tblW w:w="0" w:type="auto"/>
        <w:tblInd w:w="108" w:type="dxa"/>
        <w:tblLook w:val="04A0" w:firstRow="1" w:lastRow="0" w:firstColumn="1" w:lastColumn="0" w:noHBand="0" w:noVBand="1"/>
      </w:tblPr>
      <w:tblGrid>
        <w:gridCol w:w="10240"/>
      </w:tblGrid>
      <w:tr w:rsidR="00547C55" w:rsidRPr="00366F2E" w14:paraId="1C8E11B1" w14:textId="77777777" w:rsidTr="00976BD7">
        <w:tc>
          <w:tcPr>
            <w:tcW w:w="10240" w:type="dxa"/>
          </w:tcPr>
          <w:bookmarkStart w:id="620" w:name="_Hlk166146512" w:displacedByCustomXml="next"/>
          <w:sdt>
            <w:sdtPr>
              <w:rPr>
                <w:rFonts w:ascii="Arial" w:hAnsi="Arial" w:cs="Arial"/>
                <w:b/>
              </w:rPr>
              <w:id w:val="424924376"/>
            </w:sdtPr>
            <w:sdtEndPr/>
            <w:sdtContent>
              <w:p w14:paraId="712110CA" w14:textId="54173A2C" w:rsidR="00EC1B3E" w:rsidRPr="00366F2E" w:rsidRDefault="00EC1B3E" w:rsidP="000F2062">
                <w:pPr>
                  <w:rPr>
                    <w:rFonts w:ascii="Arial" w:hAnsi="Arial" w:cs="Arial"/>
                    <w:b/>
                  </w:rPr>
                </w:pPr>
                <w:r w:rsidRPr="00366F2E">
                  <w:rPr>
                    <w:rFonts w:ascii="Arial" w:hAnsi="Arial" w:cs="Arial"/>
                    <w:b/>
                    <w:bCs/>
                  </w:rPr>
                  <w:t xml:space="preserve">Prodloužení lhůty </w:t>
                </w:r>
                <w:r w:rsidRPr="00366F2E">
                  <w:rPr>
                    <w:rFonts w:ascii="Arial" w:hAnsi="Arial" w:cs="Arial"/>
                  </w:rPr>
                  <w:t>pro vyzvednutí poštovní zásilky – odesílatel</w:t>
                </w:r>
              </w:p>
            </w:sdtContent>
          </w:sdt>
        </w:tc>
      </w:tr>
      <w:tr w:rsidR="00547C55" w:rsidRPr="00366F2E" w14:paraId="49F29B34" w14:textId="77777777" w:rsidTr="00976BD7">
        <w:tc>
          <w:tcPr>
            <w:tcW w:w="10240" w:type="dxa"/>
          </w:tcPr>
          <w:p w14:paraId="114973F8" w14:textId="77777777" w:rsidR="00EC1B3E" w:rsidRPr="00366F2E" w:rsidRDefault="00EC1B3E" w:rsidP="000F2062">
            <w:pPr>
              <w:pStyle w:val="Zpat"/>
              <w:tabs>
                <w:tab w:val="clear" w:pos="4513"/>
              </w:tabs>
              <w:rPr>
                <w:rFonts w:ascii="Arial" w:hAnsi="Arial" w:cs="Arial"/>
                <w:sz w:val="20"/>
                <w:szCs w:val="20"/>
              </w:rPr>
            </w:pPr>
            <w:r w:rsidRPr="00366F2E">
              <w:rPr>
                <w:rFonts w:ascii="Arial" w:hAnsi="Arial" w:cs="Arial"/>
                <w:sz w:val="20"/>
                <w:szCs w:val="20"/>
              </w:rPr>
              <w:t>(čl. 22 poštovních podmínek a poštovní podmínky jednotlivých služeb)</w:t>
            </w:r>
          </w:p>
        </w:tc>
      </w:tr>
      <w:tr w:rsidR="00547C55" w:rsidRPr="00366F2E" w14:paraId="5363D92C" w14:textId="77777777" w:rsidTr="00976BD7">
        <w:tc>
          <w:tcPr>
            <w:tcW w:w="10240" w:type="dxa"/>
          </w:tcPr>
          <w:p w14:paraId="7B38F6E0" w14:textId="7D6CD08F" w:rsidR="00EC1B3E" w:rsidRPr="00366F2E" w:rsidRDefault="00EC1B3E" w:rsidP="000F2062">
            <w:pPr>
              <w:pStyle w:val="Zpat"/>
              <w:tabs>
                <w:tab w:val="clear" w:pos="4513"/>
              </w:tabs>
              <w:rPr>
                <w:rFonts w:ascii="Arial" w:hAnsi="Arial" w:cs="Arial"/>
                <w:sz w:val="20"/>
                <w:szCs w:val="20"/>
              </w:rPr>
            </w:pPr>
            <w:r w:rsidRPr="00366F2E">
              <w:rPr>
                <w:rFonts w:ascii="Arial" w:hAnsi="Arial" w:cs="Arial"/>
                <w:sz w:val="20"/>
                <w:szCs w:val="20"/>
              </w:rPr>
              <w:t>Na poště je zásilka standardně uložena 15 dní. Tato doplňková služba umožňuje, aby si odesílatel lhůtu pro vyzvednutí zásilky prodloužil na jeden měsíc.</w:t>
            </w:r>
          </w:p>
        </w:tc>
      </w:tr>
      <w:bookmarkEnd w:id="620"/>
    </w:tbl>
    <w:p w14:paraId="2E486906" w14:textId="38A18268" w:rsidR="00EC1B3E" w:rsidRPr="00366F2E" w:rsidRDefault="00EC1B3E" w:rsidP="009F796A">
      <w:pPr>
        <w:spacing w:line="240" w:lineRule="auto"/>
        <w:rPr>
          <w:rFonts w:ascii="Arial" w:hAnsi="Arial" w:cs="Arial"/>
          <w:sz w:val="18"/>
          <w:szCs w:val="18"/>
        </w:rPr>
      </w:pPr>
    </w:p>
    <w:tbl>
      <w:tblPr>
        <w:tblW w:w="0" w:type="auto"/>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10278"/>
      </w:tblGrid>
      <w:tr w:rsidR="00D62380" w:rsidRPr="00366F2E" w14:paraId="1726DCDE" w14:textId="77777777" w:rsidTr="00976BD7">
        <w:trPr>
          <w:trHeight w:val="178"/>
        </w:trPr>
        <w:tc>
          <w:tcPr>
            <w:tcW w:w="10278" w:type="dxa"/>
            <w:tcBorders>
              <w:top w:val="nil"/>
              <w:left w:val="nil"/>
              <w:bottom w:val="nil"/>
              <w:right w:val="nil"/>
            </w:tcBorders>
          </w:tcPr>
          <w:bookmarkStart w:id="621" w:name="_Hlk166146530" w:displacedByCustomXml="next"/>
          <w:sdt>
            <w:sdtPr>
              <w:rPr>
                <w:rFonts w:ascii="Arial" w:hAnsi="Arial" w:cs="Arial"/>
                <w:b/>
              </w:rPr>
              <w:id w:val="-1990848952"/>
            </w:sdtPr>
            <w:sdtEndPr/>
            <w:sdtContent>
              <w:p w14:paraId="6E5A3EC4" w14:textId="00F249EC" w:rsidR="00EC1B3E" w:rsidRPr="00366F2E" w:rsidRDefault="00EC1B3E" w:rsidP="00FD20DD">
                <w:pPr>
                  <w:rPr>
                    <w:rFonts w:ascii="Arial" w:hAnsi="Arial" w:cs="Arial"/>
                  </w:rPr>
                </w:pPr>
                <w:r w:rsidRPr="00366F2E">
                  <w:rPr>
                    <w:rFonts w:ascii="Arial" w:hAnsi="Arial" w:cs="Arial"/>
                    <w:b/>
                  </w:rPr>
                  <w:t xml:space="preserve">Elektronické </w:t>
                </w:r>
                <w:r w:rsidR="00FD20DD" w:rsidRPr="00366F2E">
                  <w:rPr>
                    <w:rFonts w:ascii="Arial" w:hAnsi="Arial" w:cs="Arial"/>
                    <w:b/>
                  </w:rPr>
                  <w:t>oznámení</w:t>
                </w:r>
                <w:r w:rsidR="00FA41DA" w:rsidRPr="00366F2E">
                  <w:rPr>
                    <w:rFonts w:ascii="Arial" w:hAnsi="Arial" w:cs="Arial"/>
                    <w:b/>
                  </w:rPr>
                  <w:t xml:space="preserve"> odesílateli</w:t>
                </w:r>
              </w:p>
            </w:sdtContent>
          </w:sdt>
        </w:tc>
      </w:tr>
      <w:tr w:rsidR="00EC1B3E" w:rsidRPr="00366F2E" w14:paraId="5E0ED8BD" w14:textId="77777777" w:rsidTr="00976BD7">
        <w:trPr>
          <w:trHeight w:val="178"/>
        </w:trPr>
        <w:tc>
          <w:tcPr>
            <w:tcW w:w="10278" w:type="dxa"/>
            <w:tcBorders>
              <w:top w:val="nil"/>
              <w:left w:val="nil"/>
              <w:bottom w:val="nil"/>
              <w:right w:val="nil"/>
            </w:tcBorders>
          </w:tcPr>
          <w:p w14:paraId="0347275C" w14:textId="77777777" w:rsidR="00FA41DA" w:rsidRPr="00366F2E" w:rsidRDefault="00FA41DA" w:rsidP="00E91F66">
            <w:pPr>
              <w:spacing w:line="240" w:lineRule="auto"/>
              <w:rPr>
                <w:rFonts w:ascii="Arial" w:hAnsi="Arial" w:cs="Arial"/>
                <w:sz w:val="20"/>
                <w:szCs w:val="20"/>
              </w:rPr>
            </w:pPr>
            <w:r w:rsidRPr="00366F2E">
              <w:rPr>
                <w:rFonts w:ascii="Arial" w:hAnsi="Arial" w:cs="Arial"/>
                <w:sz w:val="20"/>
                <w:szCs w:val="20"/>
              </w:rPr>
              <w:t xml:space="preserve">(čl. </w:t>
            </w:r>
            <w:proofErr w:type="gramStart"/>
            <w:r w:rsidRPr="00366F2E">
              <w:rPr>
                <w:rFonts w:ascii="Arial" w:hAnsi="Arial" w:cs="Arial"/>
                <w:sz w:val="20"/>
                <w:szCs w:val="20"/>
              </w:rPr>
              <w:t>22b</w:t>
            </w:r>
            <w:proofErr w:type="gramEnd"/>
            <w:r w:rsidRPr="00366F2E">
              <w:rPr>
                <w:rFonts w:ascii="Arial" w:hAnsi="Arial" w:cs="Arial"/>
                <w:sz w:val="20"/>
                <w:szCs w:val="20"/>
              </w:rPr>
              <w:t xml:space="preserve"> poštovních podmínek a poštovní a obchodní podmínky dle jednotlivých služeb)</w:t>
            </w:r>
          </w:p>
          <w:p w14:paraId="182BA969" w14:textId="16C0F195" w:rsidR="00EC1B3E" w:rsidRPr="00366F2E" w:rsidRDefault="00107F36" w:rsidP="00E91F66">
            <w:pPr>
              <w:spacing w:line="240" w:lineRule="auto"/>
              <w:rPr>
                <w:rFonts w:ascii="Arial" w:hAnsi="Arial" w:cs="Arial"/>
                <w:sz w:val="20"/>
                <w:szCs w:val="20"/>
              </w:rPr>
            </w:pPr>
            <w:r w:rsidRPr="00366F2E">
              <w:rPr>
                <w:rFonts w:ascii="Arial" w:hAnsi="Arial" w:cs="Arial"/>
                <w:sz w:val="20"/>
                <w:szCs w:val="20"/>
              </w:rPr>
              <w:t xml:space="preserve">Elektronické oznámení odesílateli </w:t>
            </w:r>
            <w:r w:rsidR="00C67DAB" w:rsidRPr="00366F2E">
              <w:rPr>
                <w:rFonts w:ascii="Arial" w:hAnsi="Arial" w:cs="Arial"/>
                <w:sz w:val="20"/>
                <w:szCs w:val="20"/>
              </w:rPr>
              <w:t xml:space="preserve">elektronickou zprávou (e-mail) nebo </w:t>
            </w:r>
            <w:r w:rsidRPr="00366F2E">
              <w:rPr>
                <w:rFonts w:ascii="Arial" w:hAnsi="Arial" w:cs="Arial"/>
                <w:sz w:val="20"/>
                <w:szCs w:val="20"/>
              </w:rPr>
              <w:t>krátkou textovou zprávou (SMS)</w:t>
            </w:r>
            <w:r w:rsidR="00C67DAB" w:rsidRPr="00366F2E">
              <w:rPr>
                <w:rFonts w:ascii="Arial" w:hAnsi="Arial" w:cs="Arial"/>
                <w:sz w:val="20"/>
                <w:szCs w:val="20"/>
              </w:rPr>
              <w:t>.</w:t>
            </w:r>
          </w:p>
        </w:tc>
      </w:tr>
    </w:tbl>
    <w:p w14:paraId="56FE9A96" w14:textId="0A06FD00" w:rsidR="009F796A" w:rsidRPr="00366F2E" w:rsidRDefault="009F796A" w:rsidP="2A37792C">
      <w:pPr>
        <w:spacing w:line="240" w:lineRule="auto"/>
        <w:rPr>
          <w:rFonts w:ascii="Arial" w:hAnsi="Arial" w:cs="Arial"/>
          <w:sz w:val="12"/>
          <w:szCs w:val="12"/>
        </w:rPr>
      </w:pPr>
    </w:p>
    <w:tbl>
      <w:tblPr>
        <w:tblW w:w="10240" w:type="dxa"/>
        <w:tblInd w:w="108" w:type="dxa"/>
        <w:tblLook w:val="04A0" w:firstRow="1" w:lastRow="0" w:firstColumn="1" w:lastColumn="0" w:noHBand="0" w:noVBand="1"/>
      </w:tblPr>
      <w:tblGrid>
        <w:gridCol w:w="10240"/>
      </w:tblGrid>
      <w:tr w:rsidR="00547C55" w:rsidRPr="00366F2E" w14:paraId="4645F00F" w14:textId="77777777" w:rsidTr="00976BD7">
        <w:tc>
          <w:tcPr>
            <w:tcW w:w="10240" w:type="dxa"/>
          </w:tcPr>
          <w:p w14:paraId="19EA22CE" w14:textId="1B0E4A11" w:rsidR="00EC1B3E" w:rsidRPr="00366F2E" w:rsidRDefault="00EC1B3E" w:rsidP="000F2062">
            <w:pPr>
              <w:spacing w:line="228" w:lineRule="auto"/>
              <w:rPr>
                <w:rFonts w:ascii="Arial" w:hAnsi="Arial" w:cs="Arial"/>
                <w:b/>
              </w:rPr>
            </w:pPr>
            <w:r w:rsidRPr="00366F2E">
              <w:rPr>
                <w:rFonts w:ascii="Arial" w:hAnsi="Arial" w:cs="Arial"/>
                <w:b/>
              </w:rPr>
              <w:t>Garantovaný čas dodání zásilky v pracovní dny a sobotu</w:t>
            </w:r>
          </w:p>
        </w:tc>
      </w:tr>
      <w:tr w:rsidR="009B691D" w:rsidRPr="00366F2E" w14:paraId="0BA2D639" w14:textId="77777777" w:rsidTr="00976BD7">
        <w:tc>
          <w:tcPr>
            <w:tcW w:w="10240" w:type="dxa"/>
          </w:tcPr>
          <w:p w14:paraId="04174446" w14:textId="62F15EC0" w:rsidR="00EC1B3E" w:rsidRPr="00366F2E" w:rsidRDefault="00EC1B3E" w:rsidP="2A37792C">
            <w:pPr>
              <w:spacing w:line="228" w:lineRule="auto"/>
              <w:rPr>
                <w:rFonts w:ascii="Arial" w:hAnsi="Arial" w:cs="Arial"/>
                <w:b/>
                <w:bCs/>
              </w:rPr>
            </w:pPr>
            <w:r w:rsidRPr="00366F2E">
              <w:rPr>
                <w:rFonts w:ascii="Arial" w:hAnsi="Arial" w:cs="Arial"/>
                <w:sz w:val="20"/>
                <w:szCs w:val="20"/>
              </w:rPr>
              <w:t>(Poštovní podmínky služby</w:t>
            </w:r>
            <w:r w:rsidR="009F6E28" w:rsidRPr="00366F2E">
              <w:rPr>
                <w:rFonts w:ascii="Arial" w:hAnsi="Arial" w:cs="Arial"/>
                <w:sz w:val="20"/>
                <w:szCs w:val="20"/>
              </w:rPr>
              <w:t xml:space="preserve"> Balíkovna plus a</w:t>
            </w:r>
            <w:r w:rsidRPr="00366F2E">
              <w:rPr>
                <w:rFonts w:ascii="Arial" w:hAnsi="Arial" w:cs="Arial"/>
                <w:sz w:val="20"/>
                <w:szCs w:val="20"/>
              </w:rPr>
              <w:t xml:space="preserve"> Balík Do ruky)</w:t>
            </w:r>
          </w:p>
        </w:tc>
      </w:tr>
    </w:tbl>
    <w:p w14:paraId="0101034E" w14:textId="77777777" w:rsidR="005118E6" w:rsidRPr="00366F2E" w:rsidRDefault="005118E6" w:rsidP="00C84AEC">
      <w:pPr>
        <w:spacing w:line="240" w:lineRule="auto"/>
        <w:rPr>
          <w:rFonts w:ascii="Arial" w:hAnsi="Arial" w:cs="Arial"/>
          <w:sz w:val="12"/>
          <w:szCs w:val="12"/>
        </w:rPr>
      </w:pPr>
    </w:p>
    <w:tbl>
      <w:tblPr>
        <w:tblW w:w="10240" w:type="dxa"/>
        <w:tblInd w:w="108" w:type="dxa"/>
        <w:tblLook w:val="04A0" w:firstRow="1" w:lastRow="0" w:firstColumn="1" w:lastColumn="0" w:noHBand="0" w:noVBand="1"/>
      </w:tblPr>
      <w:tblGrid>
        <w:gridCol w:w="10240"/>
      </w:tblGrid>
      <w:tr w:rsidR="006B1EF2" w:rsidRPr="00366F2E" w14:paraId="57FB8C64" w14:textId="77777777" w:rsidTr="00976BD7">
        <w:trPr>
          <w:trHeight w:val="466"/>
        </w:trPr>
        <w:tc>
          <w:tcPr>
            <w:tcW w:w="10240" w:type="dxa"/>
          </w:tcPr>
          <w:p w14:paraId="1EE87C76" w14:textId="492491C3" w:rsidR="00EC1B3E" w:rsidRPr="00366F2E" w:rsidRDefault="00EC1B3E" w:rsidP="000F2062">
            <w:pPr>
              <w:pStyle w:val="Styl1"/>
              <w:tabs>
                <w:tab w:val="clear" w:pos="360"/>
                <w:tab w:val="clear" w:pos="425"/>
              </w:tabs>
              <w:spacing w:line="228" w:lineRule="auto"/>
              <w:ind w:left="0" w:right="85" w:firstLine="0"/>
              <w:rPr>
                <w:rFonts w:ascii="Arial" w:hAnsi="Arial" w:cs="Arial"/>
                <w:sz w:val="22"/>
                <w:szCs w:val="22"/>
              </w:rPr>
            </w:pPr>
            <w:r w:rsidRPr="00366F2E">
              <w:rPr>
                <w:rFonts w:ascii="Arial" w:hAnsi="Arial" w:cs="Arial"/>
                <w:sz w:val="20"/>
                <w:szCs w:val="20"/>
              </w:rPr>
              <w:t>Garantované doručení zásilky nejpozději do 14 hodin následujícího pracovního dne. Odesílatel může požádat, aby zásilka podaná v pátek byla dodána v sobotu.</w:t>
            </w:r>
          </w:p>
        </w:tc>
      </w:tr>
    </w:tbl>
    <w:p w14:paraId="15D7AE37" w14:textId="65B72D1C" w:rsidR="00EC1B3E" w:rsidRPr="00366F2E" w:rsidDel="00A827BC" w:rsidRDefault="00EC1B3E" w:rsidP="00EC1B3E">
      <w:pPr>
        <w:spacing w:line="228" w:lineRule="auto"/>
        <w:rPr>
          <w:rFonts w:ascii="Arial" w:hAnsi="Arial" w:cs="Arial"/>
          <w:sz w:val="12"/>
          <w:szCs w:val="12"/>
        </w:rPr>
      </w:pPr>
    </w:p>
    <w:tbl>
      <w:tblPr>
        <w:tblW w:w="10240" w:type="dxa"/>
        <w:tblInd w:w="108" w:type="dxa"/>
        <w:tblLook w:val="04A0" w:firstRow="1" w:lastRow="0" w:firstColumn="1" w:lastColumn="0" w:noHBand="0" w:noVBand="1"/>
      </w:tblPr>
      <w:tblGrid>
        <w:gridCol w:w="10240"/>
      </w:tblGrid>
      <w:tr w:rsidR="00547C55" w:rsidRPr="00366F2E" w14:paraId="43476E6A" w14:textId="77777777" w:rsidTr="00976BD7">
        <w:tc>
          <w:tcPr>
            <w:tcW w:w="10240" w:type="dxa"/>
          </w:tcPr>
          <w:p w14:paraId="0E4334A6" w14:textId="77777777" w:rsidR="00EC1B3E" w:rsidRPr="00366F2E" w:rsidRDefault="00EC1B3E" w:rsidP="000F2062">
            <w:pPr>
              <w:spacing w:line="228" w:lineRule="auto"/>
              <w:rPr>
                <w:rFonts w:ascii="Arial" w:hAnsi="Arial" w:cs="Arial"/>
                <w:b/>
              </w:rPr>
            </w:pPr>
            <w:bookmarkStart w:id="622" w:name="_Hlk180588649"/>
            <w:r w:rsidRPr="00366F2E">
              <w:rPr>
                <w:rFonts w:ascii="Arial" w:hAnsi="Arial" w:cs="Arial"/>
                <w:b/>
              </w:rPr>
              <w:t>Převzetí zásilky se službou Garantovaný čas dodání zásilky pro nesmluvní podavatele</w:t>
            </w:r>
          </w:p>
        </w:tc>
      </w:tr>
      <w:tr w:rsidR="00547C55" w:rsidRPr="00366F2E" w14:paraId="5A368C92" w14:textId="77777777" w:rsidTr="00976BD7">
        <w:tc>
          <w:tcPr>
            <w:tcW w:w="10240" w:type="dxa"/>
          </w:tcPr>
          <w:p w14:paraId="2663B57F" w14:textId="245CFABC" w:rsidR="00EC1B3E" w:rsidRPr="00366F2E" w:rsidRDefault="00EC1B3E" w:rsidP="000F2062">
            <w:pPr>
              <w:spacing w:line="228" w:lineRule="auto"/>
              <w:rPr>
                <w:rFonts w:ascii="Arial" w:hAnsi="Arial" w:cs="Arial"/>
                <w:b/>
              </w:rPr>
            </w:pPr>
            <w:r w:rsidRPr="00366F2E">
              <w:rPr>
                <w:rFonts w:ascii="Arial" w:hAnsi="Arial" w:cs="Arial"/>
                <w:sz w:val="20"/>
              </w:rPr>
              <w:t>(Poštovní podmínky služby Balík Do ruky)</w:t>
            </w:r>
          </w:p>
        </w:tc>
      </w:tr>
      <w:tr w:rsidR="009B691D" w:rsidRPr="00366F2E" w14:paraId="50EC2736" w14:textId="77777777" w:rsidTr="00976BD7">
        <w:trPr>
          <w:trHeight w:val="383"/>
        </w:trPr>
        <w:tc>
          <w:tcPr>
            <w:tcW w:w="10240" w:type="dxa"/>
          </w:tcPr>
          <w:p w14:paraId="7A7E0E01" w14:textId="05475242" w:rsidR="00EC1B3E" w:rsidRPr="00366F2E" w:rsidRDefault="00271698" w:rsidP="009D040A">
            <w:pPr>
              <w:pStyle w:val="Zkladntextodsazen3"/>
              <w:suppressAutoHyphens/>
              <w:autoSpaceDE w:val="0"/>
              <w:autoSpaceDN w:val="0"/>
              <w:adjustRightInd w:val="0"/>
              <w:spacing w:line="228" w:lineRule="auto"/>
              <w:ind w:left="0" w:firstLine="0"/>
              <w:rPr>
                <w:rFonts w:ascii="Arial" w:hAnsi="Arial" w:cs="Arial"/>
                <w:szCs w:val="22"/>
              </w:rPr>
            </w:pPr>
            <w:r w:rsidRPr="00366F2E">
              <w:rPr>
                <w:rFonts w:ascii="Arial" w:hAnsi="Arial" w:cs="Arial"/>
                <w:sz w:val="20"/>
                <w:szCs w:val="22"/>
              </w:rPr>
              <w:t>C</w:t>
            </w:r>
            <w:r w:rsidR="00EC1B3E" w:rsidRPr="00366F2E">
              <w:rPr>
                <w:rFonts w:ascii="Arial" w:hAnsi="Arial" w:cs="Arial"/>
                <w:sz w:val="20"/>
                <w:szCs w:val="22"/>
              </w:rPr>
              <w:t>ena se vybírá bez ohledu na počet zásilek převzatých u jednoho odesílatele</w:t>
            </w:r>
            <w:r w:rsidRPr="00366F2E">
              <w:rPr>
                <w:rFonts w:ascii="Arial" w:hAnsi="Arial" w:cs="Arial"/>
                <w:szCs w:val="22"/>
              </w:rPr>
              <w:t>.</w:t>
            </w:r>
          </w:p>
        </w:tc>
      </w:tr>
      <w:bookmarkEnd w:id="622"/>
    </w:tbl>
    <w:p w14:paraId="38C3723C" w14:textId="24CB7839" w:rsidR="008D78A6" w:rsidRPr="00366F2E" w:rsidRDefault="008D78A6" w:rsidP="00EC1B3E">
      <w:pPr>
        <w:spacing w:line="228" w:lineRule="auto"/>
        <w:rPr>
          <w:rFonts w:ascii="Arial" w:hAnsi="Arial" w:cs="Arial"/>
          <w:sz w:val="12"/>
          <w:szCs w:val="18"/>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23"/>
      </w:tblGrid>
      <w:tr w:rsidR="00EC1B3E" w:rsidRPr="00366F2E" w14:paraId="3381B5A5" w14:textId="77777777" w:rsidTr="000F2062">
        <w:trPr>
          <w:trHeight w:val="178"/>
        </w:trPr>
        <w:tc>
          <w:tcPr>
            <w:tcW w:w="9923" w:type="dxa"/>
            <w:tcBorders>
              <w:top w:val="nil"/>
              <w:left w:val="nil"/>
              <w:bottom w:val="nil"/>
              <w:right w:val="nil"/>
            </w:tcBorders>
          </w:tcPr>
          <w:p w14:paraId="62363C6C" w14:textId="77777777" w:rsidR="00EC1B3E" w:rsidRPr="00366F2E" w:rsidRDefault="00EC1B3E" w:rsidP="000F2062">
            <w:pPr>
              <w:rPr>
                <w:rFonts w:ascii="Arial" w:hAnsi="Arial" w:cs="Arial"/>
                <w:b/>
                <w:u w:val="single"/>
              </w:rPr>
            </w:pPr>
            <w:r w:rsidRPr="00366F2E">
              <w:rPr>
                <w:rFonts w:ascii="Arial" w:hAnsi="Arial" w:cs="Arial"/>
                <w:b/>
                <w:u w:val="single"/>
              </w:rPr>
              <w:t xml:space="preserve">Příplatky </w:t>
            </w:r>
          </w:p>
          <w:p w14:paraId="55B8F451" w14:textId="77777777" w:rsidR="00EC1B3E" w:rsidRPr="00366F2E" w:rsidRDefault="00EC1B3E" w:rsidP="000F2062">
            <w:pPr>
              <w:spacing w:line="240" w:lineRule="auto"/>
              <w:rPr>
                <w:rFonts w:ascii="Arial" w:hAnsi="Arial" w:cs="Arial"/>
                <w:b/>
              </w:rPr>
            </w:pPr>
            <w:r w:rsidRPr="00366F2E">
              <w:rPr>
                <w:rFonts w:ascii="Arial" w:hAnsi="Arial" w:cs="Arial"/>
                <w:sz w:val="20"/>
              </w:rPr>
              <w:t>(kromě ostatních cen za podávanou poštovní zásilku)</w:t>
            </w:r>
          </w:p>
        </w:tc>
      </w:tr>
    </w:tbl>
    <w:p w14:paraId="12225C34" w14:textId="77777777" w:rsidR="00EC1B3E" w:rsidRPr="00366F2E" w:rsidRDefault="00EC1B3E" w:rsidP="00EC1B3E">
      <w:pPr>
        <w:spacing w:line="228" w:lineRule="auto"/>
        <w:rPr>
          <w:rFonts w:ascii="Arial" w:hAnsi="Arial" w:cs="Arial"/>
          <w:sz w:val="12"/>
          <w:szCs w:val="18"/>
        </w:rPr>
      </w:pPr>
    </w:p>
    <w:tbl>
      <w:tblPr>
        <w:tblW w:w="0" w:type="auto"/>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10278"/>
      </w:tblGrid>
      <w:tr w:rsidR="00D62380" w:rsidRPr="00366F2E" w14:paraId="0A702795" w14:textId="77777777" w:rsidTr="00976BD7">
        <w:trPr>
          <w:trHeight w:val="178"/>
        </w:trPr>
        <w:tc>
          <w:tcPr>
            <w:tcW w:w="10278" w:type="dxa"/>
            <w:tcBorders>
              <w:top w:val="nil"/>
              <w:left w:val="nil"/>
              <w:bottom w:val="nil"/>
              <w:right w:val="nil"/>
            </w:tcBorders>
          </w:tcPr>
          <w:sdt>
            <w:sdtPr>
              <w:rPr>
                <w:rFonts w:ascii="Arial" w:hAnsi="Arial" w:cs="Arial"/>
                <w:b/>
                <w:u w:val="single"/>
              </w:rPr>
              <w:id w:val="1679535241"/>
            </w:sdtPr>
            <w:sdtEndPr/>
            <w:sdtContent>
              <w:p w14:paraId="4B37E186" w14:textId="77777777" w:rsidR="00EC1B3E" w:rsidRPr="00366F2E" w:rsidRDefault="00EC1B3E" w:rsidP="000F2062">
                <w:pPr>
                  <w:rPr>
                    <w:rFonts w:ascii="Arial" w:hAnsi="Arial" w:cs="Arial"/>
                    <w:u w:val="single"/>
                  </w:rPr>
                </w:pPr>
                <w:r w:rsidRPr="00366F2E">
                  <w:rPr>
                    <w:rFonts w:ascii="Arial" w:hAnsi="Arial" w:cs="Arial"/>
                    <w:b/>
                  </w:rPr>
                  <w:t>Odpovědní zásilka</w:t>
                </w:r>
              </w:p>
              <w:p w14:paraId="39D3B915" w14:textId="6455FD29" w:rsidR="00EC1B3E" w:rsidRPr="00366F2E" w:rsidRDefault="00EC1B3E" w:rsidP="00F761AA">
                <w:pPr>
                  <w:rPr>
                    <w:rFonts w:ascii="Arial" w:hAnsi="Arial" w:cs="Arial"/>
                    <w:sz w:val="20"/>
                    <w:szCs w:val="20"/>
                  </w:rPr>
                </w:pPr>
                <w:r w:rsidRPr="00366F2E">
                  <w:rPr>
                    <w:rFonts w:ascii="Arial" w:hAnsi="Arial" w:cs="Arial"/>
                    <w:sz w:val="20"/>
                    <w:szCs w:val="20"/>
                  </w:rPr>
                  <w:t xml:space="preserve">(čl. 11 odst. </w:t>
                </w:r>
                <w:r w:rsidR="00F761AA" w:rsidRPr="00366F2E">
                  <w:rPr>
                    <w:rFonts w:ascii="Arial" w:hAnsi="Arial" w:cs="Arial"/>
                    <w:sz w:val="20"/>
                    <w:szCs w:val="20"/>
                  </w:rPr>
                  <w:t>5</w:t>
                </w:r>
                <w:r w:rsidRPr="00366F2E">
                  <w:rPr>
                    <w:rFonts w:ascii="Arial" w:hAnsi="Arial" w:cs="Arial"/>
                    <w:sz w:val="20"/>
                    <w:szCs w:val="20"/>
                  </w:rPr>
                  <w:t xml:space="preserve">, čl. </w:t>
                </w:r>
                <w:proofErr w:type="gramStart"/>
                <w:r w:rsidRPr="00366F2E">
                  <w:rPr>
                    <w:rFonts w:ascii="Arial" w:hAnsi="Arial" w:cs="Arial"/>
                    <w:sz w:val="20"/>
                    <w:szCs w:val="20"/>
                  </w:rPr>
                  <w:t>11a</w:t>
                </w:r>
                <w:proofErr w:type="gramEnd"/>
                <w:r w:rsidRPr="00366F2E">
                  <w:rPr>
                    <w:rFonts w:ascii="Arial" w:hAnsi="Arial" w:cs="Arial"/>
                    <w:sz w:val="20"/>
                    <w:szCs w:val="20"/>
                  </w:rPr>
                  <w:t xml:space="preserve"> odst. </w:t>
                </w:r>
                <w:r w:rsidR="00F761AA" w:rsidRPr="00366F2E">
                  <w:rPr>
                    <w:rFonts w:ascii="Arial" w:hAnsi="Arial" w:cs="Arial"/>
                    <w:sz w:val="20"/>
                    <w:szCs w:val="20"/>
                  </w:rPr>
                  <w:t>5</w:t>
                </w:r>
                <w:r w:rsidRPr="00366F2E">
                  <w:rPr>
                    <w:rFonts w:ascii="Arial" w:hAnsi="Arial" w:cs="Arial"/>
                    <w:sz w:val="20"/>
                    <w:szCs w:val="20"/>
                  </w:rPr>
                  <w:t>, čl. 13 odst. 8, čl. 15 odst. 8 a čl. 16 odst. 1</w:t>
                </w:r>
                <w:r w:rsidR="00F761AA" w:rsidRPr="00366F2E">
                  <w:rPr>
                    <w:rFonts w:ascii="Arial" w:hAnsi="Arial" w:cs="Arial"/>
                    <w:sz w:val="20"/>
                    <w:szCs w:val="20"/>
                  </w:rPr>
                  <w:t>1</w:t>
                </w:r>
                <w:r w:rsidRPr="00366F2E">
                  <w:rPr>
                    <w:rFonts w:ascii="Arial" w:hAnsi="Arial" w:cs="Arial"/>
                    <w:sz w:val="20"/>
                    <w:szCs w:val="20"/>
                  </w:rPr>
                  <w:t xml:space="preserve"> poštovních podmínek a poštovní podmínky jednotlivých služeb)</w:t>
                </w:r>
              </w:p>
            </w:sdtContent>
          </w:sdt>
        </w:tc>
      </w:tr>
      <w:tr w:rsidR="00EC1B3E" w:rsidRPr="00366F2E" w14:paraId="44E331E6" w14:textId="77777777" w:rsidTr="00976BD7">
        <w:trPr>
          <w:trHeight w:val="178"/>
        </w:trPr>
        <w:tc>
          <w:tcPr>
            <w:tcW w:w="10278" w:type="dxa"/>
            <w:tcBorders>
              <w:top w:val="nil"/>
              <w:left w:val="nil"/>
              <w:bottom w:val="nil"/>
              <w:right w:val="nil"/>
            </w:tcBorders>
          </w:tcPr>
          <w:p w14:paraId="0BAB4783" w14:textId="77777777" w:rsidR="00EC1B3E" w:rsidRPr="00366F2E" w:rsidRDefault="00EC1B3E" w:rsidP="000F2062">
            <w:pPr>
              <w:pStyle w:val="Zkladntextodsazen3"/>
              <w:suppressAutoHyphens/>
              <w:autoSpaceDE w:val="0"/>
              <w:autoSpaceDN w:val="0"/>
              <w:adjustRightInd w:val="0"/>
              <w:spacing w:line="228" w:lineRule="auto"/>
              <w:ind w:left="0" w:firstLine="0"/>
              <w:rPr>
                <w:rFonts w:ascii="Arial" w:hAnsi="Arial" w:cs="Arial"/>
                <w:sz w:val="20"/>
              </w:rPr>
            </w:pPr>
            <w:r w:rsidRPr="00366F2E">
              <w:rPr>
                <w:rFonts w:ascii="Arial" w:hAnsi="Arial" w:cs="Arial"/>
                <w:sz w:val="20"/>
              </w:rPr>
              <w:t>Jestliže se adresát a podnik dohodnou, že cenu uhradí adresát po dodání zásilky, odesílatel cenu nehradí.</w:t>
            </w:r>
          </w:p>
        </w:tc>
      </w:tr>
    </w:tbl>
    <w:p w14:paraId="5AFE1F11" w14:textId="77777777" w:rsidR="00EC1B3E" w:rsidRPr="00366F2E" w:rsidRDefault="00EC1B3E" w:rsidP="00EC1B3E">
      <w:pPr>
        <w:spacing w:line="228" w:lineRule="auto"/>
        <w:rPr>
          <w:rFonts w:ascii="Arial" w:hAnsi="Arial" w:cs="Arial"/>
          <w:sz w:val="12"/>
          <w:szCs w:val="18"/>
        </w:rPr>
      </w:pPr>
    </w:p>
    <w:tbl>
      <w:tblPr>
        <w:tblW w:w="0" w:type="auto"/>
        <w:tblInd w:w="108" w:type="dxa"/>
        <w:tblLook w:val="04A0" w:firstRow="1" w:lastRow="0" w:firstColumn="1" w:lastColumn="0" w:noHBand="0" w:noVBand="1"/>
      </w:tblPr>
      <w:tblGrid>
        <w:gridCol w:w="10240"/>
      </w:tblGrid>
      <w:tr w:rsidR="00547C55" w:rsidRPr="00366F2E" w14:paraId="6A9FB430" w14:textId="77777777" w:rsidTr="00976BD7">
        <w:tc>
          <w:tcPr>
            <w:tcW w:w="10240" w:type="dxa"/>
          </w:tcPr>
          <w:sdt>
            <w:sdtPr>
              <w:rPr>
                <w:rFonts w:ascii="Arial" w:hAnsi="Arial" w:cs="Arial"/>
                <w:b/>
              </w:rPr>
              <w:id w:val="-1713104586"/>
            </w:sdtPr>
            <w:sdtEndPr/>
            <w:sdtContent>
              <w:p w14:paraId="61FAB933" w14:textId="0F1ADB62" w:rsidR="00EC1B3E" w:rsidRPr="00366F2E" w:rsidRDefault="00EC1B3E" w:rsidP="000F2062">
                <w:pPr>
                  <w:rPr>
                    <w:rFonts w:ascii="Arial" w:hAnsi="Arial" w:cs="Arial"/>
                    <w:b/>
                  </w:rPr>
                </w:pPr>
                <w:r w:rsidRPr="00366F2E">
                  <w:rPr>
                    <w:rFonts w:ascii="Arial" w:hAnsi="Arial" w:cs="Arial"/>
                    <w:b/>
                  </w:rPr>
                  <w:t xml:space="preserve">Prodloužení lhůty </w:t>
                </w:r>
                <w:r w:rsidRPr="00366F2E">
                  <w:rPr>
                    <w:rFonts w:ascii="Arial" w:hAnsi="Arial" w:cs="Arial"/>
                  </w:rPr>
                  <w:t>pro vyzvednutí poštovní zásilky – adresát</w:t>
                </w:r>
              </w:p>
            </w:sdtContent>
          </w:sdt>
        </w:tc>
      </w:tr>
      <w:tr w:rsidR="00547C55" w:rsidRPr="00366F2E" w14:paraId="5ACD5479" w14:textId="77777777" w:rsidTr="00976BD7">
        <w:tc>
          <w:tcPr>
            <w:tcW w:w="10240" w:type="dxa"/>
          </w:tcPr>
          <w:p w14:paraId="0BD08D67" w14:textId="77777777" w:rsidR="00EC1B3E" w:rsidRPr="00366F2E" w:rsidRDefault="00EC1B3E" w:rsidP="000F2062">
            <w:pPr>
              <w:pStyle w:val="Bezmezer"/>
              <w:tabs>
                <w:tab w:val="left" w:pos="7655"/>
              </w:tabs>
              <w:jc w:val="both"/>
              <w:rPr>
                <w:rFonts w:ascii="Arial" w:hAnsi="Arial" w:cs="Arial"/>
                <w:sz w:val="20"/>
                <w:szCs w:val="20"/>
              </w:rPr>
            </w:pPr>
            <w:r w:rsidRPr="00366F2E">
              <w:rPr>
                <w:rFonts w:ascii="Arial" w:hAnsi="Arial" w:cs="Arial"/>
                <w:sz w:val="20"/>
                <w:szCs w:val="20"/>
              </w:rPr>
              <w:t>(čl. 24 odst. 15 a čl. 25 odst. 20 a čl. 26 odst. 13 poštovních podmínek a poštovní podmínky jednotlivých služeb)</w:t>
            </w:r>
          </w:p>
        </w:tc>
      </w:tr>
      <w:tr w:rsidR="009B691D" w:rsidRPr="00366F2E" w14:paraId="2189D180" w14:textId="77777777" w:rsidTr="00976BD7">
        <w:tc>
          <w:tcPr>
            <w:tcW w:w="10240" w:type="dxa"/>
          </w:tcPr>
          <w:p w14:paraId="122E9EAB" w14:textId="77777777" w:rsidR="00EC1B3E" w:rsidRPr="00366F2E" w:rsidRDefault="00EC1B3E" w:rsidP="000F2062">
            <w:pPr>
              <w:pStyle w:val="Bezmezer"/>
              <w:tabs>
                <w:tab w:val="left" w:pos="7655"/>
              </w:tabs>
              <w:jc w:val="both"/>
              <w:rPr>
                <w:rFonts w:ascii="Arial" w:hAnsi="Arial" w:cs="Arial"/>
                <w:sz w:val="20"/>
                <w:szCs w:val="20"/>
              </w:rPr>
            </w:pPr>
            <w:r w:rsidRPr="00366F2E">
              <w:rPr>
                <w:rFonts w:ascii="Arial" w:hAnsi="Arial" w:cs="Arial"/>
                <w:sz w:val="20"/>
                <w:szCs w:val="20"/>
              </w:rPr>
              <w:t>Na poště je zásilka standardně uložena 15 dní. Tato doplňková služba umožňuje, aby si adresát lhůtu pro vyzvednutí zásilky prodloužil na jeden měsíc, ale jen v případě, že toto odesílatel předem nevyloučil.</w:t>
            </w:r>
          </w:p>
        </w:tc>
      </w:tr>
    </w:tbl>
    <w:p w14:paraId="3F36EB00" w14:textId="77777777" w:rsidR="00EC1B3E" w:rsidRPr="00366F2E" w:rsidRDefault="00EC1B3E" w:rsidP="00EC1B3E">
      <w:pPr>
        <w:spacing w:line="228" w:lineRule="auto"/>
        <w:rPr>
          <w:rFonts w:ascii="Arial" w:hAnsi="Arial" w:cs="Arial"/>
          <w:sz w:val="12"/>
          <w:szCs w:val="18"/>
        </w:rPr>
      </w:pPr>
    </w:p>
    <w:tbl>
      <w:tblPr>
        <w:tblW w:w="0" w:type="auto"/>
        <w:tblInd w:w="114" w:type="dxa"/>
        <w:tblLook w:val="04A0" w:firstRow="1" w:lastRow="0" w:firstColumn="1" w:lastColumn="0" w:noHBand="0" w:noVBand="1"/>
      </w:tblPr>
      <w:tblGrid>
        <w:gridCol w:w="10234"/>
      </w:tblGrid>
      <w:tr w:rsidR="00547C55" w:rsidRPr="00366F2E" w14:paraId="057DC252" w14:textId="77777777" w:rsidTr="00976BD7">
        <w:tc>
          <w:tcPr>
            <w:tcW w:w="10234" w:type="dxa"/>
          </w:tcPr>
          <w:sdt>
            <w:sdtPr>
              <w:rPr>
                <w:rFonts w:ascii="Arial" w:hAnsi="Arial" w:cs="Arial"/>
                <w:b/>
              </w:rPr>
              <w:id w:val="1536076103"/>
            </w:sdtPr>
            <w:sdtEndPr/>
            <w:sdtContent>
              <w:p w14:paraId="38E22E20" w14:textId="77777777" w:rsidR="00EC1B3E" w:rsidRPr="00366F2E" w:rsidRDefault="00EC1B3E" w:rsidP="000F2062">
                <w:pPr>
                  <w:rPr>
                    <w:rFonts w:ascii="Arial" w:hAnsi="Arial" w:cs="Arial"/>
                    <w:b/>
                    <w:snapToGrid w:val="0"/>
                  </w:rPr>
                </w:pPr>
                <w:r w:rsidRPr="00366F2E">
                  <w:rPr>
                    <w:rFonts w:ascii="Arial" w:hAnsi="Arial" w:cs="Arial"/>
                    <w:b/>
                    <w:snapToGrid w:val="0"/>
                  </w:rPr>
                  <w:t>Opakované dodání na žádost adresáta</w:t>
                </w:r>
              </w:p>
              <w:p w14:paraId="58105445" w14:textId="6EC7460F" w:rsidR="00EC1B3E" w:rsidRPr="00366F2E" w:rsidRDefault="00EC1B3E" w:rsidP="000F2062">
                <w:pPr>
                  <w:rPr>
                    <w:rFonts w:ascii="Arial" w:hAnsi="Arial" w:cs="Arial"/>
                    <w:b/>
                  </w:rPr>
                </w:pPr>
                <w:r w:rsidRPr="00366F2E">
                  <w:rPr>
                    <w:rFonts w:ascii="Arial" w:hAnsi="Arial" w:cs="Arial"/>
                    <w:sz w:val="20"/>
                    <w:szCs w:val="20"/>
                  </w:rPr>
                  <w:t xml:space="preserve">(čl. 24 </w:t>
                </w:r>
                <w:r w:rsidR="000C05A5" w:rsidRPr="00366F2E">
                  <w:rPr>
                    <w:rFonts w:ascii="Arial" w:hAnsi="Arial" w:cs="Arial"/>
                    <w:sz w:val="20"/>
                    <w:szCs w:val="20"/>
                  </w:rPr>
                  <w:t>odst. 12</w:t>
                </w:r>
                <w:r w:rsidRPr="00366F2E">
                  <w:rPr>
                    <w:rFonts w:ascii="Arial" w:hAnsi="Arial" w:cs="Arial"/>
                    <w:sz w:val="20"/>
                    <w:szCs w:val="20"/>
                  </w:rPr>
                  <w:t xml:space="preserve">, čl. 25 </w:t>
                </w:r>
                <w:r w:rsidR="000C05A5" w:rsidRPr="00366F2E">
                  <w:rPr>
                    <w:rFonts w:ascii="Arial" w:hAnsi="Arial" w:cs="Arial"/>
                    <w:sz w:val="20"/>
                    <w:szCs w:val="20"/>
                  </w:rPr>
                  <w:t>odst. 17</w:t>
                </w:r>
                <w:r w:rsidRPr="00366F2E">
                  <w:rPr>
                    <w:rFonts w:ascii="Arial" w:hAnsi="Arial" w:cs="Arial"/>
                    <w:sz w:val="20"/>
                    <w:szCs w:val="20"/>
                  </w:rPr>
                  <w:t xml:space="preserve"> a čl. 26 </w:t>
                </w:r>
                <w:r w:rsidR="000C05A5" w:rsidRPr="00366F2E">
                  <w:rPr>
                    <w:rFonts w:ascii="Arial" w:hAnsi="Arial" w:cs="Arial"/>
                    <w:sz w:val="20"/>
                    <w:szCs w:val="20"/>
                  </w:rPr>
                  <w:t>odst. 10</w:t>
                </w:r>
                <w:r w:rsidRPr="00366F2E">
                  <w:rPr>
                    <w:rFonts w:ascii="Arial" w:hAnsi="Arial" w:cs="Arial"/>
                    <w:sz w:val="20"/>
                    <w:szCs w:val="20"/>
                  </w:rPr>
                  <w:t xml:space="preserve"> poštovních podmínek a poštovní podmínky jednotlivých služeb)</w:t>
                </w:r>
              </w:p>
            </w:sdtContent>
          </w:sdt>
        </w:tc>
      </w:tr>
      <w:tr w:rsidR="00DF581E" w:rsidRPr="00366F2E" w14:paraId="708B186D" w14:textId="77777777" w:rsidTr="00976BD7">
        <w:trPr>
          <w:trHeight w:val="581"/>
        </w:trPr>
        <w:tc>
          <w:tcPr>
            <w:tcW w:w="10234" w:type="dxa"/>
          </w:tcPr>
          <w:p w14:paraId="106AE976" w14:textId="60C683C7" w:rsidR="00EC1B3E" w:rsidRPr="00366F2E" w:rsidRDefault="00EC1B3E" w:rsidP="000A4213">
            <w:pPr>
              <w:spacing w:line="240" w:lineRule="auto"/>
              <w:jc w:val="both"/>
              <w:rPr>
                <w:rFonts w:ascii="Arial" w:hAnsi="Arial" w:cs="Arial"/>
                <w:sz w:val="20"/>
                <w:szCs w:val="20"/>
              </w:rPr>
            </w:pPr>
            <w:r w:rsidRPr="00366F2E">
              <w:rPr>
                <w:rFonts w:ascii="Arial" w:hAnsi="Arial" w:cs="Arial"/>
                <w:sz w:val="20"/>
                <w:szCs w:val="20"/>
              </w:rPr>
              <w:t>Služba je poskytována zdarma každý pracovní den v čase běžné doručovací pochůzky. Tuto službu poskytujeme u všech druhů poštovních zásilek.</w:t>
            </w:r>
          </w:p>
        </w:tc>
      </w:tr>
    </w:tbl>
    <w:p w14:paraId="2334EF28" w14:textId="77777777" w:rsidR="00EC1B3E" w:rsidRPr="00366F2E" w:rsidRDefault="00EC1B3E" w:rsidP="00EC1B3E">
      <w:pPr>
        <w:spacing w:line="228" w:lineRule="auto"/>
        <w:rPr>
          <w:rFonts w:ascii="Arial" w:hAnsi="Arial" w:cs="Arial"/>
          <w:sz w:val="18"/>
          <w:szCs w:val="18"/>
        </w:rPr>
      </w:pPr>
    </w:p>
    <w:tbl>
      <w:tblPr>
        <w:tblW w:w="0" w:type="auto"/>
        <w:tblInd w:w="108" w:type="dxa"/>
        <w:tblLook w:val="04A0" w:firstRow="1" w:lastRow="0" w:firstColumn="1" w:lastColumn="0" w:noHBand="0" w:noVBand="1"/>
      </w:tblPr>
      <w:tblGrid>
        <w:gridCol w:w="10240"/>
      </w:tblGrid>
      <w:tr w:rsidR="00547C55" w:rsidRPr="00366F2E" w14:paraId="44264E4B" w14:textId="77777777" w:rsidTr="00976BD7">
        <w:tc>
          <w:tcPr>
            <w:tcW w:w="10240" w:type="dxa"/>
          </w:tcPr>
          <w:sdt>
            <w:sdtPr>
              <w:rPr>
                <w:rFonts w:ascii="Arial" w:hAnsi="Arial" w:cs="Arial"/>
                <w:b/>
              </w:rPr>
              <w:id w:val="1671594902"/>
            </w:sdtPr>
            <w:sdtEndPr/>
            <w:sdtContent>
              <w:p w14:paraId="40C79830" w14:textId="137691B4" w:rsidR="00EC1B3E" w:rsidRPr="00366F2E" w:rsidRDefault="00EC1B3E" w:rsidP="000F2062">
                <w:pPr>
                  <w:spacing w:line="228" w:lineRule="auto"/>
                  <w:rPr>
                    <w:rFonts w:ascii="Arial" w:hAnsi="Arial" w:cs="Arial"/>
                    <w:b/>
                  </w:rPr>
                </w:pPr>
                <w:r w:rsidRPr="00366F2E">
                  <w:rPr>
                    <w:rFonts w:ascii="Arial" w:hAnsi="Arial" w:cs="Arial"/>
                    <w:b/>
                  </w:rPr>
                  <w:t>Udaná cena</w:t>
                </w:r>
              </w:p>
            </w:sdtContent>
          </w:sdt>
        </w:tc>
      </w:tr>
      <w:tr w:rsidR="00547C55" w:rsidRPr="00366F2E" w14:paraId="7EF2988B" w14:textId="77777777" w:rsidTr="00976BD7">
        <w:tc>
          <w:tcPr>
            <w:tcW w:w="10240" w:type="dxa"/>
          </w:tcPr>
          <w:p w14:paraId="0C965975" w14:textId="37EFB885" w:rsidR="00EC1B3E" w:rsidRPr="00366F2E" w:rsidRDefault="00EC1B3E" w:rsidP="000F2062">
            <w:pPr>
              <w:pStyle w:val="Zkladntextodsazen3"/>
              <w:suppressAutoHyphens/>
              <w:autoSpaceDE w:val="0"/>
              <w:autoSpaceDN w:val="0"/>
              <w:adjustRightInd w:val="0"/>
              <w:spacing w:line="228" w:lineRule="auto"/>
              <w:ind w:left="0" w:firstLine="0"/>
              <w:rPr>
                <w:rFonts w:ascii="Arial" w:hAnsi="Arial" w:cs="Arial"/>
                <w:sz w:val="20"/>
              </w:rPr>
            </w:pPr>
            <w:r w:rsidRPr="00366F2E">
              <w:rPr>
                <w:rFonts w:ascii="Arial" w:hAnsi="Arial" w:cs="Arial"/>
                <w:sz w:val="20"/>
              </w:rPr>
              <w:t>(čl. 15 a čl. 16 poštovních podmínek a poštovní a obchodní podmínky jednotlivých služeb)</w:t>
            </w:r>
          </w:p>
        </w:tc>
      </w:tr>
      <w:tr w:rsidR="009B691D" w:rsidRPr="00366F2E" w14:paraId="2B5E77FB" w14:textId="77777777" w:rsidTr="00976BD7">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70" w:type="dxa"/>
            <w:right w:w="70" w:type="dxa"/>
          </w:tblCellMar>
          <w:tblLook w:val="0000" w:firstRow="0" w:lastRow="0" w:firstColumn="0" w:lastColumn="0" w:noHBand="0" w:noVBand="0"/>
        </w:tblPrEx>
        <w:trPr>
          <w:trHeight w:val="178"/>
        </w:trPr>
        <w:tc>
          <w:tcPr>
            <w:tcW w:w="10240" w:type="dxa"/>
            <w:tcBorders>
              <w:top w:val="nil"/>
              <w:left w:val="nil"/>
              <w:bottom w:val="nil"/>
              <w:right w:val="nil"/>
            </w:tcBorders>
          </w:tcPr>
          <w:p w14:paraId="3BD311CB" w14:textId="77777777" w:rsidR="00EC1B3E" w:rsidRPr="00366F2E" w:rsidRDefault="00EC1B3E" w:rsidP="000F2062">
            <w:pPr>
              <w:pStyle w:val="Zkladntextodsazen3"/>
              <w:suppressAutoHyphens/>
              <w:autoSpaceDE w:val="0"/>
              <w:autoSpaceDN w:val="0"/>
              <w:adjustRightInd w:val="0"/>
              <w:spacing w:line="228" w:lineRule="auto"/>
              <w:ind w:left="0" w:firstLine="0"/>
              <w:rPr>
                <w:rFonts w:ascii="Arial" w:hAnsi="Arial" w:cs="Arial"/>
                <w:b/>
                <w:u w:val="single"/>
              </w:rPr>
            </w:pPr>
            <w:r w:rsidRPr="00366F2E">
              <w:rPr>
                <w:rFonts w:ascii="Arial" w:hAnsi="Arial" w:cs="Arial"/>
                <w:sz w:val="20"/>
              </w:rPr>
              <w:t>Udaná cena je údaj, který stanoví maximální hranici odpovědnosti České pošty. Je to částka, kterou odesílatel oceňuje vložený obsah zásilky.</w:t>
            </w:r>
          </w:p>
        </w:tc>
      </w:tr>
    </w:tbl>
    <w:p w14:paraId="6762B657" w14:textId="1FE4FCAE" w:rsidR="00EC1B3E" w:rsidRPr="00366F2E" w:rsidRDefault="00EC1B3E" w:rsidP="00EC1B3E">
      <w:pPr>
        <w:spacing w:line="240" w:lineRule="auto"/>
        <w:rPr>
          <w:rFonts w:ascii="Arial" w:hAnsi="Arial" w:cs="Arial"/>
          <w:sz w:val="18"/>
          <w:szCs w:val="18"/>
        </w:rPr>
      </w:pPr>
    </w:p>
    <w:tbl>
      <w:tblPr>
        <w:tblW w:w="10240" w:type="dxa"/>
        <w:tblInd w:w="108" w:type="dxa"/>
        <w:tblLook w:val="04A0" w:firstRow="1" w:lastRow="0" w:firstColumn="1" w:lastColumn="0" w:noHBand="0" w:noVBand="1"/>
      </w:tblPr>
      <w:tblGrid>
        <w:gridCol w:w="10240"/>
      </w:tblGrid>
      <w:tr w:rsidR="00547C55" w:rsidRPr="00366F2E" w14:paraId="5FA33721" w14:textId="77777777" w:rsidTr="00976BD7">
        <w:trPr>
          <w:trHeight w:val="178"/>
        </w:trPr>
        <w:tc>
          <w:tcPr>
            <w:tcW w:w="10240" w:type="dxa"/>
          </w:tcPr>
          <w:sdt>
            <w:sdtPr>
              <w:rPr>
                <w:rFonts w:ascii="Arial" w:hAnsi="Arial" w:cs="Arial"/>
                <w:b/>
              </w:rPr>
              <w:id w:val="1480650855"/>
            </w:sdtPr>
            <w:sdtEndPr/>
            <w:sdtContent>
              <w:p w14:paraId="0D4D0AC7" w14:textId="3B345C2B" w:rsidR="00EC1B3E" w:rsidRPr="00366F2E" w:rsidRDefault="00EC1B3E" w:rsidP="000F2062">
                <w:pPr>
                  <w:rPr>
                    <w:rFonts w:ascii="Arial" w:hAnsi="Arial" w:cs="Arial"/>
                    <w:b/>
                  </w:rPr>
                </w:pPr>
                <w:r w:rsidRPr="00366F2E">
                  <w:rPr>
                    <w:rFonts w:ascii="Arial" w:hAnsi="Arial" w:cs="Arial"/>
                    <w:b/>
                  </w:rPr>
                  <w:t>Doplatné</w:t>
                </w:r>
              </w:p>
            </w:sdtContent>
          </w:sdt>
        </w:tc>
      </w:tr>
      <w:tr w:rsidR="00547C55" w:rsidRPr="00366F2E" w14:paraId="34A90323" w14:textId="77777777" w:rsidTr="00976BD7">
        <w:tc>
          <w:tcPr>
            <w:tcW w:w="10240" w:type="dxa"/>
          </w:tcPr>
          <w:sdt>
            <w:sdtPr>
              <w:rPr>
                <w:rFonts w:ascii="Arial" w:hAnsi="Arial" w:cs="Arial"/>
                <w:sz w:val="20"/>
                <w:szCs w:val="20"/>
              </w:rPr>
              <w:id w:val="89977404"/>
            </w:sdtPr>
            <w:sdtEndPr/>
            <w:sdtContent>
              <w:p w14:paraId="1386C7BB" w14:textId="5CC7E606" w:rsidR="00EC1B3E" w:rsidRPr="00366F2E" w:rsidRDefault="00EC1B3E" w:rsidP="000F2062">
                <w:pPr>
                  <w:pStyle w:val="Bezmezer"/>
                  <w:tabs>
                    <w:tab w:val="left" w:pos="7655"/>
                  </w:tabs>
                  <w:jc w:val="both"/>
                  <w:rPr>
                    <w:rFonts w:ascii="Arial" w:hAnsi="Arial" w:cs="Arial"/>
                    <w:sz w:val="20"/>
                    <w:szCs w:val="20"/>
                  </w:rPr>
                </w:pPr>
                <w:r w:rsidRPr="00366F2E">
                  <w:rPr>
                    <w:rFonts w:ascii="Arial" w:hAnsi="Arial" w:cs="Arial"/>
                    <w:sz w:val="20"/>
                    <w:szCs w:val="20"/>
                  </w:rPr>
                  <w:t>(čl. 9 odst. 6 poštovních podmínek)</w:t>
                </w:r>
              </w:p>
            </w:sdtContent>
          </w:sdt>
        </w:tc>
      </w:tr>
      <w:tr w:rsidR="009B691D" w:rsidRPr="00366F2E" w14:paraId="7B74802C" w14:textId="77777777" w:rsidTr="00976BD7">
        <w:tc>
          <w:tcPr>
            <w:tcW w:w="10240" w:type="dxa"/>
          </w:tcPr>
          <w:p w14:paraId="52EA2404" w14:textId="530CCF66" w:rsidR="00EC1B3E" w:rsidRPr="00366F2E" w:rsidRDefault="00EC1B3E" w:rsidP="000F2062">
            <w:pPr>
              <w:spacing w:line="228" w:lineRule="auto"/>
              <w:jc w:val="both"/>
              <w:rPr>
                <w:rFonts w:ascii="Arial" w:hAnsi="Arial" w:cs="Arial"/>
                <w:sz w:val="20"/>
                <w:szCs w:val="20"/>
              </w:rPr>
            </w:pPr>
            <w:r w:rsidRPr="00366F2E">
              <w:rPr>
                <w:rFonts w:ascii="Arial" w:hAnsi="Arial" w:cs="Arial"/>
                <w:sz w:val="20"/>
                <w:szCs w:val="20"/>
              </w:rPr>
              <w:t>V případě, že odesílatel při podání zásilky vložením do poštovní schránky neuhradil cenu, nebo pokud ji uhradil jen z</w:t>
            </w:r>
            <w:r w:rsidR="0077250B" w:rsidRPr="00366F2E">
              <w:rPr>
                <w:rFonts w:ascii="Arial" w:hAnsi="Arial" w:cs="Arial"/>
                <w:sz w:val="20"/>
                <w:szCs w:val="20"/>
              </w:rPr>
              <w:t xml:space="preserve"> </w:t>
            </w:r>
            <w:r w:rsidRPr="00366F2E">
              <w:rPr>
                <w:rFonts w:ascii="Arial" w:hAnsi="Arial" w:cs="Arial"/>
                <w:sz w:val="20"/>
                <w:szCs w:val="20"/>
              </w:rPr>
              <w:t>části, vybírá pošta doplatek. To samé platí i pro kartónový lístek, který nemá pravoúhlý tvar.</w:t>
            </w:r>
          </w:p>
        </w:tc>
      </w:tr>
    </w:tbl>
    <w:p w14:paraId="16A894AD" w14:textId="6FAD2528" w:rsidR="00EC1B3E" w:rsidRPr="00366F2E" w:rsidRDefault="00EC1B3E" w:rsidP="00EC1B3E">
      <w:pPr>
        <w:spacing w:line="228" w:lineRule="auto"/>
        <w:rPr>
          <w:rFonts w:ascii="Arial" w:hAnsi="Arial" w:cs="Arial"/>
          <w:sz w:val="18"/>
          <w:szCs w:val="18"/>
        </w:rPr>
      </w:pPr>
    </w:p>
    <w:tbl>
      <w:tblPr>
        <w:tblW w:w="0" w:type="auto"/>
        <w:tblInd w:w="108" w:type="dxa"/>
        <w:tblLook w:val="04A0" w:firstRow="1" w:lastRow="0" w:firstColumn="1" w:lastColumn="0" w:noHBand="0" w:noVBand="1"/>
      </w:tblPr>
      <w:tblGrid>
        <w:gridCol w:w="10240"/>
      </w:tblGrid>
      <w:tr w:rsidR="00547C55" w:rsidRPr="00366F2E" w14:paraId="5005B744" w14:textId="77777777" w:rsidTr="00976BD7">
        <w:tc>
          <w:tcPr>
            <w:tcW w:w="10240" w:type="dxa"/>
          </w:tcPr>
          <w:p w14:paraId="5C5C6DC3" w14:textId="77777777" w:rsidR="00EC1B3E" w:rsidRPr="00366F2E" w:rsidRDefault="00EC1B3E" w:rsidP="000F2062">
            <w:pPr>
              <w:spacing w:line="228" w:lineRule="auto"/>
              <w:rPr>
                <w:rFonts w:ascii="Arial" w:hAnsi="Arial" w:cs="Arial"/>
              </w:rPr>
            </w:pPr>
            <w:r w:rsidRPr="00366F2E">
              <w:rPr>
                <w:rFonts w:ascii="Arial" w:hAnsi="Arial" w:cs="Arial"/>
                <w:b/>
              </w:rPr>
              <w:t>Nedovolený obsah</w:t>
            </w:r>
          </w:p>
          <w:p w14:paraId="60EBC587" w14:textId="77777777" w:rsidR="00EC1B3E" w:rsidRPr="00366F2E" w:rsidRDefault="00EC1B3E" w:rsidP="000F2062">
            <w:pPr>
              <w:spacing w:line="228" w:lineRule="auto"/>
              <w:rPr>
                <w:rFonts w:ascii="Arial" w:hAnsi="Arial" w:cs="Arial"/>
                <w:b/>
              </w:rPr>
            </w:pPr>
            <w:r w:rsidRPr="00366F2E">
              <w:rPr>
                <w:rFonts w:ascii="Arial" w:hAnsi="Arial" w:cs="Arial"/>
                <w:sz w:val="20"/>
                <w:szCs w:val="20"/>
              </w:rPr>
              <w:t>(čl. 12 a 14 poštovních podmínek)</w:t>
            </w:r>
          </w:p>
        </w:tc>
      </w:tr>
      <w:tr w:rsidR="00547C55" w:rsidRPr="00366F2E" w14:paraId="73299BF3" w14:textId="77777777" w:rsidTr="00976BD7">
        <w:tc>
          <w:tcPr>
            <w:tcW w:w="10240" w:type="dxa"/>
          </w:tcPr>
          <w:p w14:paraId="065482C6" w14:textId="77777777" w:rsidR="00EC1B3E" w:rsidRPr="00366F2E" w:rsidRDefault="00EC1B3E" w:rsidP="000F2062">
            <w:pPr>
              <w:spacing w:line="228" w:lineRule="auto"/>
              <w:jc w:val="both"/>
              <w:rPr>
                <w:rFonts w:ascii="Arial" w:hAnsi="Arial" w:cs="Arial"/>
                <w:sz w:val="20"/>
                <w:szCs w:val="20"/>
              </w:rPr>
            </w:pPr>
            <w:r w:rsidRPr="00366F2E">
              <w:rPr>
                <w:rFonts w:ascii="Arial" w:hAnsi="Arial" w:cs="Arial"/>
                <w:sz w:val="20"/>
                <w:szCs w:val="20"/>
              </w:rPr>
              <w:t>Při zjištění nedovoleného obsahu Obyčejné slepecké zásilky nebo Doporučené slepecké zásilky se vybírá cena za poštovní službu obdobné kvality, pro niž jsou poštovní podmínky splněny.</w:t>
            </w:r>
          </w:p>
        </w:tc>
      </w:tr>
    </w:tbl>
    <w:bookmarkEnd w:id="621"/>
    <w:p w14:paraId="1E2283F6" w14:textId="0A3C930E" w:rsidR="00EC1B3E" w:rsidRPr="00366F2E" w:rsidRDefault="009F796A" w:rsidP="00EC1B3E">
      <w:pPr>
        <w:pStyle w:val="cpNormal4"/>
        <w:spacing w:after="0" w:line="228" w:lineRule="auto"/>
        <w:ind w:firstLine="0"/>
        <w:rPr>
          <w:rFonts w:ascii="Arial" w:hAnsi="Arial" w:cs="Arial"/>
          <w:sz w:val="18"/>
        </w:rPr>
      </w:pPr>
      <w:r w:rsidRPr="00366F2E">
        <w:rPr>
          <w:rFonts w:ascii="Arial" w:hAnsi="Arial" w:cs="Arial"/>
          <w:noProof/>
          <w:lang w:eastAsia="cs-CZ"/>
        </w:rPr>
        <mc:AlternateContent>
          <mc:Choice Requires="wps">
            <w:drawing>
              <wp:anchor distT="0" distB="0" distL="114300" distR="114300" simplePos="0" relativeHeight="251658243" behindDoc="0" locked="0" layoutInCell="1" allowOverlap="1" wp14:anchorId="5FEB9450" wp14:editId="3E4C8725">
                <wp:simplePos x="0" y="0"/>
                <wp:positionH relativeFrom="margin">
                  <wp:posOffset>726440</wp:posOffset>
                </wp:positionH>
                <wp:positionV relativeFrom="bottomMargin">
                  <wp:posOffset>188595</wp:posOffset>
                </wp:positionV>
                <wp:extent cx="4847590" cy="258445"/>
                <wp:effectExtent l="0" t="0" r="0" b="8255"/>
                <wp:wrapNone/>
                <wp:docPr id="145" name="Textové pole 14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C52D850" w14:textId="77777777" w:rsidR="004F26E4" w:rsidRPr="006E1087" w:rsidRDefault="004F26E4" w:rsidP="004E2578">
                            <w:pPr>
                              <w:jc w:val="center"/>
                            </w:pPr>
                            <w:r>
                              <w:rPr>
                                <w:b/>
                                <w:i/>
                              </w:rPr>
                              <w:t>Podrobné informace k doplňkovým službám, příplatkům a vrácení cen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250546E7">
              <v:shape id="Textové pole 145" style="position:absolute;margin-left:57.2pt;margin-top:14.85pt;width:381.7pt;height:20.35pt;z-index:251658243;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10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J9yt5QEAAKkDAAAOAAAAZHJzL2Uyb0RvYy54bWysU9tu2zAMfR+wfxD0vjgJnCU14hRdiw4D&#10;ugvQ7QNkWbKF2aJGKbGzrx8lp2m2vhV7EURSPjznkN5ej33HDgq9AVvyxWzOmbISamObkv/4fv9u&#10;w5kPwtaiA6tKflSeX+/evtkOrlBLaKGrFTICsb4YXMnbEFyRZV62qhd+Bk5ZKmrAXgQKsclqFAOh&#10;9122nM/fZwNg7RCk8p6yd1OR7xK+1kqGr1p7FVhXcuIW0onprOKZ7baiaFC41sgTDfEKFr0wlpqe&#10;oe5EEGyP5gVUbySCBx1mEvoMtDZSJQ2kZjH/R81jK5xKWsgc7842+f8HK78cHt03ZGH8ACMNMInw&#10;7gHkT88s3LbCNuoGEYZWiZoaL6Jl2eB8cfo0Wu0LH0Gq4TPUNGSxD5CARo19dIV0MkKnARzPpqsx&#10;MEnJfJOvV1dUklRbrjZ5vkotRPH0tUMfPiroWbyUHGmoCV0cHnyIbETx9CQ2s3Bvui4NtrN/Jehh&#10;zCT2kfBEPYzVyExd8nUeG0c1FdRH0oMw7QvtN11awN+cDbQrJfe/9gIVZ90nS55cLfI8LlcK8tV6&#10;SQFeVqrLirCSoEoeOJuut2FayL1D07TUaZqChRvyUZsk8ZnViT/tQ1J+2t24cJdxevX8h+3+AAAA&#10;//8DAFBLAwQUAAYACAAAACEAhjX42d0AAAAJAQAADwAAAGRycy9kb3ducmV2LnhtbEyPy07DMBBF&#10;90j8gzVI7KjdKpA2xKkQiC2I8pDYTeNpEhGPo9htwt8zrGB5NUd3zi23s+/VicbYBbawXBhQxHVw&#10;HTcW3l4fr9agYkJ22AcmC98UYVudn5VYuDDxC512qVFSwrFAC21KQ6F1rFvyGBdhIJbbIYwek8Sx&#10;0W7EScp9r1fG3GiPHcuHFge6b6n+2h29hfenw+dHZp6bB389TGE2mv1GW3t5Md/dgko0pz8YfvVF&#10;HSpx2ocju6h6ycssE9TCapODEmCd57JlbyE3Geiq1P8XVD8AAAD//wMAUEsBAi0AFAAGAAgAAAAh&#10;ALaDOJL+AAAA4QEAABMAAAAAAAAAAAAAAAAAAAAAAFtDb250ZW50X1R5cGVzXS54bWxQSwECLQAU&#10;AAYACAAAACEAOP0h/9YAAACUAQAACwAAAAAAAAAAAAAAAAAvAQAAX3JlbHMvLnJlbHNQSwECLQAU&#10;AAYACAAAACEAtifcreUBAACpAwAADgAAAAAAAAAAAAAAAAAuAgAAZHJzL2Uyb0RvYy54bWxQSwEC&#10;LQAUAAYACAAAACEAhjX42d0AAAAJAQAADwAAAAAAAAAAAAAAAAA/BAAAZHJzL2Rvd25yZXYueG1s&#10;UEsFBgAAAAAEAAQA8wAAAEkFAAAAAA==&#10;" w14:anchorId="5FEB9450">
                <v:textbox>
                  <w:txbxContent>
                    <w:p w:rsidRPr="006E1087" w:rsidR="004F26E4" w:rsidP="004E2578" w:rsidRDefault="004F26E4" w14:paraId="473809B3" w14:textId="77777777">
                      <w:pPr>
                        <w:jc w:val="center"/>
                      </w:pPr>
                      <w:r>
                        <w:rPr>
                          <w:b/>
                          <w:i/>
                        </w:rPr>
                        <w:t>Podrobné informace k doplňkovým službám, příplatkům a vrácení cen</w:t>
                      </w:r>
                    </w:p>
                  </w:txbxContent>
                </v:textbox>
                <w10:wrap anchorx="margin" anchory="margin"/>
              </v:shape>
            </w:pict>
          </mc:Fallback>
        </mc:AlternateContent>
      </w:r>
    </w:p>
    <w:tbl>
      <w:tblPr>
        <w:tblW w:w="10240" w:type="dxa"/>
        <w:tblInd w:w="108" w:type="dxa"/>
        <w:tblLook w:val="04A0" w:firstRow="1" w:lastRow="0" w:firstColumn="1" w:lastColumn="0" w:noHBand="0" w:noVBand="1"/>
      </w:tblPr>
      <w:tblGrid>
        <w:gridCol w:w="10240"/>
      </w:tblGrid>
      <w:tr w:rsidR="00547C55" w:rsidRPr="00366F2E" w14:paraId="7F4DEE0E" w14:textId="77777777" w:rsidTr="00976BD7">
        <w:trPr>
          <w:trHeight w:val="275"/>
        </w:trPr>
        <w:tc>
          <w:tcPr>
            <w:tcW w:w="10240" w:type="dxa"/>
          </w:tcPr>
          <w:p w14:paraId="37E5A093" w14:textId="1F1348C3" w:rsidR="00EC1B3E" w:rsidRPr="00366F2E" w:rsidRDefault="00EC1B3E" w:rsidP="008D78A6">
            <w:pPr>
              <w:spacing w:line="228" w:lineRule="auto"/>
              <w:rPr>
                <w:rFonts w:ascii="Arial" w:hAnsi="Arial" w:cs="Arial"/>
                <w:b/>
                <w:sz w:val="20"/>
                <w:szCs w:val="20"/>
              </w:rPr>
            </w:pPr>
            <w:bookmarkStart w:id="623" w:name="_Hlk166146537"/>
            <w:bookmarkStart w:id="624" w:name="_Hlk166146546"/>
            <w:r w:rsidRPr="00366F2E">
              <w:rPr>
                <w:rFonts w:ascii="Arial" w:hAnsi="Arial" w:cs="Arial"/>
                <w:b/>
                <w:bCs/>
              </w:rPr>
              <w:t xml:space="preserve">Neskladné </w:t>
            </w:r>
            <w:r w:rsidRPr="00366F2E">
              <w:rPr>
                <w:rFonts w:ascii="Arial" w:hAnsi="Arial" w:cs="Arial"/>
              </w:rPr>
              <w:t xml:space="preserve">– </w:t>
            </w:r>
            <w:r w:rsidR="1FC85ADF" w:rsidRPr="00366F2E">
              <w:rPr>
                <w:rFonts w:ascii="Arial" w:hAnsi="Arial" w:cs="Arial"/>
              </w:rPr>
              <w:t>Balíkovna plus</w:t>
            </w:r>
            <w:r w:rsidR="00D15B6E" w:rsidRPr="00366F2E">
              <w:rPr>
                <w:rFonts w:ascii="Arial" w:hAnsi="Arial" w:cs="Arial"/>
              </w:rPr>
              <w:t xml:space="preserve"> a</w:t>
            </w:r>
            <w:r w:rsidR="1FC85ADF" w:rsidRPr="00366F2E">
              <w:rPr>
                <w:rFonts w:ascii="Arial" w:hAnsi="Arial" w:cs="Arial"/>
              </w:rPr>
              <w:t xml:space="preserve"> </w:t>
            </w:r>
            <w:r w:rsidRPr="00366F2E">
              <w:rPr>
                <w:rFonts w:ascii="Arial" w:hAnsi="Arial" w:cs="Arial"/>
              </w:rPr>
              <w:t xml:space="preserve">Balík Do ruky </w:t>
            </w:r>
            <w:bookmarkEnd w:id="623"/>
          </w:p>
        </w:tc>
      </w:tr>
      <w:tr w:rsidR="00547C55" w:rsidRPr="00366F2E" w14:paraId="42C8AE39" w14:textId="77777777" w:rsidTr="00976BD7">
        <w:tc>
          <w:tcPr>
            <w:tcW w:w="10240" w:type="dxa"/>
          </w:tcPr>
          <w:p w14:paraId="0C0F51FA" w14:textId="7A41638D" w:rsidR="00E9226A" w:rsidRPr="00976BD7" w:rsidRDefault="00E9226A" w:rsidP="00976BD7">
            <w:pPr>
              <w:pStyle w:val="Odstavecseseznamem"/>
              <w:numPr>
                <w:ilvl w:val="0"/>
                <w:numId w:val="99"/>
              </w:numPr>
              <w:spacing w:line="228" w:lineRule="auto"/>
              <w:rPr>
                <w:rFonts w:ascii="Arial" w:hAnsi="Arial" w:cs="Arial"/>
                <w:sz w:val="20"/>
                <w:szCs w:val="20"/>
              </w:rPr>
            </w:pPr>
            <w:r w:rsidRPr="00366F2E">
              <w:rPr>
                <w:rFonts w:ascii="Arial" w:hAnsi="Arial" w:cs="Arial"/>
                <w:sz w:val="20"/>
                <w:szCs w:val="20"/>
              </w:rPr>
              <w:t xml:space="preserve">Platí pro smluvní podavatele s cenou, která není stanovena na základě rozměrových parametrů S, M, L, XL. </w:t>
            </w:r>
            <w:r w:rsidR="00861CD1" w:rsidRPr="00366F2E">
              <w:rPr>
                <w:rFonts w:ascii="Arial" w:hAnsi="Arial" w:cs="Arial"/>
                <w:sz w:val="20"/>
                <w:szCs w:val="20"/>
              </w:rPr>
              <w:t>U služby</w:t>
            </w:r>
            <w:r w:rsidR="006E4332" w:rsidRPr="00366F2E">
              <w:rPr>
                <w:rFonts w:ascii="Arial" w:hAnsi="Arial" w:cs="Arial"/>
                <w:sz w:val="20"/>
                <w:szCs w:val="20"/>
              </w:rPr>
              <w:t xml:space="preserve"> Balíkovna plus platí pro</w:t>
            </w:r>
            <w:r w:rsidR="00710EC4" w:rsidRPr="00366F2E">
              <w:rPr>
                <w:rFonts w:ascii="Arial" w:hAnsi="Arial" w:cs="Arial"/>
                <w:sz w:val="20"/>
                <w:szCs w:val="20"/>
              </w:rPr>
              <w:t xml:space="preserve"> všechny smluvní podavatele. </w:t>
            </w:r>
            <w:r w:rsidRPr="00366F2E">
              <w:rPr>
                <w:rFonts w:ascii="Arial" w:hAnsi="Arial" w:cs="Arial"/>
                <w:sz w:val="20"/>
                <w:szCs w:val="20"/>
              </w:rPr>
              <w:t>Uplatní se v</w:t>
            </w:r>
            <w:r w:rsidR="00710EC4" w:rsidRPr="00366F2E">
              <w:rPr>
                <w:rFonts w:ascii="Arial" w:hAnsi="Arial" w:cs="Arial"/>
                <w:sz w:val="20"/>
                <w:szCs w:val="20"/>
              </w:rPr>
              <w:t> </w:t>
            </w:r>
            <w:r w:rsidRPr="00366F2E">
              <w:rPr>
                <w:rFonts w:ascii="Arial" w:hAnsi="Arial" w:cs="Arial"/>
                <w:sz w:val="20"/>
                <w:szCs w:val="20"/>
              </w:rPr>
              <w:t>případě, že nastane kterák</w:t>
            </w:r>
            <w:r w:rsidR="003104EA" w:rsidRPr="00366F2E">
              <w:rPr>
                <w:rFonts w:ascii="Arial" w:hAnsi="Arial" w:cs="Arial"/>
                <w:sz w:val="20"/>
                <w:szCs w:val="20"/>
              </w:rPr>
              <w:t>oliv z</w:t>
            </w:r>
            <w:r w:rsidR="00710EC4" w:rsidRPr="00366F2E">
              <w:rPr>
                <w:rFonts w:ascii="Arial" w:hAnsi="Arial" w:cs="Arial"/>
                <w:sz w:val="20"/>
                <w:szCs w:val="20"/>
              </w:rPr>
              <w:t> </w:t>
            </w:r>
            <w:r w:rsidR="003104EA" w:rsidRPr="00366F2E">
              <w:rPr>
                <w:rFonts w:ascii="Arial" w:hAnsi="Arial" w:cs="Arial"/>
                <w:sz w:val="20"/>
                <w:szCs w:val="20"/>
              </w:rPr>
              <w:t>níže uvedených podmínek:</w:t>
            </w:r>
          </w:p>
        </w:tc>
      </w:tr>
      <w:tr w:rsidR="00E9226A" w:rsidRPr="00366F2E" w14:paraId="0286E8D4" w14:textId="77777777" w:rsidTr="00976BD7">
        <w:tc>
          <w:tcPr>
            <w:tcW w:w="10240" w:type="dxa"/>
          </w:tcPr>
          <w:p w14:paraId="27D0A8B6" w14:textId="1E8F7749" w:rsidR="00E9226A" w:rsidRPr="00366F2E" w:rsidRDefault="00E9226A" w:rsidP="00E9226A">
            <w:pPr>
              <w:pStyle w:val="Zkladntextodsazen3"/>
              <w:numPr>
                <w:ilvl w:val="0"/>
                <w:numId w:val="100"/>
              </w:numPr>
              <w:suppressAutoHyphens/>
              <w:autoSpaceDE w:val="0"/>
              <w:autoSpaceDN w:val="0"/>
              <w:adjustRightInd w:val="0"/>
              <w:spacing w:line="228" w:lineRule="auto"/>
              <w:rPr>
                <w:rFonts w:ascii="Arial" w:eastAsia="Calibri" w:hAnsi="Arial" w:cs="Arial"/>
                <w:sz w:val="20"/>
                <w:lang w:eastAsia="en-US"/>
              </w:rPr>
            </w:pPr>
            <w:r w:rsidRPr="00366F2E">
              <w:rPr>
                <w:rFonts w:ascii="Arial" w:eastAsia="Calibri" w:hAnsi="Arial" w:cs="Arial"/>
                <w:sz w:val="20"/>
                <w:lang w:eastAsia="en-US"/>
              </w:rPr>
              <w:t>některý z</w:t>
            </w:r>
            <w:r w:rsidR="00710EC4" w:rsidRPr="00366F2E">
              <w:rPr>
                <w:rFonts w:ascii="Arial" w:eastAsia="Calibri" w:hAnsi="Arial" w:cs="Arial"/>
                <w:sz w:val="20"/>
                <w:lang w:eastAsia="en-US"/>
              </w:rPr>
              <w:t> </w:t>
            </w:r>
            <w:r w:rsidRPr="00366F2E">
              <w:rPr>
                <w:rFonts w:ascii="Arial" w:eastAsia="Calibri" w:hAnsi="Arial" w:cs="Arial"/>
                <w:sz w:val="20"/>
                <w:lang w:eastAsia="en-US"/>
              </w:rPr>
              <w:t xml:space="preserve">rozměrů zásilky </w:t>
            </w:r>
            <w:proofErr w:type="gramStart"/>
            <w:r w:rsidRPr="00366F2E">
              <w:rPr>
                <w:rFonts w:ascii="Arial" w:eastAsia="Calibri" w:hAnsi="Arial" w:cs="Arial"/>
                <w:sz w:val="20"/>
                <w:lang w:eastAsia="en-US"/>
              </w:rPr>
              <w:t>překročí</w:t>
            </w:r>
            <w:proofErr w:type="gramEnd"/>
            <w:r w:rsidRPr="00366F2E">
              <w:rPr>
                <w:rFonts w:ascii="Arial" w:eastAsia="Calibri" w:hAnsi="Arial" w:cs="Arial"/>
                <w:sz w:val="20"/>
                <w:lang w:eastAsia="en-US"/>
              </w:rPr>
              <w:t xml:space="preserve"> 120 cm x 60 cm x 60 cm,</w:t>
            </w:r>
          </w:p>
          <w:p w14:paraId="0AE50618" w14:textId="1FB946F8" w:rsidR="00E9226A" w:rsidRPr="00366F2E" w:rsidRDefault="00E9226A" w:rsidP="00E9226A">
            <w:pPr>
              <w:pStyle w:val="Zkladntextodsazen3"/>
              <w:numPr>
                <w:ilvl w:val="0"/>
                <w:numId w:val="100"/>
              </w:numPr>
              <w:suppressAutoHyphens/>
              <w:autoSpaceDE w:val="0"/>
              <w:autoSpaceDN w:val="0"/>
              <w:adjustRightInd w:val="0"/>
              <w:spacing w:line="228" w:lineRule="auto"/>
              <w:rPr>
                <w:rFonts w:ascii="Arial" w:eastAsia="Calibri" w:hAnsi="Arial" w:cs="Arial"/>
                <w:sz w:val="20"/>
                <w:lang w:eastAsia="en-US"/>
              </w:rPr>
            </w:pPr>
            <w:r w:rsidRPr="00366F2E">
              <w:rPr>
                <w:rFonts w:ascii="Arial" w:eastAsia="Calibri" w:hAnsi="Arial" w:cs="Arial"/>
                <w:sz w:val="20"/>
                <w:lang w:eastAsia="en-US"/>
              </w:rPr>
              <w:t>zásilka</w:t>
            </w:r>
            <w:r w:rsidR="00611369" w:rsidRPr="00366F2E">
              <w:rPr>
                <w:rFonts w:ascii="Arial" w:eastAsia="Calibri" w:hAnsi="Arial" w:cs="Arial"/>
                <w:sz w:val="20"/>
                <w:lang w:eastAsia="en-US"/>
              </w:rPr>
              <w:t xml:space="preserve"> </w:t>
            </w:r>
            <w:r w:rsidRPr="00366F2E">
              <w:rPr>
                <w:rFonts w:ascii="Arial" w:eastAsia="Calibri" w:hAnsi="Arial" w:cs="Arial"/>
                <w:sz w:val="20"/>
                <w:lang w:eastAsia="en-US"/>
              </w:rPr>
              <w:t xml:space="preserve">má výrazně nepravidelný tvar, tvar koule či jehlanu, nebo obsahuje vyčnívající části, </w:t>
            </w:r>
          </w:p>
          <w:p w14:paraId="0F276E22" w14:textId="02378AAC" w:rsidR="00E9226A" w:rsidRPr="00366F2E" w:rsidRDefault="00E9226A" w:rsidP="00E9226A">
            <w:pPr>
              <w:pStyle w:val="Zkladntextodsazen3"/>
              <w:numPr>
                <w:ilvl w:val="0"/>
                <w:numId w:val="100"/>
              </w:numPr>
              <w:suppressAutoHyphens/>
              <w:autoSpaceDE w:val="0"/>
              <w:autoSpaceDN w:val="0"/>
              <w:adjustRightInd w:val="0"/>
              <w:spacing w:line="228" w:lineRule="auto"/>
              <w:rPr>
                <w:rFonts w:ascii="Arial" w:eastAsia="Calibri" w:hAnsi="Arial" w:cs="Arial"/>
                <w:sz w:val="20"/>
                <w:lang w:eastAsia="en-US"/>
              </w:rPr>
            </w:pPr>
            <w:r w:rsidRPr="00366F2E">
              <w:rPr>
                <w:rFonts w:ascii="Arial" w:eastAsia="Calibri" w:hAnsi="Arial" w:cs="Arial"/>
                <w:sz w:val="20"/>
                <w:lang w:eastAsia="en-US"/>
              </w:rPr>
              <w:t>zásilka není zabalena v</w:t>
            </w:r>
            <w:r w:rsidR="00710EC4" w:rsidRPr="00366F2E">
              <w:rPr>
                <w:rFonts w:ascii="Arial" w:eastAsia="Calibri" w:hAnsi="Arial" w:cs="Arial"/>
                <w:sz w:val="20"/>
                <w:lang w:eastAsia="en-US"/>
              </w:rPr>
              <w:t> </w:t>
            </w:r>
            <w:r w:rsidRPr="00366F2E">
              <w:rPr>
                <w:rFonts w:ascii="Arial" w:eastAsia="Calibri" w:hAnsi="Arial" w:cs="Arial"/>
                <w:sz w:val="20"/>
                <w:lang w:eastAsia="en-US"/>
              </w:rPr>
              <w:t>pevném obalu (např. karton, pevná obálka, pevný plastový sáček určený pro</w:t>
            </w:r>
            <w:r w:rsidR="004B1DE0" w:rsidRPr="00366F2E">
              <w:rPr>
                <w:rFonts w:ascii="Arial" w:eastAsia="Calibri" w:hAnsi="Arial" w:cs="Arial"/>
                <w:sz w:val="20"/>
                <w:lang w:eastAsia="en-US"/>
              </w:rPr>
              <w:t> </w:t>
            </w:r>
            <w:r w:rsidR="00AF54B0" w:rsidRPr="00366F2E">
              <w:rPr>
                <w:rFonts w:ascii="Arial" w:eastAsia="Calibri" w:hAnsi="Arial" w:cs="Arial"/>
                <w:sz w:val="20"/>
                <w:lang w:eastAsia="en-US"/>
              </w:rPr>
              <w:t>přepravu</w:t>
            </w:r>
            <w:r w:rsidRPr="00366F2E">
              <w:rPr>
                <w:rFonts w:ascii="Arial" w:eastAsia="Calibri" w:hAnsi="Arial" w:cs="Arial"/>
                <w:sz w:val="20"/>
                <w:lang w:eastAsia="en-US"/>
              </w:rPr>
              <w:t xml:space="preserve"> apod.), </w:t>
            </w:r>
          </w:p>
          <w:p w14:paraId="76B8D6A8" w14:textId="77777777" w:rsidR="00E9226A" w:rsidRPr="00366F2E" w:rsidRDefault="00E9226A" w:rsidP="00E9226A">
            <w:pPr>
              <w:pStyle w:val="Zkladntextodsazen3"/>
              <w:numPr>
                <w:ilvl w:val="0"/>
                <w:numId w:val="100"/>
              </w:numPr>
              <w:suppressAutoHyphens/>
              <w:autoSpaceDE w:val="0"/>
              <w:autoSpaceDN w:val="0"/>
              <w:adjustRightInd w:val="0"/>
              <w:spacing w:line="228" w:lineRule="auto"/>
              <w:rPr>
                <w:rFonts w:ascii="Arial" w:eastAsia="Calibri" w:hAnsi="Arial" w:cs="Arial"/>
                <w:sz w:val="20"/>
                <w:lang w:eastAsia="en-US"/>
              </w:rPr>
            </w:pPr>
            <w:r w:rsidRPr="00366F2E">
              <w:rPr>
                <w:rFonts w:ascii="Arial" w:eastAsia="Calibri" w:hAnsi="Arial" w:cs="Arial"/>
                <w:sz w:val="20"/>
                <w:lang w:eastAsia="en-US"/>
              </w:rPr>
              <w:t>obsah zásilky není zabezpečen proti pohybu.</w:t>
            </w:r>
          </w:p>
          <w:p w14:paraId="75A13DEE" w14:textId="42954D59" w:rsidR="00E9226A" w:rsidRPr="00366F2E" w:rsidRDefault="00E9226A" w:rsidP="00E9226A">
            <w:pPr>
              <w:pStyle w:val="Odstavecseseznamem"/>
              <w:numPr>
                <w:ilvl w:val="0"/>
                <w:numId w:val="99"/>
              </w:numPr>
              <w:spacing w:line="228" w:lineRule="auto"/>
              <w:rPr>
                <w:rFonts w:ascii="Arial" w:hAnsi="Arial" w:cs="Arial"/>
                <w:sz w:val="20"/>
                <w:szCs w:val="20"/>
              </w:rPr>
            </w:pPr>
            <w:r w:rsidRPr="00366F2E">
              <w:rPr>
                <w:rFonts w:ascii="Arial" w:hAnsi="Arial" w:cs="Arial"/>
                <w:sz w:val="20"/>
                <w:szCs w:val="20"/>
              </w:rPr>
              <w:t>V</w:t>
            </w:r>
            <w:r w:rsidR="00710EC4" w:rsidRPr="00366F2E">
              <w:rPr>
                <w:rFonts w:ascii="Arial" w:hAnsi="Arial" w:cs="Arial"/>
                <w:sz w:val="20"/>
                <w:szCs w:val="20"/>
              </w:rPr>
              <w:t> </w:t>
            </w:r>
            <w:r w:rsidRPr="00366F2E">
              <w:rPr>
                <w:rFonts w:ascii="Arial" w:hAnsi="Arial" w:cs="Arial"/>
                <w:sz w:val="20"/>
                <w:szCs w:val="20"/>
              </w:rPr>
              <w:t>případě smluvních podavatelů</w:t>
            </w:r>
            <w:r w:rsidR="00710EC4" w:rsidRPr="00366F2E">
              <w:rPr>
                <w:rFonts w:ascii="Arial" w:hAnsi="Arial" w:cs="Arial"/>
                <w:sz w:val="20"/>
                <w:szCs w:val="20"/>
              </w:rPr>
              <w:t xml:space="preserve"> (</w:t>
            </w:r>
            <w:r w:rsidR="0052571D" w:rsidRPr="00366F2E">
              <w:rPr>
                <w:rFonts w:ascii="Arial" w:hAnsi="Arial" w:cs="Arial"/>
                <w:sz w:val="20"/>
                <w:szCs w:val="20"/>
              </w:rPr>
              <w:t>vyjma</w:t>
            </w:r>
            <w:r w:rsidR="00271F0D" w:rsidRPr="00366F2E">
              <w:rPr>
                <w:rFonts w:ascii="Arial" w:hAnsi="Arial" w:cs="Arial"/>
                <w:sz w:val="20"/>
                <w:szCs w:val="20"/>
              </w:rPr>
              <w:t xml:space="preserve"> </w:t>
            </w:r>
            <w:proofErr w:type="spellStart"/>
            <w:r w:rsidR="00710EC4" w:rsidRPr="00366F2E">
              <w:rPr>
                <w:rFonts w:ascii="Arial" w:hAnsi="Arial" w:cs="Arial"/>
                <w:sz w:val="20"/>
                <w:szCs w:val="20"/>
              </w:rPr>
              <w:t>Balíkovny</w:t>
            </w:r>
            <w:proofErr w:type="spellEnd"/>
            <w:r w:rsidR="00710EC4" w:rsidRPr="00366F2E">
              <w:rPr>
                <w:rFonts w:ascii="Arial" w:hAnsi="Arial" w:cs="Arial"/>
                <w:sz w:val="20"/>
                <w:szCs w:val="20"/>
              </w:rPr>
              <w:t xml:space="preserve"> plus)</w:t>
            </w:r>
            <w:r w:rsidRPr="00366F2E">
              <w:rPr>
                <w:rFonts w:ascii="Arial" w:hAnsi="Arial" w:cs="Arial"/>
                <w:sz w:val="20"/>
                <w:szCs w:val="20"/>
              </w:rPr>
              <w:t>, s úplnou jednotnou cenou, která není stanovena na základě rozměrových parametrů S, M, L, XL, jejichž ujednání o ceně nabylo účinnosti před 1. 7. 2021, se pro účely vyhodnocení procentuálního podílu neskladných zásilek, považuje za neskladnou zásilku zásilka, jejíž:</w:t>
            </w:r>
          </w:p>
          <w:p w14:paraId="1A50B982" w14:textId="77777777" w:rsidR="00E9226A" w:rsidRPr="00366F2E" w:rsidRDefault="00E9226A" w:rsidP="00E9226A">
            <w:pPr>
              <w:pStyle w:val="Zkladntextodsazen3"/>
              <w:numPr>
                <w:ilvl w:val="0"/>
                <w:numId w:val="101"/>
              </w:numPr>
              <w:suppressAutoHyphens/>
              <w:autoSpaceDE w:val="0"/>
              <w:autoSpaceDN w:val="0"/>
              <w:adjustRightInd w:val="0"/>
              <w:spacing w:line="228" w:lineRule="auto"/>
              <w:rPr>
                <w:rFonts w:ascii="Arial" w:eastAsia="Calibri" w:hAnsi="Arial" w:cs="Arial"/>
                <w:sz w:val="20"/>
                <w:lang w:eastAsia="en-US"/>
              </w:rPr>
            </w:pPr>
            <w:r w:rsidRPr="00366F2E">
              <w:rPr>
                <w:rFonts w:ascii="Arial" w:eastAsia="Calibri" w:hAnsi="Arial" w:cs="Arial"/>
                <w:sz w:val="20"/>
                <w:lang w:eastAsia="en-US"/>
              </w:rPr>
              <w:t>délka přesahuje 180 cm, nebo</w:t>
            </w:r>
          </w:p>
          <w:p w14:paraId="0993B4AC" w14:textId="61B3F542" w:rsidR="00E9226A" w:rsidRPr="00366F2E" w:rsidRDefault="00E9226A" w:rsidP="00131761">
            <w:pPr>
              <w:pStyle w:val="Odstavecseseznamem"/>
              <w:numPr>
                <w:ilvl w:val="0"/>
                <w:numId w:val="101"/>
              </w:numPr>
              <w:spacing w:line="228" w:lineRule="auto"/>
              <w:rPr>
                <w:rFonts w:ascii="Arial" w:hAnsi="Arial" w:cs="Arial"/>
                <w:sz w:val="20"/>
                <w:szCs w:val="20"/>
              </w:rPr>
            </w:pPr>
            <w:r w:rsidRPr="00366F2E">
              <w:rPr>
                <w:rFonts w:ascii="Arial" w:hAnsi="Arial" w:cs="Arial"/>
                <w:sz w:val="20"/>
                <w:szCs w:val="20"/>
              </w:rPr>
              <w:lastRenderedPageBreak/>
              <w:t xml:space="preserve">součet všech tří rozměrů zásilky </w:t>
            </w:r>
            <w:r w:rsidR="003104EA" w:rsidRPr="00366F2E">
              <w:rPr>
                <w:rFonts w:ascii="Arial" w:hAnsi="Arial" w:cs="Arial"/>
                <w:sz w:val="20"/>
                <w:szCs w:val="20"/>
              </w:rPr>
              <w:t>přesahuje 240 cm; zásilka, která</w:t>
            </w:r>
            <w:r w:rsidRPr="00366F2E">
              <w:rPr>
                <w:rFonts w:ascii="Arial" w:hAnsi="Arial" w:cs="Arial"/>
                <w:sz w:val="20"/>
                <w:szCs w:val="20"/>
              </w:rPr>
              <w:t xml:space="preserve"> nemá pravoúhlý tvar, se posuzuje obdobně.</w:t>
            </w:r>
          </w:p>
        </w:tc>
      </w:tr>
      <w:bookmarkEnd w:id="624"/>
    </w:tbl>
    <w:p w14:paraId="40176B04" w14:textId="77777777" w:rsidR="00535A24" w:rsidRPr="00366F2E" w:rsidRDefault="00535A24" w:rsidP="00535A24">
      <w:pPr>
        <w:spacing w:line="228" w:lineRule="auto"/>
        <w:ind w:left="142"/>
        <w:rPr>
          <w:rFonts w:ascii="Arial" w:hAnsi="Arial" w:cs="Arial"/>
        </w:rPr>
      </w:pPr>
    </w:p>
    <w:tbl>
      <w:tblPr>
        <w:tblW w:w="10240" w:type="dxa"/>
        <w:tblInd w:w="108" w:type="dxa"/>
        <w:tblLook w:val="04A0" w:firstRow="1" w:lastRow="0" w:firstColumn="1" w:lastColumn="0" w:noHBand="0" w:noVBand="1"/>
      </w:tblPr>
      <w:tblGrid>
        <w:gridCol w:w="10240"/>
      </w:tblGrid>
      <w:tr w:rsidR="00547C55" w:rsidRPr="00366F2E" w14:paraId="3192CE94" w14:textId="77777777" w:rsidTr="00976BD7">
        <w:tc>
          <w:tcPr>
            <w:tcW w:w="10240" w:type="dxa"/>
          </w:tcPr>
          <w:bookmarkStart w:id="625" w:name="_Hlk166146571" w:displacedByCustomXml="next"/>
          <w:sdt>
            <w:sdtPr>
              <w:rPr>
                <w:rFonts w:ascii="Arial" w:hAnsi="Arial" w:cs="Arial"/>
                <w:sz w:val="20"/>
                <w:szCs w:val="22"/>
              </w:rPr>
              <w:id w:val="1048270535"/>
            </w:sdtPr>
            <w:sdtEndPr/>
            <w:sdtContent>
              <w:p w14:paraId="7A307F5B" w14:textId="77777777" w:rsidR="00535A24" w:rsidRPr="00366F2E" w:rsidRDefault="00535A24" w:rsidP="00535A24">
                <w:pPr>
                  <w:pStyle w:val="Zkladntextodsazen3"/>
                  <w:suppressAutoHyphens/>
                  <w:autoSpaceDE w:val="0"/>
                  <w:autoSpaceDN w:val="0"/>
                  <w:adjustRightInd w:val="0"/>
                  <w:ind w:left="318" w:hanging="284"/>
                  <w:rPr>
                    <w:rFonts w:ascii="Arial" w:hAnsi="Arial" w:cs="Arial"/>
                    <w:sz w:val="20"/>
                    <w:szCs w:val="22"/>
                  </w:rPr>
                </w:pPr>
                <w:proofErr w:type="spellStart"/>
                <w:r w:rsidRPr="00366F2E">
                  <w:rPr>
                    <w:rFonts w:ascii="Arial" w:eastAsia="Calibri" w:hAnsi="Arial" w:cs="Arial"/>
                    <w:b/>
                    <w:szCs w:val="22"/>
                    <w:lang w:eastAsia="en-US"/>
                  </w:rPr>
                  <w:t>Nestandard</w:t>
                </w:r>
                <w:proofErr w:type="spellEnd"/>
              </w:p>
            </w:sdtContent>
          </w:sdt>
        </w:tc>
      </w:tr>
      <w:tr w:rsidR="00FD7B34" w:rsidRPr="00366F2E" w14:paraId="5834806E" w14:textId="77777777" w:rsidTr="00976BD7">
        <w:tc>
          <w:tcPr>
            <w:tcW w:w="10240" w:type="dxa"/>
          </w:tcPr>
          <w:p w14:paraId="41A7AA13" w14:textId="6A8FB058" w:rsidR="00FD7B34" w:rsidRPr="00366F2E" w:rsidRDefault="00FD7B34" w:rsidP="00DF019A">
            <w:pPr>
              <w:pStyle w:val="Zkladntextodsazen3"/>
              <w:suppressAutoHyphens/>
              <w:autoSpaceDE w:val="0"/>
              <w:autoSpaceDN w:val="0"/>
              <w:adjustRightInd w:val="0"/>
              <w:spacing w:line="228" w:lineRule="auto"/>
              <w:ind w:left="0" w:firstLine="0"/>
              <w:rPr>
                <w:rFonts w:ascii="Arial" w:hAnsi="Arial" w:cs="Arial"/>
                <w:sz w:val="20"/>
              </w:rPr>
            </w:pPr>
            <w:r w:rsidRPr="00366F2E">
              <w:rPr>
                <w:rFonts w:ascii="Arial" w:hAnsi="Arial" w:cs="Arial"/>
                <w:sz w:val="20"/>
              </w:rPr>
              <w:t>(poštovní a obchodní podmínky jednotlivých služeb)</w:t>
            </w:r>
          </w:p>
        </w:tc>
      </w:tr>
      <w:tr w:rsidR="00547C55" w:rsidRPr="00366F2E" w14:paraId="29FC5816" w14:textId="77777777" w:rsidTr="00976BD7">
        <w:tc>
          <w:tcPr>
            <w:tcW w:w="10240" w:type="dxa"/>
          </w:tcPr>
          <w:p w14:paraId="35111757" w14:textId="61F45CD5" w:rsidR="00E9226A" w:rsidRPr="00366F2E" w:rsidRDefault="00E9226A" w:rsidP="00E9226A">
            <w:pPr>
              <w:pStyle w:val="Zkladntextodsazen3"/>
              <w:suppressAutoHyphens/>
              <w:autoSpaceDE w:val="0"/>
              <w:autoSpaceDN w:val="0"/>
              <w:adjustRightInd w:val="0"/>
              <w:ind w:left="32" w:firstLine="2"/>
              <w:rPr>
                <w:rFonts w:ascii="Arial" w:hAnsi="Arial" w:cs="Arial"/>
                <w:sz w:val="20"/>
                <w:szCs w:val="22"/>
              </w:rPr>
            </w:pPr>
            <w:r w:rsidRPr="00366F2E">
              <w:rPr>
                <w:rFonts w:ascii="Arial" w:hAnsi="Arial" w:cs="Arial"/>
                <w:sz w:val="20"/>
                <w:szCs w:val="22"/>
              </w:rPr>
              <w:t>Příplatek „</w:t>
            </w:r>
            <w:proofErr w:type="spellStart"/>
            <w:r w:rsidRPr="00366F2E">
              <w:rPr>
                <w:rFonts w:ascii="Arial" w:hAnsi="Arial" w:cs="Arial"/>
                <w:sz w:val="20"/>
                <w:szCs w:val="22"/>
              </w:rPr>
              <w:t>Nestandard</w:t>
            </w:r>
            <w:proofErr w:type="spellEnd"/>
            <w:r w:rsidRPr="00366F2E">
              <w:rPr>
                <w:rFonts w:ascii="Arial" w:hAnsi="Arial" w:cs="Arial"/>
                <w:sz w:val="20"/>
                <w:szCs w:val="22"/>
              </w:rPr>
              <w:t>“ je připočítán vždy v případě, že zásilka splňuje něk</w:t>
            </w:r>
            <w:r w:rsidR="00611369" w:rsidRPr="00366F2E">
              <w:rPr>
                <w:rFonts w:ascii="Arial" w:hAnsi="Arial" w:cs="Arial"/>
                <w:sz w:val="20"/>
                <w:szCs w:val="22"/>
              </w:rPr>
              <w:t>terou z níže uvedených podmínek</w:t>
            </w:r>
            <w:r w:rsidRPr="00366F2E">
              <w:rPr>
                <w:rFonts w:ascii="Arial" w:hAnsi="Arial" w:cs="Arial"/>
                <w:sz w:val="20"/>
                <w:szCs w:val="22"/>
              </w:rPr>
              <w:t xml:space="preserve">: </w:t>
            </w:r>
          </w:p>
          <w:p w14:paraId="6BB94137" w14:textId="7E922B9B" w:rsidR="00E9226A" w:rsidRPr="00366F2E" w:rsidRDefault="00E9226A" w:rsidP="00131761">
            <w:pPr>
              <w:pStyle w:val="Zkladntextodsazen3"/>
              <w:numPr>
                <w:ilvl w:val="1"/>
                <w:numId w:val="103"/>
              </w:numPr>
              <w:suppressAutoHyphens/>
              <w:autoSpaceDE w:val="0"/>
              <w:autoSpaceDN w:val="0"/>
              <w:adjustRightInd w:val="0"/>
              <w:ind w:left="1063"/>
              <w:rPr>
                <w:rFonts w:ascii="Arial" w:hAnsi="Arial" w:cs="Arial"/>
                <w:sz w:val="20"/>
                <w:szCs w:val="22"/>
              </w:rPr>
            </w:pPr>
            <w:r w:rsidRPr="00366F2E">
              <w:rPr>
                <w:rFonts w:ascii="Arial" w:hAnsi="Arial" w:cs="Arial"/>
                <w:sz w:val="20"/>
                <w:szCs w:val="22"/>
              </w:rPr>
              <w:t xml:space="preserve">nemá tvar krychle, kvádru nebo válce; </w:t>
            </w:r>
          </w:p>
          <w:p w14:paraId="435ADD54" w14:textId="340763BC" w:rsidR="00AD4B20" w:rsidRPr="00366F2E" w:rsidRDefault="00E9226A" w:rsidP="00131761">
            <w:pPr>
              <w:pStyle w:val="Zkladntextodsazen3"/>
              <w:numPr>
                <w:ilvl w:val="1"/>
                <w:numId w:val="103"/>
              </w:numPr>
              <w:suppressAutoHyphens/>
              <w:autoSpaceDE w:val="0"/>
              <w:autoSpaceDN w:val="0"/>
              <w:adjustRightInd w:val="0"/>
              <w:ind w:left="1063"/>
              <w:rPr>
                <w:rFonts w:ascii="Arial" w:hAnsi="Arial" w:cs="Arial"/>
                <w:sz w:val="20"/>
                <w:szCs w:val="22"/>
              </w:rPr>
            </w:pPr>
            <w:r w:rsidRPr="00366F2E">
              <w:rPr>
                <w:rFonts w:ascii="Arial" w:hAnsi="Arial" w:cs="Arial"/>
                <w:sz w:val="20"/>
                <w:szCs w:val="22"/>
              </w:rPr>
              <w:t>není zabalena v pevném obalu (např. karton, pevná obálka, pevný plastový sáček určený pro</w:t>
            </w:r>
            <w:r w:rsidR="004B1DE0" w:rsidRPr="00366F2E">
              <w:rPr>
                <w:rFonts w:ascii="Arial" w:hAnsi="Arial" w:cs="Arial"/>
                <w:sz w:val="20"/>
                <w:szCs w:val="22"/>
              </w:rPr>
              <w:t> </w:t>
            </w:r>
            <w:r w:rsidR="00AF54B0" w:rsidRPr="00366F2E">
              <w:rPr>
                <w:rFonts w:ascii="Arial" w:hAnsi="Arial" w:cs="Arial"/>
                <w:sz w:val="20"/>
                <w:szCs w:val="22"/>
              </w:rPr>
              <w:t>přepravu</w:t>
            </w:r>
            <w:r w:rsidRPr="00366F2E">
              <w:rPr>
                <w:rFonts w:ascii="Arial" w:hAnsi="Arial" w:cs="Arial"/>
                <w:sz w:val="20"/>
                <w:szCs w:val="22"/>
              </w:rPr>
              <w:t xml:space="preserve"> apod.).</w:t>
            </w:r>
          </w:p>
          <w:p w14:paraId="680BDBCE" w14:textId="0DCFD073" w:rsidR="00E9226A" w:rsidRPr="00366F2E" w:rsidRDefault="00E9226A" w:rsidP="000A4213">
            <w:pPr>
              <w:pStyle w:val="Zkladntextodsazen3"/>
              <w:suppressAutoHyphens/>
              <w:autoSpaceDE w:val="0"/>
              <w:autoSpaceDN w:val="0"/>
              <w:adjustRightInd w:val="0"/>
              <w:ind w:left="0" w:firstLine="0"/>
              <w:rPr>
                <w:rFonts w:ascii="Arial" w:hAnsi="Arial" w:cs="Arial"/>
                <w:sz w:val="20"/>
                <w:szCs w:val="22"/>
              </w:rPr>
            </w:pPr>
            <w:r w:rsidRPr="00366F2E">
              <w:rPr>
                <w:rFonts w:ascii="Arial" w:hAnsi="Arial" w:cs="Arial"/>
                <w:sz w:val="20"/>
                <w:szCs w:val="22"/>
              </w:rPr>
              <w:t>V případě zásilky se zvolenou doplňkovou službou „Vícekusová zásilka“ je příplatek účtován za každý takový</w:t>
            </w:r>
            <w:r w:rsidR="00AD4B20" w:rsidRPr="00366F2E">
              <w:rPr>
                <w:rFonts w:ascii="Arial" w:hAnsi="Arial" w:cs="Arial"/>
                <w:sz w:val="20"/>
                <w:szCs w:val="22"/>
              </w:rPr>
              <w:t xml:space="preserve"> </w:t>
            </w:r>
            <w:r w:rsidRPr="00366F2E">
              <w:rPr>
                <w:rFonts w:ascii="Arial" w:hAnsi="Arial" w:cs="Arial"/>
                <w:sz w:val="20"/>
                <w:szCs w:val="22"/>
              </w:rPr>
              <w:t xml:space="preserve">kus zásilky.  </w:t>
            </w:r>
          </w:p>
        </w:tc>
      </w:tr>
      <w:tr w:rsidR="00547C55" w:rsidRPr="00366F2E" w14:paraId="215DD364" w14:textId="77777777" w:rsidTr="00976BD7">
        <w:tc>
          <w:tcPr>
            <w:tcW w:w="10240" w:type="dxa"/>
          </w:tcPr>
          <w:sdt>
            <w:sdtPr>
              <w:rPr>
                <w:rFonts w:ascii="Arial" w:hAnsi="Arial" w:cs="Arial"/>
                <w:b/>
              </w:rPr>
              <w:id w:val="1654870711"/>
            </w:sdtPr>
            <w:sdtEndPr/>
            <w:sdtContent>
              <w:p w14:paraId="140015CD" w14:textId="77777777" w:rsidR="00EB5D8E" w:rsidRPr="00366F2E" w:rsidRDefault="00EB5D8E" w:rsidP="000F2062">
                <w:pPr>
                  <w:spacing w:line="228" w:lineRule="auto"/>
                  <w:rPr>
                    <w:rFonts w:ascii="Arial" w:hAnsi="Arial" w:cs="Arial"/>
                    <w:b/>
                  </w:rPr>
                </w:pPr>
              </w:p>
              <w:p w14:paraId="04775EB4" w14:textId="125CFA6E" w:rsidR="00EC1B3E" w:rsidRPr="00366F2E" w:rsidRDefault="00EC1B3E" w:rsidP="000F2062">
                <w:pPr>
                  <w:spacing w:line="228" w:lineRule="auto"/>
                  <w:rPr>
                    <w:rFonts w:ascii="Arial" w:hAnsi="Arial" w:cs="Arial"/>
                    <w:b/>
                    <w:u w:val="single"/>
                  </w:rPr>
                </w:pPr>
                <w:r w:rsidRPr="00366F2E">
                  <w:rPr>
                    <w:rFonts w:ascii="Arial" w:hAnsi="Arial" w:cs="Arial"/>
                    <w:b/>
                  </w:rPr>
                  <w:t xml:space="preserve">Křehké </w:t>
                </w:r>
              </w:p>
              <w:p w14:paraId="7278DA5B" w14:textId="75D49659" w:rsidR="00EC1B3E" w:rsidRPr="00366F2E" w:rsidRDefault="00EC1B3E" w:rsidP="00032786">
                <w:pPr>
                  <w:spacing w:line="228" w:lineRule="auto"/>
                  <w:rPr>
                    <w:rFonts w:ascii="Arial" w:hAnsi="Arial" w:cs="Arial"/>
                    <w:b/>
                  </w:rPr>
                </w:pPr>
                <w:r w:rsidRPr="00366F2E">
                  <w:rPr>
                    <w:rFonts w:ascii="Arial" w:hAnsi="Arial" w:cs="Arial"/>
                    <w:sz w:val="20"/>
                    <w:szCs w:val="20"/>
                  </w:rPr>
                  <w:t xml:space="preserve">(čl. 16 odst. </w:t>
                </w:r>
                <w:r w:rsidR="00FB7211" w:rsidRPr="00366F2E">
                  <w:rPr>
                    <w:rFonts w:ascii="Arial" w:hAnsi="Arial" w:cs="Arial"/>
                    <w:sz w:val="20"/>
                    <w:szCs w:val="20"/>
                  </w:rPr>
                  <w:t>7</w:t>
                </w:r>
                <w:r w:rsidR="00032786" w:rsidRPr="00366F2E">
                  <w:rPr>
                    <w:rFonts w:ascii="Arial" w:hAnsi="Arial" w:cs="Arial"/>
                    <w:sz w:val="20"/>
                    <w:szCs w:val="20"/>
                  </w:rPr>
                  <w:t xml:space="preserve"> </w:t>
                </w:r>
                <w:r w:rsidRPr="00366F2E">
                  <w:rPr>
                    <w:rFonts w:ascii="Arial" w:hAnsi="Arial" w:cs="Arial"/>
                    <w:sz w:val="20"/>
                    <w:szCs w:val="20"/>
                  </w:rPr>
                  <w:t>poštovních podmínek a poštovní podmínky dle jednotlivých služeb)</w:t>
                </w:r>
              </w:p>
            </w:sdtContent>
          </w:sdt>
        </w:tc>
      </w:tr>
      <w:tr w:rsidR="00D62380" w:rsidRPr="00366F2E" w14:paraId="7615DDF3" w14:textId="77777777" w:rsidTr="00976BD7">
        <w:trPr>
          <w:trHeight w:val="638"/>
        </w:trPr>
        <w:tc>
          <w:tcPr>
            <w:tcW w:w="10240" w:type="dxa"/>
          </w:tcPr>
          <w:p w14:paraId="27836066" w14:textId="77E71A8A" w:rsidR="00EC1B3E" w:rsidRPr="00366F2E" w:rsidRDefault="00EC1B3E" w:rsidP="002C33D3">
            <w:pPr>
              <w:spacing w:line="228" w:lineRule="auto"/>
              <w:jc w:val="both"/>
              <w:rPr>
                <w:rFonts w:ascii="Arial" w:hAnsi="Arial" w:cs="Arial"/>
                <w:sz w:val="20"/>
                <w:szCs w:val="20"/>
              </w:rPr>
            </w:pPr>
            <w:r w:rsidRPr="00366F2E">
              <w:rPr>
                <w:rFonts w:ascii="Arial" w:hAnsi="Arial" w:cs="Arial"/>
                <w:sz w:val="20"/>
                <w:szCs w:val="20"/>
              </w:rPr>
              <w:t>Odesílatel může požádat, aby po</w:t>
            </w:r>
            <w:r w:rsidR="0083575B" w:rsidRPr="00366F2E">
              <w:rPr>
                <w:rFonts w:ascii="Arial" w:hAnsi="Arial" w:cs="Arial"/>
                <w:sz w:val="20"/>
                <w:szCs w:val="20"/>
              </w:rPr>
              <w:t xml:space="preserve">dnik zacházel </w:t>
            </w:r>
            <w:r w:rsidR="00880B98" w:rsidRPr="00366F2E">
              <w:rPr>
                <w:rFonts w:ascii="Arial" w:hAnsi="Arial" w:cs="Arial"/>
                <w:sz w:val="20"/>
                <w:szCs w:val="20"/>
              </w:rPr>
              <w:t xml:space="preserve">se zásilkou o rozměru nejdelší strany maximálně 50 cm </w:t>
            </w:r>
            <w:r w:rsidR="00113147" w:rsidRPr="00366F2E">
              <w:rPr>
                <w:rFonts w:ascii="Arial" w:hAnsi="Arial" w:cs="Arial"/>
                <w:sz w:val="20"/>
                <w:szCs w:val="20"/>
              </w:rPr>
              <w:t xml:space="preserve">a </w:t>
            </w:r>
            <w:r w:rsidRPr="00366F2E">
              <w:rPr>
                <w:rFonts w:ascii="Arial" w:hAnsi="Arial" w:cs="Arial"/>
                <w:sz w:val="20"/>
                <w:szCs w:val="20"/>
              </w:rPr>
              <w:t xml:space="preserve">hmotnosti nejvýše 10 kg se zvláštní opatrností tak, aby bylo omezeno nebezpečí poškození při manipulaci se zásilkou. </w:t>
            </w:r>
            <w:r w:rsidR="00E44672" w:rsidRPr="00366F2E">
              <w:rPr>
                <w:rFonts w:ascii="Arial" w:hAnsi="Arial" w:cs="Arial"/>
                <w:sz w:val="20"/>
              </w:rPr>
              <w:t xml:space="preserve">V případě zásilky se zvolenou doplňkovou službou „Vícekusová zásilka“ je příplatek účtován </w:t>
            </w:r>
            <w:r w:rsidR="00E74F81" w:rsidRPr="00366F2E">
              <w:rPr>
                <w:rFonts w:ascii="Arial" w:hAnsi="Arial" w:cs="Arial"/>
                <w:sz w:val="20"/>
              </w:rPr>
              <w:t>za každý takový kus zásilky</w:t>
            </w:r>
            <w:r w:rsidR="00E44672" w:rsidRPr="00366F2E">
              <w:rPr>
                <w:rFonts w:ascii="Arial" w:hAnsi="Arial" w:cs="Arial"/>
                <w:sz w:val="20"/>
              </w:rPr>
              <w:t>.</w:t>
            </w:r>
          </w:p>
        </w:tc>
      </w:tr>
    </w:tbl>
    <w:p w14:paraId="68B120A9" w14:textId="22735FEF" w:rsidR="00DC424B" w:rsidRPr="00976BD7" w:rsidRDefault="00DC424B" w:rsidP="00976BD7">
      <w:pPr>
        <w:pStyle w:val="Bezmezer"/>
        <w:tabs>
          <w:tab w:val="left" w:pos="7655"/>
        </w:tabs>
        <w:jc w:val="both"/>
        <w:rPr>
          <w:rFonts w:ascii="Arial" w:hAnsi="Arial" w:cs="Arial"/>
          <w:sz w:val="14"/>
          <w:szCs w:val="14"/>
        </w:rPr>
      </w:pPr>
      <w:bookmarkStart w:id="626" w:name="_Hlk166146584"/>
      <w:bookmarkEnd w:id="625"/>
    </w:p>
    <w:p w14:paraId="1B8757ED" w14:textId="41C60211" w:rsidR="00BB4446" w:rsidRPr="00366F2E" w:rsidRDefault="00BB4446" w:rsidP="00DF581E">
      <w:pPr>
        <w:pStyle w:val="Bezmezer"/>
        <w:tabs>
          <w:tab w:val="left" w:pos="7655"/>
        </w:tabs>
        <w:ind w:left="142"/>
        <w:jc w:val="both"/>
        <w:rPr>
          <w:rFonts w:ascii="Arial" w:hAnsi="Arial" w:cs="Arial"/>
          <w:b/>
        </w:rPr>
      </w:pPr>
      <w:r w:rsidRPr="00366F2E">
        <w:rPr>
          <w:rFonts w:ascii="Arial" w:hAnsi="Arial" w:cs="Arial"/>
          <w:b/>
        </w:rPr>
        <w:t xml:space="preserve">Zvýšená pracnost při podání </w:t>
      </w:r>
    </w:p>
    <w:p w14:paraId="44076D16" w14:textId="77777777" w:rsidR="004B1DE0" w:rsidRPr="00366F2E" w:rsidRDefault="00BB6ECD" w:rsidP="00DF581E">
      <w:pPr>
        <w:pStyle w:val="Bezmezer"/>
        <w:tabs>
          <w:tab w:val="left" w:pos="7655"/>
        </w:tabs>
        <w:ind w:left="142"/>
        <w:jc w:val="both"/>
        <w:rPr>
          <w:rFonts w:ascii="Arial" w:hAnsi="Arial" w:cs="Arial"/>
          <w:sz w:val="20"/>
          <w:szCs w:val="20"/>
        </w:rPr>
      </w:pPr>
      <w:r w:rsidRPr="00366F2E">
        <w:rPr>
          <w:rFonts w:ascii="Arial" w:hAnsi="Arial" w:cs="Arial"/>
          <w:sz w:val="20"/>
          <w:szCs w:val="20"/>
        </w:rPr>
        <w:t xml:space="preserve">Platí </w:t>
      </w:r>
      <w:r w:rsidR="005E1A89" w:rsidRPr="00366F2E">
        <w:rPr>
          <w:rFonts w:ascii="Arial" w:hAnsi="Arial" w:cs="Arial"/>
          <w:sz w:val="20"/>
          <w:szCs w:val="20"/>
        </w:rPr>
        <w:t>pro smluvní podavatele, s cenou, která není stanovena na základě ro</w:t>
      </w:r>
      <w:r w:rsidRPr="00366F2E">
        <w:rPr>
          <w:rFonts w:ascii="Arial" w:hAnsi="Arial" w:cs="Arial"/>
          <w:sz w:val="20"/>
          <w:szCs w:val="20"/>
        </w:rPr>
        <w:t xml:space="preserve">změrových parametrů S, M, L, XL, </w:t>
      </w:r>
    </w:p>
    <w:p w14:paraId="3244D7E5" w14:textId="520279CC" w:rsidR="00BB4446" w:rsidRPr="00366F2E" w:rsidRDefault="00BB4446" w:rsidP="00DF581E">
      <w:pPr>
        <w:pStyle w:val="Bezmezer"/>
        <w:tabs>
          <w:tab w:val="left" w:pos="7655"/>
        </w:tabs>
        <w:ind w:left="142"/>
        <w:jc w:val="both"/>
        <w:rPr>
          <w:rFonts w:ascii="Arial" w:hAnsi="Arial" w:cs="Arial"/>
          <w:sz w:val="20"/>
          <w:szCs w:val="20"/>
        </w:rPr>
      </w:pPr>
      <w:r w:rsidRPr="00366F2E">
        <w:rPr>
          <w:rFonts w:ascii="Arial" w:hAnsi="Arial" w:cs="Arial"/>
          <w:sz w:val="20"/>
          <w:szCs w:val="20"/>
        </w:rPr>
        <w:t>v případě, kdy podací data:</w:t>
      </w:r>
    </w:p>
    <w:p w14:paraId="161B39E5" w14:textId="551A9220" w:rsidR="00BB4446" w:rsidRPr="00366F2E" w:rsidRDefault="00BB4446" w:rsidP="00DF581E">
      <w:pPr>
        <w:pStyle w:val="Bezmezer"/>
        <w:numPr>
          <w:ilvl w:val="1"/>
          <w:numId w:val="63"/>
        </w:numPr>
        <w:tabs>
          <w:tab w:val="left" w:pos="7655"/>
        </w:tabs>
        <w:ind w:left="851" w:hanging="284"/>
        <w:jc w:val="both"/>
        <w:rPr>
          <w:rFonts w:ascii="Arial" w:hAnsi="Arial" w:cs="Arial"/>
          <w:sz w:val="20"/>
          <w:szCs w:val="20"/>
        </w:rPr>
      </w:pPr>
      <w:r w:rsidRPr="00366F2E">
        <w:rPr>
          <w:rFonts w:ascii="Arial" w:hAnsi="Arial" w:cs="Arial"/>
          <w:sz w:val="20"/>
          <w:szCs w:val="20"/>
        </w:rPr>
        <w:t>jsou předána papírově, nebo</w:t>
      </w:r>
    </w:p>
    <w:p w14:paraId="2D88C788" w14:textId="7BBA3222" w:rsidR="00BB4446" w:rsidRPr="00366F2E" w:rsidRDefault="00BB4446" w:rsidP="00DF581E">
      <w:pPr>
        <w:pStyle w:val="Bezmezer"/>
        <w:numPr>
          <w:ilvl w:val="1"/>
          <w:numId w:val="63"/>
        </w:numPr>
        <w:tabs>
          <w:tab w:val="left" w:pos="7655"/>
        </w:tabs>
        <w:ind w:left="851" w:hanging="284"/>
        <w:jc w:val="both"/>
        <w:rPr>
          <w:rFonts w:ascii="Arial" w:hAnsi="Arial" w:cs="Arial"/>
          <w:sz w:val="20"/>
          <w:szCs w:val="20"/>
        </w:rPr>
      </w:pPr>
      <w:r w:rsidRPr="00366F2E">
        <w:rPr>
          <w:rFonts w:ascii="Arial" w:hAnsi="Arial" w:cs="Arial"/>
          <w:sz w:val="20"/>
          <w:szCs w:val="20"/>
        </w:rPr>
        <w:t>jsou předána vinou podavat</w:t>
      </w:r>
      <w:r w:rsidR="00E43C9F" w:rsidRPr="00366F2E">
        <w:rPr>
          <w:rFonts w:ascii="Arial" w:hAnsi="Arial" w:cs="Arial"/>
          <w:sz w:val="20"/>
          <w:szCs w:val="20"/>
        </w:rPr>
        <w:t>e</w:t>
      </w:r>
      <w:r w:rsidRPr="00366F2E">
        <w:rPr>
          <w:rFonts w:ascii="Arial" w:hAnsi="Arial" w:cs="Arial"/>
          <w:sz w:val="20"/>
          <w:szCs w:val="20"/>
        </w:rPr>
        <w:t xml:space="preserve">le až </w:t>
      </w:r>
      <w:r w:rsidR="00E43C9F" w:rsidRPr="00366F2E">
        <w:rPr>
          <w:rFonts w:ascii="Arial" w:hAnsi="Arial" w:cs="Arial"/>
          <w:sz w:val="20"/>
          <w:szCs w:val="20"/>
        </w:rPr>
        <w:t xml:space="preserve">po </w:t>
      </w:r>
      <w:r w:rsidRPr="00366F2E">
        <w:rPr>
          <w:rFonts w:ascii="Arial" w:hAnsi="Arial" w:cs="Arial"/>
          <w:sz w:val="20"/>
          <w:szCs w:val="20"/>
        </w:rPr>
        <w:t>podání zásilek, nebo</w:t>
      </w:r>
    </w:p>
    <w:p w14:paraId="735B6EDD" w14:textId="0B6AC39C" w:rsidR="00BB4446" w:rsidRPr="00366F2E" w:rsidRDefault="00BB4446" w:rsidP="00DF581E">
      <w:pPr>
        <w:pStyle w:val="Bezmezer"/>
        <w:numPr>
          <w:ilvl w:val="1"/>
          <w:numId w:val="63"/>
        </w:numPr>
        <w:tabs>
          <w:tab w:val="left" w:pos="7655"/>
        </w:tabs>
        <w:ind w:left="851" w:hanging="284"/>
        <w:jc w:val="both"/>
        <w:rPr>
          <w:rFonts w:ascii="Arial" w:hAnsi="Arial" w:cs="Arial"/>
          <w:sz w:val="20"/>
          <w:szCs w:val="20"/>
        </w:rPr>
      </w:pPr>
      <w:r w:rsidRPr="00366F2E">
        <w:rPr>
          <w:rFonts w:ascii="Arial" w:hAnsi="Arial" w:cs="Arial"/>
          <w:sz w:val="20"/>
          <w:szCs w:val="20"/>
        </w:rPr>
        <w:t>nejsou před</w:t>
      </w:r>
      <w:r w:rsidR="00E43C9F" w:rsidRPr="00366F2E">
        <w:rPr>
          <w:rFonts w:ascii="Arial" w:hAnsi="Arial" w:cs="Arial"/>
          <w:sz w:val="20"/>
          <w:szCs w:val="20"/>
        </w:rPr>
        <w:t>á</w:t>
      </w:r>
      <w:r w:rsidRPr="00366F2E">
        <w:rPr>
          <w:rFonts w:ascii="Arial" w:hAnsi="Arial" w:cs="Arial"/>
          <w:sz w:val="20"/>
          <w:szCs w:val="20"/>
        </w:rPr>
        <w:t>n</w:t>
      </w:r>
      <w:r w:rsidR="00E43C9F" w:rsidRPr="00366F2E">
        <w:rPr>
          <w:rFonts w:ascii="Arial" w:hAnsi="Arial" w:cs="Arial"/>
          <w:sz w:val="20"/>
          <w:szCs w:val="20"/>
        </w:rPr>
        <w:t>a</w:t>
      </w:r>
      <w:r w:rsidRPr="00366F2E">
        <w:rPr>
          <w:rFonts w:ascii="Arial" w:hAnsi="Arial" w:cs="Arial"/>
          <w:sz w:val="20"/>
          <w:szCs w:val="20"/>
        </w:rPr>
        <w:t xml:space="preserve"> kompletní, vyžadují ruční zásah pracovníka ČP</w:t>
      </w:r>
    </w:p>
    <w:p w14:paraId="003E290D" w14:textId="6DD0D449" w:rsidR="00DF581E" w:rsidRPr="00976BD7" w:rsidRDefault="00DF581E" w:rsidP="00BB4446">
      <w:pPr>
        <w:pStyle w:val="Bezmezer"/>
        <w:tabs>
          <w:tab w:val="left" w:pos="7655"/>
        </w:tabs>
        <w:jc w:val="both"/>
        <w:rPr>
          <w:rFonts w:ascii="Arial" w:hAnsi="Arial" w:cs="Arial"/>
          <w:b/>
          <w:sz w:val="14"/>
          <w:szCs w:val="14"/>
        </w:rPr>
      </w:pPr>
    </w:p>
    <w:p w14:paraId="2CC9134F" w14:textId="63D9C5ED" w:rsidR="00BB4446" w:rsidRPr="00366F2E" w:rsidRDefault="00BB4446" w:rsidP="007421D4">
      <w:pPr>
        <w:pStyle w:val="Bezmezer"/>
        <w:tabs>
          <w:tab w:val="left" w:pos="7655"/>
        </w:tabs>
        <w:ind w:firstLine="142"/>
        <w:jc w:val="both"/>
        <w:rPr>
          <w:rFonts w:ascii="Arial" w:hAnsi="Arial" w:cs="Arial"/>
          <w:b/>
        </w:rPr>
      </w:pPr>
      <w:r w:rsidRPr="00366F2E">
        <w:rPr>
          <w:rFonts w:ascii="Arial" w:hAnsi="Arial" w:cs="Arial"/>
          <w:b/>
        </w:rPr>
        <w:t xml:space="preserve">Nepředání kontaktních údajů </w:t>
      </w:r>
    </w:p>
    <w:p w14:paraId="2066DD84" w14:textId="64375950" w:rsidR="002E7DE6" w:rsidRPr="00366F2E" w:rsidRDefault="005E1A89" w:rsidP="007435D5">
      <w:pPr>
        <w:pStyle w:val="Bezmezer"/>
        <w:tabs>
          <w:tab w:val="left" w:pos="7655"/>
        </w:tabs>
        <w:ind w:left="142"/>
        <w:jc w:val="both"/>
        <w:rPr>
          <w:rFonts w:ascii="Arial" w:hAnsi="Arial" w:cs="Arial"/>
          <w:sz w:val="20"/>
          <w:szCs w:val="20"/>
        </w:rPr>
      </w:pPr>
      <w:r w:rsidRPr="00366F2E">
        <w:rPr>
          <w:rFonts w:ascii="Arial" w:hAnsi="Arial" w:cs="Arial"/>
          <w:sz w:val="20"/>
          <w:szCs w:val="20"/>
        </w:rPr>
        <w:t>Platí pro smluvní podavatele, s cenou, která není stanovena na základě rozměrových parametrů S, M, L, XL</w:t>
      </w:r>
      <w:r w:rsidR="00BB4446" w:rsidRPr="00366F2E">
        <w:rPr>
          <w:rFonts w:ascii="Arial" w:hAnsi="Arial" w:cs="Arial"/>
          <w:sz w:val="20"/>
          <w:szCs w:val="20"/>
        </w:rPr>
        <w:t>, kteří k zásilkám nepředají kontaktní údaje na adresáta</w:t>
      </w:r>
      <w:r w:rsidR="00643BED" w:rsidRPr="00366F2E">
        <w:rPr>
          <w:rFonts w:ascii="Arial" w:hAnsi="Arial" w:cs="Arial"/>
          <w:sz w:val="20"/>
          <w:szCs w:val="20"/>
        </w:rPr>
        <w:t xml:space="preserve"> </w:t>
      </w:r>
      <w:r w:rsidR="00E43C9F" w:rsidRPr="00366F2E">
        <w:rPr>
          <w:rFonts w:ascii="Arial" w:hAnsi="Arial" w:cs="Arial"/>
          <w:sz w:val="20"/>
          <w:szCs w:val="20"/>
        </w:rPr>
        <w:t>(alespoň jeden validní údaj –</w:t>
      </w:r>
      <w:r w:rsidR="00767EDA" w:rsidRPr="00366F2E">
        <w:rPr>
          <w:rFonts w:ascii="Arial" w:hAnsi="Arial" w:cs="Arial"/>
          <w:sz w:val="20"/>
          <w:szCs w:val="20"/>
        </w:rPr>
        <w:t xml:space="preserve"> mobilní</w:t>
      </w:r>
      <w:r w:rsidR="00E43C9F" w:rsidRPr="00366F2E">
        <w:rPr>
          <w:rFonts w:ascii="Arial" w:hAnsi="Arial" w:cs="Arial"/>
          <w:sz w:val="20"/>
          <w:szCs w:val="20"/>
        </w:rPr>
        <w:t xml:space="preserve"> telefon</w:t>
      </w:r>
      <w:r w:rsidR="00767EDA" w:rsidRPr="00366F2E">
        <w:rPr>
          <w:rFonts w:ascii="Arial" w:hAnsi="Arial" w:cs="Arial"/>
          <w:sz w:val="20"/>
          <w:szCs w:val="20"/>
        </w:rPr>
        <w:t xml:space="preserve"> ve formátu +420 </w:t>
      </w:r>
      <w:proofErr w:type="spellStart"/>
      <w:r w:rsidR="00767EDA" w:rsidRPr="00366F2E">
        <w:rPr>
          <w:rFonts w:ascii="Arial" w:hAnsi="Arial" w:cs="Arial"/>
          <w:sz w:val="20"/>
          <w:szCs w:val="20"/>
        </w:rPr>
        <w:t>xxx</w:t>
      </w:r>
      <w:proofErr w:type="spellEnd"/>
      <w:r w:rsidR="00767EDA" w:rsidRPr="00366F2E">
        <w:rPr>
          <w:rFonts w:ascii="Arial" w:hAnsi="Arial" w:cs="Arial"/>
          <w:sz w:val="20"/>
          <w:szCs w:val="20"/>
        </w:rPr>
        <w:t xml:space="preserve"> </w:t>
      </w:r>
      <w:proofErr w:type="spellStart"/>
      <w:r w:rsidR="00767EDA" w:rsidRPr="00366F2E">
        <w:rPr>
          <w:rFonts w:ascii="Arial" w:hAnsi="Arial" w:cs="Arial"/>
          <w:sz w:val="20"/>
          <w:szCs w:val="20"/>
        </w:rPr>
        <w:t>xxx</w:t>
      </w:r>
      <w:proofErr w:type="spellEnd"/>
      <w:r w:rsidR="004B1DE0" w:rsidRPr="00366F2E">
        <w:rPr>
          <w:rFonts w:ascii="Arial" w:hAnsi="Arial" w:cs="Arial"/>
          <w:sz w:val="20"/>
          <w:szCs w:val="20"/>
        </w:rPr>
        <w:t xml:space="preserve"> </w:t>
      </w:r>
      <w:proofErr w:type="spellStart"/>
      <w:r w:rsidR="004B1DE0" w:rsidRPr="00366F2E">
        <w:rPr>
          <w:rFonts w:ascii="Arial" w:hAnsi="Arial" w:cs="Arial"/>
          <w:sz w:val="20"/>
          <w:szCs w:val="20"/>
        </w:rPr>
        <w:t>xxx</w:t>
      </w:r>
      <w:proofErr w:type="spellEnd"/>
      <w:r w:rsidR="00E43C9F" w:rsidRPr="00366F2E">
        <w:rPr>
          <w:rFonts w:ascii="Arial" w:hAnsi="Arial" w:cs="Arial"/>
          <w:sz w:val="20"/>
          <w:szCs w:val="20"/>
        </w:rPr>
        <w:t xml:space="preserve"> nebo e-mail) </w:t>
      </w:r>
      <w:r w:rsidR="00BB4446" w:rsidRPr="00366F2E">
        <w:rPr>
          <w:rFonts w:ascii="Arial" w:hAnsi="Arial" w:cs="Arial"/>
          <w:sz w:val="20"/>
          <w:szCs w:val="20"/>
        </w:rPr>
        <w:t>pro účely zaslání Elektronického oznámení adresátovi, kromě případů, kdy</w:t>
      </w:r>
      <w:r w:rsidR="00A30F8A" w:rsidRPr="00366F2E">
        <w:rPr>
          <w:rFonts w:ascii="Arial" w:hAnsi="Arial" w:cs="Arial"/>
          <w:sz w:val="20"/>
          <w:szCs w:val="20"/>
        </w:rPr>
        <w:t xml:space="preserve"> </w:t>
      </w:r>
      <w:r w:rsidR="002E7DE6" w:rsidRPr="00366F2E">
        <w:rPr>
          <w:rFonts w:ascii="Arial" w:hAnsi="Arial" w:cs="Arial"/>
          <w:sz w:val="20"/>
          <w:szCs w:val="20"/>
        </w:rPr>
        <w:t>se jedná o Odpovědní zásilky</w:t>
      </w:r>
      <w:r w:rsidR="00A30F8A" w:rsidRPr="00366F2E">
        <w:rPr>
          <w:rFonts w:ascii="Arial" w:hAnsi="Arial" w:cs="Arial"/>
          <w:sz w:val="20"/>
          <w:szCs w:val="20"/>
        </w:rPr>
        <w:t>.</w:t>
      </w:r>
    </w:p>
    <w:p w14:paraId="032BBE24" w14:textId="03697E13" w:rsidR="006724F1" w:rsidRPr="00366F2E" w:rsidRDefault="006724F1" w:rsidP="00EC1B3E">
      <w:pPr>
        <w:spacing w:line="240" w:lineRule="auto"/>
        <w:rPr>
          <w:rFonts w:ascii="Arial" w:hAnsi="Arial" w:cs="Arial"/>
          <w:sz w:val="18"/>
          <w:szCs w:val="18"/>
        </w:rPr>
      </w:pPr>
    </w:p>
    <w:tbl>
      <w:tblPr>
        <w:tblW w:w="9923" w:type="dxa"/>
        <w:tblInd w:w="70"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70" w:type="dxa"/>
          <w:right w:w="70" w:type="dxa"/>
        </w:tblCellMar>
        <w:tblLook w:val="0000" w:firstRow="0" w:lastRow="0" w:firstColumn="0" w:lastColumn="0" w:noHBand="0" w:noVBand="0"/>
      </w:tblPr>
      <w:tblGrid>
        <w:gridCol w:w="9923"/>
      </w:tblGrid>
      <w:tr w:rsidR="00D62380" w:rsidRPr="00366F2E" w14:paraId="2B5BB9D4" w14:textId="77777777" w:rsidTr="2A37792C">
        <w:trPr>
          <w:trHeight w:val="178"/>
        </w:trPr>
        <w:tc>
          <w:tcPr>
            <w:tcW w:w="9923" w:type="dxa"/>
            <w:tcBorders>
              <w:top w:val="nil"/>
              <w:left w:val="nil"/>
              <w:bottom w:val="nil"/>
              <w:right w:val="nil"/>
            </w:tcBorders>
          </w:tcPr>
          <w:p w14:paraId="402A21B3" w14:textId="02AA7857" w:rsidR="00EC1B3E" w:rsidRPr="00366F2E" w:rsidRDefault="00EC1B3E" w:rsidP="2A37792C">
            <w:pPr>
              <w:spacing w:line="228" w:lineRule="auto"/>
              <w:rPr>
                <w:rFonts w:ascii="Arial" w:hAnsi="Arial" w:cs="Arial"/>
                <w:b/>
                <w:bCs/>
              </w:rPr>
            </w:pPr>
            <w:r w:rsidRPr="00366F2E">
              <w:rPr>
                <w:rFonts w:ascii="Arial" w:hAnsi="Arial" w:cs="Arial"/>
                <w:b/>
                <w:bCs/>
              </w:rPr>
              <w:t xml:space="preserve">Vrácení zásilky </w:t>
            </w:r>
            <w:r w:rsidRPr="00366F2E">
              <w:rPr>
                <w:rFonts w:ascii="Arial" w:hAnsi="Arial" w:cs="Arial"/>
                <w:u w:val="single"/>
              </w:rPr>
              <w:t>B</w:t>
            </w:r>
            <w:r w:rsidR="0518D0DF" w:rsidRPr="00366F2E">
              <w:rPr>
                <w:rFonts w:ascii="Arial" w:hAnsi="Arial" w:cs="Arial"/>
                <w:u w:val="single"/>
              </w:rPr>
              <w:t>alíkovna plus</w:t>
            </w:r>
            <w:r w:rsidR="39F83BEF" w:rsidRPr="00366F2E">
              <w:rPr>
                <w:rFonts w:ascii="Arial" w:hAnsi="Arial" w:cs="Arial"/>
                <w:u w:val="single"/>
              </w:rPr>
              <w:t xml:space="preserve"> a</w:t>
            </w:r>
            <w:r w:rsidRPr="00366F2E">
              <w:rPr>
                <w:rFonts w:ascii="Arial" w:hAnsi="Arial" w:cs="Arial"/>
                <w:u w:val="single"/>
              </w:rPr>
              <w:t xml:space="preserve"> Balík Do ruky</w:t>
            </w:r>
          </w:p>
        </w:tc>
      </w:tr>
      <w:tr w:rsidR="00D62380" w:rsidRPr="00366F2E" w14:paraId="63E0652F" w14:textId="77777777" w:rsidTr="2A37792C">
        <w:trPr>
          <w:trHeight w:val="178"/>
        </w:trPr>
        <w:tc>
          <w:tcPr>
            <w:tcW w:w="9923" w:type="dxa"/>
            <w:tcBorders>
              <w:top w:val="nil"/>
              <w:left w:val="nil"/>
              <w:bottom w:val="nil"/>
              <w:right w:val="nil"/>
            </w:tcBorders>
          </w:tcPr>
          <w:p w14:paraId="78F4D6C6" w14:textId="3FB9DA5F" w:rsidR="00EC1B3E" w:rsidRPr="00366F2E" w:rsidRDefault="00EC1B3E" w:rsidP="2A37792C">
            <w:pPr>
              <w:spacing w:line="228" w:lineRule="auto"/>
              <w:rPr>
                <w:rFonts w:ascii="Arial" w:hAnsi="Arial" w:cs="Arial"/>
                <w:b/>
                <w:bCs/>
              </w:rPr>
            </w:pPr>
            <w:r w:rsidRPr="00366F2E">
              <w:rPr>
                <w:rFonts w:ascii="Arial" w:hAnsi="Arial" w:cs="Arial"/>
                <w:sz w:val="20"/>
                <w:szCs w:val="20"/>
              </w:rPr>
              <w:t xml:space="preserve">(Poštovní podmínky služby </w:t>
            </w:r>
            <w:r w:rsidR="39F83BEF" w:rsidRPr="00366F2E">
              <w:rPr>
                <w:rFonts w:ascii="Arial" w:hAnsi="Arial" w:cs="Arial"/>
                <w:sz w:val="20"/>
                <w:szCs w:val="20"/>
              </w:rPr>
              <w:t>Balíkovna plus</w:t>
            </w:r>
            <w:r w:rsidRPr="00366F2E">
              <w:rPr>
                <w:rFonts w:ascii="Arial" w:hAnsi="Arial" w:cs="Arial"/>
                <w:sz w:val="20"/>
                <w:szCs w:val="20"/>
              </w:rPr>
              <w:t xml:space="preserve"> a Balík Do ruky)</w:t>
            </w:r>
          </w:p>
        </w:tc>
      </w:tr>
      <w:tr w:rsidR="00EC1B3E" w:rsidRPr="00366F2E" w14:paraId="5A9C8EA8" w14:textId="77777777" w:rsidTr="2A37792C">
        <w:trPr>
          <w:trHeight w:val="178"/>
        </w:trPr>
        <w:tc>
          <w:tcPr>
            <w:tcW w:w="9923" w:type="dxa"/>
            <w:tcBorders>
              <w:top w:val="nil"/>
              <w:left w:val="nil"/>
              <w:bottom w:val="nil"/>
              <w:right w:val="nil"/>
            </w:tcBorders>
          </w:tcPr>
          <w:p w14:paraId="3296B4A3" w14:textId="7F05977A" w:rsidR="00EC1B3E" w:rsidRPr="00366F2E" w:rsidRDefault="00EC1B3E" w:rsidP="000F2062">
            <w:pPr>
              <w:pStyle w:val="Zkladntextodsazen3"/>
              <w:suppressAutoHyphens/>
              <w:autoSpaceDE w:val="0"/>
              <w:autoSpaceDN w:val="0"/>
              <w:adjustRightInd w:val="0"/>
              <w:spacing w:line="228" w:lineRule="auto"/>
              <w:ind w:left="0" w:firstLine="0"/>
              <w:rPr>
                <w:rFonts w:ascii="Arial" w:hAnsi="Arial" w:cs="Arial"/>
                <w:sz w:val="20"/>
              </w:rPr>
            </w:pPr>
            <w:r w:rsidRPr="00366F2E">
              <w:rPr>
                <w:rFonts w:ascii="Arial" w:hAnsi="Arial" w:cs="Arial"/>
                <w:sz w:val="20"/>
              </w:rPr>
              <w:t>Zásilku, kterou se nepodařilo podniku dodat, vrátí podnik bez průtahů zpět odesílateli. V případě zásilky se</w:t>
            </w:r>
            <w:r w:rsidR="004B1DE0" w:rsidRPr="00366F2E">
              <w:rPr>
                <w:rFonts w:ascii="Arial" w:hAnsi="Arial" w:cs="Arial"/>
                <w:sz w:val="20"/>
              </w:rPr>
              <w:t> </w:t>
            </w:r>
            <w:r w:rsidRPr="00366F2E">
              <w:rPr>
                <w:rFonts w:ascii="Arial" w:hAnsi="Arial" w:cs="Arial"/>
                <w:sz w:val="20"/>
              </w:rPr>
              <w:t xml:space="preserve">zvolenou doplňkovou službou „Vícekusová zásilka“ podnik vrátí bez průtahů všechny kusy zásilky. </w:t>
            </w:r>
          </w:p>
        </w:tc>
      </w:tr>
    </w:tbl>
    <w:p w14:paraId="43199AC6" w14:textId="057EEB21" w:rsidR="00EC1B3E" w:rsidRPr="00976BD7" w:rsidRDefault="00EC1B3E" w:rsidP="00EC1B3E">
      <w:pPr>
        <w:spacing w:line="240" w:lineRule="auto"/>
        <w:rPr>
          <w:rFonts w:ascii="Arial" w:hAnsi="Arial" w:cs="Arial"/>
          <w:sz w:val="14"/>
          <w:szCs w:val="14"/>
        </w:rPr>
      </w:pPr>
    </w:p>
    <w:tbl>
      <w:tblPr>
        <w:tblW w:w="9923" w:type="dxa"/>
        <w:tblInd w:w="108" w:type="dxa"/>
        <w:tblCellMar>
          <w:left w:w="0" w:type="dxa"/>
          <w:right w:w="0" w:type="dxa"/>
        </w:tblCellMar>
        <w:tblLook w:val="04A0" w:firstRow="1" w:lastRow="0" w:firstColumn="1" w:lastColumn="0" w:noHBand="0" w:noVBand="1"/>
      </w:tblPr>
      <w:tblGrid>
        <w:gridCol w:w="9923"/>
      </w:tblGrid>
      <w:tr w:rsidR="00547C55" w:rsidRPr="00366F2E" w14:paraId="39E39074" w14:textId="77777777" w:rsidTr="2A37792C">
        <w:tc>
          <w:tcPr>
            <w:tcW w:w="9923" w:type="dxa"/>
            <w:tcMar>
              <w:top w:w="0" w:type="dxa"/>
              <w:left w:w="108" w:type="dxa"/>
              <w:bottom w:w="0" w:type="dxa"/>
              <w:right w:w="108" w:type="dxa"/>
            </w:tcMar>
          </w:tcPr>
          <w:p w14:paraId="71F75E24" w14:textId="77777777" w:rsidR="00A86FDD" w:rsidRPr="00366F2E" w:rsidRDefault="00107F36" w:rsidP="003924A3">
            <w:pPr>
              <w:pStyle w:val="Bezmezer"/>
              <w:ind w:left="-20"/>
              <w:jc w:val="both"/>
              <w:rPr>
                <w:rFonts w:ascii="Arial" w:hAnsi="Arial" w:cs="Arial"/>
                <w:b/>
                <w:bCs/>
              </w:rPr>
            </w:pPr>
            <w:r w:rsidRPr="00366F2E">
              <w:rPr>
                <w:rFonts w:ascii="Arial" w:hAnsi="Arial" w:cs="Arial"/>
                <w:b/>
                <w:bCs/>
              </w:rPr>
              <w:t>Převzetí zásilek u odesílatele na základě smluvního vztahu (Svoz, Sběrná jízda)</w:t>
            </w:r>
          </w:p>
        </w:tc>
      </w:tr>
      <w:tr w:rsidR="00547C55" w:rsidRPr="00366F2E" w14:paraId="4C58D1FF" w14:textId="77777777" w:rsidTr="2A37792C">
        <w:tc>
          <w:tcPr>
            <w:tcW w:w="9923" w:type="dxa"/>
            <w:tcMar>
              <w:top w:w="0" w:type="dxa"/>
              <w:left w:w="108" w:type="dxa"/>
              <w:bottom w:w="0" w:type="dxa"/>
              <w:right w:w="108" w:type="dxa"/>
            </w:tcMar>
          </w:tcPr>
          <w:p w14:paraId="6A2971E7" w14:textId="57FB541D" w:rsidR="00A86FDD" w:rsidRPr="00366F2E" w:rsidRDefault="00A86FDD" w:rsidP="003924A3">
            <w:pPr>
              <w:pStyle w:val="Bezmezer"/>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Službu lze poskytnout pouze na základě smluvního vztahu</w:t>
            </w:r>
            <w:r w:rsidR="00CA449A" w:rsidRPr="00366F2E">
              <w:rPr>
                <w:rFonts w:ascii="Arial" w:eastAsia="Times New Roman" w:hAnsi="Arial" w:cs="Arial"/>
                <w:sz w:val="20"/>
                <w:szCs w:val="20"/>
                <w:lang w:eastAsia="cs-CZ"/>
              </w:rPr>
              <w:t xml:space="preserve"> (Dohoda o podmínkách podávání balíkových zásilek, Dohoda o podmínkách podávání listovních zásilek)</w:t>
            </w:r>
          </w:p>
          <w:p w14:paraId="53039ADC" w14:textId="076B5B2C" w:rsidR="00A86FDD" w:rsidRPr="00366F2E" w:rsidRDefault="00A86FDD" w:rsidP="003924A3">
            <w:pPr>
              <w:pStyle w:val="Bezmezer"/>
              <w:jc w:val="both"/>
              <w:rPr>
                <w:rFonts w:ascii="Arial" w:eastAsia="Times New Roman" w:hAnsi="Arial" w:cs="Arial"/>
                <w:sz w:val="20"/>
                <w:szCs w:val="20"/>
                <w:lang w:eastAsia="cs-CZ"/>
              </w:rPr>
            </w:pPr>
            <w:r w:rsidRPr="00366F2E">
              <w:rPr>
                <w:rFonts w:ascii="Arial" w:eastAsia="Times New Roman" w:hAnsi="Arial" w:cs="Arial"/>
                <w:sz w:val="20"/>
                <w:szCs w:val="20"/>
                <w:lang w:eastAsia="cs-CZ"/>
              </w:rPr>
              <w:t>Cena se připočítává ke každé zásilce.</w:t>
            </w:r>
          </w:p>
        </w:tc>
      </w:tr>
      <w:tr w:rsidR="00D62380" w:rsidRPr="00366F2E" w14:paraId="1D35ECF0" w14:textId="77777777" w:rsidTr="2A37792C">
        <w:tc>
          <w:tcPr>
            <w:tcW w:w="9923" w:type="dxa"/>
            <w:tcMar>
              <w:top w:w="0" w:type="dxa"/>
              <w:left w:w="108" w:type="dxa"/>
              <w:bottom w:w="0" w:type="dxa"/>
              <w:right w:w="108" w:type="dxa"/>
            </w:tcMar>
          </w:tcPr>
          <w:p w14:paraId="05CCCF36" w14:textId="3E972531" w:rsidR="00A86FDD" w:rsidRPr="00366F2E" w:rsidRDefault="51840A80" w:rsidP="2A37792C">
            <w:pPr>
              <w:pStyle w:val="cpNormal4"/>
              <w:spacing w:after="0" w:line="228" w:lineRule="auto"/>
              <w:ind w:firstLine="0"/>
              <w:jc w:val="both"/>
              <w:rPr>
                <w:rFonts w:ascii="Arial" w:hAnsi="Arial" w:cs="Arial"/>
              </w:rPr>
            </w:pPr>
            <w:r w:rsidRPr="00366F2E">
              <w:rPr>
                <w:rFonts w:ascii="Arial" w:hAnsi="Arial" w:cs="Arial"/>
              </w:rPr>
              <w:t xml:space="preserve">Při </w:t>
            </w:r>
            <w:r w:rsidR="00442DE9" w:rsidRPr="00366F2E">
              <w:rPr>
                <w:rFonts w:ascii="Arial" w:hAnsi="Arial" w:cs="Arial"/>
              </w:rPr>
              <w:t>převzetí</w:t>
            </w:r>
            <w:r w:rsidR="001D26A2" w:rsidRPr="00366F2E">
              <w:rPr>
                <w:rFonts w:ascii="Arial" w:hAnsi="Arial" w:cs="Arial"/>
              </w:rPr>
              <w:t xml:space="preserve"> </w:t>
            </w:r>
            <w:r w:rsidRPr="00366F2E">
              <w:rPr>
                <w:rFonts w:ascii="Arial" w:hAnsi="Arial" w:cs="Arial"/>
              </w:rPr>
              <w:t>zásilek</w:t>
            </w:r>
            <w:r w:rsidR="39F83BEF" w:rsidRPr="00366F2E">
              <w:rPr>
                <w:rFonts w:ascii="Arial" w:hAnsi="Arial" w:cs="Arial"/>
              </w:rPr>
              <w:t xml:space="preserve"> Balíkovna plus,</w:t>
            </w:r>
            <w:r w:rsidRPr="00366F2E">
              <w:rPr>
                <w:rFonts w:ascii="Arial" w:hAnsi="Arial" w:cs="Arial"/>
              </w:rPr>
              <w:t xml:space="preserve"> </w:t>
            </w:r>
            <w:r w:rsidR="36626634" w:rsidRPr="00366F2E">
              <w:rPr>
                <w:rFonts w:ascii="Arial" w:hAnsi="Arial" w:cs="Arial"/>
              </w:rPr>
              <w:t xml:space="preserve">Balíkovna, </w:t>
            </w:r>
            <w:r w:rsidRPr="00366F2E">
              <w:rPr>
                <w:rFonts w:ascii="Arial" w:hAnsi="Arial" w:cs="Arial"/>
              </w:rPr>
              <w:t>Balík Do ruky nebo Obchodní balík do zahraničí na základě písemné Smlouvy o svozu a rozvozu poštovních zásilek (dále jen Smlouva) se účtuje cena svozu dle Smlouvy. Cena za službu „Převzetí zásilek u odesílatele na základě smluvního vztahu“ se v takovém případě nevybírá. Při poskytování služby Obchodní balík do zahraničí s hmotností nad 10 kg do zemí mimo EU (jako služby související s vývozem zboží) je služba osvobozena od DPH za podmínky dodržení všech souvisejících ustanovení zákona č. 235/2004 Sb., o dani z přidané hodnoty.</w:t>
            </w:r>
          </w:p>
        </w:tc>
      </w:tr>
    </w:tbl>
    <w:p w14:paraId="6D747537" w14:textId="376C9597" w:rsidR="00A86FDD" w:rsidRPr="00976BD7" w:rsidRDefault="00A86FDD" w:rsidP="00A86FDD">
      <w:pPr>
        <w:spacing w:line="228" w:lineRule="auto"/>
        <w:rPr>
          <w:rFonts w:ascii="Arial" w:hAnsi="Arial" w:cs="Arial"/>
          <w:sz w:val="14"/>
          <w:szCs w:val="14"/>
        </w:rPr>
      </w:pPr>
    </w:p>
    <w:tbl>
      <w:tblPr>
        <w:tblW w:w="9923" w:type="dxa"/>
        <w:tblInd w:w="108" w:type="dxa"/>
        <w:tblLook w:val="04A0" w:firstRow="1" w:lastRow="0" w:firstColumn="1" w:lastColumn="0" w:noHBand="0" w:noVBand="1"/>
      </w:tblPr>
      <w:tblGrid>
        <w:gridCol w:w="7513"/>
        <w:gridCol w:w="2410"/>
      </w:tblGrid>
      <w:tr w:rsidR="00547C55" w:rsidRPr="00366F2E" w14:paraId="41C69D65" w14:textId="77777777" w:rsidTr="003924A3">
        <w:tc>
          <w:tcPr>
            <w:tcW w:w="7513" w:type="dxa"/>
          </w:tcPr>
          <w:p w14:paraId="27C1BDFC" w14:textId="77777777" w:rsidR="00A86FDD" w:rsidRPr="00366F2E" w:rsidRDefault="00A86FDD" w:rsidP="003924A3">
            <w:pPr>
              <w:pStyle w:val="Zkladntextodsazen3"/>
              <w:tabs>
                <w:tab w:val="left" w:pos="1260"/>
              </w:tabs>
              <w:suppressAutoHyphens/>
              <w:autoSpaceDE w:val="0"/>
              <w:autoSpaceDN w:val="0"/>
              <w:adjustRightInd w:val="0"/>
              <w:spacing w:line="228" w:lineRule="auto"/>
              <w:ind w:left="0" w:firstLine="0"/>
              <w:jc w:val="left"/>
              <w:rPr>
                <w:rFonts w:ascii="Arial" w:hAnsi="Arial" w:cs="Arial"/>
                <w:b/>
              </w:rPr>
            </w:pPr>
            <w:r w:rsidRPr="00366F2E">
              <w:rPr>
                <w:rFonts w:ascii="Arial" w:hAnsi="Arial" w:cs="Arial"/>
                <w:b/>
              </w:rPr>
              <w:t xml:space="preserve">Datové soubory z </w:t>
            </w:r>
            <w:r w:rsidRPr="00366F2E">
              <w:rPr>
                <w:rFonts w:ascii="Arial" w:hAnsi="Arial" w:cs="Arial"/>
                <w:b/>
                <w:bCs/>
              </w:rPr>
              <w:t>T&amp;T</w:t>
            </w:r>
          </w:p>
        </w:tc>
        <w:tc>
          <w:tcPr>
            <w:tcW w:w="2410" w:type="dxa"/>
            <w:vAlign w:val="bottom"/>
          </w:tcPr>
          <w:p w14:paraId="4EA241E4" w14:textId="77777777" w:rsidR="00A86FDD" w:rsidRPr="00366F2E" w:rsidRDefault="00A86FDD" w:rsidP="003924A3">
            <w:pPr>
              <w:pStyle w:val="Bezmezer"/>
              <w:tabs>
                <w:tab w:val="left" w:pos="7655"/>
              </w:tabs>
              <w:rPr>
                <w:rFonts w:ascii="Arial" w:hAnsi="Arial" w:cs="Arial"/>
                <w:sz w:val="20"/>
                <w:szCs w:val="20"/>
              </w:rPr>
            </w:pPr>
          </w:p>
        </w:tc>
      </w:tr>
      <w:tr w:rsidR="00547C55" w:rsidRPr="00366F2E" w14:paraId="080C275F" w14:textId="77777777" w:rsidTr="003924A3">
        <w:tc>
          <w:tcPr>
            <w:tcW w:w="9923" w:type="dxa"/>
            <w:gridSpan w:val="2"/>
          </w:tcPr>
          <w:p w14:paraId="7B911629" w14:textId="77777777" w:rsidR="00A86FDD" w:rsidRPr="00366F2E" w:rsidRDefault="00A86FDD" w:rsidP="003924A3">
            <w:pPr>
              <w:pStyle w:val="Bezmezer"/>
              <w:tabs>
                <w:tab w:val="left" w:pos="7655"/>
              </w:tabs>
              <w:rPr>
                <w:rFonts w:ascii="Arial" w:hAnsi="Arial" w:cs="Arial"/>
                <w:sz w:val="20"/>
                <w:szCs w:val="20"/>
              </w:rPr>
            </w:pPr>
            <w:r w:rsidRPr="00366F2E">
              <w:rPr>
                <w:rFonts w:ascii="Arial" w:hAnsi="Arial" w:cs="Arial"/>
                <w:sz w:val="20"/>
              </w:rPr>
              <w:t>Podmínkou pro poskytnutí této služby je uzavření písemné Smlouvy o zaslání datových souborů z T&amp;T. Soubory jsou zasílány zákazníkovi elektronickou poštou.</w:t>
            </w:r>
          </w:p>
        </w:tc>
      </w:tr>
      <w:tr w:rsidR="00547C55" w:rsidRPr="00366F2E" w14:paraId="579A2445" w14:textId="77777777" w:rsidTr="003924A3">
        <w:tc>
          <w:tcPr>
            <w:tcW w:w="9923" w:type="dxa"/>
            <w:gridSpan w:val="2"/>
          </w:tcPr>
          <w:p w14:paraId="554F2062" w14:textId="16816813" w:rsidR="00A86FDD" w:rsidRPr="00366F2E" w:rsidRDefault="00A86FDD" w:rsidP="003924A3">
            <w:pPr>
              <w:pStyle w:val="Bezmezer"/>
              <w:tabs>
                <w:tab w:val="left" w:pos="7655"/>
              </w:tabs>
              <w:spacing w:line="228" w:lineRule="auto"/>
              <w:ind w:left="34"/>
              <w:rPr>
                <w:rFonts w:ascii="Arial" w:hAnsi="Arial" w:cs="Arial"/>
                <w:b/>
                <w:sz w:val="20"/>
                <w:szCs w:val="20"/>
              </w:rPr>
            </w:pPr>
            <w:r w:rsidRPr="00366F2E">
              <w:rPr>
                <w:rFonts w:ascii="Arial" w:hAnsi="Arial" w:cs="Arial"/>
                <w:sz w:val="20"/>
                <w:szCs w:val="20"/>
              </w:rPr>
              <w:t>Zákazník využívá tyto služby:</w:t>
            </w:r>
          </w:p>
        </w:tc>
      </w:tr>
      <w:tr w:rsidR="00547C55" w:rsidRPr="00366F2E" w14:paraId="55CBF924" w14:textId="77777777" w:rsidTr="003924A3">
        <w:tc>
          <w:tcPr>
            <w:tcW w:w="9923" w:type="dxa"/>
            <w:gridSpan w:val="2"/>
          </w:tcPr>
          <w:p w14:paraId="4F6E4EA5" w14:textId="77777777" w:rsidR="00A86FDD" w:rsidRPr="00366F2E" w:rsidRDefault="00A86FDD" w:rsidP="007435D5">
            <w:pPr>
              <w:pStyle w:val="Bezmezer"/>
              <w:numPr>
                <w:ilvl w:val="0"/>
                <w:numId w:val="96"/>
              </w:numPr>
              <w:tabs>
                <w:tab w:val="left" w:pos="7655"/>
              </w:tabs>
              <w:spacing w:line="228" w:lineRule="auto"/>
              <w:rPr>
                <w:rFonts w:ascii="Arial" w:hAnsi="Arial" w:cs="Arial"/>
                <w:sz w:val="20"/>
                <w:szCs w:val="20"/>
              </w:rPr>
            </w:pPr>
            <w:r w:rsidRPr="00366F2E">
              <w:rPr>
                <w:rFonts w:ascii="Arial" w:hAnsi="Arial" w:cs="Arial"/>
                <w:sz w:val="20"/>
                <w:szCs w:val="20"/>
              </w:rPr>
              <w:t>Zprostředkování služby (zavedení podavatele pro poskytování služby)</w:t>
            </w:r>
          </w:p>
        </w:tc>
      </w:tr>
      <w:tr w:rsidR="00D62380" w:rsidRPr="00366F2E" w14:paraId="61228E7D" w14:textId="77777777" w:rsidTr="003924A3">
        <w:tc>
          <w:tcPr>
            <w:tcW w:w="9923" w:type="dxa"/>
            <w:gridSpan w:val="2"/>
          </w:tcPr>
          <w:p w14:paraId="0D21B4D2" w14:textId="77777777" w:rsidR="00A86FDD" w:rsidRPr="00366F2E" w:rsidRDefault="00A86FDD" w:rsidP="007435D5">
            <w:pPr>
              <w:pStyle w:val="Bezmezer"/>
              <w:numPr>
                <w:ilvl w:val="0"/>
                <w:numId w:val="96"/>
              </w:numPr>
              <w:tabs>
                <w:tab w:val="left" w:pos="7655"/>
              </w:tabs>
              <w:spacing w:line="228" w:lineRule="auto"/>
              <w:rPr>
                <w:rFonts w:ascii="Arial" w:hAnsi="Arial" w:cs="Arial"/>
                <w:b/>
                <w:sz w:val="20"/>
                <w:szCs w:val="20"/>
              </w:rPr>
            </w:pPr>
            <w:r w:rsidRPr="00366F2E">
              <w:rPr>
                <w:rFonts w:ascii="Arial" w:hAnsi="Arial" w:cs="Arial"/>
                <w:sz w:val="20"/>
                <w:szCs w:val="20"/>
              </w:rPr>
              <w:t>Zasílání jednotlivých souborů</w:t>
            </w:r>
          </w:p>
        </w:tc>
      </w:tr>
    </w:tbl>
    <w:p w14:paraId="05C14614" w14:textId="450DCC80" w:rsidR="00A86FDD" w:rsidRPr="00366F2E" w:rsidRDefault="00A86FDD" w:rsidP="00A86FDD">
      <w:pPr>
        <w:spacing w:line="228" w:lineRule="auto"/>
        <w:rPr>
          <w:rFonts w:ascii="Arial" w:hAnsi="Arial" w:cs="Arial"/>
          <w:sz w:val="18"/>
          <w:szCs w:val="18"/>
        </w:rPr>
      </w:pPr>
    </w:p>
    <w:tbl>
      <w:tblPr>
        <w:tblW w:w="0" w:type="auto"/>
        <w:tblInd w:w="108" w:type="dxa"/>
        <w:tblLayout w:type="fixed"/>
        <w:tblLook w:val="04A0" w:firstRow="1" w:lastRow="0" w:firstColumn="1" w:lastColumn="0" w:noHBand="0" w:noVBand="1"/>
      </w:tblPr>
      <w:tblGrid>
        <w:gridCol w:w="9923"/>
      </w:tblGrid>
      <w:tr w:rsidR="00D62380" w:rsidRPr="00366F2E" w14:paraId="32A5D6FB" w14:textId="77777777" w:rsidTr="003924A3">
        <w:tc>
          <w:tcPr>
            <w:tcW w:w="9923" w:type="dxa"/>
            <w:hideMark/>
          </w:tcPr>
          <w:p w14:paraId="62AA199F" w14:textId="77777777" w:rsidR="00A86FDD" w:rsidRPr="00366F2E" w:rsidRDefault="00A86FDD" w:rsidP="003924A3">
            <w:pPr>
              <w:rPr>
                <w:rFonts w:ascii="Arial" w:hAnsi="Arial" w:cs="Arial"/>
                <w:b/>
              </w:rPr>
            </w:pPr>
            <w:proofErr w:type="spellStart"/>
            <w:r w:rsidRPr="00366F2E">
              <w:rPr>
                <w:rFonts w:ascii="Arial" w:hAnsi="Arial" w:cs="Arial"/>
                <w:b/>
              </w:rPr>
              <w:t>Bezdokladová</w:t>
            </w:r>
            <w:proofErr w:type="spellEnd"/>
            <w:r w:rsidRPr="00366F2E">
              <w:rPr>
                <w:rFonts w:ascii="Arial" w:hAnsi="Arial" w:cs="Arial"/>
                <w:b/>
              </w:rPr>
              <w:t xml:space="preserve"> dobírka k Obchodnímu balíku do zahraničí</w:t>
            </w:r>
          </w:p>
        </w:tc>
      </w:tr>
      <w:tr w:rsidR="006B1EF2" w:rsidRPr="00366F2E" w14:paraId="585C8C0C" w14:textId="77777777" w:rsidTr="003924A3">
        <w:tc>
          <w:tcPr>
            <w:tcW w:w="9923" w:type="dxa"/>
          </w:tcPr>
          <w:p w14:paraId="1F353C71" w14:textId="09270FFF" w:rsidR="00A86FDD" w:rsidRPr="00366F2E" w:rsidRDefault="00A86FDD" w:rsidP="00D95ABC">
            <w:pPr>
              <w:pStyle w:val="Bezmezer"/>
              <w:tabs>
                <w:tab w:val="left" w:pos="7655"/>
              </w:tabs>
              <w:jc w:val="both"/>
              <w:rPr>
                <w:rFonts w:ascii="Arial" w:hAnsi="Arial" w:cs="Arial"/>
                <w:sz w:val="20"/>
                <w:szCs w:val="20"/>
              </w:rPr>
            </w:pPr>
            <w:r w:rsidRPr="00366F2E">
              <w:rPr>
                <w:rFonts w:ascii="Arial" w:hAnsi="Arial" w:cs="Arial"/>
                <w:sz w:val="20"/>
                <w:szCs w:val="20"/>
              </w:rPr>
              <w:t xml:space="preserve">Platí pouze pro balíky adresované na Slovensko a poskytuje se pouze smluvním partnerům, kteří své podání realizují formou datového souboru a disponují </w:t>
            </w:r>
            <w:r w:rsidR="00877AC0" w:rsidRPr="00366F2E">
              <w:rPr>
                <w:rFonts w:ascii="Arial" w:hAnsi="Arial" w:cs="Arial"/>
                <w:sz w:val="20"/>
                <w:szCs w:val="20"/>
              </w:rPr>
              <w:t xml:space="preserve">bankovním účtem </w:t>
            </w:r>
            <w:r w:rsidR="00AA3875" w:rsidRPr="00366F2E">
              <w:rPr>
                <w:rFonts w:ascii="Arial" w:hAnsi="Arial" w:cs="Arial"/>
                <w:sz w:val="20"/>
                <w:szCs w:val="20"/>
              </w:rPr>
              <w:t>v České republice nebo na Slovensku</w:t>
            </w:r>
            <w:r w:rsidR="00D95ABC" w:rsidRPr="00366F2E">
              <w:rPr>
                <w:rFonts w:ascii="Arial" w:hAnsi="Arial" w:cs="Arial"/>
                <w:sz w:val="20"/>
                <w:szCs w:val="20"/>
              </w:rPr>
              <w:t xml:space="preserve"> vedeným v EUR</w:t>
            </w:r>
            <w:r w:rsidR="00AA3875" w:rsidRPr="00366F2E">
              <w:rPr>
                <w:rFonts w:ascii="Arial" w:hAnsi="Arial" w:cs="Arial"/>
                <w:sz w:val="20"/>
                <w:szCs w:val="20"/>
              </w:rPr>
              <w:t>.</w:t>
            </w:r>
          </w:p>
        </w:tc>
      </w:tr>
    </w:tbl>
    <w:bookmarkStart w:id="627" w:name="_Toc11240398"/>
    <w:bookmarkEnd w:id="626"/>
    <w:bookmarkEnd w:id="627"/>
    <w:p w14:paraId="4B37C459" w14:textId="5781E4D3" w:rsidR="007A22D3" w:rsidRPr="00366F2E" w:rsidRDefault="009F796A" w:rsidP="0075644C">
      <w:pPr>
        <w:pStyle w:val="cpNormal1"/>
        <w:rPr>
          <w:rFonts w:ascii="Arial" w:hAnsi="Arial" w:cs="Arial"/>
        </w:rPr>
      </w:pPr>
      <w:r w:rsidRPr="00366F2E">
        <w:rPr>
          <w:rFonts w:ascii="Arial" w:hAnsi="Arial" w:cs="Arial"/>
          <w:noProof/>
          <w:lang w:eastAsia="cs-CZ"/>
        </w:rPr>
        <mc:AlternateContent>
          <mc:Choice Requires="wps">
            <w:drawing>
              <wp:anchor distT="0" distB="0" distL="114300" distR="114300" simplePos="0" relativeHeight="251658245" behindDoc="0" locked="0" layoutInCell="1" allowOverlap="1" wp14:anchorId="550608F7" wp14:editId="7E18FBFD">
                <wp:simplePos x="0" y="0"/>
                <wp:positionH relativeFrom="margin">
                  <wp:posOffset>720725</wp:posOffset>
                </wp:positionH>
                <wp:positionV relativeFrom="bottomMargin">
                  <wp:posOffset>173355</wp:posOffset>
                </wp:positionV>
                <wp:extent cx="4847590" cy="258445"/>
                <wp:effectExtent l="0" t="0" r="0" b="8255"/>
                <wp:wrapNone/>
                <wp:docPr id="148" name="Textové pole 14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47590" cy="25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7FCEF8D" w14:textId="77777777" w:rsidR="004F26E4" w:rsidRPr="006E1087" w:rsidRDefault="004F26E4" w:rsidP="004E2578">
                            <w:pPr>
                              <w:jc w:val="center"/>
                            </w:pPr>
                            <w:r>
                              <w:rPr>
                                <w:b/>
                                <w:i/>
                              </w:rPr>
                              <w:t>Podrobné informace k doplňkovým službám, příplatkům a vrácení cen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58C0DE7E">
              <v:shape id="Textové pole 148" style="position:absolute;margin-left:56.75pt;margin-top:13.65pt;width:381.7pt;height:20.35pt;z-index:251658245;visibility:visible;mso-wrap-style:square;mso-width-percent:0;mso-height-percent:0;mso-wrap-distance-left:9pt;mso-wrap-distance-top:0;mso-wrap-distance-right:9pt;mso-wrap-distance-bottom:0;mso-position-horizontal:absolute;mso-position-horizontal-relative:margin;mso-position-vertical:absolute;mso-position-vertical-relative:bottom-margin-area;mso-width-percent:0;mso-height-percent:0;mso-width-relative:page;mso-height-relative:page;v-text-anchor:top" o:spid="_x0000_s1101"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aSlB5AEAAKkDAAAOAAAAZHJzL2Uyb0RvYy54bWysU9tu2zAMfR+wfxD0vjgJnCU14hRdiw4D&#10;ugvQ7QNkWbKF2aJGKbGzrx8lp2m2vhV7EURSPjznkN5ej33HDgq9AVvyxWzOmbISamObkv/4fv9u&#10;w5kPwtaiA6tKflSeX+/evtkOrlBLaKGrFTICsb4YXMnbEFyRZV62qhd+Bk5ZKmrAXgQKsclqFAOh&#10;9122nM/fZwNg7RCk8p6yd1OR7xK+1kqGr1p7FVhXcuIW0onprOKZ7baiaFC41sgTDfEKFr0wlpqe&#10;oe5EEGyP5gVUbySCBx1mEvoMtDZSJQ2kZjH/R81jK5xKWsgc7842+f8HK78cHt03ZGH8ACMNMInw&#10;7gHkT88s3LbCNuoGEYZWiZoaL6Jl2eB8cfo0Wu0LH0Gq4TPUNGSxD5CARo19dIV0MkKnARzPpqsx&#10;MEnJfJOvV1dUklRbrjZ5vkotRPH0tUMfPiroWbyUHGmoCV0cHnyIbETx9CQ2s3Bvui4NtrN/Jehh&#10;zCT2kfBEPYzVyExd8nVqHNVUUB9JD8K0L7TfdGkBf3M20K6U3P/aC1ScdZ8seXK1yPO4XCnIV+sl&#10;BXhZqS4rwkqCKnngbLrehmkh9w5N01KnaQoWbshHbZLEZ1Yn/rQPSflpd+PCXcbp1fMftvsDAAD/&#10;/wMAUEsDBBQABgAIAAAAIQA57bT73gAAAAkBAAAPAAAAZHJzL2Rvd25yZXYueG1sTI9BT8JAEIXv&#10;JvyHzZh4k11ASqndEqPxqgHUxNvSHdqG7mzTXWj9944nOb7Ml/e+yTeja8UF+9B40jCbKhBIpbcN&#10;VRo+9q/3KYgQDVnTekINPxhgU0xucpNZP9AWL7tYCS6hkBkNdYxdJmUoa3QmTH2HxLej752JHPtK&#10;2t4MXO5aOVcqkc40xAu16fC5xvK0OzsNn2/H768H9V69uGU3+FFJcmup9d3t+PQIIuIY/2H402d1&#10;KNjp4M9kg2g5zxZLRjXMVwsQDKSrZA3ioCFJFcgil9cfFL8AAAD//wMAUEsBAi0AFAAGAAgAAAAh&#10;ALaDOJL+AAAA4QEAABMAAAAAAAAAAAAAAAAAAAAAAFtDb250ZW50X1R5cGVzXS54bWxQSwECLQAU&#10;AAYACAAAACEAOP0h/9YAAACUAQAACwAAAAAAAAAAAAAAAAAvAQAAX3JlbHMvLnJlbHNQSwECLQAU&#10;AAYACAAAACEAFmkpQeQBAACpAwAADgAAAAAAAAAAAAAAAAAuAgAAZHJzL2Uyb0RvYy54bWxQSwEC&#10;LQAUAAYACAAAACEAOe20+94AAAAJAQAADwAAAAAAAAAAAAAAAAA+BAAAZHJzL2Rvd25yZXYueG1s&#10;UEsFBgAAAAAEAAQA8wAAAEkFAAAAAA==&#10;" w14:anchorId="550608F7">
                <v:textbox>
                  <w:txbxContent>
                    <w:p w:rsidRPr="006E1087" w:rsidR="004F26E4" w:rsidP="004E2578" w:rsidRDefault="004F26E4" w14:paraId="7F522A05" w14:textId="77777777">
                      <w:pPr>
                        <w:jc w:val="center"/>
                      </w:pPr>
                      <w:r>
                        <w:rPr>
                          <w:b/>
                          <w:i/>
                        </w:rPr>
                        <w:t>Podrobné informace k doplňkovým službám, příplatkům a vrácení cen</w:t>
                      </w:r>
                    </w:p>
                  </w:txbxContent>
                </v:textbox>
                <w10:wrap anchorx="margin" anchory="margin"/>
              </v:shape>
            </w:pict>
          </mc:Fallback>
        </mc:AlternateContent>
      </w:r>
    </w:p>
    <w:sectPr w:rsidR="007A22D3" w:rsidRPr="00366F2E" w:rsidSect="009C21D3">
      <w:headerReference w:type="even" r:id="rId25"/>
      <w:headerReference w:type="default" r:id="rId26"/>
      <w:footerReference w:type="even" r:id="rId27"/>
      <w:footerReference w:type="default" r:id="rId28"/>
      <w:headerReference w:type="first" r:id="rId29"/>
      <w:footerReference w:type="first" r:id="rId30"/>
      <w:pgSz w:w="11907" w:h="16839" w:code="9"/>
      <w:pgMar w:top="1843" w:right="708" w:bottom="1418" w:left="709" w:header="680" w:footer="709" w:gutter="0"/>
      <w:pgNumType w:start="1" w:chapSep="emDash"/>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134E69C" w14:textId="77777777" w:rsidR="005133AE" w:rsidRDefault="005133AE" w:rsidP="00E26E3A">
      <w:pPr>
        <w:spacing w:line="240" w:lineRule="auto"/>
      </w:pPr>
      <w:r>
        <w:separator/>
      </w:r>
    </w:p>
    <w:p w14:paraId="257FBC73" w14:textId="77777777" w:rsidR="005133AE" w:rsidRDefault="005133AE"/>
  </w:endnote>
  <w:endnote w:type="continuationSeparator" w:id="0">
    <w:p w14:paraId="6CA61A55" w14:textId="77777777" w:rsidR="005133AE" w:rsidRDefault="005133AE" w:rsidP="00E26E3A">
      <w:pPr>
        <w:spacing w:line="240" w:lineRule="auto"/>
      </w:pPr>
      <w:r>
        <w:continuationSeparator/>
      </w:r>
    </w:p>
    <w:p w14:paraId="3B4D0D84" w14:textId="77777777" w:rsidR="005133AE" w:rsidRDefault="005133AE"/>
  </w:endnote>
  <w:endnote w:type="continuationNotice" w:id="1">
    <w:p w14:paraId="6FA59637" w14:textId="77777777" w:rsidR="005133AE" w:rsidRDefault="005133AE">
      <w:pPr>
        <w:spacing w:line="240" w:lineRule="auto"/>
      </w:pPr>
    </w:p>
    <w:p w14:paraId="3E809E10" w14:textId="77777777" w:rsidR="005133AE" w:rsidRDefault="005133A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altName w:val="Times New Roman"/>
    <w:panose1 w:val="02020603050405020304"/>
    <w:charset w:val="EE"/>
    <w:family w:val="roman"/>
    <w:pitch w:val="variable"/>
    <w:sig w:usb0="E0002EFF" w:usb1="C000785B" w:usb2="00000009" w:usb3="00000000" w:csb0="000001FF" w:csb1="00000000"/>
  </w:font>
  <w:font w:name="Arial">
    <w:altName w:val="Arial"/>
    <w:panose1 w:val="020B0604020202020204"/>
    <w:charset w:val="EE"/>
    <w:family w:val="swiss"/>
    <w:pitch w:val="variable"/>
    <w:sig w:usb0="E0002EFF" w:usb1="C000785B" w:usb2="00000009" w:usb3="00000000" w:csb0="000001FF"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EE"/>
    <w:family w:val="swiss"/>
    <w:pitch w:val="variable"/>
    <w:sig w:usb0="E4002EFF" w:usb1="C200247B" w:usb2="00000009" w:usb3="00000000" w:csb0="000001FF" w:csb1="00000000"/>
  </w:font>
  <w:font w:name="Wingdings 2">
    <w:panose1 w:val="05020102010507070707"/>
    <w:charset w:val="02"/>
    <w:family w:val="roman"/>
    <w:pitch w:val="variable"/>
    <w:sig w:usb0="00000000" w:usb1="10000000" w:usb2="00000000" w:usb3="00000000" w:csb0="80000000" w:csb1="00000000"/>
  </w:font>
  <w:font w:name="Tahoma">
    <w:panose1 w:val="020B0604030504040204"/>
    <w:charset w:val="EE"/>
    <w:family w:val="swiss"/>
    <w:pitch w:val="variable"/>
    <w:sig w:usb0="E1002EFF" w:usb1="C000605B" w:usb2="00000029" w:usb3="00000000" w:csb0="000101FF" w:csb1="00000000"/>
  </w:font>
  <w:font w:name="Cambria">
    <w:panose1 w:val="02040503050406030204"/>
    <w:charset w:val="EE"/>
    <w:family w:val="roman"/>
    <w:pitch w:val="variable"/>
    <w:sig w:usb0="E00006FF" w:usb1="420024FF" w:usb2="02000000" w:usb3="00000000" w:csb0="0000019F" w:csb1="00000000"/>
  </w:font>
  <w:font w:name="Sitka Heading">
    <w:panose1 w:val="00000000000000000000"/>
    <w:charset w:val="EE"/>
    <w:family w:val="auto"/>
    <w:pitch w:val="variable"/>
    <w:sig w:usb0="A00002EF" w:usb1="4000204B" w:usb2="00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Arial Unicode MS">
    <w:panose1 w:val="020B0604020202020204"/>
    <w:charset w:val="00"/>
    <w:family w:val="roman"/>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C0EDFC" w14:textId="77777777" w:rsidR="00033A46" w:rsidRDefault="00033A46">
    <w:pPr>
      <w:pStyle w:val="Zpa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6D8B59" w14:textId="557FC486" w:rsidR="004F26E4" w:rsidRPr="0089702F" w:rsidRDefault="004F26E4" w:rsidP="0077023E">
    <w:pPr>
      <w:pStyle w:val="Zpat"/>
      <w:pBdr>
        <w:top w:val="single" w:sz="8" w:space="4" w:color="auto"/>
        <w:bottom w:val="single" w:sz="2" w:space="4" w:color="auto"/>
      </w:pBdr>
      <w:tabs>
        <w:tab w:val="left" w:pos="8647"/>
      </w:tabs>
      <w:rPr>
        <w:rFonts w:ascii="Arial" w:hAnsi="Arial" w:cs="Arial"/>
        <w:b/>
        <w:spacing w:val="24"/>
        <w:sz w:val="18"/>
      </w:rPr>
    </w:pPr>
    <w:r w:rsidRPr="0089702F">
      <w:rPr>
        <w:rFonts w:ascii="Arial" w:hAnsi="Arial" w:cs="Arial"/>
      </w:rPr>
      <w:t>www.ceskaposta.cz</w:t>
    </w:r>
    <w:r w:rsidRPr="0089702F">
      <w:rPr>
        <w:rFonts w:ascii="Arial" w:hAnsi="Arial" w:cs="Arial"/>
      </w:rPr>
      <w:tab/>
    </w:r>
    <w:r w:rsidRPr="0089702F">
      <w:rPr>
        <w:rFonts w:ascii="Arial" w:hAnsi="Arial" w:cs="Arial"/>
      </w:rPr>
      <w:tab/>
    </w:r>
    <w:r w:rsidRPr="0089702F">
      <w:rPr>
        <w:rFonts w:ascii="Arial" w:hAnsi="Arial" w:cs="Arial"/>
      </w:rPr>
      <w:tab/>
    </w:r>
    <w:r w:rsidRPr="0089702F">
      <w:rPr>
        <w:rFonts w:ascii="Arial" w:hAnsi="Arial" w:cs="Arial"/>
        <w:b/>
        <w:spacing w:val="24"/>
        <w:sz w:val="18"/>
      </w:rPr>
      <w:t xml:space="preserve">strana </w:t>
    </w:r>
    <w:r w:rsidRPr="0089702F">
      <w:rPr>
        <w:rFonts w:ascii="Arial" w:hAnsi="Arial" w:cs="Arial"/>
        <w:b/>
        <w:spacing w:val="24"/>
        <w:sz w:val="18"/>
      </w:rPr>
      <w:fldChar w:fldCharType="begin"/>
    </w:r>
    <w:r w:rsidRPr="0089702F">
      <w:rPr>
        <w:rFonts w:ascii="Arial" w:hAnsi="Arial" w:cs="Arial"/>
        <w:b/>
        <w:spacing w:val="24"/>
        <w:sz w:val="18"/>
      </w:rPr>
      <w:instrText xml:space="preserve"> PAGE   \* MERGEFORMAT </w:instrText>
    </w:r>
    <w:r w:rsidRPr="0089702F">
      <w:rPr>
        <w:rFonts w:ascii="Arial" w:hAnsi="Arial" w:cs="Arial"/>
        <w:b/>
        <w:spacing w:val="24"/>
        <w:sz w:val="18"/>
      </w:rPr>
      <w:fldChar w:fldCharType="separate"/>
    </w:r>
    <w:r w:rsidR="00432F72">
      <w:rPr>
        <w:rFonts w:ascii="Arial" w:hAnsi="Arial" w:cs="Arial"/>
        <w:b/>
        <w:noProof/>
        <w:spacing w:val="24"/>
        <w:sz w:val="18"/>
      </w:rPr>
      <w:t>73</w:t>
    </w:r>
    <w:r w:rsidRPr="0089702F">
      <w:rPr>
        <w:rFonts w:ascii="Arial" w:hAnsi="Arial" w:cs="Arial"/>
        <w:b/>
        <w:spacing w:val="24"/>
        <w:sz w:val="18"/>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6A0" w:firstRow="1" w:lastRow="0" w:firstColumn="1" w:lastColumn="0" w:noHBand="1" w:noVBand="1"/>
    </w:tblPr>
    <w:tblGrid>
      <w:gridCol w:w="3495"/>
      <w:gridCol w:w="3495"/>
      <w:gridCol w:w="3495"/>
    </w:tblGrid>
    <w:tr w:rsidR="28A95F24" w14:paraId="165ED599" w14:textId="77777777" w:rsidTr="00202233">
      <w:trPr>
        <w:trHeight w:val="300"/>
      </w:trPr>
      <w:tc>
        <w:tcPr>
          <w:tcW w:w="3495" w:type="dxa"/>
        </w:tcPr>
        <w:p w14:paraId="65DF6CB8" w14:textId="7B3D5011" w:rsidR="28A95F24" w:rsidRDefault="28A95F24" w:rsidP="00202233">
          <w:pPr>
            <w:pStyle w:val="Zhlav"/>
            <w:ind w:left="-115"/>
          </w:pPr>
        </w:p>
      </w:tc>
      <w:tc>
        <w:tcPr>
          <w:tcW w:w="3495" w:type="dxa"/>
        </w:tcPr>
        <w:p w14:paraId="72A93F3C" w14:textId="77778824" w:rsidR="28A95F24" w:rsidRDefault="28A95F24" w:rsidP="00202233">
          <w:pPr>
            <w:pStyle w:val="Zhlav"/>
            <w:jc w:val="center"/>
          </w:pPr>
        </w:p>
      </w:tc>
      <w:tc>
        <w:tcPr>
          <w:tcW w:w="3495" w:type="dxa"/>
        </w:tcPr>
        <w:p w14:paraId="1C663952" w14:textId="7E4F6C9F" w:rsidR="28A95F24" w:rsidRDefault="28A95F24" w:rsidP="00202233">
          <w:pPr>
            <w:pStyle w:val="Zhlav"/>
            <w:ind w:right="-115"/>
            <w:jc w:val="right"/>
          </w:pPr>
        </w:p>
      </w:tc>
    </w:tr>
  </w:tbl>
  <w:p w14:paraId="1181FA5D" w14:textId="305E5AC0" w:rsidR="000540B9" w:rsidRDefault="000540B9">
    <w:pPr>
      <w:pStyle w:val="Zpa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B07815E" w14:textId="77777777" w:rsidR="005133AE" w:rsidRDefault="005133AE" w:rsidP="00E26E3A">
      <w:pPr>
        <w:spacing w:line="240" w:lineRule="auto"/>
      </w:pPr>
      <w:r>
        <w:separator/>
      </w:r>
    </w:p>
    <w:p w14:paraId="79FADEAB" w14:textId="77777777" w:rsidR="005133AE" w:rsidRDefault="005133AE"/>
  </w:footnote>
  <w:footnote w:type="continuationSeparator" w:id="0">
    <w:p w14:paraId="4FC2E6DD" w14:textId="77777777" w:rsidR="005133AE" w:rsidRDefault="005133AE" w:rsidP="00E26E3A">
      <w:pPr>
        <w:spacing w:line="240" w:lineRule="auto"/>
      </w:pPr>
      <w:r>
        <w:continuationSeparator/>
      </w:r>
    </w:p>
    <w:p w14:paraId="031F9424" w14:textId="77777777" w:rsidR="005133AE" w:rsidRDefault="005133AE"/>
  </w:footnote>
  <w:footnote w:type="continuationNotice" w:id="1">
    <w:p w14:paraId="4EE9D58E" w14:textId="77777777" w:rsidR="005133AE" w:rsidRDefault="005133AE">
      <w:pPr>
        <w:spacing w:line="240" w:lineRule="auto"/>
      </w:pPr>
    </w:p>
    <w:p w14:paraId="7BB28738" w14:textId="77777777" w:rsidR="005133AE" w:rsidRDefault="005133AE"/>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5EF360" w14:textId="77777777" w:rsidR="00033A46" w:rsidRDefault="00033A46">
    <w:pPr>
      <w:pStyle w:val="Zhlav"/>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7089A8" w14:textId="1AFDA955" w:rsidR="004F26E4" w:rsidRPr="006B1EF2" w:rsidRDefault="004F26E4" w:rsidP="2A37792C">
    <w:pPr>
      <w:pStyle w:val="Zhlav"/>
      <w:tabs>
        <w:tab w:val="clear" w:pos="4513"/>
        <w:tab w:val="clear" w:pos="9026"/>
        <w:tab w:val="left" w:pos="1701"/>
        <w:tab w:val="left" w:pos="3321"/>
      </w:tabs>
      <w:spacing w:before="200"/>
      <w:ind w:left="1701"/>
      <w:rPr>
        <w:b/>
        <w:bCs/>
        <w:noProof/>
        <w:color w:val="auto"/>
        <w:sz w:val="28"/>
        <w:szCs w:val="28"/>
        <w:lang w:eastAsia="cs-CZ"/>
      </w:rPr>
    </w:pPr>
    <w:r w:rsidRPr="00331CA6">
      <w:rPr>
        <w:b/>
        <w:noProof/>
        <w:color w:val="auto"/>
        <w:sz w:val="28"/>
        <w:szCs w:val="28"/>
        <w:lang w:eastAsia="cs-CZ"/>
      </w:rPr>
      <w:drawing>
        <wp:anchor distT="0" distB="0" distL="114300" distR="114300" simplePos="0" relativeHeight="251658240" behindDoc="1" locked="0" layoutInCell="1" allowOverlap="1" wp14:anchorId="44DFFBFE" wp14:editId="5FD3088D">
          <wp:simplePos x="0" y="0"/>
          <wp:positionH relativeFrom="column">
            <wp:posOffset>51834</wp:posOffset>
          </wp:positionH>
          <wp:positionV relativeFrom="paragraph">
            <wp:posOffset>114110</wp:posOffset>
          </wp:positionV>
          <wp:extent cx="668740" cy="614150"/>
          <wp:effectExtent l="0" t="0" r="0" b="0"/>
          <wp:wrapNone/>
          <wp:docPr id="15" name="Obrázek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rotWithShape="1">
                  <a:blip r:embed="rId1"/>
                  <a:srcRect r="89362"/>
                  <a:stretch/>
                </pic:blipFill>
                <pic:spPr bwMode="auto">
                  <a:xfrm>
                    <a:off x="0" y="0"/>
                    <a:ext cx="670700" cy="61595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anchor>
      </w:drawing>
    </w:r>
    <w:r w:rsidR="2A37792C" w:rsidRPr="2A37792C">
      <w:rPr>
        <w:b/>
        <w:bCs/>
        <w:noProof/>
        <w:color w:val="auto"/>
        <w:sz w:val="28"/>
        <w:szCs w:val="28"/>
        <w:lang w:eastAsia="cs-CZ"/>
      </w:rPr>
      <w:t xml:space="preserve">Ceník poštovních služeb a ostatních služeb poskytovaných Českou poštou, s.p., platný od </w:t>
    </w:r>
    <w:r w:rsidR="00BD37EC">
      <w:rPr>
        <w:b/>
        <w:bCs/>
        <w:noProof/>
        <w:color w:val="auto"/>
        <w:sz w:val="28"/>
        <w:szCs w:val="28"/>
        <w:lang w:eastAsia="cs-CZ"/>
      </w:rPr>
      <w:t>1</w:t>
    </w:r>
    <w:r w:rsidR="2A37792C" w:rsidRPr="2A37792C">
      <w:rPr>
        <w:b/>
        <w:bCs/>
        <w:noProof/>
        <w:color w:val="auto"/>
        <w:sz w:val="28"/>
        <w:szCs w:val="28"/>
        <w:lang w:eastAsia="cs-CZ"/>
      </w:rPr>
      <w:t xml:space="preserve">. </w:t>
    </w:r>
    <w:ins w:id="628" w:author="Borůvková Ivana Bc." w:date="2025-06-03T23:12:00Z">
      <w:r w:rsidR="00033A46">
        <w:rPr>
          <w:b/>
          <w:bCs/>
          <w:noProof/>
          <w:color w:val="auto"/>
          <w:sz w:val="28"/>
          <w:szCs w:val="28"/>
          <w:lang w:eastAsia="cs-CZ"/>
        </w:rPr>
        <w:t>8</w:t>
      </w:r>
    </w:ins>
    <w:del w:id="629" w:author="Borůvková Ivana Bc." w:date="2025-06-03T23:12:00Z">
      <w:r w:rsidR="005B4F02" w:rsidDel="00033A46">
        <w:rPr>
          <w:b/>
          <w:bCs/>
          <w:noProof/>
          <w:color w:val="auto"/>
          <w:sz w:val="28"/>
          <w:szCs w:val="28"/>
          <w:lang w:eastAsia="cs-CZ"/>
        </w:rPr>
        <w:delText>7</w:delText>
      </w:r>
    </w:del>
    <w:r w:rsidR="2A37792C" w:rsidRPr="2A37792C">
      <w:rPr>
        <w:b/>
        <w:bCs/>
        <w:noProof/>
        <w:color w:val="auto"/>
        <w:sz w:val="28"/>
        <w:szCs w:val="28"/>
        <w:lang w:eastAsia="cs-CZ"/>
      </w:rPr>
      <w:t>. 202</w:t>
    </w:r>
    <w:r w:rsidR="004F46FD">
      <w:rPr>
        <w:b/>
        <w:bCs/>
        <w:noProof/>
        <w:color w:val="auto"/>
        <w:sz w:val="28"/>
        <w:szCs w:val="28"/>
        <w:lang w:eastAsia="cs-CZ"/>
      </w:rPr>
      <w:t>5</w:t>
    </w:r>
  </w:p>
  <w:p w14:paraId="0858855E" w14:textId="77777777" w:rsidR="004F26E4" w:rsidRDefault="004F26E4"/>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6A0" w:firstRow="1" w:lastRow="0" w:firstColumn="1" w:lastColumn="0" w:noHBand="1" w:noVBand="1"/>
    </w:tblPr>
    <w:tblGrid>
      <w:gridCol w:w="3495"/>
      <w:gridCol w:w="3495"/>
      <w:gridCol w:w="3495"/>
    </w:tblGrid>
    <w:tr w:rsidR="28A95F24" w14:paraId="2E6619DD" w14:textId="77777777" w:rsidTr="00202233">
      <w:trPr>
        <w:trHeight w:val="300"/>
      </w:trPr>
      <w:tc>
        <w:tcPr>
          <w:tcW w:w="3495" w:type="dxa"/>
        </w:tcPr>
        <w:p w14:paraId="305E544A" w14:textId="3343745B" w:rsidR="28A95F24" w:rsidRDefault="28A95F24" w:rsidP="00202233">
          <w:pPr>
            <w:pStyle w:val="Zhlav"/>
            <w:ind w:left="-115"/>
          </w:pPr>
        </w:p>
      </w:tc>
      <w:tc>
        <w:tcPr>
          <w:tcW w:w="3495" w:type="dxa"/>
        </w:tcPr>
        <w:p w14:paraId="5BB1B012" w14:textId="09040267" w:rsidR="28A95F24" w:rsidRDefault="28A95F24" w:rsidP="00202233">
          <w:pPr>
            <w:pStyle w:val="Zhlav"/>
            <w:jc w:val="center"/>
          </w:pPr>
        </w:p>
      </w:tc>
      <w:tc>
        <w:tcPr>
          <w:tcW w:w="3495" w:type="dxa"/>
        </w:tcPr>
        <w:p w14:paraId="3A301FE8" w14:textId="3D768781" w:rsidR="28A95F24" w:rsidRDefault="28A95F24" w:rsidP="00202233">
          <w:pPr>
            <w:pStyle w:val="Zhlav"/>
            <w:ind w:right="-115"/>
            <w:jc w:val="right"/>
          </w:pPr>
        </w:p>
      </w:tc>
    </w:tr>
  </w:tbl>
  <w:p w14:paraId="75D3BDF5" w14:textId="75AE3E64" w:rsidR="000540B9" w:rsidRDefault="000540B9">
    <w:pPr>
      <w:pStyle w:val="Zhlav"/>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6B0C0CE2"/>
    <w:lvl w:ilvl="0">
      <w:start w:val="1"/>
      <w:numFmt w:val="bullet"/>
      <w:pStyle w:val="Seznamsodrkami"/>
      <w:lvlText w:val=""/>
      <w:lvlJc w:val="left"/>
      <w:pPr>
        <w:tabs>
          <w:tab w:val="num" w:pos="360"/>
        </w:tabs>
        <w:ind w:left="360" w:hanging="360"/>
      </w:pPr>
      <w:rPr>
        <w:rFonts w:ascii="Symbol" w:hAnsi="Symbol" w:hint="default"/>
      </w:rPr>
    </w:lvl>
  </w:abstractNum>
  <w:abstractNum w:abstractNumId="1" w15:restartNumberingAfterBreak="0">
    <w:nsid w:val="001B2CBC"/>
    <w:multiLevelType w:val="multilevel"/>
    <w:tmpl w:val="81B20514"/>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1"/>
      <w:numFmt w:val="decimal"/>
      <w:lvlText w:val="%4."/>
      <w:lvlJc w:val="left"/>
      <w:pPr>
        <w:tabs>
          <w:tab w:val="num" w:pos="907"/>
        </w:tabs>
        <w:ind w:left="907" w:hanging="907"/>
      </w:pPr>
      <w:rPr>
        <w:rFonts w:hint="default"/>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2" w15:restartNumberingAfterBreak="0">
    <w:nsid w:val="01CD3AF5"/>
    <w:multiLevelType w:val="hybridMultilevel"/>
    <w:tmpl w:val="13842AB6"/>
    <w:lvl w:ilvl="0" w:tplc="51C45206">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3" w15:restartNumberingAfterBreak="0">
    <w:nsid w:val="02F10B33"/>
    <w:multiLevelType w:val="hybridMultilevel"/>
    <w:tmpl w:val="BF68A834"/>
    <w:lvl w:ilvl="0" w:tplc="FD1255A2">
      <w:start w:val="1"/>
      <w:numFmt w:val="lowerLetter"/>
      <w:lvlText w:val="%1)"/>
      <w:lvlJc w:val="left"/>
      <w:pPr>
        <w:ind w:left="753"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4" w15:restartNumberingAfterBreak="0">
    <w:nsid w:val="0363104C"/>
    <w:multiLevelType w:val="hybridMultilevel"/>
    <w:tmpl w:val="E634F790"/>
    <w:lvl w:ilvl="0" w:tplc="1AEC1348">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5" w15:restartNumberingAfterBreak="0">
    <w:nsid w:val="039B7284"/>
    <w:multiLevelType w:val="hybridMultilevel"/>
    <w:tmpl w:val="FAEE39E0"/>
    <w:lvl w:ilvl="0" w:tplc="04050001">
      <w:start w:val="1"/>
      <w:numFmt w:val="bullet"/>
      <w:lvlText w:val=""/>
      <w:lvlJc w:val="left"/>
      <w:pPr>
        <w:ind w:left="1026" w:hanging="360"/>
      </w:pPr>
      <w:rPr>
        <w:rFonts w:ascii="Symbol" w:hAnsi="Symbol" w:hint="default"/>
      </w:rPr>
    </w:lvl>
    <w:lvl w:ilvl="1" w:tplc="04050003" w:tentative="1">
      <w:start w:val="1"/>
      <w:numFmt w:val="bullet"/>
      <w:lvlText w:val="o"/>
      <w:lvlJc w:val="left"/>
      <w:pPr>
        <w:ind w:left="1746" w:hanging="360"/>
      </w:pPr>
      <w:rPr>
        <w:rFonts w:ascii="Courier New" w:hAnsi="Courier New" w:cs="Courier New" w:hint="default"/>
      </w:rPr>
    </w:lvl>
    <w:lvl w:ilvl="2" w:tplc="04050005" w:tentative="1">
      <w:start w:val="1"/>
      <w:numFmt w:val="bullet"/>
      <w:lvlText w:val=""/>
      <w:lvlJc w:val="left"/>
      <w:pPr>
        <w:ind w:left="2466" w:hanging="360"/>
      </w:pPr>
      <w:rPr>
        <w:rFonts w:ascii="Wingdings" w:hAnsi="Wingdings" w:hint="default"/>
      </w:rPr>
    </w:lvl>
    <w:lvl w:ilvl="3" w:tplc="04050001" w:tentative="1">
      <w:start w:val="1"/>
      <w:numFmt w:val="bullet"/>
      <w:lvlText w:val=""/>
      <w:lvlJc w:val="left"/>
      <w:pPr>
        <w:ind w:left="3186" w:hanging="360"/>
      </w:pPr>
      <w:rPr>
        <w:rFonts w:ascii="Symbol" w:hAnsi="Symbol" w:hint="default"/>
      </w:rPr>
    </w:lvl>
    <w:lvl w:ilvl="4" w:tplc="04050003" w:tentative="1">
      <w:start w:val="1"/>
      <w:numFmt w:val="bullet"/>
      <w:lvlText w:val="o"/>
      <w:lvlJc w:val="left"/>
      <w:pPr>
        <w:ind w:left="3906" w:hanging="360"/>
      </w:pPr>
      <w:rPr>
        <w:rFonts w:ascii="Courier New" w:hAnsi="Courier New" w:cs="Courier New" w:hint="default"/>
      </w:rPr>
    </w:lvl>
    <w:lvl w:ilvl="5" w:tplc="04050005" w:tentative="1">
      <w:start w:val="1"/>
      <w:numFmt w:val="bullet"/>
      <w:lvlText w:val=""/>
      <w:lvlJc w:val="left"/>
      <w:pPr>
        <w:ind w:left="4626" w:hanging="360"/>
      </w:pPr>
      <w:rPr>
        <w:rFonts w:ascii="Wingdings" w:hAnsi="Wingdings" w:hint="default"/>
      </w:rPr>
    </w:lvl>
    <w:lvl w:ilvl="6" w:tplc="04050001" w:tentative="1">
      <w:start w:val="1"/>
      <w:numFmt w:val="bullet"/>
      <w:lvlText w:val=""/>
      <w:lvlJc w:val="left"/>
      <w:pPr>
        <w:ind w:left="5346" w:hanging="360"/>
      </w:pPr>
      <w:rPr>
        <w:rFonts w:ascii="Symbol" w:hAnsi="Symbol" w:hint="default"/>
      </w:rPr>
    </w:lvl>
    <w:lvl w:ilvl="7" w:tplc="04050003" w:tentative="1">
      <w:start w:val="1"/>
      <w:numFmt w:val="bullet"/>
      <w:lvlText w:val="o"/>
      <w:lvlJc w:val="left"/>
      <w:pPr>
        <w:ind w:left="6066" w:hanging="360"/>
      </w:pPr>
      <w:rPr>
        <w:rFonts w:ascii="Courier New" w:hAnsi="Courier New" w:cs="Courier New" w:hint="default"/>
      </w:rPr>
    </w:lvl>
    <w:lvl w:ilvl="8" w:tplc="04050005" w:tentative="1">
      <w:start w:val="1"/>
      <w:numFmt w:val="bullet"/>
      <w:lvlText w:val=""/>
      <w:lvlJc w:val="left"/>
      <w:pPr>
        <w:ind w:left="6786" w:hanging="360"/>
      </w:pPr>
      <w:rPr>
        <w:rFonts w:ascii="Wingdings" w:hAnsi="Wingdings" w:hint="default"/>
      </w:rPr>
    </w:lvl>
  </w:abstractNum>
  <w:abstractNum w:abstractNumId="6" w15:restartNumberingAfterBreak="0">
    <w:nsid w:val="04084D3E"/>
    <w:multiLevelType w:val="multilevel"/>
    <w:tmpl w:val="26C486B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7" w15:restartNumberingAfterBreak="0">
    <w:nsid w:val="04F722D2"/>
    <w:multiLevelType w:val="hybridMultilevel"/>
    <w:tmpl w:val="DE7CF404"/>
    <w:lvl w:ilvl="0" w:tplc="1F0C967E">
      <w:start w:val="18"/>
      <w:numFmt w:val="bullet"/>
      <w:lvlText w:val="*"/>
      <w:lvlJc w:val="left"/>
      <w:pPr>
        <w:ind w:left="720" w:hanging="360"/>
      </w:pPr>
      <w:rPr>
        <w:rFonts w:ascii="Arial" w:eastAsia="Calibri" w:hAnsi="Arial" w:cs="Aria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8" w15:restartNumberingAfterBreak="0">
    <w:nsid w:val="058E3ACE"/>
    <w:multiLevelType w:val="hybridMultilevel"/>
    <w:tmpl w:val="4036DA90"/>
    <w:lvl w:ilvl="0" w:tplc="3FF89C56">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9" w15:restartNumberingAfterBreak="0">
    <w:nsid w:val="05C46459"/>
    <w:multiLevelType w:val="hybridMultilevel"/>
    <w:tmpl w:val="84846094"/>
    <w:lvl w:ilvl="0" w:tplc="FFFFFFFF">
      <w:numFmt w:val="bullet"/>
      <w:lvlText w:val="-"/>
      <w:lvlJc w:val="left"/>
      <w:pPr>
        <w:ind w:left="1440" w:hanging="360"/>
      </w:pPr>
      <w:rPr>
        <w:rFonts w:ascii="Times New Roman" w:eastAsia="Times New Roman" w:hAnsi="Times New Roman" w:cs="Times New Roman" w:hint="default"/>
      </w:rPr>
    </w:lvl>
    <w:lvl w:ilvl="1" w:tplc="04050003" w:tentative="1">
      <w:start w:val="1"/>
      <w:numFmt w:val="bullet"/>
      <w:lvlText w:val="o"/>
      <w:lvlJc w:val="left"/>
      <w:pPr>
        <w:ind w:left="2160" w:hanging="360"/>
      </w:pPr>
      <w:rPr>
        <w:rFonts w:ascii="Courier New" w:hAnsi="Courier New" w:cs="Courier New" w:hint="default"/>
      </w:rPr>
    </w:lvl>
    <w:lvl w:ilvl="2" w:tplc="04050005" w:tentative="1">
      <w:start w:val="1"/>
      <w:numFmt w:val="bullet"/>
      <w:lvlText w:val=""/>
      <w:lvlJc w:val="left"/>
      <w:pPr>
        <w:ind w:left="2880" w:hanging="360"/>
      </w:pPr>
      <w:rPr>
        <w:rFonts w:ascii="Wingdings" w:hAnsi="Wingdings" w:hint="default"/>
      </w:rPr>
    </w:lvl>
    <w:lvl w:ilvl="3" w:tplc="04050001" w:tentative="1">
      <w:start w:val="1"/>
      <w:numFmt w:val="bullet"/>
      <w:lvlText w:val=""/>
      <w:lvlJc w:val="left"/>
      <w:pPr>
        <w:ind w:left="3600" w:hanging="360"/>
      </w:pPr>
      <w:rPr>
        <w:rFonts w:ascii="Symbol" w:hAnsi="Symbol" w:hint="default"/>
      </w:rPr>
    </w:lvl>
    <w:lvl w:ilvl="4" w:tplc="04050003" w:tentative="1">
      <w:start w:val="1"/>
      <w:numFmt w:val="bullet"/>
      <w:lvlText w:val="o"/>
      <w:lvlJc w:val="left"/>
      <w:pPr>
        <w:ind w:left="4320" w:hanging="360"/>
      </w:pPr>
      <w:rPr>
        <w:rFonts w:ascii="Courier New" w:hAnsi="Courier New" w:cs="Courier New" w:hint="default"/>
      </w:rPr>
    </w:lvl>
    <w:lvl w:ilvl="5" w:tplc="04050005" w:tentative="1">
      <w:start w:val="1"/>
      <w:numFmt w:val="bullet"/>
      <w:lvlText w:val=""/>
      <w:lvlJc w:val="left"/>
      <w:pPr>
        <w:ind w:left="5040" w:hanging="360"/>
      </w:pPr>
      <w:rPr>
        <w:rFonts w:ascii="Wingdings" w:hAnsi="Wingdings" w:hint="default"/>
      </w:rPr>
    </w:lvl>
    <w:lvl w:ilvl="6" w:tplc="04050001" w:tentative="1">
      <w:start w:val="1"/>
      <w:numFmt w:val="bullet"/>
      <w:lvlText w:val=""/>
      <w:lvlJc w:val="left"/>
      <w:pPr>
        <w:ind w:left="5760" w:hanging="360"/>
      </w:pPr>
      <w:rPr>
        <w:rFonts w:ascii="Symbol" w:hAnsi="Symbol" w:hint="default"/>
      </w:rPr>
    </w:lvl>
    <w:lvl w:ilvl="7" w:tplc="04050003" w:tentative="1">
      <w:start w:val="1"/>
      <w:numFmt w:val="bullet"/>
      <w:lvlText w:val="o"/>
      <w:lvlJc w:val="left"/>
      <w:pPr>
        <w:ind w:left="6480" w:hanging="360"/>
      </w:pPr>
      <w:rPr>
        <w:rFonts w:ascii="Courier New" w:hAnsi="Courier New" w:cs="Courier New" w:hint="default"/>
      </w:rPr>
    </w:lvl>
    <w:lvl w:ilvl="8" w:tplc="04050005" w:tentative="1">
      <w:start w:val="1"/>
      <w:numFmt w:val="bullet"/>
      <w:lvlText w:val=""/>
      <w:lvlJc w:val="left"/>
      <w:pPr>
        <w:ind w:left="7200" w:hanging="360"/>
      </w:pPr>
      <w:rPr>
        <w:rFonts w:ascii="Wingdings" w:hAnsi="Wingdings" w:hint="default"/>
      </w:rPr>
    </w:lvl>
  </w:abstractNum>
  <w:abstractNum w:abstractNumId="10" w15:restartNumberingAfterBreak="0">
    <w:nsid w:val="05C7633C"/>
    <w:multiLevelType w:val="hybridMultilevel"/>
    <w:tmpl w:val="186E7934"/>
    <w:lvl w:ilvl="0" w:tplc="57A25646">
      <w:start w:val="1"/>
      <w:numFmt w:val="lowerLetter"/>
      <w:lvlText w:val="%1)"/>
      <w:lvlJc w:val="left"/>
      <w:pPr>
        <w:ind w:left="786" w:hanging="360"/>
      </w:pPr>
      <w:rPr>
        <w:rFonts w:hint="default"/>
        <w:b/>
      </w:rPr>
    </w:lvl>
    <w:lvl w:ilvl="1" w:tplc="04050019" w:tentative="1">
      <w:start w:val="1"/>
      <w:numFmt w:val="lowerLetter"/>
      <w:lvlText w:val="%2."/>
      <w:lvlJc w:val="left"/>
      <w:pPr>
        <w:ind w:left="1506" w:hanging="360"/>
      </w:pPr>
    </w:lvl>
    <w:lvl w:ilvl="2" w:tplc="0405001B" w:tentative="1">
      <w:start w:val="1"/>
      <w:numFmt w:val="lowerRoman"/>
      <w:lvlText w:val="%3."/>
      <w:lvlJc w:val="right"/>
      <w:pPr>
        <w:ind w:left="2226" w:hanging="180"/>
      </w:pPr>
    </w:lvl>
    <w:lvl w:ilvl="3" w:tplc="0405000F" w:tentative="1">
      <w:start w:val="1"/>
      <w:numFmt w:val="decimal"/>
      <w:lvlText w:val="%4."/>
      <w:lvlJc w:val="left"/>
      <w:pPr>
        <w:ind w:left="2946" w:hanging="360"/>
      </w:pPr>
    </w:lvl>
    <w:lvl w:ilvl="4" w:tplc="04050019" w:tentative="1">
      <w:start w:val="1"/>
      <w:numFmt w:val="lowerLetter"/>
      <w:lvlText w:val="%5."/>
      <w:lvlJc w:val="left"/>
      <w:pPr>
        <w:ind w:left="3666" w:hanging="360"/>
      </w:pPr>
    </w:lvl>
    <w:lvl w:ilvl="5" w:tplc="0405001B" w:tentative="1">
      <w:start w:val="1"/>
      <w:numFmt w:val="lowerRoman"/>
      <w:lvlText w:val="%6."/>
      <w:lvlJc w:val="right"/>
      <w:pPr>
        <w:ind w:left="4386" w:hanging="180"/>
      </w:pPr>
    </w:lvl>
    <w:lvl w:ilvl="6" w:tplc="0405000F" w:tentative="1">
      <w:start w:val="1"/>
      <w:numFmt w:val="decimal"/>
      <w:lvlText w:val="%7."/>
      <w:lvlJc w:val="left"/>
      <w:pPr>
        <w:ind w:left="5106" w:hanging="360"/>
      </w:pPr>
    </w:lvl>
    <w:lvl w:ilvl="7" w:tplc="04050019" w:tentative="1">
      <w:start w:val="1"/>
      <w:numFmt w:val="lowerLetter"/>
      <w:lvlText w:val="%8."/>
      <w:lvlJc w:val="left"/>
      <w:pPr>
        <w:ind w:left="5826" w:hanging="360"/>
      </w:pPr>
    </w:lvl>
    <w:lvl w:ilvl="8" w:tplc="0405001B" w:tentative="1">
      <w:start w:val="1"/>
      <w:numFmt w:val="lowerRoman"/>
      <w:lvlText w:val="%9."/>
      <w:lvlJc w:val="right"/>
      <w:pPr>
        <w:ind w:left="6546" w:hanging="180"/>
      </w:pPr>
    </w:lvl>
  </w:abstractNum>
  <w:abstractNum w:abstractNumId="11" w15:restartNumberingAfterBreak="0">
    <w:nsid w:val="06AC875D"/>
    <w:multiLevelType w:val="multilevel"/>
    <w:tmpl w:val="E5CE8BD8"/>
    <w:lvl w:ilvl="0">
      <w:start w:val="1"/>
      <w:numFmt w:val="decimal"/>
      <w:lvlText w:val="%1."/>
      <w:lvlJc w:val="left"/>
      <w:pPr>
        <w:ind w:left="720" w:hanging="360"/>
      </w:pPr>
    </w:lvl>
    <w:lvl w:ilvl="1">
      <w:start w:val="1"/>
      <w:numFmt w:val="lowerLetter"/>
      <w:lvlText w:val="%1)"/>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2" w15:restartNumberingAfterBreak="0">
    <w:nsid w:val="06C9717F"/>
    <w:multiLevelType w:val="hybridMultilevel"/>
    <w:tmpl w:val="E17E3EDC"/>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3" w15:restartNumberingAfterBreak="0">
    <w:nsid w:val="07811AB3"/>
    <w:multiLevelType w:val="hybridMultilevel"/>
    <w:tmpl w:val="13842AB6"/>
    <w:lvl w:ilvl="0" w:tplc="51C45206">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4" w15:restartNumberingAfterBreak="0">
    <w:nsid w:val="083B7664"/>
    <w:multiLevelType w:val="hybridMultilevel"/>
    <w:tmpl w:val="CFC65898"/>
    <w:lvl w:ilvl="0" w:tplc="FFFFFFFF">
      <w:start w:val="1"/>
      <w:numFmt w:val="upperRoman"/>
      <w:lvlText w:val="%1."/>
      <w:lvlJc w:val="right"/>
      <w:pPr>
        <w:ind w:left="363" w:hanging="360"/>
      </w:pPr>
    </w:lvl>
    <w:lvl w:ilvl="1" w:tplc="F9525A28">
      <w:start w:val="1"/>
      <w:numFmt w:val="upperLetter"/>
      <w:lvlText w:val="%2."/>
      <w:lvlJc w:val="left"/>
      <w:pPr>
        <w:ind w:left="1083" w:hanging="360"/>
      </w:pPr>
      <w:rPr>
        <w:rFonts w:hint="default"/>
      </w:rPr>
    </w:lvl>
    <w:lvl w:ilvl="2" w:tplc="0405001B" w:tentative="1">
      <w:start w:val="1"/>
      <w:numFmt w:val="lowerRoman"/>
      <w:lvlText w:val="%3."/>
      <w:lvlJc w:val="right"/>
      <w:pPr>
        <w:ind w:left="1803" w:hanging="180"/>
      </w:pPr>
    </w:lvl>
    <w:lvl w:ilvl="3" w:tplc="0405000F" w:tentative="1">
      <w:start w:val="1"/>
      <w:numFmt w:val="decimal"/>
      <w:lvlText w:val="%4."/>
      <w:lvlJc w:val="left"/>
      <w:pPr>
        <w:ind w:left="2523" w:hanging="360"/>
      </w:pPr>
    </w:lvl>
    <w:lvl w:ilvl="4" w:tplc="04050019" w:tentative="1">
      <w:start w:val="1"/>
      <w:numFmt w:val="lowerLetter"/>
      <w:lvlText w:val="%5."/>
      <w:lvlJc w:val="left"/>
      <w:pPr>
        <w:ind w:left="3243" w:hanging="360"/>
      </w:pPr>
    </w:lvl>
    <w:lvl w:ilvl="5" w:tplc="0405001B" w:tentative="1">
      <w:start w:val="1"/>
      <w:numFmt w:val="lowerRoman"/>
      <w:lvlText w:val="%6."/>
      <w:lvlJc w:val="right"/>
      <w:pPr>
        <w:ind w:left="3963" w:hanging="180"/>
      </w:pPr>
    </w:lvl>
    <w:lvl w:ilvl="6" w:tplc="0405000F" w:tentative="1">
      <w:start w:val="1"/>
      <w:numFmt w:val="decimal"/>
      <w:lvlText w:val="%7."/>
      <w:lvlJc w:val="left"/>
      <w:pPr>
        <w:ind w:left="4683" w:hanging="360"/>
      </w:pPr>
    </w:lvl>
    <w:lvl w:ilvl="7" w:tplc="04050019" w:tentative="1">
      <w:start w:val="1"/>
      <w:numFmt w:val="lowerLetter"/>
      <w:lvlText w:val="%8."/>
      <w:lvlJc w:val="left"/>
      <w:pPr>
        <w:ind w:left="5403" w:hanging="360"/>
      </w:pPr>
    </w:lvl>
    <w:lvl w:ilvl="8" w:tplc="0405001B" w:tentative="1">
      <w:start w:val="1"/>
      <w:numFmt w:val="lowerRoman"/>
      <w:lvlText w:val="%9."/>
      <w:lvlJc w:val="right"/>
      <w:pPr>
        <w:ind w:left="6123" w:hanging="180"/>
      </w:pPr>
    </w:lvl>
  </w:abstractNum>
  <w:abstractNum w:abstractNumId="15" w15:restartNumberingAfterBreak="0">
    <w:nsid w:val="088A41B8"/>
    <w:multiLevelType w:val="hybridMultilevel"/>
    <w:tmpl w:val="D2EA023C"/>
    <w:lvl w:ilvl="0" w:tplc="63F2A220">
      <w:start w:val="6"/>
      <w:numFmt w:val="decimal"/>
      <w:lvlText w:val="%1."/>
      <w:lvlJc w:val="left"/>
      <w:pPr>
        <w:ind w:left="9433"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6" w15:restartNumberingAfterBreak="0">
    <w:nsid w:val="09A95AA1"/>
    <w:multiLevelType w:val="hybridMultilevel"/>
    <w:tmpl w:val="9E98C084"/>
    <w:lvl w:ilvl="0" w:tplc="FFFFFFFF">
      <w:start w:val="1"/>
      <w:numFmt w:val="decimal"/>
      <w:lvlText w:val="%1."/>
      <w:lvlJc w:val="left"/>
      <w:pPr>
        <w:ind w:left="1211" w:hanging="360"/>
      </w:pPr>
      <w:rPr>
        <w:sz w:val="24"/>
        <w:szCs w:val="24"/>
      </w:rPr>
    </w:lvl>
    <w:lvl w:ilvl="1" w:tplc="04050019" w:tentative="1">
      <w:start w:val="1"/>
      <w:numFmt w:val="lowerLetter"/>
      <w:lvlText w:val="%2."/>
      <w:lvlJc w:val="left"/>
      <w:pPr>
        <w:ind w:left="1080" w:hanging="360"/>
      </w:p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17" w15:restartNumberingAfterBreak="0">
    <w:nsid w:val="09BD44E5"/>
    <w:multiLevelType w:val="multilevel"/>
    <w:tmpl w:val="A9A6D6DA"/>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8" w15:restartNumberingAfterBreak="0">
    <w:nsid w:val="0B61332B"/>
    <w:multiLevelType w:val="hybridMultilevel"/>
    <w:tmpl w:val="7242D14C"/>
    <w:lvl w:ilvl="0" w:tplc="8160E446">
      <w:start w:val="1"/>
      <w:numFmt w:val="upperRoman"/>
      <w:lvlText w:val="%1."/>
      <w:lvlJc w:val="right"/>
      <w:pPr>
        <w:ind w:left="363"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9" w15:restartNumberingAfterBreak="0">
    <w:nsid w:val="0BC6556B"/>
    <w:multiLevelType w:val="hybridMultilevel"/>
    <w:tmpl w:val="35CE7056"/>
    <w:lvl w:ilvl="0" w:tplc="6486D170">
      <w:start w:val="1"/>
      <w:numFmt w:val="upperLetter"/>
      <w:lvlText w:val="%1)"/>
      <w:lvlJc w:val="left"/>
      <w:pPr>
        <w:ind w:left="360" w:hanging="360"/>
      </w:pPr>
      <w:rPr>
        <w:rFonts w:hint="default"/>
      </w:rPr>
    </w:lvl>
    <w:lvl w:ilvl="1" w:tplc="04050019" w:tentative="1">
      <w:start w:val="1"/>
      <w:numFmt w:val="lowerLetter"/>
      <w:lvlText w:val="%2."/>
      <w:lvlJc w:val="left"/>
      <w:pPr>
        <w:ind w:left="1080" w:hanging="360"/>
      </w:p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20" w15:restartNumberingAfterBreak="0">
    <w:nsid w:val="0CD44254"/>
    <w:multiLevelType w:val="multilevel"/>
    <w:tmpl w:val="0405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1" w15:restartNumberingAfterBreak="0">
    <w:nsid w:val="0FC12271"/>
    <w:multiLevelType w:val="multilevel"/>
    <w:tmpl w:val="D01E8B06"/>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2"/>
      <w:numFmt w:val="decimal"/>
      <w:lvlText w:val="%4."/>
      <w:lvlJc w:val="left"/>
      <w:pPr>
        <w:tabs>
          <w:tab w:val="num" w:pos="907"/>
        </w:tabs>
        <w:ind w:left="907" w:hanging="907"/>
      </w:pPr>
      <w:rPr>
        <w:rFonts w:hint="default"/>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22" w15:restartNumberingAfterBreak="0">
    <w:nsid w:val="141D581C"/>
    <w:multiLevelType w:val="multilevel"/>
    <w:tmpl w:val="ED567A68"/>
    <w:styleLink w:val="cpNumbering"/>
    <w:lvl w:ilvl="0">
      <w:start w:val="1"/>
      <w:numFmt w:val="decimal"/>
      <w:pStyle w:val="cpListNumber"/>
      <w:lvlText w:val="%1."/>
      <w:lvlJc w:val="left"/>
      <w:pPr>
        <w:tabs>
          <w:tab w:val="num" w:pos="454"/>
        </w:tabs>
        <w:ind w:left="454" w:hanging="454"/>
      </w:pPr>
      <w:rPr>
        <w:rFonts w:hint="default"/>
        <w:color w:val="ECB31B"/>
      </w:rPr>
    </w:lvl>
    <w:lvl w:ilvl="1">
      <w:start w:val="1"/>
      <w:numFmt w:val="decimal"/>
      <w:pStyle w:val="cpListNumber2"/>
      <w:lvlText w:val="%1.%2."/>
      <w:lvlJc w:val="left"/>
      <w:pPr>
        <w:tabs>
          <w:tab w:val="num" w:pos="1134"/>
        </w:tabs>
        <w:ind w:left="1134" w:hanging="680"/>
      </w:pPr>
      <w:rPr>
        <w:rFonts w:hint="default"/>
        <w:color w:val="ECB31B"/>
      </w:rPr>
    </w:lvl>
    <w:lvl w:ilvl="2">
      <w:start w:val="1"/>
      <w:numFmt w:val="decimal"/>
      <w:pStyle w:val="cpListNumber3"/>
      <w:lvlText w:val="%1.%2.%3."/>
      <w:lvlJc w:val="left"/>
      <w:pPr>
        <w:tabs>
          <w:tab w:val="num" w:pos="2041"/>
        </w:tabs>
        <w:ind w:left="2041" w:hanging="907"/>
      </w:pPr>
      <w:rPr>
        <w:rFonts w:hint="default"/>
        <w:color w:val="ECB31B"/>
      </w:rPr>
    </w:lvl>
    <w:lvl w:ilvl="3">
      <w:start w:val="1"/>
      <w:numFmt w:val="decimal"/>
      <w:pStyle w:val="cpListNumber4"/>
      <w:lvlText w:val="%1.%2.%3.%4."/>
      <w:lvlJc w:val="left"/>
      <w:pPr>
        <w:tabs>
          <w:tab w:val="num" w:pos="3175"/>
        </w:tabs>
        <w:ind w:left="3175" w:hanging="1134"/>
      </w:pPr>
      <w:rPr>
        <w:rFonts w:hint="default"/>
        <w:color w:val="ECB31B"/>
      </w:rPr>
    </w:lvl>
    <w:lvl w:ilvl="4">
      <w:start w:val="1"/>
      <w:numFmt w:val="decimal"/>
      <w:pStyle w:val="cpListNumber5"/>
      <w:lvlText w:val="%1.%2.%3.%4.%5."/>
      <w:lvlJc w:val="left"/>
      <w:pPr>
        <w:tabs>
          <w:tab w:val="num" w:pos="4536"/>
        </w:tabs>
        <w:ind w:left="4536" w:hanging="1361"/>
      </w:pPr>
      <w:rPr>
        <w:rFonts w:hint="default"/>
        <w:color w:val="ECB31B"/>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15B73F6C"/>
    <w:multiLevelType w:val="hybridMultilevel"/>
    <w:tmpl w:val="80526F34"/>
    <w:lvl w:ilvl="0" w:tplc="A1AA9316">
      <w:start w:val="1"/>
      <w:numFmt w:val="lowerLetter"/>
      <w:lvlText w:val="%1)"/>
      <w:lvlJc w:val="left"/>
      <w:pPr>
        <w:ind w:left="644" w:hanging="360"/>
      </w:pPr>
      <w:rPr>
        <w:rFonts w:hint="default"/>
      </w:rPr>
    </w:lvl>
    <w:lvl w:ilvl="1" w:tplc="04050019" w:tentative="1">
      <w:start w:val="1"/>
      <w:numFmt w:val="lowerLetter"/>
      <w:lvlText w:val="%2."/>
      <w:lvlJc w:val="left"/>
      <w:pPr>
        <w:ind w:left="1080" w:hanging="360"/>
      </w:p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24" w15:restartNumberingAfterBreak="0">
    <w:nsid w:val="173B79D8"/>
    <w:multiLevelType w:val="hybridMultilevel"/>
    <w:tmpl w:val="44528D36"/>
    <w:lvl w:ilvl="0" w:tplc="04050017">
      <w:start w:val="1"/>
      <w:numFmt w:val="lowerLetter"/>
      <w:lvlText w:val="%1)"/>
      <w:lvlJc w:val="left"/>
      <w:pPr>
        <w:ind w:left="720" w:hanging="360"/>
      </w:p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5" w15:restartNumberingAfterBreak="0">
    <w:nsid w:val="17484944"/>
    <w:multiLevelType w:val="hybridMultilevel"/>
    <w:tmpl w:val="709EC098"/>
    <w:lvl w:ilvl="0" w:tplc="BB402ABA">
      <w:numFmt w:val="bullet"/>
      <w:lvlText w:val="-"/>
      <w:lvlJc w:val="left"/>
      <w:pPr>
        <w:ind w:left="720" w:hanging="360"/>
      </w:p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6" w15:restartNumberingAfterBreak="0">
    <w:nsid w:val="17496DE1"/>
    <w:multiLevelType w:val="multilevel"/>
    <w:tmpl w:val="CBEA76D4"/>
    <w:lvl w:ilvl="0">
      <w:start w:val="1"/>
      <w:numFmt w:val="decimal"/>
      <w:lvlText w:val="%1"/>
      <w:lvlJc w:val="left"/>
      <w:pPr>
        <w:tabs>
          <w:tab w:val="num" w:pos="454"/>
        </w:tabs>
        <w:ind w:left="454" w:hanging="454"/>
      </w:pPr>
      <w:rPr>
        <w:rFonts w:ascii="Calibri" w:hAnsi="Calibri" w:hint="default"/>
        <w:color w:val="002776"/>
      </w:rPr>
    </w:lvl>
    <w:lvl w:ilvl="1">
      <w:start w:val="1"/>
      <w:numFmt w:val="decimal"/>
      <w:lvlText w:val="%1.%2"/>
      <w:lvlJc w:val="left"/>
      <w:pPr>
        <w:tabs>
          <w:tab w:val="num" w:pos="1134"/>
        </w:tabs>
        <w:ind w:left="1134" w:hanging="680"/>
      </w:pPr>
      <w:rPr>
        <w:rFonts w:ascii="Calibri" w:hAnsi="Calibri" w:hint="default"/>
        <w:color w:val="002776"/>
      </w:rPr>
    </w:lvl>
    <w:lvl w:ilvl="2">
      <w:start w:val="1"/>
      <w:numFmt w:val="decimal"/>
      <w:lvlText w:val="%1.%2.%3"/>
      <w:lvlJc w:val="left"/>
      <w:pPr>
        <w:tabs>
          <w:tab w:val="num" w:pos="2041"/>
        </w:tabs>
        <w:ind w:left="2041" w:hanging="907"/>
      </w:pPr>
      <w:rPr>
        <w:rFonts w:hint="default"/>
        <w:color w:val="002776"/>
      </w:rPr>
    </w:lvl>
    <w:lvl w:ilvl="3">
      <w:start w:val="1"/>
      <w:numFmt w:val="decimal"/>
      <w:lvlText w:val="%1.%2.%3.%4"/>
      <w:lvlJc w:val="left"/>
      <w:pPr>
        <w:tabs>
          <w:tab w:val="num" w:pos="3175"/>
        </w:tabs>
        <w:ind w:left="3175" w:hanging="1134"/>
      </w:pPr>
      <w:rPr>
        <w:rFonts w:hint="default"/>
        <w:color w:val="ECB31B"/>
      </w:rPr>
    </w:lvl>
    <w:lvl w:ilvl="4">
      <w:start w:val="1"/>
      <w:numFmt w:val="decimal"/>
      <w:lvlText w:val="%1.%2.%3.%4.%5"/>
      <w:lvlJc w:val="left"/>
      <w:pPr>
        <w:tabs>
          <w:tab w:val="num" w:pos="4536"/>
        </w:tabs>
        <w:ind w:left="4536" w:hanging="1361"/>
      </w:pPr>
      <w:rPr>
        <w:rFonts w:hint="default"/>
        <w:color w:val="ECB31B"/>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7" w15:restartNumberingAfterBreak="0">
    <w:nsid w:val="1B483ECF"/>
    <w:multiLevelType w:val="hybridMultilevel"/>
    <w:tmpl w:val="88AA4A58"/>
    <w:lvl w:ilvl="0" w:tplc="86FAC392">
      <w:start w:val="10"/>
      <w:numFmt w:val="decimal"/>
      <w:lvlText w:val="%1."/>
      <w:lvlJc w:val="left"/>
      <w:pPr>
        <w:ind w:left="360" w:hanging="360"/>
      </w:pPr>
      <w:rPr>
        <w:rFonts w:hint="default"/>
        <w:b/>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8" w15:restartNumberingAfterBreak="0">
    <w:nsid w:val="1C005C76"/>
    <w:multiLevelType w:val="hybridMultilevel"/>
    <w:tmpl w:val="EBB2CC52"/>
    <w:lvl w:ilvl="0" w:tplc="49EC730C">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29" w15:restartNumberingAfterBreak="0">
    <w:nsid w:val="1C9A7D4A"/>
    <w:multiLevelType w:val="hybridMultilevel"/>
    <w:tmpl w:val="A8C29738"/>
    <w:lvl w:ilvl="0" w:tplc="131EE5C8">
      <w:start w:val="1"/>
      <w:numFmt w:val="lowerLetter"/>
      <w:lvlText w:val="%1)"/>
      <w:lvlJc w:val="left"/>
      <w:pPr>
        <w:ind w:left="753" w:hanging="360"/>
      </w:pPr>
      <w:rPr>
        <w:rFonts w:hint="default"/>
      </w:rPr>
    </w:lvl>
    <w:lvl w:ilvl="1" w:tplc="04050019" w:tentative="1">
      <w:start w:val="1"/>
      <w:numFmt w:val="lowerLetter"/>
      <w:lvlText w:val="%2."/>
      <w:lvlJc w:val="left"/>
      <w:pPr>
        <w:ind w:left="1473" w:hanging="360"/>
      </w:pPr>
    </w:lvl>
    <w:lvl w:ilvl="2" w:tplc="0405001B" w:tentative="1">
      <w:start w:val="1"/>
      <w:numFmt w:val="lowerRoman"/>
      <w:lvlText w:val="%3."/>
      <w:lvlJc w:val="right"/>
      <w:pPr>
        <w:ind w:left="2193" w:hanging="180"/>
      </w:pPr>
    </w:lvl>
    <w:lvl w:ilvl="3" w:tplc="0405000F" w:tentative="1">
      <w:start w:val="1"/>
      <w:numFmt w:val="decimal"/>
      <w:lvlText w:val="%4."/>
      <w:lvlJc w:val="left"/>
      <w:pPr>
        <w:ind w:left="2913" w:hanging="360"/>
      </w:pPr>
    </w:lvl>
    <w:lvl w:ilvl="4" w:tplc="04050019" w:tentative="1">
      <w:start w:val="1"/>
      <w:numFmt w:val="lowerLetter"/>
      <w:lvlText w:val="%5."/>
      <w:lvlJc w:val="left"/>
      <w:pPr>
        <w:ind w:left="3633" w:hanging="360"/>
      </w:pPr>
    </w:lvl>
    <w:lvl w:ilvl="5" w:tplc="0405001B" w:tentative="1">
      <w:start w:val="1"/>
      <w:numFmt w:val="lowerRoman"/>
      <w:lvlText w:val="%6."/>
      <w:lvlJc w:val="right"/>
      <w:pPr>
        <w:ind w:left="4353" w:hanging="180"/>
      </w:pPr>
    </w:lvl>
    <w:lvl w:ilvl="6" w:tplc="0405000F" w:tentative="1">
      <w:start w:val="1"/>
      <w:numFmt w:val="decimal"/>
      <w:lvlText w:val="%7."/>
      <w:lvlJc w:val="left"/>
      <w:pPr>
        <w:ind w:left="5073" w:hanging="360"/>
      </w:pPr>
    </w:lvl>
    <w:lvl w:ilvl="7" w:tplc="04050019" w:tentative="1">
      <w:start w:val="1"/>
      <w:numFmt w:val="lowerLetter"/>
      <w:lvlText w:val="%8."/>
      <w:lvlJc w:val="left"/>
      <w:pPr>
        <w:ind w:left="5793" w:hanging="360"/>
      </w:pPr>
    </w:lvl>
    <w:lvl w:ilvl="8" w:tplc="0405001B" w:tentative="1">
      <w:start w:val="1"/>
      <w:numFmt w:val="lowerRoman"/>
      <w:lvlText w:val="%9."/>
      <w:lvlJc w:val="right"/>
      <w:pPr>
        <w:ind w:left="6513" w:hanging="180"/>
      </w:pPr>
    </w:lvl>
  </w:abstractNum>
  <w:abstractNum w:abstractNumId="30" w15:restartNumberingAfterBreak="0">
    <w:nsid w:val="1D7373FD"/>
    <w:multiLevelType w:val="multilevel"/>
    <w:tmpl w:val="81B20514"/>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1"/>
      <w:numFmt w:val="decimal"/>
      <w:lvlText w:val="%4."/>
      <w:lvlJc w:val="left"/>
      <w:pPr>
        <w:tabs>
          <w:tab w:val="num" w:pos="907"/>
        </w:tabs>
        <w:ind w:left="907" w:hanging="907"/>
      </w:pPr>
      <w:rPr>
        <w:rFonts w:hint="default"/>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31" w15:restartNumberingAfterBreak="0">
    <w:nsid w:val="1E47480A"/>
    <w:multiLevelType w:val="multilevel"/>
    <w:tmpl w:val="49DE197E"/>
    <w:styleLink w:val="NumHeading"/>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1"/>
      <w:numFmt w:val="decimal"/>
      <w:lvlText w:val="%1.%2.%3.%4."/>
      <w:lvlJc w:val="left"/>
      <w:pPr>
        <w:tabs>
          <w:tab w:val="num" w:pos="2608"/>
        </w:tabs>
        <w:ind w:left="2608" w:hanging="907"/>
      </w:pPr>
      <w:rPr>
        <w:rFonts w:ascii="Arial" w:hAnsi="Arial" w:hint="default"/>
      </w:rPr>
    </w:lvl>
    <w:lvl w:ilvl="4">
      <w:start w:val="1"/>
      <w:numFmt w:val="decimal"/>
      <w:pStyle w:val="Nadpis5"/>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32" w15:restartNumberingAfterBreak="0">
    <w:nsid w:val="20837FB5"/>
    <w:multiLevelType w:val="hybridMultilevel"/>
    <w:tmpl w:val="368ACC12"/>
    <w:lvl w:ilvl="0" w:tplc="299A757A">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33" w15:restartNumberingAfterBreak="0">
    <w:nsid w:val="20DF4018"/>
    <w:multiLevelType w:val="hybridMultilevel"/>
    <w:tmpl w:val="3F2E1E90"/>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34" w15:restartNumberingAfterBreak="0">
    <w:nsid w:val="21782E80"/>
    <w:multiLevelType w:val="hybridMultilevel"/>
    <w:tmpl w:val="594050FE"/>
    <w:lvl w:ilvl="0" w:tplc="04050017">
      <w:start w:val="1"/>
      <w:numFmt w:val="lowerLetter"/>
      <w:lvlText w:val="%1)"/>
      <w:lvlJc w:val="left"/>
      <w:pPr>
        <w:ind w:left="720" w:hanging="360"/>
      </w:p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35" w15:restartNumberingAfterBreak="0">
    <w:nsid w:val="243C5D98"/>
    <w:multiLevelType w:val="hybridMultilevel"/>
    <w:tmpl w:val="88F23730"/>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36" w15:restartNumberingAfterBreak="0">
    <w:nsid w:val="26D730CB"/>
    <w:multiLevelType w:val="multilevel"/>
    <w:tmpl w:val="A85A1102"/>
    <w:lvl w:ilvl="0">
      <w:start w:val="1"/>
      <w:numFmt w:val="decimal"/>
      <w:lvlText w:val="%1."/>
      <w:lvlJc w:val="left"/>
      <w:pPr>
        <w:ind w:left="360" w:hanging="360"/>
      </w:pPr>
    </w:lvl>
    <w:lvl w:ilvl="1">
      <w:start w:val="1"/>
      <w:numFmt w:val="decimal"/>
      <w:lvlText w:val="%1.%2."/>
      <w:lvlJc w:val="left"/>
      <w:pPr>
        <w:ind w:left="792" w:hanging="432"/>
      </w:pPr>
      <w:rPr>
        <w:b w:val="0"/>
        <w:bCs w:val="0"/>
        <w:sz w:val="18"/>
        <w:szCs w:val="18"/>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7" w15:restartNumberingAfterBreak="0">
    <w:nsid w:val="272905E7"/>
    <w:multiLevelType w:val="hybridMultilevel"/>
    <w:tmpl w:val="3198DBBA"/>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38" w15:restartNumberingAfterBreak="0">
    <w:nsid w:val="28E505DA"/>
    <w:multiLevelType w:val="hybridMultilevel"/>
    <w:tmpl w:val="33A80C58"/>
    <w:lvl w:ilvl="0" w:tplc="071C162E">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39" w15:restartNumberingAfterBreak="0">
    <w:nsid w:val="291D7689"/>
    <w:multiLevelType w:val="hybridMultilevel"/>
    <w:tmpl w:val="57F6F194"/>
    <w:lvl w:ilvl="0" w:tplc="CCDA7524">
      <w:start w:val="1"/>
      <w:numFmt w:val="upperLetter"/>
      <w:lvlText w:val="%1."/>
      <w:lvlJc w:val="left"/>
      <w:pPr>
        <w:ind w:left="720" w:hanging="360"/>
      </w:p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40" w15:restartNumberingAfterBreak="0">
    <w:nsid w:val="29351954"/>
    <w:multiLevelType w:val="multilevel"/>
    <w:tmpl w:val="81B20514"/>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1"/>
      <w:numFmt w:val="decimal"/>
      <w:lvlText w:val="%4."/>
      <w:lvlJc w:val="left"/>
      <w:pPr>
        <w:tabs>
          <w:tab w:val="num" w:pos="907"/>
        </w:tabs>
        <w:ind w:left="907" w:hanging="907"/>
      </w:pPr>
      <w:rPr>
        <w:rFonts w:hint="default"/>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41" w15:restartNumberingAfterBreak="0">
    <w:nsid w:val="2D53088C"/>
    <w:multiLevelType w:val="hybridMultilevel"/>
    <w:tmpl w:val="24763F06"/>
    <w:lvl w:ilvl="0" w:tplc="DF648FC8">
      <w:start w:val="1"/>
      <w:numFmt w:val="lowerLetter"/>
      <w:lvlText w:val="%1)"/>
      <w:lvlJc w:val="left"/>
      <w:pPr>
        <w:ind w:left="6739"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42" w15:restartNumberingAfterBreak="0">
    <w:nsid w:val="2D990DDB"/>
    <w:multiLevelType w:val="hybridMultilevel"/>
    <w:tmpl w:val="6B0E99DE"/>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43" w15:restartNumberingAfterBreak="0">
    <w:nsid w:val="2DF125D3"/>
    <w:multiLevelType w:val="hybridMultilevel"/>
    <w:tmpl w:val="E44CC90E"/>
    <w:lvl w:ilvl="0" w:tplc="2C0C4246">
      <w:start w:val="1"/>
      <w:numFmt w:val="decimal"/>
      <w:lvlText w:val="%1."/>
      <w:lvlJc w:val="left"/>
      <w:pPr>
        <w:ind w:left="360" w:hanging="360"/>
      </w:pPr>
      <w:rPr>
        <w:b/>
      </w:rPr>
    </w:lvl>
    <w:lvl w:ilvl="1" w:tplc="04050001">
      <w:start w:val="1"/>
      <w:numFmt w:val="bullet"/>
      <w:lvlText w:val=""/>
      <w:lvlJc w:val="left"/>
      <w:pPr>
        <w:ind w:left="1800" w:hanging="720"/>
      </w:pPr>
      <w:rPr>
        <w:rFonts w:ascii="Symbol" w:hAnsi="Symbol" w:hint="default"/>
      </w:r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44" w15:restartNumberingAfterBreak="0">
    <w:nsid w:val="2DF67536"/>
    <w:multiLevelType w:val="hybridMultilevel"/>
    <w:tmpl w:val="EA044E72"/>
    <w:lvl w:ilvl="0" w:tplc="0405000F">
      <w:start w:val="1"/>
      <w:numFmt w:val="decimal"/>
      <w:lvlText w:val="%1."/>
      <w:lvlJc w:val="left"/>
      <w:pPr>
        <w:ind w:left="360" w:hanging="360"/>
      </w:pPr>
      <w:rPr>
        <w:rFonts w:hint="default"/>
      </w:rPr>
    </w:lvl>
    <w:lvl w:ilvl="1" w:tplc="8A1E02DE">
      <w:start w:val="1"/>
      <w:numFmt w:val="lowerLetter"/>
      <w:lvlText w:val="%2)"/>
      <w:lvlJc w:val="left"/>
      <w:pPr>
        <w:ind w:left="1080" w:hanging="360"/>
      </w:pPr>
      <w:rPr>
        <w:rFonts w:hint="default"/>
      </w:r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45" w15:restartNumberingAfterBreak="0">
    <w:nsid w:val="2E7D24C8"/>
    <w:multiLevelType w:val="hybridMultilevel"/>
    <w:tmpl w:val="9B0A50AA"/>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46" w15:restartNumberingAfterBreak="0">
    <w:nsid w:val="2F0C19B7"/>
    <w:multiLevelType w:val="hybridMultilevel"/>
    <w:tmpl w:val="9E98C084"/>
    <w:lvl w:ilvl="0" w:tplc="FFFFFFFF">
      <w:start w:val="1"/>
      <w:numFmt w:val="decimal"/>
      <w:lvlText w:val="%1."/>
      <w:lvlJc w:val="left"/>
      <w:pPr>
        <w:ind w:left="1211" w:hanging="360"/>
      </w:pPr>
      <w:rPr>
        <w:sz w:val="24"/>
        <w:szCs w:val="24"/>
      </w:rPr>
    </w:lvl>
    <w:lvl w:ilvl="1" w:tplc="FFFFFFFF">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47" w15:restartNumberingAfterBreak="0">
    <w:nsid w:val="2F74325E"/>
    <w:multiLevelType w:val="hybridMultilevel"/>
    <w:tmpl w:val="E3F2721C"/>
    <w:lvl w:ilvl="0" w:tplc="4FF4DAC8">
      <w:start w:val="9"/>
      <w:numFmt w:val="bullet"/>
      <w:lvlText w:val="-"/>
      <w:lvlJc w:val="left"/>
      <w:pPr>
        <w:ind w:left="502" w:hanging="360"/>
      </w:pPr>
      <w:rPr>
        <w:rFonts w:ascii="Arial" w:eastAsia="Calibri" w:hAnsi="Arial" w:cs="Aria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48" w15:restartNumberingAfterBreak="0">
    <w:nsid w:val="2F89584D"/>
    <w:multiLevelType w:val="hybridMultilevel"/>
    <w:tmpl w:val="3836DB2A"/>
    <w:lvl w:ilvl="0" w:tplc="6C5A398A">
      <w:start w:val="1"/>
      <w:numFmt w:val="lowerLetter"/>
      <w:lvlText w:val="%1)"/>
      <w:lvlJc w:val="left"/>
      <w:pPr>
        <w:ind w:left="720" w:hanging="360"/>
      </w:pPr>
      <w:rPr>
        <w:rFonts w:hint="default"/>
        <w:b/>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49" w15:restartNumberingAfterBreak="0">
    <w:nsid w:val="30B26342"/>
    <w:multiLevelType w:val="hybridMultilevel"/>
    <w:tmpl w:val="368ACC12"/>
    <w:lvl w:ilvl="0" w:tplc="299A757A">
      <w:start w:val="1"/>
      <w:numFmt w:val="lowerLetter"/>
      <w:lvlText w:val="%1)"/>
      <w:lvlJc w:val="left"/>
      <w:pPr>
        <w:ind w:left="1069" w:hanging="360"/>
      </w:pPr>
      <w:rPr>
        <w:rFonts w:hint="default"/>
      </w:rPr>
    </w:lvl>
    <w:lvl w:ilvl="1" w:tplc="04050019" w:tentative="1">
      <w:start w:val="1"/>
      <w:numFmt w:val="lowerLetter"/>
      <w:lvlText w:val="%2."/>
      <w:lvlJc w:val="left"/>
      <w:pPr>
        <w:ind w:left="1789" w:hanging="360"/>
      </w:pPr>
    </w:lvl>
    <w:lvl w:ilvl="2" w:tplc="0405001B" w:tentative="1">
      <w:start w:val="1"/>
      <w:numFmt w:val="lowerRoman"/>
      <w:lvlText w:val="%3."/>
      <w:lvlJc w:val="right"/>
      <w:pPr>
        <w:ind w:left="2509" w:hanging="180"/>
      </w:pPr>
    </w:lvl>
    <w:lvl w:ilvl="3" w:tplc="0405000F" w:tentative="1">
      <w:start w:val="1"/>
      <w:numFmt w:val="decimal"/>
      <w:lvlText w:val="%4."/>
      <w:lvlJc w:val="left"/>
      <w:pPr>
        <w:ind w:left="3229" w:hanging="360"/>
      </w:pPr>
    </w:lvl>
    <w:lvl w:ilvl="4" w:tplc="04050019" w:tentative="1">
      <w:start w:val="1"/>
      <w:numFmt w:val="lowerLetter"/>
      <w:lvlText w:val="%5."/>
      <w:lvlJc w:val="left"/>
      <w:pPr>
        <w:ind w:left="3949" w:hanging="360"/>
      </w:pPr>
    </w:lvl>
    <w:lvl w:ilvl="5" w:tplc="0405001B" w:tentative="1">
      <w:start w:val="1"/>
      <w:numFmt w:val="lowerRoman"/>
      <w:lvlText w:val="%6."/>
      <w:lvlJc w:val="right"/>
      <w:pPr>
        <w:ind w:left="4669" w:hanging="180"/>
      </w:pPr>
    </w:lvl>
    <w:lvl w:ilvl="6" w:tplc="0405000F" w:tentative="1">
      <w:start w:val="1"/>
      <w:numFmt w:val="decimal"/>
      <w:lvlText w:val="%7."/>
      <w:lvlJc w:val="left"/>
      <w:pPr>
        <w:ind w:left="5389" w:hanging="360"/>
      </w:pPr>
    </w:lvl>
    <w:lvl w:ilvl="7" w:tplc="04050019" w:tentative="1">
      <w:start w:val="1"/>
      <w:numFmt w:val="lowerLetter"/>
      <w:lvlText w:val="%8."/>
      <w:lvlJc w:val="left"/>
      <w:pPr>
        <w:ind w:left="6109" w:hanging="360"/>
      </w:pPr>
    </w:lvl>
    <w:lvl w:ilvl="8" w:tplc="0405001B" w:tentative="1">
      <w:start w:val="1"/>
      <w:numFmt w:val="lowerRoman"/>
      <w:lvlText w:val="%9."/>
      <w:lvlJc w:val="right"/>
      <w:pPr>
        <w:ind w:left="6829" w:hanging="180"/>
      </w:pPr>
    </w:lvl>
  </w:abstractNum>
  <w:abstractNum w:abstractNumId="50" w15:restartNumberingAfterBreak="0">
    <w:nsid w:val="31E312DE"/>
    <w:multiLevelType w:val="hybridMultilevel"/>
    <w:tmpl w:val="413270B6"/>
    <w:lvl w:ilvl="0" w:tplc="9042B08A">
      <w:start w:val="1"/>
      <w:numFmt w:val="upperLetter"/>
      <w:pStyle w:val="Nadpis3"/>
      <w:lvlText w:val="%1."/>
      <w:lvlJc w:val="left"/>
      <w:pPr>
        <w:ind w:left="501" w:hanging="360"/>
      </w:pPr>
      <w:rPr>
        <w:rFonts w:hint="default"/>
      </w:rPr>
    </w:lvl>
    <w:lvl w:ilvl="1" w:tplc="8A1E02DE">
      <w:start w:val="1"/>
      <w:numFmt w:val="lowerLetter"/>
      <w:lvlText w:val="%2)"/>
      <w:lvlJc w:val="left"/>
      <w:pPr>
        <w:ind w:left="1221" w:hanging="360"/>
      </w:pPr>
      <w:rPr>
        <w:rFonts w:hint="default"/>
      </w:rPr>
    </w:lvl>
    <w:lvl w:ilvl="2" w:tplc="0405001B" w:tentative="1">
      <w:start w:val="1"/>
      <w:numFmt w:val="lowerRoman"/>
      <w:lvlText w:val="%3."/>
      <w:lvlJc w:val="right"/>
      <w:pPr>
        <w:ind w:left="1941" w:hanging="180"/>
      </w:pPr>
    </w:lvl>
    <w:lvl w:ilvl="3" w:tplc="0405000F" w:tentative="1">
      <w:start w:val="1"/>
      <w:numFmt w:val="decimal"/>
      <w:lvlText w:val="%4."/>
      <w:lvlJc w:val="left"/>
      <w:pPr>
        <w:ind w:left="2661" w:hanging="360"/>
      </w:pPr>
    </w:lvl>
    <w:lvl w:ilvl="4" w:tplc="04050019" w:tentative="1">
      <w:start w:val="1"/>
      <w:numFmt w:val="lowerLetter"/>
      <w:lvlText w:val="%5."/>
      <w:lvlJc w:val="left"/>
      <w:pPr>
        <w:ind w:left="3381" w:hanging="360"/>
      </w:pPr>
    </w:lvl>
    <w:lvl w:ilvl="5" w:tplc="0405001B" w:tentative="1">
      <w:start w:val="1"/>
      <w:numFmt w:val="lowerRoman"/>
      <w:lvlText w:val="%6."/>
      <w:lvlJc w:val="right"/>
      <w:pPr>
        <w:ind w:left="4101" w:hanging="180"/>
      </w:pPr>
    </w:lvl>
    <w:lvl w:ilvl="6" w:tplc="0405000F" w:tentative="1">
      <w:start w:val="1"/>
      <w:numFmt w:val="decimal"/>
      <w:lvlText w:val="%7."/>
      <w:lvlJc w:val="left"/>
      <w:pPr>
        <w:ind w:left="4821" w:hanging="360"/>
      </w:pPr>
    </w:lvl>
    <w:lvl w:ilvl="7" w:tplc="04050019" w:tentative="1">
      <w:start w:val="1"/>
      <w:numFmt w:val="lowerLetter"/>
      <w:lvlText w:val="%8."/>
      <w:lvlJc w:val="left"/>
      <w:pPr>
        <w:ind w:left="5541" w:hanging="360"/>
      </w:pPr>
    </w:lvl>
    <w:lvl w:ilvl="8" w:tplc="0405001B" w:tentative="1">
      <w:start w:val="1"/>
      <w:numFmt w:val="lowerRoman"/>
      <w:lvlText w:val="%9."/>
      <w:lvlJc w:val="right"/>
      <w:pPr>
        <w:ind w:left="6261" w:hanging="180"/>
      </w:pPr>
    </w:lvl>
  </w:abstractNum>
  <w:abstractNum w:abstractNumId="51" w15:restartNumberingAfterBreak="0">
    <w:nsid w:val="31FE1BC4"/>
    <w:multiLevelType w:val="hybridMultilevel"/>
    <w:tmpl w:val="248C9720"/>
    <w:lvl w:ilvl="0" w:tplc="EC9E03D6">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52" w15:restartNumberingAfterBreak="0">
    <w:nsid w:val="3203674A"/>
    <w:multiLevelType w:val="hybridMultilevel"/>
    <w:tmpl w:val="7F3ED68A"/>
    <w:lvl w:ilvl="0" w:tplc="421CAFD0">
      <w:start w:val="1"/>
      <w:numFmt w:val="decimal"/>
      <w:lvlText w:val="%1."/>
      <w:lvlJc w:val="left"/>
      <w:pPr>
        <w:ind w:left="36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53" w15:restartNumberingAfterBreak="0">
    <w:nsid w:val="341671A5"/>
    <w:multiLevelType w:val="hybridMultilevel"/>
    <w:tmpl w:val="54BC388C"/>
    <w:lvl w:ilvl="0" w:tplc="BB402ABA">
      <w:numFmt w:val="bullet"/>
      <w:lvlText w:val="-"/>
      <w:lvlJc w:val="left"/>
      <w:pPr>
        <w:ind w:left="1037" w:hanging="360"/>
      </w:pPr>
    </w:lvl>
    <w:lvl w:ilvl="1" w:tplc="04050003" w:tentative="1">
      <w:start w:val="1"/>
      <w:numFmt w:val="bullet"/>
      <w:lvlText w:val="o"/>
      <w:lvlJc w:val="left"/>
      <w:pPr>
        <w:ind w:left="1757" w:hanging="360"/>
      </w:pPr>
      <w:rPr>
        <w:rFonts w:ascii="Courier New" w:hAnsi="Courier New" w:cs="Courier New" w:hint="default"/>
      </w:rPr>
    </w:lvl>
    <w:lvl w:ilvl="2" w:tplc="04050005" w:tentative="1">
      <w:start w:val="1"/>
      <w:numFmt w:val="bullet"/>
      <w:lvlText w:val=""/>
      <w:lvlJc w:val="left"/>
      <w:pPr>
        <w:ind w:left="2477" w:hanging="360"/>
      </w:pPr>
      <w:rPr>
        <w:rFonts w:ascii="Wingdings" w:hAnsi="Wingdings" w:hint="default"/>
      </w:rPr>
    </w:lvl>
    <w:lvl w:ilvl="3" w:tplc="04050001" w:tentative="1">
      <w:start w:val="1"/>
      <w:numFmt w:val="bullet"/>
      <w:lvlText w:val=""/>
      <w:lvlJc w:val="left"/>
      <w:pPr>
        <w:ind w:left="3197" w:hanging="360"/>
      </w:pPr>
      <w:rPr>
        <w:rFonts w:ascii="Symbol" w:hAnsi="Symbol" w:hint="default"/>
      </w:rPr>
    </w:lvl>
    <w:lvl w:ilvl="4" w:tplc="04050003" w:tentative="1">
      <w:start w:val="1"/>
      <w:numFmt w:val="bullet"/>
      <w:lvlText w:val="o"/>
      <w:lvlJc w:val="left"/>
      <w:pPr>
        <w:ind w:left="3917" w:hanging="360"/>
      </w:pPr>
      <w:rPr>
        <w:rFonts w:ascii="Courier New" w:hAnsi="Courier New" w:cs="Courier New" w:hint="default"/>
      </w:rPr>
    </w:lvl>
    <w:lvl w:ilvl="5" w:tplc="04050005" w:tentative="1">
      <w:start w:val="1"/>
      <w:numFmt w:val="bullet"/>
      <w:lvlText w:val=""/>
      <w:lvlJc w:val="left"/>
      <w:pPr>
        <w:ind w:left="4637" w:hanging="360"/>
      </w:pPr>
      <w:rPr>
        <w:rFonts w:ascii="Wingdings" w:hAnsi="Wingdings" w:hint="default"/>
      </w:rPr>
    </w:lvl>
    <w:lvl w:ilvl="6" w:tplc="04050001" w:tentative="1">
      <w:start w:val="1"/>
      <w:numFmt w:val="bullet"/>
      <w:lvlText w:val=""/>
      <w:lvlJc w:val="left"/>
      <w:pPr>
        <w:ind w:left="5357" w:hanging="360"/>
      </w:pPr>
      <w:rPr>
        <w:rFonts w:ascii="Symbol" w:hAnsi="Symbol" w:hint="default"/>
      </w:rPr>
    </w:lvl>
    <w:lvl w:ilvl="7" w:tplc="04050003" w:tentative="1">
      <w:start w:val="1"/>
      <w:numFmt w:val="bullet"/>
      <w:lvlText w:val="o"/>
      <w:lvlJc w:val="left"/>
      <w:pPr>
        <w:ind w:left="6077" w:hanging="360"/>
      </w:pPr>
      <w:rPr>
        <w:rFonts w:ascii="Courier New" w:hAnsi="Courier New" w:cs="Courier New" w:hint="default"/>
      </w:rPr>
    </w:lvl>
    <w:lvl w:ilvl="8" w:tplc="04050005" w:tentative="1">
      <w:start w:val="1"/>
      <w:numFmt w:val="bullet"/>
      <w:lvlText w:val=""/>
      <w:lvlJc w:val="left"/>
      <w:pPr>
        <w:ind w:left="6797" w:hanging="360"/>
      </w:pPr>
      <w:rPr>
        <w:rFonts w:ascii="Wingdings" w:hAnsi="Wingdings" w:hint="default"/>
      </w:rPr>
    </w:lvl>
  </w:abstractNum>
  <w:abstractNum w:abstractNumId="54" w15:restartNumberingAfterBreak="0">
    <w:nsid w:val="348D36F9"/>
    <w:multiLevelType w:val="hybridMultilevel"/>
    <w:tmpl w:val="0540DC9A"/>
    <w:lvl w:ilvl="0" w:tplc="8B1E9644">
      <w:start w:val="1"/>
      <w:numFmt w:val="lowerLetter"/>
      <w:lvlText w:val="%1)"/>
      <w:lvlJc w:val="left"/>
      <w:pPr>
        <w:ind w:left="720" w:hanging="360"/>
      </w:pPr>
      <w:rPr>
        <w:rFonts w:hint="default"/>
        <w:b w:val="0"/>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55" w15:restartNumberingAfterBreak="0">
    <w:nsid w:val="37C540FF"/>
    <w:multiLevelType w:val="hybridMultilevel"/>
    <w:tmpl w:val="85B4DE98"/>
    <w:lvl w:ilvl="0" w:tplc="B5C00782">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56" w15:restartNumberingAfterBreak="0">
    <w:nsid w:val="37C65B12"/>
    <w:multiLevelType w:val="hybridMultilevel"/>
    <w:tmpl w:val="1800340E"/>
    <w:lvl w:ilvl="0" w:tplc="7B887C9C">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57" w15:restartNumberingAfterBreak="0">
    <w:nsid w:val="3A406D64"/>
    <w:multiLevelType w:val="hybridMultilevel"/>
    <w:tmpl w:val="368ACC12"/>
    <w:lvl w:ilvl="0" w:tplc="299A757A">
      <w:start w:val="1"/>
      <w:numFmt w:val="lowerLetter"/>
      <w:lvlText w:val="%1)"/>
      <w:lvlJc w:val="left"/>
      <w:pPr>
        <w:ind w:left="1069" w:hanging="360"/>
      </w:pPr>
      <w:rPr>
        <w:rFonts w:hint="default"/>
      </w:rPr>
    </w:lvl>
    <w:lvl w:ilvl="1" w:tplc="04050019" w:tentative="1">
      <w:start w:val="1"/>
      <w:numFmt w:val="lowerLetter"/>
      <w:lvlText w:val="%2."/>
      <w:lvlJc w:val="left"/>
      <w:pPr>
        <w:ind w:left="1789" w:hanging="360"/>
      </w:pPr>
    </w:lvl>
    <w:lvl w:ilvl="2" w:tplc="0405001B" w:tentative="1">
      <w:start w:val="1"/>
      <w:numFmt w:val="lowerRoman"/>
      <w:lvlText w:val="%3."/>
      <w:lvlJc w:val="right"/>
      <w:pPr>
        <w:ind w:left="2509" w:hanging="180"/>
      </w:pPr>
    </w:lvl>
    <w:lvl w:ilvl="3" w:tplc="0405000F" w:tentative="1">
      <w:start w:val="1"/>
      <w:numFmt w:val="decimal"/>
      <w:lvlText w:val="%4."/>
      <w:lvlJc w:val="left"/>
      <w:pPr>
        <w:ind w:left="3229" w:hanging="360"/>
      </w:pPr>
    </w:lvl>
    <w:lvl w:ilvl="4" w:tplc="04050019" w:tentative="1">
      <w:start w:val="1"/>
      <w:numFmt w:val="lowerLetter"/>
      <w:lvlText w:val="%5."/>
      <w:lvlJc w:val="left"/>
      <w:pPr>
        <w:ind w:left="3949" w:hanging="360"/>
      </w:pPr>
    </w:lvl>
    <w:lvl w:ilvl="5" w:tplc="0405001B" w:tentative="1">
      <w:start w:val="1"/>
      <w:numFmt w:val="lowerRoman"/>
      <w:lvlText w:val="%6."/>
      <w:lvlJc w:val="right"/>
      <w:pPr>
        <w:ind w:left="4669" w:hanging="180"/>
      </w:pPr>
    </w:lvl>
    <w:lvl w:ilvl="6" w:tplc="0405000F" w:tentative="1">
      <w:start w:val="1"/>
      <w:numFmt w:val="decimal"/>
      <w:lvlText w:val="%7."/>
      <w:lvlJc w:val="left"/>
      <w:pPr>
        <w:ind w:left="5389" w:hanging="360"/>
      </w:pPr>
    </w:lvl>
    <w:lvl w:ilvl="7" w:tplc="04050019" w:tentative="1">
      <w:start w:val="1"/>
      <w:numFmt w:val="lowerLetter"/>
      <w:lvlText w:val="%8."/>
      <w:lvlJc w:val="left"/>
      <w:pPr>
        <w:ind w:left="6109" w:hanging="360"/>
      </w:pPr>
    </w:lvl>
    <w:lvl w:ilvl="8" w:tplc="0405001B" w:tentative="1">
      <w:start w:val="1"/>
      <w:numFmt w:val="lowerRoman"/>
      <w:lvlText w:val="%9."/>
      <w:lvlJc w:val="right"/>
      <w:pPr>
        <w:ind w:left="6829" w:hanging="180"/>
      </w:pPr>
    </w:lvl>
  </w:abstractNum>
  <w:abstractNum w:abstractNumId="58" w15:restartNumberingAfterBreak="0">
    <w:nsid w:val="3D053BE6"/>
    <w:multiLevelType w:val="multilevel"/>
    <w:tmpl w:val="2B304142"/>
    <w:lvl w:ilvl="0">
      <w:start w:val="1"/>
      <w:numFmt w:val="bullet"/>
      <w:lvlText w:val=""/>
      <w:lvlJc w:val="left"/>
      <w:pPr>
        <w:tabs>
          <w:tab w:val="num" w:pos="720"/>
        </w:tabs>
        <w:ind w:left="720" w:hanging="360"/>
      </w:pPr>
      <w:rPr>
        <w:rFonts w:ascii="Symbol" w:hAnsi="Symbol" w:hint="default"/>
        <w:sz w:val="20"/>
      </w:rPr>
    </w:lvl>
    <w:lvl w:ilvl="1">
      <w:start w:val="1"/>
      <w:numFmt w:val="lowerLetter"/>
      <w:lvlText w:val="%2)"/>
      <w:lvlJc w:val="left"/>
      <w:pPr>
        <w:ind w:left="1440" w:hanging="36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9" w15:restartNumberingAfterBreak="0">
    <w:nsid w:val="3DC737D2"/>
    <w:multiLevelType w:val="multilevel"/>
    <w:tmpl w:val="197050D0"/>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6"/>
      <w:numFmt w:val="decimal"/>
      <w:lvlText w:val="%4."/>
      <w:lvlJc w:val="left"/>
      <w:pPr>
        <w:tabs>
          <w:tab w:val="num" w:pos="907"/>
        </w:tabs>
        <w:ind w:left="907" w:hanging="907"/>
      </w:pPr>
      <w:rPr>
        <w:rFonts w:hint="default"/>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60" w15:restartNumberingAfterBreak="0">
    <w:nsid w:val="3DFE0BA6"/>
    <w:multiLevelType w:val="multilevel"/>
    <w:tmpl w:val="982C585A"/>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1"/>
      <w:numFmt w:val="decimal"/>
      <w:lvlText w:val="%4."/>
      <w:lvlJc w:val="left"/>
      <w:pPr>
        <w:tabs>
          <w:tab w:val="num" w:pos="907"/>
        </w:tabs>
        <w:ind w:left="907" w:hanging="907"/>
      </w:pPr>
      <w:rPr>
        <w:rFonts w:hint="default"/>
        <w:sz w:val="28"/>
        <w:szCs w:val="24"/>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61" w15:restartNumberingAfterBreak="0">
    <w:nsid w:val="3F3A551F"/>
    <w:multiLevelType w:val="hybridMultilevel"/>
    <w:tmpl w:val="9BBAB9F8"/>
    <w:lvl w:ilvl="0" w:tplc="B950CE6C">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62" w15:restartNumberingAfterBreak="0">
    <w:nsid w:val="40D8657F"/>
    <w:multiLevelType w:val="hybridMultilevel"/>
    <w:tmpl w:val="E9F2A864"/>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63" w15:restartNumberingAfterBreak="0">
    <w:nsid w:val="42C55470"/>
    <w:multiLevelType w:val="multilevel"/>
    <w:tmpl w:val="49DE197E"/>
    <w:numStyleLink w:val="NumHeading"/>
  </w:abstractNum>
  <w:abstractNum w:abstractNumId="64" w15:restartNumberingAfterBreak="0">
    <w:nsid w:val="438C2344"/>
    <w:multiLevelType w:val="hybridMultilevel"/>
    <w:tmpl w:val="18C82B86"/>
    <w:lvl w:ilvl="0" w:tplc="BB402ABA">
      <w:numFmt w:val="bullet"/>
      <w:lvlText w:val="-"/>
      <w:lvlJc w:val="left"/>
      <w:pPr>
        <w:ind w:left="1037" w:hanging="360"/>
      </w:pPr>
    </w:lvl>
    <w:lvl w:ilvl="1" w:tplc="04050003" w:tentative="1">
      <w:start w:val="1"/>
      <w:numFmt w:val="bullet"/>
      <w:lvlText w:val="o"/>
      <w:lvlJc w:val="left"/>
      <w:pPr>
        <w:ind w:left="1757" w:hanging="360"/>
      </w:pPr>
      <w:rPr>
        <w:rFonts w:ascii="Courier New" w:hAnsi="Courier New" w:cs="Courier New" w:hint="default"/>
      </w:rPr>
    </w:lvl>
    <w:lvl w:ilvl="2" w:tplc="04050005" w:tentative="1">
      <w:start w:val="1"/>
      <w:numFmt w:val="bullet"/>
      <w:lvlText w:val=""/>
      <w:lvlJc w:val="left"/>
      <w:pPr>
        <w:ind w:left="2477" w:hanging="360"/>
      </w:pPr>
      <w:rPr>
        <w:rFonts w:ascii="Wingdings" w:hAnsi="Wingdings" w:hint="default"/>
      </w:rPr>
    </w:lvl>
    <w:lvl w:ilvl="3" w:tplc="04050001" w:tentative="1">
      <w:start w:val="1"/>
      <w:numFmt w:val="bullet"/>
      <w:lvlText w:val=""/>
      <w:lvlJc w:val="left"/>
      <w:pPr>
        <w:ind w:left="3197" w:hanging="360"/>
      </w:pPr>
      <w:rPr>
        <w:rFonts w:ascii="Symbol" w:hAnsi="Symbol" w:hint="default"/>
      </w:rPr>
    </w:lvl>
    <w:lvl w:ilvl="4" w:tplc="04050003" w:tentative="1">
      <w:start w:val="1"/>
      <w:numFmt w:val="bullet"/>
      <w:lvlText w:val="o"/>
      <w:lvlJc w:val="left"/>
      <w:pPr>
        <w:ind w:left="3917" w:hanging="360"/>
      </w:pPr>
      <w:rPr>
        <w:rFonts w:ascii="Courier New" w:hAnsi="Courier New" w:cs="Courier New" w:hint="default"/>
      </w:rPr>
    </w:lvl>
    <w:lvl w:ilvl="5" w:tplc="04050005" w:tentative="1">
      <w:start w:val="1"/>
      <w:numFmt w:val="bullet"/>
      <w:lvlText w:val=""/>
      <w:lvlJc w:val="left"/>
      <w:pPr>
        <w:ind w:left="4637" w:hanging="360"/>
      </w:pPr>
      <w:rPr>
        <w:rFonts w:ascii="Wingdings" w:hAnsi="Wingdings" w:hint="default"/>
      </w:rPr>
    </w:lvl>
    <w:lvl w:ilvl="6" w:tplc="04050001" w:tentative="1">
      <w:start w:val="1"/>
      <w:numFmt w:val="bullet"/>
      <w:lvlText w:val=""/>
      <w:lvlJc w:val="left"/>
      <w:pPr>
        <w:ind w:left="5357" w:hanging="360"/>
      </w:pPr>
      <w:rPr>
        <w:rFonts w:ascii="Symbol" w:hAnsi="Symbol" w:hint="default"/>
      </w:rPr>
    </w:lvl>
    <w:lvl w:ilvl="7" w:tplc="04050003" w:tentative="1">
      <w:start w:val="1"/>
      <w:numFmt w:val="bullet"/>
      <w:lvlText w:val="o"/>
      <w:lvlJc w:val="left"/>
      <w:pPr>
        <w:ind w:left="6077" w:hanging="360"/>
      </w:pPr>
      <w:rPr>
        <w:rFonts w:ascii="Courier New" w:hAnsi="Courier New" w:cs="Courier New" w:hint="default"/>
      </w:rPr>
    </w:lvl>
    <w:lvl w:ilvl="8" w:tplc="04050005" w:tentative="1">
      <w:start w:val="1"/>
      <w:numFmt w:val="bullet"/>
      <w:lvlText w:val=""/>
      <w:lvlJc w:val="left"/>
      <w:pPr>
        <w:ind w:left="6797" w:hanging="360"/>
      </w:pPr>
      <w:rPr>
        <w:rFonts w:ascii="Wingdings" w:hAnsi="Wingdings" w:hint="default"/>
      </w:rPr>
    </w:lvl>
  </w:abstractNum>
  <w:abstractNum w:abstractNumId="65" w15:restartNumberingAfterBreak="0">
    <w:nsid w:val="457D05F7"/>
    <w:multiLevelType w:val="hybridMultilevel"/>
    <w:tmpl w:val="0D00225E"/>
    <w:lvl w:ilvl="0" w:tplc="7B887C9C">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66" w15:restartNumberingAfterBreak="0">
    <w:nsid w:val="47467B1A"/>
    <w:multiLevelType w:val="hybridMultilevel"/>
    <w:tmpl w:val="EE44403C"/>
    <w:lvl w:ilvl="0" w:tplc="04050017">
      <w:start w:val="1"/>
      <w:numFmt w:val="lowerLetter"/>
      <w:lvlText w:val="%1)"/>
      <w:lvlJc w:val="left"/>
      <w:pPr>
        <w:ind w:left="720" w:hanging="360"/>
      </w:pPr>
    </w:lvl>
    <w:lvl w:ilvl="1" w:tplc="04050017">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67" w15:restartNumberingAfterBreak="0">
    <w:nsid w:val="47F71838"/>
    <w:multiLevelType w:val="singleLevel"/>
    <w:tmpl w:val="81AC172C"/>
    <w:lvl w:ilvl="0">
      <w:start w:val="1"/>
      <w:numFmt w:val="decimal"/>
      <w:lvlText w:val="%1."/>
      <w:lvlJc w:val="left"/>
      <w:pPr>
        <w:tabs>
          <w:tab w:val="num" w:pos="644"/>
        </w:tabs>
        <w:ind w:left="644" w:hanging="360"/>
      </w:pPr>
    </w:lvl>
  </w:abstractNum>
  <w:abstractNum w:abstractNumId="68" w15:restartNumberingAfterBreak="0">
    <w:nsid w:val="48134BDF"/>
    <w:multiLevelType w:val="hybridMultilevel"/>
    <w:tmpl w:val="AC6A0FAC"/>
    <w:lvl w:ilvl="0" w:tplc="7B887C9C">
      <w:numFmt w:val="bullet"/>
      <w:lvlText w:val="-"/>
      <w:lvlJc w:val="left"/>
      <w:pPr>
        <w:ind w:left="1038" w:hanging="360"/>
      </w:pPr>
      <w:rPr>
        <w:rFonts w:ascii="Times New Roman" w:eastAsia="Times New Roman" w:hAnsi="Times New Roman" w:cs="Times New Roman" w:hint="default"/>
      </w:rPr>
    </w:lvl>
    <w:lvl w:ilvl="1" w:tplc="04050003" w:tentative="1">
      <w:start w:val="1"/>
      <w:numFmt w:val="bullet"/>
      <w:lvlText w:val="o"/>
      <w:lvlJc w:val="left"/>
      <w:pPr>
        <w:ind w:left="1758" w:hanging="360"/>
      </w:pPr>
      <w:rPr>
        <w:rFonts w:ascii="Courier New" w:hAnsi="Courier New" w:cs="Courier New" w:hint="default"/>
      </w:rPr>
    </w:lvl>
    <w:lvl w:ilvl="2" w:tplc="04050005" w:tentative="1">
      <w:start w:val="1"/>
      <w:numFmt w:val="bullet"/>
      <w:lvlText w:val=""/>
      <w:lvlJc w:val="left"/>
      <w:pPr>
        <w:ind w:left="2478" w:hanging="360"/>
      </w:pPr>
      <w:rPr>
        <w:rFonts w:ascii="Wingdings" w:hAnsi="Wingdings" w:hint="default"/>
      </w:rPr>
    </w:lvl>
    <w:lvl w:ilvl="3" w:tplc="04050001" w:tentative="1">
      <w:start w:val="1"/>
      <w:numFmt w:val="bullet"/>
      <w:lvlText w:val=""/>
      <w:lvlJc w:val="left"/>
      <w:pPr>
        <w:ind w:left="3198" w:hanging="360"/>
      </w:pPr>
      <w:rPr>
        <w:rFonts w:ascii="Symbol" w:hAnsi="Symbol" w:hint="default"/>
      </w:rPr>
    </w:lvl>
    <w:lvl w:ilvl="4" w:tplc="04050003" w:tentative="1">
      <w:start w:val="1"/>
      <w:numFmt w:val="bullet"/>
      <w:lvlText w:val="o"/>
      <w:lvlJc w:val="left"/>
      <w:pPr>
        <w:ind w:left="3918" w:hanging="360"/>
      </w:pPr>
      <w:rPr>
        <w:rFonts w:ascii="Courier New" w:hAnsi="Courier New" w:cs="Courier New" w:hint="default"/>
      </w:rPr>
    </w:lvl>
    <w:lvl w:ilvl="5" w:tplc="04050005" w:tentative="1">
      <w:start w:val="1"/>
      <w:numFmt w:val="bullet"/>
      <w:lvlText w:val=""/>
      <w:lvlJc w:val="left"/>
      <w:pPr>
        <w:ind w:left="4638" w:hanging="360"/>
      </w:pPr>
      <w:rPr>
        <w:rFonts w:ascii="Wingdings" w:hAnsi="Wingdings" w:hint="default"/>
      </w:rPr>
    </w:lvl>
    <w:lvl w:ilvl="6" w:tplc="04050001" w:tentative="1">
      <w:start w:val="1"/>
      <w:numFmt w:val="bullet"/>
      <w:lvlText w:val=""/>
      <w:lvlJc w:val="left"/>
      <w:pPr>
        <w:ind w:left="5358" w:hanging="360"/>
      </w:pPr>
      <w:rPr>
        <w:rFonts w:ascii="Symbol" w:hAnsi="Symbol" w:hint="default"/>
      </w:rPr>
    </w:lvl>
    <w:lvl w:ilvl="7" w:tplc="04050003" w:tentative="1">
      <w:start w:val="1"/>
      <w:numFmt w:val="bullet"/>
      <w:lvlText w:val="o"/>
      <w:lvlJc w:val="left"/>
      <w:pPr>
        <w:ind w:left="6078" w:hanging="360"/>
      </w:pPr>
      <w:rPr>
        <w:rFonts w:ascii="Courier New" w:hAnsi="Courier New" w:cs="Courier New" w:hint="default"/>
      </w:rPr>
    </w:lvl>
    <w:lvl w:ilvl="8" w:tplc="04050005" w:tentative="1">
      <w:start w:val="1"/>
      <w:numFmt w:val="bullet"/>
      <w:lvlText w:val=""/>
      <w:lvlJc w:val="left"/>
      <w:pPr>
        <w:ind w:left="6798" w:hanging="360"/>
      </w:pPr>
      <w:rPr>
        <w:rFonts w:ascii="Wingdings" w:hAnsi="Wingdings" w:hint="default"/>
      </w:rPr>
    </w:lvl>
  </w:abstractNum>
  <w:abstractNum w:abstractNumId="69" w15:restartNumberingAfterBreak="0">
    <w:nsid w:val="483B455C"/>
    <w:multiLevelType w:val="hybridMultilevel"/>
    <w:tmpl w:val="DB4A4C26"/>
    <w:lvl w:ilvl="0" w:tplc="A7DC4776">
      <w:start w:val="1"/>
      <w:numFmt w:val="lowerLetter"/>
      <w:lvlText w:val="%1)"/>
      <w:lvlJc w:val="left"/>
      <w:pPr>
        <w:ind w:left="720" w:hanging="360"/>
      </w:pPr>
      <w:rPr>
        <w:rFonts w:hint="default"/>
        <w:color w:val="auto"/>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70" w15:restartNumberingAfterBreak="0">
    <w:nsid w:val="487D1F68"/>
    <w:multiLevelType w:val="multilevel"/>
    <w:tmpl w:val="38AC85C4"/>
    <w:styleLink w:val="cpBulleting"/>
    <w:lvl w:ilvl="0">
      <w:start w:val="1"/>
      <w:numFmt w:val="bullet"/>
      <w:pStyle w:val="cpListBullet"/>
      <w:lvlText w:val=""/>
      <w:lvlJc w:val="left"/>
      <w:pPr>
        <w:tabs>
          <w:tab w:val="num" w:pos="454"/>
        </w:tabs>
        <w:ind w:left="454" w:hanging="454"/>
      </w:pPr>
      <w:rPr>
        <w:rFonts w:ascii="Symbol" w:hAnsi="Symbol" w:hint="default"/>
        <w:color w:val="ECB31B"/>
        <w:u w:color="FFFFFF"/>
      </w:rPr>
    </w:lvl>
    <w:lvl w:ilvl="1">
      <w:start w:val="1"/>
      <w:numFmt w:val="bullet"/>
      <w:pStyle w:val="cpListBullet2"/>
      <w:lvlText w:val=""/>
      <w:lvlJc w:val="left"/>
      <w:pPr>
        <w:tabs>
          <w:tab w:val="num" w:pos="907"/>
        </w:tabs>
        <w:ind w:left="907" w:hanging="453"/>
      </w:pPr>
      <w:rPr>
        <w:rFonts w:ascii="Symbol" w:hAnsi="Symbol" w:hint="default"/>
        <w:color w:val="ECB31B"/>
      </w:rPr>
    </w:lvl>
    <w:lvl w:ilvl="2">
      <w:start w:val="1"/>
      <w:numFmt w:val="bullet"/>
      <w:pStyle w:val="cpListBullet3"/>
      <w:lvlText w:val=""/>
      <w:lvlJc w:val="left"/>
      <w:pPr>
        <w:tabs>
          <w:tab w:val="num" w:pos="1361"/>
        </w:tabs>
        <w:ind w:left="1361" w:hanging="454"/>
      </w:pPr>
      <w:rPr>
        <w:rFonts w:ascii="Symbol" w:hAnsi="Symbol" w:hint="default"/>
        <w:color w:val="ECB31B"/>
      </w:rPr>
    </w:lvl>
    <w:lvl w:ilvl="3">
      <w:start w:val="1"/>
      <w:numFmt w:val="bullet"/>
      <w:pStyle w:val="cpListBullet4"/>
      <w:lvlText w:val=""/>
      <w:lvlJc w:val="left"/>
      <w:pPr>
        <w:tabs>
          <w:tab w:val="num" w:pos="1814"/>
        </w:tabs>
        <w:ind w:left="1814" w:hanging="453"/>
      </w:pPr>
      <w:rPr>
        <w:rFonts w:ascii="Symbol" w:hAnsi="Symbol" w:hint="default"/>
        <w:color w:val="ECB31B"/>
      </w:rPr>
    </w:lvl>
    <w:lvl w:ilvl="4">
      <w:start w:val="1"/>
      <w:numFmt w:val="bullet"/>
      <w:pStyle w:val="cpListBullet5"/>
      <w:lvlText w:val=""/>
      <w:lvlJc w:val="left"/>
      <w:pPr>
        <w:tabs>
          <w:tab w:val="num" w:pos="2268"/>
        </w:tabs>
        <w:ind w:left="2268" w:hanging="454"/>
      </w:pPr>
      <w:rPr>
        <w:rFonts w:ascii="Symbol" w:hAnsi="Symbol" w:hint="default"/>
        <w:color w:val="ECB31B"/>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71" w15:restartNumberingAfterBreak="0">
    <w:nsid w:val="499D61B7"/>
    <w:multiLevelType w:val="multilevel"/>
    <w:tmpl w:val="8626F9CC"/>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8"/>
      <w:numFmt w:val="decimal"/>
      <w:lvlText w:val="%4."/>
      <w:lvlJc w:val="left"/>
      <w:pPr>
        <w:tabs>
          <w:tab w:val="num" w:pos="907"/>
        </w:tabs>
        <w:ind w:left="907" w:hanging="907"/>
      </w:pPr>
      <w:rPr>
        <w:rFonts w:hint="default"/>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72" w15:restartNumberingAfterBreak="0">
    <w:nsid w:val="4B0F3757"/>
    <w:multiLevelType w:val="hybridMultilevel"/>
    <w:tmpl w:val="A4CCD4BC"/>
    <w:lvl w:ilvl="0" w:tplc="04050017">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73" w15:restartNumberingAfterBreak="0">
    <w:nsid w:val="4B570AE6"/>
    <w:multiLevelType w:val="hybridMultilevel"/>
    <w:tmpl w:val="9E769CBE"/>
    <w:lvl w:ilvl="0" w:tplc="2CAAE4E4">
      <w:start w:val="2"/>
      <w:numFmt w:val="lowerLetter"/>
      <w:lvlText w:val="%1)"/>
      <w:lvlJc w:val="left"/>
      <w:pPr>
        <w:ind w:left="360" w:hanging="360"/>
      </w:pPr>
      <w:rPr>
        <w:rFonts w:hint="default"/>
      </w:rPr>
    </w:lvl>
    <w:lvl w:ilvl="1" w:tplc="04050019" w:tentative="1">
      <w:start w:val="1"/>
      <w:numFmt w:val="lowerLetter"/>
      <w:lvlText w:val="%2."/>
      <w:lvlJc w:val="left"/>
      <w:pPr>
        <w:ind w:left="1080" w:hanging="360"/>
      </w:p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74" w15:restartNumberingAfterBreak="0">
    <w:nsid w:val="4BC0448A"/>
    <w:multiLevelType w:val="hybridMultilevel"/>
    <w:tmpl w:val="863E994C"/>
    <w:lvl w:ilvl="0" w:tplc="BB402ABA">
      <w:numFmt w:val="bullet"/>
      <w:lvlText w:val="-"/>
      <w:lvlJc w:val="left"/>
      <w:pPr>
        <w:ind w:left="3479" w:hanging="360"/>
      </w:p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75" w15:restartNumberingAfterBreak="0">
    <w:nsid w:val="4BEB40FB"/>
    <w:multiLevelType w:val="hybridMultilevel"/>
    <w:tmpl w:val="57967A80"/>
    <w:lvl w:ilvl="0" w:tplc="A42CDEA0">
      <w:start w:val="1"/>
      <w:numFmt w:val="lowerLetter"/>
      <w:pStyle w:val="cpslovnpsmenn"/>
      <w:lvlText w:val="%1)"/>
      <w:lvlJc w:val="left"/>
      <w:pPr>
        <w:ind w:left="1021" w:hanging="454"/>
      </w:pPr>
      <w:rPr>
        <w:rFonts w:ascii="Times New Roman" w:eastAsia="Times New Roman" w:hAnsi="Times New Roman" w:cs="Times New Roman" w:hint="default"/>
      </w:rPr>
    </w:lvl>
    <w:lvl w:ilvl="1" w:tplc="04050019">
      <w:start w:val="1"/>
      <w:numFmt w:val="lowerLetter"/>
      <w:lvlText w:val="%2."/>
      <w:lvlJc w:val="left"/>
      <w:pPr>
        <w:tabs>
          <w:tab w:val="num" w:pos="1440"/>
        </w:tabs>
        <w:ind w:left="1440" w:hanging="360"/>
      </w:pPr>
    </w:lvl>
    <w:lvl w:ilvl="2" w:tplc="0405001B" w:tentative="1">
      <w:start w:val="1"/>
      <w:numFmt w:val="lowerRoman"/>
      <w:lvlText w:val="%3."/>
      <w:lvlJc w:val="right"/>
      <w:pPr>
        <w:tabs>
          <w:tab w:val="num" w:pos="2160"/>
        </w:tabs>
        <w:ind w:left="2160" w:hanging="180"/>
      </w:pPr>
    </w:lvl>
    <w:lvl w:ilvl="3" w:tplc="0405000F" w:tentative="1">
      <w:start w:val="1"/>
      <w:numFmt w:val="decimal"/>
      <w:lvlText w:val="%4."/>
      <w:lvlJc w:val="left"/>
      <w:pPr>
        <w:tabs>
          <w:tab w:val="num" w:pos="2880"/>
        </w:tabs>
        <w:ind w:left="2880" w:hanging="360"/>
      </w:pPr>
    </w:lvl>
    <w:lvl w:ilvl="4" w:tplc="04050019" w:tentative="1">
      <w:start w:val="1"/>
      <w:numFmt w:val="lowerLetter"/>
      <w:lvlText w:val="%5."/>
      <w:lvlJc w:val="left"/>
      <w:pPr>
        <w:tabs>
          <w:tab w:val="num" w:pos="3600"/>
        </w:tabs>
        <w:ind w:left="3600" w:hanging="360"/>
      </w:pPr>
    </w:lvl>
    <w:lvl w:ilvl="5" w:tplc="0405001B" w:tentative="1">
      <w:start w:val="1"/>
      <w:numFmt w:val="lowerRoman"/>
      <w:lvlText w:val="%6."/>
      <w:lvlJc w:val="right"/>
      <w:pPr>
        <w:tabs>
          <w:tab w:val="num" w:pos="4320"/>
        </w:tabs>
        <w:ind w:left="4320" w:hanging="180"/>
      </w:pPr>
    </w:lvl>
    <w:lvl w:ilvl="6" w:tplc="0405000F" w:tentative="1">
      <w:start w:val="1"/>
      <w:numFmt w:val="decimal"/>
      <w:lvlText w:val="%7."/>
      <w:lvlJc w:val="left"/>
      <w:pPr>
        <w:tabs>
          <w:tab w:val="num" w:pos="5040"/>
        </w:tabs>
        <w:ind w:left="5040" w:hanging="360"/>
      </w:pPr>
    </w:lvl>
    <w:lvl w:ilvl="7" w:tplc="04050019" w:tentative="1">
      <w:start w:val="1"/>
      <w:numFmt w:val="lowerLetter"/>
      <w:lvlText w:val="%8."/>
      <w:lvlJc w:val="left"/>
      <w:pPr>
        <w:tabs>
          <w:tab w:val="num" w:pos="5760"/>
        </w:tabs>
        <w:ind w:left="5760" w:hanging="360"/>
      </w:pPr>
    </w:lvl>
    <w:lvl w:ilvl="8" w:tplc="0405001B" w:tentative="1">
      <w:start w:val="1"/>
      <w:numFmt w:val="lowerRoman"/>
      <w:lvlText w:val="%9."/>
      <w:lvlJc w:val="right"/>
      <w:pPr>
        <w:tabs>
          <w:tab w:val="num" w:pos="6480"/>
        </w:tabs>
        <w:ind w:left="6480" w:hanging="180"/>
      </w:pPr>
    </w:lvl>
  </w:abstractNum>
  <w:abstractNum w:abstractNumId="76" w15:restartNumberingAfterBreak="0">
    <w:nsid w:val="4BF96677"/>
    <w:multiLevelType w:val="hybridMultilevel"/>
    <w:tmpl w:val="CC14A640"/>
    <w:lvl w:ilvl="0" w:tplc="B950CE6C">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77" w15:restartNumberingAfterBreak="0">
    <w:nsid w:val="4D9B78AF"/>
    <w:multiLevelType w:val="hybridMultilevel"/>
    <w:tmpl w:val="C67AF0F8"/>
    <w:lvl w:ilvl="0" w:tplc="A1AA9316">
      <w:start w:val="1"/>
      <w:numFmt w:val="lowerLetter"/>
      <w:lvlText w:val="%1)"/>
      <w:lvlJc w:val="left"/>
      <w:pPr>
        <w:ind w:left="360" w:hanging="360"/>
      </w:pPr>
      <w:rPr>
        <w:rFonts w:hint="default"/>
      </w:rPr>
    </w:lvl>
    <w:lvl w:ilvl="1" w:tplc="04050019" w:tentative="1">
      <w:start w:val="1"/>
      <w:numFmt w:val="lowerLetter"/>
      <w:lvlText w:val="%2."/>
      <w:lvlJc w:val="left"/>
      <w:pPr>
        <w:ind w:left="1080" w:hanging="360"/>
      </w:p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78" w15:restartNumberingAfterBreak="0">
    <w:nsid w:val="4E22256B"/>
    <w:multiLevelType w:val="hybridMultilevel"/>
    <w:tmpl w:val="FEDC0AA2"/>
    <w:lvl w:ilvl="0" w:tplc="04050001">
      <w:start w:val="1"/>
      <w:numFmt w:val="bullet"/>
      <w:lvlText w:val=""/>
      <w:lvlJc w:val="left"/>
      <w:pPr>
        <w:ind w:left="1440" w:hanging="360"/>
      </w:pPr>
      <w:rPr>
        <w:rFonts w:ascii="Symbol" w:hAnsi="Symbol" w:hint="default"/>
      </w:rPr>
    </w:lvl>
    <w:lvl w:ilvl="1" w:tplc="04050001">
      <w:start w:val="1"/>
      <w:numFmt w:val="bullet"/>
      <w:lvlText w:val=""/>
      <w:lvlJc w:val="left"/>
      <w:pPr>
        <w:ind w:left="2160" w:hanging="360"/>
      </w:pPr>
      <w:rPr>
        <w:rFonts w:ascii="Symbol" w:hAnsi="Symbol" w:hint="default"/>
      </w:rPr>
    </w:lvl>
    <w:lvl w:ilvl="2" w:tplc="04050005" w:tentative="1">
      <w:start w:val="1"/>
      <w:numFmt w:val="bullet"/>
      <w:lvlText w:val=""/>
      <w:lvlJc w:val="left"/>
      <w:pPr>
        <w:ind w:left="2880" w:hanging="360"/>
      </w:pPr>
      <w:rPr>
        <w:rFonts w:ascii="Wingdings" w:hAnsi="Wingdings" w:hint="default"/>
      </w:rPr>
    </w:lvl>
    <w:lvl w:ilvl="3" w:tplc="04050001" w:tentative="1">
      <w:start w:val="1"/>
      <w:numFmt w:val="bullet"/>
      <w:lvlText w:val=""/>
      <w:lvlJc w:val="left"/>
      <w:pPr>
        <w:ind w:left="3600" w:hanging="360"/>
      </w:pPr>
      <w:rPr>
        <w:rFonts w:ascii="Symbol" w:hAnsi="Symbol" w:hint="default"/>
      </w:rPr>
    </w:lvl>
    <w:lvl w:ilvl="4" w:tplc="04050003" w:tentative="1">
      <w:start w:val="1"/>
      <w:numFmt w:val="bullet"/>
      <w:lvlText w:val="o"/>
      <w:lvlJc w:val="left"/>
      <w:pPr>
        <w:ind w:left="4320" w:hanging="360"/>
      </w:pPr>
      <w:rPr>
        <w:rFonts w:ascii="Courier New" w:hAnsi="Courier New" w:cs="Courier New" w:hint="default"/>
      </w:rPr>
    </w:lvl>
    <w:lvl w:ilvl="5" w:tplc="04050005" w:tentative="1">
      <w:start w:val="1"/>
      <w:numFmt w:val="bullet"/>
      <w:lvlText w:val=""/>
      <w:lvlJc w:val="left"/>
      <w:pPr>
        <w:ind w:left="5040" w:hanging="360"/>
      </w:pPr>
      <w:rPr>
        <w:rFonts w:ascii="Wingdings" w:hAnsi="Wingdings" w:hint="default"/>
      </w:rPr>
    </w:lvl>
    <w:lvl w:ilvl="6" w:tplc="04050001" w:tentative="1">
      <w:start w:val="1"/>
      <w:numFmt w:val="bullet"/>
      <w:lvlText w:val=""/>
      <w:lvlJc w:val="left"/>
      <w:pPr>
        <w:ind w:left="5760" w:hanging="360"/>
      </w:pPr>
      <w:rPr>
        <w:rFonts w:ascii="Symbol" w:hAnsi="Symbol" w:hint="default"/>
      </w:rPr>
    </w:lvl>
    <w:lvl w:ilvl="7" w:tplc="04050003" w:tentative="1">
      <w:start w:val="1"/>
      <w:numFmt w:val="bullet"/>
      <w:lvlText w:val="o"/>
      <w:lvlJc w:val="left"/>
      <w:pPr>
        <w:ind w:left="6480" w:hanging="360"/>
      </w:pPr>
      <w:rPr>
        <w:rFonts w:ascii="Courier New" w:hAnsi="Courier New" w:cs="Courier New" w:hint="default"/>
      </w:rPr>
    </w:lvl>
    <w:lvl w:ilvl="8" w:tplc="04050005" w:tentative="1">
      <w:start w:val="1"/>
      <w:numFmt w:val="bullet"/>
      <w:lvlText w:val=""/>
      <w:lvlJc w:val="left"/>
      <w:pPr>
        <w:ind w:left="7200" w:hanging="360"/>
      </w:pPr>
      <w:rPr>
        <w:rFonts w:ascii="Wingdings" w:hAnsi="Wingdings" w:hint="default"/>
      </w:rPr>
    </w:lvl>
  </w:abstractNum>
  <w:abstractNum w:abstractNumId="79" w15:restartNumberingAfterBreak="0">
    <w:nsid w:val="4EC64FFB"/>
    <w:multiLevelType w:val="hybridMultilevel"/>
    <w:tmpl w:val="B6BCBFC4"/>
    <w:lvl w:ilvl="0" w:tplc="4FFAB8BC">
      <w:numFmt w:val="bullet"/>
      <w:lvlText w:val=""/>
      <w:lvlJc w:val="left"/>
      <w:pPr>
        <w:ind w:left="252" w:hanging="360"/>
      </w:pPr>
      <w:rPr>
        <w:rFonts w:ascii="Symbol" w:eastAsiaTheme="minorHAnsi" w:hAnsi="Symbol" w:cs="Arial" w:hint="default"/>
        <w:color w:val="FF0000"/>
      </w:rPr>
    </w:lvl>
    <w:lvl w:ilvl="1" w:tplc="04050003" w:tentative="1">
      <w:start w:val="1"/>
      <w:numFmt w:val="bullet"/>
      <w:lvlText w:val="o"/>
      <w:lvlJc w:val="left"/>
      <w:pPr>
        <w:ind w:left="972" w:hanging="360"/>
      </w:pPr>
      <w:rPr>
        <w:rFonts w:ascii="Courier New" w:hAnsi="Courier New" w:cs="Courier New" w:hint="default"/>
      </w:rPr>
    </w:lvl>
    <w:lvl w:ilvl="2" w:tplc="04050005" w:tentative="1">
      <w:start w:val="1"/>
      <w:numFmt w:val="bullet"/>
      <w:lvlText w:val=""/>
      <w:lvlJc w:val="left"/>
      <w:pPr>
        <w:ind w:left="1692" w:hanging="360"/>
      </w:pPr>
      <w:rPr>
        <w:rFonts w:ascii="Wingdings" w:hAnsi="Wingdings" w:hint="default"/>
      </w:rPr>
    </w:lvl>
    <w:lvl w:ilvl="3" w:tplc="04050001" w:tentative="1">
      <w:start w:val="1"/>
      <w:numFmt w:val="bullet"/>
      <w:lvlText w:val=""/>
      <w:lvlJc w:val="left"/>
      <w:pPr>
        <w:ind w:left="2412" w:hanging="360"/>
      </w:pPr>
      <w:rPr>
        <w:rFonts w:ascii="Symbol" w:hAnsi="Symbol" w:hint="default"/>
      </w:rPr>
    </w:lvl>
    <w:lvl w:ilvl="4" w:tplc="04050003" w:tentative="1">
      <w:start w:val="1"/>
      <w:numFmt w:val="bullet"/>
      <w:lvlText w:val="o"/>
      <w:lvlJc w:val="left"/>
      <w:pPr>
        <w:ind w:left="3132" w:hanging="360"/>
      </w:pPr>
      <w:rPr>
        <w:rFonts w:ascii="Courier New" w:hAnsi="Courier New" w:cs="Courier New" w:hint="default"/>
      </w:rPr>
    </w:lvl>
    <w:lvl w:ilvl="5" w:tplc="04050005" w:tentative="1">
      <w:start w:val="1"/>
      <w:numFmt w:val="bullet"/>
      <w:lvlText w:val=""/>
      <w:lvlJc w:val="left"/>
      <w:pPr>
        <w:ind w:left="3852" w:hanging="360"/>
      </w:pPr>
      <w:rPr>
        <w:rFonts w:ascii="Wingdings" w:hAnsi="Wingdings" w:hint="default"/>
      </w:rPr>
    </w:lvl>
    <w:lvl w:ilvl="6" w:tplc="04050001" w:tentative="1">
      <w:start w:val="1"/>
      <w:numFmt w:val="bullet"/>
      <w:lvlText w:val=""/>
      <w:lvlJc w:val="left"/>
      <w:pPr>
        <w:ind w:left="4572" w:hanging="360"/>
      </w:pPr>
      <w:rPr>
        <w:rFonts w:ascii="Symbol" w:hAnsi="Symbol" w:hint="default"/>
      </w:rPr>
    </w:lvl>
    <w:lvl w:ilvl="7" w:tplc="04050003" w:tentative="1">
      <w:start w:val="1"/>
      <w:numFmt w:val="bullet"/>
      <w:lvlText w:val="o"/>
      <w:lvlJc w:val="left"/>
      <w:pPr>
        <w:ind w:left="5292" w:hanging="360"/>
      </w:pPr>
      <w:rPr>
        <w:rFonts w:ascii="Courier New" w:hAnsi="Courier New" w:cs="Courier New" w:hint="default"/>
      </w:rPr>
    </w:lvl>
    <w:lvl w:ilvl="8" w:tplc="04050005" w:tentative="1">
      <w:start w:val="1"/>
      <w:numFmt w:val="bullet"/>
      <w:lvlText w:val=""/>
      <w:lvlJc w:val="left"/>
      <w:pPr>
        <w:ind w:left="6012" w:hanging="360"/>
      </w:pPr>
      <w:rPr>
        <w:rFonts w:ascii="Wingdings" w:hAnsi="Wingdings" w:hint="default"/>
      </w:rPr>
    </w:lvl>
  </w:abstractNum>
  <w:abstractNum w:abstractNumId="80" w15:restartNumberingAfterBreak="0">
    <w:nsid w:val="4EE91511"/>
    <w:multiLevelType w:val="hybridMultilevel"/>
    <w:tmpl w:val="023E5056"/>
    <w:lvl w:ilvl="0" w:tplc="04050017">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81" w15:restartNumberingAfterBreak="0">
    <w:nsid w:val="51212F4E"/>
    <w:multiLevelType w:val="hybridMultilevel"/>
    <w:tmpl w:val="248C9720"/>
    <w:lvl w:ilvl="0" w:tplc="EC9E03D6">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82" w15:restartNumberingAfterBreak="0">
    <w:nsid w:val="538D0307"/>
    <w:multiLevelType w:val="hybridMultilevel"/>
    <w:tmpl w:val="86E0D4AA"/>
    <w:lvl w:ilvl="0" w:tplc="4AE81AB6">
      <w:start w:val="1"/>
      <w:numFmt w:val="bullet"/>
      <w:pStyle w:val="cpodrky1"/>
      <w:lvlText w:val=""/>
      <w:lvlJc w:val="left"/>
      <w:pPr>
        <w:tabs>
          <w:tab w:val="num" w:pos="1440"/>
        </w:tabs>
        <w:ind w:left="1440" w:hanging="360"/>
      </w:pPr>
      <w:rPr>
        <w:rFonts w:ascii="Wingdings 2" w:hAnsi="Wingdings 2" w:hint="default"/>
      </w:rPr>
    </w:lvl>
    <w:lvl w:ilvl="1" w:tplc="360A7C94">
      <w:start w:val="1"/>
      <w:numFmt w:val="bullet"/>
      <w:pStyle w:val="cpodrky2"/>
      <w:lvlText w:val="–"/>
      <w:lvlJc w:val="left"/>
      <w:pPr>
        <w:tabs>
          <w:tab w:val="num" w:pos="1440"/>
        </w:tabs>
        <w:ind w:left="1440" w:hanging="360"/>
      </w:pPr>
      <w:rPr>
        <w:rFonts w:ascii="Times New Roman" w:hAnsi="Times New Roman" w:cs="Times New Roman" w:hint="default"/>
      </w:rPr>
    </w:lvl>
    <w:lvl w:ilvl="2" w:tplc="04050005">
      <w:start w:val="1"/>
      <w:numFmt w:val="bullet"/>
      <w:lvlText w:val=""/>
      <w:lvlJc w:val="left"/>
      <w:pPr>
        <w:tabs>
          <w:tab w:val="num" w:pos="2160"/>
        </w:tabs>
        <w:ind w:left="2160" w:hanging="360"/>
      </w:pPr>
      <w:rPr>
        <w:rFonts w:ascii="Wingdings" w:hAnsi="Wingdings" w:hint="default"/>
      </w:rPr>
    </w:lvl>
    <w:lvl w:ilvl="3" w:tplc="04050001">
      <w:start w:val="1"/>
      <w:numFmt w:val="bullet"/>
      <w:lvlText w:val=""/>
      <w:lvlJc w:val="left"/>
      <w:pPr>
        <w:tabs>
          <w:tab w:val="num" w:pos="2880"/>
        </w:tabs>
        <w:ind w:left="2880" w:hanging="360"/>
      </w:pPr>
      <w:rPr>
        <w:rFonts w:ascii="Symbol" w:hAnsi="Symbol" w:hint="default"/>
      </w:rPr>
    </w:lvl>
    <w:lvl w:ilvl="4" w:tplc="04050003" w:tentative="1">
      <w:start w:val="1"/>
      <w:numFmt w:val="bullet"/>
      <w:lvlText w:val="o"/>
      <w:lvlJc w:val="left"/>
      <w:pPr>
        <w:tabs>
          <w:tab w:val="num" w:pos="3600"/>
        </w:tabs>
        <w:ind w:left="3600" w:hanging="360"/>
      </w:pPr>
      <w:rPr>
        <w:rFonts w:ascii="Courier New" w:hAnsi="Courier New" w:cs="Courier New" w:hint="default"/>
      </w:rPr>
    </w:lvl>
    <w:lvl w:ilvl="5" w:tplc="04050005" w:tentative="1">
      <w:start w:val="1"/>
      <w:numFmt w:val="bullet"/>
      <w:lvlText w:val=""/>
      <w:lvlJc w:val="left"/>
      <w:pPr>
        <w:tabs>
          <w:tab w:val="num" w:pos="4320"/>
        </w:tabs>
        <w:ind w:left="4320" w:hanging="360"/>
      </w:pPr>
      <w:rPr>
        <w:rFonts w:ascii="Wingdings" w:hAnsi="Wingdings" w:hint="default"/>
      </w:rPr>
    </w:lvl>
    <w:lvl w:ilvl="6" w:tplc="04050001" w:tentative="1">
      <w:start w:val="1"/>
      <w:numFmt w:val="bullet"/>
      <w:lvlText w:val=""/>
      <w:lvlJc w:val="left"/>
      <w:pPr>
        <w:tabs>
          <w:tab w:val="num" w:pos="5040"/>
        </w:tabs>
        <w:ind w:left="5040" w:hanging="360"/>
      </w:pPr>
      <w:rPr>
        <w:rFonts w:ascii="Symbol" w:hAnsi="Symbol" w:hint="default"/>
      </w:rPr>
    </w:lvl>
    <w:lvl w:ilvl="7" w:tplc="04050003" w:tentative="1">
      <w:start w:val="1"/>
      <w:numFmt w:val="bullet"/>
      <w:lvlText w:val="o"/>
      <w:lvlJc w:val="left"/>
      <w:pPr>
        <w:tabs>
          <w:tab w:val="num" w:pos="5760"/>
        </w:tabs>
        <w:ind w:left="5760" w:hanging="360"/>
      </w:pPr>
      <w:rPr>
        <w:rFonts w:ascii="Courier New" w:hAnsi="Courier New" w:cs="Courier New" w:hint="default"/>
      </w:rPr>
    </w:lvl>
    <w:lvl w:ilvl="8" w:tplc="04050005" w:tentative="1">
      <w:start w:val="1"/>
      <w:numFmt w:val="bullet"/>
      <w:lvlText w:val=""/>
      <w:lvlJc w:val="left"/>
      <w:pPr>
        <w:tabs>
          <w:tab w:val="num" w:pos="6480"/>
        </w:tabs>
        <w:ind w:left="6480" w:hanging="360"/>
      </w:pPr>
      <w:rPr>
        <w:rFonts w:ascii="Wingdings" w:hAnsi="Wingdings" w:hint="default"/>
      </w:rPr>
    </w:lvl>
  </w:abstractNum>
  <w:abstractNum w:abstractNumId="83" w15:restartNumberingAfterBreak="0">
    <w:nsid w:val="56303039"/>
    <w:multiLevelType w:val="hybridMultilevel"/>
    <w:tmpl w:val="609A847A"/>
    <w:lvl w:ilvl="0" w:tplc="342E1CC8">
      <w:start w:val="1"/>
      <w:numFmt w:val="upperRoman"/>
      <w:lvlText w:val="%1."/>
      <w:lvlJc w:val="right"/>
      <w:pPr>
        <w:ind w:left="4188" w:hanging="360"/>
      </w:pPr>
      <w:rPr>
        <w:rFonts w:hint="default"/>
      </w:rPr>
    </w:lvl>
    <w:lvl w:ilvl="1" w:tplc="F9525A28">
      <w:start w:val="1"/>
      <w:numFmt w:val="upperLetter"/>
      <w:lvlText w:val="%2."/>
      <w:lvlJc w:val="left"/>
      <w:pPr>
        <w:ind w:left="4908" w:hanging="360"/>
      </w:pPr>
      <w:rPr>
        <w:rFonts w:hint="default"/>
      </w:rPr>
    </w:lvl>
    <w:lvl w:ilvl="2" w:tplc="0405001B" w:tentative="1">
      <w:start w:val="1"/>
      <w:numFmt w:val="lowerRoman"/>
      <w:lvlText w:val="%3."/>
      <w:lvlJc w:val="right"/>
      <w:pPr>
        <w:ind w:left="5628" w:hanging="180"/>
      </w:pPr>
    </w:lvl>
    <w:lvl w:ilvl="3" w:tplc="0405000F" w:tentative="1">
      <w:start w:val="1"/>
      <w:numFmt w:val="decimal"/>
      <w:lvlText w:val="%4."/>
      <w:lvlJc w:val="left"/>
      <w:pPr>
        <w:ind w:left="6348" w:hanging="360"/>
      </w:pPr>
    </w:lvl>
    <w:lvl w:ilvl="4" w:tplc="04050019" w:tentative="1">
      <w:start w:val="1"/>
      <w:numFmt w:val="lowerLetter"/>
      <w:lvlText w:val="%5."/>
      <w:lvlJc w:val="left"/>
      <w:pPr>
        <w:ind w:left="7068" w:hanging="360"/>
      </w:pPr>
    </w:lvl>
    <w:lvl w:ilvl="5" w:tplc="0405001B" w:tentative="1">
      <w:start w:val="1"/>
      <w:numFmt w:val="lowerRoman"/>
      <w:lvlText w:val="%6."/>
      <w:lvlJc w:val="right"/>
      <w:pPr>
        <w:ind w:left="7788" w:hanging="180"/>
      </w:pPr>
    </w:lvl>
    <w:lvl w:ilvl="6" w:tplc="0405000F" w:tentative="1">
      <w:start w:val="1"/>
      <w:numFmt w:val="decimal"/>
      <w:lvlText w:val="%7."/>
      <w:lvlJc w:val="left"/>
      <w:pPr>
        <w:ind w:left="8508" w:hanging="360"/>
      </w:pPr>
    </w:lvl>
    <w:lvl w:ilvl="7" w:tplc="04050019" w:tentative="1">
      <w:start w:val="1"/>
      <w:numFmt w:val="lowerLetter"/>
      <w:lvlText w:val="%8."/>
      <w:lvlJc w:val="left"/>
      <w:pPr>
        <w:ind w:left="9228" w:hanging="360"/>
      </w:pPr>
    </w:lvl>
    <w:lvl w:ilvl="8" w:tplc="0405001B" w:tentative="1">
      <w:start w:val="1"/>
      <w:numFmt w:val="lowerRoman"/>
      <w:lvlText w:val="%9."/>
      <w:lvlJc w:val="right"/>
      <w:pPr>
        <w:ind w:left="9948" w:hanging="180"/>
      </w:pPr>
    </w:lvl>
  </w:abstractNum>
  <w:abstractNum w:abstractNumId="84" w15:restartNumberingAfterBreak="0">
    <w:nsid w:val="57151800"/>
    <w:multiLevelType w:val="multilevel"/>
    <w:tmpl w:val="ED567A68"/>
    <w:numStyleLink w:val="cpNumbering"/>
  </w:abstractNum>
  <w:abstractNum w:abstractNumId="85" w15:restartNumberingAfterBreak="0">
    <w:nsid w:val="57BF1394"/>
    <w:multiLevelType w:val="hybridMultilevel"/>
    <w:tmpl w:val="042A158C"/>
    <w:lvl w:ilvl="0" w:tplc="7B887C9C">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86" w15:restartNumberingAfterBreak="0">
    <w:nsid w:val="58B31A81"/>
    <w:multiLevelType w:val="hybridMultilevel"/>
    <w:tmpl w:val="6B561C7E"/>
    <w:lvl w:ilvl="0" w:tplc="BB402ABA">
      <w:numFmt w:val="bullet"/>
      <w:lvlText w:val="-"/>
      <w:lvlJc w:val="left"/>
      <w:pPr>
        <w:ind w:left="720" w:hanging="360"/>
      </w:p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87" w15:restartNumberingAfterBreak="0">
    <w:nsid w:val="58CA1967"/>
    <w:multiLevelType w:val="multilevel"/>
    <w:tmpl w:val="3BB88D68"/>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4"/>
      <w:numFmt w:val="decimal"/>
      <w:lvlText w:val="%4."/>
      <w:lvlJc w:val="left"/>
      <w:pPr>
        <w:tabs>
          <w:tab w:val="num" w:pos="907"/>
        </w:tabs>
        <w:ind w:left="907" w:hanging="907"/>
      </w:pPr>
      <w:rPr>
        <w:rFonts w:hint="default"/>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88" w15:restartNumberingAfterBreak="0">
    <w:nsid w:val="58F161DC"/>
    <w:multiLevelType w:val="hybridMultilevel"/>
    <w:tmpl w:val="BF68A834"/>
    <w:lvl w:ilvl="0" w:tplc="FD1255A2">
      <w:start w:val="1"/>
      <w:numFmt w:val="lowerLetter"/>
      <w:lvlText w:val="%1)"/>
      <w:lvlJc w:val="left"/>
      <w:pPr>
        <w:ind w:left="753"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89" w15:restartNumberingAfterBreak="0">
    <w:nsid w:val="5B563E84"/>
    <w:multiLevelType w:val="hybridMultilevel"/>
    <w:tmpl w:val="F4E4770A"/>
    <w:lvl w:ilvl="0" w:tplc="7A300EE6">
      <w:start w:val="1"/>
      <w:numFmt w:val="upperRoman"/>
      <w:lvlText w:val="%1."/>
      <w:lvlJc w:val="right"/>
      <w:pPr>
        <w:ind w:left="363" w:hanging="360"/>
      </w:pPr>
    </w:lvl>
    <w:lvl w:ilvl="1" w:tplc="F9525A28">
      <w:start w:val="1"/>
      <w:numFmt w:val="upperLetter"/>
      <w:lvlText w:val="%2."/>
      <w:lvlJc w:val="left"/>
      <w:pPr>
        <w:ind w:left="1083" w:hanging="360"/>
      </w:pPr>
      <w:rPr>
        <w:rFonts w:hint="default"/>
      </w:rPr>
    </w:lvl>
    <w:lvl w:ilvl="2" w:tplc="0405001B" w:tentative="1">
      <w:start w:val="1"/>
      <w:numFmt w:val="lowerRoman"/>
      <w:lvlText w:val="%3."/>
      <w:lvlJc w:val="right"/>
      <w:pPr>
        <w:ind w:left="1803" w:hanging="180"/>
      </w:pPr>
    </w:lvl>
    <w:lvl w:ilvl="3" w:tplc="0405000F" w:tentative="1">
      <w:start w:val="1"/>
      <w:numFmt w:val="decimal"/>
      <w:lvlText w:val="%4."/>
      <w:lvlJc w:val="left"/>
      <w:pPr>
        <w:ind w:left="2523" w:hanging="360"/>
      </w:pPr>
    </w:lvl>
    <w:lvl w:ilvl="4" w:tplc="04050019" w:tentative="1">
      <w:start w:val="1"/>
      <w:numFmt w:val="lowerLetter"/>
      <w:lvlText w:val="%5."/>
      <w:lvlJc w:val="left"/>
      <w:pPr>
        <w:ind w:left="3243" w:hanging="360"/>
      </w:pPr>
    </w:lvl>
    <w:lvl w:ilvl="5" w:tplc="0405001B" w:tentative="1">
      <w:start w:val="1"/>
      <w:numFmt w:val="lowerRoman"/>
      <w:lvlText w:val="%6."/>
      <w:lvlJc w:val="right"/>
      <w:pPr>
        <w:ind w:left="3963" w:hanging="180"/>
      </w:pPr>
    </w:lvl>
    <w:lvl w:ilvl="6" w:tplc="0405000F" w:tentative="1">
      <w:start w:val="1"/>
      <w:numFmt w:val="decimal"/>
      <w:lvlText w:val="%7."/>
      <w:lvlJc w:val="left"/>
      <w:pPr>
        <w:ind w:left="4683" w:hanging="360"/>
      </w:pPr>
    </w:lvl>
    <w:lvl w:ilvl="7" w:tplc="04050019" w:tentative="1">
      <w:start w:val="1"/>
      <w:numFmt w:val="lowerLetter"/>
      <w:lvlText w:val="%8."/>
      <w:lvlJc w:val="left"/>
      <w:pPr>
        <w:ind w:left="5403" w:hanging="360"/>
      </w:pPr>
    </w:lvl>
    <w:lvl w:ilvl="8" w:tplc="0405001B" w:tentative="1">
      <w:start w:val="1"/>
      <w:numFmt w:val="lowerRoman"/>
      <w:lvlText w:val="%9."/>
      <w:lvlJc w:val="right"/>
      <w:pPr>
        <w:ind w:left="6123" w:hanging="180"/>
      </w:pPr>
    </w:lvl>
  </w:abstractNum>
  <w:abstractNum w:abstractNumId="90" w15:restartNumberingAfterBreak="0">
    <w:nsid w:val="5BFB1E20"/>
    <w:multiLevelType w:val="multilevel"/>
    <w:tmpl w:val="F348AEA2"/>
    <w:lvl w:ilvl="0">
      <w:start w:val="1"/>
      <w:numFmt w:val="decimal"/>
      <w:lvlText w:val="%1."/>
      <w:lvlJc w:val="left"/>
      <w:pPr>
        <w:ind w:left="720" w:hanging="360"/>
      </w:pPr>
    </w:lvl>
    <w:lvl w:ilvl="1">
      <w:start w:val="1"/>
      <w:numFmt w:val="lowerLetter"/>
      <w:lvlText w:val="%1)"/>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91" w15:restartNumberingAfterBreak="0">
    <w:nsid w:val="5C770027"/>
    <w:multiLevelType w:val="hybridMultilevel"/>
    <w:tmpl w:val="84F8B7DE"/>
    <w:lvl w:ilvl="0" w:tplc="4F1C5CD0">
      <w:start w:val="1"/>
      <w:numFmt w:val="bullet"/>
      <w:lvlText w:val=""/>
      <w:lvlJc w:val="left"/>
      <w:pPr>
        <w:ind w:left="1080" w:hanging="360"/>
      </w:pPr>
      <w:rPr>
        <w:rFonts w:ascii="Symbol" w:hAnsi="Symbol" w:hint="default"/>
        <w:sz w:val="16"/>
        <w:szCs w:val="16"/>
      </w:rPr>
    </w:lvl>
    <w:lvl w:ilvl="1" w:tplc="04050003" w:tentative="1">
      <w:start w:val="1"/>
      <w:numFmt w:val="bullet"/>
      <w:lvlText w:val="o"/>
      <w:lvlJc w:val="left"/>
      <w:pPr>
        <w:ind w:left="1800" w:hanging="360"/>
      </w:pPr>
      <w:rPr>
        <w:rFonts w:ascii="Courier New" w:hAnsi="Courier New" w:cs="Courier New" w:hint="default"/>
      </w:rPr>
    </w:lvl>
    <w:lvl w:ilvl="2" w:tplc="04050005" w:tentative="1">
      <w:start w:val="1"/>
      <w:numFmt w:val="bullet"/>
      <w:lvlText w:val=""/>
      <w:lvlJc w:val="left"/>
      <w:pPr>
        <w:ind w:left="2520" w:hanging="360"/>
      </w:pPr>
      <w:rPr>
        <w:rFonts w:ascii="Wingdings" w:hAnsi="Wingdings" w:hint="default"/>
      </w:rPr>
    </w:lvl>
    <w:lvl w:ilvl="3" w:tplc="04050001" w:tentative="1">
      <w:start w:val="1"/>
      <w:numFmt w:val="bullet"/>
      <w:lvlText w:val=""/>
      <w:lvlJc w:val="left"/>
      <w:pPr>
        <w:ind w:left="3240" w:hanging="360"/>
      </w:pPr>
      <w:rPr>
        <w:rFonts w:ascii="Symbol" w:hAnsi="Symbol" w:hint="default"/>
      </w:rPr>
    </w:lvl>
    <w:lvl w:ilvl="4" w:tplc="04050003" w:tentative="1">
      <w:start w:val="1"/>
      <w:numFmt w:val="bullet"/>
      <w:lvlText w:val="o"/>
      <w:lvlJc w:val="left"/>
      <w:pPr>
        <w:ind w:left="3960" w:hanging="360"/>
      </w:pPr>
      <w:rPr>
        <w:rFonts w:ascii="Courier New" w:hAnsi="Courier New" w:cs="Courier New" w:hint="default"/>
      </w:rPr>
    </w:lvl>
    <w:lvl w:ilvl="5" w:tplc="04050005" w:tentative="1">
      <w:start w:val="1"/>
      <w:numFmt w:val="bullet"/>
      <w:lvlText w:val=""/>
      <w:lvlJc w:val="left"/>
      <w:pPr>
        <w:ind w:left="4680" w:hanging="360"/>
      </w:pPr>
      <w:rPr>
        <w:rFonts w:ascii="Wingdings" w:hAnsi="Wingdings" w:hint="default"/>
      </w:rPr>
    </w:lvl>
    <w:lvl w:ilvl="6" w:tplc="04050001" w:tentative="1">
      <w:start w:val="1"/>
      <w:numFmt w:val="bullet"/>
      <w:lvlText w:val=""/>
      <w:lvlJc w:val="left"/>
      <w:pPr>
        <w:ind w:left="5400" w:hanging="360"/>
      </w:pPr>
      <w:rPr>
        <w:rFonts w:ascii="Symbol" w:hAnsi="Symbol" w:hint="default"/>
      </w:rPr>
    </w:lvl>
    <w:lvl w:ilvl="7" w:tplc="04050003" w:tentative="1">
      <w:start w:val="1"/>
      <w:numFmt w:val="bullet"/>
      <w:lvlText w:val="o"/>
      <w:lvlJc w:val="left"/>
      <w:pPr>
        <w:ind w:left="6120" w:hanging="360"/>
      </w:pPr>
      <w:rPr>
        <w:rFonts w:ascii="Courier New" w:hAnsi="Courier New" w:cs="Courier New" w:hint="default"/>
      </w:rPr>
    </w:lvl>
    <w:lvl w:ilvl="8" w:tplc="04050005" w:tentative="1">
      <w:start w:val="1"/>
      <w:numFmt w:val="bullet"/>
      <w:lvlText w:val=""/>
      <w:lvlJc w:val="left"/>
      <w:pPr>
        <w:ind w:left="6840" w:hanging="360"/>
      </w:pPr>
      <w:rPr>
        <w:rFonts w:ascii="Wingdings" w:hAnsi="Wingdings" w:hint="default"/>
      </w:rPr>
    </w:lvl>
  </w:abstractNum>
  <w:abstractNum w:abstractNumId="92" w15:restartNumberingAfterBreak="0">
    <w:nsid w:val="5D2F20B1"/>
    <w:multiLevelType w:val="hybridMultilevel"/>
    <w:tmpl w:val="C5166622"/>
    <w:lvl w:ilvl="0" w:tplc="8E9090D8">
      <w:start w:val="1"/>
      <w:numFmt w:val="lowerLetter"/>
      <w:lvlText w:val="%1)"/>
      <w:lvlJc w:val="left"/>
      <w:pPr>
        <w:ind w:left="360" w:hanging="360"/>
      </w:pPr>
      <w:rPr>
        <w:rFonts w:hint="default"/>
        <w:b w:val="0"/>
      </w:rPr>
    </w:lvl>
    <w:lvl w:ilvl="1" w:tplc="04050019" w:tentative="1">
      <w:start w:val="1"/>
      <w:numFmt w:val="lowerLetter"/>
      <w:lvlText w:val="%2."/>
      <w:lvlJc w:val="left"/>
      <w:pPr>
        <w:ind w:left="1080" w:hanging="360"/>
      </w:p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93" w15:restartNumberingAfterBreak="0">
    <w:nsid w:val="5DE02F9D"/>
    <w:multiLevelType w:val="hybridMultilevel"/>
    <w:tmpl w:val="0DEC5CAE"/>
    <w:lvl w:ilvl="0" w:tplc="7B887C9C">
      <w:numFmt w:val="bullet"/>
      <w:lvlText w:val="-"/>
      <w:lvlJc w:val="left"/>
      <w:pPr>
        <w:ind w:left="720" w:hanging="360"/>
      </w:pPr>
      <w:rPr>
        <w:rFonts w:ascii="Times New Roman" w:eastAsia="Times New Roman" w:hAnsi="Times New Roman" w:cs="Times New Roman" w:hint="default"/>
      </w:rPr>
    </w:lvl>
    <w:lvl w:ilvl="1" w:tplc="04050003">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94" w15:restartNumberingAfterBreak="0">
    <w:nsid w:val="62A9263E"/>
    <w:multiLevelType w:val="hybridMultilevel"/>
    <w:tmpl w:val="C2D61AAE"/>
    <w:lvl w:ilvl="0" w:tplc="BD808174">
      <w:start w:val="2"/>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95" w15:restartNumberingAfterBreak="0">
    <w:nsid w:val="63F44EDB"/>
    <w:multiLevelType w:val="multilevel"/>
    <w:tmpl w:val="81B20514"/>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1"/>
      <w:numFmt w:val="decimal"/>
      <w:lvlText w:val="%4."/>
      <w:lvlJc w:val="left"/>
      <w:pPr>
        <w:tabs>
          <w:tab w:val="num" w:pos="907"/>
        </w:tabs>
        <w:ind w:left="907" w:hanging="907"/>
      </w:pPr>
      <w:rPr>
        <w:rFonts w:hint="default"/>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96" w15:restartNumberingAfterBreak="0">
    <w:nsid w:val="64276A94"/>
    <w:multiLevelType w:val="hybridMultilevel"/>
    <w:tmpl w:val="C4464C76"/>
    <w:lvl w:ilvl="0" w:tplc="FA0C5470">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97" w15:restartNumberingAfterBreak="0">
    <w:nsid w:val="647E74AC"/>
    <w:multiLevelType w:val="multilevel"/>
    <w:tmpl w:val="4582FDC8"/>
    <w:lvl w:ilvl="0">
      <w:start w:val="1"/>
      <w:numFmt w:val="decimal"/>
      <w:lvlText w:val="%1."/>
      <w:lvlJc w:val="left"/>
      <w:pPr>
        <w:ind w:left="644" w:hanging="360"/>
      </w:pPr>
      <w:rPr>
        <w:b w:val="0"/>
      </w:rPr>
    </w:lvl>
    <w:lvl w:ilvl="1">
      <w:start w:val="1"/>
      <w:numFmt w:val="decimal"/>
      <w:isLgl/>
      <w:lvlText w:val="%1.%2"/>
      <w:lvlJc w:val="left"/>
      <w:pPr>
        <w:ind w:left="704" w:hanging="420"/>
      </w:pPr>
      <w:rPr>
        <w:rFonts w:hint="default"/>
        <w:b w:val="0"/>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98" w15:restartNumberingAfterBreak="0">
    <w:nsid w:val="64B96C52"/>
    <w:multiLevelType w:val="hybridMultilevel"/>
    <w:tmpl w:val="9182CD88"/>
    <w:lvl w:ilvl="0" w:tplc="0405000F">
      <w:start w:val="1"/>
      <w:numFmt w:val="decimal"/>
      <w:lvlText w:val="%1."/>
      <w:lvlJc w:val="left"/>
      <w:pPr>
        <w:ind w:left="753"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99" w15:restartNumberingAfterBreak="0">
    <w:nsid w:val="66BF08C3"/>
    <w:multiLevelType w:val="hybridMultilevel"/>
    <w:tmpl w:val="9EEEB15E"/>
    <w:lvl w:ilvl="0" w:tplc="922870E0">
      <w:start w:val="3"/>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00" w15:restartNumberingAfterBreak="0">
    <w:nsid w:val="676E3890"/>
    <w:multiLevelType w:val="hybridMultilevel"/>
    <w:tmpl w:val="4DEA6B9C"/>
    <w:lvl w:ilvl="0" w:tplc="26783A72">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01" w15:restartNumberingAfterBreak="0">
    <w:nsid w:val="68B24610"/>
    <w:multiLevelType w:val="hybridMultilevel"/>
    <w:tmpl w:val="1D801FE0"/>
    <w:lvl w:ilvl="0" w:tplc="7B887C9C">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02" w15:restartNumberingAfterBreak="0">
    <w:nsid w:val="6A6B5F88"/>
    <w:multiLevelType w:val="multilevel"/>
    <w:tmpl w:val="9198DF14"/>
    <w:lvl w:ilvl="0">
      <w:start w:val="2"/>
      <w:numFmt w:val="decimal"/>
      <w:lvlText w:val="%1."/>
      <w:lvlJc w:val="left"/>
      <w:pPr>
        <w:ind w:left="360" w:hanging="360"/>
      </w:pPr>
      <w:rPr>
        <w:rFonts w:hint="default"/>
        <w:i/>
      </w:rPr>
    </w:lvl>
    <w:lvl w:ilvl="1">
      <w:start w:val="1"/>
      <w:numFmt w:val="decimal"/>
      <w:lvlText w:val="%1.%2."/>
      <w:lvlJc w:val="left"/>
      <w:pPr>
        <w:ind w:left="-217" w:hanging="360"/>
      </w:pPr>
      <w:rPr>
        <w:rFonts w:hint="default"/>
        <w:b/>
        <w:bCs/>
        <w:i/>
      </w:rPr>
    </w:lvl>
    <w:lvl w:ilvl="2">
      <w:start w:val="1"/>
      <w:numFmt w:val="decimal"/>
      <w:lvlText w:val="%1.%2.%3."/>
      <w:lvlJc w:val="left"/>
      <w:pPr>
        <w:ind w:left="-434" w:hanging="720"/>
      </w:pPr>
      <w:rPr>
        <w:rFonts w:hint="default"/>
        <w:i/>
      </w:rPr>
    </w:lvl>
    <w:lvl w:ilvl="3">
      <w:start w:val="1"/>
      <w:numFmt w:val="decimal"/>
      <w:lvlText w:val="%1.%2.%3.%4."/>
      <w:lvlJc w:val="left"/>
      <w:pPr>
        <w:ind w:left="-1011" w:hanging="720"/>
      </w:pPr>
      <w:rPr>
        <w:rFonts w:hint="default"/>
        <w:i/>
      </w:rPr>
    </w:lvl>
    <w:lvl w:ilvl="4">
      <w:start w:val="1"/>
      <w:numFmt w:val="decimal"/>
      <w:lvlText w:val="%1.%2.%3.%4.%5."/>
      <w:lvlJc w:val="left"/>
      <w:pPr>
        <w:ind w:left="-1228" w:hanging="1080"/>
      </w:pPr>
      <w:rPr>
        <w:rFonts w:hint="default"/>
        <w:i/>
      </w:rPr>
    </w:lvl>
    <w:lvl w:ilvl="5">
      <w:start w:val="1"/>
      <w:numFmt w:val="decimal"/>
      <w:lvlText w:val="%1.%2.%3.%4.%5.%6."/>
      <w:lvlJc w:val="left"/>
      <w:pPr>
        <w:ind w:left="-1805" w:hanging="1080"/>
      </w:pPr>
      <w:rPr>
        <w:rFonts w:hint="default"/>
        <w:i/>
      </w:rPr>
    </w:lvl>
    <w:lvl w:ilvl="6">
      <w:start w:val="1"/>
      <w:numFmt w:val="decimal"/>
      <w:lvlText w:val="%1.%2.%3.%4.%5.%6.%7."/>
      <w:lvlJc w:val="left"/>
      <w:pPr>
        <w:ind w:left="-2022" w:hanging="1440"/>
      </w:pPr>
      <w:rPr>
        <w:rFonts w:hint="default"/>
        <w:i/>
      </w:rPr>
    </w:lvl>
    <w:lvl w:ilvl="7">
      <w:start w:val="1"/>
      <w:numFmt w:val="decimal"/>
      <w:lvlText w:val="%1.%2.%3.%4.%5.%6.%7.%8."/>
      <w:lvlJc w:val="left"/>
      <w:pPr>
        <w:ind w:left="-2599" w:hanging="1440"/>
      </w:pPr>
      <w:rPr>
        <w:rFonts w:hint="default"/>
        <w:i/>
      </w:rPr>
    </w:lvl>
    <w:lvl w:ilvl="8">
      <w:start w:val="1"/>
      <w:numFmt w:val="decimal"/>
      <w:lvlText w:val="%1.%2.%3.%4.%5.%6.%7.%8.%9."/>
      <w:lvlJc w:val="left"/>
      <w:pPr>
        <w:ind w:left="-2816" w:hanging="1800"/>
      </w:pPr>
      <w:rPr>
        <w:rFonts w:hint="default"/>
        <w:i/>
      </w:rPr>
    </w:lvl>
  </w:abstractNum>
  <w:abstractNum w:abstractNumId="103" w15:restartNumberingAfterBreak="0">
    <w:nsid w:val="6D647173"/>
    <w:multiLevelType w:val="hybridMultilevel"/>
    <w:tmpl w:val="C3B690AE"/>
    <w:lvl w:ilvl="0" w:tplc="47285FE8">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04" w15:restartNumberingAfterBreak="0">
    <w:nsid w:val="6DD311B0"/>
    <w:multiLevelType w:val="hybridMultilevel"/>
    <w:tmpl w:val="A5E82382"/>
    <w:lvl w:ilvl="0" w:tplc="0405000F">
      <w:start w:val="1"/>
      <w:numFmt w:val="decimal"/>
      <w:lvlText w:val="%1."/>
      <w:lvlJc w:val="left"/>
      <w:pPr>
        <w:ind w:left="360" w:hanging="360"/>
      </w:pPr>
      <w:rPr>
        <w:rFonts w:hint="default"/>
      </w:rPr>
    </w:lvl>
    <w:lvl w:ilvl="1" w:tplc="8A1E02DE">
      <w:start w:val="1"/>
      <w:numFmt w:val="lowerLetter"/>
      <w:lvlText w:val="%2)"/>
      <w:lvlJc w:val="left"/>
      <w:pPr>
        <w:ind w:left="1080" w:hanging="360"/>
      </w:pPr>
      <w:rPr>
        <w:rFonts w:hint="default"/>
      </w:r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105" w15:restartNumberingAfterBreak="0">
    <w:nsid w:val="722961FF"/>
    <w:multiLevelType w:val="hybridMultilevel"/>
    <w:tmpl w:val="FC5297B2"/>
    <w:lvl w:ilvl="0" w:tplc="7F10180A">
      <w:start w:val="1"/>
      <w:numFmt w:val="decimal"/>
      <w:lvlText w:val="%1."/>
      <w:lvlJc w:val="left"/>
      <w:pPr>
        <w:ind w:left="360" w:hanging="360"/>
      </w:p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06" w15:restartNumberingAfterBreak="0">
    <w:nsid w:val="72660827"/>
    <w:multiLevelType w:val="hybridMultilevel"/>
    <w:tmpl w:val="0C36C880"/>
    <w:lvl w:ilvl="0" w:tplc="C786E4CC">
      <w:start w:val="2"/>
      <w:numFmt w:val="decimal"/>
      <w:lvlText w:val="%1."/>
      <w:lvlJc w:val="left"/>
      <w:pPr>
        <w:ind w:left="360" w:hanging="360"/>
      </w:pPr>
      <w:rPr>
        <w:rFonts w:hint="default"/>
      </w:rPr>
    </w:lvl>
    <w:lvl w:ilvl="1" w:tplc="04050019">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07" w15:restartNumberingAfterBreak="0">
    <w:nsid w:val="73346073"/>
    <w:multiLevelType w:val="hybridMultilevel"/>
    <w:tmpl w:val="C4464C76"/>
    <w:lvl w:ilvl="0" w:tplc="FA0C5470">
      <w:start w:val="1"/>
      <w:numFmt w:val="lowerLetter"/>
      <w:lvlText w:val="%1)"/>
      <w:lvlJc w:val="left"/>
      <w:pPr>
        <w:ind w:left="720" w:hanging="360"/>
      </w:pPr>
      <w:rPr>
        <w:rFonts w:hint="default"/>
      </w:r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08" w15:restartNumberingAfterBreak="0">
    <w:nsid w:val="736A710A"/>
    <w:multiLevelType w:val="hybridMultilevel"/>
    <w:tmpl w:val="722EEBC0"/>
    <w:lvl w:ilvl="0" w:tplc="E7DC80B4">
      <w:start w:val="1"/>
      <w:numFmt w:val="decimal"/>
      <w:lvlText w:val="%1."/>
      <w:lvlJc w:val="left"/>
      <w:pPr>
        <w:ind w:left="360" w:hanging="360"/>
      </w:pPr>
      <w:rPr>
        <w:rFonts w:hint="default"/>
        <w:b/>
      </w:rPr>
    </w:lvl>
    <w:lvl w:ilvl="1" w:tplc="8A1E02DE">
      <w:start w:val="1"/>
      <w:numFmt w:val="lowerLetter"/>
      <w:lvlText w:val="%2)"/>
      <w:lvlJc w:val="left"/>
      <w:pPr>
        <w:ind w:left="1080" w:hanging="360"/>
      </w:pPr>
      <w:rPr>
        <w:rFonts w:hint="default"/>
      </w:rPr>
    </w:lvl>
    <w:lvl w:ilvl="2" w:tplc="0405001B" w:tentative="1">
      <w:start w:val="1"/>
      <w:numFmt w:val="lowerRoman"/>
      <w:lvlText w:val="%3."/>
      <w:lvlJc w:val="right"/>
      <w:pPr>
        <w:ind w:left="1800" w:hanging="180"/>
      </w:pPr>
    </w:lvl>
    <w:lvl w:ilvl="3" w:tplc="0405000F" w:tentative="1">
      <w:start w:val="1"/>
      <w:numFmt w:val="decimal"/>
      <w:lvlText w:val="%4."/>
      <w:lvlJc w:val="left"/>
      <w:pPr>
        <w:ind w:left="2520" w:hanging="360"/>
      </w:pPr>
    </w:lvl>
    <w:lvl w:ilvl="4" w:tplc="04050019" w:tentative="1">
      <w:start w:val="1"/>
      <w:numFmt w:val="lowerLetter"/>
      <w:lvlText w:val="%5."/>
      <w:lvlJc w:val="left"/>
      <w:pPr>
        <w:ind w:left="3240" w:hanging="360"/>
      </w:pPr>
    </w:lvl>
    <w:lvl w:ilvl="5" w:tplc="0405001B" w:tentative="1">
      <w:start w:val="1"/>
      <w:numFmt w:val="lowerRoman"/>
      <w:lvlText w:val="%6."/>
      <w:lvlJc w:val="right"/>
      <w:pPr>
        <w:ind w:left="3960" w:hanging="180"/>
      </w:pPr>
    </w:lvl>
    <w:lvl w:ilvl="6" w:tplc="0405000F" w:tentative="1">
      <w:start w:val="1"/>
      <w:numFmt w:val="decimal"/>
      <w:lvlText w:val="%7."/>
      <w:lvlJc w:val="left"/>
      <w:pPr>
        <w:ind w:left="4680" w:hanging="360"/>
      </w:pPr>
    </w:lvl>
    <w:lvl w:ilvl="7" w:tplc="04050019" w:tentative="1">
      <w:start w:val="1"/>
      <w:numFmt w:val="lowerLetter"/>
      <w:lvlText w:val="%8."/>
      <w:lvlJc w:val="left"/>
      <w:pPr>
        <w:ind w:left="5400" w:hanging="360"/>
      </w:pPr>
    </w:lvl>
    <w:lvl w:ilvl="8" w:tplc="0405001B" w:tentative="1">
      <w:start w:val="1"/>
      <w:numFmt w:val="lowerRoman"/>
      <w:lvlText w:val="%9."/>
      <w:lvlJc w:val="right"/>
      <w:pPr>
        <w:ind w:left="6120" w:hanging="180"/>
      </w:pPr>
    </w:lvl>
  </w:abstractNum>
  <w:abstractNum w:abstractNumId="109" w15:restartNumberingAfterBreak="0">
    <w:nsid w:val="76031EA6"/>
    <w:multiLevelType w:val="multilevel"/>
    <w:tmpl w:val="C4824F7E"/>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1"/>
      <w:numFmt w:val="decimal"/>
      <w:lvlText w:val="%4."/>
      <w:lvlJc w:val="left"/>
      <w:pPr>
        <w:tabs>
          <w:tab w:val="num" w:pos="907"/>
        </w:tabs>
        <w:ind w:left="907" w:hanging="907"/>
      </w:pPr>
      <w:rPr>
        <w:rFonts w:hint="default"/>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110" w15:restartNumberingAfterBreak="0">
    <w:nsid w:val="766B47F7"/>
    <w:multiLevelType w:val="multilevel"/>
    <w:tmpl w:val="3BB88D68"/>
    <w:lvl w:ilvl="0">
      <w:start w:val="1"/>
      <w:numFmt w:val="decimal"/>
      <w:lvlText w:val="%1."/>
      <w:lvlJc w:val="left"/>
      <w:pPr>
        <w:tabs>
          <w:tab w:val="num" w:pos="397"/>
        </w:tabs>
        <w:ind w:left="397" w:hanging="397"/>
      </w:pPr>
      <w:rPr>
        <w:rFonts w:hint="default"/>
      </w:rPr>
    </w:lvl>
    <w:lvl w:ilvl="1">
      <w:start w:val="1"/>
      <w:numFmt w:val="decimal"/>
      <w:lvlText w:val="%1.%2."/>
      <w:lvlJc w:val="left"/>
      <w:pPr>
        <w:tabs>
          <w:tab w:val="num" w:pos="964"/>
        </w:tabs>
        <w:ind w:left="964" w:hanging="567"/>
      </w:pPr>
      <w:rPr>
        <w:rFonts w:hint="default"/>
      </w:rPr>
    </w:lvl>
    <w:lvl w:ilvl="2">
      <w:start w:val="1"/>
      <w:numFmt w:val="decimal"/>
      <w:lvlText w:val="%1.%2.%3."/>
      <w:lvlJc w:val="left"/>
      <w:pPr>
        <w:tabs>
          <w:tab w:val="num" w:pos="1701"/>
        </w:tabs>
        <w:ind w:left="1701" w:hanging="737"/>
      </w:pPr>
      <w:rPr>
        <w:rFonts w:ascii="Arial" w:hAnsi="Arial" w:hint="default"/>
      </w:rPr>
    </w:lvl>
    <w:lvl w:ilvl="3">
      <w:start w:val="4"/>
      <w:numFmt w:val="decimal"/>
      <w:lvlText w:val="%4."/>
      <w:lvlJc w:val="left"/>
      <w:pPr>
        <w:tabs>
          <w:tab w:val="num" w:pos="907"/>
        </w:tabs>
        <w:ind w:left="907" w:hanging="907"/>
      </w:pPr>
      <w:rPr>
        <w:rFonts w:hint="default"/>
      </w:rPr>
    </w:lvl>
    <w:lvl w:ilvl="4">
      <w:start w:val="1"/>
      <w:numFmt w:val="decimal"/>
      <w:lvlText w:val="%1.%2.%3.%4.%5."/>
      <w:lvlJc w:val="left"/>
      <w:pPr>
        <w:tabs>
          <w:tab w:val="num" w:pos="3686"/>
        </w:tabs>
        <w:ind w:left="3686" w:hanging="1078"/>
      </w:pPr>
      <w:rPr>
        <w:rFonts w:hint="default"/>
      </w:rPr>
    </w:lvl>
    <w:lvl w:ilvl="5">
      <w:start w:val="1"/>
      <w:numFmt w:val="lowerRoman"/>
      <w:lvlText w:val="(%6)"/>
      <w:lvlJc w:val="left"/>
      <w:pPr>
        <w:ind w:left="8337" w:hanging="397"/>
      </w:pPr>
      <w:rPr>
        <w:rFonts w:hint="default"/>
      </w:rPr>
    </w:lvl>
    <w:lvl w:ilvl="6">
      <w:start w:val="1"/>
      <w:numFmt w:val="decimal"/>
      <w:lvlText w:val="%7."/>
      <w:lvlJc w:val="left"/>
      <w:pPr>
        <w:ind w:left="8734" w:hanging="397"/>
      </w:pPr>
      <w:rPr>
        <w:rFonts w:hint="default"/>
      </w:rPr>
    </w:lvl>
    <w:lvl w:ilvl="7">
      <w:start w:val="1"/>
      <w:numFmt w:val="lowerLetter"/>
      <w:lvlText w:val="%8."/>
      <w:lvlJc w:val="left"/>
      <w:pPr>
        <w:ind w:left="9131" w:hanging="397"/>
      </w:pPr>
      <w:rPr>
        <w:rFonts w:hint="default"/>
      </w:rPr>
    </w:lvl>
    <w:lvl w:ilvl="8">
      <w:start w:val="1"/>
      <w:numFmt w:val="lowerRoman"/>
      <w:lvlText w:val="%9."/>
      <w:lvlJc w:val="left"/>
      <w:pPr>
        <w:ind w:left="9528" w:hanging="397"/>
      </w:pPr>
      <w:rPr>
        <w:rFonts w:hint="default"/>
      </w:rPr>
    </w:lvl>
  </w:abstractNum>
  <w:abstractNum w:abstractNumId="111" w15:restartNumberingAfterBreak="0">
    <w:nsid w:val="781C2B0F"/>
    <w:multiLevelType w:val="hybridMultilevel"/>
    <w:tmpl w:val="5176A01C"/>
    <w:lvl w:ilvl="0" w:tplc="7B887C9C">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12" w15:restartNumberingAfterBreak="0">
    <w:nsid w:val="78AA64F8"/>
    <w:multiLevelType w:val="hybridMultilevel"/>
    <w:tmpl w:val="C2188DA8"/>
    <w:lvl w:ilvl="0" w:tplc="04050001">
      <w:numFmt w:val="bullet"/>
      <w:lvlText w:val=""/>
      <w:lvlJc w:val="left"/>
      <w:pPr>
        <w:ind w:left="720" w:hanging="360"/>
      </w:pPr>
      <w:rPr>
        <w:rFonts w:ascii="Symbol" w:eastAsia="Times New Roman" w:hAnsi="Symbol"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13" w15:restartNumberingAfterBreak="0">
    <w:nsid w:val="79700EF5"/>
    <w:multiLevelType w:val="hybridMultilevel"/>
    <w:tmpl w:val="F55EC1BA"/>
    <w:lvl w:ilvl="0" w:tplc="0405000F">
      <w:start w:val="1"/>
      <w:numFmt w:val="decimal"/>
      <w:lvlText w:val="%1."/>
      <w:lvlJc w:val="left"/>
      <w:pPr>
        <w:ind w:left="720" w:hanging="360"/>
      </w:pPr>
    </w:lvl>
    <w:lvl w:ilvl="1" w:tplc="04050019" w:tentative="1">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abstractNum w:abstractNumId="114" w15:restartNumberingAfterBreak="0">
    <w:nsid w:val="7CC27266"/>
    <w:multiLevelType w:val="multilevel"/>
    <w:tmpl w:val="0405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15" w15:restartNumberingAfterBreak="0">
    <w:nsid w:val="7F57023B"/>
    <w:multiLevelType w:val="hybridMultilevel"/>
    <w:tmpl w:val="A6E639D0"/>
    <w:lvl w:ilvl="0" w:tplc="04050017">
      <w:start w:val="1"/>
      <w:numFmt w:val="lowerLetter"/>
      <w:lvlText w:val="%1)"/>
      <w:lvlJc w:val="left"/>
      <w:pPr>
        <w:ind w:left="720" w:hanging="360"/>
      </w:pPr>
    </w:lvl>
    <w:lvl w:ilvl="1" w:tplc="04050019">
      <w:start w:val="1"/>
      <w:numFmt w:val="lowerLetter"/>
      <w:lvlText w:val="%2."/>
      <w:lvlJc w:val="left"/>
      <w:pPr>
        <w:ind w:left="1440" w:hanging="360"/>
      </w:pPr>
    </w:lvl>
    <w:lvl w:ilvl="2" w:tplc="0405001B" w:tentative="1">
      <w:start w:val="1"/>
      <w:numFmt w:val="lowerRoman"/>
      <w:lvlText w:val="%3."/>
      <w:lvlJc w:val="right"/>
      <w:pPr>
        <w:ind w:left="2160" w:hanging="180"/>
      </w:pPr>
    </w:lvl>
    <w:lvl w:ilvl="3" w:tplc="0405000F" w:tentative="1">
      <w:start w:val="1"/>
      <w:numFmt w:val="decimal"/>
      <w:lvlText w:val="%4."/>
      <w:lvlJc w:val="left"/>
      <w:pPr>
        <w:ind w:left="2880" w:hanging="360"/>
      </w:pPr>
    </w:lvl>
    <w:lvl w:ilvl="4" w:tplc="04050019" w:tentative="1">
      <w:start w:val="1"/>
      <w:numFmt w:val="lowerLetter"/>
      <w:lvlText w:val="%5."/>
      <w:lvlJc w:val="left"/>
      <w:pPr>
        <w:ind w:left="3600" w:hanging="360"/>
      </w:pPr>
    </w:lvl>
    <w:lvl w:ilvl="5" w:tplc="0405001B" w:tentative="1">
      <w:start w:val="1"/>
      <w:numFmt w:val="lowerRoman"/>
      <w:lvlText w:val="%6."/>
      <w:lvlJc w:val="right"/>
      <w:pPr>
        <w:ind w:left="4320" w:hanging="180"/>
      </w:pPr>
    </w:lvl>
    <w:lvl w:ilvl="6" w:tplc="0405000F" w:tentative="1">
      <w:start w:val="1"/>
      <w:numFmt w:val="decimal"/>
      <w:lvlText w:val="%7."/>
      <w:lvlJc w:val="left"/>
      <w:pPr>
        <w:ind w:left="5040" w:hanging="360"/>
      </w:pPr>
    </w:lvl>
    <w:lvl w:ilvl="7" w:tplc="04050019" w:tentative="1">
      <w:start w:val="1"/>
      <w:numFmt w:val="lowerLetter"/>
      <w:lvlText w:val="%8."/>
      <w:lvlJc w:val="left"/>
      <w:pPr>
        <w:ind w:left="5760" w:hanging="360"/>
      </w:pPr>
    </w:lvl>
    <w:lvl w:ilvl="8" w:tplc="0405001B" w:tentative="1">
      <w:start w:val="1"/>
      <w:numFmt w:val="lowerRoman"/>
      <w:lvlText w:val="%9."/>
      <w:lvlJc w:val="right"/>
      <w:pPr>
        <w:ind w:left="6480" w:hanging="180"/>
      </w:pPr>
    </w:lvl>
  </w:abstractNum>
  <w:num w:numId="1" w16cid:durableId="1602377942">
    <w:abstractNumId w:val="90"/>
  </w:num>
  <w:num w:numId="2" w16cid:durableId="2054769746">
    <w:abstractNumId w:val="11"/>
  </w:num>
  <w:num w:numId="3" w16cid:durableId="2081056246">
    <w:abstractNumId w:val="31"/>
  </w:num>
  <w:num w:numId="4" w16cid:durableId="582027043">
    <w:abstractNumId w:val="0"/>
  </w:num>
  <w:num w:numId="5" w16cid:durableId="1427385068">
    <w:abstractNumId w:val="70"/>
  </w:num>
  <w:num w:numId="6" w16cid:durableId="1935437387">
    <w:abstractNumId w:val="22"/>
  </w:num>
  <w:num w:numId="7" w16cid:durableId="510074707">
    <w:abstractNumId w:val="84"/>
  </w:num>
  <w:num w:numId="8" w16cid:durableId="41755939">
    <w:abstractNumId w:val="63"/>
  </w:num>
  <w:num w:numId="9" w16cid:durableId="2038003679">
    <w:abstractNumId w:val="50"/>
  </w:num>
  <w:num w:numId="10" w16cid:durableId="166870361">
    <w:abstractNumId w:val="34"/>
  </w:num>
  <w:num w:numId="11" w16cid:durableId="759253558">
    <w:abstractNumId w:val="14"/>
  </w:num>
  <w:num w:numId="12" w16cid:durableId="341008005">
    <w:abstractNumId w:val="43"/>
  </w:num>
  <w:num w:numId="13" w16cid:durableId="1303727584">
    <w:abstractNumId w:val="105"/>
  </w:num>
  <w:num w:numId="14" w16cid:durableId="1923296853">
    <w:abstractNumId w:val="47"/>
  </w:num>
  <w:num w:numId="15" w16cid:durableId="1102997946">
    <w:abstractNumId w:val="114"/>
  </w:num>
  <w:num w:numId="16" w16cid:durableId="1700425338">
    <w:abstractNumId w:val="2"/>
  </w:num>
  <w:num w:numId="17" w16cid:durableId="926814056">
    <w:abstractNumId w:val="13"/>
  </w:num>
  <w:num w:numId="18" w16cid:durableId="215822467">
    <w:abstractNumId w:val="61"/>
  </w:num>
  <w:num w:numId="19" w16cid:durableId="1290015525">
    <w:abstractNumId w:val="7"/>
  </w:num>
  <w:num w:numId="20" w16cid:durableId="1930234917">
    <w:abstractNumId w:val="23"/>
  </w:num>
  <w:num w:numId="21" w16cid:durableId="495266428">
    <w:abstractNumId w:val="62"/>
  </w:num>
  <w:num w:numId="22" w16cid:durableId="2073458238">
    <w:abstractNumId w:val="106"/>
  </w:num>
  <w:num w:numId="23" w16cid:durableId="439758421">
    <w:abstractNumId w:val="8"/>
  </w:num>
  <w:num w:numId="24" w16cid:durableId="1637835764">
    <w:abstractNumId w:val="94"/>
  </w:num>
  <w:num w:numId="25" w16cid:durableId="1684355831">
    <w:abstractNumId w:val="85"/>
  </w:num>
  <w:num w:numId="26" w16cid:durableId="133528672">
    <w:abstractNumId w:val="41"/>
  </w:num>
  <w:num w:numId="27" w16cid:durableId="1481386933">
    <w:abstractNumId w:val="38"/>
  </w:num>
  <w:num w:numId="28" w16cid:durableId="1092551256">
    <w:abstractNumId w:val="68"/>
  </w:num>
  <w:num w:numId="29" w16cid:durableId="426467541">
    <w:abstractNumId w:val="107"/>
  </w:num>
  <w:num w:numId="30" w16cid:durableId="1728720627">
    <w:abstractNumId w:val="73"/>
  </w:num>
  <w:num w:numId="31" w16cid:durableId="1560674810">
    <w:abstractNumId w:val="99"/>
  </w:num>
  <w:num w:numId="32" w16cid:durableId="785850391">
    <w:abstractNumId w:val="54"/>
  </w:num>
  <w:num w:numId="33" w16cid:durableId="1288052434">
    <w:abstractNumId w:val="39"/>
  </w:num>
  <w:num w:numId="34" w16cid:durableId="84762926">
    <w:abstractNumId w:val="92"/>
  </w:num>
  <w:num w:numId="35" w16cid:durableId="402528117">
    <w:abstractNumId w:val="96"/>
  </w:num>
  <w:num w:numId="36" w16cid:durableId="1559701405">
    <w:abstractNumId w:val="69"/>
  </w:num>
  <w:num w:numId="37" w16cid:durableId="2053846870">
    <w:abstractNumId w:val="56"/>
  </w:num>
  <w:num w:numId="38" w16cid:durableId="1817066166">
    <w:abstractNumId w:val="93"/>
  </w:num>
  <w:num w:numId="39" w16cid:durableId="1380932334">
    <w:abstractNumId w:val="111"/>
  </w:num>
  <w:num w:numId="40" w16cid:durableId="896546472">
    <w:abstractNumId w:val="81"/>
  </w:num>
  <w:num w:numId="41" w16cid:durableId="2113891823">
    <w:abstractNumId w:val="51"/>
  </w:num>
  <w:num w:numId="42" w16cid:durableId="1460077296">
    <w:abstractNumId w:val="29"/>
  </w:num>
  <w:num w:numId="43" w16cid:durableId="249703381">
    <w:abstractNumId w:val="88"/>
  </w:num>
  <w:num w:numId="44" w16cid:durableId="19942432">
    <w:abstractNumId w:val="80"/>
  </w:num>
  <w:num w:numId="45" w16cid:durableId="1839806348">
    <w:abstractNumId w:val="64"/>
  </w:num>
  <w:num w:numId="46" w16cid:durableId="1792894689">
    <w:abstractNumId w:val="89"/>
  </w:num>
  <w:num w:numId="47" w16cid:durableId="954942911">
    <w:abstractNumId w:val="109"/>
  </w:num>
  <w:num w:numId="48" w16cid:durableId="1751534703">
    <w:abstractNumId w:val="59"/>
  </w:num>
  <w:num w:numId="49" w16cid:durableId="1227911452">
    <w:abstractNumId w:val="71"/>
  </w:num>
  <w:num w:numId="50" w16cid:durableId="1459837788">
    <w:abstractNumId w:val="35"/>
  </w:num>
  <w:num w:numId="51" w16cid:durableId="1095829926">
    <w:abstractNumId w:val="36"/>
  </w:num>
  <w:num w:numId="52" w16cid:durableId="1558010039">
    <w:abstractNumId w:val="86"/>
  </w:num>
  <w:num w:numId="53" w16cid:durableId="1622417928">
    <w:abstractNumId w:val="24"/>
  </w:num>
  <w:num w:numId="54" w16cid:durableId="764885213">
    <w:abstractNumId w:val="53"/>
  </w:num>
  <w:num w:numId="55" w16cid:durableId="1068579206">
    <w:abstractNumId w:val="103"/>
  </w:num>
  <w:num w:numId="56" w16cid:durableId="242374958">
    <w:abstractNumId w:val="74"/>
  </w:num>
  <w:num w:numId="57" w16cid:durableId="1141192124">
    <w:abstractNumId w:val="113"/>
  </w:num>
  <w:num w:numId="58" w16cid:durableId="1738087094">
    <w:abstractNumId w:val="25"/>
  </w:num>
  <w:num w:numId="59" w16cid:durableId="1452244769">
    <w:abstractNumId w:val="9"/>
  </w:num>
  <w:num w:numId="60" w16cid:durableId="1914311335">
    <w:abstractNumId w:val="21"/>
  </w:num>
  <w:num w:numId="61" w16cid:durableId="126555828">
    <w:abstractNumId w:val="87"/>
  </w:num>
  <w:num w:numId="62" w16cid:durableId="1646619372">
    <w:abstractNumId w:val="76"/>
  </w:num>
  <w:num w:numId="63" w16cid:durableId="1168210142">
    <w:abstractNumId w:val="58"/>
  </w:num>
  <w:num w:numId="64" w16cid:durableId="1598827221">
    <w:abstractNumId w:val="28"/>
  </w:num>
  <w:num w:numId="65" w16cid:durableId="1882207052">
    <w:abstractNumId w:val="4"/>
  </w:num>
  <w:num w:numId="66" w16cid:durableId="1168013332">
    <w:abstractNumId w:val="32"/>
  </w:num>
  <w:num w:numId="67" w16cid:durableId="1133597973">
    <w:abstractNumId w:val="55"/>
  </w:num>
  <w:num w:numId="68" w16cid:durableId="2119253598">
    <w:abstractNumId w:val="30"/>
  </w:num>
  <w:num w:numId="69" w16cid:durableId="149567854">
    <w:abstractNumId w:val="16"/>
  </w:num>
  <w:num w:numId="70" w16cid:durableId="2051415763">
    <w:abstractNumId w:val="17"/>
  </w:num>
  <w:num w:numId="71" w16cid:durableId="1665745543">
    <w:abstractNumId w:val="65"/>
  </w:num>
  <w:num w:numId="72" w16cid:durableId="1408652212">
    <w:abstractNumId w:val="44"/>
  </w:num>
  <w:num w:numId="73" w16cid:durableId="1851097041">
    <w:abstractNumId w:val="104"/>
  </w:num>
  <w:num w:numId="74" w16cid:durableId="772289461">
    <w:abstractNumId w:val="98"/>
  </w:num>
  <w:num w:numId="75" w16cid:durableId="1036853828">
    <w:abstractNumId w:val="108"/>
  </w:num>
  <w:num w:numId="76" w16cid:durableId="1086414360">
    <w:abstractNumId w:val="10"/>
  </w:num>
  <w:num w:numId="77" w16cid:durableId="1227648956">
    <w:abstractNumId w:val="48"/>
  </w:num>
  <w:num w:numId="78" w16cid:durableId="87622663">
    <w:abstractNumId w:val="52"/>
  </w:num>
  <w:num w:numId="79" w16cid:durableId="854416535">
    <w:abstractNumId w:val="18"/>
  </w:num>
  <w:num w:numId="80" w16cid:durableId="305671429">
    <w:abstractNumId w:val="110"/>
  </w:num>
  <w:num w:numId="81" w16cid:durableId="1302539989">
    <w:abstractNumId w:val="83"/>
  </w:num>
  <w:num w:numId="82" w16cid:durableId="2102291987">
    <w:abstractNumId w:val="100"/>
  </w:num>
  <w:num w:numId="83" w16cid:durableId="1577663311">
    <w:abstractNumId w:val="77"/>
  </w:num>
  <w:num w:numId="84" w16cid:durableId="1659459177">
    <w:abstractNumId w:val="79"/>
  </w:num>
  <w:num w:numId="85" w16cid:durableId="1335297899">
    <w:abstractNumId w:val="78"/>
  </w:num>
  <w:num w:numId="86" w16cid:durableId="158472372">
    <w:abstractNumId w:val="72"/>
  </w:num>
  <w:num w:numId="87" w16cid:durableId="655308440">
    <w:abstractNumId w:val="50"/>
  </w:num>
  <w:num w:numId="88" w16cid:durableId="940533164">
    <w:abstractNumId w:val="91"/>
  </w:num>
  <w:num w:numId="89" w16cid:durableId="348411903">
    <w:abstractNumId w:val="12"/>
  </w:num>
  <w:num w:numId="90" w16cid:durableId="1188133959">
    <w:abstractNumId w:val="26"/>
  </w:num>
  <w:num w:numId="91" w16cid:durableId="168231267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2" w16cid:durableId="1540123018">
    <w:abstractNumId w:val="50"/>
  </w:num>
  <w:num w:numId="93" w16cid:durableId="321667419">
    <w:abstractNumId w:val="50"/>
  </w:num>
  <w:num w:numId="94" w16cid:durableId="1992321424">
    <w:abstractNumId w:val="6"/>
  </w:num>
  <w:num w:numId="95" w16cid:durableId="1778868564">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6" w16cid:durableId="1990356953">
    <w:abstractNumId w:val="33"/>
  </w:num>
  <w:num w:numId="97" w16cid:durableId="304119149">
    <w:abstractNumId w:val="67"/>
  </w:num>
  <w:num w:numId="98" w16cid:durableId="1164707559">
    <w:abstractNumId w:val="50"/>
  </w:num>
  <w:num w:numId="99" w16cid:durableId="149828766">
    <w:abstractNumId w:val="19"/>
  </w:num>
  <w:num w:numId="100" w16cid:durableId="938411613">
    <w:abstractNumId w:val="57"/>
  </w:num>
  <w:num w:numId="101" w16cid:durableId="608856228">
    <w:abstractNumId w:val="49"/>
  </w:num>
  <w:num w:numId="102" w16cid:durableId="804734343">
    <w:abstractNumId w:val="115"/>
  </w:num>
  <w:num w:numId="103" w16cid:durableId="1822768145">
    <w:abstractNumId w:val="66"/>
  </w:num>
  <w:num w:numId="104" w16cid:durableId="576402080">
    <w:abstractNumId w:val="3"/>
  </w:num>
  <w:num w:numId="105" w16cid:durableId="661276121">
    <w:abstractNumId w:val="60"/>
  </w:num>
  <w:num w:numId="106" w16cid:durableId="1709555">
    <w:abstractNumId w:val="95"/>
  </w:num>
  <w:num w:numId="107" w16cid:durableId="1224482770">
    <w:abstractNumId w:val="1"/>
  </w:num>
  <w:num w:numId="108" w16cid:durableId="933561103">
    <w:abstractNumId w:val="40"/>
  </w:num>
  <w:num w:numId="109" w16cid:durableId="346446796">
    <w:abstractNumId w:val="112"/>
  </w:num>
  <w:num w:numId="110" w16cid:durableId="725419307">
    <w:abstractNumId w:val="20"/>
  </w:num>
  <w:num w:numId="111" w16cid:durableId="655915498">
    <w:abstractNumId w:val="27"/>
  </w:num>
  <w:num w:numId="112" w16cid:durableId="916941355">
    <w:abstractNumId w:val="5"/>
  </w:num>
  <w:num w:numId="113" w16cid:durableId="1463157757">
    <w:abstractNumId w:val="37"/>
  </w:num>
  <w:num w:numId="114" w16cid:durableId="1927834635">
    <w:abstractNumId w:val="42"/>
  </w:num>
  <w:num w:numId="115" w16cid:durableId="955600227">
    <w:abstractNumId w:val="101"/>
  </w:num>
  <w:num w:numId="116" w16cid:durableId="1362390784">
    <w:abstractNumId w:val="75"/>
  </w:num>
  <w:num w:numId="117" w16cid:durableId="195780852">
    <w:abstractNumId w:val="82"/>
  </w:num>
  <w:num w:numId="118" w16cid:durableId="238255644">
    <w:abstractNumId w:val="97"/>
  </w:num>
  <w:num w:numId="119" w16cid:durableId="1983271652">
    <w:abstractNumId w:val="3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0" w16cid:durableId="702022124">
    <w:abstractNumId w:val="21"/>
    <w:lvlOverride w:ilvl="0">
      <w:startOverride w:val="1"/>
    </w:lvlOverride>
    <w:lvlOverride w:ilvl="1">
      <w:startOverride w:val="1"/>
    </w:lvlOverride>
    <w:lvlOverride w:ilvl="2">
      <w:startOverride w:val="1"/>
    </w:lvlOverride>
    <w:lvlOverride w:ilvl="3">
      <w:startOverride w:val="2"/>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1" w16cid:durableId="2138792316">
    <w:abstractNumId w:val="87"/>
    <w:lvlOverride w:ilvl="0">
      <w:startOverride w:val="1"/>
    </w:lvlOverride>
    <w:lvlOverride w:ilvl="1">
      <w:startOverride w:val="1"/>
    </w:lvlOverride>
    <w:lvlOverride w:ilvl="2">
      <w:startOverride w:val="1"/>
    </w:lvlOverride>
    <w:lvlOverride w:ilvl="3">
      <w:startOverride w:val="4"/>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2" w16cid:durableId="623847529">
    <w:abstractNumId w:val="15"/>
  </w:num>
  <w:num w:numId="123" w16cid:durableId="1906262335">
    <w:abstractNumId w:val="102"/>
  </w:num>
  <w:num w:numId="124" w16cid:durableId="1922641967">
    <w:abstractNumId w:val="45"/>
  </w:num>
  <w:num w:numId="125" w16cid:durableId="1075737169">
    <w:abstractNumId w:val="46"/>
  </w:num>
  <w:numIdMacAtCleanup w:val="124"/>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Borůvková Ivana Bc.">
    <w15:presenceInfo w15:providerId="AD" w15:userId="S::boruvkova.ivana.4@cpost.cz::d651c19f-673a-4ab8-ae90-212c6fd9dacb"/>
  </w15:person>
  <w15:person w15:author="Akman Martina Bc.">
    <w15:presenceInfo w15:providerId="AD" w15:userId="S::akman.martina@cpost.cz::18f9d269-3040-41d3-9562-8e0adf361543"/>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80"/>
  <w:hideSpellingErrors/>
  <w:hideGrammaticalErrors/>
  <w:activeWritingStyle w:appName="MSWord" w:lang="cs-CZ" w:vendorID="64" w:dllVersion="0" w:nlCheck="1" w:checkStyle="0"/>
  <w:proofState w:spelling="clean" w:grammar="clean"/>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stylePaneSortMethod w:val="0004"/>
  <w:trackRevisions/>
  <w:defaultTabStop w:val="709"/>
  <w:hyphenationZone w:val="425"/>
  <w:drawingGridHorizontalSpacing w:val="110"/>
  <w:displayHorizontalDrawingGridEvery w:val="2"/>
  <w:characterSpacingControl w:val="doNotCompress"/>
  <w:hdrShapeDefaults>
    <o:shapedefaults v:ext="edit" spidmax="2050" fillcolor="white" stroke="f">
      <v:fill color="white"/>
      <v:stroke on="f"/>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A164F"/>
    <w:rsid w:val="000001CC"/>
    <w:rsid w:val="00000665"/>
    <w:rsid w:val="00000695"/>
    <w:rsid w:val="000006C6"/>
    <w:rsid w:val="00000953"/>
    <w:rsid w:val="000009CF"/>
    <w:rsid w:val="00000E6D"/>
    <w:rsid w:val="00000F6F"/>
    <w:rsid w:val="00001410"/>
    <w:rsid w:val="000018AB"/>
    <w:rsid w:val="00001BFC"/>
    <w:rsid w:val="00001E19"/>
    <w:rsid w:val="00002077"/>
    <w:rsid w:val="00002533"/>
    <w:rsid w:val="000027B4"/>
    <w:rsid w:val="00002842"/>
    <w:rsid w:val="00002962"/>
    <w:rsid w:val="00002AC2"/>
    <w:rsid w:val="00002C19"/>
    <w:rsid w:val="00002C1D"/>
    <w:rsid w:val="00002F2A"/>
    <w:rsid w:val="00003124"/>
    <w:rsid w:val="000034AF"/>
    <w:rsid w:val="00003901"/>
    <w:rsid w:val="00003974"/>
    <w:rsid w:val="00003A95"/>
    <w:rsid w:val="00003CD0"/>
    <w:rsid w:val="00003D4A"/>
    <w:rsid w:val="000044C4"/>
    <w:rsid w:val="00004504"/>
    <w:rsid w:val="00004801"/>
    <w:rsid w:val="00004AB6"/>
    <w:rsid w:val="00004E9C"/>
    <w:rsid w:val="0000506C"/>
    <w:rsid w:val="00005300"/>
    <w:rsid w:val="00005735"/>
    <w:rsid w:val="00005985"/>
    <w:rsid w:val="000059EE"/>
    <w:rsid w:val="00005AA5"/>
    <w:rsid w:val="00006494"/>
    <w:rsid w:val="0000679D"/>
    <w:rsid w:val="0000691C"/>
    <w:rsid w:val="00006D5D"/>
    <w:rsid w:val="00006F12"/>
    <w:rsid w:val="000073DD"/>
    <w:rsid w:val="000074D5"/>
    <w:rsid w:val="00007939"/>
    <w:rsid w:val="000109A3"/>
    <w:rsid w:val="00010C3A"/>
    <w:rsid w:val="000117E5"/>
    <w:rsid w:val="00012416"/>
    <w:rsid w:val="00012934"/>
    <w:rsid w:val="00012DD6"/>
    <w:rsid w:val="00012F40"/>
    <w:rsid w:val="00012F4B"/>
    <w:rsid w:val="000136B5"/>
    <w:rsid w:val="00013880"/>
    <w:rsid w:val="00013A14"/>
    <w:rsid w:val="00013A2E"/>
    <w:rsid w:val="00013C02"/>
    <w:rsid w:val="00014049"/>
    <w:rsid w:val="00014441"/>
    <w:rsid w:val="0001449E"/>
    <w:rsid w:val="00014739"/>
    <w:rsid w:val="00014843"/>
    <w:rsid w:val="00014B48"/>
    <w:rsid w:val="000151DD"/>
    <w:rsid w:val="000153E1"/>
    <w:rsid w:val="00015E2E"/>
    <w:rsid w:val="0001657B"/>
    <w:rsid w:val="000169CD"/>
    <w:rsid w:val="00016EF5"/>
    <w:rsid w:val="00016F2C"/>
    <w:rsid w:val="00017913"/>
    <w:rsid w:val="000200C6"/>
    <w:rsid w:val="0002014B"/>
    <w:rsid w:val="00020451"/>
    <w:rsid w:val="000207F2"/>
    <w:rsid w:val="00020992"/>
    <w:rsid w:val="00021519"/>
    <w:rsid w:val="00021732"/>
    <w:rsid w:val="00021794"/>
    <w:rsid w:val="000224A2"/>
    <w:rsid w:val="0002260A"/>
    <w:rsid w:val="00022AD3"/>
    <w:rsid w:val="00022DFA"/>
    <w:rsid w:val="00022E4A"/>
    <w:rsid w:val="00023610"/>
    <w:rsid w:val="00023866"/>
    <w:rsid w:val="00023A8E"/>
    <w:rsid w:val="00023BA8"/>
    <w:rsid w:val="00023CBF"/>
    <w:rsid w:val="00024350"/>
    <w:rsid w:val="000244F9"/>
    <w:rsid w:val="000246CE"/>
    <w:rsid w:val="00025016"/>
    <w:rsid w:val="00025067"/>
    <w:rsid w:val="000258F5"/>
    <w:rsid w:val="00025E4F"/>
    <w:rsid w:val="00025EE6"/>
    <w:rsid w:val="0002637D"/>
    <w:rsid w:val="000268DE"/>
    <w:rsid w:val="00026A5C"/>
    <w:rsid w:val="00026EB9"/>
    <w:rsid w:val="00026EE1"/>
    <w:rsid w:val="000276B5"/>
    <w:rsid w:val="00030F20"/>
    <w:rsid w:val="00031699"/>
    <w:rsid w:val="0003192B"/>
    <w:rsid w:val="00031DAF"/>
    <w:rsid w:val="00031E39"/>
    <w:rsid w:val="0003202B"/>
    <w:rsid w:val="000320A3"/>
    <w:rsid w:val="00032150"/>
    <w:rsid w:val="000321A2"/>
    <w:rsid w:val="000323B7"/>
    <w:rsid w:val="00032553"/>
    <w:rsid w:val="00032786"/>
    <w:rsid w:val="00032838"/>
    <w:rsid w:val="000328F4"/>
    <w:rsid w:val="00032DD5"/>
    <w:rsid w:val="00032FC9"/>
    <w:rsid w:val="00033A46"/>
    <w:rsid w:val="00033DD3"/>
    <w:rsid w:val="0003421F"/>
    <w:rsid w:val="000342D9"/>
    <w:rsid w:val="000351AB"/>
    <w:rsid w:val="000355BE"/>
    <w:rsid w:val="000356C8"/>
    <w:rsid w:val="00035BF3"/>
    <w:rsid w:val="00037D93"/>
    <w:rsid w:val="00040B3B"/>
    <w:rsid w:val="00040E62"/>
    <w:rsid w:val="00040E78"/>
    <w:rsid w:val="000411D9"/>
    <w:rsid w:val="000414B6"/>
    <w:rsid w:val="00041620"/>
    <w:rsid w:val="000416FE"/>
    <w:rsid w:val="00041BB0"/>
    <w:rsid w:val="00041D15"/>
    <w:rsid w:val="0004226A"/>
    <w:rsid w:val="000426C9"/>
    <w:rsid w:val="0004288B"/>
    <w:rsid w:val="00042BB8"/>
    <w:rsid w:val="00042EFE"/>
    <w:rsid w:val="0004309C"/>
    <w:rsid w:val="00043C15"/>
    <w:rsid w:val="000443D9"/>
    <w:rsid w:val="000446B4"/>
    <w:rsid w:val="000448CA"/>
    <w:rsid w:val="000449D9"/>
    <w:rsid w:val="000449F6"/>
    <w:rsid w:val="00044FBC"/>
    <w:rsid w:val="00045614"/>
    <w:rsid w:val="00045B7B"/>
    <w:rsid w:val="00045E31"/>
    <w:rsid w:val="00045F03"/>
    <w:rsid w:val="0004605D"/>
    <w:rsid w:val="00046068"/>
    <w:rsid w:val="000461BB"/>
    <w:rsid w:val="00046298"/>
    <w:rsid w:val="00046D71"/>
    <w:rsid w:val="00046E4F"/>
    <w:rsid w:val="00047765"/>
    <w:rsid w:val="00047CE2"/>
    <w:rsid w:val="00047F8F"/>
    <w:rsid w:val="000501FA"/>
    <w:rsid w:val="000502E3"/>
    <w:rsid w:val="0005081E"/>
    <w:rsid w:val="00050DDF"/>
    <w:rsid w:val="00051754"/>
    <w:rsid w:val="00051CF4"/>
    <w:rsid w:val="0005240A"/>
    <w:rsid w:val="00052BE7"/>
    <w:rsid w:val="00052FB3"/>
    <w:rsid w:val="000530F1"/>
    <w:rsid w:val="00053365"/>
    <w:rsid w:val="000534CA"/>
    <w:rsid w:val="00053FB7"/>
    <w:rsid w:val="0005403E"/>
    <w:rsid w:val="000540B9"/>
    <w:rsid w:val="0005498D"/>
    <w:rsid w:val="00054E58"/>
    <w:rsid w:val="00055574"/>
    <w:rsid w:val="00055587"/>
    <w:rsid w:val="000557A3"/>
    <w:rsid w:val="000558E0"/>
    <w:rsid w:val="00055F46"/>
    <w:rsid w:val="0005608F"/>
    <w:rsid w:val="000573B6"/>
    <w:rsid w:val="0005768F"/>
    <w:rsid w:val="00057EF0"/>
    <w:rsid w:val="00060139"/>
    <w:rsid w:val="0006047E"/>
    <w:rsid w:val="000608F0"/>
    <w:rsid w:val="00060963"/>
    <w:rsid w:val="00060A2C"/>
    <w:rsid w:val="00060B58"/>
    <w:rsid w:val="00060E84"/>
    <w:rsid w:val="0006129B"/>
    <w:rsid w:val="000615E7"/>
    <w:rsid w:val="0006199F"/>
    <w:rsid w:val="000619F1"/>
    <w:rsid w:val="0006204B"/>
    <w:rsid w:val="00062224"/>
    <w:rsid w:val="00062294"/>
    <w:rsid w:val="00062373"/>
    <w:rsid w:val="000625C3"/>
    <w:rsid w:val="00062FA9"/>
    <w:rsid w:val="00063948"/>
    <w:rsid w:val="0006397B"/>
    <w:rsid w:val="00063DFC"/>
    <w:rsid w:val="00064077"/>
    <w:rsid w:val="000644CB"/>
    <w:rsid w:val="00064575"/>
    <w:rsid w:val="000649FD"/>
    <w:rsid w:val="00064C33"/>
    <w:rsid w:val="00064C36"/>
    <w:rsid w:val="00064EBE"/>
    <w:rsid w:val="00064F33"/>
    <w:rsid w:val="00065C66"/>
    <w:rsid w:val="00065DC1"/>
    <w:rsid w:val="00066ABB"/>
    <w:rsid w:val="00066B03"/>
    <w:rsid w:val="0006726F"/>
    <w:rsid w:val="000674D1"/>
    <w:rsid w:val="0006765C"/>
    <w:rsid w:val="00067AB9"/>
    <w:rsid w:val="00067C2D"/>
    <w:rsid w:val="00067CB2"/>
    <w:rsid w:val="000702A5"/>
    <w:rsid w:val="000703B6"/>
    <w:rsid w:val="00070D20"/>
    <w:rsid w:val="000710A4"/>
    <w:rsid w:val="00071146"/>
    <w:rsid w:val="00071284"/>
    <w:rsid w:val="00071945"/>
    <w:rsid w:val="000719FA"/>
    <w:rsid w:val="00071B1C"/>
    <w:rsid w:val="00071C96"/>
    <w:rsid w:val="00071D31"/>
    <w:rsid w:val="00071E98"/>
    <w:rsid w:val="0007228E"/>
    <w:rsid w:val="000722CB"/>
    <w:rsid w:val="00072365"/>
    <w:rsid w:val="000723A3"/>
    <w:rsid w:val="00072601"/>
    <w:rsid w:val="00072AFB"/>
    <w:rsid w:val="00072D6A"/>
    <w:rsid w:val="000730F7"/>
    <w:rsid w:val="00073615"/>
    <w:rsid w:val="0007386A"/>
    <w:rsid w:val="00073A89"/>
    <w:rsid w:val="0007491D"/>
    <w:rsid w:val="00074FC4"/>
    <w:rsid w:val="0007510E"/>
    <w:rsid w:val="000754DE"/>
    <w:rsid w:val="000758EF"/>
    <w:rsid w:val="0007596D"/>
    <w:rsid w:val="00075B25"/>
    <w:rsid w:val="00075BC6"/>
    <w:rsid w:val="00075E6F"/>
    <w:rsid w:val="00075E7A"/>
    <w:rsid w:val="000762EB"/>
    <w:rsid w:val="0007636E"/>
    <w:rsid w:val="000764BE"/>
    <w:rsid w:val="000766B8"/>
    <w:rsid w:val="00076AFA"/>
    <w:rsid w:val="00076C43"/>
    <w:rsid w:val="00076C58"/>
    <w:rsid w:val="00076F27"/>
    <w:rsid w:val="0007739D"/>
    <w:rsid w:val="00077D44"/>
    <w:rsid w:val="0008036F"/>
    <w:rsid w:val="00080874"/>
    <w:rsid w:val="0008113F"/>
    <w:rsid w:val="00081413"/>
    <w:rsid w:val="0008180B"/>
    <w:rsid w:val="000819ED"/>
    <w:rsid w:val="00081B91"/>
    <w:rsid w:val="00081E5D"/>
    <w:rsid w:val="000822A0"/>
    <w:rsid w:val="000822E0"/>
    <w:rsid w:val="000824D5"/>
    <w:rsid w:val="0008286A"/>
    <w:rsid w:val="00082A26"/>
    <w:rsid w:val="0008365A"/>
    <w:rsid w:val="00083702"/>
    <w:rsid w:val="0008398C"/>
    <w:rsid w:val="00083A32"/>
    <w:rsid w:val="0008465D"/>
    <w:rsid w:val="000847E8"/>
    <w:rsid w:val="00084E59"/>
    <w:rsid w:val="00085074"/>
    <w:rsid w:val="0008529E"/>
    <w:rsid w:val="00085714"/>
    <w:rsid w:val="000859C3"/>
    <w:rsid w:val="00085DE4"/>
    <w:rsid w:val="00085E60"/>
    <w:rsid w:val="00085EA0"/>
    <w:rsid w:val="0008622F"/>
    <w:rsid w:val="0008623D"/>
    <w:rsid w:val="000863BA"/>
    <w:rsid w:val="00086679"/>
    <w:rsid w:val="0008677D"/>
    <w:rsid w:val="000869D1"/>
    <w:rsid w:val="000869D5"/>
    <w:rsid w:val="0008754F"/>
    <w:rsid w:val="00087663"/>
    <w:rsid w:val="000900F6"/>
    <w:rsid w:val="00090658"/>
    <w:rsid w:val="00090929"/>
    <w:rsid w:val="00090FCD"/>
    <w:rsid w:val="00091109"/>
    <w:rsid w:val="000921A5"/>
    <w:rsid w:val="0009231C"/>
    <w:rsid w:val="0009248E"/>
    <w:rsid w:val="00092DBB"/>
    <w:rsid w:val="00093A99"/>
    <w:rsid w:val="00093BB0"/>
    <w:rsid w:val="00093E90"/>
    <w:rsid w:val="00094150"/>
    <w:rsid w:val="00094A55"/>
    <w:rsid w:val="00095A81"/>
    <w:rsid w:val="00096033"/>
    <w:rsid w:val="00096436"/>
    <w:rsid w:val="000964CC"/>
    <w:rsid w:val="00097BAF"/>
    <w:rsid w:val="00097BE4"/>
    <w:rsid w:val="00097C8B"/>
    <w:rsid w:val="00097D7C"/>
    <w:rsid w:val="00097E07"/>
    <w:rsid w:val="00097FBB"/>
    <w:rsid w:val="000A0078"/>
    <w:rsid w:val="000A0190"/>
    <w:rsid w:val="000A09F9"/>
    <w:rsid w:val="000A0E91"/>
    <w:rsid w:val="000A0F79"/>
    <w:rsid w:val="000A1010"/>
    <w:rsid w:val="000A1145"/>
    <w:rsid w:val="000A1214"/>
    <w:rsid w:val="000A1EE3"/>
    <w:rsid w:val="000A1F85"/>
    <w:rsid w:val="000A2072"/>
    <w:rsid w:val="000A234C"/>
    <w:rsid w:val="000A2B93"/>
    <w:rsid w:val="000A2BC2"/>
    <w:rsid w:val="000A2FB9"/>
    <w:rsid w:val="000A3271"/>
    <w:rsid w:val="000A334D"/>
    <w:rsid w:val="000A33D7"/>
    <w:rsid w:val="000A364D"/>
    <w:rsid w:val="000A3703"/>
    <w:rsid w:val="000A4102"/>
    <w:rsid w:val="000A4213"/>
    <w:rsid w:val="000A4433"/>
    <w:rsid w:val="000A49E7"/>
    <w:rsid w:val="000A4CE0"/>
    <w:rsid w:val="000A4EBB"/>
    <w:rsid w:val="000A50C6"/>
    <w:rsid w:val="000A54CB"/>
    <w:rsid w:val="000A5557"/>
    <w:rsid w:val="000A56BC"/>
    <w:rsid w:val="000A61AF"/>
    <w:rsid w:val="000A651F"/>
    <w:rsid w:val="000A6596"/>
    <w:rsid w:val="000A65D7"/>
    <w:rsid w:val="000A6B3C"/>
    <w:rsid w:val="000A6C65"/>
    <w:rsid w:val="000A728D"/>
    <w:rsid w:val="000A74B8"/>
    <w:rsid w:val="000B0498"/>
    <w:rsid w:val="000B0957"/>
    <w:rsid w:val="000B0971"/>
    <w:rsid w:val="000B1503"/>
    <w:rsid w:val="000B189F"/>
    <w:rsid w:val="000B19CB"/>
    <w:rsid w:val="000B232D"/>
    <w:rsid w:val="000B23B9"/>
    <w:rsid w:val="000B2540"/>
    <w:rsid w:val="000B264B"/>
    <w:rsid w:val="000B28EC"/>
    <w:rsid w:val="000B2BE0"/>
    <w:rsid w:val="000B3187"/>
    <w:rsid w:val="000B3870"/>
    <w:rsid w:val="000B41A7"/>
    <w:rsid w:val="000B4408"/>
    <w:rsid w:val="000B469C"/>
    <w:rsid w:val="000B4A2D"/>
    <w:rsid w:val="000B4F56"/>
    <w:rsid w:val="000B50D3"/>
    <w:rsid w:val="000B56A5"/>
    <w:rsid w:val="000B5883"/>
    <w:rsid w:val="000B59B7"/>
    <w:rsid w:val="000B5DCA"/>
    <w:rsid w:val="000B5EA9"/>
    <w:rsid w:val="000B6049"/>
    <w:rsid w:val="000B6062"/>
    <w:rsid w:val="000B6665"/>
    <w:rsid w:val="000B67CE"/>
    <w:rsid w:val="000B67DB"/>
    <w:rsid w:val="000B696B"/>
    <w:rsid w:val="000B6B71"/>
    <w:rsid w:val="000B6BD3"/>
    <w:rsid w:val="000B6EC2"/>
    <w:rsid w:val="000B6F42"/>
    <w:rsid w:val="000B7002"/>
    <w:rsid w:val="000B70BF"/>
    <w:rsid w:val="000B74A2"/>
    <w:rsid w:val="000B7623"/>
    <w:rsid w:val="000B7693"/>
    <w:rsid w:val="000B7A09"/>
    <w:rsid w:val="000B7E8C"/>
    <w:rsid w:val="000B7EE1"/>
    <w:rsid w:val="000B7F46"/>
    <w:rsid w:val="000C0198"/>
    <w:rsid w:val="000C02DE"/>
    <w:rsid w:val="000C05A5"/>
    <w:rsid w:val="000C0AF5"/>
    <w:rsid w:val="000C0B85"/>
    <w:rsid w:val="000C0D0E"/>
    <w:rsid w:val="000C0EC7"/>
    <w:rsid w:val="000C0FA2"/>
    <w:rsid w:val="000C1249"/>
    <w:rsid w:val="000C140D"/>
    <w:rsid w:val="000C15D8"/>
    <w:rsid w:val="000C1B0C"/>
    <w:rsid w:val="000C23E6"/>
    <w:rsid w:val="000C2580"/>
    <w:rsid w:val="000C26B2"/>
    <w:rsid w:val="000C2C19"/>
    <w:rsid w:val="000C2D77"/>
    <w:rsid w:val="000C2F68"/>
    <w:rsid w:val="000C3450"/>
    <w:rsid w:val="000C3865"/>
    <w:rsid w:val="000C3AE2"/>
    <w:rsid w:val="000C3F36"/>
    <w:rsid w:val="000C406F"/>
    <w:rsid w:val="000C43A3"/>
    <w:rsid w:val="000C450B"/>
    <w:rsid w:val="000C4581"/>
    <w:rsid w:val="000C4655"/>
    <w:rsid w:val="000C473F"/>
    <w:rsid w:val="000C49A2"/>
    <w:rsid w:val="000C4D4C"/>
    <w:rsid w:val="000C4E14"/>
    <w:rsid w:val="000C580D"/>
    <w:rsid w:val="000C5910"/>
    <w:rsid w:val="000C5CE2"/>
    <w:rsid w:val="000C5D1F"/>
    <w:rsid w:val="000C63D1"/>
    <w:rsid w:val="000C676E"/>
    <w:rsid w:val="000C6C15"/>
    <w:rsid w:val="000C7010"/>
    <w:rsid w:val="000C7206"/>
    <w:rsid w:val="000C7546"/>
    <w:rsid w:val="000C7C1F"/>
    <w:rsid w:val="000D0093"/>
    <w:rsid w:val="000D020A"/>
    <w:rsid w:val="000D07B7"/>
    <w:rsid w:val="000D0ED9"/>
    <w:rsid w:val="000D0FC8"/>
    <w:rsid w:val="000D1281"/>
    <w:rsid w:val="000D253B"/>
    <w:rsid w:val="000D2861"/>
    <w:rsid w:val="000D2BB3"/>
    <w:rsid w:val="000D3060"/>
    <w:rsid w:val="000D3462"/>
    <w:rsid w:val="000D3CAB"/>
    <w:rsid w:val="000D472C"/>
    <w:rsid w:val="000D4FBC"/>
    <w:rsid w:val="000D4FEF"/>
    <w:rsid w:val="000D5057"/>
    <w:rsid w:val="000D597E"/>
    <w:rsid w:val="000D69CB"/>
    <w:rsid w:val="000D6AD7"/>
    <w:rsid w:val="000D6F1E"/>
    <w:rsid w:val="000D7004"/>
    <w:rsid w:val="000D738F"/>
    <w:rsid w:val="000D7404"/>
    <w:rsid w:val="000D7634"/>
    <w:rsid w:val="000D7C0E"/>
    <w:rsid w:val="000D7EF6"/>
    <w:rsid w:val="000E0412"/>
    <w:rsid w:val="000E056F"/>
    <w:rsid w:val="000E0809"/>
    <w:rsid w:val="000E0AE7"/>
    <w:rsid w:val="000E1114"/>
    <w:rsid w:val="000E14FB"/>
    <w:rsid w:val="000E15F8"/>
    <w:rsid w:val="000E206E"/>
    <w:rsid w:val="000E20BC"/>
    <w:rsid w:val="000E2358"/>
    <w:rsid w:val="000E2888"/>
    <w:rsid w:val="000E2E1E"/>
    <w:rsid w:val="000E2F33"/>
    <w:rsid w:val="000E32B1"/>
    <w:rsid w:val="000E355E"/>
    <w:rsid w:val="000E3626"/>
    <w:rsid w:val="000E3E9F"/>
    <w:rsid w:val="000E474D"/>
    <w:rsid w:val="000E49E6"/>
    <w:rsid w:val="000E5098"/>
    <w:rsid w:val="000E573C"/>
    <w:rsid w:val="000E59A8"/>
    <w:rsid w:val="000E5D38"/>
    <w:rsid w:val="000E5D76"/>
    <w:rsid w:val="000E64EF"/>
    <w:rsid w:val="000E65F6"/>
    <w:rsid w:val="000E6976"/>
    <w:rsid w:val="000E6C25"/>
    <w:rsid w:val="000E6C83"/>
    <w:rsid w:val="000E6D5A"/>
    <w:rsid w:val="000E6E27"/>
    <w:rsid w:val="000E7714"/>
    <w:rsid w:val="000E78D6"/>
    <w:rsid w:val="000E7A58"/>
    <w:rsid w:val="000E7BE8"/>
    <w:rsid w:val="000F0063"/>
    <w:rsid w:val="000F0179"/>
    <w:rsid w:val="000F0ABF"/>
    <w:rsid w:val="000F2062"/>
    <w:rsid w:val="000F2156"/>
    <w:rsid w:val="000F2160"/>
    <w:rsid w:val="000F2517"/>
    <w:rsid w:val="000F284B"/>
    <w:rsid w:val="000F2EAB"/>
    <w:rsid w:val="000F30E2"/>
    <w:rsid w:val="000F3135"/>
    <w:rsid w:val="000F327C"/>
    <w:rsid w:val="000F35F2"/>
    <w:rsid w:val="000F3DA6"/>
    <w:rsid w:val="000F45EC"/>
    <w:rsid w:val="000F4ADD"/>
    <w:rsid w:val="000F4BCF"/>
    <w:rsid w:val="000F502A"/>
    <w:rsid w:val="000F5276"/>
    <w:rsid w:val="000F5353"/>
    <w:rsid w:val="000F5816"/>
    <w:rsid w:val="000F59E4"/>
    <w:rsid w:val="000F5A66"/>
    <w:rsid w:val="000F5DA9"/>
    <w:rsid w:val="000F62AE"/>
    <w:rsid w:val="000F6976"/>
    <w:rsid w:val="000F6978"/>
    <w:rsid w:val="000F6C7D"/>
    <w:rsid w:val="000F6D1E"/>
    <w:rsid w:val="000F7084"/>
    <w:rsid w:val="000F780C"/>
    <w:rsid w:val="00100277"/>
    <w:rsid w:val="001003FD"/>
    <w:rsid w:val="00100637"/>
    <w:rsid w:val="00100D20"/>
    <w:rsid w:val="00101487"/>
    <w:rsid w:val="0010165A"/>
    <w:rsid w:val="00101BB5"/>
    <w:rsid w:val="00101CD4"/>
    <w:rsid w:val="0010230B"/>
    <w:rsid w:val="0010231D"/>
    <w:rsid w:val="001023BC"/>
    <w:rsid w:val="00102477"/>
    <w:rsid w:val="00102494"/>
    <w:rsid w:val="001024DD"/>
    <w:rsid w:val="00102724"/>
    <w:rsid w:val="00102B46"/>
    <w:rsid w:val="00103591"/>
    <w:rsid w:val="0010367D"/>
    <w:rsid w:val="00103B1E"/>
    <w:rsid w:val="0010434C"/>
    <w:rsid w:val="001043C6"/>
    <w:rsid w:val="00104B5B"/>
    <w:rsid w:val="00105C09"/>
    <w:rsid w:val="0010635B"/>
    <w:rsid w:val="001065F4"/>
    <w:rsid w:val="001066CA"/>
    <w:rsid w:val="00106BD4"/>
    <w:rsid w:val="00106F77"/>
    <w:rsid w:val="001073F5"/>
    <w:rsid w:val="0010740D"/>
    <w:rsid w:val="0010756D"/>
    <w:rsid w:val="0010756F"/>
    <w:rsid w:val="00107A3E"/>
    <w:rsid w:val="00107C1C"/>
    <w:rsid w:val="00107F36"/>
    <w:rsid w:val="001102DB"/>
    <w:rsid w:val="00110899"/>
    <w:rsid w:val="00110A32"/>
    <w:rsid w:val="00110B19"/>
    <w:rsid w:val="00110E7A"/>
    <w:rsid w:val="00111102"/>
    <w:rsid w:val="00111313"/>
    <w:rsid w:val="001118A3"/>
    <w:rsid w:val="001118FD"/>
    <w:rsid w:val="00112919"/>
    <w:rsid w:val="00112D79"/>
    <w:rsid w:val="00113147"/>
    <w:rsid w:val="00113298"/>
    <w:rsid w:val="00113400"/>
    <w:rsid w:val="00114FA1"/>
    <w:rsid w:val="0011582E"/>
    <w:rsid w:val="00115892"/>
    <w:rsid w:val="001165C5"/>
    <w:rsid w:val="001168AB"/>
    <w:rsid w:val="00116C1C"/>
    <w:rsid w:val="00116D0B"/>
    <w:rsid w:val="00117666"/>
    <w:rsid w:val="00117E87"/>
    <w:rsid w:val="001200D6"/>
    <w:rsid w:val="00120814"/>
    <w:rsid w:val="00120C41"/>
    <w:rsid w:val="00120EC5"/>
    <w:rsid w:val="001216EA"/>
    <w:rsid w:val="00121E86"/>
    <w:rsid w:val="00122FA0"/>
    <w:rsid w:val="00123231"/>
    <w:rsid w:val="00123586"/>
    <w:rsid w:val="001235C9"/>
    <w:rsid w:val="00123F53"/>
    <w:rsid w:val="001240E8"/>
    <w:rsid w:val="00124744"/>
    <w:rsid w:val="001249E1"/>
    <w:rsid w:val="00124FC7"/>
    <w:rsid w:val="0012552E"/>
    <w:rsid w:val="00125968"/>
    <w:rsid w:val="00125D03"/>
    <w:rsid w:val="001268C1"/>
    <w:rsid w:val="00126A2B"/>
    <w:rsid w:val="00127170"/>
    <w:rsid w:val="00127A81"/>
    <w:rsid w:val="00127CC3"/>
    <w:rsid w:val="001300AE"/>
    <w:rsid w:val="00130A8B"/>
    <w:rsid w:val="00130B88"/>
    <w:rsid w:val="00130E67"/>
    <w:rsid w:val="00131029"/>
    <w:rsid w:val="001312CB"/>
    <w:rsid w:val="001315C6"/>
    <w:rsid w:val="001316DE"/>
    <w:rsid w:val="00131761"/>
    <w:rsid w:val="00131A32"/>
    <w:rsid w:val="00131B37"/>
    <w:rsid w:val="00131D71"/>
    <w:rsid w:val="00131DBE"/>
    <w:rsid w:val="00132225"/>
    <w:rsid w:val="00132353"/>
    <w:rsid w:val="001325FF"/>
    <w:rsid w:val="00132694"/>
    <w:rsid w:val="00132A35"/>
    <w:rsid w:val="00132C51"/>
    <w:rsid w:val="00132CED"/>
    <w:rsid w:val="00133309"/>
    <w:rsid w:val="00133424"/>
    <w:rsid w:val="001336D2"/>
    <w:rsid w:val="0013371E"/>
    <w:rsid w:val="001338EC"/>
    <w:rsid w:val="00133E1F"/>
    <w:rsid w:val="00133F1D"/>
    <w:rsid w:val="0013404D"/>
    <w:rsid w:val="00134181"/>
    <w:rsid w:val="001341EE"/>
    <w:rsid w:val="001345A1"/>
    <w:rsid w:val="00134D68"/>
    <w:rsid w:val="00135A28"/>
    <w:rsid w:val="001361D9"/>
    <w:rsid w:val="00136458"/>
    <w:rsid w:val="001364F0"/>
    <w:rsid w:val="00136A42"/>
    <w:rsid w:val="00136B43"/>
    <w:rsid w:val="00136CB8"/>
    <w:rsid w:val="00136DF7"/>
    <w:rsid w:val="00136E23"/>
    <w:rsid w:val="00136EF9"/>
    <w:rsid w:val="001370A2"/>
    <w:rsid w:val="001370E2"/>
    <w:rsid w:val="0013747A"/>
    <w:rsid w:val="00137923"/>
    <w:rsid w:val="00137D56"/>
    <w:rsid w:val="001401A1"/>
    <w:rsid w:val="001401A8"/>
    <w:rsid w:val="00140E75"/>
    <w:rsid w:val="00140F26"/>
    <w:rsid w:val="00140F53"/>
    <w:rsid w:val="001413FF"/>
    <w:rsid w:val="00141884"/>
    <w:rsid w:val="00141C33"/>
    <w:rsid w:val="00141E37"/>
    <w:rsid w:val="00142395"/>
    <w:rsid w:val="001428BD"/>
    <w:rsid w:val="00142B3A"/>
    <w:rsid w:val="00142F36"/>
    <w:rsid w:val="00143163"/>
    <w:rsid w:val="001435D4"/>
    <w:rsid w:val="00143613"/>
    <w:rsid w:val="001437A1"/>
    <w:rsid w:val="00143A9B"/>
    <w:rsid w:val="00143C77"/>
    <w:rsid w:val="00144023"/>
    <w:rsid w:val="00144237"/>
    <w:rsid w:val="001444F4"/>
    <w:rsid w:val="00144574"/>
    <w:rsid w:val="0014460A"/>
    <w:rsid w:val="00144D5E"/>
    <w:rsid w:val="00144DC0"/>
    <w:rsid w:val="00144E72"/>
    <w:rsid w:val="00144F92"/>
    <w:rsid w:val="001456D2"/>
    <w:rsid w:val="001459AC"/>
    <w:rsid w:val="00145D39"/>
    <w:rsid w:val="00145E75"/>
    <w:rsid w:val="001464D8"/>
    <w:rsid w:val="00146505"/>
    <w:rsid w:val="0014696C"/>
    <w:rsid w:val="001469D7"/>
    <w:rsid w:val="00146E0F"/>
    <w:rsid w:val="001470F1"/>
    <w:rsid w:val="0014731E"/>
    <w:rsid w:val="00147563"/>
    <w:rsid w:val="001477FC"/>
    <w:rsid w:val="00147A9A"/>
    <w:rsid w:val="001500D8"/>
    <w:rsid w:val="00150589"/>
    <w:rsid w:val="00150998"/>
    <w:rsid w:val="00150BBE"/>
    <w:rsid w:val="00150CDD"/>
    <w:rsid w:val="00150D6A"/>
    <w:rsid w:val="00152409"/>
    <w:rsid w:val="001528A0"/>
    <w:rsid w:val="00153516"/>
    <w:rsid w:val="00153914"/>
    <w:rsid w:val="00153F89"/>
    <w:rsid w:val="00154177"/>
    <w:rsid w:val="00154336"/>
    <w:rsid w:val="001543FF"/>
    <w:rsid w:val="0015466D"/>
    <w:rsid w:val="00154CE4"/>
    <w:rsid w:val="00155218"/>
    <w:rsid w:val="00155331"/>
    <w:rsid w:val="0015583D"/>
    <w:rsid w:val="00155B76"/>
    <w:rsid w:val="00155D65"/>
    <w:rsid w:val="001560A1"/>
    <w:rsid w:val="0015628B"/>
    <w:rsid w:val="001563FF"/>
    <w:rsid w:val="001564B9"/>
    <w:rsid w:val="001564E4"/>
    <w:rsid w:val="001565C8"/>
    <w:rsid w:val="00156799"/>
    <w:rsid w:val="00156945"/>
    <w:rsid w:val="00156A4F"/>
    <w:rsid w:val="00156AAF"/>
    <w:rsid w:val="00156B58"/>
    <w:rsid w:val="00156EE5"/>
    <w:rsid w:val="00157154"/>
    <w:rsid w:val="001571A0"/>
    <w:rsid w:val="001571F3"/>
    <w:rsid w:val="0015736E"/>
    <w:rsid w:val="00157437"/>
    <w:rsid w:val="00157A2B"/>
    <w:rsid w:val="00157A78"/>
    <w:rsid w:val="00157F27"/>
    <w:rsid w:val="0016010F"/>
    <w:rsid w:val="00160723"/>
    <w:rsid w:val="0016073F"/>
    <w:rsid w:val="00160A8C"/>
    <w:rsid w:val="00160B48"/>
    <w:rsid w:val="00160F8B"/>
    <w:rsid w:val="0016106C"/>
    <w:rsid w:val="0016176C"/>
    <w:rsid w:val="00161CF3"/>
    <w:rsid w:val="00161F09"/>
    <w:rsid w:val="001622D7"/>
    <w:rsid w:val="0016232D"/>
    <w:rsid w:val="00162879"/>
    <w:rsid w:val="00162AEF"/>
    <w:rsid w:val="00162B50"/>
    <w:rsid w:val="00162B60"/>
    <w:rsid w:val="0016351A"/>
    <w:rsid w:val="00163DC0"/>
    <w:rsid w:val="00163F74"/>
    <w:rsid w:val="00164336"/>
    <w:rsid w:val="0016433D"/>
    <w:rsid w:val="001646D1"/>
    <w:rsid w:val="0016471C"/>
    <w:rsid w:val="0016536C"/>
    <w:rsid w:val="0016549C"/>
    <w:rsid w:val="001655EA"/>
    <w:rsid w:val="0016560D"/>
    <w:rsid w:val="00165667"/>
    <w:rsid w:val="0016699C"/>
    <w:rsid w:val="00166BC7"/>
    <w:rsid w:val="00166E69"/>
    <w:rsid w:val="00167030"/>
    <w:rsid w:val="001676EA"/>
    <w:rsid w:val="00167D2C"/>
    <w:rsid w:val="00170502"/>
    <w:rsid w:val="00170A17"/>
    <w:rsid w:val="00170D54"/>
    <w:rsid w:val="00170EA3"/>
    <w:rsid w:val="00171196"/>
    <w:rsid w:val="001711DB"/>
    <w:rsid w:val="0017122A"/>
    <w:rsid w:val="00171248"/>
    <w:rsid w:val="00171611"/>
    <w:rsid w:val="00171D46"/>
    <w:rsid w:val="00171DE6"/>
    <w:rsid w:val="001721A9"/>
    <w:rsid w:val="00172F3C"/>
    <w:rsid w:val="00172F58"/>
    <w:rsid w:val="001731F0"/>
    <w:rsid w:val="00173E6A"/>
    <w:rsid w:val="001740CA"/>
    <w:rsid w:val="0017425B"/>
    <w:rsid w:val="001742CD"/>
    <w:rsid w:val="00174325"/>
    <w:rsid w:val="00174B57"/>
    <w:rsid w:val="00175026"/>
    <w:rsid w:val="00175400"/>
    <w:rsid w:val="00175509"/>
    <w:rsid w:val="00175972"/>
    <w:rsid w:val="00176000"/>
    <w:rsid w:val="001761C0"/>
    <w:rsid w:val="0017644D"/>
    <w:rsid w:val="001765E8"/>
    <w:rsid w:val="0017715C"/>
    <w:rsid w:val="00177206"/>
    <w:rsid w:val="00177305"/>
    <w:rsid w:val="00177604"/>
    <w:rsid w:val="00177967"/>
    <w:rsid w:val="00177F89"/>
    <w:rsid w:val="00177FA7"/>
    <w:rsid w:val="001802E9"/>
    <w:rsid w:val="00180D3F"/>
    <w:rsid w:val="00181236"/>
    <w:rsid w:val="00181C68"/>
    <w:rsid w:val="001822D8"/>
    <w:rsid w:val="00182473"/>
    <w:rsid w:val="00182CD1"/>
    <w:rsid w:val="00182F9C"/>
    <w:rsid w:val="00183697"/>
    <w:rsid w:val="00183B84"/>
    <w:rsid w:val="00183EB2"/>
    <w:rsid w:val="00183F95"/>
    <w:rsid w:val="00183F9A"/>
    <w:rsid w:val="00184161"/>
    <w:rsid w:val="00184780"/>
    <w:rsid w:val="00185038"/>
    <w:rsid w:val="00185064"/>
    <w:rsid w:val="0018507C"/>
    <w:rsid w:val="001850DB"/>
    <w:rsid w:val="001852AC"/>
    <w:rsid w:val="001856D3"/>
    <w:rsid w:val="001858CF"/>
    <w:rsid w:val="00185A0E"/>
    <w:rsid w:val="00185FCD"/>
    <w:rsid w:val="001869E5"/>
    <w:rsid w:val="00186B34"/>
    <w:rsid w:val="00186D0D"/>
    <w:rsid w:val="0018717F"/>
    <w:rsid w:val="001879E0"/>
    <w:rsid w:val="00190348"/>
    <w:rsid w:val="00191244"/>
    <w:rsid w:val="00191448"/>
    <w:rsid w:val="00191554"/>
    <w:rsid w:val="001917BB"/>
    <w:rsid w:val="00191B84"/>
    <w:rsid w:val="0019210A"/>
    <w:rsid w:val="00192146"/>
    <w:rsid w:val="00192194"/>
    <w:rsid w:val="00192384"/>
    <w:rsid w:val="001923CA"/>
    <w:rsid w:val="00192B52"/>
    <w:rsid w:val="00192E7B"/>
    <w:rsid w:val="00192F30"/>
    <w:rsid w:val="00193365"/>
    <w:rsid w:val="00193C6F"/>
    <w:rsid w:val="00193DF2"/>
    <w:rsid w:val="001944C9"/>
    <w:rsid w:val="00195063"/>
    <w:rsid w:val="001956C0"/>
    <w:rsid w:val="00195E46"/>
    <w:rsid w:val="0019601B"/>
    <w:rsid w:val="00196186"/>
    <w:rsid w:val="00196271"/>
    <w:rsid w:val="00196558"/>
    <w:rsid w:val="0019677C"/>
    <w:rsid w:val="001970F9"/>
    <w:rsid w:val="0019719F"/>
    <w:rsid w:val="0019768A"/>
    <w:rsid w:val="001979ED"/>
    <w:rsid w:val="001A07DC"/>
    <w:rsid w:val="001A07F2"/>
    <w:rsid w:val="001A099B"/>
    <w:rsid w:val="001A0AB0"/>
    <w:rsid w:val="001A10E6"/>
    <w:rsid w:val="001A1106"/>
    <w:rsid w:val="001A13EA"/>
    <w:rsid w:val="001A1C4D"/>
    <w:rsid w:val="001A1EC3"/>
    <w:rsid w:val="001A2186"/>
    <w:rsid w:val="001A268B"/>
    <w:rsid w:val="001A2B53"/>
    <w:rsid w:val="001A2C7B"/>
    <w:rsid w:val="001A330A"/>
    <w:rsid w:val="001A33E9"/>
    <w:rsid w:val="001A3C67"/>
    <w:rsid w:val="001A3ED5"/>
    <w:rsid w:val="001A3FAF"/>
    <w:rsid w:val="001A4028"/>
    <w:rsid w:val="001A43FC"/>
    <w:rsid w:val="001A465F"/>
    <w:rsid w:val="001A4753"/>
    <w:rsid w:val="001A4E81"/>
    <w:rsid w:val="001A53AC"/>
    <w:rsid w:val="001A55C4"/>
    <w:rsid w:val="001A5B13"/>
    <w:rsid w:val="001A6A16"/>
    <w:rsid w:val="001A6B56"/>
    <w:rsid w:val="001A6BA3"/>
    <w:rsid w:val="001A7258"/>
    <w:rsid w:val="001A72A8"/>
    <w:rsid w:val="001A7811"/>
    <w:rsid w:val="001A797D"/>
    <w:rsid w:val="001B0211"/>
    <w:rsid w:val="001B023B"/>
    <w:rsid w:val="001B085E"/>
    <w:rsid w:val="001B150E"/>
    <w:rsid w:val="001B16CF"/>
    <w:rsid w:val="001B17EA"/>
    <w:rsid w:val="001B1C92"/>
    <w:rsid w:val="001B1EBC"/>
    <w:rsid w:val="001B2B96"/>
    <w:rsid w:val="001B2F5D"/>
    <w:rsid w:val="001B341C"/>
    <w:rsid w:val="001B34F8"/>
    <w:rsid w:val="001B3727"/>
    <w:rsid w:val="001B3A3B"/>
    <w:rsid w:val="001B42C7"/>
    <w:rsid w:val="001B5115"/>
    <w:rsid w:val="001B5A38"/>
    <w:rsid w:val="001B5D2E"/>
    <w:rsid w:val="001B5E60"/>
    <w:rsid w:val="001B61E3"/>
    <w:rsid w:val="001B6292"/>
    <w:rsid w:val="001B6D98"/>
    <w:rsid w:val="001B7072"/>
    <w:rsid w:val="001B7185"/>
    <w:rsid w:val="001B7946"/>
    <w:rsid w:val="001C04CA"/>
    <w:rsid w:val="001C0A92"/>
    <w:rsid w:val="001C0AE0"/>
    <w:rsid w:val="001C0B9A"/>
    <w:rsid w:val="001C105C"/>
    <w:rsid w:val="001C155C"/>
    <w:rsid w:val="001C1622"/>
    <w:rsid w:val="001C2055"/>
    <w:rsid w:val="001C21E3"/>
    <w:rsid w:val="001C23FA"/>
    <w:rsid w:val="001C2D77"/>
    <w:rsid w:val="001C3322"/>
    <w:rsid w:val="001C334A"/>
    <w:rsid w:val="001C3358"/>
    <w:rsid w:val="001C3E07"/>
    <w:rsid w:val="001C3F60"/>
    <w:rsid w:val="001C4433"/>
    <w:rsid w:val="001C450F"/>
    <w:rsid w:val="001C4933"/>
    <w:rsid w:val="001C52B2"/>
    <w:rsid w:val="001C5641"/>
    <w:rsid w:val="001C5D04"/>
    <w:rsid w:val="001C5D9A"/>
    <w:rsid w:val="001C5F38"/>
    <w:rsid w:val="001C604E"/>
    <w:rsid w:val="001C62F1"/>
    <w:rsid w:val="001C647B"/>
    <w:rsid w:val="001C66AE"/>
    <w:rsid w:val="001C68C9"/>
    <w:rsid w:val="001C6D7B"/>
    <w:rsid w:val="001C7223"/>
    <w:rsid w:val="001C7244"/>
    <w:rsid w:val="001C73AE"/>
    <w:rsid w:val="001C75ED"/>
    <w:rsid w:val="001C7A45"/>
    <w:rsid w:val="001C7BF4"/>
    <w:rsid w:val="001C7DCD"/>
    <w:rsid w:val="001D00B6"/>
    <w:rsid w:val="001D02FA"/>
    <w:rsid w:val="001D0D44"/>
    <w:rsid w:val="001D0F55"/>
    <w:rsid w:val="001D1643"/>
    <w:rsid w:val="001D17F0"/>
    <w:rsid w:val="001D21B3"/>
    <w:rsid w:val="001D26A2"/>
    <w:rsid w:val="001D2789"/>
    <w:rsid w:val="001D2C2D"/>
    <w:rsid w:val="001D2CD6"/>
    <w:rsid w:val="001D2EAA"/>
    <w:rsid w:val="001D3131"/>
    <w:rsid w:val="001D350A"/>
    <w:rsid w:val="001D359D"/>
    <w:rsid w:val="001D3638"/>
    <w:rsid w:val="001D37E7"/>
    <w:rsid w:val="001D39C5"/>
    <w:rsid w:val="001D3CC5"/>
    <w:rsid w:val="001D3FEC"/>
    <w:rsid w:val="001D4114"/>
    <w:rsid w:val="001D47F1"/>
    <w:rsid w:val="001D49C0"/>
    <w:rsid w:val="001D5221"/>
    <w:rsid w:val="001D56CF"/>
    <w:rsid w:val="001D57C9"/>
    <w:rsid w:val="001D5A1F"/>
    <w:rsid w:val="001D5A5E"/>
    <w:rsid w:val="001D5F44"/>
    <w:rsid w:val="001D5F7D"/>
    <w:rsid w:val="001D612D"/>
    <w:rsid w:val="001D61B2"/>
    <w:rsid w:val="001D67D8"/>
    <w:rsid w:val="001D6A0E"/>
    <w:rsid w:val="001D6A79"/>
    <w:rsid w:val="001D6FD5"/>
    <w:rsid w:val="001D71F4"/>
    <w:rsid w:val="001D7506"/>
    <w:rsid w:val="001D7531"/>
    <w:rsid w:val="001D754F"/>
    <w:rsid w:val="001D7997"/>
    <w:rsid w:val="001D7AE3"/>
    <w:rsid w:val="001D7B05"/>
    <w:rsid w:val="001D7C95"/>
    <w:rsid w:val="001E01DB"/>
    <w:rsid w:val="001E020F"/>
    <w:rsid w:val="001E0286"/>
    <w:rsid w:val="001E02C9"/>
    <w:rsid w:val="001E03F7"/>
    <w:rsid w:val="001E0A0D"/>
    <w:rsid w:val="001E1ABD"/>
    <w:rsid w:val="001E1D83"/>
    <w:rsid w:val="001E1EFD"/>
    <w:rsid w:val="001E1F0A"/>
    <w:rsid w:val="001E283D"/>
    <w:rsid w:val="001E2D96"/>
    <w:rsid w:val="001E2EA3"/>
    <w:rsid w:val="001E2EFD"/>
    <w:rsid w:val="001E3448"/>
    <w:rsid w:val="001E3692"/>
    <w:rsid w:val="001E38B9"/>
    <w:rsid w:val="001E3E48"/>
    <w:rsid w:val="001E4B3F"/>
    <w:rsid w:val="001E4BAB"/>
    <w:rsid w:val="001E57AA"/>
    <w:rsid w:val="001E57DF"/>
    <w:rsid w:val="001E5A6C"/>
    <w:rsid w:val="001E6357"/>
    <w:rsid w:val="001E64AC"/>
    <w:rsid w:val="001E69C3"/>
    <w:rsid w:val="001E6A7A"/>
    <w:rsid w:val="001E6BE7"/>
    <w:rsid w:val="001E6C8E"/>
    <w:rsid w:val="001E7321"/>
    <w:rsid w:val="001E73AF"/>
    <w:rsid w:val="001E7523"/>
    <w:rsid w:val="001E7D80"/>
    <w:rsid w:val="001E7D92"/>
    <w:rsid w:val="001E7E44"/>
    <w:rsid w:val="001F01F9"/>
    <w:rsid w:val="001F021F"/>
    <w:rsid w:val="001F054D"/>
    <w:rsid w:val="001F068C"/>
    <w:rsid w:val="001F06F3"/>
    <w:rsid w:val="001F07C3"/>
    <w:rsid w:val="001F0D77"/>
    <w:rsid w:val="001F0E58"/>
    <w:rsid w:val="001F104B"/>
    <w:rsid w:val="001F123E"/>
    <w:rsid w:val="001F138E"/>
    <w:rsid w:val="001F151C"/>
    <w:rsid w:val="001F163E"/>
    <w:rsid w:val="001F1C81"/>
    <w:rsid w:val="001F1EB8"/>
    <w:rsid w:val="001F1F9E"/>
    <w:rsid w:val="001F24B5"/>
    <w:rsid w:val="001F2E8A"/>
    <w:rsid w:val="001F2F35"/>
    <w:rsid w:val="001F2F81"/>
    <w:rsid w:val="001F35E5"/>
    <w:rsid w:val="001F36D7"/>
    <w:rsid w:val="001F36EF"/>
    <w:rsid w:val="001F381C"/>
    <w:rsid w:val="001F3B39"/>
    <w:rsid w:val="001F3F38"/>
    <w:rsid w:val="001F472F"/>
    <w:rsid w:val="001F508D"/>
    <w:rsid w:val="001F5120"/>
    <w:rsid w:val="001F5497"/>
    <w:rsid w:val="001F589C"/>
    <w:rsid w:val="001F5DD0"/>
    <w:rsid w:val="001F5ECA"/>
    <w:rsid w:val="001F625F"/>
    <w:rsid w:val="001F670B"/>
    <w:rsid w:val="001F741B"/>
    <w:rsid w:val="0020018A"/>
    <w:rsid w:val="002003EC"/>
    <w:rsid w:val="002012E6"/>
    <w:rsid w:val="00201B42"/>
    <w:rsid w:val="00201DEB"/>
    <w:rsid w:val="002020D5"/>
    <w:rsid w:val="002021E6"/>
    <w:rsid w:val="00202233"/>
    <w:rsid w:val="00202910"/>
    <w:rsid w:val="00202C47"/>
    <w:rsid w:val="00202D0F"/>
    <w:rsid w:val="0020314B"/>
    <w:rsid w:val="0020314C"/>
    <w:rsid w:val="00203B29"/>
    <w:rsid w:val="00203B81"/>
    <w:rsid w:val="0020429B"/>
    <w:rsid w:val="0020447B"/>
    <w:rsid w:val="0020464A"/>
    <w:rsid w:val="00204CF7"/>
    <w:rsid w:val="00205685"/>
    <w:rsid w:val="002057C6"/>
    <w:rsid w:val="0020594D"/>
    <w:rsid w:val="0020623D"/>
    <w:rsid w:val="002067D7"/>
    <w:rsid w:val="00206BDF"/>
    <w:rsid w:val="00206F61"/>
    <w:rsid w:val="0020722C"/>
    <w:rsid w:val="00207449"/>
    <w:rsid w:val="00207513"/>
    <w:rsid w:val="00210447"/>
    <w:rsid w:val="0021070F"/>
    <w:rsid w:val="00210805"/>
    <w:rsid w:val="00210BCB"/>
    <w:rsid w:val="00211595"/>
    <w:rsid w:val="00211ECE"/>
    <w:rsid w:val="00211FE8"/>
    <w:rsid w:val="00212034"/>
    <w:rsid w:val="0021265B"/>
    <w:rsid w:val="00212811"/>
    <w:rsid w:val="00213BE9"/>
    <w:rsid w:val="0021462D"/>
    <w:rsid w:val="00214CBC"/>
    <w:rsid w:val="002153DB"/>
    <w:rsid w:val="00215C7C"/>
    <w:rsid w:val="00215F60"/>
    <w:rsid w:val="00215FAA"/>
    <w:rsid w:val="00216327"/>
    <w:rsid w:val="00216357"/>
    <w:rsid w:val="002167EA"/>
    <w:rsid w:val="00216FC4"/>
    <w:rsid w:val="0021719C"/>
    <w:rsid w:val="0021748E"/>
    <w:rsid w:val="00217574"/>
    <w:rsid w:val="002176B2"/>
    <w:rsid w:val="0022023C"/>
    <w:rsid w:val="002203B3"/>
    <w:rsid w:val="00220A07"/>
    <w:rsid w:val="00220DFC"/>
    <w:rsid w:val="00220E72"/>
    <w:rsid w:val="0022161F"/>
    <w:rsid w:val="002217F1"/>
    <w:rsid w:val="0022190B"/>
    <w:rsid w:val="0022198C"/>
    <w:rsid w:val="002220F1"/>
    <w:rsid w:val="0022266E"/>
    <w:rsid w:val="00222B77"/>
    <w:rsid w:val="00222C2B"/>
    <w:rsid w:val="00222CD2"/>
    <w:rsid w:val="00222DA5"/>
    <w:rsid w:val="00222F15"/>
    <w:rsid w:val="0022337F"/>
    <w:rsid w:val="00223650"/>
    <w:rsid w:val="002239D6"/>
    <w:rsid w:val="00223A06"/>
    <w:rsid w:val="0022484B"/>
    <w:rsid w:val="0022490D"/>
    <w:rsid w:val="002249BA"/>
    <w:rsid w:val="002254D1"/>
    <w:rsid w:val="002256A6"/>
    <w:rsid w:val="00225743"/>
    <w:rsid w:val="002259A9"/>
    <w:rsid w:val="0022616A"/>
    <w:rsid w:val="0022690B"/>
    <w:rsid w:val="00226BD0"/>
    <w:rsid w:val="002277DA"/>
    <w:rsid w:val="00227FCF"/>
    <w:rsid w:val="00230222"/>
    <w:rsid w:val="00230FFB"/>
    <w:rsid w:val="002310EB"/>
    <w:rsid w:val="002315B0"/>
    <w:rsid w:val="0023196D"/>
    <w:rsid w:val="00231EFA"/>
    <w:rsid w:val="00232104"/>
    <w:rsid w:val="0023342E"/>
    <w:rsid w:val="00233695"/>
    <w:rsid w:val="00233DD0"/>
    <w:rsid w:val="00233EB7"/>
    <w:rsid w:val="00233EF9"/>
    <w:rsid w:val="002341C0"/>
    <w:rsid w:val="0023451F"/>
    <w:rsid w:val="002349C0"/>
    <w:rsid w:val="00234CA7"/>
    <w:rsid w:val="00234D56"/>
    <w:rsid w:val="002354F3"/>
    <w:rsid w:val="002356CE"/>
    <w:rsid w:val="0023595E"/>
    <w:rsid w:val="002359DD"/>
    <w:rsid w:val="00235A96"/>
    <w:rsid w:val="00235CEB"/>
    <w:rsid w:val="00235F41"/>
    <w:rsid w:val="00236102"/>
    <w:rsid w:val="002368A9"/>
    <w:rsid w:val="00236994"/>
    <w:rsid w:val="00236B4A"/>
    <w:rsid w:val="00236FF9"/>
    <w:rsid w:val="00237128"/>
    <w:rsid w:val="00237150"/>
    <w:rsid w:val="002374B8"/>
    <w:rsid w:val="002375B3"/>
    <w:rsid w:val="002377DB"/>
    <w:rsid w:val="002379A4"/>
    <w:rsid w:val="00237B92"/>
    <w:rsid w:val="002400A5"/>
    <w:rsid w:val="00240394"/>
    <w:rsid w:val="0024085F"/>
    <w:rsid w:val="002408FD"/>
    <w:rsid w:val="00240F61"/>
    <w:rsid w:val="00241343"/>
    <w:rsid w:val="0024179A"/>
    <w:rsid w:val="00241BA0"/>
    <w:rsid w:val="00242027"/>
    <w:rsid w:val="002420CD"/>
    <w:rsid w:val="0024267B"/>
    <w:rsid w:val="0024290C"/>
    <w:rsid w:val="00242D3F"/>
    <w:rsid w:val="00242F7B"/>
    <w:rsid w:val="00243191"/>
    <w:rsid w:val="00243396"/>
    <w:rsid w:val="0024369F"/>
    <w:rsid w:val="00243771"/>
    <w:rsid w:val="00243AA1"/>
    <w:rsid w:val="0024423B"/>
    <w:rsid w:val="00244294"/>
    <w:rsid w:val="00244332"/>
    <w:rsid w:val="00244489"/>
    <w:rsid w:val="00244564"/>
    <w:rsid w:val="00244644"/>
    <w:rsid w:val="00244676"/>
    <w:rsid w:val="00244B0F"/>
    <w:rsid w:val="00244BF0"/>
    <w:rsid w:val="00244DEF"/>
    <w:rsid w:val="00244E27"/>
    <w:rsid w:val="002454C9"/>
    <w:rsid w:val="00245511"/>
    <w:rsid w:val="00245B31"/>
    <w:rsid w:val="00245C11"/>
    <w:rsid w:val="00245C22"/>
    <w:rsid w:val="00245EAE"/>
    <w:rsid w:val="00245F9A"/>
    <w:rsid w:val="002461F3"/>
    <w:rsid w:val="002462C5"/>
    <w:rsid w:val="002463FB"/>
    <w:rsid w:val="0024655C"/>
    <w:rsid w:val="00246713"/>
    <w:rsid w:val="002468E5"/>
    <w:rsid w:val="002472CF"/>
    <w:rsid w:val="00247763"/>
    <w:rsid w:val="00247E88"/>
    <w:rsid w:val="002500CC"/>
    <w:rsid w:val="00250183"/>
    <w:rsid w:val="00250208"/>
    <w:rsid w:val="002503C6"/>
    <w:rsid w:val="002505C0"/>
    <w:rsid w:val="002506C2"/>
    <w:rsid w:val="0025077D"/>
    <w:rsid w:val="00250B1B"/>
    <w:rsid w:val="00250B9C"/>
    <w:rsid w:val="00250D5F"/>
    <w:rsid w:val="00251095"/>
    <w:rsid w:val="00251199"/>
    <w:rsid w:val="0025193B"/>
    <w:rsid w:val="002521E0"/>
    <w:rsid w:val="0025237A"/>
    <w:rsid w:val="002524A7"/>
    <w:rsid w:val="00252789"/>
    <w:rsid w:val="00253428"/>
    <w:rsid w:val="00253C74"/>
    <w:rsid w:val="00253D25"/>
    <w:rsid w:val="0025421F"/>
    <w:rsid w:val="002545F7"/>
    <w:rsid w:val="002546C3"/>
    <w:rsid w:val="00254B04"/>
    <w:rsid w:val="00254E28"/>
    <w:rsid w:val="00254FA9"/>
    <w:rsid w:val="002556BC"/>
    <w:rsid w:val="0025571A"/>
    <w:rsid w:val="0025599D"/>
    <w:rsid w:val="00255D40"/>
    <w:rsid w:val="00255EED"/>
    <w:rsid w:val="00256084"/>
    <w:rsid w:val="002563B7"/>
    <w:rsid w:val="002568D3"/>
    <w:rsid w:val="00256B12"/>
    <w:rsid w:val="00256CD3"/>
    <w:rsid w:val="00257500"/>
    <w:rsid w:val="00257A96"/>
    <w:rsid w:val="00257AB7"/>
    <w:rsid w:val="00257CD2"/>
    <w:rsid w:val="00257D75"/>
    <w:rsid w:val="00257E90"/>
    <w:rsid w:val="00257EB0"/>
    <w:rsid w:val="00260521"/>
    <w:rsid w:val="00260A66"/>
    <w:rsid w:val="002610E8"/>
    <w:rsid w:val="00262877"/>
    <w:rsid w:val="00262AC1"/>
    <w:rsid w:val="00262B9F"/>
    <w:rsid w:val="00262D04"/>
    <w:rsid w:val="00262E5B"/>
    <w:rsid w:val="00263210"/>
    <w:rsid w:val="00263597"/>
    <w:rsid w:val="002636DC"/>
    <w:rsid w:val="00264735"/>
    <w:rsid w:val="00265228"/>
    <w:rsid w:val="0026536E"/>
    <w:rsid w:val="002655A5"/>
    <w:rsid w:val="00265632"/>
    <w:rsid w:val="002656B6"/>
    <w:rsid w:val="00265B4B"/>
    <w:rsid w:val="00265E79"/>
    <w:rsid w:val="0026644D"/>
    <w:rsid w:val="0026660C"/>
    <w:rsid w:val="00266713"/>
    <w:rsid w:val="0026677B"/>
    <w:rsid w:val="002668E5"/>
    <w:rsid w:val="00266FAA"/>
    <w:rsid w:val="0026776A"/>
    <w:rsid w:val="00267C28"/>
    <w:rsid w:val="00270962"/>
    <w:rsid w:val="00270ABB"/>
    <w:rsid w:val="00270BAC"/>
    <w:rsid w:val="00270E20"/>
    <w:rsid w:val="00271007"/>
    <w:rsid w:val="002713E9"/>
    <w:rsid w:val="002715A7"/>
    <w:rsid w:val="00271698"/>
    <w:rsid w:val="002717E8"/>
    <w:rsid w:val="00271C9C"/>
    <w:rsid w:val="00271D73"/>
    <w:rsid w:val="00271DF6"/>
    <w:rsid w:val="00271F0D"/>
    <w:rsid w:val="00272279"/>
    <w:rsid w:val="00272319"/>
    <w:rsid w:val="002724FC"/>
    <w:rsid w:val="00272525"/>
    <w:rsid w:val="00272954"/>
    <w:rsid w:val="00272BD6"/>
    <w:rsid w:val="00272EC6"/>
    <w:rsid w:val="0027349A"/>
    <w:rsid w:val="0027376A"/>
    <w:rsid w:val="0027408C"/>
    <w:rsid w:val="002740C7"/>
    <w:rsid w:val="002743FB"/>
    <w:rsid w:val="0027453D"/>
    <w:rsid w:val="002745DA"/>
    <w:rsid w:val="002748CB"/>
    <w:rsid w:val="00274B5B"/>
    <w:rsid w:val="00274DA2"/>
    <w:rsid w:val="00274F07"/>
    <w:rsid w:val="002760A0"/>
    <w:rsid w:val="00276109"/>
    <w:rsid w:val="00276315"/>
    <w:rsid w:val="00276668"/>
    <w:rsid w:val="002766E0"/>
    <w:rsid w:val="002769E2"/>
    <w:rsid w:val="00277249"/>
    <w:rsid w:val="002773BF"/>
    <w:rsid w:val="002773EA"/>
    <w:rsid w:val="00277829"/>
    <w:rsid w:val="00277D64"/>
    <w:rsid w:val="0028020C"/>
    <w:rsid w:val="0028070B"/>
    <w:rsid w:val="00280AB2"/>
    <w:rsid w:val="0028107D"/>
    <w:rsid w:val="002810F2"/>
    <w:rsid w:val="0028110E"/>
    <w:rsid w:val="002813A4"/>
    <w:rsid w:val="002814FB"/>
    <w:rsid w:val="0028161B"/>
    <w:rsid w:val="002817B5"/>
    <w:rsid w:val="002817C2"/>
    <w:rsid w:val="00281D8E"/>
    <w:rsid w:val="00281E6B"/>
    <w:rsid w:val="00282122"/>
    <w:rsid w:val="0028214B"/>
    <w:rsid w:val="002823B3"/>
    <w:rsid w:val="002828ED"/>
    <w:rsid w:val="00282AFA"/>
    <w:rsid w:val="00282F0F"/>
    <w:rsid w:val="00282FE5"/>
    <w:rsid w:val="0028370B"/>
    <w:rsid w:val="002837C4"/>
    <w:rsid w:val="00283A15"/>
    <w:rsid w:val="00283B01"/>
    <w:rsid w:val="00283BA5"/>
    <w:rsid w:val="00283C87"/>
    <w:rsid w:val="00283F2A"/>
    <w:rsid w:val="00283FB9"/>
    <w:rsid w:val="002842F1"/>
    <w:rsid w:val="00284E2B"/>
    <w:rsid w:val="00284F44"/>
    <w:rsid w:val="00285692"/>
    <w:rsid w:val="00285A2E"/>
    <w:rsid w:val="00285FFE"/>
    <w:rsid w:val="0028646D"/>
    <w:rsid w:val="002864F5"/>
    <w:rsid w:val="0028681B"/>
    <w:rsid w:val="00286AE9"/>
    <w:rsid w:val="00286C1B"/>
    <w:rsid w:val="00286FF5"/>
    <w:rsid w:val="002872BD"/>
    <w:rsid w:val="00287604"/>
    <w:rsid w:val="0028793B"/>
    <w:rsid w:val="00287E2B"/>
    <w:rsid w:val="00287E40"/>
    <w:rsid w:val="002901EB"/>
    <w:rsid w:val="00290815"/>
    <w:rsid w:val="00290F4E"/>
    <w:rsid w:val="00290F78"/>
    <w:rsid w:val="00291309"/>
    <w:rsid w:val="0029170D"/>
    <w:rsid w:val="0029246B"/>
    <w:rsid w:val="002925BA"/>
    <w:rsid w:val="002925FD"/>
    <w:rsid w:val="002926D7"/>
    <w:rsid w:val="00292D30"/>
    <w:rsid w:val="00293B26"/>
    <w:rsid w:val="00293C5D"/>
    <w:rsid w:val="00294185"/>
    <w:rsid w:val="00294751"/>
    <w:rsid w:val="00294EA0"/>
    <w:rsid w:val="002957B7"/>
    <w:rsid w:val="0029583E"/>
    <w:rsid w:val="00295E13"/>
    <w:rsid w:val="00296056"/>
    <w:rsid w:val="0029612C"/>
    <w:rsid w:val="002964DD"/>
    <w:rsid w:val="002967D9"/>
    <w:rsid w:val="00296CFE"/>
    <w:rsid w:val="00297387"/>
    <w:rsid w:val="00297471"/>
    <w:rsid w:val="00297573"/>
    <w:rsid w:val="00297C7A"/>
    <w:rsid w:val="002A0536"/>
    <w:rsid w:val="002A0BDE"/>
    <w:rsid w:val="002A0D30"/>
    <w:rsid w:val="002A149F"/>
    <w:rsid w:val="002A1572"/>
    <w:rsid w:val="002A164F"/>
    <w:rsid w:val="002A1B15"/>
    <w:rsid w:val="002A1B96"/>
    <w:rsid w:val="002A26FD"/>
    <w:rsid w:val="002A28C6"/>
    <w:rsid w:val="002A293E"/>
    <w:rsid w:val="002A2C25"/>
    <w:rsid w:val="002A2F26"/>
    <w:rsid w:val="002A2FD3"/>
    <w:rsid w:val="002A3047"/>
    <w:rsid w:val="002A3B18"/>
    <w:rsid w:val="002A3F91"/>
    <w:rsid w:val="002A4A1F"/>
    <w:rsid w:val="002A4AD4"/>
    <w:rsid w:val="002A4B25"/>
    <w:rsid w:val="002A4D84"/>
    <w:rsid w:val="002A4E3D"/>
    <w:rsid w:val="002A4E5E"/>
    <w:rsid w:val="002A514B"/>
    <w:rsid w:val="002A5820"/>
    <w:rsid w:val="002A5C89"/>
    <w:rsid w:val="002A5D7A"/>
    <w:rsid w:val="002A5E84"/>
    <w:rsid w:val="002A6047"/>
    <w:rsid w:val="002A62A6"/>
    <w:rsid w:val="002A62FF"/>
    <w:rsid w:val="002A6C54"/>
    <w:rsid w:val="002A757E"/>
    <w:rsid w:val="002A766D"/>
    <w:rsid w:val="002B0191"/>
    <w:rsid w:val="002B0300"/>
    <w:rsid w:val="002B0490"/>
    <w:rsid w:val="002B0731"/>
    <w:rsid w:val="002B0DEB"/>
    <w:rsid w:val="002B17A4"/>
    <w:rsid w:val="002B196B"/>
    <w:rsid w:val="002B2048"/>
    <w:rsid w:val="002B26E6"/>
    <w:rsid w:val="002B29F3"/>
    <w:rsid w:val="002B2C5B"/>
    <w:rsid w:val="002B3033"/>
    <w:rsid w:val="002B3077"/>
    <w:rsid w:val="002B327F"/>
    <w:rsid w:val="002B3693"/>
    <w:rsid w:val="002B36F0"/>
    <w:rsid w:val="002B3938"/>
    <w:rsid w:val="002B3A93"/>
    <w:rsid w:val="002B4039"/>
    <w:rsid w:val="002B4432"/>
    <w:rsid w:val="002B44E4"/>
    <w:rsid w:val="002B45BC"/>
    <w:rsid w:val="002B4D92"/>
    <w:rsid w:val="002B558D"/>
    <w:rsid w:val="002B5A57"/>
    <w:rsid w:val="002B5DC2"/>
    <w:rsid w:val="002B5FA2"/>
    <w:rsid w:val="002B6520"/>
    <w:rsid w:val="002B69DE"/>
    <w:rsid w:val="002B6A61"/>
    <w:rsid w:val="002B74D3"/>
    <w:rsid w:val="002B751D"/>
    <w:rsid w:val="002B7558"/>
    <w:rsid w:val="002B795A"/>
    <w:rsid w:val="002B79AD"/>
    <w:rsid w:val="002B7B70"/>
    <w:rsid w:val="002C009B"/>
    <w:rsid w:val="002C0276"/>
    <w:rsid w:val="002C043E"/>
    <w:rsid w:val="002C05DB"/>
    <w:rsid w:val="002C0C42"/>
    <w:rsid w:val="002C0D05"/>
    <w:rsid w:val="002C17D7"/>
    <w:rsid w:val="002C1BF5"/>
    <w:rsid w:val="002C266A"/>
    <w:rsid w:val="002C27BB"/>
    <w:rsid w:val="002C2E43"/>
    <w:rsid w:val="002C31FB"/>
    <w:rsid w:val="002C33D3"/>
    <w:rsid w:val="002C37BB"/>
    <w:rsid w:val="002C3815"/>
    <w:rsid w:val="002C38A8"/>
    <w:rsid w:val="002C390F"/>
    <w:rsid w:val="002C3CAC"/>
    <w:rsid w:val="002C3DF8"/>
    <w:rsid w:val="002C4056"/>
    <w:rsid w:val="002C4249"/>
    <w:rsid w:val="002C4A4F"/>
    <w:rsid w:val="002C4B18"/>
    <w:rsid w:val="002C5556"/>
    <w:rsid w:val="002C5BD3"/>
    <w:rsid w:val="002C5CB2"/>
    <w:rsid w:val="002C67BF"/>
    <w:rsid w:val="002C6A2A"/>
    <w:rsid w:val="002C6CEF"/>
    <w:rsid w:val="002C7032"/>
    <w:rsid w:val="002C70C7"/>
    <w:rsid w:val="002C70D2"/>
    <w:rsid w:val="002C74FD"/>
    <w:rsid w:val="002C780A"/>
    <w:rsid w:val="002C7A89"/>
    <w:rsid w:val="002D0167"/>
    <w:rsid w:val="002D06C3"/>
    <w:rsid w:val="002D0B8E"/>
    <w:rsid w:val="002D0C85"/>
    <w:rsid w:val="002D150F"/>
    <w:rsid w:val="002D16D1"/>
    <w:rsid w:val="002D1E9A"/>
    <w:rsid w:val="002D1F41"/>
    <w:rsid w:val="002D245E"/>
    <w:rsid w:val="002D272D"/>
    <w:rsid w:val="002D2E78"/>
    <w:rsid w:val="002D3020"/>
    <w:rsid w:val="002D3102"/>
    <w:rsid w:val="002D3318"/>
    <w:rsid w:val="002D39F2"/>
    <w:rsid w:val="002D4456"/>
    <w:rsid w:val="002D4510"/>
    <w:rsid w:val="002D4606"/>
    <w:rsid w:val="002D4731"/>
    <w:rsid w:val="002D5181"/>
    <w:rsid w:val="002D5237"/>
    <w:rsid w:val="002D52B0"/>
    <w:rsid w:val="002D57FF"/>
    <w:rsid w:val="002D5E47"/>
    <w:rsid w:val="002D5E84"/>
    <w:rsid w:val="002D5F91"/>
    <w:rsid w:val="002D6423"/>
    <w:rsid w:val="002D70B9"/>
    <w:rsid w:val="002D7160"/>
    <w:rsid w:val="002D732D"/>
    <w:rsid w:val="002D7463"/>
    <w:rsid w:val="002D765C"/>
    <w:rsid w:val="002D7A25"/>
    <w:rsid w:val="002D7A44"/>
    <w:rsid w:val="002D7AA8"/>
    <w:rsid w:val="002D7C11"/>
    <w:rsid w:val="002D7CF9"/>
    <w:rsid w:val="002D7D75"/>
    <w:rsid w:val="002E0E52"/>
    <w:rsid w:val="002E2338"/>
    <w:rsid w:val="002E2500"/>
    <w:rsid w:val="002E2C1A"/>
    <w:rsid w:val="002E2FED"/>
    <w:rsid w:val="002E3168"/>
    <w:rsid w:val="002E3369"/>
    <w:rsid w:val="002E364D"/>
    <w:rsid w:val="002E385E"/>
    <w:rsid w:val="002E3DA5"/>
    <w:rsid w:val="002E4845"/>
    <w:rsid w:val="002E4F9D"/>
    <w:rsid w:val="002E528D"/>
    <w:rsid w:val="002E5BE6"/>
    <w:rsid w:val="002E5C43"/>
    <w:rsid w:val="002E5E00"/>
    <w:rsid w:val="002E7640"/>
    <w:rsid w:val="002E78A5"/>
    <w:rsid w:val="002E7993"/>
    <w:rsid w:val="002E7AEA"/>
    <w:rsid w:val="002E7B83"/>
    <w:rsid w:val="002E7DE6"/>
    <w:rsid w:val="002F034D"/>
    <w:rsid w:val="002F07AC"/>
    <w:rsid w:val="002F0BF0"/>
    <w:rsid w:val="002F1095"/>
    <w:rsid w:val="002F10B6"/>
    <w:rsid w:val="002F1230"/>
    <w:rsid w:val="002F1D68"/>
    <w:rsid w:val="002F201B"/>
    <w:rsid w:val="002F2D77"/>
    <w:rsid w:val="002F36F5"/>
    <w:rsid w:val="002F3700"/>
    <w:rsid w:val="002F3CC8"/>
    <w:rsid w:val="002F447B"/>
    <w:rsid w:val="002F4B5F"/>
    <w:rsid w:val="002F5343"/>
    <w:rsid w:val="002F591A"/>
    <w:rsid w:val="002F593B"/>
    <w:rsid w:val="002F5E86"/>
    <w:rsid w:val="002F610F"/>
    <w:rsid w:val="002F6191"/>
    <w:rsid w:val="002F645A"/>
    <w:rsid w:val="002F696E"/>
    <w:rsid w:val="002F6A72"/>
    <w:rsid w:val="002F6E1C"/>
    <w:rsid w:val="002F6F9C"/>
    <w:rsid w:val="002F7329"/>
    <w:rsid w:val="002F7577"/>
    <w:rsid w:val="002F7CCF"/>
    <w:rsid w:val="00300A97"/>
    <w:rsid w:val="00300C51"/>
    <w:rsid w:val="003011DC"/>
    <w:rsid w:val="003012F2"/>
    <w:rsid w:val="003014E4"/>
    <w:rsid w:val="003016A5"/>
    <w:rsid w:val="00301A39"/>
    <w:rsid w:val="00301BBE"/>
    <w:rsid w:val="00301CBF"/>
    <w:rsid w:val="00301CE6"/>
    <w:rsid w:val="003024DC"/>
    <w:rsid w:val="0030266A"/>
    <w:rsid w:val="003028F9"/>
    <w:rsid w:val="00302956"/>
    <w:rsid w:val="00302985"/>
    <w:rsid w:val="00302992"/>
    <w:rsid w:val="00303095"/>
    <w:rsid w:val="0030369B"/>
    <w:rsid w:val="00303707"/>
    <w:rsid w:val="00303854"/>
    <w:rsid w:val="00303E7C"/>
    <w:rsid w:val="0030469A"/>
    <w:rsid w:val="00305018"/>
    <w:rsid w:val="0030511A"/>
    <w:rsid w:val="0030528E"/>
    <w:rsid w:val="003057EC"/>
    <w:rsid w:val="00305D32"/>
    <w:rsid w:val="00305EA0"/>
    <w:rsid w:val="00305ED6"/>
    <w:rsid w:val="003065FB"/>
    <w:rsid w:val="00306AF3"/>
    <w:rsid w:val="00307286"/>
    <w:rsid w:val="00307569"/>
    <w:rsid w:val="0030767C"/>
    <w:rsid w:val="00307DDE"/>
    <w:rsid w:val="00307DE6"/>
    <w:rsid w:val="00307F4F"/>
    <w:rsid w:val="003100C5"/>
    <w:rsid w:val="0031021E"/>
    <w:rsid w:val="00310242"/>
    <w:rsid w:val="003104EA"/>
    <w:rsid w:val="003109B0"/>
    <w:rsid w:val="00310B8A"/>
    <w:rsid w:val="00310D38"/>
    <w:rsid w:val="00311297"/>
    <w:rsid w:val="0031178A"/>
    <w:rsid w:val="00311E9D"/>
    <w:rsid w:val="00312260"/>
    <w:rsid w:val="003122AD"/>
    <w:rsid w:val="0031276B"/>
    <w:rsid w:val="00313784"/>
    <w:rsid w:val="00313B4E"/>
    <w:rsid w:val="00313D96"/>
    <w:rsid w:val="00313F1A"/>
    <w:rsid w:val="00314231"/>
    <w:rsid w:val="00314256"/>
    <w:rsid w:val="00314450"/>
    <w:rsid w:val="00314739"/>
    <w:rsid w:val="00314CCB"/>
    <w:rsid w:val="00315C57"/>
    <w:rsid w:val="00316416"/>
    <w:rsid w:val="003164A1"/>
    <w:rsid w:val="003164D8"/>
    <w:rsid w:val="003164F9"/>
    <w:rsid w:val="00316877"/>
    <w:rsid w:val="00316B9E"/>
    <w:rsid w:val="00316DB3"/>
    <w:rsid w:val="00316E36"/>
    <w:rsid w:val="00317201"/>
    <w:rsid w:val="003172D1"/>
    <w:rsid w:val="003177B7"/>
    <w:rsid w:val="00317A3B"/>
    <w:rsid w:val="00317A4D"/>
    <w:rsid w:val="00317AC5"/>
    <w:rsid w:val="00317C5B"/>
    <w:rsid w:val="00317C8F"/>
    <w:rsid w:val="0032022F"/>
    <w:rsid w:val="0032030C"/>
    <w:rsid w:val="0032084C"/>
    <w:rsid w:val="00320DE9"/>
    <w:rsid w:val="00320ED9"/>
    <w:rsid w:val="00321399"/>
    <w:rsid w:val="0032141F"/>
    <w:rsid w:val="00321469"/>
    <w:rsid w:val="003214D8"/>
    <w:rsid w:val="00321583"/>
    <w:rsid w:val="0032158E"/>
    <w:rsid w:val="00321C1E"/>
    <w:rsid w:val="00322852"/>
    <w:rsid w:val="00322859"/>
    <w:rsid w:val="00322A83"/>
    <w:rsid w:val="00322C0C"/>
    <w:rsid w:val="00322DE3"/>
    <w:rsid w:val="00322F1A"/>
    <w:rsid w:val="003230F2"/>
    <w:rsid w:val="0032351F"/>
    <w:rsid w:val="003239F7"/>
    <w:rsid w:val="003248C8"/>
    <w:rsid w:val="0032546B"/>
    <w:rsid w:val="00325497"/>
    <w:rsid w:val="00326495"/>
    <w:rsid w:val="003267C4"/>
    <w:rsid w:val="00326811"/>
    <w:rsid w:val="00326E51"/>
    <w:rsid w:val="0032713C"/>
    <w:rsid w:val="0032736C"/>
    <w:rsid w:val="00330423"/>
    <w:rsid w:val="00330B34"/>
    <w:rsid w:val="00331016"/>
    <w:rsid w:val="00331046"/>
    <w:rsid w:val="00331478"/>
    <w:rsid w:val="00331649"/>
    <w:rsid w:val="00331CA6"/>
    <w:rsid w:val="00331D81"/>
    <w:rsid w:val="003320CD"/>
    <w:rsid w:val="003321AF"/>
    <w:rsid w:val="003321BA"/>
    <w:rsid w:val="00332D35"/>
    <w:rsid w:val="00332F4C"/>
    <w:rsid w:val="00333430"/>
    <w:rsid w:val="0033368A"/>
    <w:rsid w:val="00333737"/>
    <w:rsid w:val="00334259"/>
    <w:rsid w:val="003343E9"/>
    <w:rsid w:val="00334E13"/>
    <w:rsid w:val="003350AD"/>
    <w:rsid w:val="00335947"/>
    <w:rsid w:val="003369FE"/>
    <w:rsid w:val="00336B09"/>
    <w:rsid w:val="00336C49"/>
    <w:rsid w:val="0033736C"/>
    <w:rsid w:val="00337C9C"/>
    <w:rsid w:val="00337DC6"/>
    <w:rsid w:val="00340251"/>
    <w:rsid w:val="00340EC3"/>
    <w:rsid w:val="00341395"/>
    <w:rsid w:val="003415C4"/>
    <w:rsid w:val="00341BCC"/>
    <w:rsid w:val="00341DBB"/>
    <w:rsid w:val="003422B2"/>
    <w:rsid w:val="003425C4"/>
    <w:rsid w:val="00343664"/>
    <w:rsid w:val="003437B4"/>
    <w:rsid w:val="003438EB"/>
    <w:rsid w:val="00343B8F"/>
    <w:rsid w:val="0034416B"/>
    <w:rsid w:val="0034435D"/>
    <w:rsid w:val="00344ABE"/>
    <w:rsid w:val="003453A6"/>
    <w:rsid w:val="003457EA"/>
    <w:rsid w:val="003459A8"/>
    <w:rsid w:val="003460D7"/>
    <w:rsid w:val="003463C3"/>
    <w:rsid w:val="003467BF"/>
    <w:rsid w:val="00346A13"/>
    <w:rsid w:val="003473DE"/>
    <w:rsid w:val="00347574"/>
    <w:rsid w:val="00347C52"/>
    <w:rsid w:val="003500AC"/>
    <w:rsid w:val="0035012F"/>
    <w:rsid w:val="0035046D"/>
    <w:rsid w:val="00350765"/>
    <w:rsid w:val="0035104C"/>
    <w:rsid w:val="00351269"/>
    <w:rsid w:val="0035147F"/>
    <w:rsid w:val="00351D50"/>
    <w:rsid w:val="00351D90"/>
    <w:rsid w:val="00351FA5"/>
    <w:rsid w:val="0035236B"/>
    <w:rsid w:val="00352897"/>
    <w:rsid w:val="00352A75"/>
    <w:rsid w:val="00352C95"/>
    <w:rsid w:val="003530B5"/>
    <w:rsid w:val="00354233"/>
    <w:rsid w:val="00354271"/>
    <w:rsid w:val="00355200"/>
    <w:rsid w:val="00355B9A"/>
    <w:rsid w:val="00355D8C"/>
    <w:rsid w:val="00356098"/>
    <w:rsid w:val="0035628C"/>
    <w:rsid w:val="00356393"/>
    <w:rsid w:val="00356C15"/>
    <w:rsid w:val="00356CD7"/>
    <w:rsid w:val="003573C9"/>
    <w:rsid w:val="003578B1"/>
    <w:rsid w:val="00357C77"/>
    <w:rsid w:val="00357EF7"/>
    <w:rsid w:val="003600E4"/>
    <w:rsid w:val="003601A0"/>
    <w:rsid w:val="003603C1"/>
    <w:rsid w:val="00360AA9"/>
    <w:rsid w:val="00360BEA"/>
    <w:rsid w:val="00360CA2"/>
    <w:rsid w:val="00360DFC"/>
    <w:rsid w:val="00361823"/>
    <w:rsid w:val="00361AC1"/>
    <w:rsid w:val="00361BEE"/>
    <w:rsid w:val="00361C60"/>
    <w:rsid w:val="00362397"/>
    <w:rsid w:val="00362424"/>
    <w:rsid w:val="003625BE"/>
    <w:rsid w:val="003628A6"/>
    <w:rsid w:val="00362A37"/>
    <w:rsid w:val="0036339A"/>
    <w:rsid w:val="00363A6D"/>
    <w:rsid w:val="00363E14"/>
    <w:rsid w:val="00363F73"/>
    <w:rsid w:val="00363F7D"/>
    <w:rsid w:val="0036442C"/>
    <w:rsid w:val="00364823"/>
    <w:rsid w:val="0036503A"/>
    <w:rsid w:val="003652A6"/>
    <w:rsid w:val="00365699"/>
    <w:rsid w:val="00365DF0"/>
    <w:rsid w:val="003661F2"/>
    <w:rsid w:val="0036631D"/>
    <w:rsid w:val="003669A7"/>
    <w:rsid w:val="003669F0"/>
    <w:rsid w:val="00366BBC"/>
    <w:rsid w:val="00366D8E"/>
    <w:rsid w:val="00366DB6"/>
    <w:rsid w:val="00366E12"/>
    <w:rsid w:val="00366ED6"/>
    <w:rsid w:val="00366F2E"/>
    <w:rsid w:val="00366F7B"/>
    <w:rsid w:val="00370241"/>
    <w:rsid w:val="003709AE"/>
    <w:rsid w:val="003712C3"/>
    <w:rsid w:val="0037175D"/>
    <w:rsid w:val="00371931"/>
    <w:rsid w:val="003719A8"/>
    <w:rsid w:val="00371AD8"/>
    <w:rsid w:val="00372311"/>
    <w:rsid w:val="00372711"/>
    <w:rsid w:val="003731A7"/>
    <w:rsid w:val="00373652"/>
    <w:rsid w:val="0037375A"/>
    <w:rsid w:val="00373C85"/>
    <w:rsid w:val="0037404C"/>
    <w:rsid w:val="003748ED"/>
    <w:rsid w:val="00374A33"/>
    <w:rsid w:val="00374D6D"/>
    <w:rsid w:val="00375C78"/>
    <w:rsid w:val="00375DC9"/>
    <w:rsid w:val="00376378"/>
    <w:rsid w:val="00377E29"/>
    <w:rsid w:val="00377EC8"/>
    <w:rsid w:val="003802C7"/>
    <w:rsid w:val="00380559"/>
    <w:rsid w:val="00380817"/>
    <w:rsid w:val="00380A28"/>
    <w:rsid w:val="00380C6F"/>
    <w:rsid w:val="00380CB4"/>
    <w:rsid w:val="00380F87"/>
    <w:rsid w:val="003813F0"/>
    <w:rsid w:val="00381492"/>
    <w:rsid w:val="00381AC2"/>
    <w:rsid w:val="00381D7D"/>
    <w:rsid w:val="0038218B"/>
    <w:rsid w:val="00382352"/>
    <w:rsid w:val="003826EF"/>
    <w:rsid w:val="00382A9B"/>
    <w:rsid w:val="00382B61"/>
    <w:rsid w:val="00382DB5"/>
    <w:rsid w:val="00382F44"/>
    <w:rsid w:val="003830EE"/>
    <w:rsid w:val="00383214"/>
    <w:rsid w:val="00383A45"/>
    <w:rsid w:val="00383D53"/>
    <w:rsid w:val="0038425F"/>
    <w:rsid w:val="00384339"/>
    <w:rsid w:val="0038505F"/>
    <w:rsid w:val="00385320"/>
    <w:rsid w:val="00385F47"/>
    <w:rsid w:val="003860E4"/>
    <w:rsid w:val="003861E7"/>
    <w:rsid w:val="003867BE"/>
    <w:rsid w:val="00386816"/>
    <w:rsid w:val="003868C6"/>
    <w:rsid w:val="00386A63"/>
    <w:rsid w:val="00387367"/>
    <w:rsid w:val="00387B99"/>
    <w:rsid w:val="003903D3"/>
    <w:rsid w:val="003904B3"/>
    <w:rsid w:val="00390CD4"/>
    <w:rsid w:val="00390CE9"/>
    <w:rsid w:val="00390E0A"/>
    <w:rsid w:val="00390EAD"/>
    <w:rsid w:val="00390F11"/>
    <w:rsid w:val="0039123B"/>
    <w:rsid w:val="0039218A"/>
    <w:rsid w:val="00392478"/>
    <w:rsid w:val="003924A3"/>
    <w:rsid w:val="003924C5"/>
    <w:rsid w:val="00392745"/>
    <w:rsid w:val="00392F7D"/>
    <w:rsid w:val="00393522"/>
    <w:rsid w:val="00393989"/>
    <w:rsid w:val="00393D42"/>
    <w:rsid w:val="00393E27"/>
    <w:rsid w:val="0039417C"/>
    <w:rsid w:val="003941A3"/>
    <w:rsid w:val="00394219"/>
    <w:rsid w:val="00394385"/>
    <w:rsid w:val="0039445C"/>
    <w:rsid w:val="003944B6"/>
    <w:rsid w:val="003946E2"/>
    <w:rsid w:val="00394AD9"/>
    <w:rsid w:val="00394D34"/>
    <w:rsid w:val="00394D82"/>
    <w:rsid w:val="00394E96"/>
    <w:rsid w:val="003952E8"/>
    <w:rsid w:val="00395727"/>
    <w:rsid w:val="0039615C"/>
    <w:rsid w:val="00396A87"/>
    <w:rsid w:val="00396C7C"/>
    <w:rsid w:val="00396E59"/>
    <w:rsid w:val="003970F9"/>
    <w:rsid w:val="0039732E"/>
    <w:rsid w:val="0039738C"/>
    <w:rsid w:val="003973EC"/>
    <w:rsid w:val="003A0433"/>
    <w:rsid w:val="003A0470"/>
    <w:rsid w:val="003A05DF"/>
    <w:rsid w:val="003A0758"/>
    <w:rsid w:val="003A0DF0"/>
    <w:rsid w:val="003A11D2"/>
    <w:rsid w:val="003A12E6"/>
    <w:rsid w:val="003A130F"/>
    <w:rsid w:val="003A1488"/>
    <w:rsid w:val="003A1554"/>
    <w:rsid w:val="003A1787"/>
    <w:rsid w:val="003A193D"/>
    <w:rsid w:val="003A1CA3"/>
    <w:rsid w:val="003A2CF4"/>
    <w:rsid w:val="003A2F94"/>
    <w:rsid w:val="003A3EEB"/>
    <w:rsid w:val="003A4460"/>
    <w:rsid w:val="003A4D06"/>
    <w:rsid w:val="003A4F10"/>
    <w:rsid w:val="003A4F52"/>
    <w:rsid w:val="003A503F"/>
    <w:rsid w:val="003A533E"/>
    <w:rsid w:val="003A5BE2"/>
    <w:rsid w:val="003A5FE6"/>
    <w:rsid w:val="003A6059"/>
    <w:rsid w:val="003A64ED"/>
    <w:rsid w:val="003A65E5"/>
    <w:rsid w:val="003A66AD"/>
    <w:rsid w:val="003A6742"/>
    <w:rsid w:val="003A6932"/>
    <w:rsid w:val="003A6978"/>
    <w:rsid w:val="003A6C7A"/>
    <w:rsid w:val="003A6DC4"/>
    <w:rsid w:val="003A6F8F"/>
    <w:rsid w:val="003A7034"/>
    <w:rsid w:val="003A762E"/>
    <w:rsid w:val="003A7794"/>
    <w:rsid w:val="003B00C4"/>
    <w:rsid w:val="003B02BB"/>
    <w:rsid w:val="003B03FD"/>
    <w:rsid w:val="003B0E7B"/>
    <w:rsid w:val="003B0ECD"/>
    <w:rsid w:val="003B0F5A"/>
    <w:rsid w:val="003B10BE"/>
    <w:rsid w:val="003B145D"/>
    <w:rsid w:val="003B1816"/>
    <w:rsid w:val="003B1846"/>
    <w:rsid w:val="003B1F5A"/>
    <w:rsid w:val="003B233A"/>
    <w:rsid w:val="003B26FB"/>
    <w:rsid w:val="003B2B53"/>
    <w:rsid w:val="003B2D38"/>
    <w:rsid w:val="003B314C"/>
    <w:rsid w:val="003B3202"/>
    <w:rsid w:val="003B35E0"/>
    <w:rsid w:val="003B3693"/>
    <w:rsid w:val="003B36CD"/>
    <w:rsid w:val="003B3EE3"/>
    <w:rsid w:val="003B415E"/>
    <w:rsid w:val="003B42E3"/>
    <w:rsid w:val="003B42FD"/>
    <w:rsid w:val="003B4698"/>
    <w:rsid w:val="003B482B"/>
    <w:rsid w:val="003B4FE8"/>
    <w:rsid w:val="003B51F8"/>
    <w:rsid w:val="003B5822"/>
    <w:rsid w:val="003B5884"/>
    <w:rsid w:val="003B5F2D"/>
    <w:rsid w:val="003B5F9B"/>
    <w:rsid w:val="003B695C"/>
    <w:rsid w:val="003B7AA3"/>
    <w:rsid w:val="003B7C6F"/>
    <w:rsid w:val="003C005E"/>
    <w:rsid w:val="003C033C"/>
    <w:rsid w:val="003C0832"/>
    <w:rsid w:val="003C0985"/>
    <w:rsid w:val="003C0D9C"/>
    <w:rsid w:val="003C0E09"/>
    <w:rsid w:val="003C173D"/>
    <w:rsid w:val="003C1CD7"/>
    <w:rsid w:val="003C236F"/>
    <w:rsid w:val="003C26CD"/>
    <w:rsid w:val="003C2B9B"/>
    <w:rsid w:val="003C339B"/>
    <w:rsid w:val="003C3D5B"/>
    <w:rsid w:val="003C3EFE"/>
    <w:rsid w:val="003C4281"/>
    <w:rsid w:val="003C443E"/>
    <w:rsid w:val="003C44B9"/>
    <w:rsid w:val="003C524B"/>
    <w:rsid w:val="003C5263"/>
    <w:rsid w:val="003C53E3"/>
    <w:rsid w:val="003C5A44"/>
    <w:rsid w:val="003C5AAE"/>
    <w:rsid w:val="003C5DAA"/>
    <w:rsid w:val="003C5E79"/>
    <w:rsid w:val="003C5F07"/>
    <w:rsid w:val="003C601D"/>
    <w:rsid w:val="003C6479"/>
    <w:rsid w:val="003C6D85"/>
    <w:rsid w:val="003C6DA9"/>
    <w:rsid w:val="003C6DB9"/>
    <w:rsid w:val="003C708A"/>
    <w:rsid w:val="003C70CA"/>
    <w:rsid w:val="003C7521"/>
    <w:rsid w:val="003C76F0"/>
    <w:rsid w:val="003C79E8"/>
    <w:rsid w:val="003C79EB"/>
    <w:rsid w:val="003C7A9D"/>
    <w:rsid w:val="003C7E1B"/>
    <w:rsid w:val="003C7E6E"/>
    <w:rsid w:val="003D052E"/>
    <w:rsid w:val="003D0595"/>
    <w:rsid w:val="003D06B3"/>
    <w:rsid w:val="003D0AB5"/>
    <w:rsid w:val="003D0E5B"/>
    <w:rsid w:val="003D0E72"/>
    <w:rsid w:val="003D14F6"/>
    <w:rsid w:val="003D1BEC"/>
    <w:rsid w:val="003D1C51"/>
    <w:rsid w:val="003D1E3A"/>
    <w:rsid w:val="003D2072"/>
    <w:rsid w:val="003D2829"/>
    <w:rsid w:val="003D2D51"/>
    <w:rsid w:val="003D32F8"/>
    <w:rsid w:val="003D3848"/>
    <w:rsid w:val="003D3A4F"/>
    <w:rsid w:val="003D3A69"/>
    <w:rsid w:val="003D4778"/>
    <w:rsid w:val="003D4AA8"/>
    <w:rsid w:val="003D4DC7"/>
    <w:rsid w:val="003D4EB4"/>
    <w:rsid w:val="003D520A"/>
    <w:rsid w:val="003D56CF"/>
    <w:rsid w:val="003D5C09"/>
    <w:rsid w:val="003D6362"/>
    <w:rsid w:val="003D6B17"/>
    <w:rsid w:val="003D6C37"/>
    <w:rsid w:val="003D6C74"/>
    <w:rsid w:val="003D6CDB"/>
    <w:rsid w:val="003D70C7"/>
    <w:rsid w:val="003D71D2"/>
    <w:rsid w:val="003D72F8"/>
    <w:rsid w:val="003D75AB"/>
    <w:rsid w:val="003D7678"/>
    <w:rsid w:val="003D7B08"/>
    <w:rsid w:val="003D7F4F"/>
    <w:rsid w:val="003E0006"/>
    <w:rsid w:val="003E02EA"/>
    <w:rsid w:val="003E1543"/>
    <w:rsid w:val="003E1555"/>
    <w:rsid w:val="003E1838"/>
    <w:rsid w:val="003E1AFA"/>
    <w:rsid w:val="003E1D52"/>
    <w:rsid w:val="003E22D0"/>
    <w:rsid w:val="003E23E1"/>
    <w:rsid w:val="003E23ED"/>
    <w:rsid w:val="003E275B"/>
    <w:rsid w:val="003E2813"/>
    <w:rsid w:val="003E2BF7"/>
    <w:rsid w:val="003E2D37"/>
    <w:rsid w:val="003E2EAA"/>
    <w:rsid w:val="003E3643"/>
    <w:rsid w:val="003E37F7"/>
    <w:rsid w:val="003E3AE4"/>
    <w:rsid w:val="003E3B9E"/>
    <w:rsid w:val="003E3FF9"/>
    <w:rsid w:val="003E4836"/>
    <w:rsid w:val="003E483B"/>
    <w:rsid w:val="003E498E"/>
    <w:rsid w:val="003E4ADE"/>
    <w:rsid w:val="003E4D37"/>
    <w:rsid w:val="003E56F8"/>
    <w:rsid w:val="003E58FA"/>
    <w:rsid w:val="003E5AB8"/>
    <w:rsid w:val="003E67DC"/>
    <w:rsid w:val="003E6C10"/>
    <w:rsid w:val="003E6EF6"/>
    <w:rsid w:val="003E770F"/>
    <w:rsid w:val="003E78C0"/>
    <w:rsid w:val="003E7922"/>
    <w:rsid w:val="003E7CD4"/>
    <w:rsid w:val="003E7EF5"/>
    <w:rsid w:val="003F0153"/>
    <w:rsid w:val="003F07E1"/>
    <w:rsid w:val="003F07E8"/>
    <w:rsid w:val="003F0C6D"/>
    <w:rsid w:val="003F0D23"/>
    <w:rsid w:val="003F0E7F"/>
    <w:rsid w:val="003F0E9B"/>
    <w:rsid w:val="003F177D"/>
    <w:rsid w:val="003F17ED"/>
    <w:rsid w:val="003F1ADF"/>
    <w:rsid w:val="003F1B17"/>
    <w:rsid w:val="003F28F8"/>
    <w:rsid w:val="003F2D75"/>
    <w:rsid w:val="003F35AB"/>
    <w:rsid w:val="003F3914"/>
    <w:rsid w:val="003F3A6B"/>
    <w:rsid w:val="003F3F58"/>
    <w:rsid w:val="003F41C8"/>
    <w:rsid w:val="003F4507"/>
    <w:rsid w:val="003F47A5"/>
    <w:rsid w:val="003F4831"/>
    <w:rsid w:val="003F4F20"/>
    <w:rsid w:val="003F5146"/>
    <w:rsid w:val="003F5676"/>
    <w:rsid w:val="003F6165"/>
    <w:rsid w:val="003F64AF"/>
    <w:rsid w:val="003F663B"/>
    <w:rsid w:val="003F6F08"/>
    <w:rsid w:val="003F71E2"/>
    <w:rsid w:val="003F76EE"/>
    <w:rsid w:val="003F7AEE"/>
    <w:rsid w:val="003F7DD4"/>
    <w:rsid w:val="00400CC2"/>
    <w:rsid w:val="00400E1F"/>
    <w:rsid w:val="004011FE"/>
    <w:rsid w:val="00401227"/>
    <w:rsid w:val="00401411"/>
    <w:rsid w:val="00401A29"/>
    <w:rsid w:val="00401BC4"/>
    <w:rsid w:val="00402089"/>
    <w:rsid w:val="00402723"/>
    <w:rsid w:val="0040280F"/>
    <w:rsid w:val="00402C35"/>
    <w:rsid w:val="00403075"/>
    <w:rsid w:val="00403120"/>
    <w:rsid w:val="004032F2"/>
    <w:rsid w:val="00403307"/>
    <w:rsid w:val="00403478"/>
    <w:rsid w:val="00403808"/>
    <w:rsid w:val="00403BEF"/>
    <w:rsid w:val="00403FF4"/>
    <w:rsid w:val="00404395"/>
    <w:rsid w:val="00404602"/>
    <w:rsid w:val="0040480F"/>
    <w:rsid w:val="004050CD"/>
    <w:rsid w:val="0040596C"/>
    <w:rsid w:val="00406BC8"/>
    <w:rsid w:val="00406C08"/>
    <w:rsid w:val="004074EE"/>
    <w:rsid w:val="00407698"/>
    <w:rsid w:val="00407991"/>
    <w:rsid w:val="00407D66"/>
    <w:rsid w:val="00407DF7"/>
    <w:rsid w:val="0041036F"/>
    <w:rsid w:val="004106D1"/>
    <w:rsid w:val="00410D3F"/>
    <w:rsid w:val="0041107D"/>
    <w:rsid w:val="0041189F"/>
    <w:rsid w:val="00411C1B"/>
    <w:rsid w:val="00411D87"/>
    <w:rsid w:val="00411F83"/>
    <w:rsid w:val="004123B5"/>
    <w:rsid w:val="0041269B"/>
    <w:rsid w:val="004128AF"/>
    <w:rsid w:val="00412A3E"/>
    <w:rsid w:val="00412D56"/>
    <w:rsid w:val="00412DF4"/>
    <w:rsid w:val="00413054"/>
    <w:rsid w:val="00413147"/>
    <w:rsid w:val="0041337A"/>
    <w:rsid w:val="00413991"/>
    <w:rsid w:val="00413C91"/>
    <w:rsid w:val="00414044"/>
    <w:rsid w:val="0041418E"/>
    <w:rsid w:val="004145AC"/>
    <w:rsid w:val="00414682"/>
    <w:rsid w:val="0041486C"/>
    <w:rsid w:val="00414EA6"/>
    <w:rsid w:val="0041576D"/>
    <w:rsid w:val="004158B8"/>
    <w:rsid w:val="00415B86"/>
    <w:rsid w:val="00415CAA"/>
    <w:rsid w:val="00415E22"/>
    <w:rsid w:val="00416591"/>
    <w:rsid w:val="004165C7"/>
    <w:rsid w:val="00416772"/>
    <w:rsid w:val="00416C19"/>
    <w:rsid w:val="00416EF9"/>
    <w:rsid w:val="00416F1D"/>
    <w:rsid w:val="00417353"/>
    <w:rsid w:val="00417E3B"/>
    <w:rsid w:val="004202EC"/>
    <w:rsid w:val="00420368"/>
    <w:rsid w:val="00420843"/>
    <w:rsid w:val="00420B3A"/>
    <w:rsid w:val="00420E2B"/>
    <w:rsid w:val="004218C5"/>
    <w:rsid w:val="00421978"/>
    <w:rsid w:val="00421C28"/>
    <w:rsid w:val="00421DF0"/>
    <w:rsid w:val="00421EC1"/>
    <w:rsid w:val="00422029"/>
    <w:rsid w:val="00422534"/>
    <w:rsid w:val="00422925"/>
    <w:rsid w:val="00422DB9"/>
    <w:rsid w:val="00423207"/>
    <w:rsid w:val="004234F9"/>
    <w:rsid w:val="004239BA"/>
    <w:rsid w:val="00423ADB"/>
    <w:rsid w:val="00423C4F"/>
    <w:rsid w:val="00423D76"/>
    <w:rsid w:val="0042402E"/>
    <w:rsid w:val="0042433A"/>
    <w:rsid w:val="00424370"/>
    <w:rsid w:val="0042449B"/>
    <w:rsid w:val="0042509E"/>
    <w:rsid w:val="00425219"/>
    <w:rsid w:val="0042537D"/>
    <w:rsid w:val="00425536"/>
    <w:rsid w:val="00425765"/>
    <w:rsid w:val="004258E8"/>
    <w:rsid w:val="00426531"/>
    <w:rsid w:val="0042671F"/>
    <w:rsid w:val="00426A9A"/>
    <w:rsid w:val="00426AA7"/>
    <w:rsid w:val="00426C11"/>
    <w:rsid w:val="00426C2F"/>
    <w:rsid w:val="004274D2"/>
    <w:rsid w:val="00427612"/>
    <w:rsid w:val="00427A79"/>
    <w:rsid w:val="00427F85"/>
    <w:rsid w:val="00427FA0"/>
    <w:rsid w:val="0043011A"/>
    <w:rsid w:val="004301A3"/>
    <w:rsid w:val="00430A3D"/>
    <w:rsid w:val="00430BAC"/>
    <w:rsid w:val="004314EF"/>
    <w:rsid w:val="00431736"/>
    <w:rsid w:val="00431996"/>
    <w:rsid w:val="00431C0A"/>
    <w:rsid w:val="00431CCB"/>
    <w:rsid w:val="00431D04"/>
    <w:rsid w:val="00432262"/>
    <w:rsid w:val="0043287C"/>
    <w:rsid w:val="00432BD2"/>
    <w:rsid w:val="00432F42"/>
    <w:rsid w:val="00432F72"/>
    <w:rsid w:val="00433CAB"/>
    <w:rsid w:val="00433CCC"/>
    <w:rsid w:val="00434209"/>
    <w:rsid w:val="00434599"/>
    <w:rsid w:val="004349ED"/>
    <w:rsid w:val="00434F78"/>
    <w:rsid w:val="004350F5"/>
    <w:rsid w:val="0043550B"/>
    <w:rsid w:val="00435838"/>
    <w:rsid w:val="00435AB6"/>
    <w:rsid w:val="0043611D"/>
    <w:rsid w:val="00436248"/>
    <w:rsid w:val="004363AE"/>
    <w:rsid w:val="00436A3B"/>
    <w:rsid w:val="00436E88"/>
    <w:rsid w:val="004373F1"/>
    <w:rsid w:val="00437716"/>
    <w:rsid w:val="00437E46"/>
    <w:rsid w:val="004405EA"/>
    <w:rsid w:val="00440619"/>
    <w:rsid w:val="004406E5"/>
    <w:rsid w:val="00440A90"/>
    <w:rsid w:val="00440F78"/>
    <w:rsid w:val="0044107F"/>
    <w:rsid w:val="00441BC6"/>
    <w:rsid w:val="00441BFF"/>
    <w:rsid w:val="00442199"/>
    <w:rsid w:val="0044226C"/>
    <w:rsid w:val="004424C8"/>
    <w:rsid w:val="00442BD1"/>
    <w:rsid w:val="00442BF6"/>
    <w:rsid w:val="00442DE9"/>
    <w:rsid w:val="004431B6"/>
    <w:rsid w:val="004434A9"/>
    <w:rsid w:val="00443587"/>
    <w:rsid w:val="004437F6"/>
    <w:rsid w:val="00443D6B"/>
    <w:rsid w:val="004445F4"/>
    <w:rsid w:val="004447F7"/>
    <w:rsid w:val="00444A43"/>
    <w:rsid w:val="00444C99"/>
    <w:rsid w:val="00445739"/>
    <w:rsid w:val="00445864"/>
    <w:rsid w:val="00445994"/>
    <w:rsid w:val="00445A9E"/>
    <w:rsid w:val="00445D20"/>
    <w:rsid w:val="00445E9A"/>
    <w:rsid w:val="0044618E"/>
    <w:rsid w:val="00446386"/>
    <w:rsid w:val="00446B14"/>
    <w:rsid w:val="00446C1A"/>
    <w:rsid w:val="00446E0D"/>
    <w:rsid w:val="00447237"/>
    <w:rsid w:val="0044734E"/>
    <w:rsid w:val="004501B4"/>
    <w:rsid w:val="0045066A"/>
    <w:rsid w:val="00450DCD"/>
    <w:rsid w:val="004510B4"/>
    <w:rsid w:val="00451440"/>
    <w:rsid w:val="00451686"/>
    <w:rsid w:val="0045169F"/>
    <w:rsid w:val="0045172C"/>
    <w:rsid w:val="004521AD"/>
    <w:rsid w:val="004522FE"/>
    <w:rsid w:val="00452382"/>
    <w:rsid w:val="004526F7"/>
    <w:rsid w:val="00452932"/>
    <w:rsid w:val="00452BF4"/>
    <w:rsid w:val="00453070"/>
    <w:rsid w:val="004531A9"/>
    <w:rsid w:val="0045367E"/>
    <w:rsid w:val="004536C2"/>
    <w:rsid w:val="00453A26"/>
    <w:rsid w:val="00453CC0"/>
    <w:rsid w:val="00454060"/>
    <w:rsid w:val="004540B2"/>
    <w:rsid w:val="00454778"/>
    <w:rsid w:val="004551A0"/>
    <w:rsid w:val="00455732"/>
    <w:rsid w:val="00455B30"/>
    <w:rsid w:val="004569DC"/>
    <w:rsid w:val="00456DD2"/>
    <w:rsid w:val="00457097"/>
    <w:rsid w:val="0045709D"/>
    <w:rsid w:val="00457171"/>
    <w:rsid w:val="004575BB"/>
    <w:rsid w:val="00457908"/>
    <w:rsid w:val="00457994"/>
    <w:rsid w:val="00457A28"/>
    <w:rsid w:val="004603CF"/>
    <w:rsid w:val="00460AD6"/>
    <w:rsid w:val="00460D54"/>
    <w:rsid w:val="00461553"/>
    <w:rsid w:val="004618A1"/>
    <w:rsid w:val="0046202D"/>
    <w:rsid w:val="00462377"/>
    <w:rsid w:val="004625E3"/>
    <w:rsid w:val="004628A4"/>
    <w:rsid w:val="00462EF6"/>
    <w:rsid w:val="00462FDB"/>
    <w:rsid w:val="00463BE4"/>
    <w:rsid w:val="004643CE"/>
    <w:rsid w:val="004645D2"/>
    <w:rsid w:val="00464647"/>
    <w:rsid w:val="00464922"/>
    <w:rsid w:val="004650B3"/>
    <w:rsid w:val="004656F2"/>
    <w:rsid w:val="00465C7C"/>
    <w:rsid w:val="00465F2D"/>
    <w:rsid w:val="00466204"/>
    <w:rsid w:val="0046667B"/>
    <w:rsid w:val="00466BA0"/>
    <w:rsid w:val="00466F08"/>
    <w:rsid w:val="0046755F"/>
    <w:rsid w:val="0046764F"/>
    <w:rsid w:val="00467BAC"/>
    <w:rsid w:val="00467C42"/>
    <w:rsid w:val="0047009B"/>
    <w:rsid w:val="004701C0"/>
    <w:rsid w:val="00470324"/>
    <w:rsid w:val="00470885"/>
    <w:rsid w:val="00470A4B"/>
    <w:rsid w:val="00471113"/>
    <w:rsid w:val="00471506"/>
    <w:rsid w:val="004715E2"/>
    <w:rsid w:val="0047166A"/>
    <w:rsid w:val="00471676"/>
    <w:rsid w:val="00471B5C"/>
    <w:rsid w:val="00472381"/>
    <w:rsid w:val="00472415"/>
    <w:rsid w:val="0047288B"/>
    <w:rsid w:val="00472920"/>
    <w:rsid w:val="004731BD"/>
    <w:rsid w:val="004732A8"/>
    <w:rsid w:val="004734A5"/>
    <w:rsid w:val="004736C5"/>
    <w:rsid w:val="00473AA8"/>
    <w:rsid w:val="00473D5F"/>
    <w:rsid w:val="00473F5F"/>
    <w:rsid w:val="004741D8"/>
    <w:rsid w:val="004743C8"/>
    <w:rsid w:val="004745C8"/>
    <w:rsid w:val="00474621"/>
    <w:rsid w:val="00474AF3"/>
    <w:rsid w:val="00474BA9"/>
    <w:rsid w:val="00475311"/>
    <w:rsid w:val="0047562E"/>
    <w:rsid w:val="004758A0"/>
    <w:rsid w:val="00475AE6"/>
    <w:rsid w:val="00475DFD"/>
    <w:rsid w:val="00476BE4"/>
    <w:rsid w:val="00476C84"/>
    <w:rsid w:val="00476D7F"/>
    <w:rsid w:val="00476D90"/>
    <w:rsid w:val="00476F74"/>
    <w:rsid w:val="00477022"/>
    <w:rsid w:val="0047702D"/>
    <w:rsid w:val="0047715C"/>
    <w:rsid w:val="004776A4"/>
    <w:rsid w:val="00477739"/>
    <w:rsid w:val="004779E3"/>
    <w:rsid w:val="004804E9"/>
    <w:rsid w:val="0048056B"/>
    <w:rsid w:val="00480EBA"/>
    <w:rsid w:val="004818B7"/>
    <w:rsid w:val="00481D09"/>
    <w:rsid w:val="00482636"/>
    <w:rsid w:val="00482A2E"/>
    <w:rsid w:val="00482A43"/>
    <w:rsid w:val="00483C2C"/>
    <w:rsid w:val="00483C77"/>
    <w:rsid w:val="00483E51"/>
    <w:rsid w:val="00484615"/>
    <w:rsid w:val="004847E1"/>
    <w:rsid w:val="00484C6F"/>
    <w:rsid w:val="00484D4E"/>
    <w:rsid w:val="0048507C"/>
    <w:rsid w:val="00485572"/>
    <w:rsid w:val="0048567D"/>
    <w:rsid w:val="00485B8A"/>
    <w:rsid w:val="00485D68"/>
    <w:rsid w:val="00486017"/>
    <w:rsid w:val="00486EB4"/>
    <w:rsid w:val="0048746B"/>
    <w:rsid w:val="00487697"/>
    <w:rsid w:val="004876C2"/>
    <w:rsid w:val="0048775F"/>
    <w:rsid w:val="0049002B"/>
    <w:rsid w:val="004901F8"/>
    <w:rsid w:val="004901FA"/>
    <w:rsid w:val="0049026C"/>
    <w:rsid w:val="004903CC"/>
    <w:rsid w:val="00490642"/>
    <w:rsid w:val="00490D83"/>
    <w:rsid w:val="00490D96"/>
    <w:rsid w:val="00490E53"/>
    <w:rsid w:val="00490EDE"/>
    <w:rsid w:val="00491167"/>
    <w:rsid w:val="0049118C"/>
    <w:rsid w:val="00491AD8"/>
    <w:rsid w:val="00491C17"/>
    <w:rsid w:val="00491EBE"/>
    <w:rsid w:val="00491EF2"/>
    <w:rsid w:val="0049209B"/>
    <w:rsid w:val="00492230"/>
    <w:rsid w:val="00492B19"/>
    <w:rsid w:val="00492C94"/>
    <w:rsid w:val="004936CF"/>
    <w:rsid w:val="00493708"/>
    <w:rsid w:val="00493B91"/>
    <w:rsid w:val="00493EF1"/>
    <w:rsid w:val="00493FC5"/>
    <w:rsid w:val="004942F4"/>
    <w:rsid w:val="00494481"/>
    <w:rsid w:val="004948BB"/>
    <w:rsid w:val="00494A9D"/>
    <w:rsid w:val="00494C79"/>
    <w:rsid w:val="0049517E"/>
    <w:rsid w:val="004955F9"/>
    <w:rsid w:val="004956D9"/>
    <w:rsid w:val="004958DC"/>
    <w:rsid w:val="00495F03"/>
    <w:rsid w:val="00496136"/>
    <w:rsid w:val="00496144"/>
    <w:rsid w:val="004962ED"/>
    <w:rsid w:val="00496929"/>
    <w:rsid w:val="00496964"/>
    <w:rsid w:val="00496C79"/>
    <w:rsid w:val="004974F5"/>
    <w:rsid w:val="0049792E"/>
    <w:rsid w:val="00497B74"/>
    <w:rsid w:val="00497E05"/>
    <w:rsid w:val="004A0410"/>
    <w:rsid w:val="004A05CD"/>
    <w:rsid w:val="004A0D32"/>
    <w:rsid w:val="004A0E3A"/>
    <w:rsid w:val="004A0F71"/>
    <w:rsid w:val="004A1284"/>
    <w:rsid w:val="004A12E5"/>
    <w:rsid w:val="004A1809"/>
    <w:rsid w:val="004A1951"/>
    <w:rsid w:val="004A1C1C"/>
    <w:rsid w:val="004A1FB8"/>
    <w:rsid w:val="004A21C7"/>
    <w:rsid w:val="004A2263"/>
    <w:rsid w:val="004A228F"/>
    <w:rsid w:val="004A2587"/>
    <w:rsid w:val="004A25F6"/>
    <w:rsid w:val="004A28E7"/>
    <w:rsid w:val="004A2C10"/>
    <w:rsid w:val="004A2D24"/>
    <w:rsid w:val="004A30CE"/>
    <w:rsid w:val="004A33E7"/>
    <w:rsid w:val="004A3525"/>
    <w:rsid w:val="004A40BC"/>
    <w:rsid w:val="004A476E"/>
    <w:rsid w:val="004A48BB"/>
    <w:rsid w:val="004A49D0"/>
    <w:rsid w:val="004A4C68"/>
    <w:rsid w:val="004A4CF5"/>
    <w:rsid w:val="004A4F0E"/>
    <w:rsid w:val="004A516D"/>
    <w:rsid w:val="004A56A7"/>
    <w:rsid w:val="004A57A4"/>
    <w:rsid w:val="004A59CC"/>
    <w:rsid w:val="004A5F04"/>
    <w:rsid w:val="004A61E3"/>
    <w:rsid w:val="004A6348"/>
    <w:rsid w:val="004A66FA"/>
    <w:rsid w:val="004A6877"/>
    <w:rsid w:val="004A6F59"/>
    <w:rsid w:val="004A6F6F"/>
    <w:rsid w:val="004A726A"/>
    <w:rsid w:val="004A72AF"/>
    <w:rsid w:val="004A737F"/>
    <w:rsid w:val="004A7563"/>
    <w:rsid w:val="004A76A3"/>
    <w:rsid w:val="004A76BB"/>
    <w:rsid w:val="004A7E5A"/>
    <w:rsid w:val="004B000B"/>
    <w:rsid w:val="004B0378"/>
    <w:rsid w:val="004B0428"/>
    <w:rsid w:val="004B0458"/>
    <w:rsid w:val="004B04A7"/>
    <w:rsid w:val="004B077E"/>
    <w:rsid w:val="004B14E0"/>
    <w:rsid w:val="004B1DE0"/>
    <w:rsid w:val="004B1F6A"/>
    <w:rsid w:val="004B20B4"/>
    <w:rsid w:val="004B211B"/>
    <w:rsid w:val="004B22C2"/>
    <w:rsid w:val="004B241D"/>
    <w:rsid w:val="004B2A2E"/>
    <w:rsid w:val="004B2BF2"/>
    <w:rsid w:val="004B2BF4"/>
    <w:rsid w:val="004B2D9F"/>
    <w:rsid w:val="004B3404"/>
    <w:rsid w:val="004B36B7"/>
    <w:rsid w:val="004B397E"/>
    <w:rsid w:val="004B39BA"/>
    <w:rsid w:val="004B39BE"/>
    <w:rsid w:val="004B3F97"/>
    <w:rsid w:val="004B46AD"/>
    <w:rsid w:val="004B4AB7"/>
    <w:rsid w:val="004B5534"/>
    <w:rsid w:val="004B5BE7"/>
    <w:rsid w:val="004B5DE2"/>
    <w:rsid w:val="004B5E85"/>
    <w:rsid w:val="004B6106"/>
    <w:rsid w:val="004B6112"/>
    <w:rsid w:val="004B63DF"/>
    <w:rsid w:val="004B6591"/>
    <w:rsid w:val="004B664F"/>
    <w:rsid w:val="004B6C9C"/>
    <w:rsid w:val="004B71E4"/>
    <w:rsid w:val="004B73B7"/>
    <w:rsid w:val="004B75DC"/>
    <w:rsid w:val="004B789E"/>
    <w:rsid w:val="004B7E6B"/>
    <w:rsid w:val="004C04C7"/>
    <w:rsid w:val="004C0631"/>
    <w:rsid w:val="004C0C83"/>
    <w:rsid w:val="004C1057"/>
    <w:rsid w:val="004C1316"/>
    <w:rsid w:val="004C1540"/>
    <w:rsid w:val="004C163D"/>
    <w:rsid w:val="004C16F3"/>
    <w:rsid w:val="004C18AA"/>
    <w:rsid w:val="004C19EA"/>
    <w:rsid w:val="004C1B5B"/>
    <w:rsid w:val="004C1D83"/>
    <w:rsid w:val="004C294B"/>
    <w:rsid w:val="004C3350"/>
    <w:rsid w:val="004C358C"/>
    <w:rsid w:val="004C39E8"/>
    <w:rsid w:val="004C3CBE"/>
    <w:rsid w:val="004C3DFC"/>
    <w:rsid w:val="004C4061"/>
    <w:rsid w:val="004C4BB2"/>
    <w:rsid w:val="004C4C99"/>
    <w:rsid w:val="004C4C9C"/>
    <w:rsid w:val="004C4F94"/>
    <w:rsid w:val="004C5319"/>
    <w:rsid w:val="004C5409"/>
    <w:rsid w:val="004C5671"/>
    <w:rsid w:val="004C605E"/>
    <w:rsid w:val="004C63D8"/>
    <w:rsid w:val="004C6740"/>
    <w:rsid w:val="004C6A05"/>
    <w:rsid w:val="004C6C63"/>
    <w:rsid w:val="004C75DB"/>
    <w:rsid w:val="004C7825"/>
    <w:rsid w:val="004D00C1"/>
    <w:rsid w:val="004D048A"/>
    <w:rsid w:val="004D0DBA"/>
    <w:rsid w:val="004D0E25"/>
    <w:rsid w:val="004D11DC"/>
    <w:rsid w:val="004D1251"/>
    <w:rsid w:val="004D125B"/>
    <w:rsid w:val="004D1840"/>
    <w:rsid w:val="004D1BE7"/>
    <w:rsid w:val="004D1D74"/>
    <w:rsid w:val="004D1F43"/>
    <w:rsid w:val="004D1FCD"/>
    <w:rsid w:val="004D24D1"/>
    <w:rsid w:val="004D26F2"/>
    <w:rsid w:val="004D2709"/>
    <w:rsid w:val="004D28B2"/>
    <w:rsid w:val="004D32C2"/>
    <w:rsid w:val="004D36FB"/>
    <w:rsid w:val="004D39B5"/>
    <w:rsid w:val="004D3C62"/>
    <w:rsid w:val="004D3DBC"/>
    <w:rsid w:val="004D4213"/>
    <w:rsid w:val="004D44C1"/>
    <w:rsid w:val="004D459A"/>
    <w:rsid w:val="004D49E8"/>
    <w:rsid w:val="004D4D3D"/>
    <w:rsid w:val="004D4E92"/>
    <w:rsid w:val="004D52F5"/>
    <w:rsid w:val="004D5380"/>
    <w:rsid w:val="004D55AA"/>
    <w:rsid w:val="004D571B"/>
    <w:rsid w:val="004D5C49"/>
    <w:rsid w:val="004D68D4"/>
    <w:rsid w:val="004D6CC4"/>
    <w:rsid w:val="004D7050"/>
    <w:rsid w:val="004D7FC3"/>
    <w:rsid w:val="004E023F"/>
    <w:rsid w:val="004E0973"/>
    <w:rsid w:val="004E0B82"/>
    <w:rsid w:val="004E10A7"/>
    <w:rsid w:val="004E119C"/>
    <w:rsid w:val="004E13FE"/>
    <w:rsid w:val="004E15A3"/>
    <w:rsid w:val="004E1AA6"/>
    <w:rsid w:val="004E1E8C"/>
    <w:rsid w:val="004E1FE1"/>
    <w:rsid w:val="004E2578"/>
    <w:rsid w:val="004E2624"/>
    <w:rsid w:val="004E28F5"/>
    <w:rsid w:val="004E2FE5"/>
    <w:rsid w:val="004E308A"/>
    <w:rsid w:val="004E3828"/>
    <w:rsid w:val="004E3BB6"/>
    <w:rsid w:val="004E3F56"/>
    <w:rsid w:val="004E40B7"/>
    <w:rsid w:val="004E4397"/>
    <w:rsid w:val="004E44C3"/>
    <w:rsid w:val="004E45CC"/>
    <w:rsid w:val="004E469A"/>
    <w:rsid w:val="004E4931"/>
    <w:rsid w:val="004E49A4"/>
    <w:rsid w:val="004E49DC"/>
    <w:rsid w:val="004E4FC2"/>
    <w:rsid w:val="004E5228"/>
    <w:rsid w:val="004E57BF"/>
    <w:rsid w:val="004E5C7C"/>
    <w:rsid w:val="004E61D7"/>
    <w:rsid w:val="004E67F7"/>
    <w:rsid w:val="004E6BA4"/>
    <w:rsid w:val="004E7161"/>
    <w:rsid w:val="004E79BF"/>
    <w:rsid w:val="004E7D74"/>
    <w:rsid w:val="004F0774"/>
    <w:rsid w:val="004F085D"/>
    <w:rsid w:val="004F107C"/>
    <w:rsid w:val="004F16E3"/>
    <w:rsid w:val="004F1CCB"/>
    <w:rsid w:val="004F226B"/>
    <w:rsid w:val="004F26E4"/>
    <w:rsid w:val="004F2768"/>
    <w:rsid w:val="004F277A"/>
    <w:rsid w:val="004F2942"/>
    <w:rsid w:val="004F2A64"/>
    <w:rsid w:val="004F2C37"/>
    <w:rsid w:val="004F2FF8"/>
    <w:rsid w:val="004F324C"/>
    <w:rsid w:val="004F3614"/>
    <w:rsid w:val="004F383E"/>
    <w:rsid w:val="004F3C54"/>
    <w:rsid w:val="004F3CB6"/>
    <w:rsid w:val="004F46FD"/>
    <w:rsid w:val="004F47A5"/>
    <w:rsid w:val="004F47BE"/>
    <w:rsid w:val="004F47E0"/>
    <w:rsid w:val="004F4FB8"/>
    <w:rsid w:val="004F5957"/>
    <w:rsid w:val="004F5F52"/>
    <w:rsid w:val="004F5FB8"/>
    <w:rsid w:val="004F60E8"/>
    <w:rsid w:val="004F61D6"/>
    <w:rsid w:val="004F66E4"/>
    <w:rsid w:val="004F6D23"/>
    <w:rsid w:val="004F74AF"/>
    <w:rsid w:val="004F76A7"/>
    <w:rsid w:val="0050018C"/>
    <w:rsid w:val="0050050C"/>
    <w:rsid w:val="00500656"/>
    <w:rsid w:val="005009ED"/>
    <w:rsid w:val="00500BFB"/>
    <w:rsid w:val="00500D51"/>
    <w:rsid w:val="00500F8E"/>
    <w:rsid w:val="0050124A"/>
    <w:rsid w:val="005014F3"/>
    <w:rsid w:val="00502100"/>
    <w:rsid w:val="005029D1"/>
    <w:rsid w:val="005031CD"/>
    <w:rsid w:val="00503301"/>
    <w:rsid w:val="00503984"/>
    <w:rsid w:val="00503C9A"/>
    <w:rsid w:val="00503EE0"/>
    <w:rsid w:val="00503FC5"/>
    <w:rsid w:val="00505BCA"/>
    <w:rsid w:val="00505C89"/>
    <w:rsid w:val="00505F13"/>
    <w:rsid w:val="005062EB"/>
    <w:rsid w:val="005062EF"/>
    <w:rsid w:val="005062F9"/>
    <w:rsid w:val="00506C93"/>
    <w:rsid w:val="00506DBD"/>
    <w:rsid w:val="00506EA0"/>
    <w:rsid w:val="00506F82"/>
    <w:rsid w:val="00507009"/>
    <w:rsid w:val="00507077"/>
    <w:rsid w:val="005071F0"/>
    <w:rsid w:val="00507645"/>
    <w:rsid w:val="005077B8"/>
    <w:rsid w:val="005078A3"/>
    <w:rsid w:val="00510677"/>
    <w:rsid w:val="005106DB"/>
    <w:rsid w:val="00510984"/>
    <w:rsid w:val="00510B18"/>
    <w:rsid w:val="00510D41"/>
    <w:rsid w:val="00510E0D"/>
    <w:rsid w:val="00510F9B"/>
    <w:rsid w:val="00511481"/>
    <w:rsid w:val="005118C5"/>
    <w:rsid w:val="005118E6"/>
    <w:rsid w:val="005119C5"/>
    <w:rsid w:val="00511E37"/>
    <w:rsid w:val="00512C4F"/>
    <w:rsid w:val="00512E79"/>
    <w:rsid w:val="005133AE"/>
    <w:rsid w:val="00514108"/>
    <w:rsid w:val="00514CF0"/>
    <w:rsid w:val="005153B5"/>
    <w:rsid w:val="0051575D"/>
    <w:rsid w:val="00515E80"/>
    <w:rsid w:val="005168B3"/>
    <w:rsid w:val="00516C00"/>
    <w:rsid w:val="00517327"/>
    <w:rsid w:val="005173B6"/>
    <w:rsid w:val="00517410"/>
    <w:rsid w:val="00517949"/>
    <w:rsid w:val="00517F07"/>
    <w:rsid w:val="0052049D"/>
    <w:rsid w:val="00520A4E"/>
    <w:rsid w:val="00521170"/>
    <w:rsid w:val="0052128D"/>
    <w:rsid w:val="00521330"/>
    <w:rsid w:val="005213AE"/>
    <w:rsid w:val="0052173B"/>
    <w:rsid w:val="0052222B"/>
    <w:rsid w:val="005225B2"/>
    <w:rsid w:val="00522B65"/>
    <w:rsid w:val="00522BE5"/>
    <w:rsid w:val="00522BFC"/>
    <w:rsid w:val="00522C4C"/>
    <w:rsid w:val="00522FBC"/>
    <w:rsid w:val="005230B3"/>
    <w:rsid w:val="0052381C"/>
    <w:rsid w:val="00524412"/>
    <w:rsid w:val="0052455F"/>
    <w:rsid w:val="00524E72"/>
    <w:rsid w:val="00524ED0"/>
    <w:rsid w:val="00525062"/>
    <w:rsid w:val="005252F8"/>
    <w:rsid w:val="0052571D"/>
    <w:rsid w:val="0052598B"/>
    <w:rsid w:val="00525C3B"/>
    <w:rsid w:val="00525CE4"/>
    <w:rsid w:val="00526938"/>
    <w:rsid w:val="0052698C"/>
    <w:rsid w:val="00526CCF"/>
    <w:rsid w:val="00526F13"/>
    <w:rsid w:val="00527008"/>
    <w:rsid w:val="00527658"/>
    <w:rsid w:val="00527BE4"/>
    <w:rsid w:val="00527CF4"/>
    <w:rsid w:val="00527E2E"/>
    <w:rsid w:val="00530213"/>
    <w:rsid w:val="00530688"/>
    <w:rsid w:val="00530832"/>
    <w:rsid w:val="00530955"/>
    <w:rsid w:val="0053118D"/>
    <w:rsid w:val="005317B8"/>
    <w:rsid w:val="005317FE"/>
    <w:rsid w:val="00532180"/>
    <w:rsid w:val="005324A8"/>
    <w:rsid w:val="005326EA"/>
    <w:rsid w:val="0053280D"/>
    <w:rsid w:val="00532D41"/>
    <w:rsid w:val="0053361C"/>
    <w:rsid w:val="0053376C"/>
    <w:rsid w:val="00533D43"/>
    <w:rsid w:val="00533F6E"/>
    <w:rsid w:val="005344D4"/>
    <w:rsid w:val="0053565B"/>
    <w:rsid w:val="00535A24"/>
    <w:rsid w:val="00535D26"/>
    <w:rsid w:val="00535E50"/>
    <w:rsid w:val="005360AC"/>
    <w:rsid w:val="005363F6"/>
    <w:rsid w:val="00536482"/>
    <w:rsid w:val="005365A2"/>
    <w:rsid w:val="005367F4"/>
    <w:rsid w:val="00536974"/>
    <w:rsid w:val="00536D17"/>
    <w:rsid w:val="00537539"/>
    <w:rsid w:val="005375BE"/>
    <w:rsid w:val="00540062"/>
    <w:rsid w:val="005401E4"/>
    <w:rsid w:val="005403BA"/>
    <w:rsid w:val="005404AB"/>
    <w:rsid w:val="00540D2E"/>
    <w:rsid w:val="0054149B"/>
    <w:rsid w:val="00541840"/>
    <w:rsid w:val="005419F1"/>
    <w:rsid w:val="00541B36"/>
    <w:rsid w:val="00541C81"/>
    <w:rsid w:val="00541D4F"/>
    <w:rsid w:val="005425EE"/>
    <w:rsid w:val="00542830"/>
    <w:rsid w:val="00542AEE"/>
    <w:rsid w:val="00542ED6"/>
    <w:rsid w:val="0054334C"/>
    <w:rsid w:val="00543444"/>
    <w:rsid w:val="0054352C"/>
    <w:rsid w:val="00543786"/>
    <w:rsid w:val="0054382A"/>
    <w:rsid w:val="005438C0"/>
    <w:rsid w:val="00543BEE"/>
    <w:rsid w:val="00543D98"/>
    <w:rsid w:val="00543F97"/>
    <w:rsid w:val="00544329"/>
    <w:rsid w:val="00544C2D"/>
    <w:rsid w:val="00544E9C"/>
    <w:rsid w:val="00544F11"/>
    <w:rsid w:val="00544F41"/>
    <w:rsid w:val="00545242"/>
    <w:rsid w:val="0054574D"/>
    <w:rsid w:val="005457B9"/>
    <w:rsid w:val="005459D9"/>
    <w:rsid w:val="00545BFD"/>
    <w:rsid w:val="00545CAD"/>
    <w:rsid w:val="00545E46"/>
    <w:rsid w:val="0054614B"/>
    <w:rsid w:val="0054679B"/>
    <w:rsid w:val="00546A24"/>
    <w:rsid w:val="00546BD1"/>
    <w:rsid w:val="00547002"/>
    <w:rsid w:val="00547711"/>
    <w:rsid w:val="00547838"/>
    <w:rsid w:val="005478C9"/>
    <w:rsid w:val="00547C55"/>
    <w:rsid w:val="00547C74"/>
    <w:rsid w:val="005500F1"/>
    <w:rsid w:val="00550220"/>
    <w:rsid w:val="005505AA"/>
    <w:rsid w:val="005506A3"/>
    <w:rsid w:val="005508EE"/>
    <w:rsid w:val="00550A43"/>
    <w:rsid w:val="005513A5"/>
    <w:rsid w:val="0055184B"/>
    <w:rsid w:val="00551E37"/>
    <w:rsid w:val="005525AE"/>
    <w:rsid w:val="00552EBF"/>
    <w:rsid w:val="00553423"/>
    <w:rsid w:val="005535FA"/>
    <w:rsid w:val="00553B2A"/>
    <w:rsid w:val="005541F8"/>
    <w:rsid w:val="00554252"/>
    <w:rsid w:val="00554C1F"/>
    <w:rsid w:val="00554CAE"/>
    <w:rsid w:val="005550D3"/>
    <w:rsid w:val="005551CC"/>
    <w:rsid w:val="005556C4"/>
    <w:rsid w:val="005563AD"/>
    <w:rsid w:val="005563C0"/>
    <w:rsid w:val="0055652F"/>
    <w:rsid w:val="00556604"/>
    <w:rsid w:val="005568B3"/>
    <w:rsid w:val="00556998"/>
    <w:rsid w:val="00556AB3"/>
    <w:rsid w:val="00556ABE"/>
    <w:rsid w:val="00556C95"/>
    <w:rsid w:val="00556E01"/>
    <w:rsid w:val="005571C3"/>
    <w:rsid w:val="00557599"/>
    <w:rsid w:val="00557E5C"/>
    <w:rsid w:val="00557FAD"/>
    <w:rsid w:val="00557FD8"/>
    <w:rsid w:val="005604EF"/>
    <w:rsid w:val="005608DF"/>
    <w:rsid w:val="00560B22"/>
    <w:rsid w:val="005613FF"/>
    <w:rsid w:val="0056188E"/>
    <w:rsid w:val="00561D3F"/>
    <w:rsid w:val="00562123"/>
    <w:rsid w:val="00562295"/>
    <w:rsid w:val="00562D1A"/>
    <w:rsid w:val="00562FF3"/>
    <w:rsid w:val="00563236"/>
    <w:rsid w:val="0056335E"/>
    <w:rsid w:val="00563D76"/>
    <w:rsid w:val="005640FA"/>
    <w:rsid w:val="00564418"/>
    <w:rsid w:val="00564710"/>
    <w:rsid w:val="005647FB"/>
    <w:rsid w:val="0056484B"/>
    <w:rsid w:val="005649B0"/>
    <w:rsid w:val="00565331"/>
    <w:rsid w:val="00565622"/>
    <w:rsid w:val="00565919"/>
    <w:rsid w:val="00565A2C"/>
    <w:rsid w:val="00565CAF"/>
    <w:rsid w:val="00566031"/>
    <w:rsid w:val="00566536"/>
    <w:rsid w:val="00566801"/>
    <w:rsid w:val="0056762E"/>
    <w:rsid w:val="00567780"/>
    <w:rsid w:val="00567A0B"/>
    <w:rsid w:val="00567CFF"/>
    <w:rsid w:val="0057063A"/>
    <w:rsid w:val="0057085C"/>
    <w:rsid w:val="00570968"/>
    <w:rsid w:val="00571B33"/>
    <w:rsid w:val="00572380"/>
    <w:rsid w:val="00572545"/>
    <w:rsid w:val="0057260B"/>
    <w:rsid w:val="00572629"/>
    <w:rsid w:val="00572960"/>
    <w:rsid w:val="00572984"/>
    <w:rsid w:val="00572FFF"/>
    <w:rsid w:val="005730AD"/>
    <w:rsid w:val="00573A69"/>
    <w:rsid w:val="00573F01"/>
    <w:rsid w:val="00574052"/>
    <w:rsid w:val="00574769"/>
    <w:rsid w:val="00574926"/>
    <w:rsid w:val="00574D31"/>
    <w:rsid w:val="00574E1D"/>
    <w:rsid w:val="0057502D"/>
    <w:rsid w:val="0057521C"/>
    <w:rsid w:val="00575557"/>
    <w:rsid w:val="00575B75"/>
    <w:rsid w:val="00575FA1"/>
    <w:rsid w:val="00576053"/>
    <w:rsid w:val="00576091"/>
    <w:rsid w:val="00576D61"/>
    <w:rsid w:val="005776E3"/>
    <w:rsid w:val="005777BE"/>
    <w:rsid w:val="00577AB4"/>
    <w:rsid w:val="005806D4"/>
    <w:rsid w:val="00580A00"/>
    <w:rsid w:val="00580DC9"/>
    <w:rsid w:val="00580E14"/>
    <w:rsid w:val="005817C2"/>
    <w:rsid w:val="00581AB4"/>
    <w:rsid w:val="00581C40"/>
    <w:rsid w:val="00581D40"/>
    <w:rsid w:val="00582031"/>
    <w:rsid w:val="00582163"/>
    <w:rsid w:val="00582483"/>
    <w:rsid w:val="005830A9"/>
    <w:rsid w:val="00583DA4"/>
    <w:rsid w:val="00583DBD"/>
    <w:rsid w:val="00584115"/>
    <w:rsid w:val="005847DC"/>
    <w:rsid w:val="00584CC7"/>
    <w:rsid w:val="00584D25"/>
    <w:rsid w:val="00585377"/>
    <w:rsid w:val="00585D9A"/>
    <w:rsid w:val="00585E17"/>
    <w:rsid w:val="00585E50"/>
    <w:rsid w:val="0058652B"/>
    <w:rsid w:val="0058664A"/>
    <w:rsid w:val="005868DB"/>
    <w:rsid w:val="00586A09"/>
    <w:rsid w:val="00586C6D"/>
    <w:rsid w:val="00587777"/>
    <w:rsid w:val="00590159"/>
    <w:rsid w:val="00590561"/>
    <w:rsid w:val="005906D7"/>
    <w:rsid w:val="005912E9"/>
    <w:rsid w:val="00591387"/>
    <w:rsid w:val="00591587"/>
    <w:rsid w:val="005915B6"/>
    <w:rsid w:val="005918CD"/>
    <w:rsid w:val="0059226B"/>
    <w:rsid w:val="00592F5B"/>
    <w:rsid w:val="00593304"/>
    <w:rsid w:val="00593550"/>
    <w:rsid w:val="0059391D"/>
    <w:rsid w:val="00593981"/>
    <w:rsid w:val="005939D6"/>
    <w:rsid w:val="00593AC7"/>
    <w:rsid w:val="0059416F"/>
    <w:rsid w:val="00594517"/>
    <w:rsid w:val="00594562"/>
    <w:rsid w:val="0059457F"/>
    <w:rsid w:val="00594838"/>
    <w:rsid w:val="005948B4"/>
    <w:rsid w:val="00594F34"/>
    <w:rsid w:val="005954DC"/>
    <w:rsid w:val="0059599A"/>
    <w:rsid w:val="00595CA6"/>
    <w:rsid w:val="005962E9"/>
    <w:rsid w:val="00597145"/>
    <w:rsid w:val="005973C3"/>
    <w:rsid w:val="005974DA"/>
    <w:rsid w:val="005977E3"/>
    <w:rsid w:val="00597C1E"/>
    <w:rsid w:val="005A00AE"/>
    <w:rsid w:val="005A01DF"/>
    <w:rsid w:val="005A0236"/>
    <w:rsid w:val="005A0351"/>
    <w:rsid w:val="005A10D3"/>
    <w:rsid w:val="005A10DB"/>
    <w:rsid w:val="005A1126"/>
    <w:rsid w:val="005A216E"/>
    <w:rsid w:val="005A236B"/>
    <w:rsid w:val="005A2CC6"/>
    <w:rsid w:val="005A2D62"/>
    <w:rsid w:val="005A30BC"/>
    <w:rsid w:val="005A329D"/>
    <w:rsid w:val="005A3399"/>
    <w:rsid w:val="005A36CE"/>
    <w:rsid w:val="005A3823"/>
    <w:rsid w:val="005A394D"/>
    <w:rsid w:val="005A4024"/>
    <w:rsid w:val="005A4092"/>
    <w:rsid w:val="005A4106"/>
    <w:rsid w:val="005A4589"/>
    <w:rsid w:val="005A460E"/>
    <w:rsid w:val="005A4759"/>
    <w:rsid w:val="005A49BB"/>
    <w:rsid w:val="005A4E52"/>
    <w:rsid w:val="005A5125"/>
    <w:rsid w:val="005A57F7"/>
    <w:rsid w:val="005A5B7C"/>
    <w:rsid w:val="005A64F3"/>
    <w:rsid w:val="005A6904"/>
    <w:rsid w:val="005A6A65"/>
    <w:rsid w:val="005A6A82"/>
    <w:rsid w:val="005A6C65"/>
    <w:rsid w:val="005A722A"/>
    <w:rsid w:val="005A7239"/>
    <w:rsid w:val="005A7268"/>
    <w:rsid w:val="005A744F"/>
    <w:rsid w:val="005A775C"/>
    <w:rsid w:val="005A78A4"/>
    <w:rsid w:val="005A7A2F"/>
    <w:rsid w:val="005A7B21"/>
    <w:rsid w:val="005B038C"/>
    <w:rsid w:val="005B0434"/>
    <w:rsid w:val="005B04F2"/>
    <w:rsid w:val="005B074B"/>
    <w:rsid w:val="005B0B4C"/>
    <w:rsid w:val="005B0FBF"/>
    <w:rsid w:val="005B10EB"/>
    <w:rsid w:val="005B1137"/>
    <w:rsid w:val="005B1149"/>
    <w:rsid w:val="005B1944"/>
    <w:rsid w:val="005B1D31"/>
    <w:rsid w:val="005B1E80"/>
    <w:rsid w:val="005B2200"/>
    <w:rsid w:val="005B2427"/>
    <w:rsid w:val="005B24BC"/>
    <w:rsid w:val="005B2926"/>
    <w:rsid w:val="005B2EA7"/>
    <w:rsid w:val="005B334B"/>
    <w:rsid w:val="005B34ED"/>
    <w:rsid w:val="005B366C"/>
    <w:rsid w:val="005B4504"/>
    <w:rsid w:val="005B4583"/>
    <w:rsid w:val="005B4730"/>
    <w:rsid w:val="005B47C7"/>
    <w:rsid w:val="005B4AB4"/>
    <w:rsid w:val="005B4ABF"/>
    <w:rsid w:val="005B4C1E"/>
    <w:rsid w:val="005B4CE1"/>
    <w:rsid w:val="005B4E6E"/>
    <w:rsid w:val="005B4EF6"/>
    <w:rsid w:val="005B4F02"/>
    <w:rsid w:val="005B530D"/>
    <w:rsid w:val="005B5389"/>
    <w:rsid w:val="005B56B1"/>
    <w:rsid w:val="005B5840"/>
    <w:rsid w:val="005B59FC"/>
    <w:rsid w:val="005B5D3B"/>
    <w:rsid w:val="005B6396"/>
    <w:rsid w:val="005B66CE"/>
    <w:rsid w:val="005B67A5"/>
    <w:rsid w:val="005B6B1B"/>
    <w:rsid w:val="005B70E9"/>
    <w:rsid w:val="005B7168"/>
    <w:rsid w:val="005B757E"/>
    <w:rsid w:val="005B76E8"/>
    <w:rsid w:val="005B7FE6"/>
    <w:rsid w:val="005C073D"/>
    <w:rsid w:val="005C0ABF"/>
    <w:rsid w:val="005C0C0C"/>
    <w:rsid w:val="005C1393"/>
    <w:rsid w:val="005C13E4"/>
    <w:rsid w:val="005C13ED"/>
    <w:rsid w:val="005C1449"/>
    <w:rsid w:val="005C19B5"/>
    <w:rsid w:val="005C1A85"/>
    <w:rsid w:val="005C1C2A"/>
    <w:rsid w:val="005C1C7F"/>
    <w:rsid w:val="005C1DF7"/>
    <w:rsid w:val="005C21D0"/>
    <w:rsid w:val="005C2719"/>
    <w:rsid w:val="005C2B75"/>
    <w:rsid w:val="005C2C31"/>
    <w:rsid w:val="005C3289"/>
    <w:rsid w:val="005C34A3"/>
    <w:rsid w:val="005C36A5"/>
    <w:rsid w:val="005C3A17"/>
    <w:rsid w:val="005C3E83"/>
    <w:rsid w:val="005C456A"/>
    <w:rsid w:val="005C468B"/>
    <w:rsid w:val="005C47F4"/>
    <w:rsid w:val="005C4849"/>
    <w:rsid w:val="005C4889"/>
    <w:rsid w:val="005C4899"/>
    <w:rsid w:val="005C4ABE"/>
    <w:rsid w:val="005C5036"/>
    <w:rsid w:val="005C5866"/>
    <w:rsid w:val="005C5A81"/>
    <w:rsid w:val="005C6339"/>
    <w:rsid w:val="005C66E7"/>
    <w:rsid w:val="005C6A5D"/>
    <w:rsid w:val="005C7348"/>
    <w:rsid w:val="005C7687"/>
    <w:rsid w:val="005C7947"/>
    <w:rsid w:val="005C7D7A"/>
    <w:rsid w:val="005C7DCC"/>
    <w:rsid w:val="005D0227"/>
    <w:rsid w:val="005D04E5"/>
    <w:rsid w:val="005D0550"/>
    <w:rsid w:val="005D067F"/>
    <w:rsid w:val="005D0894"/>
    <w:rsid w:val="005D0B5D"/>
    <w:rsid w:val="005D1046"/>
    <w:rsid w:val="005D135B"/>
    <w:rsid w:val="005D1373"/>
    <w:rsid w:val="005D1617"/>
    <w:rsid w:val="005D1FB4"/>
    <w:rsid w:val="005D2208"/>
    <w:rsid w:val="005D3175"/>
    <w:rsid w:val="005D3241"/>
    <w:rsid w:val="005D3292"/>
    <w:rsid w:val="005D353C"/>
    <w:rsid w:val="005D3BDF"/>
    <w:rsid w:val="005D3EB6"/>
    <w:rsid w:val="005D418C"/>
    <w:rsid w:val="005D489C"/>
    <w:rsid w:val="005D4CDF"/>
    <w:rsid w:val="005D4DFF"/>
    <w:rsid w:val="005D54A4"/>
    <w:rsid w:val="005D5B58"/>
    <w:rsid w:val="005D5D2F"/>
    <w:rsid w:val="005D6A88"/>
    <w:rsid w:val="005D6C54"/>
    <w:rsid w:val="005D6E8E"/>
    <w:rsid w:val="005D6EB6"/>
    <w:rsid w:val="005D71E2"/>
    <w:rsid w:val="005D797A"/>
    <w:rsid w:val="005D7A32"/>
    <w:rsid w:val="005D7BD9"/>
    <w:rsid w:val="005D7D01"/>
    <w:rsid w:val="005D7DFF"/>
    <w:rsid w:val="005E0012"/>
    <w:rsid w:val="005E0206"/>
    <w:rsid w:val="005E0A7F"/>
    <w:rsid w:val="005E162A"/>
    <w:rsid w:val="005E173D"/>
    <w:rsid w:val="005E1A89"/>
    <w:rsid w:val="005E2321"/>
    <w:rsid w:val="005E23C4"/>
    <w:rsid w:val="005E23E1"/>
    <w:rsid w:val="005E30F0"/>
    <w:rsid w:val="005E3155"/>
    <w:rsid w:val="005E338B"/>
    <w:rsid w:val="005E358E"/>
    <w:rsid w:val="005E3826"/>
    <w:rsid w:val="005E38F1"/>
    <w:rsid w:val="005E3D07"/>
    <w:rsid w:val="005E4140"/>
    <w:rsid w:val="005E4373"/>
    <w:rsid w:val="005E4526"/>
    <w:rsid w:val="005E47D3"/>
    <w:rsid w:val="005E4B24"/>
    <w:rsid w:val="005E50D5"/>
    <w:rsid w:val="005E5344"/>
    <w:rsid w:val="005E5613"/>
    <w:rsid w:val="005E570B"/>
    <w:rsid w:val="005E574B"/>
    <w:rsid w:val="005E592F"/>
    <w:rsid w:val="005E5CA2"/>
    <w:rsid w:val="005E5EE7"/>
    <w:rsid w:val="005E5F25"/>
    <w:rsid w:val="005E6E66"/>
    <w:rsid w:val="005E7FFD"/>
    <w:rsid w:val="005F08D8"/>
    <w:rsid w:val="005F0956"/>
    <w:rsid w:val="005F0A10"/>
    <w:rsid w:val="005F0CC3"/>
    <w:rsid w:val="005F0F84"/>
    <w:rsid w:val="005F1588"/>
    <w:rsid w:val="005F166F"/>
    <w:rsid w:val="005F18EA"/>
    <w:rsid w:val="005F1C0A"/>
    <w:rsid w:val="005F2388"/>
    <w:rsid w:val="005F2BF9"/>
    <w:rsid w:val="005F350F"/>
    <w:rsid w:val="005F380C"/>
    <w:rsid w:val="005F49CB"/>
    <w:rsid w:val="005F4B30"/>
    <w:rsid w:val="005F4B9F"/>
    <w:rsid w:val="005F4DBB"/>
    <w:rsid w:val="005F50CF"/>
    <w:rsid w:val="005F5126"/>
    <w:rsid w:val="005F5290"/>
    <w:rsid w:val="005F56C5"/>
    <w:rsid w:val="005F5FD8"/>
    <w:rsid w:val="005F6491"/>
    <w:rsid w:val="005F687F"/>
    <w:rsid w:val="005F6D85"/>
    <w:rsid w:val="005F6EA4"/>
    <w:rsid w:val="005F6F33"/>
    <w:rsid w:val="005F73C3"/>
    <w:rsid w:val="005F73D2"/>
    <w:rsid w:val="005F7B6E"/>
    <w:rsid w:val="006002A2"/>
    <w:rsid w:val="00600337"/>
    <w:rsid w:val="00600612"/>
    <w:rsid w:val="00601295"/>
    <w:rsid w:val="00601590"/>
    <w:rsid w:val="006016F4"/>
    <w:rsid w:val="006019BE"/>
    <w:rsid w:val="006025B6"/>
    <w:rsid w:val="00602925"/>
    <w:rsid w:val="00602E9F"/>
    <w:rsid w:val="00603E8D"/>
    <w:rsid w:val="00604C18"/>
    <w:rsid w:val="00604F14"/>
    <w:rsid w:val="00605242"/>
    <w:rsid w:val="00605C95"/>
    <w:rsid w:val="00605D00"/>
    <w:rsid w:val="00606165"/>
    <w:rsid w:val="00606443"/>
    <w:rsid w:val="00606B3C"/>
    <w:rsid w:val="00606C52"/>
    <w:rsid w:val="00607212"/>
    <w:rsid w:val="0060736F"/>
    <w:rsid w:val="0060771E"/>
    <w:rsid w:val="00607A03"/>
    <w:rsid w:val="00610283"/>
    <w:rsid w:val="00610395"/>
    <w:rsid w:val="00610574"/>
    <w:rsid w:val="006106A4"/>
    <w:rsid w:val="00610A25"/>
    <w:rsid w:val="00610ACC"/>
    <w:rsid w:val="00610FCB"/>
    <w:rsid w:val="006112A3"/>
    <w:rsid w:val="00611369"/>
    <w:rsid w:val="0061139D"/>
    <w:rsid w:val="0061146B"/>
    <w:rsid w:val="006114F0"/>
    <w:rsid w:val="00611CC3"/>
    <w:rsid w:val="00611F1F"/>
    <w:rsid w:val="006120E7"/>
    <w:rsid w:val="006121FA"/>
    <w:rsid w:val="00612480"/>
    <w:rsid w:val="006129C8"/>
    <w:rsid w:val="00614186"/>
    <w:rsid w:val="00614252"/>
    <w:rsid w:val="0061457B"/>
    <w:rsid w:val="006147A3"/>
    <w:rsid w:val="00614F12"/>
    <w:rsid w:val="006151AC"/>
    <w:rsid w:val="006153B5"/>
    <w:rsid w:val="0061603F"/>
    <w:rsid w:val="006168FC"/>
    <w:rsid w:val="00616F90"/>
    <w:rsid w:val="006175F2"/>
    <w:rsid w:val="0061760E"/>
    <w:rsid w:val="006176AF"/>
    <w:rsid w:val="006179CF"/>
    <w:rsid w:val="00617C3F"/>
    <w:rsid w:val="00620135"/>
    <w:rsid w:val="00620443"/>
    <w:rsid w:val="006206F4"/>
    <w:rsid w:val="00620DA2"/>
    <w:rsid w:val="006210CA"/>
    <w:rsid w:val="006213A1"/>
    <w:rsid w:val="00621431"/>
    <w:rsid w:val="0062143F"/>
    <w:rsid w:val="006227CB"/>
    <w:rsid w:val="006229BB"/>
    <w:rsid w:val="00622C4E"/>
    <w:rsid w:val="00622E59"/>
    <w:rsid w:val="006230CF"/>
    <w:rsid w:val="0062384E"/>
    <w:rsid w:val="0062416D"/>
    <w:rsid w:val="00624818"/>
    <w:rsid w:val="00624A70"/>
    <w:rsid w:val="00624AE0"/>
    <w:rsid w:val="00624B50"/>
    <w:rsid w:val="00625737"/>
    <w:rsid w:val="00626313"/>
    <w:rsid w:val="00626478"/>
    <w:rsid w:val="006265B4"/>
    <w:rsid w:val="006269F0"/>
    <w:rsid w:val="00626AC9"/>
    <w:rsid w:val="00626E58"/>
    <w:rsid w:val="00626EEC"/>
    <w:rsid w:val="00627139"/>
    <w:rsid w:val="0062758E"/>
    <w:rsid w:val="006275AF"/>
    <w:rsid w:val="006275EC"/>
    <w:rsid w:val="006276B3"/>
    <w:rsid w:val="00627C7F"/>
    <w:rsid w:val="00627CEB"/>
    <w:rsid w:val="00630CA2"/>
    <w:rsid w:val="006315BF"/>
    <w:rsid w:val="0063173C"/>
    <w:rsid w:val="006318CD"/>
    <w:rsid w:val="00631DB9"/>
    <w:rsid w:val="00632125"/>
    <w:rsid w:val="006321CD"/>
    <w:rsid w:val="00632481"/>
    <w:rsid w:val="00632810"/>
    <w:rsid w:val="0063328F"/>
    <w:rsid w:val="00633660"/>
    <w:rsid w:val="00633670"/>
    <w:rsid w:val="006336CD"/>
    <w:rsid w:val="00633FA1"/>
    <w:rsid w:val="0063436D"/>
    <w:rsid w:val="0063486D"/>
    <w:rsid w:val="00634F78"/>
    <w:rsid w:val="0063513C"/>
    <w:rsid w:val="00635A97"/>
    <w:rsid w:val="00635AD6"/>
    <w:rsid w:val="00635D3D"/>
    <w:rsid w:val="006362ED"/>
    <w:rsid w:val="00636923"/>
    <w:rsid w:val="00636A72"/>
    <w:rsid w:val="0063704F"/>
    <w:rsid w:val="0063761C"/>
    <w:rsid w:val="006377E5"/>
    <w:rsid w:val="006378E2"/>
    <w:rsid w:val="00637D36"/>
    <w:rsid w:val="00640226"/>
    <w:rsid w:val="006402D7"/>
    <w:rsid w:val="00640333"/>
    <w:rsid w:val="00640667"/>
    <w:rsid w:val="00640E99"/>
    <w:rsid w:val="00641387"/>
    <w:rsid w:val="00641DB2"/>
    <w:rsid w:val="00641FFD"/>
    <w:rsid w:val="006424AA"/>
    <w:rsid w:val="00642700"/>
    <w:rsid w:val="00642E2C"/>
    <w:rsid w:val="00643089"/>
    <w:rsid w:val="00643485"/>
    <w:rsid w:val="0064367A"/>
    <w:rsid w:val="00643BED"/>
    <w:rsid w:val="00643D91"/>
    <w:rsid w:val="00643E84"/>
    <w:rsid w:val="00643F37"/>
    <w:rsid w:val="0064422E"/>
    <w:rsid w:val="006442D8"/>
    <w:rsid w:val="00644300"/>
    <w:rsid w:val="00644AD3"/>
    <w:rsid w:val="00644CF8"/>
    <w:rsid w:val="0064501C"/>
    <w:rsid w:val="006451DE"/>
    <w:rsid w:val="006457C2"/>
    <w:rsid w:val="006459A3"/>
    <w:rsid w:val="006459C4"/>
    <w:rsid w:val="00645CF7"/>
    <w:rsid w:val="0064610C"/>
    <w:rsid w:val="006463D7"/>
    <w:rsid w:val="00646444"/>
    <w:rsid w:val="0064651D"/>
    <w:rsid w:val="0064658A"/>
    <w:rsid w:val="0064693D"/>
    <w:rsid w:val="00646C22"/>
    <w:rsid w:val="0064714F"/>
    <w:rsid w:val="00647905"/>
    <w:rsid w:val="00647A2E"/>
    <w:rsid w:val="00647B59"/>
    <w:rsid w:val="00650899"/>
    <w:rsid w:val="00650B96"/>
    <w:rsid w:val="00650E70"/>
    <w:rsid w:val="00651289"/>
    <w:rsid w:val="006514F9"/>
    <w:rsid w:val="00651A46"/>
    <w:rsid w:val="00651F65"/>
    <w:rsid w:val="00652079"/>
    <w:rsid w:val="00652121"/>
    <w:rsid w:val="006523B6"/>
    <w:rsid w:val="006524A0"/>
    <w:rsid w:val="006532BF"/>
    <w:rsid w:val="006533E5"/>
    <w:rsid w:val="00653D19"/>
    <w:rsid w:val="00654CA8"/>
    <w:rsid w:val="00654FC5"/>
    <w:rsid w:val="00655441"/>
    <w:rsid w:val="006554A8"/>
    <w:rsid w:val="00655D11"/>
    <w:rsid w:val="00655DA2"/>
    <w:rsid w:val="0065632B"/>
    <w:rsid w:val="00656445"/>
    <w:rsid w:val="0065660D"/>
    <w:rsid w:val="00656AF9"/>
    <w:rsid w:val="00657234"/>
    <w:rsid w:val="00657983"/>
    <w:rsid w:val="00657C07"/>
    <w:rsid w:val="00657CFB"/>
    <w:rsid w:val="006600FE"/>
    <w:rsid w:val="00660231"/>
    <w:rsid w:val="006607BB"/>
    <w:rsid w:val="00660993"/>
    <w:rsid w:val="00660B20"/>
    <w:rsid w:val="006616FF"/>
    <w:rsid w:val="00661720"/>
    <w:rsid w:val="00661FE3"/>
    <w:rsid w:val="00661FFF"/>
    <w:rsid w:val="00662030"/>
    <w:rsid w:val="006621E5"/>
    <w:rsid w:val="00662362"/>
    <w:rsid w:val="00662966"/>
    <w:rsid w:val="006629F9"/>
    <w:rsid w:val="00662C38"/>
    <w:rsid w:val="00662C68"/>
    <w:rsid w:val="00662CE0"/>
    <w:rsid w:val="006632F4"/>
    <w:rsid w:val="006634C7"/>
    <w:rsid w:val="006640C8"/>
    <w:rsid w:val="006640EC"/>
    <w:rsid w:val="00664268"/>
    <w:rsid w:val="0066435E"/>
    <w:rsid w:val="0066493D"/>
    <w:rsid w:val="00664AE0"/>
    <w:rsid w:val="00664E96"/>
    <w:rsid w:val="00664F59"/>
    <w:rsid w:val="00664F98"/>
    <w:rsid w:val="00665068"/>
    <w:rsid w:val="006650DA"/>
    <w:rsid w:val="006653B8"/>
    <w:rsid w:val="006655F4"/>
    <w:rsid w:val="006656E5"/>
    <w:rsid w:val="006658F9"/>
    <w:rsid w:val="00665DD8"/>
    <w:rsid w:val="0066634A"/>
    <w:rsid w:val="00666527"/>
    <w:rsid w:val="0066697B"/>
    <w:rsid w:val="00666ADD"/>
    <w:rsid w:val="00666CEF"/>
    <w:rsid w:val="00666D76"/>
    <w:rsid w:val="00667174"/>
    <w:rsid w:val="00667469"/>
    <w:rsid w:val="006675A9"/>
    <w:rsid w:val="006678DE"/>
    <w:rsid w:val="00667AA8"/>
    <w:rsid w:val="00667BB8"/>
    <w:rsid w:val="0067014B"/>
    <w:rsid w:val="00670436"/>
    <w:rsid w:val="0067045D"/>
    <w:rsid w:val="0067071E"/>
    <w:rsid w:val="00670988"/>
    <w:rsid w:val="00670D9E"/>
    <w:rsid w:val="00671045"/>
    <w:rsid w:val="006714FB"/>
    <w:rsid w:val="006716FB"/>
    <w:rsid w:val="00671786"/>
    <w:rsid w:val="00671D1C"/>
    <w:rsid w:val="00671F4F"/>
    <w:rsid w:val="006720A7"/>
    <w:rsid w:val="006724F1"/>
    <w:rsid w:val="00672ADA"/>
    <w:rsid w:val="00672B28"/>
    <w:rsid w:val="00672E0B"/>
    <w:rsid w:val="0067372C"/>
    <w:rsid w:val="00673853"/>
    <w:rsid w:val="00673B56"/>
    <w:rsid w:val="00674816"/>
    <w:rsid w:val="00674B38"/>
    <w:rsid w:val="00674D69"/>
    <w:rsid w:val="00674E99"/>
    <w:rsid w:val="00675088"/>
    <w:rsid w:val="006752F8"/>
    <w:rsid w:val="00675363"/>
    <w:rsid w:val="00675F2F"/>
    <w:rsid w:val="0067611A"/>
    <w:rsid w:val="00676362"/>
    <w:rsid w:val="006766AC"/>
    <w:rsid w:val="006768DC"/>
    <w:rsid w:val="006769FF"/>
    <w:rsid w:val="00676AF6"/>
    <w:rsid w:val="00676E69"/>
    <w:rsid w:val="0067742C"/>
    <w:rsid w:val="00677916"/>
    <w:rsid w:val="006802AC"/>
    <w:rsid w:val="00680450"/>
    <w:rsid w:val="00680727"/>
    <w:rsid w:val="00680D60"/>
    <w:rsid w:val="0068130C"/>
    <w:rsid w:val="00681322"/>
    <w:rsid w:val="006813B3"/>
    <w:rsid w:val="006817EF"/>
    <w:rsid w:val="006818BD"/>
    <w:rsid w:val="00681C83"/>
    <w:rsid w:val="00682ABA"/>
    <w:rsid w:val="00682B8D"/>
    <w:rsid w:val="00682D41"/>
    <w:rsid w:val="00682D6C"/>
    <w:rsid w:val="00682FE1"/>
    <w:rsid w:val="0068324A"/>
    <w:rsid w:val="00683300"/>
    <w:rsid w:val="006844DB"/>
    <w:rsid w:val="00684591"/>
    <w:rsid w:val="00684597"/>
    <w:rsid w:val="00684677"/>
    <w:rsid w:val="00684CE1"/>
    <w:rsid w:val="0068512B"/>
    <w:rsid w:val="00685131"/>
    <w:rsid w:val="00685844"/>
    <w:rsid w:val="006859DA"/>
    <w:rsid w:val="00685D48"/>
    <w:rsid w:val="00685E29"/>
    <w:rsid w:val="00685EB1"/>
    <w:rsid w:val="00686112"/>
    <w:rsid w:val="006862B8"/>
    <w:rsid w:val="00686490"/>
    <w:rsid w:val="006864A1"/>
    <w:rsid w:val="00686C2A"/>
    <w:rsid w:val="00686CFD"/>
    <w:rsid w:val="00686FDD"/>
    <w:rsid w:val="00687025"/>
    <w:rsid w:val="006870D7"/>
    <w:rsid w:val="0068771D"/>
    <w:rsid w:val="006877F5"/>
    <w:rsid w:val="00687FDD"/>
    <w:rsid w:val="00690612"/>
    <w:rsid w:val="0069068F"/>
    <w:rsid w:val="00690EC8"/>
    <w:rsid w:val="00690F96"/>
    <w:rsid w:val="00691DD2"/>
    <w:rsid w:val="00692130"/>
    <w:rsid w:val="0069259A"/>
    <w:rsid w:val="006925BC"/>
    <w:rsid w:val="0069287A"/>
    <w:rsid w:val="0069289D"/>
    <w:rsid w:val="006929FD"/>
    <w:rsid w:val="00692D54"/>
    <w:rsid w:val="00692EAD"/>
    <w:rsid w:val="00693A31"/>
    <w:rsid w:val="00693E51"/>
    <w:rsid w:val="00693E53"/>
    <w:rsid w:val="00694953"/>
    <w:rsid w:val="00694F29"/>
    <w:rsid w:val="00694F4D"/>
    <w:rsid w:val="00695426"/>
    <w:rsid w:val="00696083"/>
    <w:rsid w:val="00696270"/>
    <w:rsid w:val="00696272"/>
    <w:rsid w:val="00696E69"/>
    <w:rsid w:val="0069711A"/>
    <w:rsid w:val="00697E0F"/>
    <w:rsid w:val="00697E79"/>
    <w:rsid w:val="006A005E"/>
    <w:rsid w:val="006A0113"/>
    <w:rsid w:val="006A0E81"/>
    <w:rsid w:val="006A114E"/>
    <w:rsid w:val="006A127D"/>
    <w:rsid w:val="006A151C"/>
    <w:rsid w:val="006A151E"/>
    <w:rsid w:val="006A15CC"/>
    <w:rsid w:val="006A1AEA"/>
    <w:rsid w:val="006A1B6E"/>
    <w:rsid w:val="006A1DC8"/>
    <w:rsid w:val="006A1E34"/>
    <w:rsid w:val="006A1E3C"/>
    <w:rsid w:val="006A2507"/>
    <w:rsid w:val="006A2F2A"/>
    <w:rsid w:val="006A300D"/>
    <w:rsid w:val="006A316D"/>
    <w:rsid w:val="006A31D5"/>
    <w:rsid w:val="006A36F2"/>
    <w:rsid w:val="006A37BC"/>
    <w:rsid w:val="006A3FED"/>
    <w:rsid w:val="006A42DF"/>
    <w:rsid w:val="006A43B7"/>
    <w:rsid w:val="006A4597"/>
    <w:rsid w:val="006A4CC3"/>
    <w:rsid w:val="006A4EA5"/>
    <w:rsid w:val="006A5189"/>
    <w:rsid w:val="006A5387"/>
    <w:rsid w:val="006A569C"/>
    <w:rsid w:val="006A59D8"/>
    <w:rsid w:val="006A5BCD"/>
    <w:rsid w:val="006A5F32"/>
    <w:rsid w:val="006A64C9"/>
    <w:rsid w:val="006A6522"/>
    <w:rsid w:val="006A66AB"/>
    <w:rsid w:val="006A6C35"/>
    <w:rsid w:val="006A6EC0"/>
    <w:rsid w:val="006A7207"/>
    <w:rsid w:val="006A722F"/>
    <w:rsid w:val="006A793E"/>
    <w:rsid w:val="006A7D5D"/>
    <w:rsid w:val="006A7F42"/>
    <w:rsid w:val="006B01C1"/>
    <w:rsid w:val="006B071C"/>
    <w:rsid w:val="006B0D1C"/>
    <w:rsid w:val="006B139D"/>
    <w:rsid w:val="006B17D9"/>
    <w:rsid w:val="006B1EF2"/>
    <w:rsid w:val="006B1F28"/>
    <w:rsid w:val="006B213B"/>
    <w:rsid w:val="006B2B6A"/>
    <w:rsid w:val="006B2C41"/>
    <w:rsid w:val="006B31CB"/>
    <w:rsid w:val="006B33A9"/>
    <w:rsid w:val="006B3735"/>
    <w:rsid w:val="006B381B"/>
    <w:rsid w:val="006B4908"/>
    <w:rsid w:val="006B534E"/>
    <w:rsid w:val="006B6122"/>
    <w:rsid w:val="006B65E0"/>
    <w:rsid w:val="006B66BE"/>
    <w:rsid w:val="006B6714"/>
    <w:rsid w:val="006B68FC"/>
    <w:rsid w:val="006B6F14"/>
    <w:rsid w:val="006B7527"/>
    <w:rsid w:val="006B7BBF"/>
    <w:rsid w:val="006C009F"/>
    <w:rsid w:val="006C023C"/>
    <w:rsid w:val="006C09E7"/>
    <w:rsid w:val="006C0E2A"/>
    <w:rsid w:val="006C1097"/>
    <w:rsid w:val="006C11D3"/>
    <w:rsid w:val="006C12FF"/>
    <w:rsid w:val="006C133E"/>
    <w:rsid w:val="006C1393"/>
    <w:rsid w:val="006C18A3"/>
    <w:rsid w:val="006C206C"/>
    <w:rsid w:val="006C208A"/>
    <w:rsid w:val="006C22FA"/>
    <w:rsid w:val="006C28F9"/>
    <w:rsid w:val="006C2FCC"/>
    <w:rsid w:val="006C3251"/>
    <w:rsid w:val="006C3BCA"/>
    <w:rsid w:val="006C3DD8"/>
    <w:rsid w:val="006C4214"/>
    <w:rsid w:val="006C431C"/>
    <w:rsid w:val="006C46D3"/>
    <w:rsid w:val="006C4CEB"/>
    <w:rsid w:val="006C51DB"/>
    <w:rsid w:val="006C51FA"/>
    <w:rsid w:val="006C537E"/>
    <w:rsid w:val="006C5D12"/>
    <w:rsid w:val="006C5F3C"/>
    <w:rsid w:val="006C60E8"/>
    <w:rsid w:val="006C6634"/>
    <w:rsid w:val="006C6B9F"/>
    <w:rsid w:val="006C75DE"/>
    <w:rsid w:val="006C79AA"/>
    <w:rsid w:val="006C7BE6"/>
    <w:rsid w:val="006C7DFC"/>
    <w:rsid w:val="006D02E8"/>
    <w:rsid w:val="006D06BD"/>
    <w:rsid w:val="006D0867"/>
    <w:rsid w:val="006D094A"/>
    <w:rsid w:val="006D0A74"/>
    <w:rsid w:val="006D0CBD"/>
    <w:rsid w:val="006D1277"/>
    <w:rsid w:val="006D189E"/>
    <w:rsid w:val="006D1C97"/>
    <w:rsid w:val="006D1F7F"/>
    <w:rsid w:val="006D2068"/>
    <w:rsid w:val="006D2948"/>
    <w:rsid w:val="006D2D1C"/>
    <w:rsid w:val="006D2E3B"/>
    <w:rsid w:val="006D4103"/>
    <w:rsid w:val="006D4104"/>
    <w:rsid w:val="006D469E"/>
    <w:rsid w:val="006D4907"/>
    <w:rsid w:val="006D4A14"/>
    <w:rsid w:val="006D564F"/>
    <w:rsid w:val="006D5DBB"/>
    <w:rsid w:val="006D617D"/>
    <w:rsid w:val="006D6EE1"/>
    <w:rsid w:val="006D7E0D"/>
    <w:rsid w:val="006D7F34"/>
    <w:rsid w:val="006E03D0"/>
    <w:rsid w:val="006E0547"/>
    <w:rsid w:val="006E0852"/>
    <w:rsid w:val="006E0FFA"/>
    <w:rsid w:val="006E1087"/>
    <w:rsid w:val="006E18E7"/>
    <w:rsid w:val="006E19DA"/>
    <w:rsid w:val="006E1BF4"/>
    <w:rsid w:val="006E1BFA"/>
    <w:rsid w:val="006E1DEF"/>
    <w:rsid w:val="006E22E2"/>
    <w:rsid w:val="006E2483"/>
    <w:rsid w:val="006E28BE"/>
    <w:rsid w:val="006E2A9B"/>
    <w:rsid w:val="006E2F92"/>
    <w:rsid w:val="006E301E"/>
    <w:rsid w:val="006E32D1"/>
    <w:rsid w:val="006E373C"/>
    <w:rsid w:val="006E3CE9"/>
    <w:rsid w:val="006E4074"/>
    <w:rsid w:val="006E4079"/>
    <w:rsid w:val="006E410A"/>
    <w:rsid w:val="006E4332"/>
    <w:rsid w:val="006E4854"/>
    <w:rsid w:val="006E4B14"/>
    <w:rsid w:val="006E4C85"/>
    <w:rsid w:val="006E4EAB"/>
    <w:rsid w:val="006E4EE8"/>
    <w:rsid w:val="006E4F55"/>
    <w:rsid w:val="006E5096"/>
    <w:rsid w:val="006E5364"/>
    <w:rsid w:val="006E5AA7"/>
    <w:rsid w:val="006E5DCB"/>
    <w:rsid w:val="006E6621"/>
    <w:rsid w:val="006E6623"/>
    <w:rsid w:val="006E66C7"/>
    <w:rsid w:val="006E6B38"/>
    <w:rsid w:val="006E6EE1"/>
    <w:rsid w:val="006E6F4C"/>
    <w:rsid w:val="006E7089"/>
    <w:rsid w:val="006E7287"/>
    <w:rsid w:val="006E742F"/>
    <w:rsid w:val="006E7753"/>
    <w:rsid w:val="006E79FF"/>
    <w:rsid w:val="006E7D2F"/>
    <w:rsid w:val="006E7E17"/>
    <w:rsid w:val="006F01FE"/>
    <w:rsid w:val="006F0E60"/>
    <w:rsid w:val="006F0F52"/>
    <w:rsid w:val="006F14D0"/>
    <w:rsid w:val="006F1A0B"/>
    <w:rsid w:val="006F1A98"/>
    <w:rsid w:val="006F1B96"/>
    <w:rsid w:val="006F1D65"/>
    <w:rsid w:val="006F29A3"/>
    <w:rsid w:val="006F305C"/>
    <w:rsid w:val="006F321D"/>
    <w:rsid w:val="006F35A0"/>
    <w:rsid w:val="006F36FB"/>
    <w:rsid w:val="006F374F"/>
    <w:rsid w:val="006F3BC8"/>
    <w:rsid w:val="006F3E0E"/>
    <w:rsid w:val="006F3E72"/>
    <w:rsid w:val="006F3EB9"/>
    <w:rsid w:val="006F4603"/>
    <w:rsid w:val="006F4A40"/>
    <w:rsid w:val="006F4B1F"/>
    <w:rsid w:val="006F50E4"/>
    <w:rsid w:val="006F5185"/>
    <w:rsid w:val="006F52EF"/>
    <w:rsid w:val="006F5319"/>
    <w:rsid w:val="006F53D7"/>
    <w:rsid w:val="006F56CC"/>
    <w:rsid w:val="006F6357"/>
    <w:rsid w:val="006F639D"/>
    <w:rsid w:val="006F6A8D"/>
    <w:rsid w:val="006F7174"/>
    <w:rsid w:val="006F7450"/>
    <w:rsid w:val="006F7519"/>
    <w:rsid w:val="006F777B"/>
    <w:rsid w:val="006F7893"/>
    <w:rsid w:val="00700509"/>
    <w:rsid w:val="00700C00"/>
    <w:rsid w:val="00700C83"/>
    <w:rsid w:val="00700F09"/>
    <w:rsid w:val="00701531"/>
    <w:rsid w:val="00701ED7"/>
    <w:rsid w:val="0070224F"/>
    <w:rsid w:val="00702892"/>
    <w:rsid w:val="007035A8"/>
    <w:rsid w:val="007037DF"/>
    <w:rsid w:val="007044CC"/>
    <w:rsid w:val="007048A4"/>
    <w:rsid w:val="007048DA"/>
    <w:rsid w:val="00704D02"/>
    <w:rsid w:val="00704D5B"/>
    <w:rsid w:val="00705672"/>
    <w:rsid w:val="00705883"/>
    <w:rsid w:val="00705C9D"/>
    <w:rsid w:val="00705FB5"/>
    <w:rsid w:val="007060F7"/>
    <w:rsid w:val="0070633E"/>
    <w:rsid w:val="007063C3"/>
    <w:rsid w:val="00706541"/>
    <w:rsid w:val="0070657B"/>
    <w:rsid w:val="007068D2"/>
    <w:rsid w:val="0070697E"/>
    <w:rsid w:val="00706E01"/>
    <w:rsid w:val="00707502"/>
    <w:rsid w:val="00707816"/>
    <w:rsid w:val="00707A78"/>
    <w:rsid w:val="007101BF"/>
    <w:rsid w:val="00710426"/>
    <w:rsid w:val="00710B48"/>
    <w:rsid w:val="00710EC4"/>
    <w:rsid w:val="007124C8"/>
    <w:rsid w:val="00712875"/>
    <w:rsid w:val="007128B5"/>
    <w:rsid w:val="00712AAA"/>
    <w:rsid w:val="00712FC0"/>
    <w:rsid w:val="00713A8C"/>
    <w:rsid w:val="00714476"/>
    <w:rsid w:val="007146AB"/>
    <w:rsid w:val="00714828"/>
    <w:rsid w:val="00715315"/>
    <w:rsid w:val="00715427"/>
    <w:rsid w:val="00715AAD"/>
    <w:rsid w:val="00715C08"/>
    <w:rsid w:val="0071601F"/>
    <w:rsid w:val="00716307"/>
    <w:rsid w:val="0071638A"/>
    <w:rsid w:val="00716797"/>
    <w:rsid w:val="007167A6"/>
    <w:rsid w:val="00716912"/>
    <w:rsid w:val="00716B60"/>
    <w:rsid w:val="00716CC1"/>
    <w:rsid w:val="0071707A"/>
    <w:rsid w:val="007175D8"/>
    <w:rsid w:val="00717A9C"/>
    <w:rsid w:val="00717DAC"/>
    <w:rsid w:val="00720006"/>
    <w:rsid w:val="007200D2"/>
    <w:rsid w:val="00720181"/>
    <w:rsid w:val="007201DD"/>
    <w:rsid w:val="00720E03"/>
    <w:rsid w:val="00720F04"/>
    <w:rsid w:val="00721134"/>
    <w:rsid w:val="007211D9"/>
    <w:rsid w:val="00721536"/>
    <w:rsid w:val="007217F4"/>
    <w:rsid w:val="007218CD"/>
    <w:rsid w:val="007221AC"/>
    <w:rsid w:val="007222DF"/>
    <w:rsid w:val="0072271D"/>
    <w:rsid w:val="0072320D"/>
    <w:rsid w:val="007235A8"/>
    <w:rsid w:val="00723709"/>
    <w:rsid w:val="00723937"/>
    <w:rsid w:val="00723C6A"/>
    <w:rsid w:val="00723E42"/>
    <w:rsid w:val="00724500"/>
    <w:rsid w:val="00724E3C"/>
    <w:rsid w:val="00724E87"/>
    <w:rsid w:val="00725155"/>
    <w:rsid w:val="00725425"/>
    <w:rsid w:val="007254AE"/>
    <w:rsid w:val="007254D8"/>
    <w:rsid w:val="007258B7"/>
    <w:rsid w:val="00725A15"/>
    <w:rsid w:val="00725DA5"/>
    <w:rsid w:val="00725F02"/>
    <w:rsid w:val="00726232"/>
    <w:rsid w:val="00727272"/>
    <w:rsid w:val="00727B68"/>
    <w:rsid w:val="00727FD4"/>
    <w:rsid w:val="00730168"/>
    <w:rsid w:val="0073022F"/>
    <w:rsid w:val="00730529"/>
    <w:rsid w:val="007307C4"/>
    <w:rsid w:val="00730B0C"/>
    <w:rsid w:val="00731413"/>
    <w:rsid w:val="00731AC7"/>
    <w:rsid w:val="00731E33"/>
    <w:rsid w:val="00731E84"/>
    <w:rsid w:val="00732135"/>
    <w:rsid w:val="00732479"/>
    <w:rsid w:val="00732785"/>
    <w:rsid w:val="007329F4"/>
    <w:rsid w:val="00732A1A"/>
    <w:rsid w:val="00732C7D"/>
    <w:rsid w:val="007331BC"/>
    <w:rsid w:val="007331F8"/>
    <w:rsid w:val="0073392F"/>
    <w:rsid w:val="00733C61"/>
    <w:rsid w:val="00733CC2"/>
    <w:rsid w:val="00733E4C"/>
    <w:rsid w:val="007346F6"/>
    <w:rsid w:val="0073496C"/>
    <w:rsid w:val="00734D20"/>
    <w:rsid w:val="00734D51"/>
    <w:rsid w:val="00734D90"/>
    <w:rsid w:val="0073562B"/>
    <w:rsid w:val="007357F8"/>
    <w:rsid w:val="00735CFC"/>
    <w:rsid w:val="00735E13"/>
    <w:rsid w:val="00735F41"/>
    <w:rsid w:val="00735F4B"/>
    <w:rsid w:val="007366E6"/>
    <w:rsid w:val="00736875"/>
    <w:rsid w:val="00736951"/>
    <w:rsid w:val="00736A14"/>
    <w:rsid w:val="00736AA1"/>
    <w:rsid w:val="00736B5B"/>
    <w:rsid w:val="00736CD3"/>
    <w:rsid w:val="00736ED8"/>
    <w:rsid w:val="00737495"/>
    <w:rsid w:val="007374AA"/>
    <w:rsid w:val="00737691"/>
    <w:rsid w:val="007379DD"/>
    <w:rsid w:val="00737A5C"/>
    <w:rsid w:val="00737B73"/>
    <w:rsid w:val="00740069"/>
    <w:rsid w:val="00740297"/>
    <w:rsid w:val="0074061D"/>
    <w:rsid w:val="00740869"/>
    <w:rsid w:val="0074091C"/>
    <w:rsid w:val="00740FFD"/>
    <w:rsid w:val="007414A1"/>
    <w:rsid w:val="00741964"/>
    <w:rsid w:val="00741C00"/>
    <w:rsid w:val="00741D78"/>
    <w:rsid w:val="00741F0D"/>
    <w:rsid w:val="007421D4"/>
    <w:rsid w:val="0074275A"/>
    <w:rsid w:val="0074315F"/>
    <w:rsid w:val="007435D5"/>
    <w:rsid w:val="0074386D"/>
    <w:rsid w:val="00743A02"/>
    <w:rsid w:val="00743A4B"/>
    <w:rsid w:val="00743BAC"/>
    <w:rsid w:val="00743C18"/>
    <w:rsid w:val="00743CFD"/>
    <w:rsid w:val="007441B0"/>
    <w:rsid w:val="007441BB"/>
    <w:rsid w:val="00744A27"/>
    <w:rsid w:val="00744A72"/>
    <w:rsid w:val="00744DB2"/>
    <w:rsid w:val="00744F36"/>
    <w:rsid w:val="00745518"/>
    <w:rsid w:val="00745956"/>
    <w:rsid w:val="00745978"/>
    <w:rsid w:val="0074599F"/>
    <w:rsid w:val="00745C55"/>
    <w:rsid w:val="00746033"/>
    <w:rsid w:val="0074609D"/>
    <w:rsid w:val="00746452"/>
    <w:rsid w:val="007466FC"/>
    <w:rsid w:val="007467B7"/>
    <w:rsid w:val="007468B8"/>
    <w:rsid w:val="00746ED1"/>
    <w:rsid w:val="007470B9"/>
    <w:rsid w:val="00747635"/>
    <w:rsid w:val="00747930"/>
    <w:rsid w:val="007506FA"/>
    <w:rsid w:val="00750728"/>
    <w:rsid w:val="00750922"/>
    <w:rsid w:val="00750D9F"/>
    <w:rsid w:val="00750F37"/>
    <w:rsid w:val="00750F7D"/>
    <w:rsid w:val="00751174"/>
    <w:rsid w:val="00751441"/>
    <w:rsid w:val="00751678"/>
    <w:rsid w:val="0075174E"/>
    <w:rsid w:val="0075196C"/>
    <w:rsid w:val="007520CA"/>
    <w:rsid w:val="00753622"/>
    <w:rsid w:val="007536C6"/>
    <w:rsid w:val="007537D8"/>
    <w:rsid w:val="00753AAF"/>
    <w:rsid w:val="00753D3C"/>
    <w:rsid w:val="0075434F"/>
    <w:rsid w:val="0075463D"/>
    <w:rsid w:val="00754C21"/>
    <w:rsid w:val="00755A5D"/>
    <w:rsid w:val="00755B73"/>
    <w:rsid w:val="00755DB5"/>
    <w:rsid w:val="0075644C"/>
    <w:rsid w:val="00756453"/>
    <w:rsid w:val="00756E79"/>
    <w:rsid w:val="007574F8"/>
    <w:rsid w:val="00757520"/>
    <w:rsid w:val="00757821"/>
    <w:rsid w:val="00757B4C"/>
    <w:rsid w:val="0075954A"/>
    <w:rsid w:val="00760037"/>
    <w:rsid w:val="007602D4"/>
    <w:rsid w:val="007603C0"/>
    <w:rsid w:val="007604FA"/>
    <w:rsid w:val="0076056B"/>
    <w:rsid w:val="0076084E"/>
    <w:rsid w:val="00760892"/>
    <w:rsid w:val="007608A4"/>
    <w:rsid w:val="00760B4F"/>
    <w:rsid w:val="00760BCB"/>
    <w:rsid w:val="00761171"/>
    <w:rsid w:val="007612A6"/>
    <w:rsid w:val="0076160C"/>
    <w:rsid w:val="00761D7A"/>
    <w:rsid w:val="00761D96"/>
    <w:rsid w:val="00761ED6"/>
    <w:rsid w:val="00761F65"/>
    <w:rsid w:val="00762157"/>
    <w:rsid w:val="007623C5"/>
    <w:rsid w:val="00762586"/>
    <w:rsid w:val="00762B3E"/>
    <w:rsid w:val="00762D3A"/>
    <w:rsid w:val="00762E21"/>
    <w:rsid w:val="0076317B"/>
    <w:rsid w:val="00763253"/>
    <w:rsid w:val="0076325D"/>
    <w:rsid w:val="007636EB"/>
    <w:rsid w:val="00764481"/>
    <w:rsid w:val="0076466C"/>
    <w:rsid w:val="00764A4E"/>
    <w:rsid w:val="007655C9"/>
    <w:rsid w:val="007657F7"/>
    <w:rsid w:val="00766176"/>
    <w:rsid w:val="0076626C"/>
    <w:rsid w:val="00766846"/>
    <w:rsid w:val="0076691E"/>
    <w:rsid w:val="00766AAB"/>
    <w:rsid w:val="00766F43"/>
    <w:rsid w:val="007670F0"/>
    <w:rsid w:val="007673BB"/>
    <w:rsid w:val="007674B3"/>
    <w:rsid w:val="007676B0"/>
    <w:rsid w:val="00767B9C"/>
    <w:rsid w:val="00767BDA"/>
    <w:rsid w:val="00767EDA"/>
    <w:rsid w:val="0077023E"/>
    <w:rsid w:val="00770636"/>
    <w:rsid w:val="00770AA1"/>
    <w:rsid w:val="00770C3D"/>
    <w:rsid w:val="00770D41"/>
    <w:rsid w:val="007710D4"/>
    <w:rsid w:val="0077120B"/>
    <w:rsid w:val="00771812"/>
    <w:rsid w:val="00771F26"/>
    <w:rsid w:val="00772018"/>
    <w:rsid w:val="007721FC"/>
    <w:rsid w:val="0077250B"/>
    <w:rsid w:val="0077257C"/>
    <w:rsid w:val="007728FB"/>
    <w:rsid w:val="00772DB5"/>
    <w:rsid w:val="00773658"/>
    <w:rsid w:val="00773844"/>
    <w:rsid w:val="00773B3D"/>
    <w:rsid w:val="00774541"/>
    <w:rsid w:val="007747DF"/>
    <w:rsid w:val="007749DD"/>
    <w:rsid w:val="00774D59"/>
    <w:rsid w:val="00774E37"/>
    <w:rsid w:val="00774EB1"/>
    <w:rsid w:val="007751E6"/>
    <w:rsid w:val="00775212"/>
    <w:rsid w:val="00775703"/>
    <w:rsid w:val="0077578E"/>
    <w:rsid w:val="007758CC"/>
    <w:rsid w:val="00775EBC"/>
    <w:rsid w:val="00776C3D"/>
    <w:rsid w:val="00776D82"/>
    <w:rsid w:val="00777378"/>
    <w:rsid w:val="00777ADC"/>
    <w:rsid w:val="00777FCF"/>
    <w:rsid w:val="0078103B"/>
    <w:rsid w:val="00781290"/>
    <w:rsid w:val="0078147D"/>
    <w:rsid w:val="0078152D"/>
    <w:rsid w:val="00781A32"/>
    <w:rsid w:val="00782114"/>
    <w:rsid w:val="0078219A"/>
    <w:rsid w:val="007821FB"/>
    <w:rsid w:val="007822CE"/>
    <w:rsid w:val="0078335F"/>
    <w:rsid w:val="007834E3"/>
    <w:rsid w:val="007836DF"/>
    <w:rsid w:val="00783A3D"/>
    <w:rsid w:val="00784039"/>
    <w:rsid w:val="007843EA"/>
    <w:rsid w:val="0078449E"/>
    <w:rsid w:val="007844CF"/>
    <w:rsid w:val="00784E09"/>
    <w:rsid w:val="007858CD"/>
    <w:rsid w:val="007858FE"/>
    <w:rsid w:val="00785A5D"/>
    <w:rsid w:val="00785C73"/>
    <w:rsid w:val="0078640B"/>
    <w:rsid w:val="00786B01"/>
    <w:rsid w:val="00787353"/>
    <w:rsid w:val="0078768F"/>
    <w:rsid w:val="00787CB2"/>
    <w:rsid w:val="00787E84"/>
    <w:rsid w:val="00787F12"/>
    <w:rsid w:val="0079000F"/>
    <w:rsid w:val="00790392"/>
    <w:rsid w:val="00790613"/>
    <w:rsid w:val="00790C55"/>
    <w:rsid w:val="00790ED9"/>
    <w:rsid w:val="0079192F"/>
    <w:rsid w:val="00791B6A"/>
    <w:rsid w:val="00791D80"/>
    <w:rsid w:val="00791D86"/>
    <w:rsid w:val="00791F4A"/>
    <w:rsid w:val="00791F5B"/>
    <w:rsid w:val="00792CCD"/>
    <w:rsid w:val="00792EA8"/>
    <w:rsid w:val="00792FB3"/>
    <w:rsid w:val="00792FD7"/>
    <w:rsid w:val="007930CC"/>
    <w:rsid w:val="0079311E"/>
    <w:rsid w:val="0079367C"/>
    <w:rsid w:val="007939B3"/>
    <w:rsid w:val="00793C9B"/>
    <w:rsid w:val="007940FE"/>
    <w:rsid w:val="007942A3"/>
    <w:rsid w:val="0079441A"/>
    <w:rsid w:val="007944F8"/>
    <w:rsid w:val="00794501"/>
    <w:rsid w:val="007946E3"/>
    <w:rsid w:val="00794AC1"/>
    <w:rsid w:val="00794AE1"/>
    <w:rsid w:val="00794F5F"/>
    <w:rsid w:val="007950E7"/>
    <w:rsid w:val="007951B0"/>
    <w:rsid w:val="0079520F"/>
    <w:rsid w:val="00795F22"/>
    <w:rsid w:val="00795F3C"/>
    <w:rsid w:val="0079621F"/>
    <w:rsid w:val="007966FD"/>
    <w:rsid w:val="00796927"/>
    <w:rsid w:val="007969D5"/>
    <w:rsid w:val="00796AEF"/>
    <w:rsid w:val="00796E1F"/>
    <w:rsid w:val="007972C5"/>
    <w:rsid w:val="007973C3"/>
    <w:rsid w:val="00797701"/>
    <w:rsid w:val="00797C56"/>
    <w:rsid w:val="007A01B3"/>
    <w:rsid w:val="007A01F9"/>
    <w:rsid w:val="007A0D55"/>
    <w:rsid w:val="007A0E8E"/>
    <w:rsid w:val="007A1266"/>
    <w:rsid w:val="007A1513"/>
    <w:rsid w:val="007A1F88"/>
    <w:rsid w:val="007A22D3"/>
    <w:rsid w:val="007A263A"/>
    <w:rsid w:val="007A268B"/>
    <w:rsid w:val="007A29D1"/>
    <w:rsid w:val="007A327B"/>
    <w:rsid w:val="007A3628"/>
    <w:rsid w:val="007A392D"/>
    <w:rsid w:val="007A3B89"/>
    <w:rsid w:val="007A3C36"/>
    <w:rsid w:val="007A3D72"/>
    <w:rsid w:val="007A40DB"/>
    <w:rsid w:val="007A4190"/>
    <w:rsid w:val="007A432C"/>
    <w:rsid w:val="007A4B5C"/>
    <w:rsid w:val="007A4E09"/>
    <w:rsid w:val="007A5080"/>
    <w:rsid w:val="007A53FB"/>
    <w:rsid w:val="007A58BF"/>
    <w:rsid w:val="007A5E9A"/>
    <w:rsid w:val="007A5FB6"/>
    <w:rsid w:val="007A6145"/>
    <w:rsid w:val="007A6590"/>
    <w:rsid w:val="007A68DF"/>
    <w:rsid w:val="007A6A47"/>
    <w:rsid w:val="007A6C34"/>
    <w:rsid w:val="007A71EE"/>
    <w:rsid w:val="007A7875"/>
    <w:rsid w:val="007A7BC5"/>
    <w:rsid w:val="007A7FBF"/>
    <w:rsid w:val="007B0DD1"/>
    <w:rsid w:val="007B1337"/>
    <w:rsid w:val="007B15FF"/>
    <w:rsid w:val="007B202A"/>
    <w:rsid w:val="007B22F6"/>
    <w:rsid w:val="007B2395"/>
    <w:rsid w:val="007B24CA"/>
    <w:rsid w:val="007B24D0"/>
    <w:rsid w:val="007B275C"/>
    <w:rsid w:val="007B305A"/>
    <w:rsid w:val="007B3223"/>
    <w:rsid w:val="007B340B"/>
    <w:rsid w:val="007B35ED"/>
    <w:rsid w:val="007B3696"/>
    <w:rsid w:val="007B375E"/>
    <w:rsid w:val="007B39CD"/>
    <w:rsid w:val="007B3C0E"/>
    <w:rsid w:val="007B3CC3"/>
    <w:rsid w:val="007B42B2"/>
    <w:rsid w:val="007B479F"/>
    <w:rsid w:val="007B48DE"/>
    <w:rsid w:val="007B4915"/>
    <w:rsid w:val="007B4BD1"/>
    <w:rsid w:val="007B4CAE"/>
    <w:rsid w:val="007B4F5F"/>
    <w:rsid w:val="007B56DF"/>
    <w:rsid w:val="007B575E"/>
    <w:rsid w:val="007B57B1"/>
    <w:rsid w:val="007B5939"/>
    <w:rsid w:val="007B5C79"/>
    <w:rsid w:val="007B65ED"/>
    <w:rsid w:val="007B6CE6"/>
    <w:rsid w:val="007B6DB1"/>
    <w:rsid w:val="007B6E31"/>
    <w:rsid w:val="007B700B"/>
    <w:rsid w:val="007B7A56"/>
    <w:rsid w:val="007B7AA6"/>
    <w:rsid w:val="007B7AE1"/>
    <w:rsid w:val="007B7C1A"/>
    <w:rsid w:val="007B7D8B"/>
    <w:rsid w:val="007C0386"/>
    <w:rsid w:val="007C1674"/>
    <w:rsid w:val="007C174B"/>
    <w:rsid w:val="007C17EC"/>
    <w:rsid w:val="007C1FF8"/>
    <w:rsid w:val="007C2011"/>
    <w:rsid w:val="007C2045"/>
    <w:rsid w:val="007C21CC"/>
    <w:rsid w:val="007C26DA"/>
    <w:rsid w:val="007C33E6"/>
    <w:rsid w:val="007C34E0"/>
    <w:rsid w:val="007C3701"/>
    <w:rsid w:val="007C39AD"/>
    <w:rsid w:val="007C39E0"/>
    <w:rsid w:val="007C3C5E"/>
    <w:rsid w:val="007C3D36"/>
    <w:rsid w:val="007C4ACD"/>
    <w:rsid w:val="007C4DE3"/>
    <w:rsid w:val="007C4DE4"/>
    <w:rsid w:val="007C4E96"/>
    <w:rsid w:val="007C5722"/>
    <w:rsid w:val="007C5B46"/>
    <w:rsid w:val="007C6398"/>
    <w:rsid w:val="007C65ED"/>
    <w:rsid w:val="007C6777"/>
    <w:rsid w:val="007C687D"/>
    <w:rsid w:val="007C6B26"/>
    <w:rsid w:val="007C6DE3"/>
    <w:rsid w:val="007C6EF2"/>
    <w:rsid w:val="007C72C4"/>
    <w:rsid w:val="007C7396"/>
    <w:rsid w:val="007C750D"/>
    <w:rsid w:val="007C77A2"/>
    <w:rsid w:val="007C7EA8"/>
    <w:rsid w:val="007D0255"/>
    <w:rsid w:val="007D06D6"/>
    <w:rsid w:val="007D07EC"/>
    <w:rsid w:val="007D0B71"/>
    <w:rsid w:val="007D0CB2"/>
    <w:rsid w:val="007D10CB"/>
    <w:rsid w:val="007D1239"/>
    <w:rsid w:val="007D129A"/>
    <w:rsid w:val="007D15F6"/>
    <w:rsid w:val="007D17A5"/>
    <w:rsid w:val="007D22B0"/>
    <w:rsid w:val="007D2626"/>
    <w:rsid w:val="007D2AE7"/>
    <w:rsid w:val="007D2C1F"/>
    <w:rsid w:val="007D2C5E"/>
    <w:rsid w:val="007D349D"/>
    <w:rsid w:val="007D35E3"/>
    <w:rsid w:val="007D3B25"/>
    <w:rsid w:val="007D41F3"/>
    <w:rsid w:val="007D45B9"/>
    <w:rsid w:val="007D4633"/>
    <w:rsid w:val="007D4AAF"/>
    <w:rsid w:val="007D4D59"/>
    <w:rsid w:val="007D4FC5"/>
    <w:rsid w:val="007D5946"/>
    <w:rsid w:val="007D5E15"/>
    <w:rsid w:val="007D5F37"/>
    <w:rsid w:val="007D61C0"/>
    <w:rsid w:val="007D67ED"/>
    <w:rsid w:val="007D69BA"/>
    <w:rsid w:val="007D6B1C"/>
    <w:rsid w:val="007D6C70"/>
    <w:rsid w:val="007D6CCA"/>
    <w:rsid w:val="007D7384"/>
    <w:rsid w:val="007D794C"/>
    <w:rsid w:val="007D7CC0"/>
    <w:rsid w:val="007D7CC5"/>
    <w:rsid w:val="007D7EE3"/>
    <w:rsid w:val="007D7F22"/>
    <w:rsid w:val="007E0913"/>
    <w:rsid w:val="007E0958"/>
    <w:rsid w:val="007E0CF2"/>
    <w:rsid w:val="007E0DEC"/>
    <w:rsid w:val="007E10C4"/>
    <w:rsid w:val="007E10F5"/>
    <w:rsid w:val="007E126A"/>
    <w:rsid w:val="007E1277"/>
    <w:rsid w:val="007E12E9"/>
    <w:rsid w:val="007E1330"/>
    <w:rsid w:val="007E1676"/>
    <w:rsid w:val="007E1922"/>
    <w:rsid w:val="007E20D2"/>
    <w:rsid w:val="007E2578"/>
    <w:rsid w:val="007E2FAD"/>
    <w:rsid w:val="007E31F1"/>
    <w:rsid w:val="007E34DC"/>
    <w:rsid w:val="007E3B9A"/>
    <w:rsid w:val="007E41ED"/>
    <w:rsid w:val="007E495B"/>
    <w:rsid w:val="007E4E93"/>
    <w:rsid w:val="007E558B"/>
    <w:rsid w:val="007E596A"/>
    <w:rsid w:val="007E61DA"/>
    <w:rsid w:val="007E62BB"/>
    <w:rsid w:val="007E667C"/>
    <w:rsid w:val="007E67D0"/>
    <w:rsid w:val="007E71D3"/>
    <w:rsid w:val="007E76B5"/>
    <w:rsid w:val="007E77B4"/>
    <w:rsid w:val="007E7893"/>
    <w:rsid w:val="007E7C86"/>
    <w:rsid w:val="007E7DE5"/>
    <w:rsid w:val="007E7E21"/>
    <w:rsid w:val="007F0726"/>
    <w:rsid w:val="007F073B"/>
    <w:rsid w:val="007F078C"/>
    <w:rsid w:val="007F0ADB"/>
    <w:rsid w:val="007F0C06"/>
    <w:rsid w:val="007F1040"/>
    <w:rsid w:val="007F1504"/>
    <w:rsid w:val="007F19C2"/>
    <w:rsid w:val="007F1BEE"/>
    <w:rsid w:val="007F26F0"/>
    <w:rsid w:val="007F2DC2"/>
    <w:rsid w:val="007F3000"/>
    <w:rsid w:val="007F4C64"/>
    <w:rsid w:val="007F53FF"/>
    <w:rsid w:val="007F5427"/>
    <w:rsid w:val="007F5C7D"/>
    <w:rsid w:val="007F5E5A"/>
    <w:rsid w:val="007F5E6C"/>
    <w:rsid w:val="007F604A"/>
    <w:rsid w:val="007F606B"/>
    <w:rsid w:val="007F65EE"/>
    <w:rsid w:val="007F68D4"/>
    <w:rsid w:val="007F6B7D"/>
    <w:rsid w:val="007F7832"/>
    <w:rsid w:val="007F7B97"/>
    <w:rsid w:val="008003D9"/>
    <w:rsid w:val="0080043B"/>
    <w:rsid w:val="008004D5"/>
    <w:rsid w:val="008005F4"/>
    <w:rsid w:val="0080081F"/>
    <w:rsid w:val="00800FAD"/>
    <w:rsid w:val="0080113B"/>
    <w:rsid w:val="008016E8"/>
    <w:rsid w:val="00801EA7"/>
    <w:rsid w:val="0080214E"/>
    <w:rsid w:val="008026DA"/>
    <w:rsid w:val="008028A8"/>
    <w:rsid w:val="00802D86"/>
    <w:rsid w:val="00802E2D"/>
    <w:rsid w:val="00802E65"/>
    <w:rsid w:val="00803093"/>
    <w:rsid w:val="008035CB"/>
    <w:rsid w:val="0080477C"/>
    <w:rsid w:val="008049D4"/>
    <w:rsid w:val="008049E1"/>
    <w:rsid w:val="00805574"/>
    <w:rsid w:val="008056A7"/>
    <w:rsid w:val="008058E9"/>
    <w:rsid w:val="00805BAE"/>
    <w:rsid w:val="00805DBC"/>
    <w:rsid w:val="00805EC2"/>
    <w:rsid w:val="00805F8C"/>
    <w:rsid w:val="008062AC"/>
    <w:rsid w:val="008064F2"/>
    <w:rsid w:val="0080652A"/>
    <w:rsid w:val="008066D2"/>
    <w:rsid w:val="00806A79"/>
    <w:rsid w:val="00806B9D"/>
    <w:rsid w:val="00807049"/>
    <w:rsid w:val="00807236"/>
    <w:rsid w:val="00807A30"/>
    <w:rsid w:val="00807C3C"/>
    <w:rsid w:val="008101A0"/>
    <w:rsid w:val="00810A00"/>
    <w:rsid w:val="00810CE3"/>
    <w:rsid w:val="00810FD8"/>
    <w:rsid w:val="00811141"/>
    <w:rsid w:val="008112A9"/>
    <w:rsid w:val="0081137D"/>
    <w:rsid w:val="00811484"/>
    <w:rsid w:val="008114E6"/>
    <w:rsid w:val="008116A9"/>
    <w:rsid w:val="008116ED"/>
    <w:rsid w:val="0081173D"/>
    <w:rsid w:val="00811AD6"/>
    <w:rsid w:val="00811AD9"/>
    <w:rsid w:val="00811BC4"/>
    <w:rsid w:val="008121DB"/>
    <w:rsid w:val="00812D9B"/>
    <w:rsid w:val="008130A8"/>
    <w:rsid w:val="008133C4"/>
    <w:rsid w:val="00813675"/>
    <w:rsid w:val="00813910"/>
    <w:rsid w:val="00813D91"/>
    <w:rsid w:val="00814451"/>
    <w:rsid w:val="00814ABB"/>
    <w:rsid w:val="00814F81"/>
    <w:rsid w:val="00815447"/>
    <w:rsid w:val="008157AE"/>
    <w:rsid w:val="00815900"/>
    <w:rsid w:val="00815B08"/>
    <w:rsid w:val="00815C34"/>
    <w:rsid w:val="00815E72"/>
    <w:rsid w:val="00816194"/>
    <w:rsid w:val="0081630D"/>
    <w:rsid w:val="00816371"/>
    <w:rsid w:val="00816C11"/>
    <w:rsid w:val="00816CE0"/>
    <w:rsid w:val="00816D12"/>
    <w:rsid w:val="00817203"/>
    <w:rsid w:val="008174B0"/>
    <w:rsid w:val="0081753E"/>
    <w:rsid w:val="008177D7"/>
    <w:rsid w:val="00817BCA"/>
    <w:rsid w:val="00817E90"/>
    <w:rsid w:val="00820347"/>
    <w:rsid w:val="00820432"/>
    <w:rsid w:val="0082063B"/>
    <w:rsid w:val="00820BEB"/>
    <w:rsid w:val="00820ED2"/>
    <w:rsid w:val="00821094"/>
    <w:rsid w:val="00821599"/>
    <w:rsid w:val="0082171B"/>
    <w:rsid w:val="00821FB5"/>
    <w:rsid w:val="0082209B"/>
    <w:rsid w:val="00822330"/>
    <w:rsid w:val="00822499"/>
    <w:rsid w:val="008229B6"/>
    <w:rsid w:val="00822B38"/>
    <w:rsid w:val="008236DE"/>
    <w:rsid w:val="0082385A"/>
    <w:rsid w:val="008240F4"/>
    <w:rsid w:val="00824124"/>
    <w:rsid w:val="00824199"/>
    <w:rsid w:val="0082442A"/>
    <w:rsid w:val="00824465"/>
    <w:rsid w:val="0082468D"/>
    <w:rsid w:val="008248E1"/>
    <w:rsid w:val="00824A39"/>
    <w:rsid w:val="00824FA7"/>
    <w:rsid w:val="008252FE"/>
    <w:rsid w:val="008262D7"/>
    <w:rsid w:val="008262F4"/>
    <w:rsid w:val="008263C9"/>
    <w:rsid w:val="00826934"/>
    <w:rsid w:val="00826B69"/>
    <w:rsid w:val="00826B6F"/>
    <w:rsid w:val="00826F50"/>
    <w:rsid w:val="0082750B"/>
    <w:rsid w:val="00827639"/>
    <w:rsid w:val="00827797"/>
    <w:rsid w:val="00827A79"/>
    <w:rsid w:val="0082CF9F"/>
    <w:rsid w:val="00830A4C"/>
    <w:rsid w:val="00830A6D"/>
    <w:rsid w:val="00830CDE"/>
    <w:rsid w:val="008310A5"/>
    <w:rsid w:val="008314B5"/>
    <w:rsid w:val="00831BB2"/>
    <w:rsid w:val="00831E0E"/>
    <w:rsid w:val="00832157"/>
    <w:rsid w:val="00832921"/>
    <w:rsid w:val="00832C51"/>
    <w:rsid w:val="00832CF3"/>
    <w:rsid w:val="00832E64"/>
    <w:rsid w:val="008333FD"/>
    <w:rsid w:val="008335B9"/>
    <w:rsid w:val="008337A9"/>
    <w:rsid w:val="00833C54"/>
    <w:rsid w:val="00833E2E"/>
    <w:rsid w:val="00833E8E"/>
    <w:rsid w:val="0083415C"/>
    <w:rsid w:val="00834483"/>
    <w:rsid w:val="008344CD"/>
    <w:rsid w:val="008345D7"/>
    <w:rsid w:val="00834C0B"/>
    <w:rsid w:val="00834F7C"/>
    <w:rsid w:val="0083575B"/>
    <w:rsid w:val="008357A1"/>
    <w:rsid w:val="00835819"/>
    <w:rsid w:val="0083582B"/>
    <w:rsid w:val="0083590E"/>
    <w:rsid w:val="00835F87"/>
    <w:rsid w:val="008361FC"/>
    <w:rsid w:val="0083643B"/>
    <w:rsid w:val="0083670D"/>
    <w:rsid w:val="00836770"/>
    <w:rsid w:val="0083690A"/>
    <w:rsid w:val="00836B20"/>
    <w:rsid w:val="00836B48"/>
    <w:rsid w:val="00836BAC"/>
    <w:rsid w:val="00836EBD"/>
    <w:rsid w:val="008371D1"/>
    <w:rsid w:val="0083741F"/>
    <w:rsid w:val="00837663"/>
    <w:rsid w:val="00840172"/>
    <w:rsid w:val="00840359"/>
    <w:rsid w:val="00840753"/>
    <w:rsid w:val="00840CBA"/>
    <w:rsid w:val="00840E24"/>
    <w:rsid w:val="00840E46"/>
    <w:rsid w:val="008411DF"/>
    <w:rsid w:val="00841D34"/>
    <w:rsid w:val="00841EC1"/>
    <w:rsid w:val="008423DC"/>
    <w:rsid w:val="00842434"/>
    <w:rsid w:val="00842982"/>
    <w:rsid w:val="00842BA1"/>
    <w:rsid w:val="00842BCB"/>
    <w:rsid w:val="00842DB2"/>
    <w:rsid w:val="008430AE"/>
    <w:rsid w:val="0084361D"/>
    <w:rsid w:val="00843692"/>
    <w:rsid w:val="00843CBE"/>
    <w:rsid w:val="0084431E"/>
    <w:rsid w:val="0084452D"/>
    <w:rsid w:val="00844B93"/>
    <w:rsid w:val="00844BCD"/>
    <w:rsid w:val="00844C84"/>
    <w:rsid w:val="00844D5C"/>
    <w:rsid w:val="00844DC2"/>
    <w:rsid w:val="00844FD4"/>
    <w:rsid w:val="00845247"/>
    <w:rsid w:val="008458BC"/>
    <w:rsid w:val="0084593C"/>
    <w:rsid w:val="00845B3E"/>
    <w:rsid w:val="00845C3B"/>
    <w:rsid w:val="00846A2A"/>
    <w:rsid w:val="00846ECA"/>
    <w:rsid w:val="00847321"/>
    <w:rsid w:val="0084739C"/>
    <w:rsid w:val="0084744F"/>
    <w:rsid w:val="00847452"/>
    <w:rsid w:val="008476C1"/>
    <w:rsid w:val="00847A86"/>
    <w:rsid w:val="00847B63"/>
    <w:rsid w:val="00847D17"/>
    <w:rsid w:val="008508FA"/>
    <w:rsid w:val="0085104C"/>
    <w:rsid w:val="00851661"/>
    <w:rsid w:val="008516E7"/>
    <w:rsid w:val="008519EC"/>
    <w:rsid w:val="00851FE0"/>
    <w:rsid w:val="00852125"/>
    <w:rsid w:val="0085215A"/>
    <w:rsid w:val="00852384"/>
    <w:rsid w:val="00852657"/>
    <w:rsid w:val="00852A36"/>
    <w:rsid w:val="00852EFC"/>
    <w:rsid w:val="008533FD"/>
    <w:rsid w:val="0085341E"/>
    <w:rsid w:val="00853482"/>
    <w:rsid w:val="008537DF"/>
    <w:rsid w:val="00853CEE"/>
    <w:rsid w:val="00853E28"/>
    <w:rsid w:val="008545FB"/>
    <w:rsid w:val="0085467F"/>
    <w:rsid w:val="008546BB"/>
    <w:rsid w:val="008549E7"/>
    <w:rsid w:val="008550A2"/>
    <w:rsid w:val="00855298"/>
    <w:rsid w:val="008557E1"/>
    <w:rsid w:val="008559C4"/>
    <w:rsid w:val="00855BE0"/>
    <w:rsid w:val="00855DF6"/>
    <w:rsid w:val="00855ECA"/>
    <w:rsid w:val="00856179"/>
    <w:rsid w:val="00856323"/>
    <w:rsid w:val="00856987"/>
    <w:rsid w:val="008573EE"/>
    <w:rsid w:val="00857A40"/>
    <w:rsid w:val="00857C13"/>
    <w:rsid w:val="00857C5B"/>
    <w:rsid w:val="00857FCC"/>
    <w:rsid w:val="0086034E"/>
    <w:rsid w:val="008604A3"/>
    <w:rsid w:val="00860B9F"/>
    <w:rsid w:val="00860ED6"/>
    <w:rsid w:val="008611AD"/>
    <w:rsid w:val="0086160D"/>
    <w:rsid w:val="00861C30"/>
    <w:rsid w:val="00861CD1"/>
    <w:rsid w:val="0086213B"/>
    <w:rsid w:val="00862624"/>
    <w:rsid w:val="008634AF"/>
    <w:rsid w:val="00863688"/>
    <w:rsid w:val="00863B18"/>
    <w:rsid w:val="008643B3"/>
    <w:rsid w:val="0086448E"/>
    <w:rsid w:val="008647B3"/>
    <w:rsid w:val="00864A41"/>
    <w:rsid w:val="00864B01"/>
    <w:rsid w:val="00865805"/>
    <w:rsid w:val="008659AF"/>
    <w:rsid w:val="00865DB0"/>
    <w:rsid w:val="0086615F"/>
    <w:rsid w:val="008671CD"/>
    <w:rsid w:val="00867879"/>
    <w:rsid w:val="0086794E"/>
    <w:rsid w:val="00867961"/>
    <w:rsid w:val="00870482"/>
    <w:rsid w:val="0087074F"/>
    <w:rsid w:val="00870892"/>
    <w:rsid w:val="00870AF6"/>
    <w:rsid w:val="00870C81"/>
    <w:rsid w:val="00870DB6"/>
    <w:rsid w:val="00870DC7"/>
    <w:rsid w:val="00871330"/>
    <w:rsid w:val="00871FBD"/>
    <w:rsid w:val="008727D6"/>
    <w:rsid w:val="00872A67"/>
    <w:rsid w:val="00872A91"/>
    <w:rsid w:val="00872CD5"/>
    <w:rsid w:val="00872D0F"/>
    <w:rsid w:val="00872DA4"/>
    <w:rsid w:val="00873057"/>
    <w:rsid w:val="0087395D"/>
    <w:rsid w:val="008740B4"/>
    <w:rsid w:val="0087467D"/>
    <w:rsid w:val="00874884"/>
    <w:rsid w:val="00874CD9"/>
    <w:rsid w:val="008752FE"/>
    <w:rsid w:val="008756C6"/>
    <w:rsid w:val="0087571A"/>
    <w:rsid w:val="00875DA7"/>
    <w:rsid w:val="0087630C"/>
    <w:rsid w:val="008765E7"/>
    <w:rsid w:val="008766F8"/>
    <w:rsid w:val="00876B02"/>
    <w:rsid w:val="00876C17"/>
    <w:rsid w:val="00876CA0"/>
    <w:rsid w:val="00876E71"/>
    <w:rsid w:val="00877629"/>
    <w:rsid w:val="008776BF"/>
    <w:rsid w:val="008776E9"/>
    <w:rsid w:val="00877826"/>
    <w:rsid w:val="0087789C"/>
    <w:rsid w:val="00877A91"/>
    <w:rsid w:val="00877AC0"/>
    <w:rsid w:val="00880193"/>
    <w:rsid w:val="00880304"/>
    <w:rsid w:val="008804C5"/>
    <w:rsid w:val="00880559"/>
    <w:rsid w:val="008809A0"/>
    <w:rsid w:val="00880B98"/>
    <w:rsid w:val="00880DA1"/>
    <w:rsid w:val="008810CD"/>
    <w:rsid w:val="00881939"/>
    <w:rsid w:val="008819F7"/>
    <w:rsid w:val="00881B96"/>
    <w:rsid w:val="00881DE4"/>
    <w:rsid w:val="008826DE"/>
    <w:rsid w:val="0088298B"/>
    <w:rsid w:val="008829FF"/>
    <w:rsid w:val="00882D43"/>
    <w:rsid w:val="00882F70"/>
    <w:rsid w:val="00883388"/>
    <w:rsid w:val="008834B9"/>
    <w:rsid w:val="008835D7"/>
    <w:rsid w:val="00883615"/>
    <w:rsid w:val="00883804"/>
    <w:rsid w:val="0088386B"/>
    <w:rsid w:val="00883B57"/>
    <w:rsid w:val="00883E37"/>
    <w:rsid w:val="008842C4"/>
    <w:rsid w:val="0088465C"/>
    <w:rsid w:val="0088468D"/>
    <w:rsid w:val="008846BC"/>
    <w:rsid w:val="00884A00"/>
    <w:rsid w:val="00884AB9"/>
    <w:rsid w:val="00884CDD"/>
    <w:rsid w:val="0088557C"/>
    <w:rsid w:val="008855D2"/>
    <w:rsid w:val="008861FE"/>
    <w:rsid w:val="008862AE"/>
    <w:rsid w:val="00886455"/>
    <w:rsid w:val="00886467"/>
    <w:rsid w:val="008867A6"/>
    <w:rsid w:val="00886974"/>
    <w:rsid w:val="00886C25"/>
    <w:rsid w:val="00886FCF"/>
    <w:rsid w:val="008874E6"/>
    <w:rsid w:val="008876ED"/>
    <w:rsid w:val="00887A72"/>
    <w:rsid w:val="00890397"/>
    <w:rsid w:val="008906BD"/>
    <w:rsid w:val="00890CF5"/>
    <w:rsid w:val="00890E66"/>
    <w:rsid w:val="00890EC7"/>
    <w:rsid w:val="00891277"/>
    <w:rsid w:val="00891C0E"/>
    <w:rsid w:val="00892344"/>
    <w:rsid w:val="00892489"/>
    <w:rsid w:val="00892D30"/>
    <w:rsid w:val="00892EB5"/>
    <w:rsid w:val="008934DF"/>
    <w:rsid w:val="008938B7"/>
    <w:rsid w:val="008939AF"/>
    <w:rsid w:val="00893D5E"/>
    <w:rsid w:val="00893E36"/>
    <w:rsid w:val="008945A7"/>
    <w:rsid w:val="00894670"/>
    <w:rsid w:val="00894E39"/>
    <w:rsid w:val="00894EB7"/>
    <w:rsid w:val="00895248"/>
    <w:rsid w:val="0089552A"/>
    <w:rsid w:val="00895C6D"/>
    <w:rsid w:val="00895EBE"/>
    <w:rsid w:val="00896037"/>
    <w:rsid w:val="008963FA"/>
    <w:rsid w:val="008967D2"/>
    <w:rsid w:val="008969F0"/>
    <w:rsid w:val="0089702F"/>
    <w:rsid w:val="0089712F"/>
    <w:rsid w:val="008979DB"/>
    <w:rsid w:val="00897D08"/>
    <w:rsid w:val="00897DB2"/>
    <w:rsid w:val="00897F37"/>
    <w:rsid w:val="008A0506"/>
    <w:rsid w:val="008A0637"/>
    <w:rsid w:val="008A0889"/>
    <w:rsid w:val="008A0BCB"/>
    <w:rsid w:val="008A1134"/>
    <w:rsid w:val="008A149B"/>
    <w:rsid w:val="008A197D"/>
    <w:rsid w:val="008A1A76"/>
    <w:rsid w:val="008A2684"/>
    <w:rsid w:val="008A26E4"/>
    <w:rsid w:val="008A2917"/>
    <w:rsid w:val="008A2A20"/>
    <w:rsid w:val="008A3363"/>
    <w:rsid w:val="008A33A5"/>
    <w:rsid w:val="008A3868"/>
    <w:rsid w:val="008A3BA8"/>
    <w:rsid w:val="008A3CFA"/>
    <w:rsid w:val="008A4219"/>
    <w:rsid w:val="008A4309"/>
    <w:rsid w:val="008A4B33"/>
    <w:rsid w:val="008A4B63"/>
    <w:rsid w:val="008A5668"/>
    <w:rsid w:val="008A5A9C"/>
    <w:rsid w:val="008A5AFB"/>
    <w:rsid w:val="008A67D8"/>
    <w:rsid w:val="008A69B0"/>
    <w:rsid w:val="008A6BC3"/>
    <w:rsid w:val="008A793D"/>
    <w:rsid w:val="008B07A0"/>
    <w:rsid w:val="008B0911"/>
    <w:rsid w:val="008B094A"/>
    <w:rsid w:val="008B0E32"/>
    <w:rsid w:val="008B0FD4"/>
    <w:rsid w:val="008B0FD5"/>
    <w:rsid w:val="008B17BA"/>
    <w:rsid w:val="008B1881"/>
    <w:rsid w:val="008B1C31"/>
    <w:rsid w:val="008B211A"/>
    <w:rsid w:val="008B2611"/>
    <w:rsid w:val="008B2D22"/>
    <w:rsid w:val="008B3038"/>
    <w:rsid w:val="008B325D"/>
    <w:rsid w:val="008B3905"/>
    <w:rsid w:val="008B3B56"/>
    <w:rsid w:val="008B3D63"/>
    <w:rsid w:val="008B3FD9"/>
    <w:rsid w:val="008B429C"/>
    <w:rsid w:val="008B42A9"/>
    <w:rsid w:val="008B480C"/>
    <w:rsid w:val="008B4955"/>
    <w:rsid w:val="008B4B11"/>
    <w:rsid w:val="008B4BE5"/>
    <w:rsid w:val="008B4E47"/>
    <w:rsid w:val="008B4F63"/>
    <w:rsid w:val="008B574D"/>
    <w:rsid w:val="008B5A25"/>
    <w:rsid w:val="008B5CF8"/>
    <w:rsid w:val="008B62BB"/>
    <w:rsid w:val="008B65FB"/>
    <w:rsid w:val="008B6891"/>
    <w:rsid w:val="008B7091"/>
    <w:rsid w:val="008B71BB"/>
    <w:rsid w:val="008B74B2"/>
    <w:rsid w:val="008B7790"/>
    <w:rsid w:val="008B7D64"/>
    <w:rsid w:val="008C0316"/>
    <w:rsid w:val="008C0435"/>
    <w:rsid w:val="008C07CC"/>
    <w:rsid w:val="008C0816"/>
    <w:rsid w:val="008C0F0B"/>
    <w:rsid w:val="008C12A2"/>
    <w:rsid w:val="008C130F"/>
    <w:rsid w:val="008C1607"/>
    <w:rsid w:val="008C1922"/>
    <w:rsid w:val="008C1A29"/>
    <w:rsid w:val="008C1CBD"/>
    <w:rsid w:val="008C23BE"/>
    <w:rsid w:val="008C250D"/>
    <w:rsid w:val="008C2763"/>
    <w:rsid w:val="008C28EC"/>
    <w:rsid w:val="008C30A9"/>
    <w:rsid w:val="008C348D"/>
    <w:rsid w:val="008C35AB"/>
    <w:rsid w:val="008C36F2"/>
    <w:rsid w:val="008C3AC4"/>
    <w:rsid w:val="008C40D3"/>
    <w:rsid w:val="008C416E"/>
    <w:rsid w:val="008C4A27"/>
    <w:rsid w:val="008C4F15"/>
    <w:rsid w:val="008C534A"/>
    <w:rsid w:val="008C56DB"/>
    <w:rsid w:val="008C5974"/>
    <w:rsid w:val="008C5ABB"/>
    <w:rsid w:val="008C5FF4"/>
    <w:rsid w:val="008C650B"/>
    <w:rsid w:val="008C66CC"/>
    <w:rsid w:val="008C6E4F"/>
    <w:rsid w:val="008C732F"/>
    <w:rsid w:val="008C7387"/>
    <w:rsid w:val="008C76D6"/>
    <w:rsid w:val="008C78CD"/>
    <w:rsid w:val="008C797F"/>
    <w:rsid w:val="008D030C"/>
    <w:rsid w:val="008D0568"/>
    <w:rsid w:val="008D081C"/>
    <w:rsid w:val="008D134C"/>
    <w:rsid w:val="008D13FD"/>
    <w:rsid w:val="008D1803"/>
    <w:rsid w:val="008D1993"/>
    <w:rsid w:val="008D1D00"/>
    <w:rsid w:val="008D20C6"/>
    <w:rsid w:val="008D22E2"/>
    <w:rsid w:val="008D23CD"/>
    <w:rsid w:val="008D25BB"/>
    <w:rsid w:val="008D2720"/>
    <w:rsid w:val="008D283D"/>
    <w:rsid w:val="008D2E34"/>
    <w:rsid w:val="008D31A6"/>
    <w:rsid w:val="008D367A"/>
    <w:rsid w:val="008D36AD"/>
    <w:rsid w:val="008D3739"/>
    <w:rsid w:val="008D37D0"/>
    <w:rsid w:val="008D383C"/>
    <w:rsid w:val="008D3EE9"/>
    <w:rsid w:val="008D3EF2"/>
    <w:rsid w:val="008D44F3"/>
    <w:rsid w:val="008D4B51"/>
    <w:rsid w:val="008D4D02"/>
    <w:rsid w:val="008D5090"/>
    <w:rsid w:val="008D53C6"/>
    <w:rsid w:val="008D548F"/>
    <w:rsid w:val="008D554B"/>
    <w:rsid w:val="008D5A8B"/>
    <w:rsid w:val="008D5DE4"/>
    <w:rsid w:val="008D5EA0"/>
    <w:rsid w:val="008D5F62"/>
    <w:rsid w:val="008D6732"/>
    <w:rsid w:val="008D67FE"/>
    <w:rsid w:val="008D6A8E"/>
    <w:rsid w:val="008D6B2E"/>
    <w:rsid w:val="008D718A"/>
    <w:rsid w:val="008D78A6"/>
    <w:rsid w:val="008D7B93"/>
    <w:rsid w:val="008D7E9C"/>
    <w:rsid w:val="008E00B2"/>
    <w:rsid w:val="008E0292"/>
    <w:rsid w:val="008E0D87"/>
    <w:rsid w:val="008E0F68"/>
    <w:rsid w:val="008E1010"/>
    <w:rsid w:val="008E1182"/>
    <w:rsid w:val="008E15ED"/>
    <w:rsid w:val="008E19AB"/>
    <w:rsid w:val="008E1B21"/>
    <w:rsid w:val="008E1DBC"/>
    <w:rsid w:val="008E1EA5"/>
    <w:rsid w:val="008E1EE9"/>
    <w:rsid w:val="008E2032"/>
    <w:rsid w:val="008E25B9"/>
    <w:rsid w:val="008E2945"/>
    <w:rsid w:val="008E2B23"/>
    <w:rsid w:val="008E2F01"/>
    <w:rsid w:val="008E3381"/>
    <w:rsid w:val="008E355D"/>
    <w:rsid w:val="008E3658"/>
    <w:rsid w:val="008E3FA0"/>
    <w:rsid w:val="008E4065"/>
    <w:rsid w:val="008E41CD"/>
    <w:rsid w:val="008E4359"/>
    <w:rsid w:val="008E440F"/>
    <w:rsid w:val="008E452D"/>
    <w:rsid w:val="008E4CDF"/>
    <w:rsid w:val="008E4DCC"/>
    <w:rsid w:val="008E5158"/>
    <w:rsid w:val="008E581C"/>
    <w:rsid w:val="008E591C"/>
    <w:rsid w:val="008E5B64"/>
    <w:rsid w:val="008E5C0E"/>
    <w:rsid w:val="008E5D84"/>
    <w:rsid w:val="008E5DF6"/>
    <w:rsid w:val="008E621D"/>
    <w:rsid w:val="008E6370"/>
    <w:rsid w:val="008E64BD"/>
    <w:rsid w:val="008E6582"/>
    <w:rsid w:val="008E67A6"/>
    <w:rsid w:val="008E6EBF"/>
    <w:rsid w:val="008E7246"/>
    <w:rsid w:val="008E73EC"/>
    <w:rsid w:val="008E73FE"/>
    <w:rsid w:val="008E7520"/>
    <w:rsid w:val="008E7897"/>
    <w:rsid w:val="008E78EA"/>
    <w:rsid w:val="008E7E23"/>
    <w:rsid w:val="008F032D"/>
    <w:rsid w:val="008F041F"/>
    <w:rsid w:val="008F0539"/>
    <w:rsid w:val="008F0D7C"/>
    <w:rsid w:val="008F0DA1"/>
    <w:rsid w:val="008F0FCE"/>
    <w:rsid w:val="008F143F"/>
    <w:rsid w:val="008F1449"/>
    <w:rsid w:val="008F1E91"/>
    <w:rsid w:val="008F2415"/>
    <w:rsid w:val="008F261C"/>
    <w:rsid w:val="008F28E6"/>
    <w:rsid w:val="008F2EDC"/>
    <w:rsid w:val="008F2F29"/>
    <w:rsid w:val="008F3039"/>
    <w:rsid w:val="008F3AB3"/>
    <w:rsid w:val="008F3E52"/>
    <w:rsid w:val="008F3F3E"/>
    <w:rsid w:val="008F3FE3"/>
    <w:rsid w:val="008F4892"/>
    <w:rsid w:val="008F4A87"/>
    <w:rsid w:val="008F5132"/>
    <w:rsid w:val="008F520E"/>
    <w:rsid w:val="008F55DB"/>
    <w:rsid w:val="008F5C0D"/>
    <w:rsid w:val="008F5EC6"/>
    <w:rsid w:val="008F5F7C"/>
    <w:rsid w:val="008F63E5"/>
    <w:rsid w:val="008F6AB9"/>
    <w:rsid w:val="008F6AD3"/>
    <w:rsid w:val="008F6EA2"/>
    <w:rsid w:val="008F6EAA"/>
    <w:rsid w:val="008F7863"/>
    <w:rsid w:val="008F7894"/>
    <w:rsid w:val="008F78CA"/>
    <w:rsid w:val="008F7B27"/>
    <w:rsid w:val="008F7C8F"/>
    <w:rsid w:val="008F7DD7"/>
    <w:rsid w:val="009000BB"/>
    <w:rsid w:val="009000E1"/>
    <w:rsid w:val="0090019B"/>
    <w:rsid w:val="009002B5"/>
    <w:rsid w:val="00900423"/>
    <w:rsid w:val="009004C4"/>
    <w:rsid w:val="00900A38"/>
    <w:rsid w:val="00900B51"/>
    <w:rsid w:val="0090101F"/>
    <w:rsid w:val="009014B6"/>
    <w:rsid w:val="00901901"/>
    <w:rsid w:val="00901EA5"/>
    <w:rsid w:val="00901FD0"/>
    <w:rsid w:val="009020E4"/>
    <w:rsid w:val="00902103"/>
    <w:rsid w:val="00902422"/>
    <w:rsid w:val="00902848"/>
    <w:rsid w:val="0090295B"/>
    <w:rsid w:val="00903081"/>
    <w:rsid w:val="009031B8"/>
    <w:rsid w:val="00903423"/>
    <w:rsid w:val="00903680"/>
    <w:rsid w:val="00903ABD"/>
    <w:rsid w:val="0090464D"/>
    <w:rsid w:val="00904905"/>
    <w:rsid w:val="00904C74"/>
    <w:rsid w:val="00904D66"/>
    <w:rsid w:val="00904FBC"/>
    <w:rsid w:val="009051BF"/>
    <w:rsid w:val="00905ADF"/>
    <w:rsid w:val="00905B67"/>
    <w:rsid w:val="00906084"/>
    <w:rsid w:val="009061C7"/>
    <w:rsid w:val="0090657A"/>
    <w:rsid w:val="009067D3"/>
    <w:rsid w:val="00906A75"/>
    <w:rsid w:val="00906B42"/>
    <w:rsid w:val="00906B45"/>
    <w:rsid w:val="00906D25"/>
    <w:rsid w:val="00907047"/>
    <w:rsid w:val="00907B65"/>
    <w:rsid w:val="00907F32"/>
    <w:rsid w:val="009106FF"/>
    <w:rsid w:val="00911218"/>
    <w:rsid w:val="00911738"/>
    <w:rsid w:val="00911C8C"/>
    <w:rsid w:val="00912418"/>
    <w:rsid w:val="00912497"/>
    <w:rsid w:val="0091277E"/>
    <w:rsid w:val="00912BC4"/>
    <w:rsid w:val="0091368B"/>
    <w:rsid w:val="009138B9"/>
    <w:rsid w:val="00913EA6"/>
    <w:rsid w:val="009141DB"/>
    <w:rsid w:val="00914230"/>
    <w:rsid w:val="00914775"/>
    <w:rsid w:val="00914A52"/>
    <w:rsid w:val="00914C63"/>
    <w:rsid w:val="00914D0F"/>
    <w:rsid w:val="00914D1E"/>
    <w:rsid w:val="00914EA6"/>
    <w:rsid w:val="00914EBE"/>
    <w:rsid w:val="009154EB"/>
    <w:rsid w:val="00915784"/>
    <w:rsid w:val="00915ADF"/>
    <w:rsid w:val="00915AE5"/>
    <w:rsid w:val="00915AFC"/>
    <w:rsid w:val="00915B90"/>
    <w:rsid w:val="00915C61"/>
    <w:rsid w:val="00916597"/>
    <w:rsid w:val="0091662C"/>
    <w:rsid w:val="00916E80"/>
    <w:rsid w:val="009173AB"/>
    <w:rsid w:val="009173C6"/>
    <w:rsid w:val="00917763"/>
    <w:rsid w:val="00917BB0"/>
    <w:rsid w:val="00917C2E"/>
    <w:rsid w:val="00917DA3"/>
    <w:rsid w:val="009205D7"/>
    <w:rsid w:val="009209AB"/>
    <w:rsid w:val="00920B39"/>
    <w:rsid w:val="00920BD2"/>
    <w:rsid w:val="00922713"/>
    <w:rsid w:val="00922CE5"/>
    <w:rsid w:val="00923118"/>
    <w:rsid w:val="009231D1"/>
    <w:rsid w:val="00923264"/>
    <w:rsid w:val="00923804"/>
    <w:rsid w:val="00923926"/>
    <w:rsid w:val="00923DA8"/>
    <w:rsid w:val="0092423C"/>
    <w:rsid w:val="00924478"/>
    <w:rsid w:val="009250A5"/>
    <w:rsid w:val="0092519F"/>
    <w:rsid w:val="009256B6"/>
    <w:rsid w:val="00925E52"/>
    <w:rsid w:val="00925F44"/>
    <w:rsid w:val="00926410"/>
    <w:rsid w:val="0092660A"/>
    <w:rsid w:val="0092732D"/>
    <w:rsid w:val="009273DC"/>
    <w:rsid w:val="0092766F"/>
    <w:rsid w:val="0092771B"/>
    <w:rsid w:val="00927B80"/>
    <w:rsid w:val="00930B4D"/>
    <w:rsid w:val="00930ED3"/>
    <w:rsid w:val="00931688"/>
    <w:rsid w:val="00931A8E"/>
    <w:rsid w:val="0093211D"/>
    <w:rsid w:val="009322ED"/>
    <w:rsid w:val="009323E3"/>
    <w:rsid w:val="009323F3"/>
    <w:rsid w:val="009324C4"/>
    <w:rsid w:val="009324C9"/>
    <w:rsid w:val="00932B84"/>
    <w:rsid w:val="00932CED"/>
    <w:rsid w:val="00932E02"/>
    <w:rsid w:val="00932E47"/>
    <w:rsid w:val="00933083"/>
    <w:rsid w:val="009336BC"/>
    <w:rsid w:val="00933D6B"/>
    <w:rsid w:val="00933F14"/>
    <w:rsid w:val="009344FC"/>
    <w:rsid w:val="00934E05"/>
    <w:rsid w:val="00934E4E"/>
    <w:rsid w:val="009352C1"/>
    <w:rsid w:val="009354CB"/>
    <w:rsid w:val="0093576C"/>
    <w:rsid w:val="009358EF"/>
    <w:rsid w:val="00935D58"/>
    <w:rsid w:val="0093657B"/>
    <w:rsid w:val="009365D6"/>
    <w:rsid w:val="00936AE8"/>
    <w:rsid w:val="00936D45"/>
    <w:rsid w:val="00936E14"/>
    <w:rsid w:val="009373E2"/>
    <w:rsid w:val="009406A9"/>
    <w:rsid w:val="009408A1"/>
    <w:rsid w:val="00940AB9"/>
    <w:rsid w:val="00940C6E"/>
    <w:rsid w:val="00941078"/>
    <w:rsid w:val="009410DE"/>
    <w:rsid w:val="00941319"/>
    <w:rsid w:val="009413CF"/>
    <w:rsid w:val="00941649"/>
    <w:rsid w:val="00941CF7"/>
    <w:rsid w:val="00942633"/>
    <w:rsid w:val="009429C8"/>
    <w:rsid w:val="00942ADD"/>
    <w:rsid w:val="00942BFE"/>
    <w:rsid w:val="009435AE"/>
    <w:rsid w:val="009436C2"/>
    <w:rsid w:val="00943B24"/>
    <w:rsid w:val="00943C80"/>
    <w:rsid w:val="00943D01"/>
    <w:rsid w:val="00944024"/>
    <w:rsid w:val="00944568"/>
    <w:rsid w:val="00944590"/>
    <w:rsid w:val="00944820"/>
    <w:rsid w:val="0094489F"/>
    <w:rsid w:val="0094490E"/>
    <w:rsid w:val="00944C55"/>
    <w:rsid w:val="00944E20"/>
    <w:rsid w:val="00944FCA"/>
    <w:rsid w:val="00946032"/>
    <w:rsid w:val="009461D1"/>
    <w:rsid w:val="00946324"/>
    <w:rsid w:val="00946655"/>
    <w:rsid w:val="00947322"/>
    <w:rsid w:val="00947A48"/>
    <w:rsid w:val="00947BA9"/>
    <w:rsid w:val="00950369"/>
    <w:rsid w:val="0095047C"/>
    <w:rsid w:val="0095062C"/>
    <w:rsid w:val="009507AE"/>
    <w:rsid w:val="00950940"/>
    <w:rsid w:val="009511C2"/>
    <w:rsid w:val="00951656"/>
    <w:rsid w:val="009516C0"/>
    <w:rsid w:val="00951B6D"/>
    <w:rsid w:val="00951ED9"/>
    <w:rsid w:val="009521B8"/>
    <w:rsid w:val="0095237A"/>
    <w:rsid w:val="0095268F"/>
    <w:rsid w:val="00952DBA"/>
    <w:rsid w:val="0095308B"/>
    <w:rsid w:val="00953A19"/>
    <w:rsid w:val="00953B84"/>
    <w:rsid w:val="00953BFE"/>
    <w:rsid w:val="00953D69"/>
    <w:rsid w:val="00954183"/>
    <w:rsid w:val="00954249"/>
    <w:rsid w:val="0095446F"/>
    <w:rsid w:val="00954480"/>
    <w:rsid w:val="009545B0"/>
    <w:rsid w:val="00954670"/>
    <w:rsid w:val="00954750"/>
    <w:rsid w:val="009547F8"/>
    <w:rsid w:val="00954F18"/>
    <w:rsid w:val="009561CB"/>
    <w:rsid w:val="0095696C"/>
    <w:rsid w:val="00956F53"/>
    <w:rsid w:val="009572F6"/>
    <w:rsid w:val="00957400"/>
    <w:rsid w:val="00957619"/>
    <w:rsid w:val="009577BF"/>
    <w:rsid w:val="00957BAA"/>
    <w:rsid w:val="00957F03"/>
    <w:rsid w:val="009601B5"/>
    <w:rsid w:val="009607BB"/>
    <w:rsid w:val="00960A4B"/>
    <w:rsid w:val="00960B35"/>
    <w:rsid w:val="00960BB8"/>
    <w:rsid w:val="00960C30"/>
    <w:rsid w:val="00960C6A"/>
    <w:rsid w:val="00960FC4"/>
    <w:rsid w:val="00960FE1"/>
    <w:rsid w:val="009618BF"/>
    <w:rsid w:val="00961CA9"/>
    <w:rsid w:val="00961E93"/>
    <w:rsid w:val="00962436"/>
    <w:rsid w:val="009626C4"/>
    <w:rsid w:val="00962B02"/>
    <w:rsid w:val="00962D75"/>
    <w:rsid w:val="00962F81"/>
    <w:rsid w:val="00962F97"/>
    <w:rsid w:val="009630DD"/>
    <w:rsid w:val="009631CA"/>
    <w:rsid w:val="0096378E"/>
    <w:rsid w:val="00963BA0"/>
    <w:rsid w:val="00963C0C"/>
    <w:rsid w:val="00964831"/>
    <w:rsid w:val="00964CE4"/>
    <w:rsid w:val="00965461"/>
    <w:rsid w:val="00965808"/>
    <w:rsid w:val="00965C32"/>
    <w:rsid w:val="00965F24"/>
    <w:rsid w:val="00966420"/>
    <w:rsid w:val="009666AA"/>
    <w:rsid w:val="00966962"/>
    <w:rsid w:val="00966CD1"/>
    <w:rsid w:val="00966D3F"/>
    <w:rsid w:val="00966E18"/>
    <w:rsid w:val="0096729D"/>
    <w:rsid w:val="0096783E"/>
    <w:rsid w:val="00967FBA"/>
    <w:rsid w:val="009707CF"/>
    <w:rsid w:val="00970B04"/>
    <w:rsid w:val="00970BA7"/>
    <w:rsid w:val="00970E3C"/>
    <w:rsid w:val="00970EDD"/>
    <w:rsid w:val="009713A2"/>
    <w:rsid w:val="00971525"/>
    <w:rsid w:val="0097162E"/>
    <w:rsid w:val="009722DE"/>
    <w:rsid w:val="00972744"/>
    <w:rsid w:val="00972857"/>
    <w:rsid w:val="00972BB5"/>
    <w:rsid w:val="00972C12"/>
    <w:rsid w:val="00972FDE"/>
    <w:rsid w:val="00973092"/>
    <w:rsid w:val="00973A62"/>
    <w:rsid w:val="00973C93"/>
    <w:rsid w:val="00973E0D"/>
    <w:rsid w:val="00974735"/>
    <w:rsid w:val="00974C61"/>
    <w:rsid w:val="00974F7D"/>
    <w:rsid w:val="00976510"/>
    <w:rsid w:val="00976860"/>
    <w:rsid w:val="00976AD3"/>
    <w:rsid w:val="00976BD7"/>
    <w:rsid w:val="00976D33"/>
    <w:rsid w:val="009770F8"/>
    <w:rsid w:val="00977156"/>
    <w:rsid w:val="009773A7"/>
    <w:rsid w:val="00977614"/>
    <w:rsid w:val="00977740"/>
    <w:rsid w:val="0098052A"/>
    <w:rsid w:val="00980616"/>
    <w:rsid w:val="00980CB0"/>
    <w:rsid w:val="00980FE7"/>
    <w:rsid w:val="00981033"/>
    <w:rsid w:val="00981218"/>
    <w:rsid w:val="009816C1"/>
    <w:rsid w:val="00981997"/>
    <w:rsid w:val="009821F9"/>
    <w:rsid w:val="00982352"/>
    <w:rsid w:val="0098246E"/>
    <w:rsid w:val="0098300E"/>
    <w:rsid w:val="0098314A"/>
    <w:rsid w:val="0098350B"/>
    <w:rsid w:val="009836F0"/>
    <w:rsid w:val="0098431F"/>
    <w:rsid w:val="009843B4"/>
    <w:rsid w:val="009849A2"/>
    <w:rsid w:val="00984A1E"/>
    <w:rsid w:val="00984A48"/>
    <w:rsid w:val="00984C3B"/>
    <w:rsid w:val="00984D3E"/>
    <w:rsid w:val="0098519F"/>
    <w:rsid w:val="00985CB7"/>
    <w:rsid w:val="00985E55"/>
    <w:rsid w:val="009864F8"/>
    <w:rsid w:val="009869C3"/>
    <w:rsid w:val="00986A90"/>
    <w:rsid w:val="00986B2D"/>
    <w:rsid w:val="00986BC9"/>
    <w:rsid w:val="00986CCB"/>
    <w:rsid w:val="00986CFD"/>
    <w:rsid w:val="00987C12"/>
    <w:rsid w:val="00987FB1"/>
    <w:rsid w:val="009905BE"/>
    <w:rsid w:val="00990765"/>
    <w:rsid w:val="00991157"/>
    <w:rsid w:val="0099117D"/>
    <w:rsid w:val="009914AD"/>
    <w:rsid w:val="00991906"/>
    <w:rsid w:val="00991915"/>
    <w:rsid w:val="00991FBB"/>
    <w:rsid w:val="00992049"/>
    <w:rsid w:val="00992485"/>
    <w:rsid w:val="009924F1"/>
    <w:rsid w:val="00992719"/>
    <w:rsid w:val="009928ED"/>
    <w:rsid w:val="00992965"/>
    <w:rsid w:val="0099327D"/>
    <w:rsid w:val="009935F9"/>
    <w:rsid w:val="009936A4"/>
    <w:rsid w:val="009944D6"/>
    <w:rsid w:val="0099451D"/>
    <w:rsid w:val="00994BBE"/>
    <w:rsid w:val="00994DE0"/>
    <w:rsid w:val="009952A6"/>
    <w:rsid w:val="009959D1"/>
    <w:rsid w:val="00995A51"/>
    <w:rsid w:val="00995A5E"/>
    <w:rsid w:val="00995CB0"/>
    <w:rsid w:val="00996029"/>
    <w:rsid w:val="00997176"/>
    <w:rsid w:val="0099737C"/>
    <w:rsid w:val="00997996"/>
    <w:rsid w:val="00997BA1"/>
    <w:rsid w:val="009A0BFC"/>
    <w:rsid w:val="009A0D1E"/>
    <w:rsid w:val="009A0E7C"/>
    <w:rsid w:val="009A104A"/>
    <w:rsid w:val="009A12AD"/>
    <w:rsid w:val="009A12E5"/>
    <w:rsid w:val="009A14A3"/>
    <w:rsid w:val="009A15C0"/>
    <w:rsid w:val="009A181F"/>
    <w:rsid w:val="009A1BFA"/>
    <w:rsid w:val="009A22B0"/>
    <w:rsid w:val="009A25C1"/>
    <w:rsid w:val="009A2AB8"/>
    <w:rsid w:val="009A2CFA"/>
    <w:rsid w:val="009A2D9E"/>
    <w:rsid w:val="009A306E"/>
    <w:rsid w:val="009A30DE"/>
    <w:rsid w:val="009A312A"/>
    <w:rsid w:val="009A31E3"/>
    <w:rsid w:val="009A3425"/>
    <w:rsid w:val="009A379A"/>
    <w:rsid w:val="009A3875"/>
    <w:rsid w:val="009A38D8"/>
    <w:rsid w:val="009A3C33"/>
    <w:rsid w:val="009A4256"/>
    <w:rsid w:val="009A452A"/>
    <w:rsid w:val="009A47B0"/>
    <w:rsid w:val="009A4896"/>
    <w:rsid w:val="009A4ABA"/>
    <w:rsid w:val="009A4AFD"/>
    <w:rsid w:val="009A4B48"/>
    <w:rsid w:val="009A4C06"/>
    <w:rsid w:val="009A586E"/>
    <w:rsid w:val="009A5AD3"/>
    <w:rsid w:val="009A5BC1"/>
    <w:rsid w:val="009A5D19"/>
    <w:rsid w:val="009A5E10"/>
    <w:rsid w:val="009A61FB"/>
    <w:rsid w:val="009A6AD2"/>
    <w:rsid w:val="009A6C5D"/>
    <w:rsid w:val="009A6E29"/>
    <w:rsid w:val="009A7469"/>
    <w:rsid w:val="009A74F9"/>
    <w:rsid w:val="009A7603"/>
    <w:rsid w:val="009A769A"/>
    <w:rsid w:val="009A7A8C"/>
    <w:rsid w:val="009A7D2D"/>
    <w:rsid w:val="009B012F"/>
    <w:rsid w:val="009B090C"/>
    <w:rsid w:val="009B0B08"/>
    <w:rsid w:val="009B0B2C"/>
    <w:rsid w:val="009B0BD6"/>
    <w:rsid w:val="009B0E96"/>
    <w:rsid w:val="009B0EDE"/>
    <w:rsid w:val="009B1187"/>
    <w:rsid w:val="009B15BC"/>
    <w:rsid w:val="009B15E1"/>
    <w:rsid w:val="009B1964"/>
    <w:rsid w:val="009B1DAC"/>
    <w:rsid w:val="009B1F6C"/>
    <w:rsid w:val="009B1FC1"/>
    <w:rsid w:val="009B1FEF"/>
    <w:rsid w:val="009B20EB"/>
    <w:rsid w:val="009B258E"/>
    <w:rsid w:val="009B2F8C"/>
    <w:rsid w:val="009B3008"/>
    <w:rsid w:val="009B321A"/>
    <w:rsid w:val="009B3535"/>
    <w:rsid w:val="009B3C6E"/>
    <w:rsid w:val="009B459A"/>
    <w:rsid w:val="009B4709"/>
    <w:rsid w:val="009B49EE"/>
    <w:rsid w:val="009B4BEF"/>
    <w:rsid w:val="009B5170"/>
    <w:rsid w:val="009B57C4"/>
    <w:rsid w:val="009B5918"/>
    <w:rsid w:val="009B5C88"/>
    <w:rsid w:val="009B6189"/>
    <w:rsid w:val="009B61B7"/>
    <w:rsid w:val="009B634C"/>
    <w:rsid w:val="009B63C1"/>
    <w:rsid w:val="009B644B"/>
    <w:rsid w:val="009B691D"/>
    <w:rsid w:val="009B6DDB"/>
    <w:rsid w:val="009B6F0B"/>
    <w:rsid w:val="009B70B6"/>
    <w:rsid w:val="009C02C1"/>
    <w:rsid w:val="009C059A"/>
    <w:rsid w:val="009C1009"/>
    <w:rsid w:val="009C1092"/>
    <w:rsid w:val="009C1459"/>
    <w:rsid w:val="009C1720"/>
    <w:rsid w:val="009C1851"/>
    <w:rsid w:val="009C1CC5"/>
    <w:rsid w:val="009C1E0D"/>
    <w:rsid w:val="009C1EEC"/>
    <w:rsid w:val="009C21D3"/>
    <w:rsid w:val="009C2336"/>
    <w:rsid w:val="009C2A0B"/>
    <w:rsid w:val="009C2A6F"/>
    <w:rsid w:val="009C2AF1"/>
    <w:rsid w:val="009C2B31"/>
    <w:rsid w:val="009C2CF6"/>
    <w:rsid w:val="009C3837"/>
    <w:rsid w:val="009C38BC"/>
    <w:rsid w:val="009C3ACD"/>
    <w:rsid w:val="009C3FDE"/>
    <w:rsid w:val="009C4743"/>
    <w:rsid w:val="009C4857"/>
    <w:rsid w:val="009C4B8D"/>
    <w:rsid w:val="009C508F"/>
    <w:rsid w:val="009C515D"/>
    <w:rsid w:val="009C527A"/>
    <w:rsid w:val="009C5D6B"/>
    <w:rsid w:val="009C60C7"/>
    <w:rsid w:val="009C61A7"/>
    <w:rsid w:val="009C664F"/>
    <w:rsid w:val="009C7D28"/>
    <w:rsid w:val="009C7ED3"/>
    <w:rsid w:val="009CF002"/>
    <w:rsid w:val="009D02FB"/>
    <w:rsid w:val="009D040A"/>
    <w:rsid w:val="009D06CB"/>
    <w:rsid w:val="009D073A"/>
    <w:rsid w:val="009D0ABE"/>
    <w:rsid w:val="009D0B73"/>
    <w:rsid w:val="009D0D24"/>
    <w:rsid w:val="009D0FB9"/>
    <w:rsid w:val="009D1942"/>
    <w:rsid w:val="009D1FBE"/>
    <w:rsid w:val="009D210C"/>
    <w:rsid w:val="009D229C"/>
    <w:rsid w:val="009D2505"/>
    <w:rsid w:val="009D2EB5"/>
    <w:rsid w:val="009D2EC5"/>
    <w:rsid w:val="009D30F3"/>
    <w:rsid w:val="009D332C"/>
    <w:rsid w:val="009D36D7"/>
    <w:rsid w:val="009D3857"/>
    <w:rsid w:val="009D3AD8"/>
    <w:rsid w:val="009D3C92"/>
    <w:rsid w:val="009D40AA"/>
    <w:rsid w:val="009D4332"/>
    <w:rsid w:val="009D443C"/>
    <w:rsid w:val="009D473C"/>
    <w:rsid w:val="009D489C"/>
    <w:rsid w:val="009D4AAF"/>
    <w:rsid w:val="009D51BF"/>
    <w:rsid w:val="009D55C7"/>
    <w:rsid w:val="009D5A87"/>
    <w:rsid w:val="009D5E21"/>
    <w:rsid w:val="009D624D"/>
    <w:rsid w:val="009D68C0"/>
    <w:rsid w:val="009D6D8D"/>
    <w:rsid w:val="009D7E94"/>
    <w:rsid w:val="009E02AC"/>
    <w:rsid w:val="009E052C"/>
    <w:rsid w:val="009E0677"/>
    <w:rsid w:val="009E0963"/>
    <w:rsid w:val="009E0F0A"/>
    <w:rsid w:val="009E0F62"/>
    <w:rsid w:val="009E10E9"/>
    <w:rsid w:val="009E1270"/>
    <w:rsid w:val="009E1890"/>
    <w:rsid w:val="009E1C95"/>
    <w:rsid w:val="009E1DED"/>
    <w:rsid w:val="009E22D4"/>
    <w:rsid w:val="009E3B27"/>
    <w:rsid w:val="009E3F15"/>
    <w:rsid w:val="009E4434"/>
    <w:rsid w:val="009E457B"/>
    <w:rsid w:val="009E486B"/>
    <w:rsid w:val="009E4C61"/>
    <w:rsid w:val="009E5280"/>
    <w:rsid w:val="009E52B1"/>
    <w:rsid w:val="009E5904"/>
    <w:rsid w:val="009E608F"/>
    <w:rsid w:val="009E60DE"/>
    <w:rsid w:val="009E62F5"/>
    <w:rsid w:val="009E63C4"/>
    <w:rsid w:val="009E65A0"/>
    <w:rsid w:val="009E67B4"/>
    <w:rsid w:val="009E6D41"/>
    <w:rsid w:val="009F04A7"/>
    <w:rsid w:val="009F0A45"/>
    <w:rsid w:val="009F0D3F"/>
    <w:rsid w:val="009F0D7B"/>
    <w:rsid w:val="009F136C"/>
    <w:rsid w:val="009F179D"/>
    <w:rsid w:val="009F17C7"/>
    <w:rsid w:val="009F19E0"/>
    <w:rsid w:val="009F1D51"/>
    <w:rsid w:val="009F208F"/>
    <w:rsid w:val="009F21FE"/>
    <w:rsid w:val="009F25D8"/>
    <w:rsid w:val="009F26EE"/>
    <w:rsid w:val="009F2B82"/>
    <w:rsid w:val="009F2DD1"/>
    <w:rsid w:val="009F30E1"/>
    <w:rsid w:val="009F3242"/>
    <w:rsid w:val="009F32DA"/>
    <w:rsid w:val="009F3353"/>
    <w:rsid w:val="009F3F2C"/>
    <w:rsid w:val="009F3F38"/>
    <w:rsid w:val="009F4193"/>
    <w:rsid w:val="009F49C4"/>
    <w:rsid w:val="009F4D0D"/>
    <w:rsid w:val="009F4F1F"/>
    <w:rsid w:val="009F5965"/>
    <w:rsid w:val="009F5AFE"/>
    <w:rsid w:val="009F6425"/>
    <w:rsid w:val="009F67CB"/>
    <w:rsid w:val="009F6888"/>
    <w:rsid w:val="009F693F"/>
    <w:rsid w:val="009F6AD8"/>
    <w:rsid w:val="009F6E28"/>
    <w:rsid w:val="009F6ECD"/>
    <w:rsid w:val="009F7022"/>
    <w:rsid w:val="009F728E"/>
    <w:rsid w:val="009F776A"/>
    <w:rsid w:val="009F796A"/>
    <w:rsid w:val="009F7CB6"/>
    <w:rsid w:val="009F7D37"/>
    <w:rsid w:val="009F7E18"/>
    <w:rsid w:val="00A000CC"/>
    <w:rsid w:val="00A001E6"/>
    <w:rsid w:val="00A00730"/>
    <w:rsid w:val="00A008D7"/>
    <w:rsid w:val="00A0093C"/>
    <w:rsid w:val="00A00A9E"/>
    <w:rsid w:val="00A00AFB"/>
    <w:rsid w:val="00A00C92"/>
    <w:rsid w:val="00A01138"/>
    <w:rsid w:val="00A02D39"/>
    <w:rsid w:val="00A0348F"/>
    <w:rsid w:val="00A03785"/>
    <w:rsid w:val="00A03943"/>
    <w:rsid w:val="00A03C26"/>
    <w:rsid w:val="00A0422A"/>
    <w:rsid w:val="00A043F4"/>
    <w:rsid w:val="00A04451"/>
    <w:rsid w:val="00A046E8"/>
    <w:rsid w:val="00A048A7"/>
    <w:rsid w:val="00A048C9"/>
    <w:rsid w:val="00A04FC5"/>
    <w:rsid w:val="00A0606E"/>
    <w:rsid w:val="00A0609E"/>
    <w:rsid w:val="00A0610A"/>
    <w:rsid w:val="00A06651"/>
    <w:rsid w:val="00A0668F"/>
    <w:rsid w:val="00A0696B"/>
    <w:rsid w:val="00A06971"/>
    <w:rsid w:val="00A06A80"/>
    <w:rsid w:val="00A06B65"/>
    <w:rsid w:val="00A06BC1"/>
    <w:rsid w:val="00A06D0B"/>
    <w:rsid w:val="00A07137"/>
    <w:rsid w:val="00A072A6"/>
    <w:rsid w:val="00A101E1"/>
    <w:rsid w:val="00A103B7"/>
    <w:rsid w:val="00A1049A"/>
    <w:rsid w:val="00A10582"/>
    <w:rsid w:val="00A108FC"/>
    <w:rsid w:val="00A109EA"/>
    <w:rsid w:val="00A10FA6"/>
    <w:rsid w:val="00A1111E"/>
    <w:rsid w:val="00A118F5"/>
    <w:rsid w:val="00A12314"/>
    <w:rsid w:val="00A1242C"/>
    <w:rsid w:val="00A12564"/>
    <w:rsid w:val="00A125B3"/>
    <w:rsid w:val="00A1270B"/>
    <w:rsid w:val="00A12F14"/>
    <w:rsid w:val="00A132EF"/>
    <w:rsid w:val="00A13436"/>
    <w:rsid w:val="00A13C05"/>
    <w:rsid w:val="00A14460"/>
    <w:rsid w:val="00A1493B"/>
    <w:rsid w:val="00A14FDA"/>
    <w:rsid w:val="00A151C1"/>
    <w:rsid w:val="00A158FA"/>
    <w:rsid w:val="00A1599E"/>
    <w:rsid w:val="00A15F29"/>
    <w:rsid w:val="00A16507"/>
    <w:rsid w:val="00A16B20"/>
    <w:rsid w:val="00A16BED"/>
    <w:rsid w:val="00A16C2B"/>
    <w:rsid w:val="00A17791"/>
    <w:rsid w:val="00A178F9"/>
    <w:rsid w:val="00A17946"/>
    <w:rsid w:val="00A17A63"/>
    <w:rsid w:val="00A17A81"/>
    <w:rsid w:val="00A17AB3"/>
    <w:rsid w:val="00A17D1A"/>
    <w:rsid w:val="00A17D49"/>
    <w:rsid w:val="00A206AF"/>
    <w:rsid w:val="00A20853"/>
    <w:rsid w:val="00A20B58"/>
    <w:rsid w:val="00A210AC"/>
    <w:rsid w:val="00A21203"/>
    <w:rsid w:val="00A2134D"/>
    <w:rsid w:val="00A21450"/>
    <w:rsid w:val="00A21451"/>
    <w:rsid w:val="00A2172C"/>
    <w:rsid w:val="00A217AA"/>
    <w:rsid w:val="00A22DD4"/>
    <w:rsid w:val="00A237FF"/>
    <w:rsid w:val="00A23885"/>
    <w:rsid w:val="00A23F1B"/>
    <w:rsid w:val="00A240D6"/>
    <w:rsid w:val="00A240F8"/>
    <w:rsid w:val="00A241BF"/>
    <w:rsid w:val="00A2441D"/>
    <w:rsid w:val="00A244D8"/>
    <w:rsid w:val="00A24B99"/>
    <w:rsid w:val="00A24C2F"/>
    <w:rsid w:val="00A24D8F"/>
    <w:rsid w:val="00A25258"/>
    <w:rsid w:val="00A25378"/>
    <w:rsid w:val="00A258F6"/>
    <w:rsid w:val="00A25FD7"/>
    <w:rsid w:val="00A261A2"/>
    <w:rsid w:val="00A261DB"/>
    <w:rsid w:val="00A2635E"/>
    <w:rsid w:val="00A26898"/>
    <w:rsid w:val="00A268C1"/>
    <w:rsid w:val="00A26EA6"/>
    <w:rsid w:val="00A2711A"/>
    <w:rsid w:val="00A27170"/>
    <w:rsid w:val="00A271DA"/>
    <w:rsid w:val="00A272CC"/>
    <w:rsid w:val="00A272FB"/>
    <w:rsid w:val="00A27F54"/>
    <w:rsid w:val="00A30126"/>
    <w:rsid w:val="00A30432"/>
    <w:rsid w:val="00A30653"/>
    <w:rsid w:val="00A309D1"/>
    <w:rsid w:val="00A30DBB"/>
    <w:rsid w:val="00A30F8A"/>
    <w:rsid w:val="00A3151A"/>
    <w:rsid w:val="00A3160D"/>
    <w:rsid w:val="00A3171A"/>
    <w:rsid w:val="00A31761"/>
    <w:rsid w:val="00A3192A"/>
    <w:rsid w:val="00A3243A"/>
    <w:rsid w:val="00A326B2"/>
    <w:rsid w:val="00A3288F"/>
    <w:rsid w:val="00A32FA7"/>
    <w:rsid w:val="00A33195"/>
    <w:rsid w:val="00A332C0"/>
    <w:rsid w:val="00A332FB"/>
    <w:rsid w:val="00A334F3"/>
    <w:rsid w:val="00A3358B"/>
    <w:rsid w:val="00A33A9D"/>
    <w:rsid w:val="00A34164"/>
    <w:rsid w:val="00A34179"/>
    <w:rsid w:val="00A341FD"/>
    <w:rsid w:val="00A34511"/>
    <w:rsid w:val="00A34527"/>
    <w:rsid w:val="00A34768"/>
    <w:rsid w:val="00A34BB2"/>
    <w:rsid w:val="00A35608"/>
    <w:rsid w:val="00A356CA"/>
    <w:rsid w:val="00A35993"/>
    <w:rsid w:val="00A35ACE"/>
    <w:rsid w:val="00A36200"/>
    <w:rsid w:val="00A362C3"/>
    <w:rsid w:val="00A36385"/>
    <w:rsid w:val="00A3639B"/>
    <w:rsid w:val="00A36575"/>
    <w:rsid w:val="00A36E2B"/>
    <w:rsid w:val="00A36FED"/>
    <w:rsid w:val="00A3730B"/>
    <w:rsid w:val="00A37337"/>
    <w:rsid w:val="00A3753F"/>
    <w:rsid w:val="00A375D6"/>
    <w:rsid w:val="00A379C3"/>
    <w:rsid w:val="00A37E76"/>
    <w:rsid w:val="00A37F55"/>
    <w:rsid w:val="00A4008D"/>
    <w:rsid w:val="00A40641"/>
    <w:rsid w:val="00A40DD4"/>
    <w:rsid w:val="00A416D9"/>
    <w:rsid w:val="00A416E4"/>
    <w:rsid w:val="00A41820"/>
    <w:rsid w:val="00A4184C"/>
    <w:rsid w:val="00A41E93"/>
    <w:rsid w:val="00A4204F"/>
    <w:rsid w:val="00A4238F"/>
    <w:rsid w:val="00A42836"/>
    <w:rsid w:val="00A42C1A"/>
    <w:rsid w:val="00A42EAB"/>
    <w:rsid w:val="00A433C5"/>
    <w:rsid w:val="00A433D8"/>
    <w:rsid w:val="00A435D7"/>
    <w:rsid w:val="00A439B8"/>
    <w:rsid w:val="00A43B27"/>
    <w:rsid w:val="00A43E53"/>
    <w:rsid w:val="00A4441A"/>
    <w:rsid w:val="00A44424"/>
    <w:rsid w:val="00A448DE"/>
    <w:rsid w:val="00A44990"/>
    <w:rsid w:val="00A44E81"/>
    <w:rsid w:val="00A462AB"/>
    <w:rsid w:val="00A46944"/>
    <w:rsid w:val="00A46BAE"/>
    <w:rsid w:val="00A46C6F"/>
    <w:rsid w:val="00A46EA9"/>
    <w:rsid w:val="00A470D6"/>
    <w:rsid w:val="00A4743B"/>
    <w:rsid w:val="00A478A8"/>
    <w:rsid w:val="00A47E0B"/>
    <w:rsid w:val="00A47E45"/>
    <w:rsid w:val="00A50592"/>
    <w:rsid w:val="00A50775"/>
    <w:rsid w:val="00A50A03"/>
    <w:rsid w:val="00A50C7A"/>
    <w:rsid w:val="00A50EB0"/>
    <w:rsid w:val="00A52ACD"/>
    <w:rsid w:val="00A52CF5"/>
    <w:rsid w:val="00A52D20"/>
    <w:rsid w:val="00A53688"/>
    <w:rsid w:val="00A53B23"/>
    <w:rsid w:val="00A53B86"/>
    <w:rsid w:val="00A5422A"/>
    <w:rsid w:val="00A542C1"/>
    <w:rsid w:val="00A54954"/>
    <w:rsid w:val="00A549B9"/>
    <w:rsid w:val="00A55116"/>
    <w:rsid w:val="00A551D0"/>
    <w:rsid w:val="00A55314"/>
    <w:rsid w:val="00A5593E"/>
    <w:rsid w:val="00A55F1B"/>
    <w:rsid w:val="00A55F77"/>
    <w:rsid w:val="00A55FA9"/>
    <w:rsid w:val="00A5646E"/>
    <w:rsid w:val="00A56CDA"/>
    <w:rsid w:val="00A57262"/>
    <w:rsid w:val="00A572A1"/>
    <w:rsid w:val="00A5761F"/>
    <w:rsid w:val="00A576E5"/>
    <w:rsid w:val="00A57988"/>
    <w:rsid w:val="00A60298"/>
    <w:rsid w:val="00A602AC"/>
    <w:rsid w:val="00A6043E"/>
    <w:rsid w:val="00A60652"/>
    <w:rsid w:val="00A6074D"/>
    <w:rsid w:val="00A607FE"/>
    <w:rsid w:val="00A60C76"/>
    <w:rsid w:val="00A60ED2"/>
    <w:rsid w:val="00A60FB3"/>
    <w:rsid w:val="00A6120A"/>
    <w:rsid w:val="00A61278"/>
    <w:rsid w:val="00A612BC"/>
    <w:rsid w:val="00A613FD"/>
    <w:rsid w:val="00A62390"/>
    <w:rsid w:val="00A6239E"/>
    <w:rsid w:val="00A6280C"/>
    <w:rsid w:val="00A62C6A"/>
    <w:rsid w:val="00A62EEC"/>
    <w:rsid w:val="00A63467"/>
    <w:rsid w:val="00A6392D"/>
    <w:rsid w:val="00A63986"/>
    <w:rsid w:val="00A63E5E"/>
    <w:rsid w:val="00A64472"/>
    <w:rsid w:val="00A64984"/>
    <w:rsid w:val="00A64C2D"/>
    <w:rsid w:val="00A64E52"/>
    <w:rsid w:val="00A65091"/>
    <w:rsid w:val="00A65753"/>
    <w:rsid w:val="00A65964"/>
    <w:rsid w:val="00A6617C"/>
    <w:rsid w:val="00A66B85"/>
    <w:rsid w:val="00A66C15"/>
    <w:rsid w:val="00A66C4F"/>
    <w:rsid w:val="00A671DA"/>
    <w:rsid w:val="00A67358"/>
    <w:rsid w:val="00A673BA"/>
    <w:rsid w:val="00A67B51"/>
    <w:rsid w:val="00A70134"/>
    <w:rsid w:val="00A70366"/>
    <w:rsid w:val="00A707D2"/>
    <w:rsid w:val="00A70B8E"/>
    <w:rsid w:val="00A70BEC"/>
    <w:rsid w:val="00A70D85"/>
    <w:rsid w:val="00A70EBC"/>
    <w:rsid w:val="00A71067"/>
    <w:rsid w:val="00A715BC"/>
    <w:rsid w:val="00A71DFD"/>
    <w:rsid w:val="00A72311"/>
    <w:rsid w:val="00A73025"/>
    <w:rsid w:val="00A73644"/>
    <w:rsid w:val="00A7373A"/>
    <w:rsid w:val="00A739A0"/>
    <w:rsid w:val="00A73D1F"/>
    <w:rsid w:val="00A73EC2"/>
    <w:rsid w:val="00A74051"/>
    <w:rsid w:val="00A74175"/>
    <w:rsid w:val="00A7472F"/>
    <w:rsid w:val="00A7496C"/>
    <w:rsid w:val="00A74992"/>
    <w:rsid w:val="00A74B3B"/>
    <w:rsid w:val="00A74B65"/>
    <w:rsid w:val="00A74FDA"/>
    <w:rsid w:val="00A75105"/>
    <w:rsid w:val="00A7510D"/>
    <w:rsid w:val="00A7558E"/>
    <w:rsid w:val="00A75774"/>
    <w:rsid w:val="00A76219"/>
    <w:rsid w:val="00A7652C"/>
    <w:rsid w:val="00A7666F"/>
    <w:rsid w:val="00A76671"/>
    <w:rsid w:val="00A76774"/>
    <w:rsid w:val="00A767FE"/>
    <w:rsid w:val="00A77332"/>
    <w:rsid w:val="00A77C48"/>
    <w:rsid w:val="00A80203"/>
    <w:rsid w:val="00A80270"/>
    <w:rsid w:val="00A806C4"/>
    <w:rsid w:val="00A807BA"/>
    <w:rsid w:val="00A809F4"/>
    <w:rsid w:val="00A80EA3"/>
    <w:rsid w:val="00A80F52"/>
    <w:rsid w:val="00A8149C"/>
    <w:rsid w:val="00A81623"/>
    <w:rsid w:val="00A816F5"/>
    <w:rsid w:val="00A817DB"/>
    <w:rsid w:val="00A8188E"/>
    <w:rsid w:val="00A81A5B"/>
    <w:rsid w:val="00A823B7"/>
    <w:rsid w:val="00A8253B"/>
    <w:rsid w:val="00A827BC"/>
    <w:rsid w:val="00A82D1F"/>
    <w:rsid w:val="00A82FC2"/>
    <w:rsid w:val="00A83359"/>
    <w:rsid w:val="00A83D62"/>
    <w:rsid w:val="00A8428D"/>
    <w:rsid w:val="00A843AC"/>
    <w:rsid w:val="00A845CC"/>
    <w:rsid w:val="00A845DC"/>
    <w:rsid w:val="00A8488F"/>
    <w:rsid w:val="00A84FB2"/>
    <w:rsid w:val="00A852B2"/>
    <w:rsid w:val="00A856B5"/>
    <w:rsid w:val="00A8570C"/>
    <w:rsid w:val="00A85AE0"/>
    <w:rsid w:val="00A85C7E"/>
    <w:rsid w:val="00A85D2E"/>
    <w:rsid w:val="00A8658E"/>
    <w:rsid w:val="00A86612"/>
    <w:rsid w:val="00A86656"/>
    <w:rsid w:val="00A86872"/>
    <w:rsid w:val="00A86FDD"/>
    <w:rsid w:val="00A875D4"/>
    <w:rsid w:val="00A90EBF"/>
    <w:rsid w:val="00A910CC"/>
    <w:rsid w:val="00A921E1"/>
    <w:rsid w:val="00A92605"/>
    <w:rsid w:val="00A9275E"/>
    <w:rsid w:val="00A927C4"/>
    <w:rsid w:val="00A92BE7"/>
    <w:rsid w:val="00A92C49"/>
    <w:rsid w:val="00A9310F"/>
    <w:rsid w:val="00A93143"/>
    <w:rsid w:val="00A933A6"/>
    <w:rsid w:val="00A933F9"/>
    <w:rsid w:val="00A93604"/>
    <w:rsid w:val="00A938B8"/>
    <w:rsid w:val="00A93FC1"/>
    <w:rsid w:val="00A9438C"/>
    <w:rsid w:val="00A94637"/>
    <w:rsid w:val="00A94867"/>
    <w:rsid w:val="00A94984"/>
    <w:rsid w:val="00A949AC"/>
    <w:rsid w:val="00A94A16"/>
    <w:rsid w:val="00A94ABE"/>
    <w:rsid w:val="00A94BA6"/>
    <w:rsid w:val="00A9501F"/>
    <w:rsid w:val="00A9506F"/>
    <w:rsid w:val="00A95166"/>
    <w:rsid w:val="00A953E3"/>
    <w:rsid w:val="00A95A86"/>
    <w:rsid w:val="00A95B0D"/>
    <w:rsid w:val="00A95CB9"/>
    <w:rsid w:val="00A95E14"/>
    <w:rsid w:val="00A95F43"/>
    <w:rsid w:val="00A95FF4"/>
    <w:rsid w:val="00A966E9"/>
    <w:rsid w:val="00A96885"/>
    <w:rsid w:val="00A96900"/>
    <w:rsid w:val="00A96A64"/>
    <w:rsid w:val="00A96A9D"/>
    <w:rsid w:val="00A970E2"/>
    <w:rsid w:val="00A9727C"/>
    <w:rsid w:val="00A973D4"/>
    <w:rsid w:val="00A97990"/>
    <w:rsid w:val="00A97B11"/>
    <w:rsid w:val="00AA0700"/>
    <w:rsid w:val="00AA0D75"/>
    <w:rsid w:val="00AA10D3"/>
    <w:rsid w:val="00AA1110"/>
    <w:rsid w:val="00AA1306"/>
    <w:rsid w:val="00AA182A"/>
    <w:rsid w:val="00AA1ABC"/>
    <w:rsid w:val="00AA1FC1"/>
    <w:rsid w:val="00AA2BC7"/>
    <w:rsid w:val="00AA2D7D"/>
    <w:rsid w:val="00AA335E"/>
    <w:rsid w:val="00AA3875"/>
    <w:rsid w:val="00AA39F5"/>
    <w:rsid w:val="00AA3C11"/>
    <w:rsid w:val="00AA4308"/>
    <w:rsid w:val="00AA460C"/>
    <w:rsid w:val="00AA4683"/>
    <w:rsid w:val="00AA46DB"/>
    <w:rsid w:val="00AA4994"/>
    <w:rsid w:val="00AA53E2"/>
    <w:rsid w:val="00AA5401"/>
    <w:rsid w:val="00AA5410"/>
    <w:rsid w:val="00AA546A"/>
    <w:rsid w:val="00AA5734"/>
    <w:rsid w:val="00AA61C2"/>
    <w:rsid w:val="00AA6B93"/>
    <w:rsid w:val="00AA6D49"/>
    <w:rsid w:val="00AA6E35"/>
    <w:rsid w:val="00AA6E91"/>
    <w:rsid w:val="00AA6F3E"/>
    <w:rsid w:val="00AA725A"/>
    <w:rsid w:val="00AA72AF"/>
    <w:rsid w:val="00AA73CB"/>
    <w:rsid w:val="00AA75E4"/>
    <w:rsid w:val="00AA766C"/>
    <w:rsid w:val="00AA7A15"/>
    <w:rsid w:val="00AA7D49"/>
    <w:rsid w:val="00AB088B"/>
    <w:rsid w:val="00AB0E2A"/>
    <w:rsid w:val="00AB0F79"/>
    <w:rsid w:val="00AB102F"/>
    <w:rsid w:val="00AB112F"/>
    <w:rsid w:val="00AB12CD"/>
    <w:rsid w:val="00AB179D"/>
    <w:rsid w:val="00AB1B69"/>
    <w:rsid w:val="00AB1EF1"/>
    <w:rsid w:val="00AB222E"/>
    <w:rsid w:val="00AB2A73"/>
    <w:rsid w:val="00AB2DAE"/>
    <w:rsid w:val="00AB3187"/>
    <w:rsid w:val="00AB31D5"/>
    <w:rsid w:val="00AB3F7E"/>
    <w:rsid w:val="00AB4871"/>
    <w:rsid w:val="00AB498B"/>
    <w:rsid w:val="00AB4A33"/>
    <w:rsid w:val="00AB4E94"/>
    <w:rsid w:val="00AB52CF"/>
    <w:rsid w:val="00AB5478"/>
    <w:rsid w:val="00AB5579"/>
    <w:rsid w:val="00AB56EE"/>
    <w:rsid w:val="00AB5983"/>
    <w:rsid w:val="00AB5A8D"/>
    <w:rsid w:val="00AB5BEB"/>
    <w:rsid w:val="00AB5C9B"/>
    <w:rsid w:val="00AB5E5F"/>
    <w:rsid w:val="00AB63C4"/>
    <w:rsid w:val="00AB65AB"/>
    <w:rsid w:val="00AB6B9F"/>
    <w:rsid w:val="00AB6EF8"/>
    <w:rsid w:val="00AB713C"/>
    <w:rsid w:val="00AB7244"/>
    <w:rsid w:val="00AB72CE"/>
    <w:rsid w:val="00AB77B4"/>
    <w:rsid w:val="00AB77E3"/>
    <w:rsid w:val="00AB7B30"/>
    <w:rsid w:val="00AB7B91"/>
    <w:rsid w:val="00AB7D8F"/>
    <w:rsid w:val="00AB7E1B"/>
    <w:rsid w:val="00AC0988"/>
    <w:rsid w:val="00AC0D95"/>
    <w:rsid w:val="00AC0E6D"/>
    <w:rsid w:val="00AC0F9A"/>
    <w:rsid w:val="00AC0FFD"/>
    <w:rsid w:val="00AC10B0"/>
    <w:rsid w:val="00AC18F5"/>
    <w:rsid w:val="00AC190B"/>
    <w:rsid w:val="00AC1FDB"/>
    <w:rsid w:val="00AC2216"/>
    <w:rsid w:val="00AC24C3"/>
    <w:rsid w:val="00AC25B6"/>
    <w:rsid w:val="00AC25BD"/>
    <w:rsid w:val="00AC26EC"/>
    <w:rsid w:val="00AC28C5"/>
    <w:rsid w:val="00AC2D2B"/>
    <w:rsid w:val="00AC2DB0"/>
    <w:rsid w:val="00AC3497"/>
    <w:rsid w:val="00AC35E9"/>
    <w:rsid w:val="00AC36D4"/>
    <w:rsid w:val="00AC3787"/>
    <w:rsid w:val="00AC3A4C"/>
    <w:rsid w:val="00AC3C3B"/>
    <w:rsid w:val="00AC3E61"/>
    <w:rsid w:val="00AC4546"/>
    <w:rsid w:val="00AC4654"/>
    <w:rsid w:val="00AC4659"/>
    <w:rsid w:val="00AC482B"/>
    <w:rsid w:val="00AC48C2"/>
    <w:rsid w:val="00AC4B89"/>
    <w:rsid w:val="00AC4F6F"/>
    <w:rsid w:val="00AC5380"/>
    <w:rsid w:val="00AC5BDD"/>
    <w:rsid w:val="00AC6A53"/>
    <w:rsid w:val="00AC6D49"/>
    <w:rsid w:val="00AC6E99"/>
    <w:rsid w:val="00AC7060"/>
    <w:rsid w:val="00AC7218"/>
    <w:rsid w:val="00AC77A6"/>
    <w:rsid w:val="00AC7B02"/>
    <w:rsid w:val="00AC7C9E"/>
    <w:rsid w:val="00AC7FB2"/>
    <w:rsid w:val="00AD05FC"/>
    <w:rsid w:val="00AD0DEC"/>
    <w:rsid w:val="00AD178D"/>
    <w:rsid w:val="00AD18CF"/>
    <w:rsid w:val="00AD1BFA"/>
    <w:rsid w:val="00AD27D5"/>
    <w:rsid w:val="00AD2B97"/>
    <w:rsid w:val="00AD2D50"/>
    <w:rsid w:val="00AD347E"/>
    <w:rsid w:val="00AD3625"/>
    <w:rsid w:val="00AD43A5"/>
    <w:rsid w:val="00AD446F"/>
    <w:rsid w:val="00AD4717"/>
    <w:rsid w:val="00AD4718"/>
    <w:rsid w:val="00AD4B20"/>
    <w:rsid w:val="00AD4C0B"/>
    <w:rsid w:val="00AD4C21"/>
    <w:rsid w:val="00AD4E0A"/>
    <w:rsid w:val="00AD5143"/>
    <w:rsid w:val="00AD5293"/>
    <w:rsid w:val="00AD62E0"/>
    <w:rsid w:val="00AD6364"/>
    <w:rsid w:val="00AD66C2"/>
    <w:rsid w:val="00AD68BB"/>
    <w:rsid w:val="00AD699C"/>
    <w:rsid w:val="00AD6B8D"/>
    <w:rsid w:val="00AD6CC3"/>
    <w:rsid w:val="00AD7203"/>
    <w:rsid w:val="00AD725C"/>
    <w:rsid w:val="00AD7588"/>
    <w:rsid w:val="00AD78D0"/>
    <w:rsid w:val="00AD7A6E"/>
    <w:rsid w:val="00AE04F2"/>
    <w:rsid w:val="00AE07BB"/>
    <w:rsid w:val="00AE0AA7"/>
    <w:rsid w:val="00AE1150"/>
    <w:rsid w:val="00AE12FE"/>
    <w:rsid w:val="00AE1AE3"/>
    <w:rsid w:val="00AE23BF"/>
    <w:rsid w:val="00AE2808"/>
    <w:rsid w:val="00AE2BE9"/>
    <w:rsid w:val="00AE2E0D"/>
    <w:rsid w:val="00AE32EF"/>
    <w:rsid w:val="00AE3638"/>
    <w:rsid w:val="00AE38B3"/>
    <w:rsid w:val="00AE3AFA"/>
    <w:rsid w:val="00AE3DA8"/>
    <w:rsid w:val="00AE3DD9"/>
    <w:rsid w:val="00AE432B"/>
    <w:rsid w:val="00AE4CA5"/>
    <w:rsid w:val="00AE4EA4"/>
    <w:rsid w:val="00AE532C"/>
    <w:rsid w:val="00AE559C"/>
    <w:rsid w:val="00AE6485"/>
    <w:rsid w:val="00AE6733"/>
    <w:rsid w:val="00AE6A1F"/>
    <w:rsid w:val="00AE6B93"/>
    <w:rsid w:val="00AE7008"/>
    <w:rsid w:val="00AE70D6"/>
    <w:rsid w:val="00AE70E2"/>
    <w:rsid w:val="00AE7E51"/>
    <w:rsid w:val="00AF0025"/>
    <w:rsid w:val="00AF00C9"/>
    <w:rsid w:val="00AF0386"/>
    <w:rsid w:val="00AF0453"/>
    <w:rsid w:val="00AF065E"/>
    <w:rsid w:val="00AF0A52"/>
    <w:rsid w:val="00AF0C92"/>
    <w:rsid w:val="00AF0CB9"/>
    <w:rsid w:val="00AF0F06"/>
    <w:rsid w:val="00AF0F8B"/>
    <w:rsid w:val="00AF1117"/>
    <w:rsid w:val="00AF123D"/>
    <w:rsid w:val="00AF21F2"/>
    <w:rsid w:val="00AF2250"/>
    <w:rsid w:val="00AF24C1"/>
    <w:rsid w:val="00AF27C3"/>
    <w:rsid w:val="00AF28E9"/>
    <w:rsid w:val="00AF2C2C"/>
    <w:rsid w:val="00AF30FF"/>
    <w:rsid w:val="00AF4310"/>
    <w:rsid w:val="00AF448D"/>
    <w:rsid w:val="00AF4639"/>
    <w:rsid w:val="00AF54B0"/>
    <w:rsid w:val="00AF561A"/>
    <w:rsid w:val="00AF5659"/>
    <w:rsid w:val="00AF5BD4"/>
    <w:rsid w:val="00AF5DB6"/>
    <w:rsid w:val="00AF5E33"/>
    <w:rsid w:val="00AF601F"/>
    <w:rsid w:val="00AF625E"/>
    <w:rsid w:val="00AF76EF"/>
    <w:rsid w:val="00AF7724"/>
    <w:rsid w:val="00AF7784"/>
    <w:rsid w:val="00AF7872"/>
    <w:rsid w:val="00AF7FCF"/>
    <w:rsid w:val="00B00293"/>
    <w:rsid w:val="00B005F6"/>
    <w:rsid w:val="00B0093C"/>
    <w:rsid w:val="00B00BDE"/>
    <w:rsid w:val="00B00E35"/>
    <w:rsid w:val="00B00F33"/>
    <w:rsid w:val="00B01A27"/>
    <w:rsid w:val="00B01B20"/>
    <w:rsid w:val="00B021E6"/>
    <w:rsid w:val="00B02445"/>
    <w:rsid w:val="00B02524"/>
    <w:rsid w:val="00B02877"/>
    <w:rsid w:val="00B034AA"/>
    <w:rsid w:val="00B03A9F"/>
    <w:rsid w:val="00B03D83"/>
    <w:rsid w:val="00B04507"/>
    <w:rsid w:val="00B04683"/>
    <w:rsid w:val="00B04C28"/>
    <w:rsid w:val="00B04DA9"/>
    <w:rsid w:val="00B0521D"/>
    <w:rsid w:val="00B056BC"/>
    <w:rsid w:val="00B05A0C"/>
    <w:rsid w:val="00B05E3E"/>
    <w:rsid w:val="00B06020"/>
    <w:rsid w:val="00B0629E"/>
    <w:rsid w:val="00B0636B"/>
    <w:rsid w:val="00B068DF"/>
    <w:rsid w:val="00B06E08"/>
    <w:rsid w:val="00B070F6"/>
    <w:rsid w:val="00B0733D"/>
    <w:rsid w:val="00B07DBA"/>
    <w:rsid w:val="00B103E8"/>
    <w:rsid w:val="00B11203"/>
    <w:rsid w:val="00B1145E"/>
    <w:rsid w:val="00B1167A"/>
    <w:rsid w:val="00B11A44"/>
    <w:rsid w:val="00B11BD2"/>
    <w:rsid w:val="00B11DD9"/>
    <w:rsid w:val="00B12373"/>
    <w:rsid w:val="00B124FD"/>
    <w:rsid w:val="00B1260D"/>
    <w:rsid w:val="00B12970"/>
    <w:rsid w:val="00B12A7D"/>
    <w:rsid w:val="00B12A8A"/>
    <w:rsid w:val="00B12B05"/>
    <w:rsid w:val="00B12B94"/>
    <w:rsid w:val="00B12EBF"/>
    <w:rsid w:val="00B12EF2"/>
    <w:rsid w:val="00B13426"/>
    <w:rsid w:val="00B13513"/>
    <w:rsid w:val="00B13BF2"/>
    <w:rsid w:val="00B14101"/>
    <w:rsid w:val="00B14280"/>
    <w:rsid w:val="00B1451D"/>
    <w:rsid w:val="00B1454B"/>
    <w:rsid w:val="00B145DD"/>
    <w:rsid w:val="00B1490F"/>
    <w:rsid w:val="00B14F28"/>
    <w:rsid w:val="00B1527B"/>
    <w:rsid w:val="00B15298"/>
    <w:rsid w:val="00B157AB"/>
    <w:rsid w:val="00B15B39"/>
    <w:rsid w:val="00B16646"/>
    <w:rsid w:val="00B172F0"/>
    <w:rsid w:val="00B17568"/>
    <w:rsid w:val="00B17CB5"/>
    <w:rsid w:val="00B203A3"/>
    <w:rsid w:val="00B20C24"/>
    <w:rsid w:val="00B2129B"/>
    <w:rsid w:val="00B212EE"/>
    <w:rsid w:val="00B2137D"/>
    <w:rsid w:val="00B21BFF"/>
    <w:rsid w:val="00B21CC7"/>
    <w:rsid w:val="00B21CD4"/>
    <w:rsid w:val="00B21EAB"/>
    <w:rsid w:val="00B2226F"/>
    <w:rsid w:val="00B22456"/>
    <w:rsid w:val="00B22765"/>
    <w:rsid w:val="00B22775"/>
    <w:rsid w:val="00B229D0"/>
    <w:rsid w:val="00B22C45"/>
    <w:rsid w:val="00B22EB3"/>
    <w:rsid w:val="00B2389A"/>
    <w:rsid w:val="00B239DD"/>
    <w:rsid w:val="00B23F5F"/>
    <w:rsid w:val="00B243F7"/>
    <w:rsid w:val="00B2452A"/>
    <w:rsid w:val="00B2484C"/>
    <w:rsid w:val="00B24E88"/>
    <w:rsid w:val="00B253C2"/>
    <w:rsid w:val="00B253C8"/>
    <w:rsid w:val="00B256E7"/>
    <w:rsid w:val="00B25933"/>
    <w:rsid w:val="00B25A67"/>
    <w:rsid w:val="00B26197"/>
    <w:rsid w:val="00B26D37"/>
    <w:rsid w:val="00B275A3"/>
    <w:rsid w:val="00B2769D"/>
    <w:rsid w:val="00B2775F"/>
    <w:rsid w:val="00B27B15"/>
    <w:rsid w:val="00B27EF2"/>
    <w:rsid w:val="00B30071"/>
    <w:rsid w:val="00B30B16"/>
    <w:rsid w:val="00B30D16"/>
    <w:rsid w:val="00B311B7"/>
    <w:rsid w:val="00B314B2"/>
    <w:rsid w:val="00B318E2"/>
    <w:rsid w:val="00B31B13"/>
    <w:rsid w:val="00B31F43"/>
    <w:rsid w:val="00B3208B"/>
    <w:rsid w:val="00B321DF"/>
    <w:rsid w:val="00B32E7E"/>
    <w:rsid w:val="00B332E8"/>
    <w:rsid w:val="00B338A0"/>
    <w:rsid w:val="00B33AC5"/>
    <w:rsid w:val="00B33B89"/>
    <w:rsid w:val="00B34D11"/>
    <w:rsid w:val="00B34F72"/>
    <w:rsid w:val="00B359E0"/>
    <w:rsid w:val="00B3644C"/>
    <w:rsid w:val="00B36731"/>
    <w:rsid w:val="00B368A4"/>
    <w:rsid w:val="00B369E0"/>
    <w:rsid w:val="00B36D2C"/>
    <w:rsid w:val="00B36FB7"/>
    <w:rsid w:val="00B370EE"/>
    <w:rsid w:val="00B37195"/>
    <w:rsid w:val="00B371C5"/>
    <w:rsid w:val="00B372AD"/>
    <w:rsid w:val="00B374DE"/>
    <w:rsid w:val="00B37691"/>
    <w:rsid w:val="00B376C2"/>
    <w:rsid w:val="00B37A9E"/>
    <w:rsid w:val="00B37AAC"/>
    <w:rsid w:val="00B37DB3"/>
    <w:rsid w:val="00B37E85"/>
    <w:rsid w:val="00B40B1D"/>
    <w:rsid w:val="00B40D43"/>
    <w:rsid w:val="00B41128"/>
    <w:rsid w:val="00B41392"/>
    <w:rsid w:val="00B41507"/>
    <w:rsid w:val="00B41859"/>
    <w:rsid w:val="00B4199E"/>
    <w:rsid w:val="00B41EAD"/>
    <w:rsid w:val="00B4265B"/>
    <w:rsid w:val="00B4298F"/>
    <w:rsid w:val="00B42B1E"/>
    <w:rsid w:val="00B42B2E"/>
    <w:rsid w:val="00B435B9"/>
    <w:rsid w:val="00B442A2"/>
    <w:rsid w:val="00B445E2"/>
    <w:rsid w:val="00B44711"/>
    <w:rsid w:val="00B44BB7"/>
    <w:rsid w:val="00B44CDC"/>
    <w:rsid w:val="00B44F55"/>
    <w:rsid w:val="00B44FA2"/>
    <w:rsid w:val="00B45085"/>
    <w:rsid w:val="00B45E98"/>
    <w:rsid w:val="00B4691D"/>
    <w:rsid w:val="00B4691E"/>
    <w:rsid w:val="00B4693D"/>
    <w:rsid w:val="00B46D74"/>
    <w:rsid w:val="00B478C0"/>
    <w:rsid w:val="00B5047F"/>
    <w:rsid w:val="00B50648"/>
    <w:rsid w:val="00B50698"/>
    <w:rsid w:val="00B50966"/>
    <w:rsid w:val="00B50B0E"/>
    <w:rsid w:val="00B50B87"/>
    <w:rsid w:val="00B5103B"/>
    <w:rsid w:val="00B516CE"/>
    <w:rsid w:val="00B52680"/>
    <w:rsid w:val="00B52767"/>
    <w:rsid w:val="00B528D0"/>
    <w:rsid w:val="00B52D4D"/>
    <w:rsid w:val="00B53151"/>
    <w:rsid w:val="00B534EB"/>
    <w:rsid w:val="00B53672"/>
    <w:rsid w:val="00B53C66"/>
    <w:rsid w:val="00B54AFA"/>
    <w:rsid w:val="00B54BB9"/>
    <w:rsid w:val="00B553AB"/>
    <w:rsid w:val="00B55403"/>
    <w:rsid w:val="00B55854"/>
    <w:rsid w:val="00B55EF0"/>
    <w:rsid w:val="00B569E8"/>
    <w:rsid w:val="00B570B0"/>
    <w:rsid w:val="00B570D0"/>
    <w:rsid w:val="00B571EB"/>
    <w:rsid w:val="00B57362"/>
    <w:rsid w:val="00B57397"/>
    <w:rsid w:val="00B574D9"/>
    <w:rsid w:val="00B57588"/>
    <w:rsid w:val="00B57A86"/>
    <w:rsid w:val="00B57D75"/>
    <w:rsid w:val="00B57DBC"/>
    <w:rsid w:val="00B57FF8"/>
    <w:rsid w:val="00B60576"/>
    <w:rsid w:val="00B6057A"/>
    <w:rsid w:val="00B605AF"/>
    <w:rsid w:val="00B609A2"/>
    <w:rsid w:val="00B60DB9"/>
    <w:rsid w:val="00B611FB"/>
    <w:rsid w:val="00B6148F"/>
    <w:rsid w:val="00B6192C"/>
    <w:rsid w:val="00B61EC4"/>
    <w:rsid w:val="00B61F6B"/>
    <w:rsid w:val="00B6215A"/>
    <w:rsid w:val="00B62837"/>
    <w:rsid w:val="00B629C2"/>
    <w:rsid w:val="00B62B29"/>
    <w:rsid w:val="00B62F30"/>
    <w:rsid w:val="00B63042"/>
    <w:rsid w:val="00B636A8"/>
    <w:rsid w:val="00B63D9B"/>
    <w:rsid w:val="00B63EA0"/>
    <w:rsid w:val="00B642B1"/>
    <w:rsid w:val="00B6484B"/>
    <w:rsid w:val="00B64E58"/>
    <w:rsid w:val="00B65397"/>
    <w:rsid w:val="00B65707"/>
    <w:rsid w:val="00B65F28"/>
    <w:rsid w:val="00B666E4"/>
    <w:rsid w:val="00B66C38"/>
    <w:rsid w:val="00B66F9B"/>
    <w:rsid w:val="00B6721C"/>
    <w:rsid w:val="00B67C80"/>
    <w:rsid w:val="00B67DD4"/>
    <w:rsid w:val="00B70411"/>
    <w:rsid w:val="00B7064B"/>
    <w:rsid w:val="00B706AC"/>
    <w:rsid w:val="00B710AA"/>
    <w:rsid w:val="00B715F9"/>
    <w:rsid w:val="00B71715"/>
    <w:rsid w:val="00B71BE6"/>
    <w:rsid w:val="00B71C45"/>
    <w:rsid w:val="00B7245E"/>
    <w:rsid w:val="00B727BF"/>
    <w:rsid w:val="00B72B98"/>
    <w:rsid w:val="00B72BD5"/>
    <w:rsid w:val="00B72DFE"/>
    <w:rsid w:val="00B736BD"/>
    <w:rsid w:val="00B73D8D"/>
    <w:rsid w:val="00B73E2C"/>
    <w:rsid w:val="00B73F85"/>
    <w:rsid w:val="00B74283"/>
    <w:rsid w:val="00B74591"/>
    <w:rsid w:val="00B74B4D"/>
    <w:rsid w:val="00B7500D"/>
    <w:rsid w:val="00B76116"/>
    <w:rsid w:val="00B7619F"/>
    <w:rsid w:val="00B76BD6"/>
    <w:rsid w:val="00B76F49"/>
    <w:rsid w:val="00B776CA"/>
    <w:rsid w:val="00B77F28"/>
    <w:rsid w:val="00B803DD"/>
    <w:rsid w:val="00B80F20"/>
    <w:rsid w:val="00B81008"/>
    <w:rsid w:val="00B81A4D"/>
    <w:rsid w:val="00B81C69"/>
    <w:rsid w:val="00B81DF3"/>
    <w:rsid w:val="00B81E87"/>
    <w:rsid w:val="00B81E9A"/>
    <w:rsid w:val="00B81EB9"/>
    <w:rsid w:val="00B826EF"/>
    <w:rsid w:val="00B82A4A"/>
    <w:rsid w:val="00B8302D"/>
    <w:rsid w:val="00B832AC"/>
    <w:rsid w:val="00B832D1"/>
    <w:rsid w:val="00B832D8"/>
    <w:rsid w:val="00B83304"/>
    <w:rsid w:val="00B8369B"/>
    <w:rsid w:val="00B842AF"/>
    <w:rsid w:val="00B842FA"/>
    <w:rsid w:val="00B85619"/>
    <w:rsid w:val="00B8582D"/>
    <w:rsid w:val="00B86466"/>
    <w:rsid w:val="00B864F6"/>
    <w:rsid w:val="00B86875"/>
    <w:rsid w:val="00B8697B"/>
    <w:rsid w:val="00B870BC"/>
    <w:rsid w:val="00B874EF"/>
    <w:rsid w:val="00B876F9"/>
    <w:rsid w:val="00B87C06"/>
    <w:rsid w:val="00B90087"/>
    <w:rsid w:val="00B901D2"/>
    <w:rsid w:val="00B905FF"/>
    <w:rsid w:val="00B906E7"/>
    <w:rsid w:val="00B91015"/>
    <w:rsid w:val="00B91162"/>
    <w:rsid w:val="00B916DA"/>
    <w:rsid w:val="00B9218C"/>
    <w:rsid w:val="00B92271"/>
    <w:rsid w:val="00B9248E"/>
    <w:rsid w:val="00B92A52"/>
    <w:rsid w:val="00B92A56"/>
    <w:rsid w:val="00B92A83"/>
    <w:rsid w:val="00B935BA"/>
    <w:rsid w:val="00B936B0"/>
    <w:rsid w:val="00B937B3"/>
    <w:rsid w:val="00B9380C"/>
    <w:rsid w:val="00B9394F"/>
    <w:rsid w:val="00B9400B"/>
    <w:rsid w:val="00B94367"/>
    <w:rsid w:val="00B94A21"/>
    <w:rsid w:val="00B94BC7"/>
    <w:rsid w:val="00B94D27"/>
    <w:rsid w:val="00B94E1D"/>
    <w:rsid w:val="00B95645"/>
    <w:rsid w:val="00B959CA"/>
    <w:rsid w:val="00B95F9C"/>
    <w:rsid w:val="00B96822"/>
    <w:rsid w:val="00B96880"/>
    <w:rsid w:val="00B96E29"/>
    <w:rsid w:val="00B97216"/>
    <w:rsid w:val="00B973B2"/>
    <w:rsid w:val="00B97A5A"/>
    <w:rsid w:val="00B97B55"/>
    <w:rsid w:val="00BA01CD"/>
    <w:rsid w:val="00BA028E"/>
    <w:rsid w:val="00BA0333"/>
    <w:rsid w:val="00BA0498"/>
    <w:rsid w:val="00BA0BDA"/>
    <w:rsid w:val="00BA10F7"/>
    <w:rsid w:val="00BA1146"/>
    <w:rsid w:val="00BA166B"/>
    <w:rsid w:val="00BA1AFB"/>
    <w:rsid w:val="00BA2402"/>
    <w:rsid w:val="00BA251D"/>
    <w:rsid w:val="00BA27F8"/>
    <w:rsid w:val="00BA2A84"/>
    <w:rsid w:val="00BA34AE"/>
    <w:rsid w:val="00BA40BE"/>
    <w:rsid w:val="00BA4641"/>
    <w:rsid w:val="00BA4644"/>
    <w:rsid w:val="00BA46E2"/>
    <w:rsid w:val="00BA4AC6"/>
    <w:rsid w:val="00BA4B21"/>
    <w:rsid w:val="00BA4BEA"/>
    <w:rsid w:val="00BA4E9C"/>
    <w:rsid w:val="00BA5E7C"/>
    <w:rsid w:val="00BA6228"/>
    <w:rsid w:val="00BA6734"/>
    <w:rsid w:val="00BA6DED"/>
    <w:rsid w:val="00BA704F"/>
    <w:rsid w:val="00BA70F5"/>
    <w:rsid w:val="00BA797F"/>
    <w:rsid w:val="00BA79E0"/>
    <w:rsid w:val="00BA7F10"/>
    <w:rsid w:val="00BB001D"/>
    <w:rsid w:val="00BB00D0"/>
    <w:rsid w:val="00BB020F"/>
    <w:rsid w:val="00BB032D"/>
    <w:rsid w:val="00BB0A2C"/>
    <w:rsid w:val="00BB0A66"/>
    <w:rsid w:val="00BB0BCE"/>
    <w:rsid w:val="00BB134B"/>
    <w:rsid w:val="00BB1393"/>
    <w:rsid w:val="00BB1544"/>
    <w:rsid w:val="00BB1768"/>
    <w:rsid w:val="00BB1784"/>
    <w:rsid w:val="00BB19B1"/>
    <w:rsid w:val="00BB217F"/>
    <w:rsid w:val="00BB21A6"/>
    <w:rsid w:val="00BB21FD"/>
    <w:rsid w:val="00BB2297"/>
    <w:rsid w:val="00BB2AE8"/>
    <w:rsid w:val="00BB2B8F"/>
    <w:rsid w:val="00BB305B"/>
    <w:rsid w:val="00BB31AE"/>
    <w:rsid w:val="00BB3366"/>
    <w:rsid w:val="00BB3409"/>
    <w:rsid w:val="00BB3475"/>
    <w:rsid w:val="00BB37C6"/>
    <w:rsid w:val="00BB3955"/>
    <w:rsid w:val="00BB3E45"/>
    <w:rsid w:val="00BB4446"/>
    <w:rsid w:val="00BB5360"/>
    <w:rsid w:val="00BB5639"/>
    <w:rsid w:val="00BB5679"/>
    <w:rsid w:val="00BB5B68"/>
    <w:rsid w:val="00BB5C0B"/>
    <w:rsid w:val="00BB5C39"/>
    <w:rsid w:val="00BB5CB2"/>
    <w:rsid w:val="00BB607D"/>
    <w:rsid w:val="00BB6160"/>
    <w:rsid w:val="00BB6ECD"/>
    <w:rsid w:val="00BB7198"/>
    <w:rsid w:val="00BB7CB7"/>
    <w:rsid w:val="00BB7DFC"/>
    <w:rsid w:val="00BB7EA2"/>
    <w:rsid w:val="00BC0005"/>
    <w:rsid w:val="00BC019B"/>
    <w:rsid w:val="00BC06DA"/>
    <w:rsid w:val="00BC076F"/>
    <w:rsid w:val="00BC157F"/>
    <w:rsid w:val="00BC17D3"/>
    <w:rsid w:val="00BC18AB"/>
    <w:rsid w:val="00BC1B40"/>
    <w:rsid w:val="00BC1CF2"/>
    <w:rsid w:val="00BC1D27"/>
    <w:rsid w:val="00BC21CB"/>
    <w:rsid w:val="00BC2425"/>
    <w:rsid w:val="00BC2553"/>
    <w:rsid w:val="00BC2621"/>
    <w:rsid w:val="00BC263C"/>
    <w:rsid w:val="00BC2743"/>
    <w:rsid w:val="00BC2933"/>
    <w:rsid w:val="00BC30D7"/>
    <w:rsid w:val="00BC318B"/>
    <w:rsid w:val="00BC3749"/>
    <w:rsid w:val="00BC3C3A"/>
    <w:rsid w:val="00BC3CF2"/>
    <w:rsid w:val="00BC3D5C"/>
    <w:rsid w:val="00BC3E17"/>
    <w:rsid w:val="00BC41F3"/>
    <w:rsid w:val="00BC4C76"/>
    <w:rsid w:val="00BC546C"/>
    <w:rsid w:val="00BC5805"/>
    <w:rsid w:val="00BC58E6"/>
    <w:rsid w:val="00BC5C44"/>
    <w:rsid w:val="00BC5EDE"/>
    <w:rsid w:val="00BC6336"/>
    <w:rsid w:val="00BC655D"/>
    <w:rsid w:val="00BC67B2"/>
    <w:rsid w:val="00BC69B6"/>
    <w:rsid w:val="00BC6D7D"/>
    <w:rsid w:val="00BC6D98"/>
    <w:rsid w:val="00BC6EFB"/>
    <w:rsid w:val="00BC7177"/>
    <w:rsid w:val="00BC7812"/>
    <w:rsid w:val="00BC7FF6"/>
    <w:rsid w:val="00BD023D"/>
    <w:rsid w:val="00BD04EF"/>
    <w:rsid w:val="00BD05B4"/>
    <w:rsid w:val="00BD0A6C"/>
    <w:rsid w:val="00BD0DFF"/>
    <w:rsid w:val="00BD0ECB"/>
    <w:rsid w:val="00BD0F7A"/>
    <w:rsid w:val="00BD1077"/>
    <w:rsid w:val="00BD10EE"/>
    <w:rsid w:val="00BD2012"/>
    <w:rsid w:val="00BD2310"/>
    <w:rsid w:val="00BD27EE"/>
    <w:rsid w:val="00BD2E28"/>
    <w:rsid w:val="00BD2F33"/>
    <w:rsid w:val="00BD333D"/>
    <w:rsid w:val="00BD3399"/>
    <w:rsid w:val="00BD3420"/>
    <w:rsid w:val="00BD37EC"/>
    <w:rsid w:val="00BD3802"/>
    <w:rsid w:val="00BD4163"/>
    <w:rsid w:val="00BD4835"/>
    <w:rsid w:val="00BD550F"/>
    <w:rsid w:val="00BD5638"/>
    <w:rsid w:val="00BD5D19"/>
    <w:rsid w:val="00BD6646"/>
    <w:rsid w:val="00BD742E"/>
    <w:rsid w:val="00BE02D0"/>
    <w:rsid w:val="00BE1982"/>
    <w:rsid w:val="00BE19C5"/>
    <w:rsid w:val="00BE1FBA"/>
    <w:rsid w:val="00BE2195"/>
    <w:rsid w:val="00BE230F"/>
    <w:rsid w:val="00BE2775"/>
    <w:rsid w:val="00BE27AE"/>
    <w:rsid w:val="00BE2982"/>
    <w:rsid w:val="00BE2993"/>
    <w:rsid w:val="00BE2DAD"/>
    <w:rsid w:val="00BE2F3F"/>
    <w:rsid w:val="00BE3572"/>
    <w:rsid w:val="00BE3925"/>
    <w:rsid w:val="00BE3978"/>
    <w:rsid w:val="00BE39DC"/>
    <w:rsid w:val="00BE4368"/>
    <w:rsid w:val="00BE476B"/>
    <w:rsid w:val="00BE4AD3"/>
    <w:rsid w:val="00BE5272"/>
    <w:rsid w:val="00BE5279"/>
    <w:rsid w:val="00BE5414"/>
    <w:rsid w:val="00BE54D5"/>
    <w:rsid w:val="00BE5AB8"/>
    <w:rsid w:val="00BE5C7D"/>
    <w:rsid w:val="00BE5D47"/>
    <w:rsid w:val="00BE61A9"/>
    <w:rsid w:val="00BE69E1"/>
    <w:rsid w:val="00BE6FEB"/>
    <w:rsid w:val="00BE7123"/>
    <w:rsid w:val="00BE7326"/>
    <w:rsid w:val="00BE7676"/>
    <w:rsid w:val="00BE7F82"/>
    <w:rsid w:val="00BF005C"/>
    <w:rsid w:val="00BF02E6"/>
    <w:rsid w:val="00BF076E"/>
    <w:rsid w:val="00BF0CC4"/>
    <w:rsid w:val="00BF13DF"/>
    <w:rsid w:val="00BF14A3"/>
    <w:rsid w:val="00BF1AF8"/>
    <w:rsid w:val="00BF1B18"/>
    <w:rsid w:val="00BF2110"/>
    <w:rsid w:val="00BF2500"/>
    <w:rsid w:val="00BF2DE4"/>
    <w:rsid w:val="00BF319A"/>
    <w:rsid w:val="00BF37CC"/>
    <w:rsid w:val="00BF38DE"/>
    <w:rsid w:val="00BF39CA"/>
    <w:rsid w:val="00BF3B84"/>
    <w:rsid w:val="00BF3D51"/>
    <w:rsid w:val="00BF495F"/>
    <w:rsid w:val="00BF49FF"/>
    <w:rsid w:val="00BF4A12"/>
    <w:rsid w:val="00BF4D64"/>
    <w:rsid w:val="00BF546F"/>
    <w:rsid w:val="00BF562F"/>
    <w:rsid w:val="00BF5AD8"/>
    <w:rsid w:val="00BF5C6F"/>
    <w:rsid w:val="00BF5C7E"/>
    <w:rsid w:val="00BF5D84"/>
    <w:rsid w:val="00BF6396"/>
    <w:rsid w:val="00BF643D"/>
    <w:rsid w:val="00BF6472"/>
    <w:rsid w:val="00BF69AB"/>
    <w:rsid w:val="00BF6D10"/>
    <w:rsid w:val="00BF6E92"/>
    <w:rsid w:val="00BF733E"/>
    <w:rsid w:val="00BF7A79"/>
    <w:rsid w:val="00BF7AE0"/>
    <w:rsid w:val="00C00057"/>
    <w:rsid w:val="00C00090"/>
    <w:rsid w:val="00C007DB"/>
    <w:rsid w:val="00C01669"/>
    <w:rsid w:val="00C0177E"/>
    <w:rsid w:val="00C018B5"/>
    <w:rsid w:val="00C01C66"/>
    <w:rsid w:val="00C01CCA"/>
    <w:rsid w:val="00C02018"/>
    <w:rsid w:val="00C021EA"/>
    <w:rsid w:val="00C02274"/>
    <w:rsid w:val="00C026E9"/>
    <w:rsid w:val="00C02DE7"/>
    <w:rsid w:val="00C037FF"/>
    <w:rsid w:val="00C03DB0"/>
    <w:rsid w:val="00C03FEE"/>
    <w:rsid w:val="00C042C7"/>
    <w:rsid w:val="00C04C51"/>
    <w:rsid w:val="00C04F5A"/>
    <w:rsid w:val="00C053AA"/>
    <w:rsid w:val="00C05EB4"/>
    <w:rsid w:val="00C0653E"/>
    <w:rsid w:val="00C06938"/>
    <w:rsid w:val="00C06AD7"/>
    <w:rsid w:val="00C06B4C"/>
    <w:rsid w:val="00C06B68"/>
    <w:rsid w:val="00C07119"/>
    <w:rsid w:val="00C072CA"/>
    <w:rsid w:val="00C07481"/>
    <w:rsid w:val="00C074C7"/>
    <w:rsid w:val="00C079B3"/>
    <w:rsid w:val="00C07A26"/>
    <w:rsid w:val="00C10234"/>
    <w:rsid w:val="00C10268"/>
    <w:rsid w:val="00C1035B"/>
    <w:rsid w:val="00C1089C"/>
    <w:rsid w:val="00C1102E"/>
    <w:rsid w:val="00C115BD"/>
    <w:rsid w:val="00C11F4D"/>
    <w:rsid w:val="00C126C4"/>
    <w:rsid w:val="00C130DC"/>
    <w:rsid w:val="00C1333C"/>
    <w:rsid w:val="00C13541"/>
    <w:rsid w:val="00C135DC"/>
    <w:rsid w:val="00C136CA"/>
    <w:rsid w:val="00C13E7E"/>
    <w:rsid w:val="00C13EEC"/>
    <w:rsid w:val="00C14A65"/>
    <w:rsid w:val="00C14D35"/>
    <w:rsid w:val="00C153A5"/>
    <w:rsid w:val="00C15774"/>
    <w:rsid w:val="00C15800"/>
    <w:rsid w:val="00C1593B"/>
    <w:rsid w:val="00C15EDC"/>
    <w:rsid w:val="00C160AA"/>
    <w:rsid w:val="00C174CC"/>
    <w:rsid w:val="00C17777"/>
    <w:rsid w:val="00C17DDF"/>
    <w:rsid w:val="00C202BE"/>
    <w:rsid w:val="00C20393"/>
    <w:rsid w:val="00C2046B"/>
    <w:rsid w:val="00C20CA5"/>
    <w:rsid w:val="00C20DBC"/>
    <w:rsid w:val="00C212E1"/>
    <w:rsid w:val="00C2143F"/>
    <w:rsid w:val="00C21797"/>
    <w:rsid w:val="00C21D7D"/>
    <w:rsid w:val="00C21F0B"/>
    <w:rsid w:val="00C22219"/>
    <w:rsid w:val="00C22B61"/>
    <w:rsid w:val="00C236EB"/>
    <w:rsid w:val="00C23998"/>
    <w:rsid w:val="00C23B6C"/>
    <w:rsid w:val="00C23C33"/>
    <w:rsid w:val="00C23C77"/>
    <w:rsid w:val="00C23E4B"/>
    <w:rsid w:val="00C240D4"/>
    <w:rsid w:val="00C24668"/>
    <w:rsid w:val="00C24946"/>
    <w:rsid w:val="00C24A08"/>
    <w:rsid w:val="00C24EE8"/>
    <w:rsid w:val="00C251BD"/>
    <w:rsid w:val="00C25327"/>
    <w:rsid w:val="00C2585B"/>
    <w:rsid w:val="00C2641C"/>
    <w:rsid w:val="00C2667E"/>
    <w:rsid w:val="00C26694"/>
    <w:rsid w:val="00C26BFB"/>
    <w:rsid w:val="00C26C73"/>
    <w:rsid w:val="00C26DAD"/>
    <w:rsid w:val="00C26FEF"/>
    <w:rsid w:val="00C270C2"/>
    <w:rsid w:val="00C27245"/>
    <w:rsid w:val="00C274A9"/>
    <w:rsid w:val="00C2764F"/>
    <w:rsid w:val="00C277AB"/>
    <w:rsid w:val="00C27C2A"/>
    <w:rsid w:val="00C30197"/>
    <w:rsid w:val="00C30C9D"/>
    <w:rsid w:val="00C30F51"/>
    <w:rsid w:val="00C317A3"/>
    <w:rsid w:val="00C31A9D"/>
    <w:rsid w:val="00C31ADB"/>
    <w:rsid w:val="00C31DBE"/>
    <w:rsid w:val="00C32423"/>
    <w:rsid w:val="00C32735"/>
    <w:rsid w:val="00C327B7"/>
    <w:rsid w:val="00C329EB"/>
    <w:rsid w:val="00C32CDB"/>
    <w:rsid w:val="00C32D98"/>
    <w:rsid w:val="00C330F2"/>
    <w:rsid w:val="00C331D1"/>
    <w:rsid w:val="00C33434"/>
    <w:rsid w:val="00C334EA"/>
    <w:rsid w:val="00C33626"/>
    <w:rsid w:val="00C33D63"/>
    <w:rsid w:val="00C3406B"/>
    <w:rsid w:val="00C34242"/>
    <w:rsid w:val="00C3488F"/>
    <w:rsid w:val="00C34B4E"/>
    <w:rsid w:val="00C350C4"/>
    <w:rsid w:val="00C35245"/>
    <w:rsid w:val="00C35312"/>
    <w:rsid w:val="00C355A9"/>
    <w:rsid w:val="00C3561B"/>
    <w:rsid w:val="00C3576F"/>
    <w:rsid w:val="00C361FF"/>
    <w:rsid w:val="00C363BB"/>
    <w:rsid w:val="00C36509"/>
    <w:rsid w:val="00C3658B"/>
    <w:rsid w:val="00C36948"/>
    <w:rsid w:val="00C36A0B"/>
    <w:rsid w:val="00C36FA8"/>
    <w:rsid w:val="00C37122"/>
    <w:rsid w:val="00C3714C"/>
    <w:rsid w:val="00C373F0"/>
    <w:rsid w:val="00C37651"/>
    <w:rsid w:val="00C37673"/>
    <w:rsid w:val="00C4095A"/>
    <w:rsid w:val="00C40BE8"/>
    <w:rsid w:val="00C4102A"/>
    <w:rsid w:val="00C41461"/>
    <w:rsid w:val="00C41968"/>
    <w:rsid w:val="00C41CDE"/>
    <w:rsid w:val="00C4202C"/>
    <w:rsid w:val="00C421D7"/>
    <w:rsid w:val="00C423E3"/>
    <w:rsid w:val="00C42828"/>
    <w:rsid w:val="00C42AA2"/>
    <w:rsid w:val="00C42B70"/>
    <w:rsid w:val="00C42EC0"/>
    <w:rsid w:val="00C435A1"/>
    <w:rsid w:val="00C43CFA"/>
    <w:rsid w:val="00C43D82"/>
    <w:rsid w:val="00C4406D"/>
    <w:rsid w:val="00C44AEC"/>
    <w:rsid w:val="00C44C7A"/>
    <w:rsid w:val="00C451F9"/>
    <w:rsid w:val="00C4593B"/>
    <w:rsid w:val="00C45B02"/>
    <w:rsid w:val="00C45FF6"/>
    <w:rsid w:val="00C461F5"/>
    <w:rsid w:val="00C46460"/>
    <w:rsid w:val="00C4737D"/>
    <w:rsid w:val="00C47704"/>
    <w:rsid w:val="00C4773B"/>
    <w:rsid w:val="00C50044"/>
    <w:rsid w:val="00C5028A"/>
    <w:rsid w:val="00C50571"/>
    <w:rsid w:val="00C5066F"/>
    <w:rsid w:val="00C50A63"/>
    <w:rsid w:val="00C51018"/>
    <w:rsid w:val="00C5129B"/>
    <w:rsid w:val="00C51625"/>
    <w:rsid w:val="00C51C9A"/>
    <w:rsid w:val="00C51DC3"/>
    <w:rsid w:val="00C51DC9"/>
    <w:rsid w:val="00C5263F"/>
    <w:rsid w:val="00C5365B"/>
    <w:rsid w:val="00C5386F"/>
    <w:rsid w:val="00C5392C"/>
    <w:rsid w:val="00C53C3E"/>
    <w:rsid w:val="00C53EDF"/>
    <w:rsid w:val="00C54473"/>
    <w:rsid w:val="00C54476"/>
    <w:rsid w:val="00C54B75"/>
    <w:rsid w:val="00C54D4F"/>
    <w:rsid w:val="00C5559B"/>
    <w:rsid w:val="00C55B67"/>
    <w:rsid w:val="00C56330"/>
    <w:rsid w:val="00C563E4"/>
    <w:rsid w:val="00C565D4"/>
    <w:rsid w:val="00C56674"/>
    <w:rsid w:val="00C5680D"/>
    <w:rsid w:val="00C5691C"/>
    <w:rsid w:val="00C569F4"/>
    <w:rsid w:val="00C56E08"/>
    <w:rsid w:val="00C56F6E"/>
    <w:rsid w:val="00C5710A"/>
    <w:rsid w:val="00C5738B"/>
    <w:rsid w:val="00C57AC3"/>
    <w:rsid w:val="00C60511"/>
    <w:rsid w:val="00C608D8"/>
    <w:rsid w:val="00C6093C"/>
    <w:rsid w:val="00C60B05"/>
    <w:rsid w:val="00C6145D"/>
    <w:rsid w:val="00C61681"/>
    <w:rsid w:val="00C61692"/>
    <w:rsid w:val="00C61923"/>
    <w:rsid w:val="00C61A99"/>
    <w:rsid w:val="00C61CCD"/>
    <w:rsid w:val="00C62180"/>
    <w:rsid w:val="00C62269"/>
    <w:rsid w:val="00C629D7"/>
    <w:rsid w:val="00C63498"/>
    <w:rsid w:val="00C63DE9"/>
    <w:rsid w:val="00C642F9"/>
    <w:rsid w:val="00C644EE"/>
    <w:rsid w:val="00C644F0"/>
    <w:rsid w:val="00C656DD"/>
    <w:rsid w:val="00C65735"/>
    <w:rsid w:val="00C65A0D"/>
    <w:rsid w:val="00C65B64"/>
    <w:rsid w:val="00C65CD8"/>
    <w:rsid w:val="00C661A3"/>
    <w:rsid w:val="00C663D0"/>
    <w:rsid w:val="00C66428"/>
    <w:rsid w:val="00C66961"/>
    <w:rsid w:val="00C66C55"/>
    <w:rsid w:val="00C66C6E"/>
    <w:rsid w:val="00C67157"/>
    <w:rsid w:val="00C67437"/>
    <w:rsid w:val="00C676D8"/>
    <w:rsid w:val="00C67974"/>
    <w:rsid w:val="00C67DAB"/>
    <w:rsid w:val="00C70303"/>
    <w:rsid w:val="00C703C2"/>
    <w:rsid w:val="00C704C6"/>
    <w:rsid w:val="00C70600"/>
    <w:rsid w:val="00C707A8"/>
    <w:rsid w:val="00C7093F"/>
    <w:rsid w:val="00C713F7"/>
    <w:rsid w:val="00C71BDB"/>
    <w:rsid w:val="00C71F6B"/>
    <w:rsid w:val="00C71FB0"/>
    <w:rsid w:val="00C72702"/>
    <w:rsid w:val="00C72957"/>
    <w:rsid w:val="00C72B4F"/>
    <w:rsid w:val="00C72C51"/>
    <w:rsid w:val="00C72E27"/>
    <w:rsid w:val="00C72E38"/>
    <w:rsid w:val="00C72FA7"/>
    <w:rsid w:val="00C733CB"/>
    <w:rsid w:val="00C734C5"/>
    <w:rsid w:val="00C73DCB"/>
    <w:rsid w:val="00C74561"/>
    <w:rsid w:val="00C74BB8"/>
    <w:rsid w:val="00C752B2"/>
    <w:rsid w:val="00C752D1"/>
    <w:rsid w:val="00C75489"/>
    <w:rsid w:val="00C759F1"/>
    <w:rsid w:val="00C75E94"/>
    <w:rsid w:val="00C76181"/>
    <w:rsid w:val="00C762CC"/>
    <w:rsid w:val="00C764E5"/>
    <w:rsid w:val="00C76533"/>
    <w:rsid w:val="00C765C9"/>
    <w:rsid w:val="00C76CEF"/>
    <w:rsid w:val="00C76FFE"/>
    <w:rsid w:val="00C772BE"/>
    <w:rsid w:val="00C77395"/>
    <w:rsid w:val="00C778EB"/>
    <w:rsid w:val="00C7796B"/>
    <w:rsid w:val="00C779B5"/>
    <w:rsid w:val="00C77D2C"/>
    <w:rsid w:val="00C77D59"/>
    <w:rsid w:val="00C801AF"/>
    <w:rsid w:val="00C8047C"/>
    <w:rsid w:val="00C80983"/>
    <w:rsid w:val="00C80A5C"/>
    <w:rsid w:val="00C80E51"/>
    <w:rsid w:val="00C811BD"/>
    <w:rsid w:val="00C812F3"/>
    <w:rsid w:val="00C81840"/>
    <w:rsid w:val="00C81B69"/>
    <w:rsid w:val="00C825B5"/>
    <w:rsid w:val="00C82975"/>
    <w:rsid w:val="00C829D7"/>
    <w:rsid w:val="00C829DD"/>
    <w:rsid w:val="00C8364D"/>
    <w:rsid w:val="00C83E84"/>
    <w:rsid w:val="00C8448E"/>
    <w:rsid w:val="00C84AEC"/>
    <w:rsid w:val="00C84F7F"/>
    <w:rsid w:val="00C854D9"/>
    <w:rsid w:val="00C8567E"/>
    <w:rsid w:val="00C8590C"/>
    <w:rsid w:val="00C85943"/>
    <w:rsid w:val="00C8604D"/>
    <w:rsid w:val="00C86102"/>
    <w:rsid w:val="00C86418"/>
    <w:rsid w:val="00C86D70"/>
    <w:rsid w:val="00C86F79"/>
    <w:rsid w:val="00C8738E"/>
    <w:rsid w:val="00C87397"/>
    <w:rsid w:val="00C87676"/>
    <w:rsid w:val="00C8769D"/>
    <w:rsid w:val="00C908EE"/>
    <w:rsid w:val="00C90B49"/>
    <w:rsid w:val="00C90B79"/>
    <w:rsid w:val="00C90D38"/>
    <w:rsid w:val="00C913F1"/>
    <w:rsid w:val="00C915DE"/>
    <w:rsid w:val="00C91D23"/>
    <w:rsid w:val="00C920D1"/>
    <w:rsid w:val="00C920F2"/>
    <w:rsid w:val="00C9255F"/>
    <w:rsid w:val="00C92825"/>
    <w:rsid w:val="00C92903"/>
    <w:rsid w:val="00C92C3C"/>
    <w:rsid w:val="00C92CCF"/>
    <w:rsid w:val="00C92D8F"/>
    <w:rsid w:val="00C935A2"/>
    <w:rsid w:val="00C93725"/>
    <w:rsid w:val="00C93A72"/>
    <w:rsid w:val="00C943BF"/>
    <w:rsid w:val="00C949EE"/>
    <w:rsid w:val="00C95421"/>
    <w:rsid w:val="00C95446"/>
    <w:rsid w:val="00C955CB"/>
    <w:rsid w:val="00C958F2"/>
    <w:rsid w:val="00C95CA8"/>
    <w:rsid w:val="00C95D98"/>
    <w:rsid w:val="00C95DB4"/>
    <w:rsid w:val="00C96049"/>
    <w:rsid w:val="00C9606A"/>
    <w:rsid w:val="00C9622B"/>
    <w:rsid w:val="00C9663A"/>
    <w:rsid w:val="00C9665D"/>
    <w:rsid w:val="00C968A0"/>
    <w:rsid w:val="00C96AD6"/>
    <w:rsid w:val="00C96F87"/>
    <w:rsid w:val="00C9715B"/>
    <w:rsid w:val="00C97567"/>
    <w:rsid w:val="00C979D7"/>
    <w:rsid w:val="00CA013B"/>
    <w:rsid w:val="00CA073F"/>
    <w:rsid w:val="00CA075C"/>
    <w:rsid w:val="00CA07B0"/>
    <w:rsid w:val="00CA0E4F"/>
    <w:rsid w:val="00CA16E4"/>
    <w:rsid w:val="00CA19DA"/>
    <w:rsid w:val="00CA1B75"/>
    <w:rsid w:val="00CA22BD"/>
    <w:rsid w:val="00CA2439"/>
    <w:rsid w:val="00CA24A6"/>
    <w:rsid w:val="00CA2776"/>
    <w:rsid w:val="00CA28AE"/>
    <w:rsid w:val="00CA29B4"/>
    <w:rsid w:val="00CA2FD3"/>
    <w:rsid w:val="00CA3030"/>
    <w:rsid w:val="00CA35B8"/>
    <w:rsid w:val="00CA37B1"/>
    <w:rsid w:val="00CA3BEE"/>
    <w:rsid w:val="00CA3F1C"/>
    <w:rsid w:val="00CA449A"/>
    <w:rsid w:val="00CA4959"/>
    <w:rsid w:val="00CA4E33"/>
    <w:rsid w:val="00CA4F15"/>
    <w:rsid w:val="00CA51C2"/>
    <w:rsid w:val="00CA5310"/>
    <w:rsid w:val="00CA54F0"/>
    <w:rsid w:val="00CA589B"/>
    <w:rsid w:val="00CA5BE7"/>
    <w:rsid w:val="00CA5D3A"/>
    <w:rsid w:val="00CA5E5F"/>
    <w:rsid w:val="00CA5E76"/>
    <w:rsid w:val="00CA5FF6"/>
    <w:rsid w:val="00CA616E"/>
    <w:rsid w:val="00CA6E92"/>
    <w:rsid w:val="00CA7319"/>
    <w:rsid w:val="00CA73A7"/>
    <w:rsid w:val="00CA744A"/>
    <w:rsid w:val="00CA76E3"/>
    <w:rsid w:val="00CA7AF3"/>
    <w:rsid w:val="00CB00E4"/>
    <w:rsid w:val="00CB010A"/>
    <w:rsid w:val="00CB0346"/>
    <w:rsid w:val="00CB07F9"/>
    <w:rsid w:val="00CB116E"/>
    <w:rsid w:val="00CB11FD"/>
    <w:rsid w:val="00CB15AE"/>
    <w:rsid w:val="00CB1C19"/>
    <w:rsid w:val="00CB1DBC"/>
    <w:rsid w:val="00CB2070"/>
    <w:rsid w:val="00CB20A1"/>
    <w:rsid w:val="00CB22ED"/>
    <w:rsid w:val="00CB24E3"/>
    <w:rsid w:val="00CB2625"/>
    <w:rsid w:val="00CB27AE"/>
    <w:rsid w:val="00CB2986"/>
    <w:rsid w:val="00CB2CA3"/>
    <w:rsid w:val="00CB3126"/>
    <w:rsid w:val="00CB34B2"/>
    <w:rsid w:val="00CB38CE"/>
    <w:rsid w:val="00CB3A77"/>
    <w:rsid w:val="00CB442B"/>
    <w:rsid w:val="00CB45A2"/>
    <w:rsid w:val="00CB4D61"/>
    <w:rsid w:val="00CB4E72"/>
    <w:rsid w:val="00CB591C"/>
    <w:rsid w:val="00CB5BB4"/>
    <w:rsid w:val="00CB5CA3"/>
    <w:rsid w:val="00CB7194"/>
    <w:rsid w:val="00CB72B0"/>
    <w:rsid w:val="00CB74E7"/>
    <w:rsid w:val="00CB75CB"/>
    <w:rsid w:val="00CB7620"/>
    <w:rsid w:val="00CB7AB7"/>
    <w:rsid w:val="00CB7BAB"/>
    <w:rsid w:val="00CB7C72"/>
    <w:rsid w:val="00CC01FA"/>
    <w:rsid w:val="00CC0253"/>
    <w:rsid w:val="00CC0323"/>
    <w:rsid w:val="00CC0430"/>
    <w:rsid w:val="00CC15ED"/>
    <w:rsid w:val="00CC2124"/>
    <w:rsid w:val="00CC235A"/>
    <w:rsid w:val="00CC28C7"/>
    <w:rsid w:val="00CC2AA0"/>
    <w:rsid w:val="00CC2AEB"/>
    <w:rsid w:val="00CC327F"/>
    <w:rsid w:val="00CC37CD"/>
    <w:rsid w:val="00CC3D69"/>
    <w:rsid w:val="00CC3E36"/>
    <w:rsid w:val="00CC41D0"/>
    <w:rsid w:val="00CC458D"/>
    <w:rsid w:val="00CC476B"/>
    <w:rsid w:val="00CC49B1"/>
    <w:rsid w:val="00CC4B6C"/>
    <w:rsid w:val="00CC4BD8"/>
    <w:rsid w:val="00CC4F94"/>
    <w:rsid w:val="00CC504A"/>
    <w:rsid w:val="00CC5107"/>
    <w:rsid w:val="00CC54E1"/>
    <w:rsid w:val="00CC55FA"/>
    <w:rsid w:val="00CC6CE0"/>
    <w:rsid w:val="00CC7236"/>
    <w:rsid w:val="00CC7888"/>
    <w:rsid w:val="00CC7983"/>
    <w:rsid w:val="00CC7B2F"/>
    <w:rsid w:val="00CC7BC3"/>
    <w:rsid w:val="00CD019E"/>
    <w:rsid w:val="00CD039A"/>
    <w:rsid w:val="00CD0592"/>
    <w:rsid w:val="00CD0673"/>
    <w:rsid w:val="00CD0719"/>
    <w:rsid w:val="00CD0762"/>
    <w:rsid w:val="00CD081C"/>
    <w:rsid w:val="00CD0A63"/>
    <w:rsid w:val="00CD0DD1"/>
    <w:rsid w:val="00CD14E0"/>
    <w:rsid w:val="00CD1FCD"/>
    <w:rsid w:val="00CD2325"/>
    <w:rsid w:val="00CD25C9"/>
    <w:rsid w:val="00CD264B"/>
    <w:rsid w:val="00CD26CC"/>
    <w:rsid w:val="00CD29D1"/>
    <w:rsid w:val="00CD2C28"/>
    <w:rsid w:val="00CD2C6E"/>
    <w:rsid w:val="00CD3731"/>
    <w:rsid w:val="00CD37FE"/>
    <w:rsid w:val="00CD3B40"/>
    <w:rsid w:val="00CD3BBB"/>
    <w:rsid w:val="00CD3D70"/>
    <w:rsid w:val="00CD3DD6"/>
    <w:rsid w:val="00CD4956"/>
    <w:rsid w:val="00CD4DBE"/>
    <w:rsid w:val="00CD535D"/>
    <w:rsid w:val="00CD5BAC"/>
    <w:rsid w:val="00CD5F53"/>
    <w:rsid w:val="00CD6057"/>
    <w:rsid w:val="00CD60B6"/>
    <w:rsid w:val="00CD611B"/>
    <w:rsid w:val="00CD6302"/>
    <w:rsid w:val="00CD6610"/>
    <w:rsid w:val="00CD666A"/>
    <w:rsid w:val="00CD687D"/>
    <w:rsid w:val="00CD692F"/>
    <w:rsid w:val="00CD6F1B"/>
    <w:rsid w:val="00CD71FD"/>
    <w:rsid w:val="00CD7775"/>
    <w:rsid w:val="00CD7D77"/>
    <w:rsid w:val="00CD7F14"/>
    <w:rsid w:val="00CD7F1C"/>
    <w:rsid w:val="00CE0106"/>
    <w:rsid w:val="00CE039B"/>
    <w:rsid w:val="00CE078E"/>
    <w:rsid w:val="00CE0B05"/>
    <w:rsid w:val="00CE0CC5"/>
    <w:rsid w:val="00CE1093"/>
    <w:rsid w:val="00CE1856"/>
    <w:rsid w:val="00CE1A26"/>
    <w:rsid w:val="00CE27E8"/>
    <w:rsid w:val="00CE321B"/>
    <w:rsid w:val="00CE342F"/>
    <w:rsid w:val="00CE380E"/>
    <w:rsid w:val="00CE3A1D"/>
    <w:rsid w:val="00CE467C"/>
    <w:rsid w:val="00CE4E1A"/>
    <w:rsid w:val="00CE4E62"/>
    <w:rsid w:val="00CE4FDF"/>
    <w:rsid w:val="00CE5347"/>
    <w:rsid w:val="00CE5570"/>
    <w:rsid w:val="00CE58B9"/>
    <w:rsid w:val="00CE5B44"/>
    <w:rsid w:val="00CE5C4D"/>
    <w:rsid w:val="00CE604E"/>
    <w:rsid w:val="00CE6124"/>
    <w:rsid w:val="00CE62CF"/>
    <w:rsid w:val="00CE6748"/>
    <w:rsid w:val="00CE6788"/>
    <w:rsid w:val="00CE6A52"/>
    <w:rsid w:val="00CE70CC"/>
    <w:rsid w:val="00CE75A9"/>
    <w:rsid w:val="00CE76FE"/>
    <w:rsid w:val="00CF0061"/>
    <w:rsid w:val="00CF02DD"/>
    <w:rsid w:val="00CF0723"/>
    <w:rsid w:val="00CF0E17"/>
    <w:rsid w:val="00CF1037"/>
    <w:rsid w:val="00CF11B4"/>
    <w:rsid w:val="00CF1392"/>
    <w:rsid w:val="00CF1445"/>
    <w:rsid w:val="00CF17D1"/>
    <w:rsid w:val="00CF18F7"/>
    <w:rsid w:val="00CF1972"/>
    <w:rsid w:val="00CF1FF4"/>
    <w:rsid w:val="00CF20E6"/>
    <w:rsid w:val="00CF21FB"/>
    <w:rsid w:val="00CF244B"/>
    <w:rsid w:val="00CF2684"/>
    <w:rsid w:val="00CF2911"/>
    <w:rsid w:val="00CF2FF9"/>
    <w:rsid w:val="00CF3372"/>
    <w:rsid w:val="00CF3802"/>
    <w:rsid w:val="00CF382F"/>
    <w:rsid w:val="00CF3BE6"/>
    <w:rsid w:val="00CF3C4B"/>
    <w:rsid w:val="00CF3FB5"/>
    <w:rsid w:val="00CF3FE1"/>
    <w:rsid w:val="00CF4516"/>
    <w:rsid w:val="00CF467C"/>
    <w:rsid w:val="00CF46D1"/>
    <w:rsid w:val="00CF4FE4"/>
    <w:rsid w:val="00CF57EC"/>
    <w:rsid w:val="00CF5950"/>
    <w:rsid w:val="00CF5A52"/>
    <w:rsid w:val="00CF5D0C"/>
    <w:rsid w:val="00CF6133"/>
    <w:rsid w:val="00CF6821"/>
    <w:rsid w:val="00CF71F1"/>
    <w:rsid w:val="00CF759A"/>
    <w:rsid w:val="00CF76E8"/>
    <w:rsid w:val="00CF7C0A"/>
    <w:rsid w:val="00D00690"/>
    <w:rsid w:val="00D008EB"/>
    <w:rsid w:val="00D00C32"/>
    <w:rsid w:val="00D00E6F"/>
    <w:rsid w:val="00D01108"/>
    <w:rsid w:val="00D0181A"/>
    <w:rsid w:val="00D01AFF"/>
    <w:rsid w:val="00D01BF5"/>
    <w:rsid w:val="00D01C7C"/>
    <w:rsid w:val="00D01DB0"/>
    <w:rsid w:val="00D01F48"/>
    <w:rsid w:val="00D02067"/>
    <w:rsid w:val="00D021C3"/>
    <w:rsid w:val="00D02588"/>
    <w:rsid w:val="00D0259F"/>
    <w:rsid w:val="00D02D02"/>
    <w:rsid w:val="00D036A8"/>
    <w:rsid w:val="00D03A8C"/>
    <w:rsid w:val="00D03B8F"/>
    <w:rsid w:val="00D03F3C"/>
    <w:rsid w:val="00D04200"/>
    <w:rsid w:val="00D04700"/>
    <w:rsid w:val="00D05519"/>
    <w:rsid w:val="00D056DE"/>
    <w:rsid w:val="00D05C9A"/>
    <w:rsid w:val="00D05CDE"/>
    <w:rsid w:val="00D06022"/>
    <w:rsid w:val="00D0654A"/>
    <w:rsid w:val="00D066A2"/>
    <w:rsid w:val="00D06B08"/>
    <w:rsid w:val="00D06D26"/>
    <w:rsid w:val="00D06FD0"/>
    <w:rsid w:val="00D07308"/>
    <w:rsid w:val="00D0770B"/>
    <w:rsid w:val="00D10497"/>
    <w:rsid w:val="00D105CB"/>
    <w:rsid w:val="00D109F9"/>
    <w:rsid w:val="00D10B95"/>
    <w:rsid w:val="00D110BE"/>
    <w:rsid w:val="00D1123D"/>
    <w:rsid w:val="00D11ACE"/>
    <w:rsid w:val="00D11B98"/>
    <w:rsid w:val="00D11E09"/>
    <w:rsid w:val="00D12867"/>
    <w:rsid w:val="00D12AE5"/>
    <w:rsid w:val="00D12D7A"/>
    <w:rsid w:val="00D130BD"/>
    <w:rsid w:val="00D13170"/>
    <w:rsid w:val="00D131BD"/>
    <w:rsid w:val="00D13233"/>
    <w:rsid w:val="00D132F7"/>
    <w:rsid w:val="00D13A13"/>
    <w:rsid w:val="00D14047"/>
    <w:rsid w:val="00D143EC"/>
    <w:rsid w:val="00D14870"/>
    <w:rsid w:val="00D153C7"/>
    <w:rsid w:val="00D158C9"/>
    <w:rsid w:val="00D15B6E"/>
    <w:rsid w:val="00D15D31"/>
    <w:rsid w:val="00D1618A"/>
    <w:rsid w:val="00D16302"/>
    <w:rsid w:val="00D16E82"/>
    <w:rsid w:val="00D16F9C"/>
    <w:rsid w:val="00D20567"/>
    <w:rsid w:val="00D20619"/>
    <w:rsid w:val="00D20634"/>
    <w:rsid w:val="00D20708"/>
    <w:rsid w:val="00D20748"/>
    <w:rsid w:val="00D207E0"/>
    <w:rsid w:val="00D20974"/>
    <w:rsid w:val="00D20C2F"/>
    <w:rsid w:val="00D213CA"/>
    <w:rsid w:val="00D214A0"/>
    <w:rsid w:val="00D21AEA"/>
    <w:rsid w:val="00D22112"/>
    <w:rsid w:val="00D22281"/>
    <w:rsid w:val="00D222D3"/>
    <w:rsid w:val="00D2239C"/>
    <w:rsid w:val="00D2284D"/>
    <w:rsid w:val="00D228BF"/>
    <w:rsid w:val="00D22D86"/>
    <w:rsid w:val="00D22E22"/>
    <w:rsid w:val="00D22FBA"/>
    <w:rsid w:val="00D23438"/>
    <w:rsid w:val="00D235C5"/>
    <w:rsid w:val="00D2381B"/>
    <w:rsid w:val="00D23A12"/>
    <w:rsid w:val="00D23C03"/>
    <w:rsid w:val="00D23C1E"/>
    <w:rsid w:val="00D23CF4"/>
    <w:rsid w:val="00D244A7"/>
    <w:rsid w:val="00D24840"/>
    <w:rsid w:val="00D24AF9"/>
    <w:rsid w:val="00D24DD6"/>
    <w:rsid w:val="00D24DEE"/>
    <w:rsid w:val="00D24F8A"/>
    <w:rsid w:val="00D2528D"/>
    <w:rsid w:val="00D253F2"/>
    <w:rsid w:val="00D25674"/>
    <w:rsid w:val="00D25D44"/>
    <w:rsid w:val="00D261B6"/>
    <w:rsid w:val="00D26235"/>
    <w:rsid w:val="00D267C6"/>
    <w:rsid w:val="00D26857"/>
    <w:rsid w:val="00D26F08"/>
    <w:rsid w:val="00D27137"/>
    <w:rsid w:val="00D27768"/>
    <w:rsid w:val="00D277FC"/>
    <w:rsid w:val="00D27D3A"/>
    <w:rsid w:val="00D27D6F"/>
    <w:rsid w:val="00D27DA7"/>
    <w:rsid w:val="00D30044"/>
    <w:rsid w:val="00D30520"/>
    <w:rsid w:val="00D30E69"/>
    <w:rsid w:val="00D30EB3"/>
    <w:rsid w:val="00D31221"/>
    <w:rsid w:val="00D31789"/>
    <w:rsid w:val="00D31849"/>
    <w:rsid w:val="00D31C6C"/>
    <w:rsid w:val="00D31F5C"/>
    <w:rsid w:val="00D32A91"/>
    <w:rsid w:val="00D336BA"/>
    <w:rsid w:val="00D33929"/>
    <w:rsid w:val="00D340F9"/>
    <w:rsid w:val="00D341F1"/>
    <w:rsid w:val="00D34903"/>
    <w:rsid w:val="00D3495B"/>
    <w:rsid w:val="00D35786"/>
    <w:rsid w:val="00D35A11"/>
    <w:rsid w:val="00D35C61"/>
    <w:rsid w:val="00D36448"/>
    <w:rsid w:val="00D368FB"/>
    <w:rsid w:val="00D369A4"/>
    <w:rsid w:val="00D36A94"/>
    <w:rsid w:val="00D374E3"/>
    <w:rsid w:val="00D37A25"/>
    <w:rsid w:val="00D37A7B"/>
    <w:rsid w:val="00D37F3F"/>
    <w:rsid w:val="00D403E5"/>
    <w:rsid w:val="00D40401"/>
    <w:rsid w:val="00D4046F"/>
    <w:rsid w:val="00D406CF"/>
    <w:rsid w:val="00D40F0B"/>
    <w:rsid w:val="00D41279"/>
    <w:rsid w:val="00D41B89"/>
    <w:rsid w:val="00D41BED"/>
    <w:rsid w:val="00D41EA9"/>
    <w:rsid w:val="00D4280C"/>
    <w:rsid w:val="00D434CB"/>
    <w:rsid w:val="00D4353A"/>
    <w:rsid w:val="00D43DE3"/>
    <w:rsid w:val="00D44394"/>
    <w:rsid w:val="00D443DC"/>
    <w:rsid w:val="00D44570"/>
    <w:rsid w:val="00D44582"/>
    <w:rsid w:val="00D448BB"/>
    <w:rsid w:val="00D44918"/>
    <w:rsid w:val="00D44AF4"/>
    <w:rsid w:val="00D45C34"/>
    <w:rsid w:val="00D45C4D"/>
    <w:rsid w:val="00D45DC0"/>
    <w:rsid w:val="00D461F5"/>
    <w:rsid w:val="00D46258"/>
    <w:rsid w:val="00D469B8"/>
    <w:rsid w:val="00D477C9"/>
    <w:rsid w:val="00D47858"/>
    <w:rsid w:val="00D47BB7"/>
    <w:rsid w:val="00D50230"/>
    <w:rsid w:val="00D5046F"/>
    <w:rsid w:val="00D50613"/>
    <w:rsid w:val="00D5082B"/>
    <w:rsid w:val="00D50848"/>
    <w:rsid w:val="00D51429"/>
    <w:rsid w:val="00D514A5"/>
    <w:rsid w:val="00D51854"/>
    <w:rsid w:val="00D51B91"/>
    <w:rsid w:val="00D51D55"/>
    <w:rsid w:val="00D51F0C"/>
    <w:rsid w:val="00D51F32"/>
    <w:rsid w:val="00D52281"/>
    <w:rsid w:val="00D5233F"/>
    <w:rsid w:val="00D5258A"/>
    <w:rsid w:val="00D5293C"/>
    <w:rsid w:val="00D5333C"/>
    <w:rsid w:val="00D53411"/>
    <w:rsid w:val="00D5343B"/>
    <w:rsid w:val="00D53470"/>
    <w:rsid w:val="00D534B7"/>
    <w:rsid w:val="00D53601"/>
    <w:rsid w:val="00D5367B"/>
    <w:rsid w:val="00D53916"/>
    <w:rsid w:val="00D53E1C"/>
    <w:rsid w:val="00D53EF5"/>
    <w:rsid w:val="00D5424B"/>
    <w:rsid w:val="00D542AC"/>
    <w:rsid w:val="00D5430B"/>
    <w:rsid w:val="00D54727"/>
    <w:rsid w:val="00D54D59"/>
    <w:rsid w:val="00D5548F"/>
    <w:rsid w:val="00D55686"/>
    <w:rsid w:val="00D5589C"/>
    <w:rsid w:val="00D558A0"/>
    <w:rsid w:val="00D55A56"/>
    <w:rsid w:val="00D55B9F"/>
    <w:rsid w:val="00D55DE8"/>
    <w:rsid w:val="00D55EDE"/>
    <w:rsid w:val="00D56272"/>
    <w:rsid w:val="00D568AB"/>
    <w:rsid w:val="00D568EA"/>
    <w:rsid w:val="00D56B07"/>
    <w:rsid w:val="00D56C6C"/>
    <w:rsid w:val="00D56C71"/>
    <w:rsid w:val="00D57245"/>
    <w:rsid w:val="00D572A6"/>
    <w:rsid w:val="00D57F10"/>
    <w:rsid w:val="00D57FE2"/>
    <w:rsid w:val="00D602B7"/>
    <w:rsid w:val="00D60A02"/>
    <w:rsid w:val="00D60AC4"/>
    <w:rsid w:val="00D61397"/>
    <w:rsid w:val="00D61419"/>
    <w:rsid w:val="00D614AD"/>
    <w:rsid w:val="00D6164F"/>
    <w:rsid w:val="00D6187D"/>
    <w:rsid w:val="00D61A25"/>
    <w:rsid w:val="00D61D59"/>
    <w:rsid w:val="00D61E81"/>
    <w:rsid w:val="00D61FC0"/>
    <w:rsid w:val="00D62380"/>
    <w:rsid w:val="00D624E7"/>
    <w:rsid w:val="00D6257B"/>
    <w:rsid w:val="00D6272D"/>
    <w:rsid w:val="00D62AB3"/>
    <w:rsid w:val="00D62CB9"/>
    <w:rsid w:val="00D63383"/>
    <w:rsid w:val="00D635D3"/>
    <w:rsid w:val="00D63AAE"/>
    <w:rsid w:val="00D63B7B"/>
    <w:rsid w:val="00D63FD8"/>
    <w:rsid w:val="00D63FE3"/>
    <w:rsid w:val="00D64AC3"/>
    <w:rsid w:val="00D64B4D"/>
    <w:rsid w:val="00D64BC8"/>
    <w:rsid w:val="00D64D26"/>
    <w:rsid w:val="00D64EA6"/>
    <w:rsid w:val="00D652DC"/>
    <w:rsid w:val="00D6530A"/>
    <w:rsid w:val="00D65EF7"/>
    <w:rsid w:val="00D66160"/>
    <w:rsid w:val="00D6669D"/>
    <w:rsid w:val="00D6689D"/>
    <w:rsid w:val="00D66B84"/>
    <w:rsid w:val="00D673A7"/>
    <w:rsid w:val="00D6754A"/>
    <w:rsid w:val="00D67C6B"/>
    <w:rsid w:val="00D67FB3"/>
    <w:rsid w:val="00D67FF1"/>
    <w:rsid w:val="00D70334"/>
    <w:rsid w:val="00D70855"/>
    <w:rsid w:val="00D7097C"/>
    <w:rsid w:val="00D70DEC"/>
    <w:rsid w:val="00D70EAF"/>
    <w:rsid w:val="00D71457"/>
    <w:rsid w:val="00D717AA"/>
    <w:rsid w:val="00D71DE1"/>
    <w:rsid w:val="00D724A5"/>
    <w:rsid w:val="00D72554"/>
    <w:rsid w:val="00D7257F"/>
    <w:rsid w:val="00D7291B"/>
    <w:rsid w:val="00D72CF3"/>
    <w:rsid w:val="00D733F7"/>
    <w:rsid w:val="00D7360E"/>
    <w:rsid w:val="00D73716"/>
    <w:rsid w:val="00D73CDA"/>
    <w:rsid w:val="00D73F30"/>
    <w:rsid w:val="00D7404B"/>
    <w:rsid w:val="00D7415B"/>
    <w:rsid w:val="00D74711"/>
    <w:rsid w:val="00D74D0B"/>
    <w:rsid w:val="00D75124"/>
    <w:rsid w:val="00D7547B"/>
    <w:rsid w:val="00D755FB"/>
    <w:rsid w:val="00D76356"/>
    <w:rsid w:val="00D76434"/>
    <w:rsid w:val="00D76C11"/>
    <w:rsid w:val="00D76C4F"/>
    <w:rsid w:val="00D76CA9"/>
    <w:rsid w:val="00D77138"/>
    <w:rsid w:val="00D7719E"/>
    <w:rsid w:val="00D77583"/>
    <w:rsid w:val="00D779D1"/>
    <w:rsid w:val="00D77CC7"/>
    <w:rsid w:val="00D77E59"/>
    <w:rsid w:val="00D77E98"/>
    <w:rsid w:val="00D802AF"/>
    <w:rsid w:val="00D803BB"/>
    <w:rsid w:val="00D8046E"/>
    <w:rsid w:val="00D80D51"/>
    <w:rsid w:val="00D813EF"/>
    <w:rsid w:val="00D815C3"/>
    <w:rsid w:val="00D8166C"/>
    <w:rsid w:val="00D81744"/>
    <w:rsid w:val="00D817F8"/>
    <w:rsid w:val="00D81A70"/>
    <w:rsid w:val="00D81ADF"/>
    <w:rsid w:val="00D81B43"/>
    <w:rsid w:val="00D81E3C"/>
    <w:rsid w:val="00D82218"/>
    <w:rsid w:val="00D8265B"/>
    <w:rsid w:val="00D82F0A"/>
    <w:rsid w:val="00D82F82"/>
    <w:rsid w:val="00D83394"/>
    <w:rsid w:val="00D83670"/>
    <w:rsid w:val="00D838CE"/>
    <w:rsid w:val="00D83D4D"/>
    <w:rsid w:val="00D83EA7"/>
    <w:rsid w:val="00D83F37"/>
    <w:rsid w:val="00D84313"/>
    <w:rsid w:val="00D84437"/>
    <w:rsid w:val="00D848DB"/>
    <w:rsid w:val="00D84C49"/>
    <w:rsid w:val="00D8510B"/>
    <w:rsid w:val="00D8522E"/>
    <w:rsid w:val="00D8538B"/>
    <w:rsid w:val="00D85636"/>
    <w:rsid w:val="00D8576A"/>
    <w:rsid w:val="00D85868"/>
    <w:rsid w:val="00D85ECB"/>
    <w:rsid w:val="00D863C9"/>
    <w:rsid w:val="00D868DF"/>
    <w:rsid w:val="00D8734F"/>
    <w:rsid w:val="00D877D5"/>
    <w:rsid w:val="00D8794D"/>
    <w:rsid w:val="00D879A3"/>
    <w:rsid w:val="00D879C4"/>
    <w:rsid w:val="00D87B47"/>
    <w:rsid w:val="00D87E0D"/>
    <w:rsid w:val="00D903D4"/>
    <w:rsid w:val="00D90566"/>
    <w:rsid w:val="00D90B2D"/>
    <w:rsid w:val="00D90C08"/>
    <w:rsid w:val="00D90C41"/>
    <w:rsid w:val="00D90C90"/>
    <w:rsid w:val="00D90D34"/>
    <w:rsid w:val="00D91707"/>
    <w:rsid w:val="00D91D61"/>
    <w:rsid w:val="00D9225E"/>
    <w:rsid w:val="00D9228A"/>
    <w:rsid w:val="00D9237E"/>
    <w:rsid w:val="00D92577"/>
    <w:rsid w:val="00D92B69"/>
    <w:rsid w:val="00D92B9B"/>
    <w:rsid w:val="00D93156"/>
    <w:rsid w:val="00D93829"/>
    <w:rsid w:val="00D93A9B"/>
    <w:rsid w:val="00D93EA2"/>
    <w:rsid w:val="00D945E1"/>
    <w:rsid w:val="00D94CBE"/>
    <w:rsid w:val="00D94CEF"/>
    <w:rsid w:val="00D950E0"/>
    <w:rsid w:val="00D9516A"/>
    <w:rsid w:val="00D95830"/>
    <w:rsid w:val="00D95ABC"/>
    <w:rsid w:val="00D95DAC"/>
    <w:rsid w:val="00D965D0"/>
    <w:rsid w:val="00D9661F"/>
    <w:rsid w:val="00D967B3"/>
    <w:rsid w:val="00D96A5E"/>
    <w:rsid w:val="00D96A94"/>
    <w:rsid w:val="00D96BF6"/>
    <w:rsid w:val="00D96FB3"/>
    <w:rsid w:val="00D975D7"/>
    <w:rsid w:val="00D97BC6"/>
    <w:rsid w:val="00DA0BE1"/>
    <w:rsid w:val="00DA0D9A"/>
    <w:rsid w:val="00DA13C1"/>
    <w:rsid w:val="00DA158C"/>
    <w:rsid w:val="00DA1659"/>
    <w:rsid w:val="00DA202F"/>
    <w:rsid w:val="00DA20F6"/>
    <w:rsid w:val="00DA26A4"/>
    <w:rsid w:val="00DA2761"/>
    <w:rsid w:val="00DA298A"/>
    <w:rsid w:val="00DA2A2B"/>
    <w:rsid w:val="00DA2A93"/>
    <w:rsid w:val="00DA3398"/>
    <w:rsid w:val="00DA3981"/>
    <w:rsid w:val="00DA4CC2"/>
    <w:rsid w:val="00DA528C"/>
    <w:rsid w:val="00DA5AD7"/>
    <w:rsid w:val="00DA5CAF"/>
    <w:rsid w:val="00DA6135"/>
    <w:rsid w:val="00DA644D"/>
    <w:rsid w:val="00DA6AFE"/>
    <w:rsid w:val="00DA6F6B"/>
    <w:rsid w:val="00DA70F7"/>
    <w:rsid w:val="00DA7570"/>
    <w:rsid w:val="00DA7F48"/>
    <w:rsid w:val="00DA7F55"/>
    <w:rsid w:val="00DA7F8A"/>
    <w:rsid w:val="00DB00F2"/>
    <w:rsid w:val="00DB017D"/>
    <w:rsid w:val="00DB03DD"/>
    <w:rsid w:val="00DB0785"/>
    <w:rsid w:val="00DB08EF"/>
    <w:rsid w:val="00DB101D"/>
    <w:rsid w:val="00DB19A4"/>
    <w:rsid w:val="00DB324D"/>
    <w:rsid w:val="00DB32DC"/>
    <w:rsid w:val="00DB3438"/>
    <w:rsid w:val="00DB36CD"/>
    <w:rsid w:val="00DB3A35"/>
    <w:rsid w:val="00DB3A9B"/>
    <w:rsid w:val="00DB46AB"/>
    <w:rsid w:val="00DB49CC"/>
    <w:rsid w:val="00DB52E0"/>
    <w:rsid w:val="00DB53DB"/>
    <w:rsid w:val="00DB54FB"/>
    <w:rsid w:val="00DB560C"/>
    <w:rsid w:val="00DB56B3"/>
    <w:rsid w:val="00DB57CB"/>
    <w:rsid w:val="00DB5A78"/>
    <w:rsid w:val="00DB5BDD"/>
    <w:rsid w:val="00DB5CA5"/>
    <w:rsid w:val="00DB5E17"/>
    <w:rsid w:val="00DB5F57"/>
    <w:rsid w:val="00DB6264"/>
    <w:rsid w:val="00DB6301"/>
    <w:rsid w:val="00DB6643"/>
    <w:rsid w:val="00DB666C"/>
    <w:rsid w:val="00DB69A9"/>
    <w:rsid w:val="00DB7502"/>
    <w:rsid w:val="00DB7AC8"/>
    <w:rsid w:val="00DB7D64"/>
    <w:rsid w:val="00DB7D99"/>
    <w:rsid w:val="00DB7E13"/>
    <w:rsid w:val="00DB7F1B"/>
    <w:rsid w:val="00DC00B6"/>
    <w:rsid w:val="00DC0C1B"/>
    <w:rsid w:val="00DC1423"/>
    <w:rsid w:val="00DC1829"/>
    <w:rsid w:val="00DC2397"/>
    <w:rsid w:val="00DC264F"/>
    <w:rsid w:val="00DC273D"/>
    <w:rsid w:val="00DC27F5"/>
    <w:rsid w:val="00DC284A"/>
    <w:rsid w:val="00DC2C39"/>
    <w:rsid w:val="00DC2D71"/>
    <w:rsid w:val="00DC2EE8"/>
    <w:rsid w:val="00DC2F9D"/>
    <w:rsid w:val="00DC37F3"/>
    <w:rsid w:val="00DC3CD0"/>
    <w:rsid w:val="00DC40B2"/>
    <w:rsid w:val="00DC424B"/>
    <w:rsid w:val="00DC4A77"/>
    <w:rsid w:val="00DC4B0C"/>
    <w:rsid w:val="00DC4CF9"/>
    <w:rsid w:val="00DC4E4A"/>
    <w:rsid w:val="00DC5006"/>
    <w:rsid w:val="00DC533C"/>
    <w:rsid w:val="00DC54DD"/>
    <w:rsid w:val="00DC556F"/>
    <w:rsid w:val="00DC579D"/>
    <w:rsid w:val="00DC6C2B"/>
    <w:rsid w:val="00DC6F96"/>
    <w:rsid w:val="00DC71B3"/>
    <w:rsid w:val="00DC73CF"/>
    <w:rsid w:val="00DC74ED"/>
    <w:rsid w:val="00DC7A5A"/>
    <w:rsid w:val="00DC7C44"/>
    <w:rsid w:val="00DC7CAA"/>
    <w:rsid w:val="00DC7D29"/>
    <w:rsid w:val="00DD05EA"/>
    <w:rsid w:val="00DD0718"/>
    <w:rsid w:val="00DD0A19"/>
    <w:rsid w:val="00DD0B04"/>
    <w:rsid w:val="00DD1099"/>
    <w:rsid w:val="00DD11A5"/>
    <w:rsid w:val="00DD17F1"/>
    <w:rsid w:val="00DD1817"/>
    <w:rsid w:val="00DD1A45"/>
    <w:rsid w:val="00DD1A95"/>
    <w:rsid w:val="00DD1D66"/>
    <w:rsid w:val="00DD1EE2"/>
    <w:rsid w:val="00DD1F97"/>
    <w:rsid w:val="00DD2057"/>
    <w:rsid w:val="00DD21FE"/>
    <w:rsid w:val="00DD3B86"/>
    <w:rsid w:val="00DD3FFB"/>
    <w:rsid w:val="00DD40D2"/>
    <w:rsid w:val="00DD4753"/>
    <w:rsid w:val="00DD49DA"/>
    <w:rsid w:val="00DD4A74"/>
    <w:rsid w:val="00DD4BCD"/>
    <w:rsid w:val="00DD4EDB"/>
    <w:rsid w:val="00DD51C8"/>
    <w:rsid w:val="00DD5AB6"/>
    <w:rsid w:val="00DD5C08"/>
    <w:rsid w:val="00DD60B7"/>
    <w:rsid w:val="00DD619A"/>
    <w:rsid w:val="00DD65F0"/>
    <w:rsid w:val="00DD71CF"/>
    <w:rsid w:val="00DD7210"/>
    <w:rsid w:val="00DD73EB"/>
    <w:rsid w:val="00DD7587"/>
    <w:rsid w:val="00DD7707"/>
    <w:rsid w:val="00DE0033"/>
    <w:rsid w:val="00DE039E"/>
    <w:rsid w:val="00DE048A"/>
    <w:rsid w:val="00DE06EC"/>
    <w:rsid w:val="00DE07D0"/>
    <w:rsid w:val="00DE0A97"/>
    <w:rsid w:val="00DE171C"/>
    <w:rsid w:val="00DE18C0"/>
    <w:rsid w:val="00DE2460"/>
    <w:rsid w:val="00DE268D"/>
    <w:rsid w:val="00DE2958"/>
    <w:rsid w:val="00DE2BF9"/>
    <w:rsid w:val="00DE2DF5"/>
    <w:rsid w:val="00DE2FCB"/>
    <w:rsid w:val="00DE37BE"/>
    <w:rsid w:val="00DE3BF3"/>
    <w:rsid w:val="00DE3E11"/>
    <w:rsid w:val="00DE3E1D"/>
    <w:rsid w:val="00DE3FFA"/>
    <w:rsid w:val="00DE41D2"/>
    <w:rsid w:val="00DE450C"/>
    <w:rsid w:val="00DE499F"/>
    <w:rsid w:val="00DE4BF8"/>
    <w:rsid w:val="00DE5234"/>
    <w:rsid w:val="00DE529C"/>
    <w:rsid w:val="00DE5D68"/>
    <w:rsid w:val="00DE61B8"/>
    <w:rsid w:val="00DE63FB"/>
    <w:rsid w:val="00DE650D"/>
    <w:rsid w:val="00DE65DD"/>
    <w:rsid w:val="00DE7144"/>
    <w:rsid w:val="00DE7441"/>
    <w:rsid w:val="00DE7558"/>
    <w:rsid w:val="00DE75B4"/>
    <w:rsid w:val="00DE781B"/>
    <w:rsid w:val="00DE7A68"/>
    <w:rsid w:val="00DE7A6D"/>
    <w:rsid w:val="00DE7E63"/>
    <w:rsid w:val="00DF005C"/>
    <w:rsid w:val="00DF00E3"/>
    <w:rsid w:val="00DF019A"/>
    <w:rsid w:val="00DF0DF3"/>
    <w:rsid w:val="00DF164E"/>
    <w:rsid w:val="00DF1CAA"/>
    <w:rsid w:val="00DF1ECC"/>
    <w:rsid w:val="00DF200D"/>
    <w:rsid w:val="00DF242F"/>
    <w:rsid w:val="00DF3243"/>
    <w:rsid w:val="00DF3521"/>
    <w:rsid w:val="00DF353F"/>
    <w:rsid w:val="00DF3A23"/>
    <w:rsid w:val="00DF3B4F"/>
    <w:rsid w:val="00DF40C4"/>
    <w:rsid w:val="00DF4605"/>
    <w:rsid w:val="00DF4C37"/>
    <w:rsid w:val="00DF581E"/>
    <w:rsid w:val="00DF59B6"/>
    <w:rsid w:val="00DF5C27"/>
    <w:rsid w:val="00DF5CED"/>
    <w:rsid w:val="00DF5D04"/>
    <w:rsid w:val="00DF5DBC"/>
    <w:rsid w:val="00DF5E5C"/>
    <w:rsid w:val="00DF5F02"/>
    <w:rsid w:val="00DF60A9"/>
    <w:rsid w:val="00DF6920"/>
    <w:rsid w:val="00DF6929"/>
    <w:rsid w:val="00DF6B80"/>
    <w:rsid w:val="00DF6F38"/>
    <w:rsid w:val="00DF748A"/>
    <w:rsid w:val="00DF7C55"/>
    <w:rsid w:val="00E00206"/>
    <w:rsid w:val="00E00669"/>
    <w:rsid w:val="00E0075B"/>
    <w:rsid w:val="00E008CA"/>
    <w:rsid w:val="00E01274"/>
    <w:rsid w:val="00E01948"/>
    <w:rsid w:val="00E01B59"/>
    <w:rsid w:val="00E01CE7"/>
    <w:rsid w:val="00E01D0C"/>
    <w:rsid w:val="00E01ED0"/>
    <w:rsid w:val="00E02205"/>
    <w:rsid w:val="00E02706"/>
    <w:rsid w:val="00E0279A"/>
    <w:rsid w:val="00E0281D"/>
    <w:rsid w:val="00E029D4"/>
    <w:rsid w:val="00E02CCD"/>
    <w:rsid w:val="00E02D69"/>
    <w:rsid w:val="00E03274"/>
    <w:rsid w:val="00E035E6"/>
    <w:rsid w:val="00E036C0"/>
    <w:rsid w:val="00E0430F"/>
    <w:rsid w:val="00E044FF"/>
    <w:rsid w:val="00E046FA"/>
    <w:rsid w:val="00E048FA"/>
    <w:rsid w:val="00E04B37"/>
    <w:rsid w:val="00E05204"/>
    <w:rsid w:val="00E05625"/>
    <w:rsid w:val="00E057FE"/>
    <w:rsid w:val="00E05818"/>
    <w:rsid w:val="00E05C27"/>
    <w:rsid w:val="00E05C5D"/>
    <w:rsid w:val="00E05D29"/>
    <w:rsid w:val="00E05E15"/>
    <w:rsid w:val="00E06FB1"/>
    <w:rsid w:val="00E070D7"/>
    <w:rsid w:val="00E07148"/>
    <w:rsid w:val="00E10019"/>
    <w:rsid w:val="00E10024"/>
    <w:rsid w:val="00E106BB"/>
    <w:rsid w:val="00E1072D"/>
    <w:rsid w:val="00E10DB0"/>
    <w:rsid w:val="00E11112"/>
    <w:rsid w:val="00E113D3"/>
    <w:rsid w:val="00E113DD"/>
    <w:rsid w:val="00E11CB5"/>
    <w:rsid w:val="00E11F39"/>
    <w:rsid w:val="00E1253C"/>
    <w:rsid w:val="00E12592"/>
    <w:rsid w:val="00E12837"/>
    <w:rsid w:val="00E12A2A"/>
    <w:rsid w:val="00E12A8A"/>
    <w:rsid w:val="00E12B62"/>
    <w:rsid w:val="00E12BD8"/>
    <w:rsid w:val="00E12D77"/>
    <w:rsid w:val="00E12DAB"/>
    <w:rsid w:val="00E12EF5"/>
    <w:rsid w:val="00E12F30"/>
    <w:rsid w:val="00E137C8"/>
    <w:rsid w:val="00E13850"/>
    <w:rsid w:val="00E14078"/>
    <w:rsid w:val="00E141AC"/>
    <w:rsid w:val="00E145E6"/>
    <w:rsid w:val="00E147A2"/>
    <w:rsid w:val="00E148F8"/>
    <w:rsid w:val="00E14A0A"/>
    <w:rsid w:val="00E14A86"/>
    <w:rsid w:val="00E1506A"/>
    <w:rsid w:val="00E154C8"/>
    <w:rsid w:val="00E155EF"/>
    <w:rsid w:val="00E15FC2"/>
    <w:rsid w:val="00E16503"/>
    <w:rsid w:val="00E169DF"/>
    <w:rsid w:val="00E17154"/>
    <w:rsid w:val="00E171F1"/>
    <w:rsid w:val="00E1725B"/>
    <w:rsid w:val="00E1740D"/>
    <w:rsid w:val="00E17A48"/>
    <w:rsid w:val="00E20BBC"/>
    <w:rsid w:val="00E211A1"/>
    <w:rsid w:val="00E21590"/>
    <w:rsid w:val="00E218EF"/>
    <w:rsid w:val="00E21DA4"/>
    <w:rsid w:val="00E222EA"/>
    <w:rsid w:val="00E2242F"/>
    <w:rsid w:val="00E22731"/>
    <w:rsid w:val="00E22B91"/>
    <w:rsid w:val="00E22CBE"/>
    <w:rsid w:val="00E2318C"/>
    <w:rsid w:val="00E23B69"/>
    <w:rsid w:val="00E23F96"/>
    <w:rsid w:val="00E241AE"/>
    <w:rsid w:val="00E241F6"/>
    <w:rsid w:val="00E246F0"/>
    <w:rsid w:val="00E252E6"/>
    <w:rsid w:val="00E2539F"/>
    <w:rsid w:val="00E25650"/>
    <w:rsid w:val="00E25655"/>
    <w:rsid w:val="00E25A3B"/>
    <w:rsid w:val="00E2643D"/>
    <w:rsid w:val="00E268BC"/>
    <w:rsid w:val="00E26942"/>
    <w:rsid w:val="00E26E3A"/>
    <w:rsid w:val="00E26F1A"/>
    <w:rsid w:val="00E27056"/>
    <w:rsid w:val="00E270FA"/>
    <w:rsid w:val="00E2772F"/>
    <w:rsid w:val="00E30432"/>
    <w:rsid w:val="00E305B3"/>
    <w:rsid w:val="00E309E0"/>
    <w:rsid w:val="00E30AA1"/>
    <w:rsid w:val="00E3102E"/>
    <w:rsid w:val="00E310ED"/>
    <w:rsid w:val="00E312D6"/>
    <w:rsid w:val="00E3180C"/>
    <w:rsid w:val="00E31989"/>
    <w:rsid w:val="00E31F53"/>
    <w:rsid w:val="00E3286F"/>
    <w:rsid w:val="00E32C59"/>
    <w:rsid w:val="00E32C94"/>
    <w:rsid w:val="00E32D73"/>
    <w:rsid w:val="00E32FDA"/>
    <w:rsid w:val="00E3361B"/>
    <w:rsid w:val="00E33789"/>
    <w:rsid w:val="00E33C25"/>
    <w:rsid w:val="00E3440A"/>
    <w:rsid w:val="00E34645"/>
    <w:rsid w:val="00E349C4"/>
    <w:rsid w:val="00E34A4F"/>
    <w:rsid w:val="00E35034"/>
    <w:rsid w:val="00E35135"/>
    <w:rsid w:val="00E35F98"/>
    <w:rsid w:val="00E36651"/>
    <w:rsid w:val="00E366F1"/>
    <w:rsid w:val="00E370B4"/>
    <w:rsid w:val="00E37394"/>
    <w:rsid w:val="00E3779A"/>
    <w:rsid w:val="00E37A00"/>
    <w:rsid w:val="00E37A81"/>
    <w:rsid w:val="00E37E69"/>
    <w:rsid w:val="00E40D52"/>
    <w:rsid w:val="00E40FE4"/>
    <w:rsid w:val="00E41068"/>
    <w:rsid w:val="00E4128E"/>
    <w:rsid w:val="00E41900"/>
    <w:rsid w:val="00E419DC"/>
    <w:rsid w:val="00E41C37"/>
    <w:rsid w:val="00E4292D"/>
    <w:rsid w:val="00E42A38"/>
    <w:rsid w:val="00E42B80"/>
    <w:rsid w:val="00E42D84"/>
    <w:rsid w:val="00E42E7D"/>
    <w:rsid w:val="00E43028"/>
    <w:rsid w:val="00E435F7"/>
    <w:rsid w:val="00E4395D"/>
    <w:rsid w:val="00E43C9F"/>
    <w:rsid w:val="00E44243"/>
    <w:rsid w:val="00E444B1"/>
    <w:rsid w:val="00E44537"/>
    <w:rsid w:val="00E44585"/>
    <w:rsid w:val="00E44672"/>
    <w:rsid w:val="00E44C63"/>
    <w:rsid w:val="00E4520C"/>
    <w:rsid w:val="00E4524B"/>
    <w:rsid w:val="00E4528C"/>
    <w:rsid w:val="00E455E0"/>
    <w:rsid w:val="00E457C7"/>
    <w:rsid w:val="00E45845"/>
    <w:rsid w:val="00E4593E"/>
    <w:rsid w:val="00E46135"/>
    <w:rsid w:val="00E4616B"/>
    <w:rsid w:val="00E463A3"/>
    <w:rsid w:val="00E46A49"/>
    <w:rsid w:val="00E472FF"/>
    <w:rsid w:val="00E4742D"/>
    <w:rsid w:val="00E47925"/>
    <w:rsid w:val="00E47B99"/>
    <w:rsid w:val="00E47BF6"/>
    <w:rsid w:val="00E47C6C"/>
    <w:rsid w:val="00E506B1"/>
    <w:rsid w:val="00E50B63"/>
    <w:rsid w:val="00E50B83"/>
    <w:rsid w:val="00E50C86"/>
    <w:rsid w:val="00E51300"/>
    <w:rsid w:val="00E5139D"/>
    <w:rsid w:val="00E518AC"/>
    <w:rsid w:val="00E51AA3"/>
    <w:rsid w:val="00E51AAA"/>
    <w:rsid w:val="00E51DDA"/>
    <w:rsid w:val="00E51F6E"/>
    <w:rsid w:val="00E520BB"/>
    <w:rsid w:val="00E525AE"/>
    <w:rsid w:val="00E5260E"/>
    <w:rsid w:val="00E52B1E"/>
    <w:rsid w:val="00E52BE2"/>
    <w:rsid w:val="00E53383"/>
    <w:rsid w:val="00E53790"/>
    <w:rsid w:val="00E537AA"/>
    <w:rsid w:val="00E53C08"/>
    <w:rsid w:val="00E53C13"/>
    <w:rsid w:val="00E5406B"/>
    <w:rsid w:val="00E540D0"/>
    <w:rsid w:val="00E54404"/>
    <w:rsid w:val="00E54515"/>
    <w:rsid w:val="00E547CF"/>
    <w:rsid w:val="00E54874"/>
    <w:rsid w:val="00E5488D"/>
    <w:rsid w:val="00E5489C"/>
    <w:rsid w:val="00E5589E"/>
    <w:rsid w:val="00E55D04"/>
    <w:rsid w:val="00E55E82"/>
    <w:rsid w:val="00E56963"/>
    <w:rsid w:val="00E56971"/>
    <w:rsid w:val="00E56B70"/>
    <w:rsid w:val="00E60044"/>
    <w:rsid w:val="00E609BC"/>
    <w:rsid w:val="00E61370"/>
    <w:rsid w:val="00E6163A"/>
    <w:rsid w:val="00E617DA"/>
    <w:rsid w:val="00E61CC6"/>
    <w:rsid w:val="00E61E11"/>
    <w:rsid w:val="00E62377"/>
    <w:rsid w:val="00E624DA"/>
    <w:rsid w:val="00E62D3B"/>
    <w:rsid w:val="00E63705"/>
    <w:rsid w:val="00E63824"/>
    <w:rsid w:val="00E6387D"/>
    <w:rsid w:val="00E639CD"/>
    <w:rsid w:val="00E639D3"/>
    <w:rsid w:val="00E639FF"/>
    <w:rsid w:val="00E63D8F"/>
    <w:rsid w:val="00E63E1D"/>
    <w:rsid w:val="00E64478"/>
    <w:rsid w:val="00E64783"/>
    <w:rsid w:val="00E64B08"/>
    <w:rsid w:val="00E64D4E"/>
    <w:rsid w:val="00E65375"/>
    <w:rsid w:val="00E65526"/>
    <w:rsid w:val="00E65527"/>
    <w:rsid w:val="00E658C3"/>
    <w:rsid w:val="00E65ABF"/>
    <w:rsid w:val="00E65C58"/>
    <w:rsid w:val="00E65F6D"/>
    <w:rsid w:val="00E6627C"/>
    <w:rsid w:val="00E66663"/>
    <w:rsid w:val="00E66D3A"/>
    <w:rsid w:val="00E67166"/>
    <w:rsid w:val="00E67AC2"/>
    <w:rsid w:val="00E67EA0"/>
    <w:rsid w:val="00E700FE"/>
    <w:rsid w:val="00E70217"/>
    <w:rsid w:val="00E70570"/>
    <w:rsid w:val="00E70EC2"/>
    <w:rsid w:val="00E7142C"/>
    <w:rsid w:val="00E71AA7"/>
    <w:rsid w:val="00E71CDC"/>
    <w:rsid w:val="00E71FA9"/>
    <w:rsid w:val="00E7246D"/>
    <w:rsid w:val="00E729DC"/>
    <w:rsid w:val="00E72BA4"/>
    <w:rsid w:val="00E72C9F"/>
    <w:rsid w:val="00E73136"/>
    <w:rsid w:val="00E735FC"/>
    <w:rsid w:val="00E73709"/>
    <w:rsid w:val="00E73911"/>
    <w:rsid w:val="00E73A41"/>
    <w:rsid w:val="00E7406E"/>
    <w:rsid w:val="00E7414D"/>
    <w:rsid w:val="00E7436A"/>
    <w:rsid w:val="00E7499A"/>
    <w:rsid w:val="00E74B89"/>
    <w:rsid w:val="00E74C9A"/>
    <w:rsid w:val="00E74F81"/>
    <w:rsid w:val="00E7517B"/>
    <w:rsid w:val="00E754A5"/>
    <w:rsid w:val="00E758B4"/>
    <w:rsid w:val="00E75960"/>
    <w:rsid w:val="00E75ABF"/>
    <w:rsid w:val="00E75F3D"/>
    <w:rsid w:val="00E77136"/>
    <w:rsid w:val="00E77B98"/>
    <w:rsid w:val="00E77FE7"/>
    <w:rsid w:val="00E80164"/>
    <w:rsid w:val="00E80413"/>
    <w:rsid w:val="00E80E8E"/>
    <w:rsid w:val="00E80F4E"/>
    <w:rsid w:val="00E817B2"/>
    <w:rsid w:val="00E82A4F"/>
    <w:rsid w:val="00E82BB7"/>
    <w:rsid w:val="00E83352"/>
    <w:rsid w:val="00E833CB"/>
    <w:rsid w:val="00E833F8"/>
    <w:rsid w:val="00E839D3"/>
    <w:rsid w:val="00E83C92"/>
    <w:rsid w:val="00E84227"/>
    <w:rsid w:val="00E84CAB"/>
    <w:rsid w:val="00E8508E"/>
    <w:rsid w:val="00E857C9"/>
    <w:rsid w:val="00E858EC"/>
    <w:rsid w:val="00E85BAB"/>
    <w:rsid w:val="00E85BB1"/>
    <w:rsid w:val="00E867FE"/>
    <w:rsid w:val="00E86CB9"/>
    <w:rsid w:val="00E87123"/>
    <w:rsid w:val="00E87221"/>
    <w:rsid w:val="00E874EB"/>
    <w:rsid w:val="00E87817"/>
    <w:rsid w:val="00E90693"/>
    <w:rsid w:val="00E9101C"/>
    <w:rsid w:val="00E913CE"/>
    <w:rsid w:val="00E91487"/>
    <w:rsid w:val="00E91653"/>
    <w:rsid w:val="00E9178F"/>
    <w:rsid w:val="00E919C5"/>
    <w:rsid w:val="00E91F66"/>
    <w:rsid w:val="00E9226A"/>
    <w:rsid w:val="00E928D5"/>
    <w:rsid w:val="00E92E82"/>
    <w:rsid w:val="00E93448"/>
    <w:rsid w:val="00E9383B"/>
    <w:rsid w:val="00E93C21"/>
    <w:rsid w:val="00E93DC5"/>
    <w:rsid w:val="00E93E24"/>
    <w:rsid w:val="00E93FE9"/>
    <w:rsid w:val="00E940F6"/>
    <w:rsid w:val="00E9436A"/>
    <w:rsid w:val="00E9470D"/>
    <w:rsid w:val="00E94A3E"/>
    <w:rsid w:val="00E94C50"/>
    <w:rsid w:val="00E94DC0"/>
    <w:rsid w:val="00E94DC7"/>
    <w:rsid w:val="00E94FA1"/>
    <w:rsid w:val="00E951DE"/>
    <w:rsid w:val="00E9555F"/>
    <w:rsid w:val="00E95AA0"/>
    <w:rsid w:val="00E96CFF"/>
    <w:rsid w:val="00E97828"/>
    <w:rsid w:val="00EA0610"/>
    <w:rsid w:val="00EA11A6"/>
    <w:rsid w:val="00EA124C"/>
    <w:rsid w:val="00EA15FD"/>
    <w:rsid w:val="00EA1886"/>
    <w:rsid w:val="00EA2511"/>
    <w:rsid w:val="00EA26B8"/>
    <w:rsid w:val="00EA2A26"/>
    <w:rsid w:val="00EA2EA4"/>
    <w:rsid w:val="00EA300D"/>
    <w:rsid w:val="00EA309E"/>
    <w:rsid w:val="00EA312B"/>
    <w:rsid w:val="00EA3219"/>
    <w:rsid w:val="00EA349F"/>
    <w:rsid w:val="00EA3827"/>
    <w:rsid w:val="00EA385F"/>
    <w:rsid w:val="00EA3BA6"/>
    <w:rsid w:val="00EA3EEE"/>
    <w:rsid w:val="00EA3EF3"/>
    <w:rsid w:val="00EA41AB"/>
    <w:rsid w:val="00EA4AAB"/>
    <w:rsid w:val="00EA4AF8"/>
    <w:rsid w:val="00EA4F85"/>
    <w:rsid w:val="00EA5087"/>
    <w:rsid w:val="00EA516B"/>
    <w:rsid w:val="00EA544D"/>
    <w:rsid w:val="00EA5A58"/>
    <w:rsid w:val="00EA5BE8"/>
    <w:rsid w:val="00EA5CCC"/>
    <w:rsid w:val="00EA5E98"/>
    <w:rsid w:val="00EA6257"/>
    <w:rsid w:val="00EA6262"/>
    <w:rsid w:val="00EA67C0"/>
    <w:rsid w:val="00EA687D"/>
    <w:rsid w:val="00EA68B0"/>
    <w:rsid w:val="00EA69C3"/>
    <w:rsid w:val="00EA705F"/>
    <w:rsid w:val="00EA7075"/>
    <w:rsid w:val="00EA707C"/>
    <w:rsid w:val="00EA7C1D"/>
    <w:rsid w:val="00EB066D"/>
    <w:rsid w:val="00EB06AB"/>
    <w:rsid w:val="00EB07B3"/>
    <w:rsid w:val="00EB0CCE"/>
    <w:rsid w:val="00EB2012"/>
    <w:rsid w:val="00EB2744"/>
    <w:rsid w:val="00EB274D"/>
    <w:rsid w:val="00EB312C"/>
    <w:rsid w:val="00EB3276"/>
    <w:rsid w:val="00EB34B4"/>
    <w:rsid w:val="00EB37C9"/>
    <w:rsid w:val="00EB37E2"/>
    <w:rsid w:val="00EB38E4"/>
    <w:rsid w:val="00EB3AE4"/>
    <w:rsid w:val="00EB46F1"/>
    <w:rsid w:val="00EB4B03"/>
    <w:rsid w:val="00EB4D9A"/>
    <w:rsid w:val="00EB4E15"/>
    <w:rsid w:val="00EB5119"/>
    <w:rsid w:val="00EB549B"/>
    <w:rsid w:val="00EB54BD"/>
    <w:rsid w:val="00EB5965"/>
    <w:rsid w:val="00EB5B56"/>
    <w:rsid w:val="00EB5D8E"/>
    <w:rsid w:val="00EB63AA"/>
    <w:rsid w:val="00EB6656"/>
    <w:rsid w:val="00EB6B1D"/>
    <w:rsid w:val="00EB703C"/>
    <w:rsid w:val="00EB750B"/>
    <w:rsid w:val="00EB7717"/>
    <w:rsid w:val="00EB7A33"/>
    <w:rsid w:val="00EC0204"/>
    <w:rsid w:val="00EC0DD8"/>
    <w:rsid w:val="00EC13C5"/>
    <w:rsid w:val="00EC194B"/>
    <w:rsid w:val="00EC1B3E"/>
    <w:rsid w:val="00EC1E3C"/>
    <w:rsid w:val="00EC2455"/>
    <w:rsid w:val="00EC28F3"/>
    <w:rsid w:val="00EC2C47"/>
    <w:rsid w:val="00EC2DE2"/>
    <w:rsid w:val="00EC3881"/>
    <w:rsid w:val="00EC3D96"/>
    <w:rsid w:val="00EC46CB"/>
    <w:rsid w:val="00EC4A34"/>
    <w:rsid w:val="00EC4E39"/>
    <w:rsid w:val="00EC53E9"/>
    <w:rsid w:val="00EC55A4"/>
    <w:rsid w:val="00EC5704"/>
    <w:rsid w:val="00EC5D7E"/>
    <w:rsid w:val="00EC5EDC"/>
    <w:rsid w:val="00EC5F54"/>
    <w:rsid w:val="00EC6204"/>
    <w:rsid w:val="00EC62D6"/>
    <w:rsid w:val="00EC63B5"/>
    <w:rsid w:val="00EC63D4"/>
    <w:rsid w:val="00EC6613"/>
    <w:rsid w:val="00EC66AF"/>
    <w:rsid w:val="00EC69F7"/>
    <w:rsid w:val="00EC6D58"/>
    <w:rsid w:val="00EC6DF8"/>
    <w:rsid w:val="00EC6E2A"/>
    <w:rsid w:val="00EC73FA"/>
    <w:rsid w:val="00EC785D"/>
    <w:rsid w:val="00EC78C3"/>
    <w:rsid w:val="00EC79A9"/>
    <w:rsid w:val="00EC7FB3"/>
    <w:rsid w:val="00ED01A1"/>
    <w:rsid w:val="00ED04FA"/>
    <w:rsid w:val="00ED12BA"/>
    <w:rsid w:val="00ED152C"/>
    <w:rsid w:val="00ED1A29"/>
    <w:rsid w:val="00ED1AF5"/>
    <w:rsid w:val="00ED1D50"/>
    <w:rsid w:val="00ED220E"/>
    <w:rsid w:val="00ED2561"/>
    <w:rsid w:val="00ED2711"/>
    <w:rsid w:val="00ED28DE"/>
    <w:rsid w:val="00ED2BDD"/>
    <w:rsid w:val="00ED2FA8"/>
    <w:rsid w:val="00ED466D"/>
    <w:rsid w:val="00ED4745"/>
    <w:rsid w:val="00ED4839"/>
    <w:rsid w:val="00ED4D79"/>
    <w:rsid w:val="00ED50AA"/>
    <w:rsid w:val="00ED565B"/>
    <w:rsid w:val="00ED585A"/>
    <w:rsid w:val="00ED5975"/>
    <w:rsid w:val="00ED5C67"/>
    <w:rsid w:val="00ED6156"/>
    <w:rsid w:val="00ED61F0"/>
    <w:rsid w:val="00ED659B"/>
    <w:rsid w:val="00ED67E4"/>
    <w:rsid w:val="00ED6D1A"/>
    <w:rsid w:val="00ED6DFC"/>
    <w:rsid w:val="00ED7471"/>
    <w:rsid w:val="00ED78FF"/>
    <w:rsid w:val="00ED7C5C"/>
    <w:rsid w:val="00ED7E72"/>
    <w:rsid w:val="00ED7F57"/>
    <w:rsid w:val="00EE0344"/>
    <w:rsid w:val="00EE03A2"/>
    <w:rsid w:val="00EE0890"/>
    <w:rsid w:val="00EE0F60"/>
    <w:rsid w:val="00EE1027"/>
    <w:rsid w:val="00EE115A"/>
    <w:rsid w:val="00EE1191"/>
    <w:rsid w:val="00EE11D5"/>
    <w:rsid w:val="00EE12B2"/>
    <w:rsid w:val="00EE253A"/>
    <w:rsid w:val="00EE2896"/>
    <w:rsid w:val="00EE29B6"/>
    <w:rsid w:val="00EE2B6F"/>
    <w:rsid w:val="00EE35CC"/>
    <w:rsid w:val="00EE373B"/>
    <w:rsid w:val="00EE3790"/>
    <w:rsid w:val="00EE398D"/>
    <w:rsid w:val="00EE446D"/>
    <w:rsid w:val="00EE4486"/>
    <w:rsid w:val="00EE4AF8"/>
    <w:rsid w:val="00EE4F3B"/>
    <w:rsid w:val="00EE5BD5"/>
    <w:rsid w:val="00EE5E3A"/>
    <w:rsid w:val="00EE673A"/>
    <w:rsid w:val="00EE6CFF"/>
    <w:rsid w:val="00EE6FC8"/>
    <w:rsid w:val="00EE7974"/>
    <w:rsid w:val="00EE7A10"/>
    <w:rsid w:val="00EE7A18"/>
    <w:rsid w:val="00EE7B4C"/>
    <w:rsid w:val="00EE7EA5"/>
    <w:rsid w:val="00EF01EA"/>
    <w:rsid w:val="00EF036F"/>
    <w:rsid w:val="00EF0522"/>
    <w:rsid w:val="00EF055F"/>
    <w:rsid w:val="00EF075D"/>
    <w:rsid w:val="00EF07F6"/>
    <w:rsid w:val="00EF1034"/>
    <w:rsid w:val="00EF103D"/>
    <w:rsid w:val="00EF16E5"/>
    <w:rsid w:val="00EF1BE6"/>
    <w:rsid w:val="00EF1BF3"/>
    <w:rsid w:val="00EF1C00"/>
    <w:rsid w:val="00EF2117"/>
    <w:rsid w:val="00EF294E"/>
    <w:rsid w:val="00EF29B9"/>
    <w:rsid w:val="00EF2B7A"/>
    <w:rsid w:val="00EF2DF5"/>
    <w:rsid w:val="00EF317D"/>
    <w:rsid w:val="00EF35BF"/>
    <w:rsid w:val="00EF37B8"/>
    <w:rsid w:val="00EF4250"/>
    <w:rsid w:val="00EF4945"/>
    <w:rsid w:val="00EF49AD"/>
    <w:rsid w:val="00EF49C2"/>
    <w:rsid w:val="00EF4E4B"/>
    <w:rsid w:val="00EF510C"/>
    <w:rsid w:val="00EF52D7"/>
    <w:rsid w:val="00EF5A43"/>
    <w:rsid w:val="00EF632F"/>
    <w:rsid w:val="00EF6695"/>
    <w:rsid w:val="00EF6723"/>
    <w:rsid w:val="00EF6992"/>
    <w:rsid w:val="00EF6AE3"/>
    <w:rsid w:val="00EF6F17"/>
    <w:rsid w:val="00EF70F4"/>
    <w:rsid w:val="00EF7194"/>
    <w:rsid w:val="00EF71FE"/>
    <w:rsid w:val="00EF73C8"/>
    <w:rsid w:val="00EF7D0B"/>
    <w:rsid w:val="00F00004"/>
    <w:rsid w:val="00F00687"/>
    <w:rsid w:val="00F0095F"/>
    <w:rsid w:val="00F00C78"/>
    <w:rsid w:val="00F00C90"/>
    <w:rsid w:val="00F010BD"/>
    <w:rsid w:val="00F0133C"/>
    <w:rsid w:val="00F01A16"/>
    <w:rsid w:val="00F02234"/>
    <w:rsid w:val="00F02494"/>
    <w:rsid w:val="00F02E4D"/>
    <w:rsid w:val="00F030D2"/>
    <w:rsid w:val="00F03370"/>
    <w:rsid w:val="00F0341C"/>
    <w:rsid w:val="00F0391D"/>
    <w:rsid w:val="00F0397C"/>
    <w:rsid w:val="00F03982"/>
    <w:rsid w:val="00F03E10"/>
    <w:rsid w:val="00F047D0"/>
    <w:rsid w:val="00F04CBC"/>
    <w:rsid w:val="00F052F4"/>
    <w:rsid w:val="00F05421"/>
    <w:rsid w:val="00F05E9C"/>
    <w:rsid w:val="00F061B7"/>
    <w:rsid w:val="00F06C10"/>
    <w:rsid w:val="00F072FF"/>
    <w:rsid w:val="00F07947"/>
    <w:rsid w:val="00F1034B"/>
    <w:rsid w:val="00F10983"/>
    <w:rsid w:val="00F109C7"/>
    <w:rsid w:val="00F10A73"/>
    <w:rsid w:val="00F10C6C"/>
    <w:rsid w:val="00F110EF"/>
    <w:rsid w:val="00F11534"/>
    <w:rsid w:val="00F11616"/>
    <w:rsid w:val="00F11B54"/>
    <w:rsid w:val="00F11DFC"/>
    <w:rsid w:val="00F1222C"/>
    <w:rsid w:val="00F122C0"/>
    <w:rsid w:val="00F122E9"/>
    <w:rsid w:val="00F1240C"/>
    <w:rsid w:val="00F126F7"/>
    <w:rsid w:val="00F12836"/>
    <w:rsid w:val="00F12F0C"/>
    <w:rsid w:val="00F1305C"/>
    <w:rsid w:val="00F13857"/>
    <w:rsid w:val="00F13D43"/>
    <w:rsid w:val="00F14126"/>
    <w:rsid w:val="00F1438D"/>
    <w:rsid w:val="00F148FF"/>
    <w:rsid w:val="00F14AD2"/>
    <w:rsid w:val="00F14C20"/>
    <w:rsid w:val="00F14DF2"/>
    <w:rsid w:val="00F1500C"/>
    <w:rsid w:val="00F15470"/>
    <w:rsid w:val="00F1557B"/>
    <w:rsid w:val="00F15627"/>
    <w:rsid w:val="00F15DF9"/>
    <w:rsid w:val="00F15F2D"/>
    <w:rsid w:val="00F1604A"/>
    <w:rsid w:val="00F16313"/>
    <w:rsid w:val="00F16C0C"/>
    <w:rsid w:val="00F1724E"/>
    <w:rsid w:val="00F174E3"/>
    <w:rsid w:val="00F1751B"/>
    <w:rsid w:val="00F17596"/>
    <w:rsid w:val="00F176B2"/>
    <w:rsid w:val="00F177B6"/>
    <w:rsid w:val="00F1785A"/>
    <w:rsid w:val="00F17FB9"/>
    <w:rsid w:val="00F204B6"/>
    <w:rsid w:val="00F20C05"/>
    <w:rsid w:val="00F20C8F"/>
    <w:rsid w:val="00F215F4"/>
    <w:rsid w:val="00F21812"/>
    <w:rsid w:val="00F21A1D"/>
    <w:rsid w:val="00F21A3E"/>
    <w:rsid w:val="00F21A40"/>
    <w:rsid w:val="00F21E01"/>
    <w:rsid w:val="00F2245F"/>
    <w:rsid w:val="00F225B0"/>
    <w:rsid w:val="00F2265F"/>
    <w:rsid w:val="00F22741"/>
    <w:rsid w:val="00F22A7C"/>
    <w:rsid w:val="00F22E86"/>
    <w:rsid w:val="00F22F66"/>
    <w:rsid w:val="00F237A9"/>
    <w:rsid w:val="00F239F2"/>
    <w:rsid w:val="00F24182"/>
    <w:rsid w:val="00F2431A"/>
    <w:rsid w:val="00F2492F"/>
    <w:rsid w:val="00F25251"/>
    <w:rsid w:val="00F25685"/>
    <w:rsid w:val="00F26064"/>
    <w:rsid w:val="00F26D1C"/>
    <w:rsid w:val="00F26E9C"/>
    <w:rsid w:val="00F27281"/>
    <w:rsid w:val="00F27380"/>
    <w:rsid w:val="00F276C1"/>
    <w:rsid w:val="00F278EA"/>
    <w:rsid w:val="00F27A4C"/>
    <w:rsid w:val="00F27D9E"/>
    <w:rsid w:val="00F30139"/>
    <w:rsid w:val="00F3070E"/>
    <w:rsid w:val="00F30EF5"/>
    <w:rsid w:val="00F31613"/>
    <w:rsid w:val="00F316DF"/>
    <w:rsid w:val="00F31914"/>
    <w:rsid w:val="00F31C49"/>
    <w:rsid w:val="00F3208F"/>
    <w:rsid w:val="00F325F6"/>
    <w:rsid w:val="00F32AB4"/>
    <w:rsid w:val="00F330EB"/>
    <w:rsid w:val="00F33AAF"/>
    <w:rsid w:val="00F33FF0"/>
    <w:rsid w:val="00F342BB"/>
    <w:rsid w:val="00F352BC"/>
    <w:rsid w:val="00F3531A"/>
    <w:rsid w:val="00F354F6"/>
    <w:rsid w:val="00F35A8A"/>
    <w:rsid w:val="00F35F16"/>
    <w:rsid w:val="00F36255"/>
    <w:rsid w:val="00F36448"/>
    <w:rsid w:val="00F365A6"/>
    <w:rsid w:val="00F378D8"/>
    <w:rsid w:val="00F37C4E"/>
    <w:rsid w:val="00F37C5E"/>
    <w:rsid w:val="00F37CB6"/>
    <w:rsid w:val="00F37D9D"/>
    <w:rsid w:val="00F4004A"/>
    <w:rsid w:val="00F4011F"/>
    <w:rsid w:val="00F401F8"/>
    <w:rsid w:val="00F40436"/>
    <w:rsid w:val="00F405BE"/>
    <w:rsid w:val="00F406D5"/>
    <w:rsid w:val="00F408B0"/>
    <w:rsid w:val="00F41314"/>
    <w:rsid w:val="00F41316"/>
    <w:rsid w:val="00F4179A"/>
    <w:rsid w:val="00F41B46"/>
    <w:rsid w:val="00F420E2"/>
    <w:rsid w:val="00F421E3"/>
    <w:rsid w:val="00F423C1"/>
    <w:rsid w:val="00F427D0"/>
    <w:rsid w:val="00F42932"/>
    <w:rsid w:val="00F42A48"/>
    <w:rsid w:val="00F42CC4"/>
    <w:rsid w:val="00F432E7"/>
    <w:rsid w:val="00F434F7"/>
    <w:rsid w:val="00F43A15"/>
    <w:rsid w:val="00F43F01"/>
    <w:rsid w:val="00F444B1"/>
    <w:rsid w:val="00F44D99"/>
    <w:rsid w:val="00F44DEC"/>
    <w:rsid w:val="00F45111"/>
    <w:rsid w:val="00F454C5"/>
    <w:rsid w:val="00F458FC"/>
    <w:rsid w:val="00F459B1"/>
    <w:rsid w:val="00F4692E"/>
    <w:rsid w:val="00F47075"/>
    <w:rsid w:val="00F4718C"/>
    <w:rsid w:val="00F4743C"/>
    <w:rsid w:val="00F476DD"/>
    <w:rsid w:val="00F47E42"/>
    <w:rsid w:val="00F47ECA"/>
    <w:rsid w:val="00F501AC"/>
    <w:rsid w:val="00F50508"/>
    <w:rsid w:val="00F508B1"/>
    <w:rsid w:val="00F50E22"/>
    <w:rsid w:val="00F5102A"/>
    <w:rsid w:val="00F51549"/>
    <w:rsid w:val="00F51AC5"/>
    <w:rsid w:val="00F51C86"/>
    <w:rsid w:val="00F52043"/>
    <w:rsid w:val="00F52978"/>
    <w:rsid w:val="00F52C62"/>
    <w:rsid w:val="00F52D94"/>
    <w:rsid w:val="00F533D5"/>
    <w:rsid w:val="00F53ED4"/>
    <w:rsid w:val="00F53FC6"/>
    <w:rsid w:val="00F5462D"/>
    <w:rsid w:val="00F54F52"/>
    <w:rsid w:val="00F55601"/>
    <w:rsid w:val="00F55887"/>
    <w:rsid w:val="00F55C51"/>
    <w:rsid w:val="00F56209"/>
    <w:rsid w:val="00F5638F"/>
    <w:rsid w:val="00F564F0"/>
    <w:rsid w:val="00F56A98"/>
    <w:rsid w:val="00F56ABD"/>
    <w:rsid w:val="00F56FAF"/>
    <w:rsid w:val="00F57C50"/>
    <w:rsid w:val="00F60107"/>
    <w:rsid w:val="00F603D6"/>
    <w:rsid w:val="00F603D7"/>
    <w:rsid w:val="00F605EB"/>
    <w:rsid w:val="00F606D6"/>
    <w:rsid w:val="00F6132A"/>
    <w:rsid w:val="00F61398"/>
    <w:rsid w:val="00F6139E"/>
    <w:rsid w:val="00F617AF"/>
    <w:rsid w:val="00F61805"/>
    <w:rsid w:val="00F61AD9"/>
    <w:rsid w:val="00F61B34"/>
    <w:rsid w:val="00F61D4B"/>
    <w:rsid w:val="00F61FBD"/>
    <w:rsid w:val="00F62207"/>
    <w:rsid w:val="00F6255C"/>
    <w:rsid w:val="00F62686"/>
    <w:rsid w:val="00F62694"/>
    <w:rsid w:val="00F62790"/>
    <w:rsid w:val="00F62AEE"/>
    <w:rsid w:val="00F63030"/>
    <w:rsid w:val="00F63A82"/>
    <w:rsid w:val="00F63D07"/>
    <w:rsid w:val="00F64050"/>
    <w:rsid w:val="00F64839"/>
    <w:rsid w:val="00F648DE"/>
    <w:rsid w:val="00F649E8"/>
    <w:rsid w:val="00F6508C"/>
    <w:rsid w:val="00F65344"/>
    <w:rsid w:val="00F65A9A"/>
    <w:rsid w:val="00F6617F"/>
    <w:rsid w:val="00F66858"/>
    <w:rsid w:val="00F66931"/>
    <w:rsid w:val="00F66E3E"/>
    <w:rsid w:val="00F679BE"/>
    <w:rsid w:val="00F67A13"/>
    <w:rsid w:val="00F67B06"/>
    <w:rsid w:val="00F67CA4"/>
    <w:rsid w:val="00F70070"/>
    <w:rsid w:val="00F700A5"/>
    <w:rsid w:val="00F70C49"/>
    <w:rsid w:val="00F7116F"/>
    <w:rsid w:val="00F71531"/>
    <w:rsid w:val="00F71A4F"/>
    <w:rsid w:val="00F71ACE"/>
    <w:rsid w:val="00F71C44"/>
    <w:rsid w:val="00F72061"/>
    <w:rsid w:val="00F7232A"/>
    <w:rsid w:val="00F72471"/>
    <w:rsid w:val="00F727F9"/>
    <w:rsid w:val="00F72DA3"/>
    <w:rsid w:val="00F73533"/>
    <w:rsid w:val="00F73BB1"/>
    <w:rsid w:val="00F747C6"/>
    <w:rsid w:val="00F7493B"/>
    <w:rsid w:val="00F74B5F"/>
    <w:rsid w:val="00F75AF8"/>
    <w:rsid w:val="00F761AA"/>
    <w:rsid w:val="00F76231"/>
    <w:rsid w:val="00F762B7"/>
    <w:rsid w:val="00F76547"/>
    <w:rsid w:val="00F76816"/>
    <w:rsid w:val="00F768D9"/>
    <w:rsid w:val="00F76B11"/>
    <w:rsid w:val="00F76CF4"/>
    <w:rsid w:val="00F77093"/>
    <w:rsid w:val="00F77285"/>
    <w:rsid w:val="00F772D9"/>
    <w:rsid w:val="00F7741D"/>
    <w:rsid w:val="00F77C2B"/>
    <w:rsid w:val="00F77C79"/>
    <w:rsid w:val="00F77C83"/>
    <w:rsid w:val="00F77D91"/>
    <w:rsid w:val="00F77DEE"/>
    <w:rsid w:val="00F80131"/>
    <w:rsid w:val="00F802D3"/>
    <w:rsid w:val="00F80504"/>
    <w:rsid w:val="00F80805"/>
    <w:rsid w:val="00F80C42"/>
    <w:rsid w:val="00F80ECE"/>
    <w:rsid w:val="00F80EE3"/>
    <w:rsid w:val="00F80FAB"/>
    <w:rsid w:val="00F8128E"/>
    <w:rsid w:val="00F8137B"/>
    <w:rsid w:val="00F81B7D"/>
    <w:rsid w:val="00F81BE4"/>
    <w:rsid w:val="00F81C46"/>
    <w:rsid w:val="00F81D09"/>
    <w:rsid w:val="00F828DD"/>
    <w:rsid w:val="00F82E4D"/>
    <w:rsid w:val="00F83136"/>
    <w:rsid w:val="00F83699"/>
    <w:rsid w:val="00F83795"/>
    <w:rsid w:val="00F8388A"/>
    <w:rsid w:val="00F83AF7"/>
    <w:rsid w:val="00F83F15"/>
    <w:rsid w:val="00F841D7"/>
    <w:rsid w:val="00F842B9"/>
    <w:rsid w:val="00F84346"/>
    <w:rsid w:val="00F84A06"/>
    <w:rsid w:val="00F84BF0"/>
    <w:rsid w:val="00F84CB5"/>
    <w:rsid w:val="00F85639"/>
    <w:rsid w:val="00F859C3"/>
    <w:rsid w:val="00F86086"/>
    <w:rsid w:val="00F862E6"/>
    <w:rsid w:val="00F86813"/>
    <w:rsid w:val="00F86A81"/>
    <w:rsid w:val="00F86C40"/>
    <w:rsid w:val="00F86F06"/>
    <w:rsid w:val="00F87077"/>
    <w:rsid w:val="00F870D8"/>
    <w:rsid w:val="00F873B0"/>
    <w:rsid w:val="00F87536"/>
    <w:rsid w:val="00F8769C"/>
    <w:rsid w:val="00F8787C"/>
    <w:rsid w:val="00F90432"/>
    <w:rsid w:val="00F9069C"/>
    <w:rsid w:val="00F90940"/>
    <w:rsid w:val="00F91446"/>
    <w:rsid w:val="00F91468"/>
    <w:rsid w:val="00F9163C"/>
    <w:rsid w:val="00F91712"/>
    <w:rsid w:val="00F923B0"/>
    <w:rsid w:val="00F92722"/>
    <w:rsid w:val="00F928A3"/>
    <w:rsid w:val="00F9292E"/>
    <w:rsid w:val="00F92A4F"/>
    <w:rsid w:val="00F930A5"/>
    <w:rsid w:val="00F93595"/>
    <w:rsid w:val="00F93631"/>
    <w:rsid w:val="00F9391E"/>
    <w:rsid w:val="00F93A6E"/>
    <w:rsid w:val="00F93C12"/>
    <w:rsid w:val="00F940B0"/>
    <w:rsid w:val="00F940BA"/>
    <w:rsid w:val="00F9466F"/>
    <w:rsid w:val="00F9490B"/>
    <w:rsid w:val="00F94AB3"/>
    <w:rsid w:val="00F94AF5"/>
    <w:rsid w:val="00F94EA7"/>
    <w:rsid w:val="00F959BC"/>
    <w:rsid w:val="00F95A75"/>
    <w:rsid w:val="00F95D33"/>
    <w:rsid w:val="00F961C8"/>
    <w:rsid w:val="00F962EC"/>
    <w:rsid w:val="00F969EE"/>
    <w:rsid w:val="00F97350"/>
    <w:rsid w:val="00F97667"/>
    <w:rsid w:val="00F97A67"/>
    <w:rsid w:val="00FA0AD7"/>
    <w:rsid w:val="00FA0DC8"/>
    <w:rsid w:val="00FA0EB3"/>
    <w:rsid w:val="00FA1106"/>
    <w:rsid w:val="00FA141D"/>
    <w:rsid w:val="00FA1573"/>
    <w:rsid w:val="00FA1A13"/>
    <w:rsid w:val="00FA1A3F"/>
    <w:rsid w:val="00FA1A8D"/>
    <w:rsid w:val="00FA2453"/>
    <w:rsid w:val="00FA2C10"/>
    <w:rsid w:val="00FA34B2"/>
    <w:rsid w:val="00FA354F"/>
    <w:rsid w:val="00FA3C25"/>
    <w:rsid w:val="00FA41DA"/>
    <w:rsid w:val="00FA48A3"/>
    <w:rsid w:val="00FA4901"/>
    <w:rsid w:val="00FA493D"/>
    <w:rsid w:val="00FA5718"/>
    <w:rsid w:val="00FA58BE"/>
    <w:rsid w:val="00FA5FCB"/>
    <w:rsid w:val="00FA618E"/>
    <w:rsid w:val="00FA65E3"/>
    <w:rsid w:val="00FA6D0E"/>
    <w:rsid w:val="00FA7336"/>
    <w:rsid w:val="00FA7362"/>
    <w:rsid w:val="00FA73B7"/>
    <w:rsid w:val="00FA7B86"/>
    <w:rsid w:val="00FA7EE6"/>
    <w:rsid w:val="00FB0308"/>
    <w:rsid w:val="00FB0651"/>
    <w:rsid w:val="00FB0AD0"/>
    <w:rsid w:val="00FB0E6D"/>
    <w:rsid w:val="00FB108C"/>
    <w:rsid w:val="00FB12E3"/>
    <w:rsid w:val="00FB143D"/>
    <w:rsid w:val="00FB15F5"/>
    <w:rsid w:val="00FB19A8"/>
    <w:rsid w:val="00FB2166"/>
    <w:rsid w:val="00FB2EF2"/>
    <w:rsid w:val="00FB3037"/>
    <w:rsid w:val="00FB3066"/>
    <w:rsid w:val="00FB36E5"/>
    <w:rsid w:val="00FB3733"/>
    <w:rsid w:val="00FB3A44"/>
    <w:rsid w:val="00FB3AC7"/>
    <w:rsid w:val="00FB4354"/>
    <w:rsid w:val="00FB43B4"/>
    <w:rsid w:val="00FB5313"/>
    <w:rsid w:val="00FB58EA"/>
    <w:rsid w:val="00FB624F"/>
    <w:rsid w:val="00FB65AE"/>
    <w:rsid w:val="00FB6755"/>
    <w:rsid w:val="00FB698F"/>
    <w:rsid w:val="00FB69D0"/>
    <w:rsid w:val="00FB6B8C"/>
    <w:rsid w:val="00FB6BC8"/>
    <w:rsid w:val="00FB7211"/>
    <w:rsid w:val="00FB7257"/>
    <w:rsid w:val="00FB72E4"/>
    <w:rsid w:val="00FB7384"/>
    <w:rsid w:val="00FC0098"/>
    <w:rsid w:val="00FC024C"/>
    <w:rsid w:val="00FC04DD"/>
    <w:rsid w:val="00FC0926"/>
    <w:rsid w:val="00FC0A94"/>
    <w:rsid w:val="00FC0B2B"/>
    <w:rsid w:val="00FC0DE9"/>
    <w:rsid w:val="00FC11B7"/>
    <w:rsid w:val="00FC12AF"/>
    <w:rsid w:val="00FC131E"/>
    <w:rsid w:val="00FC1950"/>
    <w:rsid w:val="00FC1B30"/>
    <w:rsid w:val="00FC20F1"/>
    <w:rsid w:val="00FC243F"/>
    <w:rsid w:val="00FC2590"/>
    <w:rsid w:val="00FC25D1"/>
    <w:rsid w:val="00FC2908"/>
    <w:rsid w:val="00FC2C4C"/>
    <w:rsid w:val="00FC33B6"/>
    <w:rsid w:val="00FC35F2"/>
    <w:rsid w:val="00FC3AE0"/>
    <w:rsid w:val="00FC3B8B"/>
    <w:rsid w:val="00FC3CDB"/>
    <w:rsid w:val="00FC3E8E"/>
    <w:rsid w:val="00FC4193"/>
    <w:rsid w:val="00FC41D1"/>
    <w:rsid w:val="00FC42BA"/>
    <w:rsid w:val="00FC4429"/>
    <w:rsid w:val="00FC474A"/>
    <w:rsid w:val="00FC478A"/>
    <w:rsid w:val="00FC4809"/>
    <w:rsid w:val="00FC4A9B"/>
    <w:rsid w:val="00FC4E42"/>
    <w:rsid w:val="00FC5399"/>
    <w:rsid w:val="00FC5532"/>
    <w:rsid w:val="00FC55F3"/>
    <w:rsid w:val="00FC5749"/>
    <w:rsid w:val="00FC5C92"/>
    <w:rsid w:val="00FC6081"/>
    <w:rsid w:val="00FC62AE"/>
    <w:rsid w:val="00FC63DF"/>
    <w:rsid w:val="00FC65A3"/>
    <w:rsid w:val="00FC67D6"/>
    <w:rsid w:val="00FC777E"/>
    <w:rsid w:val="00FC7A5D"/>
    <w:rsid w:val="00FC7BD2"/>
    <w:rsid w:val="00FCF70F"/>
    <w:rsid w:val="00FD0C38"/>
    <w:rsid w:val="00FD1213"/>
    <w:rsid w:val="00FD14C4"/>
    <w:rsid w:val="00FD154C"/>
    <w:rsid w:val="00FD1A36"/>
    <w:rsid w:val="00FD20DD"/>
    <w:rsid w:val="00FD22E1"/>
    <w:rsid w:val="00FD27E9"/>
    <w:rsid w:val="00FD2DAA"/>
    <w:rsid w:val="00FD30A0"/>
    <w:rsid w:val="00FD37F9"/>
    <w:rsid w:val="00FD3BE7"/>
    <w:rsid w:val="00FD43EF"/>
    <w:rsid w:val="00FD47B7"/>
    <w:rsid w:val="00FD4A26"/>
    <w:rsid w:val="00FD5149"/>
    <w:rsid w:val="00FD5744"/>
    <w:rsid w:val="00FD575A"/>
    <w:rsid w:val="00FD5A3A"/>
    <w:rsid w:val="00FD5B11"/>
    <w:rsid w:val="00FD5C76"/>
    <w:rsid w:val="00FD5D36"/>
    <w:rsid w:val="00FD623F"/>
    <w:rsid w:val="00FD6664"/>
    <w:rsid w:val="00FD6749"/>
    <w:rsid w:val="00FD6A26"/>
    <w:rsid w:val="00FD6B18"/>
    <w:rsid w:val="00FD6CFE"/>
    <w:rsid w:val="00FD6F1B"/>
    <w:rsid w:val="00FD76A1"/>
    <w:rsid w:val="00FD7739"/>
    <w:rsid w:val="00FD777A"/>
    <w:rsid w:val="00FD7850"/>
    <w:rsid w:val="00FD7B34"/>
    <w:rsid w:val="00FD7C78"/>
    <w:rsid w:val="00FD7D59"/>
    <w:rsid w:val="00FD7F77"/>
    <w:rsid w:val="00FE0273"/>
    <w:rsid w:val="00FE0DA0"/>
    <w:rsid w:val="00FE0EFC"/>
    <w:rsid w:val="00FE1678"/>
    <w:rsid w:val="00FE235E"/>
    <w:rsid w:val="00FE3058"/>
    <w:rsid w:val="00FE36EE"/>
    <w:rsid w:val="00FE38FA"/>
    <w:rsid w:val="00FE3A2B"/>
    <w:rsid w:val="00FE40E1"/>
    <w:rsid w:val="00FE440D"/>
    <w:rsid w:val="00FE4528"/>
    <w:rsid w:val="00FE4572"/>
    <w:rsid w:val="00FE490F"/>
    <w:rsid w:val="00FE4A18"/>
    <w:rsid w:val="00FE4B52"/>
    <w:rsid w:val="00FE4F01"/>
    <w:rsid w:val="00FE5640"/>
    <w:rsid w:val="00FE5758"/>
    <w:rsid w:val="00FE5B46"/>
    <w:rsid w:val="00FE5C3A"/>
    <w:rsid w:val="00FE6211"/>
    <w:rsid w:val="00FE62E3"/>
    <w:rsid w:val="00FE66A5"/>
    <w:rsid w:val="00FE6F63"/>
    <w:rsid w:val="00FE71D3"/>
    <w:rsid w:val="00FE7407"/>
    <w:rsid w:val="00FE77AE"/>
    <w:rsid w:val="00FF03FF"/>
    <w:rsid w:val="00FF0413"/>
    <w:rsid w:val="00FF0A7F"/>
    <w:rsid w:val="00FF1098"/>
    <w:rsid w:val="00FF138D"/>
    <w:rsid w:val="00FF170D"/>
    <w:rsid w:val="00FF18FE"/>
    <w:rsid w:val="00FF1B29"/>
    <w:rsid w:val="00FF1D17"/>
    <w:rsid w:val="00FF1F70"/>
    <w:rsid w:val="00FF2340"/>
    <w:rsid w:val="00FF308C"/>
    <w:rsid w:val="00FF3302"/>
    <w:rsid w:val="00FF3858"/>
    <w:rsid w:val="00FF3AC7"/>
    <w:rsid w:val="00FF3B09"/>
    <w:rsid w:val="00FF3C30"/>
    <w:rsid w:val="00FF3EDC"/>
    <w:rsid w:val="00FF4256"/>
    <w:rsid w:val="00FF42A6"/>
    <w:rsid w:val="00FF445F"/>
    <w:rsid w:val="00FF4774"/>
    <w:rsid w:val="00FF4CA8"/>
    <w:rsid w:val="00FF50A1"/>
    <w:rsid w:val="00FF51B9"/>
    <w:rsid w:val="00FF5745"/>
    <w:rsid w:val="00FF5A82"/>
    <w:rsid w:val="00FF65BC"/>
    <w:rsid w:val="00FF6793"/>
    <w:rsid w:val="00FF6D71"/>
    <w:rsid w:val="00FF6DE8"/>
    <w:rsid w:val="00FF6DED"/>
    <w:rsid w:val="00FF77FE"/>
    <w:rsid w:val="00FF7ACA"/>
    <w:rsid w:val="00FF7F32"/>
    <w:rsid w:val="00FF7FB7"/>
    <w:rsid w:val="0146B34A"/>
    <w:rsid w:val="01498FDB"/>
    <w:rsid w:val="01C18854"/>
    <w:rsid w:val="01E2C466"/>
    <w:rsid w:val="0261116F"/>
    <w:rsid w:val="029A1AD8"/>
    <w:rsid w:val="032D3C27"/>
    <w:rsid w:val="03F093B0"/>
    <w:rsid w:val="03FA3093"/>
    <w:rsid w:val="04452361"/>
    <w:rsid w:val="04B8E710"/>
    <w:rsid w:val="05051841"/>
    <w:rsid w:val="0518D0DF"/>
    <w:rsid w:val="05638AD5"/>
    <w:rsid w:val="059F05D4"/>
    <w:rsid w:val="05EBC1F7"/>
    <w:rsid w:val="062DEAE5"/>
    <w:rsid w:val="0634C5F5"/>
    <w:rsid w:val="06471342"/>
    <w:rsid w:val="07718FBC"/>
    <w:rsid w:val="081E8D54"/>
    <w:rsid w:val="0835180B"/>
    <w:rsid w:val="0858DA58"/>
    <w:rsid w:val="085E4E27"/>
    <w:rsid w:val="087EEA4C"/>
    <w:rsid w:val="09095885"/>
    <w:rsid w:val="0919C154"/>
    <w:rsid w:val="097A37C1"/>
    <w:rsid w:val="0981B7B3"/>
    <w:rsid w:val="0989AAE4"/>
    <w:rsid w:val="09A6925F"/>
    <w:rsid w:val="0A0C5B21"/>
    <w:rsid w:val="0A306A55"/>
    <w:rsid w:val="0A77E9C7"/>
    <w:rsid w:val="0A9BA51B"/>
    <w:rsid w:val="0AB7AC15"/>
    <w:rsid w:val="0B6BD18A"/>
    <w:rsid w:val="0BC92A96"/>
    <w:rsid w:val="0C054278"/>
    <w:rsid w:val="0C0659D2"/>
    <w:rsid w:val="0C614064"/>
    <w:rsid w:val="0C6E10CC"/>
    <w:rsid w:val="0C79E0E3"/>
    <w:rsid w:val="0CCA9720"/>
    <w:rsid w:val="0CE2D32D"/>
    <w:rsid w:val="0CF1684D"/>
    <w:rsid w:val="0D1A92DA"/>
    <w:rsid w:val="0D40EC7E"/>
    <w:rsid w:val="0D570D21"/>
    <w:rsid w:val="0DB817C9"/>
    <w:rsid w:val="0E041346"/>
    <w:rsid w:val="0E26CC6E"/>
    <w:rsid w:val="0E8D2CAF"/>
    <w:rsid w:val="0E97193E"/>
    <w:rsid w:val="0F45E81A"/>
    <w:rsid w:val="0F7DC528"/>
    <w:rsid w:val="108BB914"/>
    <w:rsid w:val="10988B60"/>
    <w:rsid w:val="10B62744"/>
    <w:rsid w:val="10C8C651"/>
    <w:rsid w:val="11F04EC3"/>
    <w:rsid w:val="12180C47"/>
    <w:rsid w:val="122E0F4D"/>
    <w:rsid w:val="1264978D"/>
    <w:rsid w:val="134AD064"/>
    <w:rsid w:val="1350DC48"/>
    <w:rsid w:val="137D56F1"/>
    <w:rsid w:val="1405ACC2"/>
    <w:rsid w:val="14835185"/>
    <w:rsid w:val="14B36C6A"/>
    <w:rsid w:val="15A89E9D"/>
    <w:rsid w:val="15AB53A5"/>
    <w:rsid w:val="15BAD4B2"/>
    <w:rsid w:val="168B1895"/>
    <w:rsid w:val="16F6BAC7"/>
    <w:rsid w:val="172E9DAA"/>
    <w:rsid w:val="17763E67"/>
    <w:rsid w:val="17A32E67"/>
    <w:rsid w:val="17AF77DE"/>
    <w:rsid w:val="17C410A6"/>
    <w:rsid w:val="17FB9455"/>
    <w:rsid w:val="17FE6DA0"/>
    <w:rsid w:val="18303C23"/>
    <w:rsid w:val="187528DF"/>
    <w:rsid w:val="18D3A203"/>
    <w:rsid w:val="18E0ECE7"/>
    <w:rsid w:val="191992FC"/>
    <w:rsid w:val="1930925F"/>
    <w:rsid w:val="19419B72"/>
    <w:rsid w:val="1946B9EE"/>
    <w:rsid w:val="1965A571"/>
    <w:rsid w:val="198A4B68"/>
    <w:rsid w:val="1990290C"/>
    <w:rsid w:val="19A1B20F"/>
    <w:rsid w:val="1A0DFB04"/>
    <w:rsid w:val="1A2649C7"/>
    <w:rsid w:val="1A7F6F90"/>
    <w:rsid w:val="1AE4213E"/>
    <w:rsid w:val="1B6E69D9"/>
    <w:rsid w:val="1B7C31CB"/>
    <w:rsid w:val="1B845A7E"/>
    <w:rsid w:val="1B9FC16A"/>
    <w:rsid w:val="1BAC01C6"/>
    <w:rsid w:val="1BC7EE51"/>
    <w:rsid w:val="1BF15807"/>
    <w:rsid w:val="1C0C5084"/>
    <w:rsid w:val="1C946EDE"/>
    <w:rsid w:val="1C9C2198"/>
    <w:rsid w:val="1CFF05B8"/>
    <w:rsid w:val="1D18BCAF"/>
    <w:rsid w:val="1D7282B6"/>
    <w:rsid w:val="1D82D546"/>
    <w:rsid w:val="1E1631A3"/>
    <w:rsid w:val="1E1F54EB"/>
    <w:rsid w:val="1E2AA70A"/>
    <w:rsid w:val="1E6CBBC7"/>
    <w:rsid w:val="1E8EFA41"/>
    <w:rsid w:val="1FC253AD"/>
    <w:rsid w:val="1FC85ADF"/>
    <w:rsid w:val="1FE0FA1C"/>
    <w:rsid w:val="1FE7FD21"/>
    <w:rsid w:val="2053535E"/>
    <w:rsid w:val="2099FC50"/>
    <w:rsid w:val="20A10182"/>
    <w:rsid w:val="20B99107"/>
    <w:rsid w:val="214AC2F0"/>
    <w:rsid w:val="220DB814"/>
    <w:rsid w:val="22594142"/>
    <w:rsid w:val="22F24709"/>
    <w:rsid w:val="235F80ED"/>
    <w:rsid w:val="2374D221"/>
    <w:rsid w:val="239185F4"/>
    <w:rsid w:val="245A80F0"/>
    <w:rsid w:val="24E18250"/>
    <w:rsid w:val="24EC9D6E"/>
    <w:rsid w:val="250BB6AE"/>
    <w:rsid w:val="2564132A"/>
    <w:rsid w:val="25EBF9E0"/>
    <w:rsid w:val="25F08468"/>
    <w:rsid w:val="25F300E4"/>
    <w:rsid w:val="2621B3AD"/>
    <w:rsid w:val="26C92A4E"/>
    <w:rsid w:val="274DF56C"/>
    <w:rsid w:val="279F75B4"/>
    <w:rsid w:val="27EBB8F8"/>
    <w:rsid w:val="27FEFAC7"/>
    <w:rsid w:val="28013AE0"/>
    <w:rsid w:val="28705704"/>
    <w:rsid w:val="28A95F24"/>
    <w:rsid w:val="28E9D147"/>
    <w:rsid w:val="28FE7D38"/>
    <w:rsid w:val="291FC770"/>
    <w:rsid w:val="295C61A1"/>
    <w:rsid w:val="295FBC82"/>
    <w:rsid w:val="29946023"/>
    <w:rsid w:val="2A37792C"/>
    <w:rsid w:val="2A76FF60"/>
    <w:rsid w:val="2ACCA269"/>
    <w:rsid w:val="2B028FB3"/>
    <w:rsid w:val="2B112459"/>
    <w:rsid w:val="2B6DBB10"/>
    <w:rsid w:val="2CE1E1CD"/>
    <w:rsid w:val="2D449354"/>
    <w:rsid w:val="2D4735E3"/>
    <w:rsid w:val="2D48D8B8"/>
    <w:rsid w:val="2D55FCB2"/>
    <w:rsid w:val="2DB25B2F"/>
    <w:rsid w:val="2DBD4FA3"/>
    <w:rsid w:val="2DCAC450"/>
    <w:rsid w:val="2DCE1C04"/>
    <w:rsid w:val="2ED12A42"/>
    <w:rsid w:val="2F050F7E"/>
    <w:rsid w:val="2F592004"/>
    <w:rsid w:val="2FB1E016"/>
    <w:rsid w:val="2FE62CEA"/>
    <w:rsid w:val="30835D71"/>
    <w:rsid w:val="308E9019"/>
    <w:rsid w:val="30A06DBA"/>
    <w:rsid w:val="30D8178F"/>
    <w:rsid w:val="31F6CC43"/>
    <w:rsid w:val="32A38165"/>
    <w:rsid w:val="3386E28D"/>
    <w:rsid w:val="340666B9"/>
    <w:rsid w:val="3423E164"/>
    <w:rsid w:val="34997FD8"/>
    <w:rsid w:val="3556B03A"/>
    <w:rsid w:val="35651547"/>
    <w:rsid w:val="35A12031"/>
    <w:rsid w:val="36272967"/>
    <w:rsid w:val="36626634"/>
    <w:rsid w:val="3677F2AA"/>
    <w:rsid w:val="36B989FB"/>
    <w:rsid w:val="3770BDAF"/>
    <w:rsid w:val="37CD181B"/>
    <w:rsid w:val="37E4E1CD"/>
    <w:rsid w:val="382FB63C"/>
    <w:rsid w:val="387BDB61"/>
    <w:rsid w:val="38B4AA81"/>
    <w:rsid w:val="38B51490"/>
    <w:rsid w:val="38E537BC"/>
    <w:rsid w:val="39055DD0"/>
    <w:rsid w:val="391953C1"/>
    <w:rsid w:val="39775D56"/>
    <w:rsid w:val="398355B9"/>
    <w:rsid w:val="399E7FF0"/>
    <w:rsid w:val="39DBD6C0"/>
    <w:rsid w:val="39EB2B79"/>
    <w:rsid w:val="39F83BEF"/>
    <w:rsid w:val="3A0AF344"/>
    <w:rsid w:val="3A1DCCF5"/>
    <w:rsid w:val="3A365D2F"/>
    <w:rsid w:val="3A7BE2E4"/>
    <w:rsid w:val="3A8B4DC9"/>
    <w:rsid w:val="3A8D003A"/>
    <w:rsid w:val="3AF3A137"/>
    <w:rsid w:val="3B257A5D"/>
    <w:rsid w:val="3B2CC4E7"/>
    <w:rsid w:val="3B3F9BAF"/>
    <w:rsid w:val="3B78C152"/>
    <w:rsid w:val="3B81E57F"/>
    <w:rsid w:val="3BEC4B43"/>
    <w:rsid w:val="3C2268FB"/>
    <w:rsid w:val="3C61E239"/>
    <w:rsid w:val="3C67BF9D"/>
    <w:rsid w:val="3C6A1781"/>
    <w:rsid w:val="3D5FD81B"/>
    <w:rsid w:val="3D610DD4"/>
    <w:rsid w:val="3D8B0FB5"/>
    <w:rsid w:val="3DBCBF45"/>
    <w:rsid w:val="3DD494CB"/>
    <w:rsid w:val="3E202506"/>
    <w:rsid w:val="3E50A0D6"/>
    <w:rsid w:val="3F0029B8"/>
    <w:rsid w:val="3F0E9454"/>
    <w:rsid w:val="3F9C8D14"/>
    <w:rsid w:val="3FA1D5F8"/>
    <w:rsid w:val="3FBC5751"/>
    <w:rsid w:val="3FEE33A1"/>
    <w:rsid w:val="400B62B6"/>
    <w:rsid w:val="40B1D1C3"/>
    <w:rsid w:val="40BFBC66"/>
    <w:rsid w:val="41651D6A"/>
    <w:rsid w:val="4182F31E"/>
    <w:rsid w:val="41A60C5C"/>
    <w:rsid w:val="41E59612"/>
    <w:rsid w:val="421FB24E"/>
    <w:rsid w:val="42347D69"/>
    <w:rsid w:val="42360618"/>
    <w:rsid w:val="42958FB4"/>
    <w:rsid w:val="42AF67E6"/>
    <w:rsid w:val="42B74E07"/>
    <w:rsid w:val="42D4A8EE"/>
    <w:rsid w:val="4310FB8A"/>
    <w:rsid w:val="433144F9"/>
    <w:rsid w:val="434C7843"/>
    <w:rsid w:val="434D94CF"/>
    <w:rsid w:val="43A80C27"/>
    <w:rsid w:val="44E614D9"/>
    <w:rsid w:val="44EEE766"/>
    <w:rsid w:val="4553603E"/>
    <w:rsid w:val="45E672D8"/>
    <w:rsid w:val="460B145E"/>
    <w:rsid w:val="464095D3"/>
    <w:rsid w:val="4659953E"/>
    <w:rsid w:val="467C568C"/>
    <w:rsid w:val="46A8A490"/>
    <w:rsid w:val="4717FA7D"/>
    <w:rsid w:val="47437CC8"/>
    <w:rsid w:val="474EB7DA"/>
    <w:rsid w:val="47F50072"/>
    <w:rsid w:val="47F708E8"/>
    <w:rsid w:val="48ECE497"/>
    <w:rsid w:val="4903F46E"/>
    <w:rsid w:val="492E8B22"/>
    <w:rsid w:val="4962E2B4"/>
    <w:rsid w:val="497FA2C3"/>
    <w:rsid w:val="49F8957D"/>
    <w:rsid w:val="49FC5D0E"/>
    <w:rsid w:val="4A265256"/>
    <w:rsid w:val="4A59EE1F"/>
    <w:rsid w:val="4A6E8C32"/>
    <w:rsid w:val="4A78AE1D"/>
    <w:rsid w:val="4A7FF7F2"/>
    <w:rsid w:val="4A9F1096"/>
    <w:rsid w:val="4AA19C94"/>
    <w:rsid w:val="4B453182"/>
    <w:rsid w:val="4B74D755"/>
    <w:rsid w:val="4BEE2FF9"/>
    <w:rsid w:val="4C3CAB59"/>
    <w:rsid w:val="4CAD333F"/>
    <w:rsid w:val="4DCC5650"/>
    <w:rsid w:val="4DFBE214"/>
    <w:rsid w:val="4DFDC82F"/>
    <w:rsid w:val="4E1AF452"/>
    <w:rsid w:val="4E7C0EAC"/>
    <w:rsid w:val="4F81E73C"/>
    <w:rsid w:val="4FEE50E0"/>
    <w:rsid w:val="503483F0"/>
    <w:rsid w:val="503728C2"/>
    <w:rsid w:val="50482EEA"/>
    <w:rsid w:val="5067D701"/>
    <w:rsid w:val="50FC516A"/>
    <w:rsid w:val="510572AD"/>
    <w:rsid w:val="5119BB8B"/>
    <w:rsid w:val="51529514"/>
    <w:rsid w:val="51840A80"/>
    <w:rsid w:val="51B59581"/>
    <w:rsid w:val="521C895B"/>
    <w:rsid w:val="5227EC3B"/>
    <w:rsid w:val="523E94A0"/>
    <w:rsid w:val="524552B8"/>
    <w:rsid w:val="527142E7"/>
    <w:rsid w:val="52C88917"/>
    <w:rsid w:val="52E1E563"/>
    <w:rsid w:val="5332DD18"/>
    <w:rsid w:val="535152B2"/>
    <w:rsid w:val="53851B01"/>
    <w:rsid w:val="538E6593"/>
    <w:rsid w:val="53B5DC4B"/>
    <w:rsid w:val="53E31BD5"/>
    <w:rsid w:val="540FF8DE"/>
    <w:rsid w:val="543028F9"/>
    <w:rsid w:val="544A1219"/>
    <w:rsid w:val="5486D25C"/>
    <w:rsid w:val="548B4D30"/>
    <w:rsid w:val="551C6F60"/>
    <w:rsid w:val="5526D840"/>
    <w:rsid w:val="558FF1CD"/>
    <w:rsid w:val="56086647"/>
    <w:rsid w:val="563A4D18"/>
    <w:rsid w:val="568F1310"/>
    <w:rsid w:val="569F79DA"/>
    <w:rsid w:val="56B5ACDF"/>
    <w:rsid w:val="573DD75A"/>
    <w:rsid w:val="57D29D74"/>
    <w:rsid w:val="57E022C5"/>
    <w:rsid w:val="581F48E9"/>
    <w:rsid w:val="58BA9AFC"/>
    <w:rsid w:val="58C0FA69"/>
    <w:rsid w:val="58ECD648"/>
    <w:rsid w:val="593BD421"/>
    <w:rsid w:val="59FC5E89"/>
    <w:rsid w:val="5A002279"/>
    <w:rsid w:val="5A07B0CD"/>
    <w:rsid w:val="5A8B8FCB"/>
    <w:rsid w:val="5AA4371B"/>
    <w:rsid w:val="5AC2065F"/>
    <w:rsid w:val="5AD03F79"/>
    <w:rsid w:val="5AE65F0E"/>
    <w:rsid w:val="5B361000"/>
    <w:rsid w:val="5B3F0823"/>
    <w:rsid w:val="5BB8E6BD"/>
    <w:rsid w:val="5C0BC0F4"/>
    <w:rsid w:val="5C3C15A3"/>
    <w:rsid w:val="5C3F0FA1"/>
    <w:rsid w:val="5C5655DC"/>
    <w:rsid w:val="5C9C6246"/>
    <w:rsid w:val="5CC0DFE7"/>
    <w:rsid w:val="5D26CE99"/>
    <w:rsid w:val="5D7F6614"/>
    <w:rsid w:val="5D9E7EA7"/>
    <w:rsid w:val="5DCAF538"/>
    <w:rsid w:val="5DED37B9"/>
    <w:rsid w:val="5E161345"/>
    <w:rsid w:val="5E49939B"/>
    <w:rsid w:val="5E4E6CBF"/>
    <w:rsid w:val="5E72DE65"/>
    <w:rsid w:val="5E7EFBC6"/>
    <w:rsid w:val="5E82BF83"/>
    <w:rsid w:val="5EF748B8"/>
    <w:rsid w:val="5F52311C"/>
    <w:rsid w:val="5F760E44"/>
    <w:rsid w:val="5FD44705"/>
    <w:rsid w:val="604BE412"/>
    <w:rsid w:val="60A46AA1"/>
    <w:rsid w:val="61124B95"/>
    <w:rsid w:val="61BE7F86"/>
    <w:rsid w:val="61E02622"/>
    <w:rsid w:val="61E7B473"/>
    <w:rsid w:val="62151C6A"/>
    <w:rsid w:val="623DFFEB"/>
    <w:rsid w:val="62725758"/>
    <w:rsid w:val="63899BFF"/>
    <w:rsid w:val="63E8664A"/>
    <w:rsid w:val="6415AF7B"/>
    <w:rsid w:val="64164013"/>
    <w:rsid w:val="642E95B0"/>
    <w:rsid w:val="645B1E10"/>
    <w:rsid w:val="645E290C"/>
    <w:rsid w:val="6474A64E"/>
    <w:rsid w:val="64BED620"/>
    <w:rsid w:val="64C561E5"/>
    <w:rsid w:val="65062CD8"/>
    <w:rsid w:val="651B698C"/>
    <w:rsid w:val="656706CB"/>
    <w:rsid w:val="6573775B"/>
    <w:rsid w:val="65B244A3"/>
    <w:rsid w:val="65B4355C"/>
    <w:rsid w:val="66A8ADD6"/>
    <w:rsid w:val="66C57D24"/>
    <w:rsid w:val="66D103B5"/>
    <w:rsid w:val="66D94F4F"/>
    <w:rsid w:val="66F5D907"/>
    <w:rsid w:val="675E4A31"/>
    <w:rsid w:val="675EA82C"/>
    <w:rsid w:val="677C1DE5"/>
    <w:rsid w:val="67A2AB4E"/>
    <w:rsid w:val="68546A32"/>
    <w:rsid w:val="68859773"/>
    <w:rsid w:val="68ADFD2D"/>
    <w:rsid w:val="68C0B020"/>
    <w:rsid w:val="6A4F7CB3"/>
    <w:rsid w:val="6A5C1128"/>
    <w:rsid w:val="6A93277B"/>
    <w:rsid w:val="6AADD1A0"/>
    <w:rsid w:val="6AF65CD6"/>
    <w:rsid w:val="6AFCD9CC"/>
    <w:rsid w:val="6B346717"/>
    <w:rsid w:val="6BD82408"/>
    <w:rsid w:val="6BDB8CDB"/>
    <w:rsid w:val="6BEA3302"/>
    <w:rsid w:val="6BF33A9A"/>
    <w:rsid w:val="6C598720"/>
    <w:rsid w:val="6C736E55"/>
    <w:rsid w:val="6C7D6F94"/>
    <w:rsid w:val="6C8EBC09"/>
    <w:rsid w:val="6C9B4808"/>
    <w:rsid w:val="6CE8F202"/>
    <w:rsid w:val="6D0E477C"/>
    <w:rsid w:val="6D6604F7"/>
    <w:rsid w:val="6DCEBBB0"/>
    <w:rsid w:val="6DF2CD45"/>
    <w:rsid w:val="6E32061D"/>
    <w:rsid w:val="6E80AE82"/>
    <w:rsid w:val="6EC1B021"/>
    <w:rsid w:val="6ECE670B"/>
    <w:rsid w:val="6F15566A"/>
    <w:rsid w:val="6F3B20B4"/>
    <w:rsid w:val="6F9164ED"/>
    <w:rsid w:val="6FB51056"/>
    <w:rsid w:val="6FD1D170"/>
    <w:rsid w:val="701C6D69"/>
    <w:rsid w:val="707053B5"/>
    <w:rsid w:val="7076755B"/>
    <w:rsid w:val="70CA3368"/>
    <w:rsid w:val="70D1A91A"/>
    <w:rsid w:val="71077EED"/>
    <w:rsid w:val="7131F51C"/>
    <w:rsid w:val="7159FE82"/>
    <w:rsid w:val="716B38ED"/>
    <w:rsid w:val="71ECF599"/>
    <w:rsid w:val="72D47E6F"/>
    <w:rsid w:val="72F1612F"/>
    <w:rsid w:val="733B6357"/>
    <w:rsid w:val="73A9ADB8"/>
    <w:rsid w:val="73AEA707"/>
    <w:rsid w:val="73EC1517"/>
    <w:rsid w:val="73FE9181"/>
    <w:rsid w:val="744CF0E0"/>
    <w:rsid w:val="74B64851"/>
    <w:rsid w:val="74F6DFCA"/>
    <w:rsid w:val="753BD7C1"/>
    <w:rsid w:val="7598CA32"/>
    <w:rsid w:val="75A56746"/>
    <w:rsid w:val="75A88949"/>
    <w:rsid w:val="75BBD461"/>
    <w:rsid w:val="76473526"/>
    <w:rsid w:val="7650F2A7"/>
    <w:rsid w:val="76C8B0FF"/>
    <w:rsid w:val="7740E0D0"/>
    <w:rsid w:val="775939FB"/>
    <w:rsid w:val="775C6FCB"/>
    <w:rsid w:val="77FD389F"/>
    <w:rsid w:val="7839CAFF"/>
    <w:rsid w:val="78B5F1F4"/>
    <w:rsid w:val="78F1605D"/>
    <w:rsid w:val="79510872"/>
    <w:rsid w:val="79689039"/>
    <w:rsid w:val="797F1BFE"/>
    <w:rsid w:val="7A05314A"/>
    <w:rsid w:val="7A453A10"/>
    <w:rsid w:val="7A5D1D86"/>
    <w:rsid w:val="7AB41EBF"/>
    <w:rsid w:val="7ABFFD65"/>
    <w:rsid w:val="7AEDDC46"/>
    <w:rsid w:val="7BFF6656"/>
    <w:rsid w:val="7C2B7C63"/>
    <w:rsid w:val="7D087239"/>
    <w:rsid w:val="7D571CE4"/>
    <w:rsid w:val="7D59F3AE"/>
    <w:rsid w:val="7D802B3F"/>
    <w:rsid w:val="7D918BB2"/>
    <w:rsid w:val="7DA0ADA0"/>
    <w:rsid w:val="7DE8EC7A"/>
    <w:rsid w:val="7E9C7449"/>
    <w:rsid w:val="7EA3F135"/>
    <w:rsid w:val="7F19540A"/>
    <w:rsid w:val="7F480728"/>
  </w:rsids>
  <m:mathPr>
    <m:mathFont m:val="Cambria Math"/>
    <m:brkBin m:val="before"/>
    <m:brkBinSub m:val="--"/>
    <m:smallFrac m:val="0"/>
    <m:dispDef/>
    <m:lMargin m:val="0"/>
    <m:rMargin m:val="0"/>
    <m:defJc m:val="centerGroup"/>
    <m:wrapIndent m:val="1440"/>
    <m:intLim m:val="subSup"/>
    <m:naryLim m:val="undOvr"/>
  </m:mathPr>
  <w:themeFontLang w:val="cs-CZ"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fillcolor="white" stroke="f">
      <v:fill color="white"/>
      <v:stroke on="f"/>
    </o:shapedefaults>
    <o:shapelayout v:ext="edit">
      <o:idmap v:ext="edit" data="2"/>
    </o:shapelayout>
  </w:shapeDefaults>
  <w:decimalSymbol w:val=","/>
  <w:listSeparator w:val=";"/>
  <w14:docId w14:val="3A4BB5D3"/>
  <w15:docId w15:val="{DBEFE55D-355D-4ED1-B504-4982C9801B3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Calibri" w:hAnsi="Calibri" w:cs="Times New Roman"/>
        <w:lang w:val="cs-CZ" w:eastAsia="cs-CZ"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ln">
    <w:name w:val="Normal"/>
    <w:qFormat/>
    <w:rsid w:val="005E5CA2"/>
    <w:pPr>
      <w:spacing w:line="260" w:lineRule="exact"/>
    </w:pPr>
    <w:rPr>
      <w:rFonts w:ascii="Times New Roman" w:hAnsi="Times New Roman"/>
      <w:sz w:val="22"/>
      <w:szCs w:val="22"/>
      <w:lang w:eastAsia="en-US"/>
    </w:rPr>
  </w:style>
  <w:style w:type="paragraph" w:styleId="Nadpis1">
    <w:name w:val="heading 1"/>
    <w:basedOn w:val="Normln"/>
    <w:next w:val="cpNormal1"/>
    <w:link w:val="Nadpis1Char"/>
    <w:qFormat/>
    <w:rsid w:val="008C0F0B"/>
    <w:pPr>
      <w:keepNext/>
      <w:keepLines/>
      <w:pageBreakBefore/>
      <w:spacing w:before="240" w:after="240" w:line="320" w:lineRule="atLeast"/>
      <w:ind w:left="397"/>
      <w:jc w:val="center"/>
      <w:outlineLvl w:val="0"/>
    </w:pPr>
    <w:rPr>
      <w:rFonts w:ascii="Arial" w:eastAsia="Times New Roman" w:hAnsi="Arial"/>
      <w:b/>
      <w:bCs/>
      <w:sz w:val="32"/>
      <w:szCs w:val="32"/>
    </w:rPr>
  </w:style>
  <w:style w:type="paragraph" w:styleId="Nadpis2">
    <w:name w:val="heading 2"/>
    <w:basedOn w:val="Normln"/>
    <w:next w:val="cpNormal2"/>
    <w:link w:val="Nadpis2Char"/>
    <w:qFormat/>
    <w:rsid w:val="008C0F0B"/>
    <w:pPr>
      <w:keepNext/>
      <w:keepLines/>
      <w:spacing w:before="120" w:after="240" w:line="340" w:lineRule="exact"/>
      <w:jc w:val="center"/>
      <w:outlineLvl w:val="1"/>
    </w:pPr>
    <w:rPr>
      <w:rFonts w:ascii="Arial" w:eastAsia="Times New Roman" w:hAnsi="Arial"/>
      <w:b/>
      <w:bCs/>
      <w:sz w:val="28"/>
      <w:szCs w:val="28"/>
    </w:rPr>
  </w:style>
  <w:style w:type="paragraph" w:styleId="Nadpis3">
    <w:name w:val="heading 3"/>
    <w:basedOn w:val="Normln"/>
    <w:next w:val="cpNormal3"/>
    <w:link w:val="Nadpis3Char"/>
    <w:qFormat/>
    <w:rsid w:val="007D7CC0"/>
    <w:pPr>
      <w:keepNext/>
      <w:keepLines/>
      <w:numPr>
        <w:numId w:val="9"/>
      </w:numPr>
      <w:spacing w:before="200"/>
      <w:jc w:val="both"/>
      <w:outlineLvl w:val="2"/>
    </w:pPr>
    <w:rPr>
      <w:rFonts w:ascii="Arial" w:eastAsia="Times New Roman" w:hAnsi="Arial"/>
      <w:b/>
      <w:bCs/>
      <w:sz w:val="24"/>
      <w:szCs w:val="24"/>
    </w:rPr>
  </w:style>
  <w:style w:type="paragraph" w:styleId="Nadpis4">
    <w:name w:val="heading 4"/>
    <w:basedOn w:val="Normln"/>
    <w:next w:val="cpNormal4"/>
    <w:link w:val="Nadpis4Char"/>
    <w:qFormat/>
    <w:rsid w:val="00BE02D0"/>
    <w:pPr>
      <w:keepNext/>
      <w:keepLines/>
      <w:spacing w:before="200"/>
      <w:outlineLvl w:val="3"/>
    </w:pPr>
    <w:rPr>
      <w:rFonts w:ascii="Arial" w:eastAsia="Times New Roman" w:hAnsi="Arial"/>
      <w:b/>
      <w:bCs/>
      <w:iCs/>
      <w:sz w:val="24"/>
    </w:rPr>
  </w:style>
  <w:style w:type="paragraph" w:styleId="Nadpis5">
    <w:name w:val="heading 5"/>
    <w:basedOn w:val="Normln"/>
    <w:next w:val="cpNormal5"/>
    <w:link w:val="Nadpis5Char"/>
    <w:qFormat/>
    <w:rsid w:val="00D61A25"/>
    <w:pPr>
      <w:keepNext/>
      <w:keepLines/>
      <w:numPr>
        <w:ilvl w:val="4"/>
        <w:numId w:val="8"/>
      </w:numPr>
      <w:spacing w:before="200"/>
      <w:outlineLvl w:val="4"/>
    </w:pPr>
    <w:rPr>
      <w:rFonts w:ascii="Arial" w:eastAsia="Times New Roman" w:hAnsi="Arial"/>
      <w:sz w:val="18"/>
    </w:rPr>
  </w:style>
  <w:style w:type="character" w:default="1" w:styleId="Standardnpsmoodstavce">
    <w:name w:val="Default Paragraph Font"/>
    <w:uiPriority w:val="1"/>
    <w:semiHidden/>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 w:type="paragraph" w:styleId="Textbubliny">
    <w:name w:val="Balloon Text"/>
    <w:basedOn w:val="Normln"/>
    <w:link w:val="TextbublinyChar"/>
    <w:uiPriority w:val="99"/>
    <w:semiHidden/>
    <w:unhideWhenUsed/>
    <w:rsid w:val="00C037FF"/>
    <w:pPr>
      <w:spacing w:line="240" w:lineRule="auto"/>
    </w:pPr>
    <w:rPr>
      <w:rFonts w:ascii="Tahoma" w:hAnsi="Tahoma" w:cs="Tahoma"/>
      <w:sz w:val="16"/>
      <w:szCs w:val="16"/>
    </w:rPr>
  </w:style>
  <w:style w:type="character" w:customStyle="1" w:styleId="TextbublinyChar">
    <w:name w:val="Text bubliny Char"/>
    <w:basedOn w:val="Standardnpsmoodstavce"/>
    <w:link w:val="Textbubliny"/>
    <w:uiPriority w:val="99"/>
    <w:semiHidden/>
    <w:rsid w:val="00C037FF"/>
    <w:rPr>
      <w:rFonts w:ascii="Tahoma" w:hAnsi="Tahoma" w:cs="Tahoma"/>
      <w:sz w:val="16"/>
      <w:szCs w:val="16"/>
    </w:rPr>
  </w:style>
  <w:style w:type="paragraph" w:styleId="Zhlav">
    <w:name w:val="header"/>
    <w:basedOn w:val="Normln"/>
    <w:link w:val="ZhlavChar"/>
    <w:uiPriority w:val="99"/>
    <w:unhideWhenUsed/>
    <w:rsid w:val="001F741B"/>
    <w:pPr>
      <w:tabs>
        <w:tab w:val="center" w:pos="4513"/>
        <w:tab w:val="right" w:pos="9026"/>
      </w:tabs>
      <w:spacing w:line="240" w:lineRule="auto"/>
    </w:pPr>
    <w:rPr>
      <w:rFonts w:ascii="Arial" w:hAnsi="Arial"/>
      <w:color w:val="2D55AB"/>
    </w:rPr>
  </w:style>
  <w:style w:type="character" w:customStyle="1" w:styleId="ZhlavChar">
    <w:name w:val="Záhlaví Char"/>
    <w:basedOn w:val="Standardnpsmoodstavce"/>
    <w:link w:val="Zhlav"/>
    <w:uiPriority w:val="99"/>
    <w:rsid w:val="001F741B"/>
    <w:rPr>
      <w:rFonts w:ascii="Arial" w:hAnsi="Arial"/>
      <w:color w:val="2D55AB"/>
      <w:sz w:val="22"/>
      <w:szCs w:val="22"/>
      <w:lang w:eastAsia="en-US"/>
    </w:rPr>
  </w:style>
  <w:style w:type="paragraph" w:styleId="Zpat">
    <w:name w:val="footer"/>
    <w:basedOn w:val="Normln"/>
    <w:link w:val="ZpatChar"/>
    <w:uiPriority w:val="99"/>
    <w:unhideWhenUsed/>
    <w:rsid w:val="00A43E53"/>
    <w:pPr>
      <w:tabs>
        <w:tab w:val="center" w:pos="4513"/>
        <w:tab w:val="right" w:pos="9923"/>
      </w:tabs>
      <w:spacing w:line="240" w:lineRule="auto"/>
    </w:pPr>
    <w:rPr>
      <w:sz w:val="14"/>
    </w:rPr>
  </w:style>
  <w:style w:type="character" w:customStyle="1" w:styleId="ZpatChar">
    <w:name w:val="Zápatí Char"/>
    <w:basedOn w:val="Standardnpsmoodstavce"/>
    <w:link w:val="Zpat"/>
    <w:uiPriority w:val="99"/>
    <w:rsid w:val="00A43E53"/>
    <w:rPr>
      <w:rFonts w:ascii="Times New Roman" w:hAnsi="Times New Roman"/>
      <w:sz w:val="14"/>
      <w:szCs w:val="22"/>
      <w:lang w:eastAsia="en-US"/>
    </w:rPr>
  </w:style>
  <w:style w:type="paragraph" w:customStyle="1" w:styleId="cpAdresa">
    <w:name w:val="cp_Adresa"/>
    <w:basedOn w:val="Normln"/>
    <w:qFormat/>
    <w:rsid w:val="00193DF2"/>
    <w:pPr>
      <w:spacing w:after="1021" w:line="260" w:lineRule="atLeast"/>
      <w:ind w:left="4536"/>
      <w:contextualSpacing/>
    </w:pPr>
  </w:style>
  <w:style w:type="paragraph" w:customStyle="1" w:styleId="cpNormal1">
    <w:name w:val="cp_Normal_1"/>
    <w:basedOn w:val="Normln"/>
    <w:link w:val="cpNormal1Char"/>
    <w:qFormat/>
    <w:rsid w:val="00CD3D70"/>
    <w:pPr>
      <w:spacing w:after="320" w:line="320" w:lineRule="exact"/>
    </w:pPr>
    <w:rPr>
      <w:sz w:val="20"/>
    </w:rPr>
  </w:style>
  <w:style w:type="character" w:customStyle="1" w:styleId="Nadpis1Char">
    <w:name w:val="Nadpis 1 Char"/>
    <w:basedOn w:val="Standardnpsmoodstavce"/>
    <w:link w:val="Nadpis1"/>
    <w:rsid w:val="008C0F0B"/>
    <w:rPr>
      <w:rFonts w:ascii="Arial" w:eastAsia="Times New Roman" w:hAnsi="Arial"/>
      <w:b/>
      <w:bCs/>
      <w:sz w:val="32"/>
      <w:szCs w:val="32"/>
      <w:lang w:eastAsia="en-US"/>
    </w:rPr>
  </w:style>
  <w:style w:type="paragraph" w:styleId="Nzev">
    <w:name w:val="Title"/>
    <w:basedOn w:val="Normln"/>
    <w:next w:val="Normln"/>
    <w:link w:val="NzevChar"/>
    <w:uiPriority w:val="10"/>
    <w:qFormat/>
    <w:rsid w:val="00CD3D70"/>
    <w:pPr>
      <w:spacing w:after="300" w:line="240" w:lineRule="auto"/>
      <w:contextualSpacing/>
    </w:pPr>
    <w:rPr>
      <w:rFonts w:ascii="Arial" w:eastAsia="Times New Roman" w:hAnsi="Arial"/>
      <w:b/>
      <w:color w:val="2D55AB"/>
      <w:spacing w:val="5"/>
      <w:kern w:val="28"/>
      <w:sz w:val="36"/>
      <w:szCs w:val="52"/>
    </w:rPr>
  </w:style>
  <w:style w:type="character" w:customStyle="1" w:styleId="Nadpis2Char">
    <w:name w:val="Nadpis 2 Char"/>
    <w:basedOn w:val="Standardnpsmoodstavce"/>
    <w:link w:val="Nadpis2"/>
    <w:rsid w:val="008C0F0B"/>
    <w:rPr>
      <w:rFonts w:ascii="Arial" w:eastAsia="Times New Roman" w:hAnsi="Arial"/>
      <w:b/>
      <w:bCs/>
      <w:sz w:val="28"/>
      <w:szCs w:val="28"/>
      <w:lang w:eastAsia="en-US"/>
    </w:rPr>
  </w:style>
  <w:style w:type="character" w:customStyle="1" w:styleId="NzevChar">
    <w:name w:val="Název Char"/>
    <w:basedOn w:val="Standardnpsmoodstavce"/>
    <w:link w:val="Nzev"/>
    <w:uiPriority w:val="10"/>
    <w:rsid w:val="00CD3D70"/>
    <w:rPr>
      <w:rFonts w:ascii="Arial" w:eastAsia="Times New Roman" w:hAnsi="Arial" w:cs="Times New Roman"/>
      <w:b/>
      <w:color w:val="2D55AB"/>
      <w:spacing w:val="5"/>
      <w:kern w:val="28"/>
      <w:sz w:val="36"/>
      <w:szCs w:val="52"/>
      <w:lang w:eastAsia="en-US"/>
    </w:rPr>
  </w:style>
  <w:style w:type="numbering" w:customStyle="1" w:styleId="NumHeading">
    <w:name w:val="Num_Heading"/>
    <w:basedOn w:val="Bezseznamu"/>
    <w:uiPriority w:val="99"/>
    <w:rsid w:val="00040E78"/>
    <w:pPr>
      <w:numPr>
        <w:numId w:val="3"/>
      </w:numPr>
    </w:pPr>
  </w:style>
  <w:style w:type="paragraph" w:customStyle="1" w:styleId="cpNormal2">
    <w:name w:val="cp_Normal_2"/>
    <w:basedOn w:val="cpNormal1"/>
    <w:qFormat/>
    <w:rsid w:val="00E31989"/>
    <w:pPr>
      <w:ind w:firstLine="397"/>
    </w:pPr>
  </w:style>
  <w:style w:type="character" w:customStyle="1" w:styleId="Nadpis5Char">
    <w:name w:val="Nadpis 5 Char"/>
    <w:basedOn w:val="Standardnpsmoodstavce"/>
    <w:link w:val="Nadpis5"/>
    <w:rsid w:val="00D61A25"/>
    <w:rPr>
      <w:rFonts w:ascii="Arial" w:eastAsia="Times New Roman" w:hAnsi="Arial"/>
      <w:sz w:val="18"/>
      <w:szCs w:val="22"/>
      <w:lang w:eastAsia="en-US"/>
    </w:rPr>
  </w:style>
  <w:style w:type="character" w:customStyle="1" w:styleId="Nadpis4Char">
    <w:name w:val="Nadpis 4 Char"/>
    <w:basedOn w:val="Standardnpsmoodstavce"/>
    <w:link w:val="Nadpis4"/>
    <w:rsid w:val="00BE02D0"/>
    <w:rPr>
      <w:rFonts w:ascii="Arial" w:eastAsia="Times New Roman" w:hAnsi="Arial"/>
      <w:b/>
      <w:bCs/>
      <w:iCs/>
      <w:sz w:val="24"/>
      <w:szCs w:val="22"/>
      <w:lang w:eastAsia="en-US"/>
    </w:rPr>
  </w:style>
  <w:style w:type="character" w:customStyle="1" w:styleId="Nadpis3Char">
    <w:name w:val="Nadpis 3 Char"/>
    <w:basedOn w:val="Standardnpsmoodstavce"/>
    <w:link w:val="Nadpis3"/>
    <w:rsid w:val="007D7CC0"/>
    <w:rPr>
      <w:rFonts w:ascii="Arial" w:eastAsia="Times New Roman" w:hAnsi="Arial"/>
      <w:b/>
      <w:bCs/>
      <w:sz w:val="24"/>
      <w:szCs w:val="24"/>
      <w:lang w:eastAsia="en-US"/>
    </w:rPr>
  </w:style>
  <w:style w:type="paragraph" w:customStyle="1" w:styleId="cpNormal3">
    <w:name w:val="cp_Normal_3"/>
    <w:basedOn w:val="cpNormal2"/>
    <w:qFormat/>
    <w:rsid w:val="00E31989"/>
    <w:pPr>
      <w:ind w:firstLine="964"/>
    </w:pPr>
  </w:style>
  <w:style w:type="paragraph" w:customStyle="1" w:styleId="cpNormal4">
    <w:name w:val="cp_Normal_4"/>
    <w:basedOn w:val="cpNormal3"/>
    <w:qFormat/>
    <w:rsid w:val="00E31989"/>
    <w:pPr>
      <w:ind w:firstLine="1701"/>
    </w:pPr>
  </w:style>
  <w:style w:type="paragraph" w:customStyle="1" w:styleId="cpNormal5">
    <w:name w:val="cp_Normal_5"/>
    <w:basedOn w:val="cpNormal4"/>
    <w:qFormat/>
    <w:rsid w:val="00E31989"/>
    <w:pPr>
      <w:ind w:firstLine="2608"/>
    </w:pPr>
  </w:style>
  <w:style w:type="paragraph" w:customStyle="1" w:styleId="cpListBullet">
    <w:name w:val="cp_List Bullet"/>
    <w:basedOn w:val="Seznamsodrkami"/>
    <w:qFormat/>
    <w:rsid w:val="00507645"/>
    <w:pPr>
      <w:numPr>
        <w:numId w:val="5"/>
      </w:numPr>
    </w:pPr>
  </w:style>
  <w:style w:type="paragraph" w:styleId="Seznamsodrkami">
    <w:name w:val="List Bullet"/>
    <w:basedOn w:val="Normln"/>
    <w:uiPriority w:val="99"/>
    <w:unhideWhenUsed/>
    <w:rsid w:val="000A4213"/>
    <w:pPr>
      <w:numPr>
        <w:numId w:val="4"/>
      </w:numPr>
      <w:contextualSpacing/>
    </w:pPr>
  </w:style>
  <w:style w:type="numbering" w:customStyle="1" w:styleId="cpBulleting">
    <w:name w:val="cp_Bulleting"/>
    <w:basedOn w:val="Bezseznamu"/>
    <w:uiPriority w:val="99"/>
    <w:rsid w:val="00507645"/>
    <w:pPr>
      <w:numPr>
        <w:numId w:val="5"/>
      </w:numPr>
    </w:pPr>
  </w:style>
  <w:style w:type="paragraph" w:customStyle="1" w:styleId="cpListBullet2">
    <w:name w:val="cp_List Bullet2"/>
    <w:basedOn w:val="cpListBullet"/>
    <w:qFormat/>
    <w:rsid w:val="004F2FF8"/>
    <w:pPr>
      <w:numPr>
        <w:ilvl w:val="1"/>
      </w:numPr>
    </w:pPr>
  </w:style>
  <w:style w:type="paragraph" w:customStyle="1" w:styleId="cpListBullet3">
    <w:name w:val="cp_List Bullet3"/>
    <w:basedOn w:val="cpListBullet2"/>
    <w:qFormat/>
    <w:rsid w:val="004F2FF8"/>
    <w:pPr>
      <w:numPr>
        <w:ilvl w:val="2"/>
      </w:numPr>
    </w:pPr>
  </w:style>
  <w:style w:type="paragraph" w:customStyle="1" w:styleId="cpListBullet4">
    <w:name w:val="cp_List Bullet4"/>
    <w:basedOn w:val="cpListBullet3"/>
    <w:qFormat/>
    <w:rsid w:val="00507645"/>
    <w:pPr>
      <w:numPr>
        <w:ilvl w:val="3"/>
      </w:numPr>
    </w:pPr>
  </w:style>
  <w:style w:type="paragraph" w:customStyle="1" w:styleId="cpListBullet5">
    <w:name w:val="cp_List Bullet5"/>
    <w:basedOn w:val="cpListBullet4"/>
    <w:qFormat/>
    <w:rsid w:val="004F2FF8"/>
    <w:pPr>
      <w:numPr>
        <w:ilvl w:val="4"/>
      </w:numPr>
    </w:pPr>
  </w:style>
  <w:style w:type="paragraph" w:customStyle="1" w:styleId="cpListNumber">
    <w:name w:val="cp_List Number"/>
    <w:basedOn w:val="cpListBullet"/>
    <w:qFormat/>
    <w:rsid w:val="004A56A7"/>
    <w:pPr>
      <w:numPr>
        <w:numId w:val="7"/>
      </w:numPr>
    </w:pPr>
    <w:rPr>
      <w:b/>
    </w:rPr>
  </w:style>
  <w:style w:type="numbering" w:customStyle="1" w:styleId="cpNumbering">
    <w:name w:val="cp_Numbering"/>
    <w:basedOn w:val="cpBulleting"/>
    <w:uiPriority w:val="99"/>
    <w:rsid w:val="004A56A7"/>
    <w:pPr>
      <w:numPr>
        <w:numId w:val="6"/>
      </w:numPr>
    </w:pPr>
  </w:style>
  <w:style w:type="paragraph" w:customStyle="1" w:styleId="cpListNumber2">
    <w:name w:val="cp_List Number2"/>
    <w:basedOn w:val="cpListNumber"/>
    <w:qFormat/>
    <w:rsid w:val="008C40D3"/>
    <w:pPr>
      <w:numPr>
        <w:ilvl w:val="1"/>
      </w:numPr>
    </w:pPr>
    <w:rPr>
      <w:b w:val="0"/>
    </w:rPr>
  </w:style>
  <w:style w:type="paragraph" w:customStyle="1" w:styleId="cpListNumber3">
    <w:name w:val="cp_List Number3"/>
    <w:basedOn w:val="cpListNumber2"/>
    <w:qFormat/>
    <w:rsid w:val="004A56A7"/>
    <w:pPr>
      <w:numPr>
        <w:ilvl w:val="2"/>
      </w:numPr>
    </w:pPr>
  </w:style>
  <w:style w:type="paragraph" w:customStyle="1" w:styleId="cpListNumber4">
    <w:name w:val="cp_List Number4"/>
    <w:basedOn w:val="cpListNumber3"/>
    <w:qFormat/>
    <w:rsid w:val="004A56A7"/>
    <w:pPr>
      <w:numPr>
        <w:ilvl w:val="3"/>
      </w:numPr>
    </w:pPr>
  </w:style>
  <w:style w:type="paragraph" w:customStyle="1" w:styleId="cpListNumber5">
    <w:name w:val="cp_List Number5"/>
    <w:basedOn w:val="cpListNumber4"/>
    <w:qFormat/>
    <w:rsid w:val="004A56A7"/>
    <w:pPr>
      <w:numPr>
        <w:ilvl w:val="4"/>
      </w:numPr>
    </w:pPr>
  </w:style>
  <w:style w:type="paragraph" w:styleId="Nadpisobsahu">
    <w:name w:val="TOC Heading"/>
    <w:basedOn w:val="Nadpis1"/>
    <w:next w:val="Normln"/>
    <w:uiPriority w:val="39"/>
    <w:unhideWhenUsed/>
    <w:qFormat/>
    <w:rsid w:val="00C41461"/>
    <w:pPr>
      <w:spacing w:before="480" w:after="0" w:line="276" w:lineRule="auto"/>
      <w:ind w:left="0"/>
      <w:outlineLvl w:val="9"/>
    </w:pPr>
    <w:rPr>
      <w:rFonts w:ascii="Cambria" w:hAnsi="Cambria"/>
      <w:lang w:val="en-US"/>
    </w:rPr>
  </w:style>
  <w:style w:type="paragraph" w:styleId="Obsah1">
    <w:name w:val="toc 1"/>
    <w:basedOn w:val="Normln"/>
    <w:next w:val="Normln"/>
    <w:uiPriority w:val="39"/>
    <w:unhideWhenUsed/>
    <w:qFormat/>
    <w:rsid w:val="00A9438C"/>
    <w:pPr>
      <w:spacing w:after="100"/>
    </w:pPr>
  </w:style>
  <w:style w:type="paragraph" w:styleId="Obsah2">
    <w:name w:val="toc 2"/>
    <w:basedOn w:val="Normln"/>
    <w:next w:val="Normln"/>
    <w:uiPriority w:val="39"/>
    <w:unhideWhenUsed/>
    <w:qFormat/>
    <w:rsid w:val="000B0498"/>
    <w:pPr>
      <w:spacing w:after="100"/>
      <w:ind w:left="397"/>
    </w:pPr>
  </w:style>
  <w:style w:type="character" w:styleId="Hypertextovodkaz">
    <w:name w:val="Hyperlink"/>
    <w:basedOn w:val="Standardnpsmoodstavce"/>
    <w:uiPriority w:val="99"/>
    <w:unhideWhenUsed/>
    <w:rsid w:val="00C41461"/>
    <w:rPr>
      <w:color w:val="0000FF"/>
      <w:u w:val="single"/>
    </w:rPr>
  </w:style>
  <w:style w:type="paragraph" w:styleId="Obsah3">
    <w:name w:val="toc 3"/>
    <w:basedOn w:val="Normln"/>
    <w:next w:val="Normln"/>
    <w:autoRedefine/>
    <w:uiPriority w:val="39"/>
    <w:unhideWhenUsed/>
    <w:qFormat/>
    <w:rsid w:val="008101A0"/>
    <w:pPr>
      <w:tabs>
        <w:tab w:val="left" w:pos="1701"/>
        <w:tab w:val="right" w:leader="dot" w:pos="10206"/>
      </w:tabs>
      <w:spacing w:after="100"/>
      <w:ind w:left="964" w:right="-284"/>
    </w:pPr>
    <w:rPr>
      <w:rFonts w:ascii="Arial" w:hAnsi="Arial" w:cs="Arial"/>
      <w:noProof/>
      <w:sz w:val="20"/>
      <w:szCs w:val="20"/>
    </w:rPr>
  </w:style>
  <w:style w:type="paragraph" w:styleId="Obsah4">
    <w:name w:val="toc 4"/>
    <w:basedOn w:val="Normln"/>
    <w:next w:val="Normln"/>
    <w:autoRedefine/>
    <w:uiPriority w:val="39"/>
    <w:unhideWhenUsed/>
    <w:rsid w:val="0036339A"/>
    <w:pPr>
      <w:tabs>
        <w:tab w:val="left" w:pos="1701"/>
        <w:tab w:val="right" w:leader="dot" w:pos="10206"/>
      </w:tabs>
      <w:spacing w:after="100"/>
      <w:ind w:left="993" w:right="-284"/>
      <w:jc w:val="both"/>
    </w:pPr>
    <w:rPr>
      <w:rFonts w:ascii="Arial" w:hAnsi="Arial" w:cs="Arial"/>
      <w:noProof/>
      <w:sz w:val="20"/>
      <w:szCs w:val="20"/>
    </w:rPr>
  </w:style>
  <w:style w:type="paragraph" w:styleId="Obsah5">
    <w:name w:val="toc 5"/>
    <w:basedOn w:val="Normln"/>
    <w:next w:val="Normln"/>
    <w:autoRedefine/>
    <w:uiPriority w:val="39"/>
    <w:unhideWhenUsed/>
    <w:rsid w:val="000B0498"/>
    <w:pPr>
      <w:spacing w:after="100"/>
      <w:ind w:left="2608"/>
    </w:pPr>
  </w:style>
  <w:style w:type="table" w:styleId="Mkatabulky">
    <w:name w:val="Table Grid"/>
    <w:aliases w:val="cp_Tabulka slevy"/>
    <w:basedOn w:val="Normlntabulka"/>
    <w:uiPriority w:val="59"/>
    <w:rsid w:val="002F1095"/>
    <w:rPr>
      <w:rFonts w:ascii="Arial" w:hAnsi="Arial"/>
    </w:rPr>
    <w:tblPr>
      <w:tblInd w:w="1191" w:type="dxa"/>
      <w:tblBorders>
        <w:top w:val="single" w:sz="6" w:space="0" w:color="000000"/>
        <w:left w:val="dashed" w:sz="4" w:space="0" w:color="auto"/>
        <w:bottom w:val="single" w:sz="6" w:space="0" w:color="000000"/>
        <w:right w:val="dashed" w:sz="4" w:space="0" w:color="auto"/>
        <w:insideH w:val="single" w:sz="6" w:space="0" w:color="000000"/>
        <w:insideV w:val="dashed" w:sz="4" w:space="0" w:color="auto"/>
      </w:tblBorders>
    </w:tblPr>
    <w:tblStylePr w:type="firstRow">
      <w:pPr>
        <w:jc w:val="center"/>
      </w:pPr>
      <w:tblPr/>
      <w:tcPr>
        <w:shd w:val="clear" w:color="auto" w:fill="F2F2F2"/>
        <w:vAlign w:val="center"/>
      </w:tcPr>
    </w:tblStylePr>
  </w:style>
  <w:style w:type="table" w:customStyle="1" w:styleId="LightList-Accent11">
    <w:name w:val="Light List - Accent 11"/>
    <w:basedOn w:val="Normlntabulka"/>
    <w:uiPriority w:val="61"/>
    <w:rsid w:val="000342D9"/>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styleId="Svtlseznamzvraznn5">
    <w:name w:val="Light List Accent 5"/>
    <w:basedOn w:val="Normlntabulka"/>
    <w:uiPriority w:val="61"/>
    <w:rsid w:val="000342D9"/>
    <w:tblPr>
      <w:tblStyleRowBandSize w:val="1"/>
      <w:tblStyleColBandSize w:val="1"/>
      <w:tblBorders>
        <w:top w:val="single" w:sz="8" w:space="0" w:color="4BACC6"/>
        <w:left w:val="single" w:sz="8" w:space="0" w:color="4BACC6"/>
        <w:bottom w:val="single" w:sz="8" w:space="0" w:color="4BACC6"/>
        <w:right w:val="single" w:sz="8" w:space="0" w:color="4BACC6"/>
      </w:tblBorders>
    </w:tblPr>
    <w:tblStylePr w:type="firstRow">
      <w:pPr>
        <w:spacing w:before="0" w:after="0" w:line="240" w:lineRule="auto"/>
      </w:pPr>
      <w:rPr>
        <w:b/>
        <w:bCs/>
        <w:color w:val="FFFFFF"/>
      </w:rPr>
      <w:tblPr/>
      <w:tcPr>
        <w:shd w:val="clear" w:color="auto" w:fill="4BACC6"/>
      </w:tcPr>
    </w:tblStylePr>
    <w:tblStylePr w:type="lastRow">
      <w:pPr>
        <w:spacing w:before="0" w:after="0" w:line="240" w:lineRule="auto"/>
      </w:pPr>
      <w:rPr>
        <w:b/>
        <w:bCs/>
      </w:rPr>
      <w:tblPr/>
      <w:tcPr>
        <w:tcBorders>
          <w:top w:val="double" w:sz="6" w:space="0" w:color="4BACC6"/>
          <w:left w:val="single" w:sz="8" w:space="0" w:color="4BACC6"/>
          <w:bottom w:val="single" w:sz="8" w:space="0" w:color="4BACC6"/>
          <w:right w:val="single" w:sz="8" w:space="0" w:color="4BACC6"/>
        </w:tcBorders>
      </w:tcPr>
    </w:tblStylePr>
    <w:tblStylePr w:type="firstCol">
      <w:rPr>
        <w:b/>
        <w:bCs/>
      </w:rPr>
    </w:tblStylePr>
    <w:tblStylePr w:type="lastCol">
      <w:rPr>
        <w:b/>
        <w:bCs/>
      </w:rPr>
    </w:tblStylePr>
    <w:tblStylePr w:type="band1Vert">
      <w:tblPr/>
      <w:tcPr>
        <w:tcBorders>
          <w:top w:val="single" w:sz="8" w:space="0" w:color="4BACC6"/>
          <w:left w:val="single" w:sz="8" w:space="0" w:color="4BACC6"/>
          <w:bottom w:val="single" w:sz="8" w:space="0" w:color="4BACC6"/>
          <w:right w:val="single" w:sz="8" w:space="0" w:color="4BACC6"/>
        </w:tcBorders>
      </w:tcPr>
    </w:tblStylePr>
    <w:tblStylePr w:type="band1Horz">
      <w:tblPr/>
      <w:tcPr>
        <w:tcBorders>
          <w:top w:val="single" w:sz="8" w:space="0" w:color="4BACC6"/>
          <w:left w:val="single" w:sz="8" w:space="0" w:color="4BACC6"/>
          <w:bottom w:val="single" w:sz="8" w:space="0" w:color="4BACC6"/>
          <w:right w:val="single" w:sz="8" w:space="0" w:color="4BACC6"/>
        </w:tcBorders>
      </w:tcPr>
    </w:tblStylePr>
  </w:style>
  <w:style w:type="table" w:customStyle="1" w:styleId="cpTable">
    <w:name w:val="cp_Table"/>
    <w:basedOn w:val="Normlntabulka"/>
    <w:uiPriority w:val="99"/>
    <w:rsid w:val="0084361D"/>
    <w:rPr>
      <w:rFonts w:ascii="Arial" w:hAnsi="Arial"/>
      <w:sz w:val="18"/>
    </w:rPr>
    <w:tblPr>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CellMar>
        <w:left w:w="0" w:type="dxa"/>
        <w:right w:w="0" w:type="dxa"/>
      </w:tblCellMar>
    </w:tblPr>
  </w:style>
  <w:style w:type="paragraph" w:styleId="Titulek">
    <w:name w:val="caption"/>
    <w:basedOn w:val="Normln"/>
    <w:next w:val="Normln"/>
    <w:uiPriority w:val="35"/>
    <w:unhideWhenUsed/>
    <w:qFormat/>
    <w:rsid w:val="00FE3A2B"/>
    <w:pPr>
      <w:spacing w:after="200" w:line="240" w:lineRule="auto"/>
    </w:pPr>
    <w:rPr>
      <w:bCs/>
      <w:i/>
      <w:sz w:val="16"/>
      <w:szCs w:val="18"/>
    </w:rPr>
  </w:style>
  <w:style w:type="paragraph" w:customStyle="1" w:styleId="cpTable-paragraph">
    <w:name w:val="cp_Table-paragraph"/>
    <w:basedOn w:val="cpNormal1"/>
    <w:qFormat/>
    <w:rsid w:val="004E023F"/>
    <w:pPr>
      <w:spacing w:after="0" w:line="240" w:lineRule="auto"/>
    </w:pPr>
    <w:rPr>
      <w:rFonts w:ascii="Arial" w:hAnsi="Arial"/>
      <w:sz w:val="18"/>
    </w:rPr>
  </w:style>
  <w:style w:type="paragraph" w:styleId="Odstavecseseznamem">
    <w:name w:val="List Paragraph"/>
    <w:basedOn w:val="Normln"/>
    <w:link w:val="OdstavecseseznamemChar"/>
    <w:uiPriority w:val="34"/>
    <w:qFormat/>
    <w:rsid w:val="002249BA"/>
    <w:pPr>
      <w:ind w:left="720"/>
      <w:contextualSpacing/>
    </w:pPr>
  </w:style>
  <w:style w:type="paragraph" w:styleId="Bezmezer">
    <w:name w:val="No Spacing"/>
    <w:link w:val="BezmezerChar"/>
    <w:uiPriority w:val="1"/>
    <w:qFormat/>
    <w:rsid w:val="00C22219"/>
    <w:rPr>
      <w:rFonts w:ascii="Times New Roman" w:hAnsi="Times New Roman"/>
      <w:sz w:val="22"/>
      <w:szCs w:val="22"/>
      <w:lang w:eastAsia="en-US"/>
    </w:rPr>
  </w:style>
  <w:style w:type="table" w:customStyle="1" w:styleId="Calendar2">
    <w:name w:val="Calendar 2"/>
    <w:basedOn w:val="Normlntabulka"/>
    <w:uiPriority w:val="99"/>
    <w:qFormat/>
    <w:rsid w:val="00431736"/>
    <w:pPr>
      <w:jc w:val="center"/>
    </w:pPr>
    <w:rPr>
      <w:rFonts w:eastAsia="Times New Roman"/>
      <w:sz w:val="28"/>
      <w:szCs w:val="28"/>
      <w:lang w:eastAsia="en-US"/>
    </w:rPr>
    <w:tblPr>
      <w:tblBorders>
        <w:insideV w:val="single" w:sz="4" w:space="0" w:color="95B3D7"/>
      </w:tblBorders>
    </w:tblPr>
    <w:tblStylePr w:type="firstRow">
      <w:rPr>
        <w:rFonts w:ascii="Sitka Heading" w:eastAsia="Times New Roman" w:hAnsi="Sitka Heading" w:cs="Times New Roman"/>
        <w:caps/>
        <w:color w:val="4F81BD"/>
        <w:spacing w:val="20"/>
        <w:sz w:val="32"/>
        <w:szCs w:val="32"/>
      </w:rPr>
      <w:tblPr/>
      <w:tcPr>
        <w:tcBorders>
          <w:top w:val="nil"/>
          <w:left w:val="nil"/>
          <w:bottom w:val="nil"/>
          <w:right w:val="nil"/>
          <w:insideH w:val="nil"/>
          <w:insideV w:val="nil"/>
          <w:tl2br w:val="nil"/>
          <w:tr2bl w:val="nil"/>
        </w:tcBorders>
      </w:tcPr>
    </w:tblStylePr>
  </w:style>
  <w:style w:type="character" w:styleId="Zstupntext">
    <w:name w:val="Placeholder Text"/>
    <w:basedOn w:val="Standardnpsmoodstavce"/>
    <w:uiPriority w:val="99"/>
    <w:semiHidden/>
    <w:rsid w:val="00C5392C"/>
    <w:rPr>
      <w:color w:val="808080"/>
    </w:rPr>
  </w:style>
  <w:style w:type="paragraph" w:styleId="Zkladntextodsazen3">
    <w:name w:val="Body Text Indent 3"/>
    <w:basedOn w:val="Normln"/>
    <w:link w:val="Zkladntextodsazen3Char"/>
    <w:uiPriority w:val="99"/>
    <w:rsid w:val="00725155"/>
    <w:pPr>
      <w:spacing w:line="240" w:lineRule="auto"/>
      <w:ind w:left="426" w:hanging="426"/>
      <w:jc w:val="both"/>
    </w:pPr>
    <w:rPr>
      <w:rFonts w:eastAsia="Times New Roman"/>
      <w:szCs w:val="20"/>
      <w:lang w:eastAsia="cs-CZ"/>
    </w:rPr>
  </w:style>
  <w:style w:type="character" w:customStyle="1" w:styleId="Zkladntextodsazen3Char">
    <w:name w:val="Základní text odsazený 3 Char"/>
    <w:basedOn w:val="Standardnpsmoodstavce"/>
    <w:link w:val="Zkladntextodsazen3"/>
    <w:uiPriority w:val="99"/>
    <w:rsid w:val="00725155"/>
    <w:rPr>
      <w:rFonts w:ascii="Times New Roman" w:eastAsia="Times New Roman" w:hAnsi="Times New Roman"/>
      <w:sz w:val="22"/>
    </w:rPr>
  </w:style>
  <w:style w:type="paragraph" w:styleId="Textkomente">
    <w:name w:val="annotation text"/>
    <w:aliases w:val="Text poznámky"/>
    <w:basedOn w:val="Normln"/>
    <w:link w:val="TextkomenteChar"/>
    <w:rsid w:val="00D05C9A"/>
    <w:pPr>
      <w:spacing w:line="240" w:lineRule="auto"/>
    </w:pPr>
    <w:rPr>
      <w:rFonts w:eastAsia="Times New Roman"/>
      <w:sz w:val="20"/>
      <w:szCs w:val="20"/>
      <w:lang w:eastAsia="cs-CZ"/>
    </w:rPr>
  </w:style>
  <w:style w:type="character" w:customStyle="1" w:styleId="TextkomenteChar">
    <w:name w:val="Text komentáře Char"/>
    <w:aliases w:val="Text poznámky Char"/>
    <w:basedOn w:val="Standardnpsmoodstavce"/>
    <w:link w:val="Textkomente"/>
    <w:rsid w:val="00D05C9A"/>
    <w:rPr>
      <w:rFonts w:ascii="Times New Roman" w:eastAsia="Times New Roman" w:hAnsi="Times New Roman"/>
    </w:rPr>
  </w:style>
  <w:style w:type="character" w:styleId="Odkaznakoment">
    <w:name w:val="annotation reference"/>
    <w:basedOn w:val="Standardnpsmoodstavce"/>
    <w:uiPriority w:val="99"/>
    <w:unhideWhenUsed/>
    <w:rsid w:val="00750728"/>
    <w:rPr>
      <w:sz w:val="16"/>
      <w:szCs w:val="16"/>
    </w:rPr>
  </w:style>
  <w:style w:type="paragraph" w:styleId="Pedmtkomente">
    <w:name w:val="annotation subject"/>
    <w:basedOn w:val="Textkomente"/>
    <w:next w:val="Textkomente"/>
    <w:link w:val="PedmtkomenteChar"/>
    <w:uiPriority w:val="99"/>
    <w:semiHidden/>
    <w:unhideWhenUsed/>
    <w:rsid w:val="00750728"/>
    <w:rPr>
      <w:rFonts w:eastAsia="Calibri"/>
      <w:b/>
      <w:bCs/>
      <w:lang w:eastAsia="en-US"/>
    </w:rPr>
  </w:style>
  <w:style w:type="character" w:customStyle="1" w:styleId="PedmtkomenteChar">
    <w:name w:val="Předmět komentáře Char"/>
    <w:basedOn w:val="TextkomenteChar"/>
    <w:link w:val="Pedmtkomente"/>
    <w:uiPriority w:val="99"/>
    <w:semiHidden/>
    <w:rsid w:val="00750728"/>
    <w:rPr>
      <w:rFonts w:ascii="Times New Roman" w:eastAsia="Times New Roman" w:hAnsi="Times New Roman"/>
      <w:b/>
      <w:bCs/>
      <w:lang w:eastAsia="en-US"/>
    </w:rPr>
  </w:style>
  <w:style w:type="paragraph" w:styleId="Revize">
    <w:name w:val="Revision"/>
    <w:hidden/>
    <w:uiPriority w:val="99"/>
    <w:semiHidden/>
    <w:rsid w:val="00A240D6"/>
    <w:rPr>
      <w:rFonts w:ascii="Times New Roman" w:hAnsi="Times New Roman"/>
      <w:sz w:val="22"/>
      <w:szCs w:val="22"/>
      <w:lang w:eastAsia="en-US"/>
    </w:rPr>
  </w:style>
  <w:style w:type="character" w:customStyle="1" w:styleId="BezmezerChar">
    <w:name w:val="Bez mezer Char"/>
    <w:basedOn w:val="Standardnpsmoodstavce"/>
    <w:link w:val="Bezmezer"/>
    <w:uiPriority w:val="1"/>
    <w:rsid w:val="00071146"/>
    <w:rPr>
      <w:rFonts w:ascii="Times New Roman" w:hAnsi="Times New Roman"/>
      <w:sz w:val="22"/>
      <w:szCs w:val="22"/>
      <w:lang w:eastAsia="en-US"/>
    </w:rPr>
  </w:style>
  <w:style w:type="paragraph" w:styleId="FormtovanvHTML">
    <w:name w:val="HTML Preformatted"/>
    <w:basedOn w:val="Normln"/>
    <w:link w:val="FormtovanvHTMLChar"/>
    <w:uiPriority w:val="99"/>
    <w:unhideWhenUsed/>
    <w:rsid w:val="008D3EE9"/>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line="240" w:lineRule="auto"/>
    </w:pPr>
    <w:rPr>
      <w:rFonts w:ascii="Courier New" w:eastAsia="Times New Roman" w:hAnsi="Courier New" w:cs="Courier New"/>
      <w:sz w:val="20"/>
      <w:szCs w:val="20"/>
      <w:lang w:eastAsia="cs-CZ"/>
    </w:rPr>
  </w:style>
  <w:style w:type="character" w:customStyle="1" w:styleId="FormtovanvHTMLChar">
    <w:name w:val="Formátovaný v HTML Char"/>
    <w:basedOn w:val="Standardnpsmoodstavce"/>
    <w:link w:val="FormtovanvHTML"/>
    <w:uiPriority w:val="99"/>
    <w:rsid w:val="008D3EE9"/>
    <w:rPr>
      <w:rFonts w:ascii="Courier New" w:eastAsia="Times New Roman" w:hAnsi="Courier New" w:cs="Courier New"/>
    </w:rPr>
  </w:style>
  <w:style w:type="paragraph" w:customStyle="1" w:styleId="Styl1">
    <w:name w:val="Styl1"/>
    <w:basedOn w:val="Normln"/>
    <w:uiPriority w:val="99"/>
    <w:qFormat/>
    <w:rsid w:val="00C074C7"/>
    <w:pPr>
      <w:widowControl w:val="0"/>
      <w:tabs>
        <w:tab w:val="num" w:pos="360"/>
        <w:tab w:val="left" w:pos="425"/>
      </w:tabs>
      <w:spacing w:line="240" w:lineRule="auto"/>
      <w:ind w:left="360" w:hanging="360"/>
      <w:jc w:val="both"/>
    </w:pPr>
    <w:rPr>
      <w:rFonts w:eastAsia="Times New Roman"/>
      <w:sz w:val="24"/>
      <w:szCs w:val="24"/>
      <w:lang w:eastAsia="cs-CZ"/>
    </w:rPr>
  </w:style>
  <w:style w:type="character" w:styleId="Siln">
    <w:name w:val="Strong"/>
    <w:basedOn w:val="Standardnpsmoodstavce"/>
    <w:uiPriority w:val="22"/>
    <w:qFormat/>
    <w:rsid w:val="00D73CDA"/>
    <w:rPr>
      <w:b/>
      <w:bCs/>
    </w:rPr>
  </w:style>
  <w:style w:type="paragraph" w:customStyle="1" w:styleId="Default">
    <w:name w:val="Default"/>
    <w:rsid w:val="00580DC9"/>
    <w:pPr>
      <w:autoSpaceDE w:val="0"/>
      <w:autoSpaceDN w:val="0"/>
      <w:adjustRightInd w:val="0"/>
    </w:pPr>
    <w:rPr>
      <w:rFonts w:ascii="Times New Roman" w:hAnsi="Times New Roman"/>
      <w:color w:val="000000"/>
      <w:sz w:val="24"/>
      <w:szCs w:val="24"/>
    </w:rPr>
  </w:style>
  <w:style w:type="paragraph" w:customStyle="1" w:styleId="slovan">
    <w:name w:val="Číslovaný"/>
    <w:basedOn w:val="Default"/>
    <w:next w:val="Default"/>
    <w:uiPriority w:val="99"/>
    <w:rsid w:val="000E3E9F"/>
    <w:rPr>
      <w:color w:val="auto"/>
    </w:rPr>
  </w:style>
  <w:style w:type="paragraph" w:styleId="Obsah6">
    <w:name w:val="toc 6"/>
    <w:basedOn w:val="Normln"/>
    <w:next w:val="Normln"/>
    <w:autoRedefine/>
    <w:uiPriority w:val="39"/>
    <w:unhideWhenUsed/>
    <w:rsid w:val="003C5A44"/>
    <w:pPr>
      <w:spacing w:after="100" w:line="276" w:lineRule="auto"/>
      <w:ind w:left="1100"/>
    </w:pPr>
    <w:rPr>
      <w:rFonts w:asciiTheme="minorHAnsi" w:eastAsiaTheme="minorEastAsia" w:hAnsiTheme="minorHAnsi" w:cstheme="minorBidi"/>
      <w:lang w:eastAsia="cs-CZ"/>
    </w:rPr>
  </w:style>
  <w:style w:type="paragraph" w:styleId="Obsah7">
    <w:name w:val="toc 7"/>
    <w:basedOn w:val="Normln"/>
    <w:next w:val="Normln"/>
    <w:autoRedefine/>
    <w:uiPriority w:val="39"/>
    <w:unhideWhenUsed/>
    <w:rsid w:val="003C5A44"/>
    <w:pPr>
      <w:spacing w:after="100" w:line="276" w:lineRule="auto"/>
      <w:ind w:left="1320"/>
    </w:pPr>
    <w:rPr>
      <w:rFonts w:asciiTheme="minorHAnsi" w:eastAsiaTheme="minorEastAsia" w:hAnsiTheme="minorHAnsi" w:cstheme="minorBidi"/>
      <w:lang w:eastAsia="cs-CZ"/>
    </w:rPr>
  </w:style>
  <w:style w:type="paragraph" w:styleId="Obsah8">
    <w:name w:val="toc 8"/>
    <w:basedOn w:val="Normln"/>
    <w:next w:val="Normln"/>
    <w:autoRedefine/>
    <w:uiPriority w:val="39"/>
    <w:unhideWhenUsed/>
    <w:rsid w:val="003C5A44"/>
    <w:pPr>
      <w:spacing w:after="100" w:line="276" w:lineRule="auto"/>
      <w:ind w:left="1540"/>
    </w:pPr>
    <w:rPr>
      <w:rFonts w:asciiTheme="minorHAnsi" w:eastAsiaTheme="minorEastAsia" w:hAnsiTheme="minorHAnsi" w:cstheme="minorBidi"/>
      <w:lang w:eastAsia="cs-CZ"/>
    </w:rPr>
  </w:style>
  <w:style w:type="paragraph" w:styleId="Obsah9">
    <w:name w:val="toc 9"/>
    <w:basedOn w:val="Normln"/>
    <w:next w:val="Normln"/>
    <w:autoRedefine/>
    <w:uiPriority w:val="39"/>
    <w:unhideWhenUsed/>
    <w:rsid w:val="003C5A44"/>
    <w:pPr>
      <w:spacing w:after="100" w:line="276" w:lineRule="auto"/>
      <w:ind w:left="1760"/>
    </w:pPr>
    <w:rPr>
      <w:rFonts w:asciiTheme="minorHAnsi" w:eastAsiaTheme="minorEastAsia" w:hAnsiTheme="minorHAnsi" w:cstheme="minorBidi"/>
      <w:lang w:eastAsia="cs-CZ"/>
    </w:rPr>
  </w:style>
  <w:style w:type="paragraph" w:customStyle="1" w:styleId="cpNormal">
    <w:name w:val="cp_Normal"/>
    <w:basedOn w:val="Normln"/>
    <w:link w:val="cpNormalChar"/>
    <w:qFormat/>
    <w:rsid w:val="00B2775F"/>
    <w:pPr>
      <w:spacing w:after="260" w:line="260" w:lineRule="atLeast"/>
    </w:pPr>
  </w:style>
  <w:style w:type="paragraph" w:customStyle="1" w:styleId="cpodstavecslovan">
    <w:name w:val="cp_odstavec číslovaný"/>
    <w:basedOn w:val="Normln"/>
    <w:uiPriority w:val="1"/>
    <w:qFormat/>
    <w:rsid w:val="002925BA"/>
    <w:pPr>
      <w:spacing w:after="260"/>
      <w:jc w:val="both"/>
    </w:pPr>
  </w:style>
  <w:style w:type="paragraph" w:styleId="Prosttext">
    <w:name w:val="Plain Text"/>
    <w:basedOn w:val="Normln"/>
    <w:link w:val="ProsttextChar"/>
    <w:uiPriority w:val="99"/>
    <w:unhideWhenUsed/>
    <w:rsid w:val="00DE06EC"/>
    <w:pPr>
      <w:spacing w:line="240" w:lineRule="auto"/>
    </w:pPr>
    <w:rPr>
      <w:rFonts w:ascii="Calibri" w:eastAsiaTheme="minorHAnsi" w:hAnsi="Calibri"/>
    </w:rPr>
  </w:style>
  <w:style w:type="character" w:customStyle="1" w:styleId="ProsttextChar">
    <w:name w:val="Prostý text Char"/>
    <w:basedOn w:val="Standardnpsmoodstavce"/>
    <w:link w:val="Prosttext"/>
    <w:uiPriority w:val="99"/>
    <w:rsid w:val="00DE06EC"/>
    <w:rPr>
      <w:rFonts w:eastAsiaTheme="minorHAnsi"/>
      <w:sz w:val="22"/>
      <w:szCs w:val="22"/>
      <w:lang w:eastAsia="en-US"/>
    </w:rPr>
  </w:style>
  <w:style w:type="paragraph" w:styleId="Zkladntext">
    <w:name w:val="Body Text"/>
    <w:basedOn w:val="Normln"/>
    <w:link w:val="ZkladntextChar"/>
    <w:uiPriority w:val="99"/>
    <w:unhideWhenUsed/>
    <w:rsid w:val="00243396"/>
    <w:pPr>
      <w:spacing w:after="120"/>
    </w:pPr>
  </w:style>
  <w:style w:type="character" w:customStyle="1" w:styleId="ZkladntextChar">
    <w:name w:val="Základní text Char"/>
    <w:basedOn w:val="Standardnpsmoodstavce"/>
    <w:link w:val="Zkladntext"/>
    <w:uiPriority w:val="99"/>
    <w:rsid w:val="00243396"/>
    <w:rPr>
      <w:rFonts w:ascii="Times New Roman" w:hAnsi="Times New Roman"/>
      <w:sz w:val="22"/>
      <w:szCs w:val="22"/>
      <w:lang w:eastAsia="en-US"/>
    </w:rPr>
  </w:style>
  <w:style w:type="character" w:customStyle="1" w:styleId="cpNormal1Char">
    <w:name w:val="cp_Normal_1 Char"/>
    <w:basedOn w:val="Standardnpsmoodstavce"/>
    <w:link w:val="cpNormal1"/>
    <w:rsid w:val="009E1890"/>
    <w:rPr>
      <w:rFonts w:ascii="Times New Roman" w:hAnsi="Times New Roman"/>
      <w:szCs w:val="22"/>
      <w:lang w:eastAsia="en-US"/>
    </w:rPr>
  </w:style>
  <w:style w:type="paragraph" w:customStyle="1" w:styleId="ListArabic1">
    <w:name w:val="List Arabic 1"/>
    <w:basedOn w:val="Normln"/>
    <w:next w:val="Zkladntext"/>
    <w:rsid w:val="000356C8"/>
    <w:pPr>
      <w:widowControl w:val="0"/>
      <w:tabs>
        <w:tab w:val="left" w:pos="624"/>
      </w:tabs>
      <w:autoSpaceDE w:val="0"/>
      <w:spacing w:line="240" w:lineRule="auto"/>
      <w:ind w:left="624" w:hanging="624"/>
    </w:pPr>
    <w:rPr>
      <w:rFonts w:eastAsia="Times New Roman"/>
      <w:sz w:val="24"/>
      <w:szCs w:val="24"/>
      <w:lang w:eastAsia="zh-CN"/>
    </w:rPr>
  </w:style>
  <w:style w:type="character" w:styleId="Sledovanodkaz">
    <w:name w:val="FollowedHyperlink"/>
    <w:basedOn w:val="Standardnpsmoodstavce"/>
    <w:uiPriority w:val="99"/>
    <w:semiHidden/>
    <w:unhideWhenUsed/>
    <w:rsid w:val="00E32D73"/>
    <w:rPr>
      <w:color w:val="800080" w:themeColor="followedHyperlink"/>
      <w:u w:val="single"/>
    </w:rPr>
  </w:style>
  <w:style w:type="character" w:customStyle="1" w:styleId="Nevyeenzmnka1">
    <w:name w:val="Nevyřešená zmínka1"/>
    <w:basedOn w:val="Standardnpsmoodstavce"/>
    <w:uiPriority w:val="99"/>
    <w:semiHidden/>
    <w:unhideWhenUsed/>
    <w:rsid w:val="00147563"/>
    <w:rPr>
      <w:color w:val="605E5C"/>
      <w:shd w:val="clear" w:color="auto" w:fill="E1DFDD"/>
    </w:rPr>
  </w:style>
  <w:style w:type="paragraph" w:customStyle="1" w:styleId="cpslovnpsmenn">
    <w:name w:val="cp_číslování písmenné"/>
    <w:basedOn w:val="Normln"/>
    <w:link w:val="cpslovnpsmennChar"/>
    <w:uiPriority w:val="2"/>
    <w:qFormat/>
    <w:rsid w:val="00A82D1F"/>
    <w:pPr>
      <w:numPr>
        <w:numId w:val="116"/>
      </w:numPr>
      <w:spacing w:after="120"/>
    </w:pPr>
  </w:style>
  <w:style w:type="paragraph" w:customStyle="1" w:styleId="cpodrky1">
    <w:name w:val="cp_odrážky1"/>
    <w:basedOn w:val="Normln"/>
    <w:link w:val="cpodrky1Char"/>
    <w:uiPriority w:val="2"/>
    <w:qFormat/>
    <w:rsid w:val="00A82D1F"/>
    <w:pPr>
      <w:numPr>
        <w:numId w:val="117"/>
      </w:numPr>
      <w:tabs>
        <w:tab w:val="clear" w:pos="1440"/>
      </w:tabs>
      <w:spacing w:after="120"/>
      <w:ind w:left="1305" w:hanging="284"/>
      <w:jc w:val="both"/>
    </w:pPr>
  </w:style>
  <w:style w:type="character" w:customStyle="1" w:styleId="cpslovnpsmennChar">
    <w:name w:val="cp_číslování písmenné Char"/>
    <w:basedOn w:val="Standardnpsmoodstavce"/>
    <w:link w:val="cpslovnpsmenn"/>
    <w:uiPriority w:val="2"/>
    <w:rsid w:val="00A82D1F"/>
    <w:rPr>
      <w:rFonts w:ascii="Times New Roman" w:hAnsi="Times New Roman"/>
      <w:sz w:val="22"/>
      <w:szCs w:val="22"/>
      <w:lang w:eastAsia="en-US"/>
    </w:rPr>
  </w:style>
  <w:style w:type="paragraph" w:customStyle="1" w:styleId="cpodrky2">
    <w:name w:val="cp_odrážky2"/>
    <w:basedOn w:val="cpodrky1"/>
    <w:link w:val="cpodrky2Char"/>
    <w:uiPriority w:val="2"/>
    <w:qFormat/>
    <w:rsid w:val="00A82D1F"/>
    <w:pPr>
      <w:numPr>
        <w:ilvl w:val="1"/>
      </w:numPr>
      <w:tabs>
        <w:tab w:val="clear" w:pos="1440"/>
      </w:tabs>
      <w:ind w:left="1645" w:hanging="284"/>
    </w:pPr>
  </w:style>
  <w:style w:type="character" w:customStyle="1" w:styleId="cpodrky1Char">
    <w:name w:val="cp_odrážky1 Char"/>
    <w:basedOn w:val="Standardnpsmoodstavce"/>
    <w:link w:val="cpodrky1"/>
    <w:uiPriority w:val="2"/>
    <w:rsid w:val="00A82D1F"/>
    <w:rPr>
      <w:rFonts w:ascii="Times New Roman" w:hAnsi="Times New Roman"/>
      <w:sz w:val="22"/>
      <w:szCs w:val="22"/>
      <w:lang w:eastAsia="en-US"/>
    </w:rPr>
  </w:style>
  <w:style w:type="paragraph" w:customStyle="1" w:styleId="cpodstavecslovan2">
    <w:name w:val="cp_odstavec číslovaný2"/>
    <w:basedOn w:val="cpodstavecslovan"/>
    <w:uiPriority w:val="3"/>
    <w:qFormat/>
    <w:rsid w:val="00A82D1F"/>
    <w:pPr>
      <w:numPr>
        <w:ilvl w:val="1"/>
      </w:numPr>
    </w:pPr>
  </w:style>
  <w:style w:type="paragraph" w:customStyle="1" w:styleId="cpodstavecslovan3">
    <w:name w:val="cp_odstavec číslovaný3"/>
    <w:basedOn w:val="cpodstavecslovan2"/>
    <w:uiPriority w:val="3"/>
    <w:qFormat/>
    <w:rsid w:val="00A82D1F"/>
    <w:pPr>
      <w:numPr>
        <w:ilvl w:val="2"/>
      </w:numPr>
    </w:pPr>
  </w:style>
  <w:style w:type="character" w:styleId="Nzevknihy">
    <w:name w:val="Book Title"/>
    <w:basedOn w:val="Standardnpsmoodstavce"/>
    <w:uiPriority w:val="33"/>
    <w:qFormat/>
    <w:rsid w:val="00A82D1F"/>
    <w:rPr>
      <w:b/>
      <w:bCs/>
      <w:smallCaps/>
      <w:spacing w:val="5"/>
    </w:rPr>
  </w:style>
  <w:style w:type="paragraph" w:customStyle="1" w:styleId="cpodstavecneslovan">
    <w:name w:val="cp_odstavec nečíslovaný"/>
    <w:basedOn w:val="Normln"/>
    <w:uiPriority w:val="1"/>
    <w:qFormat/>
    <w:rsid w:val="00A82D1F"/>
    <w:pPr>
      <w:spacing w:after="260" w:line="260" w:lineRule="atLeast"/>
      <w:ind w:left="567"/>
      <w:jc w:val="both"/>
    </w:pPr>
  </w:style>
  <w:style w:type="character" w:customStyle="1" w:styleId="cpodrky2Char">
    <w:name w:val="cp_odrážky2 Char"/>
    <w:basedOn w:val="cpodrky1Char"/>
    <w:link w:val="cpodrky2"/>
    <w:uiPriority w:val="2"/>
    <w:rsid w:val="00A82D1F"/>
    <w:rPr>
      <w:rFonts w:ascii="Times New Roman" w:hAnsi="Times New Roman"/>
      <w:sz w:val="22"/>
      <w:szCs w:val="22"/>
      <w:lang w:eastAsia="en-US"/>
    </w:rPr>
  </w:style>
  <w:style w:type="paragraph" w:styleId="Rozloendokumentu">
    <w:name w:val="Document Map"/>
    <w:basedOn w:val="Normln"/>
    <w:link w:val="RozloendokumentuChar"/>
    <w:uiPriority w:val="99"/>
    <w:semiHidden/>
    <w:unhideWhenUsed/>
    <w:rsid w:val="00A82D1F"/>
    <w:pPr>
      <w:spacing w:line="240" w:lineRule="auto"/>
    </w:pPr>
    <w:rPr>
      <w:rFonts w:ascii="Tahoma" w:hAnsi="Tahoma" w:cs="Tahoma"/>
      <w:sz w:val="16"/>
      <w:szCs w:val="16"/>
    </w:rPr>
  </w:style>
  <w:style w:type="character" w:customStyle="1" w:styleId="RozloendokumentuChar">
    <w:name w:val="Rozložení dokumentu Char"/>
    <w:basedOn w:val="Standardnpsmoodstavce"/>
    <w:link w:val="Rozloendokumentu"/>
    <w:uiPriority w:val="99"/>
    <w:semiHidden/>
    <w:rsid w:val="00A82D1F"/>
    <w:rPr>
      <w:rFonts w:ascii="Tahoma" w:hAnsi="Tahoma" w:cs="Tahoma"/>
      <w:sz w:val="16"/>
      <w:szCs w:val="16"/>
      <w:lang w:eastAsia="en-US"/>
    </w:rPr>
  </w:style>
  <w:style w:type="paragraph" w:customStyle="1" w:styleId="cppokyn">
    <w:name w:val="cp_pokyn"/>
    <w:basedOn w:val="cpNormal"/>
    <w:next w:val="cpNormal"/>
    <w:link w:val="cppokynChar"/>
    <w:uiPriority w:val="5"/>
    <w:qFormat/>
    <w:rsid w:val="00A82D1F"/>
    <w:pPr>
      <w:spacing w:line="260" w:lineRule="exact"/>
      <w:ind w:left="1701"/>
    </w:pPr>
    <w:rPr>
      <w:b/>
      <w:caps/>
    </w:rPr>
  </w:style>
  <w:style w:type="character" w:customStyle="1" w:styleId="cpNormalChar">
    <w:name w:val="cp_Normal Char"/>
    <w:basedOn w:val="Standardnpsmoodstavce"/>
    <w:link w:val="cpNormal"/>
    <w:rsid w:val="00A82D1F"/>
    <w:rPr>
      <w:rFonts w:ascii="Times New Roman" w:hAnsi="Times New Roman"/>
      <w:sz w:val="22"/>
      <w:szCs w:val="22"/>
      <w:lang w:eastAsia="en-US"/>
    </w:rPr>
  </w:style>
  <w:style w:type="character" w:customStyle="1" w:styleId="cppokynChar">
    <w:name w:val="cp_pokyn Char"/>
    <w:basedOn w:val="cpNormalChar"/>
    <w:link w:val="cppokyn"/>
    <w:uiPriority w:val="5"/>
    <w:rsid w:val="00A82D1F"/>
    <w:rPr>
      <w:rFonts w:ascii="Times New Roman" w:hAnsi="Times New Roman"/>
      <w:b/>
      <w:caps/>
      <w:sz w:val="22"/>
      <w:szCs w:val="22"/>
      <w:lang w:eastAsia="en-US"/>
    </w:rPr>
  </w:style>
  <w:style w:type="paragraph" w:customStyle="1" w:styleId="msonormal0">
    <w:name w:val="msonormal"/>
    <w:basedOn w:val="Normln"/>
    <w:rsid w:val="00A82D1F"/>
    <w:pPr>
      <w:spacing w:before="100" w:beforeAutospacing="1" w:after="100" w:afterAutospacing="1" w:line="240" w:lineRule="auto"/>
    </w:pPr>
    <w:rPr>
      <w:rFonts w:eastAsia="Times New Roman"/>
      <w:sz w:val="24"/>
      <w:szCs w:val="24"/>
      <w:lang w:eastAsia="cs-CZ"/>
    </w:rPr>
  </w:style>
  <w:style w:type="character" w:customStyle="1" w:styleId="TextkomenteChar1">
    <w:name w:val="Text komentáře Char1"/>
    <w:aliases w:val="Text poznámky Char1"/>
    <w:basedOn w:val="Standardnpsmoodstavce"/>
    <w:semiHidden/>
    <w:rsid w:val="00A82D1F"/>
    <w:rPr>
      <w:rFonts w:ascii="Times New Roman" w:hAnsi="Times New Roman"/>
      <w:lang w:eastAsia="en-US"/>
    </w:rPr>
  </w:style>
  <w:style w:type="character" w:styleId="Nevyeenzmnka">
    <w:name w:val="Unresolved Mention"/>
    <w:basedOn w:val="Standardnpsmoodstavce"/>
    <w:uiPriority w:val="99"/>
    <w:semiHidden/>
    <w:unhideWhenUsed/>
    <w:rsid w:val="00547C55"/>
    <w:rPr>
      <w:color w:val="605E5C"/>
      <w:shd w:val="clear" w:color="auto" w:fill="E1DFDD"/>
    </w:rPr>
  </w:style>
  <w:style w:type="character" w:customStyle="1" w:styleId="OdstavecseseznamemChar">
    <w:name w:val="Odstavec se seznamem Char"/>
    <w:basedOn w:val="Standardnpsmoodstavce"/>
    <w:link w:val="Odstavecseseznamem"/>
    <w:uiPriority w:val="34"/>
    <w:rsid w:val="00C274A9"/>
    <w:rPr>
      <w:rFonts w:ascii="Times New Roman" w:hAnsi="Times New Roman"/>
      <w:sz w:val="22"/>
      <w:szCs w:val="22"/>
      <w:lang w:eastAsia="en-US"/>
    </w:rPr>
  </w:style>
  <w:style w:type="character" w:styleId="Zmnka">
    <w:name w:val="Mention"/>
    <w:basedOn w:val="Standardnpsmoodstavce"/>
    <w:uiPriority w:val="99"/>
    <w:unhideWhenUsed/>
    <w:rsid w:val="002310EB"/>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66807738">
      <w:bodyDiv w:val="1"/>
      <w:marLeft w:val="0"/>
      <w:marRight w:val="0"/>
      <w:marTop w:val="0"/>
      <w:marBottom w:val="0"/>
      <w:divBdr>
        <w:top w:val="none" w:sz="0" w:space="0" w:color="auto"/>
        <w:left w:val="none" w:sz="0" w:space="0" w:color="auto"/>
        <w:bottom w:val="none" w:sz="0" w:space="0" w:color="auto"/>
        <w:right w:val="none" w:sz="0" w:space="0" w:color="auto"/>
      </w:divBdr>
    </w:div>
    <w:div w:id="99421969">
      <w:bodyDiv w:val="1"/>
      <w:marLeft w:val="0"/>
      <w:marRight w:val="0"/>
      <w:marTop w:val="0"/>
      <w:marBottom w:val="0"/>
      <w:divBdr>
        <w:top w:val="none" w:sz="0" w:space="0" w:color="auto"/>
        <w:left w:val="none" w:sz="0" w:space="0" w:color="auto"/>
        <w:bottom w:val="none" w:sz="0" w:space="0" w:color="auto"/>
        <w:right w:val="none" w:sz="0" w:space="0" w:color="auto"/>
      </w:divBdr>
    </w:div>
    <w:div w:id="102387795">
      <w:bodyDiv w:val="1"/>
      <w:marLeft w:val="0"/>
      <w:marRight w:val="0"/>
      <w:marTop w:val="0"/>
      <w:marBottom w:val="0"/>
      <w:divBdr>
        <w:top w:val="none" w:sz="0" w:space="0" w:color="auto"/>
        <w:left w:val="none" w:sz="0" w:space="0" w:color="auto"/>
        <w:bottom w:val="none" w:sz="0" w:space="0" w:color="auto"/>
        <w:right w:val="none" w:sz="0" w:space="0" w:color="auto"/>
      </w:divBdr>
    </w:div>
    <w:div w:id="113406448">
      <w:bodyDiv w:val="1"/>
      <w:marLeft w:val="0"/>
      <w:marRight w:val="0"/>
      <w:marTop w:val="0"/>
      <w:marBottom w:val="0"/>
      <w:divBdr>
        <w:top w:val="none" w:sz="0" w:space="0" w:color="auto"/>
        <w:left w:val="none" w:sz="0" w:space="0" w:color="auto"/>
        <w:bottom w:val="none" w:sz="0" w:space="0" w:color="auto"/>
        <w:right w:val="none" w:sz="0" w:space="0" w:color="auto"/>
      </w:divBdr>
    </w:div>
    <w:div w:id="147017654">
      <w:bodyDiv w:val="1"/>
      <w:marLeft w:val="0"/>
      <w:marRight w:val="0"/>
      <w:marTop w:val="0"/>
      <w:marBottom w:val="0"/>
      <w:divBdr>
        <w:top w:val="none" w:sz="0" w:space="0" w:color="auto"/>
        <w:left w:val="none" w:sz="0" w:space="0" w:color="auto"/>
        <w:bottom w:val="none" w:sz="0" w:space="0" w:color="auto"/>
        <w:right w:val="none" w:sz="0" w:space="0" w:color="auto"/>
      </w:divBdr>
    </w:div>
    <w:div w:id="263608955">
      <w:bodyDiv w:val="1"/>
      <w:marLeft w:val="0"/>
      <w:marRight w:val="0"/>
      <w:marTop w:val="0"/>
      <w:marBottom w:val="0"/>
      <w:divBdr>
        <w:top w:val="none" w:sz="0" w:space="0" w:color="auto"/>
        <w:left w:val="none" w:sz="0" w:space="0" w:color="auto"/>
        <w:bottom w:val="none" w:sz="0" w:space="0" w:color="auto"/>
        <w:right w:val="none" w:sz="0" w:space="0" w:color="auto"/>
      </w:divBdr>
    </w:div>
    <w:div w:id="270826174">
      <w:bodyDiv w:val="1"/>
      <w:marLeft w:val="0"/>
      <w:marRight w:val="0"/>
      <w:marTop w:val="0"/>
      <w:marBottom w:val="0"/>
      <w:divBdr>
        <w:top w:val="none" w:sz="0" w:space="0" w:color="auto"/>
        <w:left w:val="none" w:sz="0" w:space="0" w:color="auto"/>
        <w:bottom w:val="none" w:sz="0" w:space="0" w:color="auto"/>
        <w:right w:val="none" w:sz="0" w:space="0" w:color="auto"/>
      </w:divBdr>
    </w:div>
    <w:div w:id="276569779">
      <w:bodyDiv w:val="1"/>
      <w:marLeft w:val="0"/>
      <w:marRight w:val="0"/>
      <w:marTop w:val="0"/>
      <w:marBottom w:val="0"/>
      <w:divBdr>
        <w:top w:val="none" w:sz="0" w:space="0" w:color="auto"/>
        <w:left w:val="none" w:sz="0" w:space="0" w:color="auto"/>
        <w:bottom w:val="none" w:sz="0" w:space="0" w:color="auto"/>
        <w:right w:val="none" w:sz="0" w:space="0" w:color="auto"/>
      </w:divBdr>
    </w:div>
    <w:div w:id="291786206">
      <w:bodyDiv w:val="1"/>
      <w:marLeft w:val="0"/>
      <w:marRight w:val="0"/>
      <w:marTop w:val="0"/>
      <w:marBottom w:val="0"/>
      <w:divBdr>
        <w:top w:val="none" w:sz="0" w:space="0" w:color="auto"/>
        <w:left w:val="none" w:sz="0" w:space="0" w:color="auto"/>
        <w:bottom w:val="none" w:sz="0" w:space="0" w:color="auto"/>
        <w:right w:val="none" w:sz="0" w:space="0" w:color="auto"/>
      </w:divBdr>
    </w:div>
    <w:div w:id="296373925">
      <w:bodyDiv w:val="1"/>
      <w:marLeft w:val="0"/>
      <w:marRight w:val="0"/>
      <w:marTop w:val="0"/>
      <w:marBottom w:val="0"/>
      <w:divBdr>
        <w:top w:val="none" w:sz="0" w:space="0" w:color="auto"/>
        <w:left w:val="none" w:sz="0" w:space="0" w:color="auto"/>
        <w:bottom w:val="none" w:sz="0" w:space="0" w:color="auto"/>
        <w:right w:val="none" w:sz="0" w:space="0" w:color="auto"/>
      </w:divBdr>
    </w:div>
    <w:div w:id="302588811">
      <w:bodyDiv w:val="1"/>
      <w:marLeft w:val="0"/>
      <w:marRight w:val="0"/>
      <w:marTop w:val="0"/>
      <w:marBottom w:val="0"/>
      <w:divBdr>
        <w:top w:val="none" w:sz="0" w:space="0" w:color="auto"/>
        <w:left w:val="none" w:sz="0" w:space="0" w:color="auto"/>
        <w:bottom w:val="none" w:sz="0" w:space="0" w:color="auto"/>
        <w:right w:val="none" w:sz="0" w:space="0" w:color="auto"/>
      </w:divBdr>
    </w:div>
    <w:div w:id="326831624">
      <w:bodyDiv w:val="1"/>
      <w:marLeft w:val="0"/>
      <w:marRight w:val="0"/>
      <w:marTop w:val="0"/>
      <w:marBottom w:val="0"/>
      <w:divBdr>
        <w:top w:val="none" w:sz="0" w:space="0" w:color="auto"/>
        <w:left w:val="none" w:sz="0" w:space="0" w:color="auto"/>
        <w:bottom w:val="none" w:sz="0" w:space="0" w:color="auto"/>
        <w:right w:val="none" w:sz="0" w:space="0" w:color="auto"/>
      </w:divBdr>
    </w:div>
    <w:div w:id="339701839">
      <w:bodyDiv w:val="1"/>
      <w:marLeft w:val="0"/>
      <w:marRight w:val="0"/>
      <w:marTop w:val="0"/>
      <w:marBottom w:val="0"/>
      <w:divBdr>
        <w:top w:val="none" w:sz="0" w:space="0" w:color="auto"/>
        <w:left w:val="none" w:sz="0" w:space="0" w:color="auto"/>
        <w:bottom w:val="none" w:sz="0" w:space="0" w:color="auto"/>
        <w:right w:val="none" w:sz="0" w:space="0" w:color="auto"/>
      </w:divBdr>
    </w:div>
    <w:div w:id="424230004">
      <w:bodyDiv w:val="1"/>
      <w:marLeft w:val="0"/>
      <w:marRight w:val="0"/>
      <w:marTop w:val="0"/>
      <w:marBottom w:val="0"/>
      <w:divBdr>
        <w:top w:val="none" w:sz="0" w:space="0" w:color="auto"/>
        <w:left w:val="none" w:sz="0" w:space="0" w:color="auto"/>
        <w:bottom w:val="none" w:sz="0" w:space="0" w:color="auto"/>
        <w:right w:val="none" w:sz="0" w:space="0" w:color="auto"/>
      </w:divBdr>
    </w:div>
    <w:div w:id="454376818">
      <w:bodyDiv w:val="1"/>
      <w:marLeft w:val="0"/>
      <w:marRight w:val="0"/>
      <w:marTop w:val="0"/>
      <w:marBottom w:val="0"/>
      <w:divBdr>
        <w:top w:val="none" w:sz="0" w:space="0" w:color="auto"/>
        <w:left w:val="none" w:sz="0" w:space="0" w:color="auto"/>
        <w:bottom w:val="none" w:sz="0" w:space="0" w:color="auto"/>
        <w:right w:val="none" w:sz="0" w:space="0" w:color="auto"/>
      </w:divBdr>
    </w:div>
    <w:div w:id="492456016">
      <w:bodyDiv w:val="1"/>
      <w:marLeft w:val="0"/>
      <w:marRight w:val="0"/>
      <w:marTop w:val="0"/>
      <w:marBottom w:val="0"/>
      <w:divBdr>
        <w:top w:val="none" w:sz="0" w:space="0" w:color="auto"/>
        <w:left w:val="none" w:sz="0" w:space="0" w:color="auto"/>
        <w:bottom w:val="none" w:sz="0" w:space="0" w:color="auto"/>
        <w:right w:val="none" w:sz="0" w:space="0" w:color="auto"/>
      </w:divBdr>
    </w:div>
    <w:div w:id="505903298">
      <w:bodyDiv w:val="1"/>
      <w:marLeft w:val="0"/>
      <w:marRight w:val="0"/>
      <w:marTop w:val="0"/>
      <w:marBottom w:val="0"/>
      <w:divBdr>
        <w:top w:val="none" w:sz="0" w:space="0" w:color="auto"/>
        <w:left w:val="none" w:sz="0" w:space="0" w:color="auto"/>
        <w:bottom w:val="none" w:sz="0" w:space="0" w:color="auto"/>
        <w:right w:val="none" w:sz="0" w:space="0" w:color="auto"/>
      </w:divBdr>
    </w:div>
    <w:div w:id="537817319">
      <w:bodyDiv w:val="1"/>
      <w:marLeft w:val="0"/>
      <w:marRight w:val="0"/>
      <w:marTop w:val="0"/>
      <w:marBottom w:val="0"/>
      <w:divBdr>
        <w:top w:val="none" w:sz="0" w:space="0" w:color="auto"/>
        <w:left w:val="none" w:sz="0" w:space="0" w:color="auto"/>
        <w:bottom w:val="none" w:sz="0" w:space="0" w:color="auto"/>
        <w:right w:val="none" w:sz="0" w:space="0" w:color="auto"/>
      </w:divBdr>
    </w:div>
    <w:div w:id="550848695">
      <w:bodyDiv w:val="1"/>
      <w:marLeft w:val="0"/>
      <w:marRight w:val="0"/>
      <w:marTop w:val="0"/>
      <w:marBottom w:val="0"/>
      <w:divBdr>
        <w:top w:val="none" w:sz="0" w:space="0" w:color="auto"/>
        <w:left w:val="none" w:sz="0" w:space="0" w:color="auto"/>
        <w:bottom w:val="none" w:sz="0" w:space="0" w:color="auto"/>
        <w:right w:val="none" w:sz="0" w:space="0" w:color="auto"/>
      </w:divBdr>
    </w:div>
    <w:div w:id="584846915">
      <w:bodyDiv w:val="1"/>
      <w:marLeft w:val="0"/>
      <w:marRight w:val="0"/>
      <w:marTop w:val="0"/>
      <w:marBottom w:val="0"/>
      <w:divBdr>
        <w:top w:val="none" w:sz="0" w:space="0" w:color="auto"/>
        <w:left w:val="none" w:sz="0" w:space="0" w:color="auto"/>
        <w:bottom w:val="none" w:sz="0" w:space="0" w:color="auto"/>
        <w:right w:val="none" w:sz="0" w:space="0" w:color="auto"/>
      </w:divBdr>
    </w:div>
    <w:div w:id="604387724">
      <w:bodyDiv w:val="1"/>
      <w:marLeft w:val="0"/>
      <w:marRight w:val="0"/>
      <w:marTop w:val="0"/>
      <w:marBottom w:val="0"/>
      <w:divBdr>
        <w:top w:val="none" w:sz="0" w:space="0" w:color="auto"/>
        <w:left w:val="none" w:sz="0" w:space="0" w:color="auto"/>
        <w:bottom w:val="none" w:sz="0" w:space="0" w:color="auto"/>
        <w:right w:val="none" w:sz="0" w:space="0" w:color="auto"/>
      </w:divBdr>
    </w:div>
    <w:div w:id="614948672">
      <w:bodyDiv w:val="1"/>
      <w:marLeft w:val="0"/>
      <w:marRight w:val="0"/>
      <w:marTop w:val="0"/>
      <w:marBottom w:val="0"/>
      <w:divBdr>
        <w:top w:val="none" w:sz="0" w:space="0" w:color="auto"/>
        <w:left w:val="none" w:sz="0" w:space="0" w:color="auto"/>
        <w:bottom w:val="none" w:sz="0" w:space="0" w:color="auto"/>
        <w:right w:val="none" w:sz="0" w:space="0" w:color="auto"/>
      </w:divBdr>
    </w:div>
    <w:div w:id="634532988">
      <w:bodyDiv w:val="1"/>
      <w:marLeft w:val="0"/>
      <w:marRight w:val="0"/>
      <w:marTop w:val="0"/>
      <w:marBottom w:val="0"/>
      <w:divBdr>
        <w:top w:val="none" w:sz="0" w:space="0" w:color="auto"/>
        <w:left w:val="none" w:sz="0" w:space="0" w:color="auto"/>
        <w:bottom w:val="none" w:sz="0" w:space="0" w:color="auto"/>
        <w:right w:val="none" w:sz="0" w:space="0" w:color="auto"/>
      </w:divBdr>
    </w:div>
    <w:div w:id="665327520">
      <w:bodyDiv w:val="1"/>
      <w:marLeft w:val="0"/>
      <w:marRight w:val="0"/>
      <w:marTop w:val="0"/>
      <w:marBottom w:val="0"/>
      <w:divBdr>
        <w:top w:val="none" w:sz="0" w:space="0" w:color="auto"/>
        <w:left w:val="none" w:sz="0" w:space="0" w:color="auto"/>
        <w:bottom w:val="none" w:sz="0" w:space="0" w:color="auto"/>
        <w:right w:val="none" w:sz="0" w:space="0" w:color="auto"/>
      </w:divBdr>
    </w:div>
    <w:div w:id="683703395">
      <w:bodyDiv w:val="1"/>
      <w:marLeft w:val="0"/>
      <w:marRight w:val="0"/>
      <w:marTop w:val="0"/>
      <w:marBottom w:val="0"/>
      <w:divBdr>
        <w:top w:val="none" w:sz="0" w:space="0" w:color="auto"/>
        <w:left w:val="none" w:sz="0" w:space="0" w:color="auto"/>
        <w:bottom w:val="none" w:sz="0" w:space="0" w:color="auto"/>
        <w:right w:val="none" w:sz="0" w:space="0" w:color="auto"/>
      </w:divBdr>
    </w:div>
    <w:div w:id="724959886">
      <w:bodyDiv w:val="1"/>
      <w:marLeft w:val="0"/>
      <w:marRight w:val="0"/>
      <w:marTop w:val="0"/>
      <w:marBottom w:val="0"/>
      <w:divBdr>
        <w:top w:val="none" w:sz="0" w:space="0" w:color="auto"/>
        <w:left w:val="none" w:sz="0" w:space="0" w:color="auto"/>
        <w:bottom w:val="none" w:sz="0" w:space="0" w:color="auto"/>
        <w:right w:val="none" w:sz="0" w:space="0" w:color="auto"/>
      </w:divBdr>
    </w:div>
    <w:div w:id="735398336">
      <w:bodyDiv w:val="1"/>
      <w:marLeft w:val="0"/>
      <w:marRight w:val="0"/>
      <w:marTop w:val="0"/>
      <w:marBottom w:val="0"/>
      <w:divBdr>
        <w:top w:val="none" w:sz="0" w:space="0" w:color="auto"/>
        <w:left w:val="none" w:sz="0" w:space="0" w:color="auto"/>
        <w:bottom w:val="none" w:sz="0" w:space="0" w:color="auto"/>
        <w:right w:val="none" w:sz="0" w:space="0" w:color="auto"/>
      </w:divBdr>
    </w:div>
    <w:div w:id="741833824">
      <w:bodyDiv w:val="1"/>
      <w:marLeft w:val="0"/>
      <w:marRight w:val="0"/>
      <w:marTop w:val="0"/>
      <w:marBottom w:val="0"/>
      <w:divBdr>
        <w:top w:val="none" w:sz="0" w:space="0" w:color="auto"/>
        <w:left w:val="none" w:sz="0" w:space="0" w:color="auto"/>
        <w:bottom w:val="none" w:sz="0" w:space="0" w:color="auto"/>
        <w:right w:val="none" w:sz="0" w:space="0" w:color="auto"/>
      </w:divBdr>
    </w:div>
    <w:div w:id="751244320">
      <w:bodyDiv w:val="1"/>
      <w:marLeft w:val="0"/>
      <w:marRight w:val="0"/>
      <w:marTop w:val="0"/>
      <w:marBottom w:val="0"/>
      <w:divBdr>
        <w:top w:val="none" w:sz="0" w:space="0" w:color="auto"/>
        <w:left w:val="none" w:sz="0" w:space="0" w:color="auto"/>
        <w:bottom w:val="none" w:sz="0" w:space="0" w:color="auto"/>
        <w:right w:val="none" w:sz="0" w:space="0" w:color="auto"/>
      </w:divBdr>
    </w:div>
    <w:div w:id="770902763">
      <w:bodyDiv w:val="1"/>
      <w:marLeft w:val="0"/>
      <w:marRight w:val="0"/>
      <w:marTop w:val="0"/>
      <w:marBottom w:val="0"/>
      <w:divBdr>
        <w:top w:val="none" w:sz="0" w:space="0" w:color="auto"/>
        <w:left w:val="none" w:sz="0" w:space="0" w:color="auto"/>
        <w:bottom w:val="none" w:sz="0" w:space="0" w:color="auto"/>
        <w:right w:val="none" w:sz="0" w:space="0" w:color="auto"/>
      </w:divBdr>
    </w:div>
    <w:div w:id="814956814">
      <w:bodyDiv w:val="1"/>
      <w:marLeft w:val="0"/>
      <w:marRight w:val="0"/>
      <w:marTop w:val="0"/>
      <w:marBottom w:val="0"/>
      <w:divBdr>
        <w:top w:val="none" w:sz="0" w:space="0" w:color="auto"/>
        <w:left w:val="none" w:sz="0" w:space="0" w:color="auto"/>
        <w:bottom w:val="none" w:sz="0" w:space="0" w:color="auto"/>
        <w:right w:val="none" w:sz="0" w:space="0" w:color="auto"/>
      </w:divBdr>
    </w:div>
    <w:div w:id="922883191">
      <w:bodyDiv w:val="1"/>
      <w:marLeft w:val="0"/>
      <w:marRight w:val="0"/>
      <w:marTop w:val="0"/>
      <w:marBottom w:val="0"/>
      <w:divBdr>
        <w:top w:val="none" w:sz="0" w:space="0" w:color="auto"/>
        <w:left w:val="none" w:sz="0" w:space="0" w:color="auto"/>
        <w:bottom w:val="none" w:sz="0" w:space="0" w:color="auto"/>
        <w:right w:val="none" w:sz="0" w:space="0" w:color="auto"/>
      </w:divBdr>
    </w:div>
    <w:div w:id="964387029">
      <w:bodyDiv w:val="1"/>
      <w:marLeft w:val="0"/>
      <w:marRight w:val="0"/>
      <w:marTop w:val="0"/>
      <w:marBottom w:val="0"/>
      <w:divBdr>
        <w:top w:val="none" w:sz="0" w:space="0" w:color="auto"/>
        <w:left w:val="none" w:sz="0" w:space="0" w:color="auto"/>
        <w:bottom w:val="none" w:sz="0" w:space="0" w:color="auto"/>
        <w:right w:val="none" w:sz="0" w:space="0" w:color="auto"/>
      </w:divBdr>
    </w:div>
    <w:div w:id="992954292">
      <w:bodyDiv w:val="1"/>
      <w:marLeft w:val="0"/>
      <w:marRight w:val="0"/>
      <w:marTop w:val="0"/>
      <w:marBottom w:val="0"/>
      <w:divBdr>
        <w:top w:val="none" w:sz="0" w:space="0" w:color="auto"/>
        <w:left w:val="none" w:sz="0" w:space="0" w:color="auto"/>
        <w:bottom w:val="none" w:sz="0" w:space="0" w:color="auto"/>
        <w:right w:val="none" w:sz="0" w:space="0" w:color="auto"/>
      </w:divBdr>
    </w:div>
    <w:div w:id="1008018112">
      <w:bodyDiv w:val="1"/>
      <w:marLeft w:val="0"/>
      <w:marRight w:val="0"/>
      <w:marTop w:val="0"/>
      <w:marBottom w:val="0"/>
      <w:divBdr>
        <w:top w:val="none" w:sz="0" w:space="0" w:color="auto"/>
        <w:left w:val="none" w:sz="0" w:space="0" w:color="auto"/>
        <w:bottom w:val="none" w:sz="0" w:space="0" w:color="auto"/>
        <w:right w:val="none" w:sz="0" w:space="0" w:color="auto"/>
      </w:divBdr>
    </w:div>
    <w:div w:id="1018502676">
      <w:bodyDiv w:val="1"/>
      <w:marLeft w:val="0"/>
      <w:marRight w:val="0"/>
      <w:marTop w:val="0"/>
      <w:marBottom w:val="0"/>
      <w:divBdr>
        <w:top w:val="none" w:sz="0" w:space="0" w:color="auto"/>
        <w:left w:val="none" w:sz="0" w:space="0" w:color="auto"/>
        <w:bottom w:val="none" w:sz="0" w:space="0" w:color="auto"/>
        <w:right w:val="none" w:sz="0" w:space="0" w:color="auto"/>
      </w:divBdr>
    </w:div>
    <w:div w:id="1020550395">
      <w:bodyDiv w:val="1"/>
      <w:marLeft w:val="0"/>
      <w:marRight w:val="0"/>
      <w:marTop w:val="0"/>
      <w:marBottom w:val="0"/>
      <w:divBdr>
        <w:top w:val="none" w:sz="0" w:space="0" w:color="auto"/>
        <w:left w:val="none" w:sz="0" w:space="0" w:color="auto"/>
        <w:bottom w:val="none" w:sz="0" w:space="0" w:color="auto"/>
        <w:right w:val="none" w:sz="0" w:space="0" w:color="auto"/>
      </w:divBdr>
    </w:div>
    <w:div w:id="1052729631">
      <w:bodyDiv w:val="1"/>
      <w:marLeft w:val="0"/>
      <w:marRight w:val="0"/>
      <w:marTop w:val="0"/>
      <w:marBottom w:val="0"/>
      <w:divBdr>
        <w:top w:val="none" w:sz="0" w:space="0" w:color="auto"/>
        <w:left w:val="none" w:sz="0" w:space="0" w:color="auto"/>
        <w:bottom w:val="none" w:sz="0" w:space="0" w:color="auto"/>
        <w:right w:val="none" w:sz="0" w:space="0" w:color="auto"/>
      </w:divBdr>
    </w:div>
    <w:div w:id="1094280499">
      <w:bodyDiv w:val="1"/>
      <w:marLeft w:val="0"/>
      <w:marRight w:val="0"/>
      <w:marTop w:val="0"/>
      <w:marBottom w:val="0"/>
      <w:divBdr>
        <w:top w:val="none" w:sz="0" w:space="0" w:color="auto"/>
        <w:left w:val="none" w:sz="0" w:space="0" w:color="auto"/>
        <w:bottom w:val="none" w:sz="0" w:space="0" w:color="auto"/>
        <w:right w:val="none" w:sz="0" w:space="0" w:color="auto"/>
      </w:divBdr>
    </w:div>
    <w:div w:id="1104107879">
      <w:bodyDiv w:val="1"/>
      <w:marLeft w:val="0"/>
      <w:marRight w:val="0"/>
      <w:marTop w:val="0"/>
      <w:marBottom w:val="0"/>
      <w:divBdr>
        <w:top w:val="none" w:sz="0" w:space="0" w:color="auto"/>
        <w:left w:val="none" w:sz="0" w:space="0" w:color="auto"/>
        <w:bottom w:val="none" w:sz="0" w:space="0" w:color="auto"/>
        <w:right w:val="none" w:sz="0" w:space="0" w:color="auto"/>
      </w:divBdr>
    </w:div>
    <w:div w:id="1157919282">
      <w:bodyDiv w:val="1"/>
      <w:marLeft w:val="0"/>
      <w:marRight w:val="0"/>
      <w:marTop w:val="0"/>
      <w:marBottom w:val="0"/>
      <w:divBdr>
        <w:top w:val="none" w:sz="0" w:space="0" w:color="auto"/>
        <w:left w:val="none" w:sz="0" w:space="0" w:color="auto"/>
        <w:bottom w:val="none" w:sz="0" w:space="0" w:color="auto"/>
        <w:right w:val="none" w:sz="0" w:space="0" w:color="auto"/>
      </w:divBdr>
    </w:div>
    <w:div w:id="1171288029">
      <w:bodyDiv w:val="1"/>
      <w:marLeft w:val="0"/>
      <w:marRight w:val="0"/>
      <w:marTop w:val="0"/>
      <w:marBottom w:val="0"/>
      <w:divBdr>
        <w:top w:val="none" w:sz="0" w:space="0" w:color="auto"/>
        <w:left w:val="none" w:sz="0" w:space="0" w:color="auto"/>
        <w:bottom w:val="none" w:sz="0" w:space="0" w:color="auto"/>
        <w:right w:val="none" w:sz="0" w:space="0" w:color="auto"/>
      </w:divBdr>
    </w:div>
    <w:div w:id="1172334804">
      <w:bodyDiv w:val="1"/>
      <w:marLeft w:val="0"/>
      <w:marRight w:val="0"/>
      <w:marTop w:val="0"/>
      <w:marBottom w:val="0"/>
      <w:divBdr>
        <w:top w:val="none" w:sz="0" w:space="0" w:color="auto"/>
        <w:left w:val="none" w:sz="0" w:space="0" w:color="auto"/>
        <w:bottom w:val="none" w:sz="0" w:space="0" w:color="auto"/>
        <w:right w:val="none" w:sz="0" w:space="0" w:color="auto"/>
      </w:divBdr>
    </w:div>
    <w:div w:id="1194464283">
      <w:bodyDiv w:val="1"/>
      <w:marLeft w:val="0"/>
      <w:marRight w:val="0"/>
      <w:marTop w:val="0"/>
      <w:marBottom w:val="0"/>
      <w:divBdr>
        <w:top w:val="none" w:sz="0" w:space="0" w:color="auto"/>
        <w:left w:val="none" w:sz="0" w:space="0" w:color="auto"/>
        <w:bottom w:val="none" w:sz="0" w:space="0" w:color="auto"/>
        <w:right w:val="none" w:sz="0" w:space="0" w:color="auto"/>
      </w:divBdr>
    </w:div>
    <w:div w:id="1207254592">
      <w:bodyDiv w:val="1"/>
      <w:marLeft w:val="0"/>
      <w:marRight w:val="0"/>
      <w:marTop w:val="0"/>
      <w:marBottom w:val="0"/>
      <w:divBdr>
        <w:top w:val="none" w:sz="0" w:space="0" w:color="auto"/>
        <w:left w:val="none" w:sz="0" w:space="0" w:color="auto"/>
        <w:bottom w:val="none" w:sz="0" w:space="0" w:color="auto"/>
        <w:right w:val="none" w:sz="0" w:space="0" w:color="auto"/>
      </w:divBdr>
    </w:div>
    <w:div w:id="1217202957">
      <w:bodyDiv w:val="1"/>
      <w:marLeft w:val="0"/>
      <w:marRight w:val="0"/>
      <w:marTop w:val="0"/>
      <w:marBottom w:val="0"/>
      <w:divBdr>
        <w:top w:val="none" w:sz="0" w:space="0" w:color="auto"/>
        <w:left w:val="none" w:sz="0" w:space="0" w:color="auto"/>
        <w:bottom w:val="none" w:sz="0" w:space="0" w:color="auto"/>
        <w:right w:val="none" w:sz="0" w:space="0" w:color="auto"/>
      </w:divBdr>
    </w:div>
    <w:div w:id="1240603874">
      <w:bodyDiv w:val="1"/>
      <w:marLeft w:val="0"/>
      <w:marRight w:val="0"/>
      <w:marTop w:val="0"/>
      <w:marBottom w:val="0"/>
      <w:divBdr>
        <w:top w:val="none" w:sz="0" w:space="0" w:color="auto"/>
        <w:left w:val="none" w:sz="0" w:space="0" w:color="auto"/>
        <w:bottom w:val="none" w:sz="0" w:space="0" w:color="auto"/>
        <w:right w:val="none" w:sz="0" w:space="0" w:color="auto"/>
      </w:divBdr>
    </w:div>
    <w:div w:id="1259756362">
      <w:bodyDiv w:val="1"/>
      <w:marLeft w:val="0"/>
      <w:marRight w:val="0"/>
      <w:marTop w:val="0"/>
      <w:marBottom w:val="0"/>
      <w:divBdr>
        <w:top w:val="none" w:sz="0" w:space="0" w:color="auto"/>
        <w:left w:val="none" w:sz="0" w:space="0" w:color="auto"/>
        <w:bottom w:val="none" w:sz="0" w:space="0" w:color="auto"/>
        <w:right w:val="none" w:sz="0" w:space="0" w:color="auto"/>
      </w:divBdr>
    </w:div>
    <w:div w:id="1282147494">
      <w:bodyDiv w:val="1"/>
      <w:marLeft w:val="0"/>
      <w:marRight w:val="0"/>
      <w:marTop w:val="0"/>
      <w:marBottom w:val="0"/>
      <w:divBdr>
        <w:top w:val="none" w:sz="0" w:space="0" w:color="auto"/>
        <w:left w:val="none" w:sz="0" w:space="0" w:color="auto"/>
        <w:bottom w:val="none" w:sz="0" w:space="0" w:color="auto"/>
        <w:right w:val="none" w:sz="0" w:space="0" w:color="auto"/>
      </w:divBdr>
    </w:div>
    <w:div w:id="1331759401">
      <w:bodyDiv w:val="1"/>
      <w:marLeft w:val="0"/>
      <w:marRight w:val="0"/>
      <w:marTop w:val="0"/>
      <w:marBottom w:val="0"/>
      <w:divBdr>
        <w:top w:val="none" w:sz="0" w:space="0" w:color="auto"/>
        <w:left w:val="none" w:sz="0" w:space="0" w:color="auto"/>
        <w:bottom w:val="none" w:sz="0" w:space="0" w:color="auto"/>
        <w:right w:val="none" w:sz="0" w:space="0" w:color="auto"/>
      </w:divBdr>
    </w:div>
    <w:div w:id="1348947208">
      <w:bodyDiv w:val="1"/>
      <w:marLeft w:val="0"/>
      <w:marRight w:val="0"/>
      <w:marTop w:val="0"/>
      <w:marBottom w:val="0"/>
      <w:divBdr>
        <w:top w:val="none" w:sz="0" w:space="0" w:color="auto"/>
        <w:left w:val="none" w:sz="0" w:space="0" w:color="auto"/>
        <w:bottom w:val="none" w:sz="0" w:space="0" w:color="auto"/>
        <w:right w:val="none" w:sz="0" w:space="0" w:color="auto"/>
      </w:divBdr>
    </w:div>
    <w:div w:id="1350061586">
      <w:bodyDiv w:val="1"/>
      <w:marLeft w:val="0"/>
      <w:marRight w:val="0"/>
      <w:marTop w:val="0"/>
      <w:marBottom w:val="0"/>
      <w:divBdr>
        <w:top w:val="none" w:sz="0" w:space="0" w:color="auto"/>
        <w:left w:val="none" w:sz="0" w:space="0" w:color="auto"/>
        <w:bottom w:val="none" w:sz="0" w:space="0" w:color="auto"/>
        <w:right w:val="none" w:sz="0" w:space="0" w:color="auto"/>
      </w:divBdr>
    </w:div>
    <w:div w:id="1425803184">
      <w:bodyDiv w:val="1"/>
      <w:marLeft w:val="0"/>
      <w:marRight w:val="0"/>
      <w:marTop w:val="0"/>
      <w:marBottom w:val="0"/>
      <w:divBdr>
        <w:top w:val="none" w:sz="0" w:space="0" w:color="auto"/>
        <w:left w:val="none" w:sz="0" w:space="0" w:color="auto"/>
        <w:bottom w:val="none" w:sz="0" w:space="0" w:color="auto"/>
        <w:right w:val="none" w:sz="0" w:space="0" w:color="auto"/>
      </w:divBdr>
    </w:div>
    <w:div w:id="1490052318">
      <w:bodyDiv w:val="1"/>
      <w:marLeft w:val="0"/>
      <w:marRight w:val="0"/>
      <w:marTop w:val="0"/>
      <w:marBottom w:val="0"/>
      <w:divBdr>
        <w:top w:val="none" w:sz="0" w:space="0" w:color="auto"/>
        <w:left w:val="none" w:sz="0" w:space="0" w:color="auto"/>
        <w:bottom w:val="none" w:sz="0" w:space="0" w:color="auto"/>
        <w:right w:val="none" w:sz="0" w:space="0" w:color="auto"/>
      </w:divBdr>
    </w:div>
    <w:div w:id="1501237000">
      <w:bodyDiv w:val="1"/>
      <w:marLeft w:val="0"/>
      <w:marRight w:val="0"/>
      <w:marTop w:val="0"/>
      <w:marBottom w:val="0"/>
      <w:divBdr>
        <w:top w:val="none" w:sz="0" w:space="0" w:color="auto"/>
        <w:left w:val="none" w:sz="0" w:space="0" w:color="auto"/>
        <w:bottom w:val="none" w:sz="0" w:space="0" w:color="auto"/>
        <w:right w:val="none" w:sz="0" w:space="0" w:color="auto"/>
      </w:divBdr>
    </w:div>
    <w:div w:id="1571036707">
      <w:bodyDiv w:val="1"/>
      <w:marLeft w:val="0"/>
      <w:marRight w:val="0"/>
      <w:marTop w:val="0"/>
      <w:marBottom w:val="0"/>
      <w:divBdr>
        <w:top w:val="none" w:sz="0" w:space="0" w:color="auto"/>
        <w:left w:val="none" w:sz="0" w:space="0" w:color="auto"/>
        <w:bottom w:val="none" w:sz="0" w:space="0" w:color="auto"/>
        <w:right w:val="none" w:sz="0" w:space="0" w:color="auto"/>
      </w:divBdr>
    </w:div>
    <w:div w:id="1600796894">
      <w:bodyDiv w:val="1"/>
      <w:marLeft w:val="0"/>
      <w:marRight w:val="0"/>
      <w:marTop w:val="0"/>
      <w:marBottom w:val="0"/>
      <w:divBdr>
        <w:top w:val="none" w:sz="0" w:space="0" w:color="auto"/>
        <w:left w:val="none" w:sz="0" w:space="0" w:color="auto"/>
        <w:bottom w:val="none" w:sz="0" w:space="0" w:color="auto"/>
        <w:right w:val="none" w:sz="0" w:space="0" w:color="auto"/>
      </w:divBdr>
    </w:div>
    <w:div w:id="1601252474">
      <w:bodyDiv w:val="1"/>
      <w:marLeft w:val="0"/>
      <w:marRight w:val="0"/>
      <w:marTop w:val="0"/>
      <w:marBottom w:val="0"/>
      <w:divBdr>
        <w:top w:val="none" w:sz="0" w:space="0" w:color="auto"/>
        <w:left w:val="none" w:sz="0" w:space="0" w:color="auto"/>
        <w:bottom w:val="none" w:sz="0" w:space="0" w:color="auto"/>
        <w:right w:val="none" w:sz="0" w:space="0" w:color="auto"/>
      </w:divBdr>
    </w:div>
    <w:div w:id="1620407314">
      <w:bodyDiv w:val="1"/>
      <w:marLeft w:val="0"/>
      <w:marRight w:val="0"/>
      <w:marTop w:val="0"/>
      <w:marBottom w:val="0"/>
      <w:divBdr>
        <w:top w:val="none" w:sz="0" w:space="0" w:color="auto"/>
        <w:left w:val="none" w:sz="0" w:space="0" w:color="auto"/>
        <w:bottom w:val="none" w:sz="0" w:space="0" w:color="auto"/>
        <w:right w:val="none" w:sz="0" w:space="0" w:color="auto"/>
      </w:divBdr>
    </w:div>
    <w:div w:id="1641423417">
      <w:bodyDiv w:val="1"/>
      <w:marLeft w:val="0"/>
      <w:marRight w:val="0"/>
      <w:marTop w:val="0"/>
      <w:marBottom w:val="0"/>
      <w:divBdr>
        <w:top w:val="none" w:sz="0" w:space="0" w:color="auto"/>
        <w:left w:val="none" w:sz="0" w:space="0" w:color="auto"/>
        <w:bottom w:val="none" w:sz="0" w:space="0" w:color="auto"/>
        <w:right w:val="none" w:sz="0" w:space="0" w:color="auto"/>
      </w:divBdr>
    </w:div>
    <w:div w:id="1662272434">
      <w:bodyDiv w:val="1"/>
      <w:marLeft w:val="0"/>
      <w:marRight w:val="0"/>
      <w:marTop w:val="0"/>
      <w:marBottom w:val="0"/>
      <w:divBdr>
        <w:top w:val="none" w:sz="0" w:space="0" w:color="auto"/>
        <w:left w:val="none" w:sz="0" w:space="0" w:color="auto"/>
        <w:bottom w:val="none" w:sz="0" w:space="0" w:color="auto"/>
        <w:right w:val="none" w:sz="0" w:space="0" w:color="auto"/>
      </w:divBdr>
    </w:div>
    <w:div w:id="1671980535">
      <w:bodyDiv w:val="1"/>
      <w:marLeft w:val="0"/>
      <w:marRight w:val="0"/>
      <w:marTop w:val="0"/>
      <w:marBottom w:val="0"/>
      <w:divBdr>
        <w:top w:val="none" w:sz="0" w:space="0" w:color="auto"/>
        <w:left w:val="none" w:sz="0" w:space="0" w:color="auto"/>
        <w:bottom w:val="none" w:sz="0" w:space="0" w:color="auto"/>
        <w:right w:val="none" w:sz="0" w:space="0" w:color="auto"/>
      </w:divBdr>
    </w:div>
    <w:div w:id="1695880519">
      <w:bodyDiv w:val="1"/>
      <w:marLeft w:val="0"/>
      <w:marRight w:val="0"/>
      <w:marTop w:val="0"/>
      <w:marBottom w:val="0"/>
      <w:divBdr>
        <w:top w:val="none" w:sz="0" w:space="0" w:color="auto"/>
        <w:left w:val="none" w:sz="0" w:space="0" w:color="auto"/>
        <w:bottom w:val="none" w:sz="0" w:space="0" w:color="auto"/>
        <w:right w:val="none" w:sz="0" w:space="0" w:color="auto"/>
      </w:divBdr>
    </w:div>
    <w:div w:id="1717464737">
      <w:bodyDiv w:val="1"/>
      <w:marLeft w:val="0"/>
      <w:marRight w:val="0"/>
      <w:marTop w:val="0"/>
      <w:marBottom w:val="0"/>
      <w:divBdr>
        <w:top w:val="none" w:sz="0" w:space="0" w:color="auto"/>
        <w:left w:val="none" w:sz="0" w:space="0" w:color="auto"/>
        <w:bottom w:val="none" w:sz="0" w:space="0" w:color="auto"/>
        <w:right w:val="none" w:sz="0" w:space="0" w:color="auto"/>
      </w:divBdr>
    </w:div>
    <w:div w:id="1729259181">
      <w:bodyDiv w:val="1"/>
      <w:marLeft w:val="0"/>
      <w:marRight w:val="0"/>
      <w:marTop w:val="0"/>
      <w:marBottom w:val="0"/>
      <w:divBdr>
        <w:top w:val="none" w:sz="0" w:space="0" w:color="auto"/>
        <w:left w:val="none" w:sz="0" w:space="0" w:color="auto"/>
        <w:bottom w:val="none" w:sz="0" w:space="0" w:color="auto"/>
        <w:right w:val="none" w:sz="0" w:space="0" w:color="auto"/>
      </w:divBdr>
    </w:div>
    <w:div w:id="1767724718">
      <w:bodyDiv w:val="1"/>
      <w:marLeft w:val="0"/>
      <w:marRight w:val="0"/>
      <w:marTop w:val="0"/>
      <w:marBottom w:val="0"/>
      <w:divBdr>
        <w:top w:val="none" w:sz="0" w:space="0" w:color="auto"/>
        <w:left w:val="none" w:sz="0" w:space="0" w:color="auto"/>
        <w:bottom w:val="none" w:sz="0" w:space="0" w:color="auto"/>
        <w:right w:val="none" w:sz="0" w:space="0" w:color="auto"/>
      </w:divBdr>
    </w:div>
    <w:div w:id="1769957424">
      <w:bodyDiv w:val="1"/>
      <w:marLeft w:val="0"/>
      <w:marRight w:val="0"/>
      <w:marTop w:val="0"/>
      <w:marBottom w:val="0"/>
      <w:divBdr>
        <w:top w:val="none" w:sz="0" w:space="0" w:color="auto"/>
        <w:left w:val="none" w:sz="0" w:space="0" w:color="auto"/>
        <w:bottom w:val="none" w:sz="0" w:space="0" w:color="auto"/>
        <w:right w:val="none" w:sz="0" w:space="0" w:color="auto"/>
      </w:divBdr>
    </w:div>
    <w:div w:id="1782412028">
      <w:bodyDiv w:val="1"/>
      <w:marLeft w:val="0"/>
      <w:marRight w:val="0"/>
      <w:marTop w:val="0"/>
      <w:marBottom w:val="0"/>
      <w:divBdr>
        <w:top w:val="none" w:sz="0" w:space="0" w:color="auto"/>
        <w:left w:val="none" w:sz="0" w:space="0" w:color="auto"/>
        <w:bottom w:val="none" w:sz="0" w:space="0" w:color="auto"/>
        <w:right w:val="none" w:sz="0" w:space="0" w:color="auto"/>
      </w:divBdr>
    </w:div>
    <w:div w:id="1819877103">
      <w:bodyDiv w:val="1"/>
      <w:marLeft w:val="0"/>
      <w:marRight w:val="0"/>
      <w:marTop w:val="0"/>
      <w:marBottom w:val="0"/>
      <w:divBdr>
        <w:top w:val="none" w:sz="0" w:space="0" w:color="auto"/>
        <w:left w:val="none" w:sz="0" w:space="0" w:color="auto"/>
        <w:bottom w:val="none" w:sz="0" w:space="0" w:color="auto"/>
        <w:right w:val="none" w:sz="0" w:space="0" w:color="auto"/>
      </w:divBdr>
    </w:div>
    <w:div w:id="1830245258">
      <w:bodyDiv w:val="1"/>
      <w:marLeft w:val="0"/>
      <w:marRight w:val="0"/>
      <w:marTop w:val="0"/>
      <w:marBottom w:val="0"/>
      <w:divBdr>
        <w:top w:val="none" w:sz="0" w:space="0" w:color="auto"/>
        <w:left w:val="none" w:sz="0" w:space="0" w:color="auto"/>
        <w:bottom w:val="none" w:sz="0" w:space="0" w:color="auto"/>
        <w:right w:val="none" w:sz="0" w:space="0" w:color="auto"/>
      </w:divBdr>
    </w:div>
    <w:div w:id="1843155462">
      <w:bodyDiv w:val="1"/>
      <w:marLeft w:val="0"/>
      <w:marRight w:val="0"/>
      <w:marTop w:val="0"/>
      <w:marBottom w:val="0"/>
      <w:divBdr>
        <w:top w:val="none" w:sz="0" w:space="0" w:color="auto"/>
        <w:left w:val="none" w:sz="0" w:space="0" w:color="auto"/>
        <w:bottom w:val="none" w:sz="0" w:space="0" w:color="auto"/>
        <w:right w:val="none" w:sz="0" w:space="0" w:color="auto"/>
      </w:divBdr>
    </w:div>
    <w:div w:id="1852642888">
      <w:bodyDiv w:val="1"/>
      <w:marLeft w:val="0"/>
      <w:marRight w:val="0"/>
      <w:marTop w:val="0"/>
      <w:marBottom w:val="0"/>
      <w:divBdr>
        <w:top w:val="none" w:sz="0" w:space="0" w:color="auto"/>
        <w:left w:val="none" w:sz="0" w:space="0" w:color="auto"/>
        <w:bottom w:val="none" w:sz="0" w:space="0" w:color="auto"/>
        <w:right w:val="none" w:sz="0" w:space="0" w:color="auto"/>
      </w:divBdr>
    </w:div>
    <w:div w:id="1872448869">
      <w:bodyDiv w:val="1"/>
      <w:marLeft w:val="0"/>
      <w:marRight w:val="0"/>
      <w:marTop w:val="0"/>
      <w:marBottom w:val="0"/>
      <w:divBdr>
        <w:top w:val="none" w:sz="0" w:space="0" w:color="auto"/>
        <w:left w:val="none" w:sz="0" w:space="0" w:color="auto"/>
        <w:bottom w:val="none" w:sz="0" w:space="0" w:color="auto"/>
        <w:right w:val="none" w:sz="0" w:space="0" w:color="auto"/>
      </w:divBdr>
    </w:div>
    <w:div w:id="1927877656">
      <w:bodyDiv w:val="1"/>
      <w:marLeft w:val="0"/>
      <w:marRight w:val="0"/>
      <w:marTop w:val="0"/>
      <w:marBottom w:val="0"/>
      <w:divBdr>
        <w:top w:val="none" w:sz="0" w:space="0" w:color="auto"/>
        <w:left w:val="none" w:sz="0" w:space="0" w:color="auto"/>
        <w:bottom w:val="none" w:sz="0" w:space="0" w:color="auto"/>
        <w:right w:val="none" w:sz="0" w:space="0" w:color="auto"/>
      </w:divBdr>
    </w:div>
    <w:div w:id="1955671003">
      <w:bodyDiv w:val="1"/>
      <w:marLeft w:val="0"/>
      <w:marRight w:val="0"/>
      <w:marTop w:val="0"/>
      <w:marBottom w:val="0"/>
      <w:divBdr>
        <w:top w:val="none" w:sz="0" w:space="0" w:color="auto"/>
        <w:left w:val="none" w:sz="0" w:space="0" w:color="auto"/>
        <w:bottom w:val="none" w:sz="0" w:space="0" w:color="auto"/>
        <w:right w:val="none" w:sz="0" w:space="0" w:color="auto"/>
      </w:divBdr>
    </w:div>
    <w:div w:id="1970696321">
      <w:bodyDiv w:val="1"/>
      <w:marLeft w:val="0"/>
      <w:marRight w:val="0"/>
      <w:marTop w:val="0"/>
      <w:marBottom w:val="0"/>
      <w:divBdr>
        <w:top w:val="none" w:sz="0" w:space="0" w:color="auto"/>
        <w:left w:val="none" w:sz="0" w:space="0" w:color="auto"/>
        <w:bottom w:val="none" w:sz="0" w:space="0" w:color="auto"/>
        <w:right w:val="none" w:sz="0" w:space="0" w:color="auto"/>
      </w:divBdr>
    </w:div>
    <w:div w:id="1977105665">
      <w:bodyDiv w:val="1"/>
      <w:marLeft w:val="0"/>
      <w:marRight w:val="0"/>
      <w:marTop w:val="0"/>
      <w:marBottom w:val="0"/>
      <w:divBdr>
        <w:top w:val="none" w:sz="0" w:space="0" w:color="auto"/>
        <w:left w:val="none" w:sz="0" w:space="0" w:color="auto"/>
        <w:bottom w:val="none" w:sz="0" w:space="0" w:color="auto"/>
        <w:right w:val="none" w:sz="0" w:space="0" w:color="auto"/>
      </w:divBdr>
    </w:div>
    <w:div w:id="1986201319">
      <w:bodyDiv w:val="1"/>
      <w:marLeft w:val="0"/>
      <w:marRight w:val="0"/>
      <w:marTop w:val="0"/>
      <w:marBottom w:val="0"/>
      <w:divBdr>
        <w:top w:val="none" w:sz="0" w:space="0" w:color="auto"/>
        <w:left w:val="none" w:sz="0" w:space="0" w:color="auto"/>
        <w:bottom w:val="none" w:sz="0" w:space="0" w:color="auto"/>
        <w:right w:val="none" w:sz="0" w:space="0" w:color="auto"/>
      </w:divBdr>
    </w:div>
    <w:div w:id="2000650121">
      <w:bodyDiv w:val="1"/>
      <w:marLeft w:val="0"/>
      <w:marRight w:val="0"/>
      <w:marTop w:val="0"/>
      <w:marBottom w:val="0"/>
      <w:divBdr>
        <w:top w:val="none" w:sz="0" w:space="0" w:color="auto"/>
        <w:left w:val="none" w:sz="0" w:space="0" w:color="auto"/>
        <w:bottom w:val="none" w:sz="0" w:space="0" w:color="auto"/>
        <w:right w:val="none" w:sz="0" w:space="0" w:color="auto"/>
      </w:divBdr>
    </w:div>
    <w:div w:id="2027094360">
      <w:bodyDiv w:val="1"/>
      <w:marLeft w:val="0"/>
      <w:marRight w:val="0"/>
      <w:marTop w:val="0"/>
      <w:marBottom w:val="0"/>
      <w:divBdr>
        <w:top w:val="none" w:sz="0" w:space="0" w:color="auto"/>
        <w:left w:val="none" w:sz="0" w:space="0" w:color="auto"/>
        <w:bottom w:val="none" w:sz="0" w:space="0" w:color="auto"/>
        <w:right w:val="none" w:sz="0" w:space="0" w:color="auto"/>
      </w:divBdr>
    </w:div>
    <w:div w:id="2060594291">
      <w:bodyDiv w:val="1"/>
      <w:marLeft w:val="0"/>
      <w:marRight w:val="0"/>
      <w:marTop w:val="0"/>
      <w:marBottom w:val="0"/>
      <w:divBdr>
        <w:top w:val="none" w:sz="0" w:space="0" w:color="auto"/>
        <w:left w:val="none" w:sz="0" w:space="0" w:color="auto"/>
        <w:bottom w:val="none" w:sz="0" w:space="0" w:color="auto"/>
        <w:right w:val="none" w:sz="0" w:space="0" w:color="auto"/>
      </w:divBdr>
    </w:div>
    <w:div w:id="2066753754">
      <w:bodyDiv w:val="1"/>
      <w:marLeft w:val="0"/>
      <w:marRight w:val="0"/>
      <w:marTop w:val="0"/>
      <w:marBottom w:val="0"/>
      <w:divBdr>
        <w:top w:val="none" w:sz="0" w:space="0" w:color="auto"/>
        <w:left w:val="none" w:sz="0" w:space="0" w:color="auto"/>
        <w:bottom w:val="none" w:sz="0" w:space="0" w:color="auto"/>
        <w:right w:val="none" w:sz="0" w:space="0" w:color="auto"/>
      </w:divBdr>
    </w:div>
    <w:div w:id="2092189627">
      <w:bodyDiv w:val="1"/>
      <w:marLeft w:val="0"/>
      <w:marRight w:val="0"/>
      <w:marTop w:val="0"/>
      <w:marBottom w:val="0"/>
      <w:divBdr>
        <w:top w:val="none" w:sz="0" w:space="0" w:color="auto"/>
        <w:left w:val="none" w:sz="0" w:space="0" w:color="auto"/>
        <w:bottom w:val="none" w:sz="0" w:space="0" w:color="auto"/>
        <w:right w:val="none" w:sz="0" w:space="0" w:color="auto"/>
      </w:divBdr>
    </w:div>
    <w:div w:id="21067251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http://www.ceskaposta.cz/ke-stazeni/formulare-a-tiskopisy" TargetMode="External"/><Relationship Id="rId18" Type="http://schemas.openxmlformats.org/officeDocument/2006/relationships/hyperlink" Target="http://www.poslatzasilku.cz" TargetMode="External"/><Relationship Id="rId26"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yperlink" Target="http://www.ceskaposta.cz/ke-stazeni/formulare-a-tiskopisy" TargetMode="External"/><Relationship Id="rId34" Type="http://schemas.openxmlformats.org/officeDocument/2006/relationships/theme" Target="theme/theme1.xml"/><Relationship Id="rId7" Type="http://schemas.openxmlformats.org/officeDocument/2006/relationships/styles" Target="styles.xml"/><Relationship Id="rId12" Type="http://schemas.openxmlformats.org/officeDocument/2006/relationships/hyperlink" Target="http://www.poslatzasilku.cz" TargetMode="External"/><Relationship Id="rId17" Type="http://schemas.openxmlformats.org/officeDocument/2006/relationships/hyperlink" Target="http://www.ceskaposta.cz/ke-stazeni/formulare-a-tiskopisy" TargetMode="External"/><Relationship Id="rId25" Type="http://schemas.openxmlformats.org/officeDocument/2006/relationships/header" Target="header1.xml"/><Relationship Id="rId33"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yperlink" Target="http://www.poslatzasilku.cz" TargetMode="External"/><Relationship Id="rId20" Type="http://schemas.openxmlformats.org/officeDocument/2006/relationships/hyperlink" Target="https://online.postservis.cz/?akc=dopisonline&amp;sek=krok0" TargetMode="External"/><Relationship Id="rId29"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www.celnicka.cz" TargetMode="External"/><Relationship Id="rId32" Type="http://schemas.microsoft.com/office/2011/relationships/people" Target="people.xml"/><Relationship Id="rId5" Type="http://schemas.openxmlformats.org/officeDocument/2006/relationships/customXml" Target="../customXml/item5.xml"/><Relationship Id="rId15" Type="http://schemas.openxmlformats.org/officeDocument/2006/relationships/hyperlink" Target="http://www.ceskaposta.cz/ke-stazeni/formulare-a-tiskopisy" TargetMode="External"/><Relationship Id="rId23" Type="http://schemas.openxmlformats.org/officeDocument/2006/relationships/hyperlink" Target="http://www.postaonline.cz/celni-rizeni" TargetMode="External"/><Relationship Id="rId28"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hyperlink" Target="http://www.ceskaposta.cz/ke-stazeni/formulare-a-tiskopisy" TargetMode="External"/><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www.poslatzasilku.cz" TargetMode="External"/><Relationship Id="rId22" Type="http://schemas.openxmlformats.org/officeDocument/2006/relationships/hyperlink" Target="http://www.postaonline.cz/celni-rizeni" TargetMode="External"/><Relationship Id="rId27" Type="http://schemas.openxmlformats.org/officeDocument/2006/relationships/footer" Target="footer1.xml"/><Relationship Id="rId30" Type="http://schemas.openxmlformats.org/officeDocument/2006/relationships/footer" Target="footer3.xml"/><Relationship Id="rId8" Type="http://schemas.openxmlformats.org/officeDocument/2006/relationships/settings" Target="settings.xml"/></Relationships>
</file>

<file path=word/_rels/header2.xml.rels><?xml version="1.0" encoding="UTF-8" standalone="yes"?>
<Relationships xmlns="http://schemas.openxmlformats.org/package/2006/relationships"><Relationship Id="rId1" Type="http://schemas.openxmlformats.org/officeDocument/2006/relationships/image" Target="media/image1.emf"/></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efaultPlaceholder_1081868574"/>
        <w:category>
          <w:name w:val="General"/>
          <w:gallery w:val="placeholder"/>
        </w:category>
        <w:types>
          <w:type w:val="bbPlcHdr"/>
        </w:types>
        <w:behaviors>
          <w:behavior w:val="content"/>
        </w:behaviors>
        <w:guid w:val="{A9809693-0D0C-4600-A3DC-32D7189A78E8}"/>
      </w:docPartPr>
      <w:docPartBody>
        <w:p w:rsidR="00767839" w:rsidRDefault="00767839"/>
      </w:docPartBody>
    </w:docPart>
    <w:docPart>
      <w:docPartPr>
        <w:name w:val="1D9BA024621B45AD86BDED9A7C9C3F16"/>
        <w:category>
          <w:name w:val="Obecné"/>
          <w:gallery w:val="placeholder"/>
        </w:category>
        <w:types>
          <w:type w:val="bbPlcHdr"/>
        </w:types>
        <w:behaviors>
          <w:behavior w:val="content"/>
        </w:behaviors>
        <w:guid w:val="{8E982B53-F1A1-48B7-AA8A-D37CB6BEF5AC}"/>
      </w:docPartPr>
      <w:docPartBody>
        <w:p w:rsidR="003120EA" w:rsidRDefault="003120EA"/>
      </w:docPartBody>
    </w:docPart>
    <w:docPart>
      <w:docPartPr>
        <w:name w:val="E1E49BC1C66A46B69906974E4AA9E0F2"/>
        <w:category>
          <w:name w:val="Obecné"/>
          <w:gallery w:val="placeholder"/>
        </w:category>
        <w:types>
          <w:type w:val="bbPlcHdr"/>
        </w:types>
        <w:behaviors>
          <w:behavior w:val="content"/>
        </w:behaviors>
        <w:guid w:val="{F77333C2-6DB5-44EF-9AED-67F4E024EF5C}"/>
      </w:docPartPr>
      <w:docPartBody>
        <w:p w:rsidR="00DD797E" w:rsidRDefault="00DD797E"/>
      </w:docPartBody>
    </w:docPart>
    <w:docPart>
      <w:docPartPr>
        <w:name w:val="06C3826B7BC84642B86DA9F6BFD5F6D8"/>
        <w:category>
          <w:name w:val="Obecné"/>
          <w:gallery w:val="placeholder"/>
        </w:category>
        <w:types>
          <w:type w:val="bbPlcHdr"/>
        </w:types>
        <w:behaviors>
          <w:behavior w:val="content"/>
        </w:behaviors>
        <w:guid w:val="{60CC7EE9-58AB-4190-8165-EDFC0DEC83BC}"/>
      </w:docPartPr>
      <w:docPartBody>
        <w:p w:rsidR="00F96511" w:rsidRDefault="00F96511"/>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altName w:val="Times New Roman"/>
    <w:panose1 w:val="02020603050405020304"/>
    <w:charset w:val="EE"/>
    <w:family w:val="roman"/>
    <w:pitch w:val="variable"/>
    <w:sig w:usb0="E0002EFF" w:usb1="C000785B" w:usb2="00000009" w:usb3="00000000" w:csb0="000001FF" w:csb1="00000000"/>
  </w:font>
  <w:font w:name="Arial">
    <w:altName w:val="Arial"/>
    <w:panose1 w:val="020B0604020202020204"/>
    <w:charset w:val="EE"/>
    <w:family w:val="swiss"/>
    <w:pitch w:val="variable"/>
    <w:sig w:usb0="E0002EFF" w:usb1="C000785B" w:usb2="00000009" w:usb3="00000000" w:csb0="000001FF"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EE"/>
    <w:family w:val="swiss"/>
    <w:pitch w:val="variable"/>
    <w:sig w:usb0="E4002EFF" w:usb1="C200247B" w:usb2="00000009" w:usb3="00000000" w:csb0="000001FF" w:csb1="00000000"/>
  </w:font>
  <w:font w:name="Wingdings 2">
    <w:panose1 w:val="05020102010507070707"/>
    <w:charset w:val="02"/>
    <w:family w:val="roman"/>
    <w:pitch w:val="variable"/>
    <w:sig w:usb0="00000000" w:usb1="10000000" w:usb2="00000000" w:usb3="00000000" w:csb0="80000000" w:csb1="00000000"/>
  </w:font>
  <w:font w:name="Tahoma">
    <w:panose1 w:val="020B0604030504040204"/>
    <w:charset w:val="EE"/>
    <w:family w:val="swiss"/>
    <w:pitch w:val="variable"/>
    <w:sig w:usb0="E1002EFF" w:usb1="C000605B" w:usb2="00000029" w:usb3="00000000" w:csb0="000101FF" w:csb1="00000000"/>
  </w:font>
  <w:font w:name="Cambria">
    <w:panose1 w:val="02040503050406030204"/>
    <w:charset w:val="EE"/>
    <w:family w:val="roman"/>
    <w:pitch w:val="variable"/>
    <w:sig w:usb0="E00006FF" w:usb1="420024FF" w:usb2="02000000" w:usb3="00000000" w:csb0="0000019F" w:csb1="00000000"/>
  </w:font>
  <w:font w:name="Sitka Heading">
    <w:panose1 w:val="00000000000000000000"/>
    <w:charset w:val="EE"/>
    <w:family w:val="auto"/>
    <w:pitch w:val="variable"/>
    <w:sig w:usb0="A00002EF" w:usb1="4000204B" w:usb2="00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Arial Unicode MS">
    <w:panose1 w:val="020B0604020202020204"/>
    <w:charset w:val="00"/>
    <w:family w:val="roman"/>
    <w:pitch w:val="variable"/>
    <w:sig w:usb0="00000003" w:usb1="00000000" w:usb2="00000000" w:usb3="00000000" w:csb0="00000001"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defaultTabStop w:val="708"/>
  <w:hyphenationZone w:val="425"/>
  <w:characterSpacingControl w:val="doNotCompress"/>
  <w:compat>
    <w:useFELayout/>
    <w:compatSetting w:name="compatibilityMode" w:uri="http://schemas.microsoft.com/office/word" w:val="12"/>
    <w:compatSetting w:name="useWord2013TrackBottomHyphenation" w:uri="http://schemas.microsoft.com/office/word" w:val="1"/>
  </w:compat>
  <w:rsids>
    <w:rsidRoot w:val="00767839"/>
    <w:rsid w:val="00023729"/>
    <w:rsid w:val="00027E7C"/>
    <w:rsid w:val="00071E98"/>
    <w:rsid w:val="00092F37"/>
    <w:rsid w:val="000B07AD"/>
    <w:rsid w:val="000D44ED"/>
    <w:rsid w:val="000D4E24"/>
    <w:rsid w:val="000E7083"/>
    <w:rsid w:val="000F5F67"/>
    <w:rsid w:val="001401A8"/>
    <w:rsid w:val="00162D2A"/>
    <w:rsid w:val="001646A2"/>
    <w:rsid w:val="001A3EBB"/>
    <w:rsid w:val="00211114"/>
    <w:rsid w:val="002555C4"/>
    <w:rsid w:val="00265A44"/>
    <w:rsid w:val="00285BE2"/>
    <w:rsid w:val="002D39F2"/>
    <w:rsid w:val="002E7D26"/>
    <w:rsid w:val="003075B7"/>
    <w:rsid w:val="003120EA"/>
    <w:rsid w:val="003233CF"/>
    <w:rsid w:val="00347658"/>
    <w:rsid w:val="00371CE9"/>
    <w:rsid w:val="00372BAD"/>
    <w:rsid w:val="00385668"/>
    <w:rsid w:val="003C2761"/>
    <w:rsid w:val="003C7C5A"/>
    <w:rsid w:val="004163D3"/>
    <w:rsid w:val="004701B5"/>
    <w:rsid w:val="004B5EE0"/>
    <w:rsid w:val="004E42AD"/>
    <w:rsid w:val="004F0379"/>
    <w:rsid w:val="005139B5"/>
    <w:rsid w:val="00517F95"/>
    <w:rsid w:val="0055724F"/>
    <w:rsid w:val="00562FF3"/>
    <w:rsid w:val="0056438E"/>
    <w:rsid w:val="00564719"/>
    <w:rsid w:val="0058318F"/>
    <w:rsid w:val="005A2CC6"/>
    <w:rsid w:val="005A4545"/>
    <w:rsid w:val="005B16A3"/>
    <w:rsid w:val="00621EA0"/>
    <w:rsid w:val="006532BF"/>
    <w:rsid w:val="0066198C"/>
    <w:rsid w:val="00697E79"/>
    <w:rsid w:val="006D2068"/>
    <w:rsid w:val="006D434B"/>
    <w:rsid w:val="006F6899"/>
    <w:rsid w:val="00712EAF"/>
    <w:rsid w:val="0072280B"/>
    <w:rsid w:val="00723381"/>
    <w:rsid w:val="0072576D"/>
    <w:rsid w:val="00767839"/>
    <w:rsid w:val="00776CBD"/>
    <w:rsid w:val="00787898"/>
    <w:rsid w:val="00796AEF"/>
    <w:rsid w:val="007A364B"/>
    <w:rsid w:val="007B29B4"/>
    <w:rsid w:val="007C1BE4"/>
    <w:rsid w:val="007C68B7"/>
    <w:rsid w:val="007D621E"/>
    <w:rsid w:val="007E6445"/>
    <w:rsid w:val="007E7DE5"/>
    <w:rsid w:val="008066E6"/>
    <w:rsid w:val="0081173D"/>
    <w:rsid w:val="008431C9"/>
    <w:rsid w:val="00862B69"/>
    <w:rsid w:val="00892C09"/>
    <w:rsid w:val="00897DB2"/>
    <w:rsid w:val="008A0889"/>
    <w:rsid w:val="008C0590"/>
    <w:rsid w:val="008C36B3"/>
    <w:rsid w:val="008C3FAB"/>
    <w:rsid w:val="008F143F"/>
    <w:rsid w:val="00904092"/>
    <w:rsid w:val="009169F2"/>
    <w:rsid w:val="0092593D"/>
    <w:rsid w:val="00933212"/>
    <w:rsid w:val="00947BA9"/>
    <w:rsid w:val="00960C6A"/>
    <w:rsid w:val="009624A2"/>
    <w:rsid w:val="00962D75"/>
    <w:rsid w:val="00983722"/>
    <w:rsid w:val="009975D2"/>
    <w:rsid w:val="009D30C4"/>
    <w:rsid w:val="009D38DE"/>
    <w:rsid w:val="009E2051"/>
    <w:rsid w:val="009F268A"/>
    <w:rsid w:val="00A278C9"/>
    <w:rsid w:val="00A371E1"/>
    <w:rsid w:val="00A63E7A"/>
    <w:rsid w:val="00A72A5A"/>
    <w:rsid w:val="00A95E14"/>
    <w:rsid w:val="00AB22D8"/>
    <w:rsid w:val="00AF7048"/>
    <w:rsid w:val="00B34718"/>
    <w:rsid w:val="00B41C1D"/>
    <w:rsid w:val="00BA09F0"/>
    <w:rsid w:val="00BC0A6E"/>
    <w:rsid w:val="00BC542D"/>
    <w:rsid w:val="00BD5286"/>
    <w:rsid w:val="00BE6FB7"/>
    <w:rsid w:val="00C56E65"/>
    <w:rsid w:val="00C61BF4"/>
    <w:rsid w:val="00C803C6"/>
    <w:rsid w:val="00CA73A7"/>
    <w:rsid w:val="00CB5848"/>
    <w:rsid w:val="00CB74E7"/>
    <w:rsid w:val="00CC476B"/>
    <w:rsid w:val="00D17F83"/>
    <w:rsid w:val="00D20790"/>
    <w:rsid w:val="00D81744"/>
    <w:rsid w:val="00D84672"/>
    <w:rsid w:val="00DB15B7"/>
    <w:rsid w:val="00DC2AF7"/>
    <w:rsid w:val="00DC3AD5"/>
    <w:rsid w:val="00DD797E"/>
    <w:rsid w:val="00E2133E"/>
    <w:rsid w:val="00E22B0F"/>
    <w:rsid w:val="00E408EA"/>
    <w:rsid w:val="00E660E1"/>
    <w:rsid w:val="00ED63A7"/>
    <w:rsid w:val="00EE3133"/>
    <w:rsid w:val="00EF7CD0"/>
    <w:rsid w:val="00F071A5"/>
    <w:rsid w:val="00F12C7B"/>
    <w:rsid w:val="00F24A9E"/>
    <w:rsid w:val="00F55885"/>
    <w:rsid w:val="00F756FA"/>
    <w:rsid w:val="00F96511"/>
    <w:rsid w:val="00FC5C92"/>
  </w:rsids>
  <m:mathPr>
    <m:mathFont m:val="Cambria Math"/>
    <m:brkBin m:val="before"/>
    <m:brkBinSub m:val="--"/>
    <m:smallFrac m:val="0"/>
    <m:dispDef/>
    <m:lMargin m:val="0"/>
    <m:rMargin m:val="0"/>
    <m:defJc m:val="centerGroup"/>
    <m:wrapIndent m:val="1440"/>
    <m:intLim m:val="subSup"/>
    <m:naryLim m:val="undOvr"/>
  </m:mathPr>
  <w:themeFontLang w:val="cs-CZ" w:eastAsia="ja-JP"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2"/>
        <w:szCs w:val="22"/>
        <w:lang w:val="cs-CZ" w:eastAsia="ja-JP"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ln">
    <w:name w:val="Normal"/>
    <w:qFormat/>
  </w:style>
  <w:style w:type="character" w:default="1" w:styleId="Standardnpsmoodstavce">
    <w:name w:val="Default Paragraph Font"/>
    <w:uiPriority w:val="1"/>
    <w:semiHidden/>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encoding w:val="windows-1252"/>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Platí od 1. 8. 2025</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kument" ma:contentTypeID="0x01010044841E1C1F8F4E46A520FF9BA1E4BF2A" ma:contentTypeVersion="15" ma:contentTypeDescription="Vytvoří nový dokument" ma:contentTypeScope="" ma:versionID="8850c72e1add657d9ba89ed28035c5df">
  <xsd:schema xmlns:xsd="http://www.w3.org/2001/XMLSchema" xmlns:xs="http://www.w3.org/2001/XMLSchema" xmlns:p="http://schemas.microsoft.com/office/2006/metadata/properties" xmlns:ns2="355a581c-b078-4a6b-b2d8-83770335cb13" xmlns:ns3="a717b83e-f5af-4b15-8bd6-42deb4673cc9" targetNamespace="http://schemas.microsoft.com/office/2006/metadata/properties" ma:root="true" ma:fieldsID="74ed8b77277febe2762e01b593154953" ns2:_="" ns3:_="">
    <xsd:import namespace="355a581c-b078-4a6b-b2d8-83770335cb13"/>
    <xsd:import namespace="a717b83e-f5af-4b15-8bd6-42deb4673c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ObjectDetectorVersions" minOccurs="0"/>
                <xsd:element ref="ns2:MediaServiceDateTaken" minOccurs="0"/>
                <xsd:element ref="ns2:MediaServiceLocation" minOccurs="0"/>
                <xsd:element ref="ns2:MediaLengthInSecond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5a581c-b078-4a6b-b2d8-83770335cb1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3" nillable="true" ma:taxonomy="true" ma:internalName="lcf76f155ced4ddcb4097134ff3c332f" ma:taxonomyFieldName="MediaServiceImageTags" ma:displayName="Značky obrázků" ma:readOnly="false" ma:fieldId="{5cf76f15-5ced-4ddc-b409-7134ff3c332f}" ma:taxonomyMulti="true" ma:sspId="308e048b-0f57-46cc-936b-c721025a4dbc"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Location" ma:index="20" nillable="true" ma:displayName="Location" ma:indexed="true"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717b83e-f5af-4b15-8bd6-42deb4673cc9" elementFormDefault="qualified">
    <xsd:import namespace="http://schemas.microsoft.com/office/2006/documentManagement/types"/>
    <xsd:import namespace="http://schemas.microsoft.com/office/infopath/2007/PartnerControls"/>
    <xsd:element name="SharedWithUsers" ma:index="10" nillable="true" ma:displayName="Sdílí se s"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dílené s podrobnostmi" ma:internalName="SharedWithDetails" ma:readOnly="true">
      <xsd:simpleType>
        <xsd:restriction base="dms:Note">
          <xsd:maxLength value="255"/>
        </xsd:restriction>
      </xsd:simpleType>
    </xsd:element>
    <xsd:element name="TaxCatchAll" ma:index="14" nillable="true" ma:displayName="Taxonomy Catch All Column" ma:hidden="true" ma:list="{10473454-da69-45a9-902e-77294acc87b6}" ma:internalName="TaxCatchAll" ma:showField="CatchAllData" ma:web="a717b83e-f5af-4b15-8bd6-42deb4673cc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obsahu"/>
        <xsd:element ref="dc:title" minOccurs="0" maxOccurs="1" ma:index="4" ma:displayName="Nadpi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a717b83e-f5af-4b15-8bd6-42deb4673cc9" xsi:nil="true"/>
    <lcf76f155ced4ddcb4097134ff3c332f xmlns="355a581c-b078-4a6b-b2d8-83770335cb13">
      <Terms xmlns="http://schemas.microsoft.com/office/infopath/2007/PartnerControls"/>
    </lcf76f155ced4ddcb4097134ff3c332f>
    <SharedWithUsers xmlns="a717b83e-f5af-4b15-8bd6-42deb4673cc9">
      <UserInfo>
        <DisplayName>Srbová Lucie</DisplayName>
        <AccountId>22</AccountId>
        <AccountType/>
      </UserInfo>
      <UserInfo>
        <DisplayName>Fridrich Petr Ing.</DisplayName>
        <AccountId>177</AccountId>
        <AccountType/>
      </UserInfo>
      <UserInfo>
        <DisplayName>Kohoutková Zdeňka Ing.</DisplayName>
        <AccountId>178</AccountId>
        <AccountType/>
      </UserInfo>
      <UserInfo>
        <DisplayName>Březovjáková Lenka</DisplayName>
        <AccountId>138</AccountId>
        <AccountType/>
      </UserInfo>
      <UserInfo>
        <DisplayName>Březovják Antonín</DisplayName>
        <AccountId>180</AccountId>
        <AccountType/>
      </UserInfo>
    </SharedWithUsers>
  </documentManagement>
</p:properti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8003A3B-E141-4468-B3CC-F3D5C04245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5a581c-b078-4a6b-b2d8-83770335cb13"/>
    <ds:schemaRef ds:uri="a717b83e-f5af-4b15-8bd6-42deb4673c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1B1F232-014E-48C2-A91D-D8ECC680F623}">
  <ds:schemaRefs>
    <ds:schemaRef ds:uri="http://schemas.microsoft.com/office/infopath/2007/PartnerControls"/>
    <ds:schemaRef ds:uri="http://purl.org/dc/elements/1.1/"/>
    <ds:schemaRef ds:uri="http://schemas.microsoft.com/office/2006/documentManagement/types"/>
    <ds:schemaRef ds:uri="http://purl.org/dc/dcmitype/"/>
    <ds:schemaRef ds:uri="355a581c-b078-4a6b-b2d8-83770335cb13"/>
    <ds:schemaRef ds:uri="http://schemas.openxmlformats.org/package/2006/metadata/core-properties"/>
    <ds:schemaRef ds:uri="http://schemas.microsoft.com/office/2006/metadata/properties"/>
    <ds:schemaRef ds:uri="a717b83e-f5af-4b15-8bd6-42deb4673cc9"/>
    <ds:schemaRef ds:uri="http://www.w3.org/XML/1998/namespace"/>
    <ds:schemaRef ds:uri="http://purl.org/dc/terms/"/>
  </ds:schemaRefs>
</ds:datastoreItem>
</file>

<file path=customXml/itemProps4.xml><?xml version="1.0" encoding="utf-8"?>
<ds:datastoreItem xmlns:ds="http://schemas.openxmlformats.org/officeDocument/2006/customXml" ds:itemID="{6C5D1E7C-E734-428B-AFA3-EBE9E6407FEF}">
  <ds:schemaRefs>
    <ds:schemaRef ds:uri="http://schemas.openxmlformats.org/officeDocument/2006/bibliography"/>
  </ds:schemaRefs>
</ds:datastoreItem>
</file>

<file path=customXml/itemProps5.xml><?xml version="1.0" encoding="utf-8"?>
<ds:datastoreItem xmlns:ds="http://schemas.openxmlformats.org/officeDocument/2006/customXml" ds:itemID="{96D0F89A-F6B5-48E1-A4AE-9991D136117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40</TotalTime>
  <Pages>67</Pages>
  <Words>20088</Words>
  <Characters>118525</Characters>
  <Application>Microsoft Office Word</Application>
  <DocSecurity>0</DocSecurity>
  <Lines>987</Lines>
  <Paragraphs>276</Paragraphs>
  <ScaleCrop>false</ScaleCrop>
  <Company>Česká pošta</Company>
  <LinksUpToDate>false</LinksUpToDate>
  <CharactersWithSpaces>138337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Poštovní podmínky</dc:title>
  <dc:subject>České pošty, s.p.</dc:subject>
  <dc:creator>Šorm Jan</dc:creator>
  <cp:keywords/>
  <cp:lastModifiedBy>Borůvková Ivana Bc.</cp:lastModifiedBy>
  <cp:revision>269</cp:revision>
  <cp:lastPrinted>2025-05-15T22:43:00Z</cp:lastPrinted>
  <dcterms:created xsi:type="dcterms:W3CDTF">2024-12-18T13:23:00Z</dcterms:created>
  <dcterms:modified xsi:type="dcterms:W3CDTF">2025-07-09T09:50:00Z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lpwstr>1.0</vt:lpwstr>
  </property>
  <property fmtid="{D5CDD505-2E9C-101B-9397-08002B2CF9AE}" pid="3" name="ContentTypeId">
    <vt:lpwstr>0x01010044841E1C1F8F4E46A520FF9BA1E4BF2A</vt:lpwstr>
  </property>
  <property fmtid="{D5CDD505-2E9C-101B-9397-08002B2CF9AE}" pid="4" name="MSIP_Label_06385286-8155-42cb-8f3c-2e99713295e1_Enabled">
    <vt:lpwstr>true</vt:lpwstr>
  </property>
  <property fmtid="{D5CDD505-2E9C-101B-9397-08002B2CF9AE}" pid="5" name="MSIP_Label_06385286-8155-42cb-8f3c-2e99713295e1_SetDate">
    <vt:lpwstr>2022-09-06T11:04:50Z</vt:lpwstr>
  </property>
  <property fmtid="{D5CDD505-2E9C-101B-9397-08002B2CF9AE}" pid="6" name="MSIP_Label_06385286-8155-42cb-8f3c-2e99713295e1_Method">
    <vt:lpwstr>Standard</vt:lpwstr>
  </property>
  <property fmtid="{D5CDD505-2E9C-101B-9397-08002B2CF9AE}" pid="7" name="MSIP_Label_06385286-8155-42cb-8f3c-2e99713295e1_Name">
    <vt:lpwstr>Nešifrováno</vt:lpwstr>
  </property>
  <property fmtid="{D5CDD505-2E9C-101B-9397-08002B2CF9AE}" pid="8" name="MSIP_Label_06385286-8155-42cb-8f3c-2e99713295e1_SiteId">
    <vt:lpwstr>63bc9307-946b-4c36-9003-abc36ab892f7</vt:lpwstr>
  </property>
  <property fmtid="{D5CDD505-2E9C-101B-9397-08002B2CF9AE}" pid="9" name="MSIP_Label_06385286-8155-42cb-8f3c-2e99713295e1_ActionId">
    <vt:lpwstr>ffbb7386-0147-4fd0-9918-61b5a6d3688d</vt:lpwstr>
  </property>
  <property fmtid="{D5CDD505-2E9C-101B-9397-08002B2CF9AE}" pid="10" name="MSIP_Label_06385286-8155-42cb-8f3c-2e99713295e1_ContentBits">
    <vt:lpwstr>0</vt:lpwstr>
  </property>
  <property fmtid="{D5CDD505-2E9C-101B-9397-08002B2CF9AE}" pid="11" name="MediaServiceImageTags">
    <vt:lpwstr/>
  </property>
</Properties>
</file>