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6" r:id="rId5"/>
    <p:sldId id="263" r:id="rId6"/>
    <p:sldId id="259" r:id="rId7"/>
    <p:sldId id="260" r:id="rId8"/>
    <p:sldId id="264" r:id="rId9"/>
    <p:sldId id="258" r:id="rId10"/>
    <p:sldId id="327" r:id="rId11"/>
    <p:sldId id="265" r:id="rId12"/>
    <p:sldId id="262" r:id="rId13"/>
    <p:sldId id="261" r:id="rId14"/>
    <p:sldId id="328" r:id="rId15"/>
    <p:sldId id="329" r:id="rId16"/>
    <p:sldId id="331" r:id="rId17"/>
    <p:sldId id="268" r:id="rId18"/>
    <p:sldId id="270" r:id="rId19"/>
    <p:sldId id="272" r:id="rId20"/>
    <p:sldId id="269" r:id="rId21"/>
    <p:sldId id="267" r:id="rId22"/>
    <p:sldId id="271" r:id="rId23"/>
    <p:sldId id="326" r:id="rId24"/>
  </p:sldIdLst>
  <p:sldSz cx="24385588" cy="13717588"/>
  <p:notesSz cx="6799263" cy="9929813"/>
  <p:defaultTextStyle>
    <a:defPPr>
      <a:defRPr lang="cs-CZ"/>
    </a:defPPr>
    <a:lvl1pPr marL="0" algn="l" defTabSz="2176759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379" algn="l" defTabSz="2176759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6759" algn="l" defTabSz="2176759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136" algn="l" defTabSz="2176759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3515" algn="l" defTabSz="2176759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1895" algn="l" defTabSz="2176759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0272" algn="l" defTabSz="2176759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8651" algn="l" defTabSz="2176759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7030" algn="l" defTabSz="2176759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A0025C6C-D9E4-4687-B6F8-60353EDE9B83}">
          <p14:sldIdLst>
            <p14:sldId id="256"/>
            <p14:sldId id="263"/>
            <p14:sldId id="259"/>
            <p14:sldId id="260"/>
            <p14:sldId id="264"/>
            <p14:sldId id="258"/>
            <p14:sldId id="327"/>
            <p14:sldId id="265"/>
            <p14:sldId id="262"/>
            <p14:sldId id="261"/>
            <p14:sldId id="328"/>
            <p14:sldId id="329"/>
            <p14:sldId id="331"/>
            <p14:sldId id="268"/>
            <p14:sldId id="270"/>
            <p14:sldId id="272"/>
            <p14:sldId id="269"/>
            <p14:sldId id="267"/>
            <p14:sldId id="271"/>
            <p14:sldId id="3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21">
          <p15:clr>
            <a:srgbClr val="A4A3A4"/>
          </p15:clr>
        </p15:guide>
        <p15:guide id="2" pos="76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13299"/>
    <a:srgbClr val="0093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894" autoAdjust="0"/>
  </p:normalViewPr>
  <p:slideViewPr>
    <p:cSldViewPr>
      <p:cViewPr varScale="1">
        <p:scale>
          <a:sx n="39" d="100"/>
          <a:sy n="39" d="100"/>
        </p:scale>
        <p:origin x="864" y="62"/>
      </p:cViewPr>
      <p:guideLst>
        <p:guide orient="horz" pos="4321"/>
        <p:guide pos="76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40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32923-4198-4AEB-9AFB-F78906E3F760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86E0E-736E-4038-AA00-7A3356AB08C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925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5439410" cy="4434656"/>
          </a:xfrm>
        </p:spPr>
        <p:txBody>
          <a:bodyPr/>
          <a:lstStyle/>
          <a:p>
            <a:r>
              <a:rPr lang="cs-CZ" sz="1800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</a:t>
            </a:fld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D9D3041-3499-49CD-AFB5-BB2B682A39EB}"/>
              </a:ext>
            </a:extLst>
          </p:cNvPr>
          <p:cNvSpPr txBox="1"/>
          <p:nvPr/>
        </p:nvSpPr>
        <p:spPr>
          <a:xfrm>
            <a:off x="679928" y="5180930"/>
            <a:ext cx="365580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Dobrý den, vážené dámy a pánové.</a:t>
            </a:r>
          </a:p>
          <a:p>
            <a:endParaRPr lang="cs-CZ" sz="1400" dirty="0"/>
          </a:p>
          <a:p>
            <a:r>
              <a:rPr lang="cs-CZ" sz="1400" dirty="0"/>
              <a:t>Rádi bychom Vás přivítali na dnešní tiskové konferenci.</a:t>
            </a:r>
          </a:p>
          <a:p>
            <a:endParaRPr lang="cs-CZ" sz="1400" dirty="0"/>
          </a:p>
          <a:p>
            <a:r>
              <a:rPr lang="cs-CZ" sz="1400" dirty="0"/>
              <a:t>Od 1. 7. 2021 se chystají změny v při dovozu zásilek ze zemí mimo EU.</a:t>
            </a:r>
          </a:p>
          <a:p>
            <a:endParaRPr lang="cs-CZ" sz="1400" dirty="0"/>
          </a:p>
          <a:p>
            <a:r>
              <a:rPr lang="cs-CZ" sz="1400" dirty="0"/>
              <a:t>Změny jsou tak významné, že jsme se rozhodli uspořádat tuto tiskovou konferenci, abychom v maximální míře informovali občany. </a:t>
            </a:r>
          </a:p>
          <a:p>
            <a:endParaRPr lang="cs-CZ" sz="1400" dirty="0"/>
          </a:p>
          <a:p>
            <a:r>
              <a:rPr lang="cs-CZ" sz="1400" dirty="0"/>
              <a:t>Významnou roli hraje Česká pošta, proto pořádáme tiskovou konferenci společně.</a:t>
            </a:r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2616662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4713" cy="3351213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3439784" cy="3909864"/>
          </a:xfrm>
        </p:spPr>
        <p:txBody>
          <a:bodyPr/>
          <a:lstStyle/>
          <a:p>
            <a:r>
              <a:rPr lang="cs-CZ" dirty="0"/>
              <a:t>Jednotné správní místo pro dovoz – novinka v daňové legislativě </a:t>
            </a:r>
          </a:p>
          <a:p>
            <a:endParaRPr lang="cs-CZ" dirty="0"/>
          </a:p>
          <a:p>
            <a:r>
              <a:rPr lang="cs-CZ" dirty="0"/>
              <a:t>Snaha ulehčit občanům platbu</a:t>
            </a:r>
          </a:p>
          <a:p>
            <a:endParaRPr lang="cs-CZ" dirty="0"/>
          </a:p>
          <a:p>
            <a:r>
              <a:rPr lang="cs-CZ" dirty="0"/>
              <a:t>Podstatné bude číslo jednotného správního místa – bude se uvádět do celního prohlášení</a:t>
            </a:r>
          </a:p>
          <a:p>
            <a:endParaRPr lang="cs-CZ" dirty="0"/>
          </a:p>
          <a:p>
            <a:r>
              <a:rPr lang="cs-CZ" dirty="0"/>
              <a:t>Elektronické celní prohlášení však bude muset být podáno vždy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6184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5658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47339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7594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3583800" cy="4722688"/>
          </a:xfrm>
        </p:spPr>
        <p:txBody>
          <a:bodyPr/>
          <a:lstStyle/>
          <a:p>
            <a:r>
              <a:rPr lang="cs-CZ" sz="1400" dirty="0"/>
              <a:t>Ne všechny státy EU vyvinuly pro občany takovou aplikaci. </a:t>
            </a:r>
          </a:p>
          <a:p>
            <a:endParaRPr lang="cs-CZ" sz="1400" dirty="0"/>
          </a:p>
          <a:p>
            <a:r>
              <a:rPr lang="cs-CZ" sz="1400" dirty="0"/>
              <a:t>Celní správa ČR prosazuje co nejvíce elektronizaci a zároveň chtěla vyjít vstříc občanům.</a:t>
            </a:r>
          </a:p>
          <a:p>
            <a:endParaRPr lang="cs-CZ" sz="1400" dirty="0"/>
          </a:p>
          <a:p>
            <a:r>
              <a:rPr lang="cs-CZ" sz="1400" dirty="0" err="1"/>
              <a:t>eCeP</a:t>
            </a:r>
            <a:r>
              <a:rPr lang="cs-CZ" sz="1400" dirty="0"/>
              <a:t> může občan použít pokud se rozhodne, že celní prohlášení podá vlastními silami tedy V případě, že občana nikdo nezastupuje</a:t>
            </a:r>
          </a:p>
          <a:p>
            <a:endParaRPr lang="cs-CZ" sz="1400" dirty="0"/>
          </a:p>
          <a:p>
            <a:r>
              <a:rPr lang="cs-CZ" sz="1400" dirty="0"/>
              <a:t>Zatím je možno použít pouze pokud zboží je přepravováno Českou poštou. To je ovšem více jak 99 % případů.</a:t>
            </a:r>
          </a:p>
          <a:p>
            <a:endParaRPr lang="cs-CZ" sz="1400" dirty="0"/>
          </a:p>
          <a:p>
            <a:r>
              <a:rPr lang="cs-CZ" sz="1400" dirty="0"/>
              <a:t>Aplikace může být spuštěna až 1. 7. 2021, protože celní řízení je do 30. 6. 2021 odlišné.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9333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3511792" cy="390986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400" dirty="0"/>
              <a:t>Bez podacího čísla zásilky nelze podat celní prohlášení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400" dirty="0"/>
              <a:t>Elektronická identifikace – je nutné vědět, s kým Celní správa ČR jedná – používá se k přihlášení na Portál občana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400" dirty="0"/>
              <a:t>Zařazení zboží je možné najít na </a:t>
            </a:r>
            <a:r>
              <a:rPr lang="cs-CZ" sz="1400" dirty="0" err="1"/>
              <a:t>eCeP</a:t>
            </a:r>
            <a:r>
              <a:rPr lang="cs-CZ" sz="1400" dirty="0"/>
              <a:t>, na webu celní správy a na specializovaném webu pro tyto účely zřízeném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400" dirty="0"/>
              <a:t>Sazba DPH je u většiny  dopravovaných zásilek z e-shopu 21%. Pokud je snížená, naleznete informace v </a:t>
            </a:r>
            <a:r>
              <a:rPr lang="cs-CZ" sz="1400" dirty="0" err="1"/>
              <a:t>eCeP</a:t>
            </a:r>
            <a:r>
              <a:rPr lang="cs-CZ" sz="1400" dirty="0"/>
              <a:t>. Navíc je to automatické na základě sazebního zařazení.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6356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400" dirty="0"/>
              <a:t>Příklad – jak vypadá aplikace </a:t>
            </a:r>
            <a:r>
              <a:rPr lang="cs-CZ" sz="1400" dirty="0" err="1"/>
              <a:t>eCeP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9859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77706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3223760" cy="3909864"/>
          </a:xfrm>
        </p:spPr>
        <p:txBody>
          <a:bodyPr/>
          <a:lstStyle/>
          <a:p>
            <a:r>
              <a:rPr lang="cs-CZ" sz="1400" dirty="0"/>
              <a:t>Celní správa si je vědoma dopadů změn, které evropská legislativa přinese.</a:t>
            </a:r>
          </a:p>
          <a:p>
            <a:endParaRPr lang="cs-CZ" sz="1400" dirty="0"/>
          </a:p>
          <a:p>
            <a:r>
              <a:rPr lang="cs-CZ" sz="1400" dirty="0"/>
              <a:t>Občané by  mít spolehlivý zdroj informací. Přestože se již více než rok sporadicky tyto informace objevují, články nemohou vysvětlit vše.</a:t>
            </a:r>
          </a:p>
          <a:p>
            <a:endParaRPr lang="cs-CZ" sz="1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400" dirty="0"/>
              <a:t>Z tohoto důvodu jsme připravili speciální informační web, kde se občasné mohou dozvědět vše podstatné.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400" dirty="0"/>
              <a:t>Naleznou zde jak přehled změn, tak především návody, jak mají postupovat.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4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400" dirty="0"/>
              <a:t>V případě, že si pro celní řízení zvolí nějakého zástupce,  pak Celnička slouží jen pro informovanost.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11055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3511792" cy="4938712"/>
          </a:xfrm>
        </p:spPr>
        <p:txBody>
          <a:bodyPr/>
          <a:lstStyle/>
          <a:p>
            <a:r>
              <a:rPr lang="cs-CZ" sz="1400" dirty="0"/>
              <a:t>Kliknout na: Co je nového</a:t>
            </a:r>
          </a:p>
          <a:p>
            <a:pPr marL="228600" indent="-228600">
              <a:buAutoNum type="arabicPeriod"/>
            </a:pPr>
            <a:r>
              <a:rPr lang="cs-CZ" sz="1400" dirty="0"/>
              <a:t>Co je nového – slovní informace, kterou podáváme zde na tiskové konferenci</a:t>
            </a:r>
          </a:p>
          <a:p>
            <a:pPr marL="228600" indent="-228600">
              <a:buAutoNum type="arabicPeriod"/>
            </a:pPr>
            <a:endParaRPr lang="cs-CZ" sz="1400" dirty="0"/>
          </a:p>
          <a:p>
            <a:r>
              <a:rPr lang="cs-CZ" sz="1400" dirty="0"/>
              <a:t>Proklikat hlavní menu</a:t>
            </a:r>
          </a:p>
          <a:p>
            <a:endParaRPr lang="cs-CZ" sz="1400" dirty="0"/>
          </a:p>
          <a:p>
            <a:pPr marL="228600" indent="-228600">
              <a:buAutoNum type="arabicPeriod"/>
            </a:pPr>
            <a:r>
              <a:rPr lang="cs-CZ" sz="1400" dirty="0"/>
              <a:t>Jak to funguje – přehled hlavních kroků, které musí příjemce udělat, aby sám celně projednal zásilku</a:t>
            </a:r>
          </a:p>
          <a:p>
            <a:pPr marL="228600" indent="-228600">
              <a:buAutoNum type="arabicPeriod"/>
            </a:pPr>
            <a:r>
              <a:rPr lang="cs-CZ" sz="1400" dirty="0"/>
              <a:t>Celní prohlášení – slouží k orientaci, aby si příjemce vybral správný postup</a:t>
            </a:r>
          </a:p>
          <a:p>
            <a:pPr marL="228600" indent="-228600">
              <a:buAutoNum type="arabicPeriod"/>
            </a:pPr>
            <a:r>
              <a:rPr lang="cs-CZ" sz="1400" dirty="0"/>
              <a:t>Identifikace – popis, proč je potřeba, jaké jsou druhy elektronické identifikace a jak si je mohu zařídit + odkazy na poskytovatele elektronické identifikace</a:t>
            </a:r>
          </a:p>
          <a:p>
            <a:pPr marL="228600" indent="-228600">
              <a:buAutoNum type="arabicPeriod"/>
            </a:pPr>
            <a:r>
              <a:rPr lang="cs-CZ" sz="1400" dirty="0"/>
              <a:t>Zařazení zboží – pomoc při zjištění příslušného kódu zařazení zboží – nejčastěji dovážené druhy zboží. Kompletní je v </a:t>
            </a:r>
            <a:r>
              <a:rPr lang="cs-CZ" sz="1400" dirty="0" err="1"/>
              <a:t>eCeP</a:t>
            </a:r>
            <a:endParaRPr lang="cs-CZ" sz="1400" dirty="0"/>
          </a:p>
          <a:p>
            <a:pPr marL="228600" indent="-228600">
              <a:buAutoNum type="arabicPeriod"/>
            </a:pPr>
            <a:r>
              <a:rPr lang="cs-CZ" sz="1400" dirty="0"/>
              <a:t>Návody e-</a:t>
            </a:r>
            <a:r>
              <a:rPr lang="cs-CZ" sz="1400" dirty="0" err="1"/>
              <a:t>CeP</a:t>
            </a:r>
            <a:r>
              <a:rPr lang="cs-CZ" sz="1400" dirty="0"/>
              <a:t> – Návod, jak </a:t>
            </a:r>
            <a:r>
              <a:rPr lang="cs-CZ" sz="1400" dirty="0" err="1"/>
              <a:t>eCeP</a:t>
            </a:r>
            <a:r>
              <a:rPr lang="cs-CZ" sz="1400" dirty="0"/>
              <a:t> použít krok po kroku.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5588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3187223" cy="3909864"/>
          </a:xfrm>
        </p:spPr>
        <p:txBody>
          <a:bodyPr/>
          <a:lstStyle/>
          <a:p>
            <a:r>
              <a:rPr lang="cs-CZ" sz="1400" dirty="0"/>
              <a:t>Pro správné porozumění nejprve vysvětlíme, čeho se  změny týkají</a:t>
            </a:r>
          </a:p>
          <a:p>
            <a:endParaRPr lang="cs-CZ" sz="1400" dirty="0"/>
          </a:p>
          <a:p>
            <a:r>
              <a:rPr lang="cs-CZ" sz="1400" dirty="0"/>
              <a:t>Zásilkou rozumíme poštovní zásilku, nebo zásilku přepravovanou expresním přepravcem. Není to tedy  zboží, které si veze člověk v zavazadlech a není to ani kontejner se zbožím.</a:t>
            </a:r>
          </a:p>
          <a:p>
            <a:endParaRPr lang="cs-CZ" sz="1400" dirty="0"/>
          </a:p>
          <a:p>
            <a:r>
              <a:rPr lang="cs-CZ" sz="1400" dirty="0"/>
              <a:t>Bavíme se o zásilkách, které přicházejí ze zemí mimo EU- Pouze ty procházejí celním řízením.</a:t>
            </a:r>
          </a:p>
          <a:p>
            <a:endParaRPr lang="cs-CZ" sz="1400" dirty="0"/>
          </a:p>
          <a:p>
            <a:r>
              <a:rPr lang="cs-CZ" sz="1400" dirty="0"/>
              <a:t>Jedná se tedy zejména o zásilky pocházející z nákupů z e shopů</a:t>
            </a:r>
          </a:p>
          <a:p>
            <a:r>
              <a:rPr lang="cs-CZ" sz="1400" dirty="0"/>
              <a:t>Změny se netýkají zásilek pro podnikání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5936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7877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3367776" cy="3909864"/>
          </a:xfrm>
        </p:spPr>
        <p:txBody>
          <a:bodyPr/>
          <a:lstStyle/>
          <a:p>
            <a:r>
              <a:rPr lang="cs-CZ" sz="1400" dirty="0"/>
              <a:t>Důvodem představených změn, tak jak je zveřejnila Evropská komise, byly zejména dvě skutečnosti.</a:t>
            </a:r>
          </a:p>
          <a:p>
            <a:endParaRPr lang="cs-CZ" sz="1400" dirty="0"/>
          </a:p>
          <a:p>
            <a:r>
              <a:rPr lang="cs-CZ" sz="1400" dirty="0"/>
              <a:t>1. Narovnání prostředí hospodářské soutěže. Obchodníci, kteří dovážejí zboží ve velkém  musejí platit DPH a tu promítnout do konečné ceny za zboží. Pokud si však občan objednal zboží přímo na e-shopu a hodnota zboží nepřesahovala 22 EUR, nebylo nutné a stále ještě není nutné platit DPH. Tím byli znevýhodněni tuzemští prodejci.</a:t>
            </a:r>
          </a:p>
          <a:p>
            <a:endParaRPr lang="cs-CZ" sz="1400" dirty="0"/>
          </a:p>
          <a:p>
            <a:r>
              <a:rPr lang="cs-CZ" sz="1400" dirty="0"/>
              <a:t>2. druhý důvod,  který Evropská komise uvedla byly ztráty v národních rozpočtech, které za celou EU činí 5 miliard EUR ročně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57960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3295768" cy="3909864"/>
          </a:xfrm>
        </p:spPr>
        <p:txBody>
          <a:bodyPr/>
          <a:lstStyle/>
          <a:p>
            <a:r>
              <a:rPr lang="cs-CZ" sz="1400" dirty="0"/>
              <a:t>Upozorňujeme, že i když zboží doputuje na území ČR před 1. 7. 2021, dojde-li k celnímu řízení 1. 7. 2021 a později, již se na celní řízení vztahují nové podmínky.</a:t>
            </a:r>
          </a:p>
          <a:p>
            <a:endParaRPr lang="cs-CZ" sz="1400" dirty="0"/>
          </a:p>
          <a:p>
            <a:r>
              <a:rPr lang="cs-CZ" sz="1400" dirty="0"/>
              <a:t>Rozhodující je podání celního prohlášení, nikoliv dodáno zboží do ČR ani datum objednávky.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220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3583800" cy="3909864"/>
          </a:xfrm>
        </p:spPr>
        <p:txBody>
          <a:bodyPr/>
          <a:lstStyle/>
          <a:p>
            <a:endParaRPr lang="cs-CZ" dirty="0"/>
          </a:p>
          <a:p>
            <a:r>
              <a:rPr lang="cs-CZ" sz="1400" dirty="0"/>
              <a:t>U zásilek nad 150 EUR se situace nemění a rovněž tak se změny  netýkají zásilek které si firma nebo podnikatel objedná  v rámci podnikatelské činnosti.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6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>
          <a:xfrm>
            <a:off x="679927" y="4778722"/>
            <a:ext cx="3295768" cy="4652878"/>
          </a:xfrm>
        </p:spPr>
        <p:txBody>
          <a:bodyPr/>
          <a:lstStyle/>
          <a:p>
            <a:endParaRPr lang="cs-CZ" dirty="0"/>
          </a:p>
          <a:p>
            <a:r>
              <a:rPr lang="cs-CZ" sz="1400" dirty="0"/>
              <a:t>Do hodnoty zásilky  22 EUR se za celní prohlášení považovalo pouhé předložení zboží, a to zajišťoval poštovní operátor, případně expresní zasilatelská služba. </a:t>
            </a:r>
          </a:p>
          <a:p>
            <a:endParaRPr lang="cs-CZ" sz="1400" dirty="0"/>
          </a:p>
          <a:p>
            <a:r>
              <a:rPr lang="cs-CZ" sz="1400" dirty="0"/>
              <a:t>To znamená že si příjemce často neuvědomoval, že dochází k celnímu řízení a zásilka mu byla po předložení celnímu úřadu dopravcem ihned doručována.</a:t>
            </a:r>
          </a:p>
          <a:p>
            <a:endParaRPr lang="cs-CZ" sz="1400" dirty="0"/>
          </a:p>
          <a:p>
            <a:r>
              <a:rPr lang="cs-CZ" sz="1400" dirty="0"/>
              <a:t>Po novu již nebude možné předkládat písemné (papírové) ani ústní celní prohlášení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9570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03832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7694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D86E0E-736E-4038-AA00-7A3356AB08CE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73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28919" y="4261347"/>
            <a:ext cx="20727750" cy="2940390"/>
          </a:xfrm>
        </p:spPr>
        <p:txBody>
          <a:bodyPr>
            <a:noAutofit/>
          </a:bodyPr>
          <a:lstStyle>
            <a:lvl1pPr>
              <a:defRPr sz="11000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657838" y="7773300"/>
            <a:ext cx="17069912" cy="3505606"/>
          </a:xfrm>
        </p:spPr>
        <p:txBody>
          <a:bodyPr>
            <a:normAutofit/>
          </a:bodyPr>
          <a:lstStyle>
            <a:lvl1pPr marL="0" indent="0" algn="ctr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088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1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30943450" y="800193"/>
            <a:ext cx="9601825" cy="17070776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133739" y="800193"/>
            <a:ext cx="28403284" cy="17070776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96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26293" y="8814824"/>
            <a:ext cx="20727750" cy="2724465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926293" y="5814102"/>
            <a:ext cx="20727750" cy="3000721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379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759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13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51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189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27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651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03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133739" y="4667794"/>
            <a:ext cx="19000437" cy="13203178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21540603" y="4667794"/>
            <a:ext cx="19004672" cy="13203178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82" y="549341"/>
            <a:ext cx="21947029" cy="2286265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9280" y="3070582"/>
            <a:ext cx="10774536" cy="1279672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379" indent="0">
              <a:buNone/>
              <a:defRPr sz="4800" b="1"/>
            </a:lvl2pPr>
            <a:lvl3pPr marL="2176759" indent="0">
              <a:buNone/>
              <a:defRPr sz="4300" b="1"/>
            </a:lvl3pPr>
            <a:lvl4pPr marL="3265136" indent="0">
              <a:buNone/>
              <a:defRPr sz="3800" b="1"/>
            </a:lvl4pPr>
            <a:lvl5pPr marL="4353515" indent="0">
              <a:buNone/>
              <a:defRPr sz="3800" b="1"/>
            </a:lvl5pPr>
            <a:lvl6pPr marL="5441895" indent="0">
              <a:buNone/>
              <a:defRPr sz="3800" b="1"/>
            </a:lvl6pPr>
            <a:lvl7pPr marL="6530272" indent="0">
              <a:buNone/>
              <a:defRPr sz="3800" b="1"/>
            </a:lvl7pPr>
            <a:lvl8pPr marL="7618651" indent="0">
              <a:buNone/>
              <a:defRPr sz="3800" b="1"/>
            </a:lvl8pPr>
            <a:lvl9pPr marL="8707030" indent="0">
              <a:buNone/>
              <a:defRPr sz="38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219280" y="4350256"/>
            <a:ext cx="10774536" cy="7903491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12387541" y="3070582"/>
            <a:ext cx="10778769" cy="1279672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379" indent="0">
              <a:buNone/>
              <a:defRPr sz="4800" b="1"/>
            </a:lvl2pPr>
            <a:lvl3pPr marL="2176759" indent="0">
              <a:buNone/>
              <a:defRPr sz="4300" b="1"/>
            </a:lvl3pPr>
            <a:lvl4pPr marL="3265136" indent="0">
              <a:buNone/>
              <a:defRPr sz="3800" b="1"/>
            </a:lvl4pPr>
            <a:lvl5pPr marL="4353515" indent="0">
              <a:buNone/>
              <a:defRPr sz="3800" b="1"/>
            </a:lvl5pPr>
            <a:lvl6pPr marL="5441895" indent="0">
              <a:buNone/>
              <a:defRPr sz="3800" b="1"/>
            </a:lvl6pPr>
            <a:lvl7pPr marL="6530272" indent="0">
              <a:buNone/>
              <a:defRPr sz="3800" b="1"/>
            </a:lvl7pPr>
            <a:lvl8pPr marL="7618651" indent="0">
              <a:buNone/>
              <a:defRPr sz="3800" b="1"/>
            </a:lvl8pPr>
            <a:lvl9pPr marL="8707030" indent="0">
              <a:buNone/>
              <a:defRPr sz="38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12387541" y="4350256"/>
            <a:ext cx="10778769" cy="7903491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81" y="546163"/>
            <a:ext cx="8022690" cy="2324369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534088" y="546166"/>
            <a:ext cx="13632221" cy="11707581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19281" y="2870535"/>
            <a:ext cx="8022690" cy="9383212"/>
          </a:xfrm>
        </p:spPr>
        <p:txBody>
          <a:bodyPr/>
          <a:lstStyle>
            <a:lvl1pPr marL="0" indent="0">
              <a:buNone/>
              <a:defRPr sz="3300"/>
            </a:lvl1pPr>
            <a:lvl2pPr marL="1088379" indent="0">
              <a:buNone/>
              <a:defRPr sz="2900"/>
            </a:lvl2pPr>
            <a:lvl3pPr marL="2176759" indent="0">
              <a:buNone/>
              <a:defRPr sz="2400"/>
            </a:lvl3pPr>
            <a:lvl4pPr marL="3265136" indent="0">
              <a:buNone/>
              <a:defRPr sz="2100"/>
            </a:lvl4pPr>
            <a:lvl5pPr marL="4353515" indent="0">
              <a:buNone/>
              <a:defRPr sz="2100"/>
            </a:lvl5pPr>
            <a:lvl6pPr marL="5441895" indent="0">
              <a:buNone/>
              <a:defRPr sz="2100"/>
            </a:lvl6pPr>
            <a:lvl7pPr marL="6530272" indent="0">
              <a:buNone/>
              <a:defRPr sz="2100"/>
            </a:lvl7pPr>
            <a:lvl8pPr marL="7618651" indent="0">
              <a:buNone/>
              <a:defRPr sz="2100"/>
            </a:lvl8pPr>
            <a:lvl9pPr marL="8707030" indent="0">
              <a:buNone/>
              <a:defRPr sz="21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79746" y="9602312"/>
            <a:ext cx="14631353" cy="1133607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779746" y="1225692"/>
            <a:ext cx="14631353" cy="8230553"/>
          </a:xfrm>
        </p:spPr>
        <p:txBody>
          <a:bodyPr/>
          <a:lstStyle>
            <a:lvl1pPr marL="0" indent="0">
              <a:buNone/>
              <a:defRPr sz="7600"/>
            </a:lvl1pPr>
            <a:lvl2pPr marL="1088379" indent="0">
              <a:buNone/>
              <a:defRPr sz="6700"/>
            </a:lvl2pPr>
            <a:lvl3pPr marL="2176759" indent="0">
              <a:buNone/>
              <a:defRPr sz="5700"/>
            </a:lvl3pPr>
            <a:lvl4pPr marL="3265136" indent="0">
              <a:buNone/>
              <a:defRPr sz="4800"/>
            </a:lvl4pPr>
            <a:lvl5pPr marL="4353515" indent="0">
              <a:buNone/>
              <a:defRPr sz="4800"/>
            </a:lvl5pPr>
            <a:lvl6pPr marL="5441895" indent="0">
              <a:buNone/>
              <a:defRPr sz="4800"/>
            </a:lvl6pPr>
            <a:lvl7pPr marL="6530272" indent="0">
              <a:buNone/>
              <a:defRPr sz="4800"/>
            </a:lvl7pPr>
            <a:lvl8pPr marL="7618651" indent="0">
              <a:buNone/>
              <a:defRPr sz="4800"/>
            </a:lvl8pPr>
            <a:lvl9pPr marL="8707030" indent="0">
              <a:buNone/>
              <a:defRPr sz="48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79746" y="10735919"/>
            <a:ext cx="14631353" cy="1609910"/>
          </a:xfrm>
        </p:spPr>
        <p:txBody>
          <a:bodyPr/>
          <a:lstStyle>
            <a:lvl1pPr marL="0" indent="0">
              <a:buNone/>
              <a:defRPr sz="3300"/>
            </a:lvl1pPr>
            <a:lvl2pPr marL="1088379" indent="0">
              <a:buNone/>
              <a:defRPr sz="2900"/>
            </a:lvl2pPr>
            <a:lvl3pPr marL="2176759" indent="0">
              <a:buNone/>
              <a:defRPr sz="2400"/>
            </a:lvl3pPr>
            <a:lvl4pPr marL="3265136" indent="0">
              <a:buNone/>
              <a:defRPr sz="2100"/>
            </a:lvl4pPr>
            <a:lvl5pPr marL="4353515" indent="0">
              <a:buNone/>
              <a:defRPr sz="2100"/>
            </a:lvl5pPr>
            <a:lvl6pPr marL="5441895" indent="0">
              <a:buNone/>
              <a:defRPr sz="2100"/>
            </a:lvl6pPr>
            <a:lvl7pPr marL="6530272" indent="0">
              <a:buNone/>
              <a:defRPr sz="2100"/>
            </a:lvl7pPr>
            <a:lvl8pPr marL="7618651" indent="0">
              <a:buNone/>
              <a:defRPr sz="2100"/>
            </a:lvl8pPr>
            <a:lvl9pPr marL="8707030" indent="0">
              <a:buNone/>
              <a:defRPr sz="21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219279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C3D450F3-88D9-45FD-BA4F-7BDD751C4D8C}" type="datetimeFigureOut">
              <a:rPr lang="cs-CZ" smtClean="0"/>
              <a:pPr/>
              <a:t>13.05.2021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8331745" y="12714175"/>
            <a:ext cx="7722103" cy="73033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7476341" y="12714175"/>
            <a:ext cx="5689971" cy="730335"/>
          </a:xfrm>
          <a:prstGeom prst="rect">
            <a:avLst/>
          </a:prstGeom>
        </p:spPr>
        <p:txBody>
          <a:bodyPr/>
          <a:lstStyle/>
          <a:p>
            <a:fld id="{E9F36BF9-3620-4A78-A280-EB6AD2F66C2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463602" y="2106266"/>
            <a:ext cx="21947029" cy="2286265"/>
          </a:xfrm>
          <a:prstGeom prst="rect">
            <a:avLst/>
          </a:prstGeom>
        </p:spPr>
        <p:txBody>
          <a:bodyPr vert="horz" lIns="217675" tIns="108838" rIns="217675" bIns="108838" rtlCol="0" anchor="ctr">
            <a:normAutofit/>
          </a:bodyPr>
          <a:lstStyle/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19282" y="4986586"/>
            <a:ext cx="21947029" cy="7267162"/>
          </a:xfrm>
          <a:prstGeom prst="rect">
            <a:avLst/>
          </a:prstGeom>
        </p:spPr>
        <p:txBody>
          <a:bodyPr vert="horz" lIns="217675" tIns="108838" rIns="217675" bIns="108838" rtlCol="0">
            <a:normAutofit/>
          </a:bodyPr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76759" rtl="0" eaLnBrk="1" latinLnBrk="0" hangingPunct="1">
        <a:spcBef>
          <a:spcPct val="0"/>
        </a:spcBef>
        <a:buNone/>
        <a:defRPr sz="8000" b="1" kern="1200">
          <a:solidFill>
            <a:srgbClr val="013299"/>
          </a:solidFill>
          <a:latin typeface="+mj-lt"/>
          <a:ea typeface="+mj-ea"/>
          <a:cs typeface="+mj-cs"/>
        </a:defRPr>
      </a:lvl1pPr>
    </p:titleStyle>
    <p:bodyStyle>
      <a:lvl1pPr marL="816284" indent="-816284" algn="l" defTabSz="2176759" rtl="0" eaLnBrk="1" latinLnBrk="0" hangingPunct="1">
        <a:spcBef>
          <a:spcPct val="20000"/>
        </a:spcBef>
        <a:buFont typeface="Arial" pitchFamily="34" charset="0"/>
        <a:buChar char="•"/>
        <a:defRPr sz="5400" kern="1200">
          <a:solidFill>
            <a:srgbClr val="003399"/>
          </a:solidFill>
          <a:latin typeface="+mn-lt"/>
          <a:ea typeface="+mn-ea"/>
          <a:cs typeface="+mn-cs"/>
        </a:defRPr>
      </a:lvl1pPr>
      <a:lvl2pPr marL="1768614" indent="-680237" algn="l" defTabSz="2176759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rgbClr val="003399"/>
          </a:solidFill>
          <a:latin typeface="+mn-lt"/>
          <a:ea typeface="+mn-ea"/>
          <a:cs typeface="+mn-cs"/>
        </a:defRPr>
      </a:lvl2pPr>
      <a:lvl3pPr marL="2720947" indent="-544188" algn="l" defTabSz="2176759" rtl="0" eaLnBrk="1" latinLnBrk="0" hangingPunct="1">
        <a:spcBef>
          <a:spcPct val="20000"/>
        </a:spcBef>
        <a:buFont typeface="Arial" pitchFamily="34" charset="0"/>
        <a:buChar char="•"/>
        <a:defRPr sz="4400" kern="1200">
          <a:solidFill>
            <a:srgbClr val="003399"/>
          </a:solidFill>
          <a:latin typeface="+mn-lt"/>
          <a:ea typeface="+mn-ea"/>
          <a:cs typeface="+mn-cs"/>
        </a:defRPr>
      </a:lvl3pPr>
      <a:lvl4pPr marL="3809324" indent="-544188" algn="l" defTabSz="2176759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rgbClr val="003399"/>
          </a:solidFill>
          <a:latin typeface="+mn-lt"/>
          <a:ea typeface="+mn-ea"/>
          <a:cs typeface="+mn-cs"/>
        </a:defRPr>
      </a:lvl4pPr>
      <a:lvl5pPr marL="4897704" indent="-544188" algn="l" defTabSz="2176759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rgbClr val="003399"/>
          </a:solidFill>
          <a:latin typeface="+mn-lt"/>
          <a:ea typeface="+mn-ea"/>
          <a:cs typeface="+mn-cs"/>
        </a:defRPr>
      </a:lvl5pPr>
      <a:lvl6pPr marL="5986083" indent="-544188" algn="l" defTabSz="2176759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460" indent="-544188" algn="l" defTabSz="2176759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2839" indent="-544188" algn="l" defTabSz="2176759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219" indent="-544188" algn="l" defTabSz="2176759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2176759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379" algn="l" defTabSz="2176759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759" algn="l" defTabSz="2176759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136" algn="l" defTabSz="2176759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515" algn="l" defTabSz="2176759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1895" algn="l" defTabSz="2176759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272" algn="l" defTabSz="2176759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651" algn="l" defTabSz="2176759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030" algn="l" defTabSz="2176759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lnisprava.cz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eskaposta.cz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4192CA-3390-447A-9062-9783BD019E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9626" y="4266506"/>
            <a:ext cx="20727750" cy="2940390"/>
          </a:xfrm>
        </p:spPr>
        <p:txBody>
          <a:bodyPr/>
          <a:lstStyle/>
          <a:p>
            <a:r>
              <a:rPr lang="cs-CZ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Změny při dovozu zásilek nízké hodnoty</a:t>
            </a:r>
            <a:endParaRPr lang="cs-CZ" dirty="0">
              <a:solidFill>
                <a:srgbClr val="FFC000"/>
              </a:solidFill>
            </a:endParaRPr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97B52C00-6528-47E3-BB32-C72E9D8687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82" y="10459194"/>
            <a:ext cx="7382828" cy="1605774"/>
          </a:xfrm>
        </p:spPr>
        <p:txBody>
          <a:bodyPr/>
          <a:lstStyle/>
          <a:p>
            <a:r>
              <a:rPr lang="cs-CZ" dirty="0">
                <a:solidFill>
                  <a:srgbClr val="013299"/>
                </a:solidFill>
              </a:rPr>
              <a:t>Celní správa ČR 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ECE7D160-C79F-4CEB-B2FA-3C65696C873E}"/>
              </a:ext>
            </a:extLst>
          </p:cNvPr>
          <p:cNvSpPr txBox="1">
            <a:spLocks/>
          </p:cNvSpPr>
          <p:nvPr/>
        </p:nvSpPr>
        <p:spPr>
          <a:xfrm>
            <a:off x="16153234" y="10459193"/>
            <a:ext cx="7382828" cy="1605774"/>
          </a:xfrm>
          <a:prstGeom prst="rect">
            <a:avLst/>
          </a:prstGeom>
        </p:spPr>
        <p:txBody>
          <a:bodyPr vert="horz" lIns="217675" tIns="108838" rIns="217675" bIns="108838" rtlCol="0">
            <a:normAutofit/>
          </a:bodyPr>
          <a:lstStyle>
            <a:lvl1pPr marL="0" indent="0" algn="ctr" defTabSz="2176759" rtl="0" eaLnBrk="1" latinLnBrk="0" hangingPunct="1">
              <a:spcBef>
                <a:spcPct val="20000"/>
              </a:spcBef>
              <a:buFont typeface="Arial" pitchFamily="34" charset="0"/>
              <a:buNone/>
              <a:defRPr sz="7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088379" indent="0" algn="ctr" defTabSz="2176759" rtl="0" eaLnBrk="1" latinLnBrk="0" hangingPunct="1">
              <a:spcBef>
                <a:spcPct val="20000"/>
              </a:spcBef>
              <a:buFont typeface="Arial" pitchFamily="34" charset="0"/>
              <a:buNone/>
              <a:defRPr sz="6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2176759" indent="0" algn="ctr" defTabSz="2176759" rtl="0" eaLnBrk="1" latinLnBrk="0" hangingPunct="1">
              <a:spcBef>
                <a:spcPct val="20000"/>
              </a:spcBef>
              <a:buFont typeface="Arial" pitchFamily="34" charset="0"/>
              <a:buNone/>
              <a:defRPr sz="5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3265136" indent="0" algn="ctr" defTabSz="2176759" rtl="0" eaLnBrk="1" latinLnBrk="0" hangingPunct="1">
              <a:spcBef>
                <a:spcPct val="20000"/>
              </a:spcBef>
              <a:buFont typeface="Arial" pitchFamily="34" charset="0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4353515" indent="0" algn="ctr" defTabSz="2176759" rtl="0" eaLnBrk="1" latinLnBrk="0" hangingPunct="1">
              <a:spcBef>
                <a:spcPct val="20000"/>
              </a:spcBef>
              <a:buFont typeface="Arial" pitchFamily="34" charset="0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5441895" indent="0" algn="ctr" defTabSz="2176759" rtl="0" eaLnBrk="1" latinLnBrk="0" hangingPunct="1">
              <a:spcBef>
                <a:spcPct val="20000"/>
              </a:spcBef>
              <a:buFont typeface="Arial" pitchFamily="34" charset="0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30272" indent="0" algn="ctr" defTabSz="2176759" rtl="0" eaLnBrk="1" latinLnBrk="0" hangingPunct="1">
              <a:spcBef>
                <a:spcPct val="20000"/>
              </a:spcBef>
              <a:buFont typeface="Arial" pitchFamily="34" charset="0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8651" indent="0" algn="ctr" defTabSz="2176759" rtl="0" eaLnBrk="1" latinLnBrk="0" hangingPunct="1">
              <a:spcBef>
                <a:spcPct val="20000"/>
              </a:spcBef>
              <a:buFont typeface="Arial" pitchFamily="34" charset="0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7030" indent="0" algn="ctr" defTabSz="2176759" rtl="0" eaLnBrk="1" latinLnBrk="0" hangingPunct="1">
              <a:spcBef>
                <a:spcPct val="20000"/>
              </a:spcBef>
              <a:buFont typeface="Arial" pitchFamily="34" charset="0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>
                <a:solidFill>
                  <a:srgbClr val="013299"/>
                </a:solidFill>
              </a:rPr>
              <a:t>Česká pošta, s. p.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EE72B43-7A09-459C-AD1C-BDDADCD9923C}"/>
              </a:ext>
            </a:extLst>
          </p:cNvPr>
          <p:cNvSpPr/>
          <p:nvPr/>
        </p:nvSpPr>
        <p:spPr>
          <a:xfrm>
            <a:off x="9086014" y="11680247"/>
            <a:ext cx="51090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976761"/>
            <a:r>
              <a:rPr lang="cs-CZ" sz="3600" b="1" dirty="0">
                <a:solidFill>
                  <a:srgbClr val="0093DD"/>
                </a:solidFill>
                <a:latin typeface="Arial" pitchFamily="34" charset="0"/>
                <a:cs typeface="Arial" pitchFamily="34" charset="0"/>
              </a:rPr>
              <a:t>Praha, 13. května 2021</a:t>
            </a:r>
          </a:p>
        </p:txBody>
      </p:sp>
    </p:spTree>
    <p:extLst>
      <p:ext uri="{BB962C8B-B14F-4D97-AF65-F5344CB8AC3E}">
        <p14:creationId xmlns:p14="http://schemas.microsoft.com/office/powerpoint/2010/main" val="3846452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8524F3-2D38-47DF-87D9-7373D6CE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Komu bude příjemce platit  DPH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B1289C-10F2-4CE5-B567-7B600C78E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solidFill>
                  <a:srgbClr val="FFC000"/>
                </a:solidFill>
              </a:rPr>
              <a:t>Osobě, která občana v celním řízení zastupuje</a:t>
            </a:r>
            <a:br>
              <a:rPr lang="cs-CZ" dirty="0"/>
            </a:br>
            <a:r>
              <a:rPr lang="cs-CZ" sz="4400" dirty="0"/>
              <a:t>(dopravce např.  Česká pošta, s. p.), zástupce přepošle DPH celnímu úřadu nebo</a:t>
            </a:r>
          </a:p>
          <a:p>
            <a:r>
              <a:rPr lang="cs-CZ" b="1" dirty="0">
                <a:solidFill>
                  <a:srgbClr val="FFC000"/>
                </a:solidFill>
              </a:rPr>
              <a:t>Celnímu úřadu přímo </a:t>
            </a:r>
            <a:br>
              <a:rPr lang="cs-CZ" dirty="0"/>
            </a:br>
            <a:r>
              <a:rPr lang="cs-CZ" sz="4400" dirty="0"/>
              <a:t>pokud zásilku dopravuje Česká pošta a občan se rozhodne podat si elektronické celní prohlášení vlastními silami, nebo</a:t>
            </a:r>
          </a:p>
          <a:p>
            <a:r>
              <a:rPr lang="cs-CZ" b="1" dirty="0">
                <a:solidFill>
                  <a:srgbClr val="FFC000"/>
                </a:solidFill>
              </a:rPr>
              <a:t>Na e-shopu</a:t>
            </a:r>
            <a:br>
              <a:rPr lang="cs-CZ" dirty="0"/>
            </a:br>
            <a:r>
              <a:rPr lang="cs-CZ" sz="4400" dirty="0"/>
              <a:t>pokud si e-shop zvolí jednoho zástupce v celé EU, který bude DPH odvádět za e-shop (tzv. jednotné správní místo pro dovoz – IOSS – Import </a:t>
            </a:r>
            <a:r>
              <a:rPr lang="cs-CZ" sz="4400" dirty="0" err="1"/>
              <a:t>One</a:t>
            </a:r>
            <a:r>
              <a:rPr lang="cs-CZ" sz="4400" dirty="0"/>
              <a:t> Stop Shop) =</a:t>
            </a:r>
            <a:r>
              <a:rPr lang="cs-CZ" sz="4400" b="1" u="sng" dirty="0"/>
              <a:t> zcela nový systém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682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67458" y="2394298"/>
            <a:ext cx="22322480" cy="1612592"/>
          </a:xfrm>
          <a:prstGeom prst="rect">
            <a:avLst/>
          </a:prstGeom>
          <a:noFill/>
        </p:spPr>
        <p:txBody>
          <a:bodyPr wrap="square" lIns="133954" tIns="66978" rIns="133954" bIns="66978" rtlCol="0">
            <a:spAutoFit/>
          </a:bodyPr>
          <a:lstStyle/>
          <a:p>
            <a:pPr algn="ctr" defTabSz="2976761"/>
            <a:r>
              <a:rPr lang="cs-CZ" sz="9600" b="1" dirty="0">
                <a:solidFill>
                  <a:srgbClr val="013299"/>
                </a:solidFill>
                <a:latin typeface="+mj-lt"/>
                <a:ea typeface="+mj-ea"/>
                <a:cs typeface="+mj-cs"/>
              </a:rPr>
              <a:t>Role České pošty v DPH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391594" y="4770562"/>
            <a:ext cx="22580274" cy="6231805"/>
          </a:xfrm>
          <a:prstGeom prst="rect">
            <a:avLst/>
          </a:prstGeom>
          <a:noFill/>
        </p:spPr>
        <p:txBody>
          <a:bodyPr wrap="square" lIns="133954" tIns="66978" rIns="133954" bIns="66978" rtlCol="0">
            <a:spAutoFit/>
          </a:bodyPr>
          <a:lstStyle/>
          <a:p>
            <a:pPr marL="685800" indent="-685800" defTabSz="297676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4800" dirty="0">
              <a:solidFill>
                <a:srgbClr val="013299"/>
              </a:solidFill>
              <a:latin typeface="Arial" pitchFamily="34" charset="0"/>
              <a:cs typeface="Arial" pitchFamily="34" charset="0"/>
            </a:endParaRPr>
          </a:p>
          <a:p>
            <a:pPr marL="816284" indent="-816284">
              <a:spcBef>
                <a:spcPts val="1296"/>
              </a:spcBef>
              <a:buFont typeface="Arial" pitchFamily="34" charset="0"/>
              <a:buChar char="•"/>
            </a:pPr>
            <a:r>
              <a:rPr lang="cs-CZ" sz="4400" dirty="0">
                <a:solidFill>
                  <a:srgbClr val="0093DD"/>
                </a:solidFill>
              </a:rPr>
              <a:t>„</a:t>
            </a:r>
            <a:r>
              <a:rPr lang="cs-CZ" sz="5400" dirty="0">
                <a:solidFill>
                  <a:srgbClr val="003399"/>
                </a:solidFill>
              </a:rPr>
              <a:t>Pošťák“ – zásilku převezme, celně vyřídí, doručí</a:t>
            </a:r>
          </a:p>
          <a:p>
            <a:pPr marL="816284" indent="-816284">
              <a:spcBef>
                <a:spcPts val="1296"/>
              </a:spcBef>
              <a:buFont typeface="Arial" pitchFamily="34" charset="0"/>
              <a:buChar char="•"/>
            </a:pPr>
            <a:r>
              <a:rPr lang="cs-CZ" sz="5400" dirty="0">
                <a:solidFill>
                  <a:srgbClr val="003399"/>
                </a:solidFill>
              </a:rPr>
              <a:t>Technické zajištění</a:t>
            </a:r>
          </a:p>
          <a:p>
            <a:pPr marL="816284" indent="-816284">
              <a:spcBef>
                <a:spcPts val="1296"/>
              </a:spcBef>
              <a:buFont typeface="Arial" pitchFamily="34" charset="0"/>
              <a:buChar char="•"/>
            </a:pPr>
            <a:r>
              <a:rPr lang="cs-CZ" sz="5400" dirty="0">
                <a:solidFill>
                  <a:srgbClr val="003399"/>
                </a:solidFill>
              </a:rPr>
              <a:t>Administrativní podpora</a:t>
            </a:r>
          </a:p>
          <a:p>
            <a:pPr marL="816284" lvl="1" indent="-816284">
              <a:spcBef>
                <a:spcPts val="1296"/>
              </a:spcBef>
              <a:buFont typeface="Arial" pitchFamily="34" charset="0"/>
              <a:buChar char="•"/>
            </a:pPr>
            <a:r>
              <a:rPr lang="cs-CZ" sz="5400" dirty="0">
                <a:solidFill>
                  <a:srgbClr val="003399"/>
                </a:solidFill>
              </a:rPr>
              <a:t>Vyměňovací pošta 120 (K Hrušovu 293/2, Praha Štěrboholy)</a:t>
            </a:r>
          </a:p>
          <a:p>
            <a:pPr marL="816284" lvl="1" indent="-816284">
              <a:spcBef>
                <a:spcPts val="1296"/>
              </a:spcBef>
              <a:buFont typeface="Arial" pitchFamily="34" charset="0"/>
              <a:buChar char="•"/>
            </a:pPr>
            <a:r>
              <a:rPr lang="cs-CZ" sz="5400" dirty="0">
                <a:solidFill>
                  <a:srgbClr val="003399"/>
                </a:solidFill>
              </a:rPr>
              <a:t>Web České pošty, podání dat o zásilce před příchodem zásilky  </a:t>
            </a:r>
          </a:p>
        </p:txBody>
      </p:sp>
    </p:spTree>
    <p:extLst>
      <p:ext uri="{BB962C8B-B14F-4D97-AF65-F5344CB8AC3E}">
        <p14:creationId xmlns:p14="http://schemas.microsoft.com/office/powerpoint/2010/main" val="3414679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11474" y="2178274"/>
            <a:ext cx="22322480" cy="1612592"/>
          </a:xfrm>
          <a:prstGeom prst="rect">
            <a:avLst/>
          </a:prstGeom>
          <a:noFill/>
        </p:spPr>
        <p:txBody>
          <a:bodyPr wrap="square" lIns="133954" tIns="66978" rIns="133954" bIns="66978" rtlCol="0">
            <a:spAutoFit/>
          </a:bodyPr>
          <a:lstStyle/>
          <a:p>
            <a:pPr algn="ctr" defTabSz="2976761"/>
            <a:r>
              <a:rPr lang="cs-CZ" sz="9600" b="1" dirty="0">
                <a:solidFill>
                  <a:srgbClr val="003399"/>
                </a:solidFill>
                <a:cs typeface="Arial" pitchFamily="34" charset="0"/>
              </a:rPr>
              <a:t>Změny 1. 7. 2021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01753" y="3762450"/>
            <a:ext cx="22580274" cy="5902549"/>
          </a:xfrm>
          <a:prstGeom prst="rect">
            <a:avLst/>
          </a:prstGeom>
          <a:noFill/>
        </p:spPr>
        <p:txBody>
          <a:bodyPr wrap="square" lIns="133954" tIns="66978" rIns="133954" bIns="66978" rtlCol="0">
            <a:spAutoFit/>
          </a:bodyPr>
          <a:lstStyle/>
          <a:p>
            <a:pPr marL="685800" indent="-685800" defTabSz="297676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4800" dirty="0">
              <a:solidFill>
                <a:srgbClr val="013299"/>
              </a:solidFill>
              <a:latin typeface="Arial" pitchFamily="34" charset="0"/>
              <a:cs typeface="Arial" pitchFamily="34" charset="0"/>
            </a:endParaRPr>
          </a:p>
          <a:p>
            <a:pPr marL="816284" indent="-816284">
              <a:spcBef>
                <a:spcPts val="1296"/>
              </a:spcBef>
              <a:buFont typeface="Arial" pitchFamily="34" charset="0"/>
              <a:buChar char="•"/>
            </a:pPr>
            <a:r>
              <a:rPr lang="cs-CZ" sz="5400" dirty="0">
                <a:solidFill>
                  <a:srgbClr val="003399"/>
                </a:solidFill>
              </a:rPr>
              <a:t>DPH nově na všechny zásilky se zbožím ze třetích zemí do 150 EUR</a:t>
            </a:r>
          </a:p>
          <a:p>
            <a:pPr marL="816284" indent="-816284">
              <a:spcBef>
                <a:spcPts val="1296"/>
              </a:spcBef>
              <a:buFont typeface="Arial" pitchFamily="34" charset="0"/>
              <a:buChar char="•"/>
            </a:pPr>
            <a:r>
              <a:rPr lang="cs-CZ" sz="5400" dirty="0">
                <a:solidFill>
                  <a:srgbClr val="003399"/>
                </a:solidFill>
              </a:rPr>
              <a:t>Cena celního řízení u ČP</a:t>
            </a:r>
          </a:p>
          <a:p>
            <a:pPr marL="0" lvl="1">
              <a:lnSpc>
                <a:spcPct val="90000"/>
              </a:lnSpc>
              <a:spcBef>
                <a:spcPct val="20000"/>
              </a:spcBef>
            </a:pPr>
            <a:r>
              <a:rPr lang="cs-CZ" sz="5000" dirty="0">
                <a:solidFill>
                  <a:srgbClr val="003399"/>
                </a:solidFill>
              </a:rPr>
              <a:t>	97 Kč: adresát zmocnil ČP, dodal potřebné údaje </a:t>
            </a:r>
          </a:p>
          <a:p>
            <a:pPr marL="0" lvl="1">
              <a:lnSpc>
                <a:spcPct val="90000"/>
              </a:lnSpc>
              <a:spcBef>
                <a:spcPct val="20000"/>
              </a:spcBef>
            </a:pPr>
            <a:r>
              <a:rPr lang="cs-CZ" sz="5000" dirty="0">
                <a:solidFill>
                  <a:srgbClr val="003399"/>
                </a:solidFill>
              </a:rPr>
              <a:t>	150 Kč: bez součinnosti adresáta</a:t>
            </a:r>
          </a:p>
          <a:p>
            <a:pPr marL="685800" indent="-685800" defTabSz="297676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4800" dirty="0">
              <a:solidFill>
                <a:srgbClr val="0132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6766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01753" y="2394298"/>
            <a:ext cx="22322480" cy="1612592"/>
          </a:xfrm>
          <a:prstGeom prst="rect">
            <a:avLst/>
          </a:prstGeom>
          <a:noFill/>
        </p:spPr>
        <p:txBody>
          <a:bodyPr wrap="square" lIns="133954" tIns="66978" rIns="133954" bIns="66978" rtlCol="0">
            <a:spAutoFit/>
          </a:bodyPr>
          <a:lstStyle/>
          <a:p>
            <a:pPr algn="ctr" defTabSz="2976761"/>
            <a:r>
              <a:rPr lang="cs-CZ" sz="9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Příklad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319586" y="4094923"/>
            <a:ext cx="22580274" cy="9108554"/>
          </a:xfrm>
          <a:prstGeom prst="rect">
            <a:avLst/>
          </a:prstGeom>
          <a:noFill/>
        </p:spPr>
        <p:txBody>
          <a:bodyPr wrap="square" lIns="133954" tIns="66978" rIns="133954" bIns="66978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cs-CZ" sz="5400" b="1" dirty="0">
                <a:solidFill>
                  <a:srgbClr val="FFC000"/>
                </a:solidFill>
              </a:rPr>
              <a:t>Ochranné sklo na mobil v hodnotě 2 USD, hmotnost zásilky 0,03 kg, obyčejná z Číny, adresát zásilky předal údaje a zmocnění přes webový formulář ČP</a:t>
            </a:r>
          </a:p>
          <a:p>
            <a:r>
              <a:rPr lang="cs-CZ" sz="5000" dirty="0">
                <a:solidFill>
                  <a:srgbClr val="003399"/>
                </a:solidFill>
              </a:rPr>
              <a:t>USD 2 x 22,162 = 45 Kč + 45 Kč poštovné + 97 Kč odměna ČP = 187 Kč</a:t>
            </a:r>
          </a:p>
          <a:p>
            <a:r>
              <a:rPr lang="cs-CZ" sz="5000" dirty="0">
                <a:solidFill>
                  <a:srgbClr val="003399"/>
                </a:solidFill>
              </a:rPr>
              <a:t>DPH: sazba 21% = 39,30 Kč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cs-CZ" sz="5400" b="1" dirty="0">
                <a:solidFill>
                  <a:srgbClr val="FFC000"/>
                </a:solidFill>
              </a:rPr>
              <a:t>Při převzetí zásilky uhradíte částku 136 Kč (39,30 DPH + 97 odměna ČP) adresát zásilky nepředal údaje</a:t>
            </a:r>
          </a:p>
          <a:p>
            <a:r>
              <a:rPr lang="cs-CZ" sz="5000" dirty="0">
                <a:solidFill>
                  <a:srgbClr val="003399"/>
                </a:solidFill>
              </a:rPr>
              <a:t>USD 2 x 22,162 = 45 Kč + 45 Kč poštovné + 150 Kč odměna ČP = 240 Kč</a:t>
            </a:r>
          </a:p>
          <a:p>
            <a:r>
              <a:rPr lang="cs-CZ" sz="5000" dirty="0">
                <a:solidFill>
                  <a:srgbClr val="003399"/>
                </a:solidFill>
              </a:rPr>
              <a:t>DPH: sazba 21% = 50,40 Kč</a:t>
            </a:r>
          </a:p>
          <a:p>
            <a:r>
              <a:rPr lang="cs-CZ" sz="5000" dirty="0">
                <a:solidFill>
                  <a:srgbClr val="003399"/>
                </a:solidFill>
              </a:rPr>
              <a:t>Při převzetí zásilky uhradíte částku 200 Kč (50,40 DPH + 150 odměna ČP)</a:t>
            </a:r>
          </a:p>
          <a:p>
            <a:pPr marL="685800" indent="-685800" defTabSz="2976761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4800" dirty="0">
              <a:solidFill>
                <a:srgbClr val="0132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010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67DE44-BC49-4607-A745-1AE7DD0A5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/>
              <a:t>e</a:t>
            </a:r>
            <a:r>
              <a:rPr lang="cs-CZ" b="1" dirty="0"/>
              <a:t>lektronické </a:t>
            </a:r>
            <a:r>
              <a:rPr lang="cs-CZ" b="1" u="sng" dirty="0"/>
              <a:t>Ce</a:t>
            </a:r>
            <a:r>
              <a:rPr lang="cs-CZ" b="1" dirty="0"/>
              <a:t>lní </a:t>
            </a:r>
            <a:r>
              <a:rPr lang="cs-CZ" b="1" u="sng" dirty="0"/>
              <a:t>P</a:t>
            </a:r>
            <a:r>
              <a:rPr lang="cs-CZ" b="1" dirty="0"/>
              <a:t>rohlášení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C3D620-4563-49FD-9376-08D47B462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82" y="9667106"/>
            <a:ext cx="21947029" cy="2586642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Webová aplikace Celní správy ČR poskytnutá občanům</a:t>
            </a:r>
          </a:p>
          <a:p>
            <a:r>
              <a:rPr lang="cs-CZ" dirty="0"/>
              <a:t>Při podání celního prohlášení přímo Celní správě ČR</a:t>
            </a:r>
          </a:p>
          <a:p>
            <a:r>
              <a:rPr lang="cs-CZ" dirty="0"/>
              <a:t>Zatím pouze u zásilek dopravovaných Českou poštou, s. p.</a:t>
            </a:r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C429A1EA-765B-4441-A6AF-32CC3BA9AC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758" y="6128377"/>
            <a:ext cx="4700071" cy="1460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613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E162BB-35FC-4A42-BD1D-9397D28EC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602" y="2322290"/>
            <a:ext cx="21947029" cy="2286265"/>
          </a:xfrm>
        </p:spPr>
        <p:txBody>
          <a:bodyPr/>
          <a:lstStyle/>
          <a:p>
            <a:r>
              <a:rPr lang="cs-CZ" b="1" dirty="0"/>
              <a:t>Co potřebuji k podání celního prohlášení přes </a:t>
            </a:r>
            <a:r>
              <a:rPr lang="cs-CZ" b="1" dirty="0" err="1"/>
              <a:t>eCeP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C099D4-A9A5-46B8-BE28-7F511DDEF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79" y="5346626"/>
            <a:ext cx="21947029" cy="7267162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Podací číslo zásilky</a:t>
            </a:r>
          </a:p>
          <a:p>
            <a:r>
              <a:rPr lang="cs-CZ" dirty="0"/>
              <a:t>Základní údaje k zásilce (stanoví legislativa, velmi zjednodušeno oproti standardnímu celnímu prohlášení)</a:t>
            </a:r>
          </a:p>
          <a:p>
            <a:pPr lvl="1"/>
            <a:r>
              <a:rPr lang="cs-CZ" dirty="0"/>
              <a:t>Odesílatele</a:t>
            </a:r>
          </a:p>
          <a:p>
            <a:pPr lvl="1"/>
            <a:r>
              <a:rPr lang="cs-CZ" dirty="0"/>
              <a:t>Druh zboží</a:t>
            </a:r>
          </a:p>
          <a:p>
            <a:pPr lvl="1"/>
            <a:r>
              <a:rPr lang="cs-CZ" dirty="0"/>
              <a:t>Hmotnost</a:t>
            </a:r>
          </a:p>
          <a:p>
            <a:pPr lvl="1"/>
            <a:r>
              <a:rPr lang="cs-CZ" dirty="0"/>
              <a:t>Hodnotu zboží a přepravy</a:t>
            </a:r>
          </a:p>
          <a:p>
            <a:r>
              <a:rPr lang="cs-CZ" dirty="0"/>
              <a:t>Zařazení zboží (podle kódů celního sazebníku)</a:t>
            </a:r>
          </a:p>
          <a:p>
            <a:r>
              <a:rPr lang="cs-CZ" dirty="0"/>
              <a:t>Elektronickou identifikaci</a:t>
            </a:r>
          </a:p>
          <a:p>
            <a:r>
              <a:rPr lang="cs-CZ" dirty="0"/>
              <a:t>Sazbu DPH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5127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kupina 3">
            <a:extLst>
              <a:ext uri="{FF2B5EF4-FFF2-40B4-BE49-F238E27FC236}">
                <a16:creationId xmlns:a16="http://schemas.microsoft.com/office/drawing/2014/main" id="{4D87A29C-A040-4CA1-BC87-218D55E7FE4F}"/>
              </a:ext>
            </a:extLst>
          </p:cNvPr>
          <p:cNvGrpSpPr/>
          <p:nvPr/>
        </p:nvGrpSpPr>
        <p:grpSpPr>
          <a:xfrm>
            <a:off x="-4292" y="4359"/>
            <a:ext cx="24385587" cy="13713229"/>
            <a:chOff x="-4292" y="4359"/>
            <a:chExt cx="24385587" cy="13713229"/>
          </a:xfrm>
        </p:grpSpPr>
        <p:pic>
          <p:nvPicPr>
            <p:cNvPr id="2" name="Obrázek 1">
              <a:extLst>
                <a:ext uri="{FF2B5EF4-FFF2-40B4-BE49-F238E27FC236}">
                  <a16:creationId xmlns:a16="http://schemas.microsoft.com/office/drawing/2014/main" id="{7026FAD3-7114-4B3B-8D9E-E6B23398C7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4292" y="4359"/>
              <a:ext cx="24385587" cy="13713229"/>
            </a:xfrm>
            <a:prstGeom prst="rect">
              <a:avLst/>
            </a:prstGeom>
          </p:spPr>
        </p:pic>
        <p:sp>
          <p:nvSpPr>
            <p:cNvPr id="3" name="Obdélník 2">
              <a:extLst>
                <a:ext uri="{FF2B5EF4-FFF2-40B4-BE49-F238E27FC236}">
                  <a16:creationId xmlns:a16="http://schemas.microsoft.com/office/drawing/2014/main" id="{B5CEC582-B7B1-4A75-A1CC-2A163BC318B1}"/>
                </a:ext>
              </a:extLst>
            </p:cNvPr>
            <p:cNvSpPr/>
            <p:nvPr/>
          </p:nvSpPr>
          <p:spPr>
            <a:xfrm>
              <a:off x="13704962" y="5634658"/>
              <a:ext cx="1224136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8467419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1ACE4-0F9F-46F9-95D4-6F47A647D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Spolupráce s Českou poštou, s. p.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3861FF-CBC3-4EA9-8CA5-0493A51ED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Komunikace mezi příjemcem, Celní správou ČR a Českou poštou s. p.</a:t>
            </a:r>
          </a:p>
          <a:p>
            <a:r>
              <a:rPr lang="cs-CZ" dirty="0"/>
              <a:t>Celní úřad může propustit zásilku do volného oběhu – tzn.  příjemci pokud:</a:t>
            </a:r>
          </a:p>
          <a:p>
            <a:pPr lvl="1"/>
            <a:r>
              <a:rPr lang="cs-CZ" dirty="0"/>
              <a:t>Příjemce podá celní prohlášení (předpokladem je, že Česká pošta, s. p. má k dispozici podací číslo zásilky)</a:t>
            </a:r>
          </a:p>
          <a:p>
            <a:pPr lvl="1"/>
            <a:r>
              <a:rPr lang="cs-CZ" dirty="0"/>
              <a:t>Česká pošta předloží zboží k celnímu řízení</a:t>
            </a:r>
          </a:p>
          <a:p>
            <a:pPr lvl="1"/>
            <a:r>
              <a:rPr lang="cs-CZ" dirty="0"/>
              <a:t>Celní správa CS provede ověření skutečností uvedených v celním prohlášení</a:t>
            </a:r>
          </a:p>
          <a:p>
            <a:pPr lvl="1"/>
            <a:r>
              <a:rPr lang="cs-CZ" dirty="0"/>
              <a:t>Příjemce zaplatí vyměřené DPH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9438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AD45E-A5AF-438A-9B22-DF0225A63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602" y="2106266"/>
            <a:ext cx="21947029" cy="2286265"/>
          </a:xfrm>
        </p:spPr>
        <p:txBody>
          <a:bodyPr anchor="ctr">
            <a:normAutofit/>
          </a:bodyPr>
          <a:lstStyle/>
          <a:p>
            <a:r>
              <a:rPr lang="cs-CZ" b="1" dirty="0"/>
              <a:t>Kde nalezneme informace</a:t>
            </a:r>
          </a:p>
        </p:txBody>
      </p:sp>
      <p:pic>
        <p:nvPicPr>
          <p:cNvPr id="8" name="Zástupný obsah 7">
            <a:extLst>
              <a:ext uri="{FF2B5EF4-FFF2-40B4-BE49-F238E27FC236}">
                <a16:creationId xmlns:a16="http://schemas.microsoft.com/office/drawing/2014/main" id="{438D3F50-E715-4962-8CB4-BB6FC1C057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280559" y="4426811"/>
            <a:ext cx="5824470" cy="5256584"/>
          </a:xfrm>
          <a:prstGeom prst="rect">
            <a:avLst/>
          </a:prstGeom>
          <a:noFill/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75A75A1E-6C3B-490C-87EF-9F5C53552F6B}"/>
              </a:ext>
            </a:extLst>
          </p:cNvPr>
          <p:cNvSpPr txBox="1"/>
          <p:nvPr/>
        </p:nvSpPr>
        <p:spPr>
          <a:xfrm>
            <a:off x="6792194" y="10243170"/>
            <a:ext cx="10801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9600" dirty="0">
                <a:solidFill>
                  <a:srgbClr val="0093DD"/>
                </a:solidFill>
              </a:rPr>
              <a:t>www.celnicka.cz</a:t>
            </a:r>
          </a:p>
        </p:txBody>
      </p:sp>
    </p:spTree>
    <p:extLst>
      <p:ext uri="{BB962C8B-B14F-4D97-AF65-F5344CB8AC3E}">
        <p14:creationId xmlns:p14="http://schemas.microsoft.com/office/powerpoint/2010/main" val="40782459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>
            <a:extLst>
              <a:ext uri="{FF2B5EF4-FFF2-40B4-BE49-F238E27FC236}">
                <a16:creationId xmlns:a16="http://schemas.microsoft.com/office/drawing/2014/main" id="{8EDFD820-BA2F-439D-9401-22F58E9268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6"/>
            <a:ext cx="24385588" cy="14203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625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31C5DE-8D91-4409-8BB5-01BB2E840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6648" y="2217464"/>
            <a:ext cx="21947029" cy="2286265"/>
          </a:xfrm>
        </p:spPr>
        <p:txBody>
          <a:bodyPr/>
          <a:lstStyle/>
          <a:p>
            <a:r>
              <a:rPr lang="cs-CZ" b="1" dirty="0">
                <a:solidFill>
                  <a:srgbClr val="FFC000"/>
                </a:solidFill>
              </a:rPr>
              <a:t>Zásilka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0DD33E-E687-4317-A5FD-F599FB1D7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5720" y="4194498"/>
            <a:ext cx="21947029" cy="3888432"/>
          </a:xfrm>
        </p:spPr>
        <p:txBody>
          <a:bodyPr>
            <a:normAutofit fontScale="92500" lnSpcReduction="20000"/>
          </a:bodyPr>
          <a:lstStyle/>
          <a:p>
            <a:r>
              <a:rPr lang="cs-CZ" dirty="0">
                <a:solidFill>
                  <a:srgbClr val="013299"/>
                </a:solidFill>
              </a:rPr>
              <a:t>Zboží dopravované </a:t>
            </a:r>
          </a:p>
          <a:p>
            <a:pPr lvl="1"/>
            <a:r>
              <a:rPr lang="cs-CZ" dirty="0">
                <a:solidFill>
                  <a:srgbClr val="013299"/>
                </a:solidFill>
              </a:rPr>
              <a:t>Poštovní přepravou</a:t>
            </a:r>
          </a:p>
          <a:p>
            <a:pPr lvl="1"/>
            <a:r>
              <a:rPr lang="cs-CZ" dirty="0">
                <a:solidFill>
                  <a:srgbClr val="013299"/>
                </a:solidFill>
              </a:rPr>
              <a:t>Expresní zasilatelskou službou</a:t>
            </a:r>
          </a:p>
          <a:p>
            <a:r>
              <a:rPr lang="cs-CZ" dirty="0">
                <a:solidFill>
                  <a:srgbClr val="013299"/>
                </a:solidFill>
              </a:rPr>
              <a:t>Netýká se zavazadel cestujících, ani jiného druhu přepravy (kontejnery se zbožím, které objednal podnikatel)</a:t>
            </a:r>
          </a:p>
          <a:p>
            <a:endParaRPr lang="cs-CZ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05DD9EA0-4FE5-48A7-8519-6BD380309FDB}"/>
              </a:ext>
            </a:extLst>
          </p:cNvPr>
          <p:cNvSpPr txBox="1">
            <a:spLocks/>
          </p:cNvSpPr>
          <p:nvPr/>
        </p:nvSpPr>
        <p:spPr>
          <a:xfrm>
            <a:off x="1349230" y="8070726"/>
            <a:ext cx="21947029" cy="2286265"/>
          </a:xfrm>
          <a:prstGeom prst="rect">
            <a:avLst/>
          </a:prstGeom>
        </p:spPr>
        <p:txBody>
          <a:bodyPr vert="horz" lIns="217675" tIns="108838" rIns="217675" bIns="108838" rtlCol="0" anchor="ctr">
            <a:noAutofit/>
          </a:bodyPr>
          <a:lstStyle>
            <a:lvl1pPr algn="ctr" defTabSz="2176759" rtl="0" eaLnBrk="1" latinLnBrk="0" hangingPunct="1">
              <a:spcBef>
                <a:spcPct val="0"/>
              </a:spcBef>
              <a:buNone/>
              <a:defRPr sz="9600" kern="1200">
                <a:solidFill>
                  <a:srgbClr val="0132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/>
              <a:t>Ze zemí ležících mimo EU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1054002C-B086-4FF1-9D1F-E55EC8C45D77}"/>
              </a:ext>
            </a:extLst>
          </p:cNvPr>
          <p:cNvSpPr txBox="1">
            <a:spLocks/>
          </p:cNvSpPr>
          <p:nvPr/>
        </p:nvSpPr>
        <p:spPr>
          <a:xfrm>
            <a:off x="1219279" y="10356991"/>
            <a:ext cx="21947029" cy="2286265"/>
          </a:xfrm>
          <a:prstGeom prst="rect">
            <a:avLst/>
          </a:prstGeom>
        </p:spPr>
        <p:txBody>
          <a:bodyPr vert="horz" lIns="217675" tIns="108838" rIns="217675" bIns="108838" rtlCol="0" anchor="ctr">
            <a:noAutofit/>
          </a:bodyPr>
          <a:lstStyle>
            <a:lvl1pPr algn="ctr" defTabSz="2176759" rtl="0" eaLnBrk="1" latinLnBrk="0" hangingPunct="1">
              <a:spcBef>
                <a:spcPct val="0"/>
              </a:spcBef>
              <a:buNone/>
              <a:defRPr sz="9600" kern="1200">
                <a:solidFill>
                  <a:srgbClr val="0132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/>
              <a:t>Zásilky pro fyzické osoby</a:t>
            </a:r>
          </a:p>
        </p:txBody>
      </p:sp>
    </p:spTree>
    <p:extLst>
      <p:ext uri="{BB962C8B-B14F-4D97-AF65-F5344CB8AC3E}">
        <p14:creationId xmlns:p14="http://schemas.microsoft.com/office/powerpoint/2010/main" val="1841890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80402" y="4914578"/>
            <a:ext cx="23133672" cy="9368561"/>
          </a:xfrm>
          <a:prstGeom prst="rect">
            <a:avLst/>
          </a:prstGeom>
          <a:noFill/>
        </p:spPr>
        <p:txBody>
          <a:bodyPr wrap="square" lIns="133954" tIns="66978" rIns="133954" bIns="66978" rtlCol="0">
            <a:spAutoFit/>
          </a:bodyPr>
          <a:lstStyle/>
          <a:p>
            <a:pPr algn="ctr" defTabSz="2976761"/>
            <a:r>
              <a:rPr lang="cs-CZ" sz="96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Děkujeme za pozornost</a:t>
            </a:r>
          </a:p>
          <a:p>
            <a:pPr algn="ctr" defTabSz="2976761"/>
            <a:endParaRPr lang="cs-CZ" sz="72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 defTabSz="2976761"/>
            <a:r>
              <a:rPr lang="cs-CZ" sz="7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Generální ředitelství cel – </a:t>
            </a:r>
            <a:r>
              <a:rPr lang="cs-CZ" sz="7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  <a:hlinkClick r:id="rId3"/>
              </a:rPr>
              <a:t>www.celnisprava.cz</a:t>
            </a:r>
            <a:endParaRPr lang="cs-CZ" sz="72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 defTabSz="2976761"/>
            <a:r>
              <a:rPr lang="cs-CZ" sz="7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Česká pošta, s. p. – </a:t>
            </a:r>
            <a:r>
              <a:rPr lang="cs-CZ" sz="7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  <a:hlinkClick r:id="rId4"/>
              </a:rPr>
              <a:t>www.ceskaposta.cz</a:t>
            </a:r>
            <a:endParaRPr lang="cs-CZ" sz="72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 defTabSz="2976761"/>
            <a:r>
              <a:rPr lang="cs-CZ" sz="72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defTabSz="2976761"/>
            <a:endParaRPr lang="cs-CZ" sz="72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algn="ctr" defTabSz="2976761"/>
            <a:endParaRPr lang="cs-CZ" sz="72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 defTabSz="2976761"/>
            <a:endParaRPr lang="cs-CZ" sz="72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49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7F9B2075-5B6F-4AE9-91E8-5D6F84E4F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Čím je změna způsobena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137DE34F-D0D4-4CB8-B431-FA1228675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>
                <a:solidFill>
                  <a:srgbClr val="FFC000"/>
                </a:solidFill>
              </a:rPr>
              <a:t>Evropská legislativa</a:t>
            </a:r>
          </a:p>
          <a:p>
            <a:pPr lvl="1"/>
            <a:r>
              <a:rPr lang="cs-CZ" dirty="0">
                <a:solidFill>
                  <a:srgbClr val="003399"/>
                </a:solidFill>
              </a:rPr>
              <a:t>Změna Směrnice o DPH</a:t>
            </a:r>
          </a:p>
          <a:p>
            <a:pPr lvl="1"/>
            <a:r>
              <a:rPr lang="cs-CZ" dirty="0">
                <a:solidFill>
                  <a:srgbClr val="003399"/>
                </a:solidFill>
              </a:rPr>
              <a:t>Změna dvou Nařízení které jsou vydány k Celnímu kodexu Unie </a:t>
            </a:r>
          </a:p>
          <a:p>
            <a:pPr lvl="1"/>
            <a:endParaRPr lang="cs-CZ" dirty="0"/>
          </a:p>
          <a:p>
            <a:r>
              <a:rPr lang="cs-CZ" b="1" dirty="0">
                <a:solidFill>
                  <a:srgbClr val="FFC000"/>
                </a:solidFill>
              </a:rPr>
              <a:t>Národní legislativa</a:t>
            </a:r>
          </a:p>
          <a:p>
            <a:pPr lvl="1"/>
            <a:r>
              <a:rPr lang="cs-CZ" dirty="0">
                <a:solidFill>
                  <a:srgbClr val="003399"/>
                </a:solidFill>
              </a:rPr>
              <a:t>Změna Směrnice o DPH musí být převedena do českého Zákona o DPH a Celního zákona</a:t>
            </a:r>
          </a:p>
          <a:p>
            <a:pPr lvl="1"/>
            <a:r>
              <a:rPr lang="cs-CZ" dirty="0">
                <a:solidFill>
                  <a:srgbClr val="003399"/>
                </a:solidFill>
              </a:rPr>
              <a:t>Změnu projednává Parlament ČR</a:t>
            </a:r>
          </a:p>
          <a:p>
            <a:pPr lvl="1"/>
            <a:endParaRPr lang="cs-CZ" dirty="0">
              <a:solidFill>
                <a:srgbClr val="003399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3399"/>
                </a:solidFill>
              </a:rPr>
              <a:t>Změny Nařízení k Celnímu kodexu Unie působí přímo, není nutné je převádět do českého právního řádu</a:t>
            </a:r>
          </a:p>
        </p:txBody>
      </p:sp>
    </p:spTree>
    <p:extLst>
      <p:ext uri="{BB962C8B-B14F-4D97-AF65-F5344CB8AC3E}">
        <p14:creationId xmlns:p14="http://schemas.microsoft.com/office/powerpoint/2010/main" val="2645885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1421CE-DBA3-4F40-A387-5B0E454307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5610" y="2826346"/>
            <a:ext cx="20727750" cy="2940390"/>
          </a:xfrm>
        </p:spPr>
        <p:txBody>
          <a:bodyPr/>
          <a:lstStyle/>
          <a:p>
            <a:r>
              <a:rPr lang="cs-CZ" b="1" dirty="0">
                <a:solidFill>
                  <a:srgbClr val="FFC000"/>
                </a:solidFill>
              </a:rPr>
              <a:t>Datum změny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BCB97A-811E-4651-80CA-2F57C7BEB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838" y="6066706"/>
            <a:ext cx="17069912" cy="4414086"/>
          </a:xfrm>
        </p:spPr>
        <p:txBody>
          <a:bodyPr>
            <a:normAutofit fontScale="92500" lnSpcReduction="20000"/>
          </a:bodyPr>
          <a:lstStyle/>
          <a:p>
            <a:r>
              <a:rPr lang="cs-CZ" dirty="0">
                <a:solidFill>
                  <a:srgbClr val="003399"/>
                </a:solidFill>
              </a:rPr>
              <a:t>Změna Směrnice o DPH předpokládá nabytí účinnosti  </a:t>
            </a:r>
          </a:p>
          <a:p>
            <a:endParaRPr lang="cs-CZ" dirty="0">
              <a:solidFill>
                <a:srgbClr val="0093DD"/>
              </a:solidFill>
            </a:endParaRPr>
          </a:p>
          <a:p>
            <a:r>
              <a:rPr lang="cs-CZ" sz="9600" b="1" dirty="0">
                <a:solidFill>
                  <a:srgbClr val="FFC000"/>
                </a:solidFill>
              </a:rPr>
              <a:t>1. 7. 2021</a:t>
            </a:r>
          </a:p>
        </p:txBody>
      </p:sp>
    </p:spTree>
    <p:extLst>
      <p:ext uri="{BB962C8B-B14F-4D97-AF65-F5344CB8AC3E}">
        <p14:creationId xmlns:p14="http://schemas.microsoft.com/office/powerpoint/2010/main" val="3679804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7034DF-0C0F-4C89-A3FD-43A465DE3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C000"/>
                </a:solidFill>
              </a:rPr>
              <a:t>Změny</a:t>
            </a:r>
            <a:r>
              <a:rPr lang="cs-CZ" sz="8000" b="1" dirty="0">
                <a:solidFill>
                  <a:srgbClr val="FFC000"/>
                </a:solidFill>
              </a:rPr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31AC76-41E1-4B2B-88FD-2B080DEE5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8000" dirty="0">
                <a:solidFill>
                  <a:srgbClr val="003399"/>
                </a:solidFill>
              </a:rPr>
              <a:t>DPH se platí i u zásilek v hodnotě do 22 EUR</a:t>
            </a:r>
          </a:p>
          <a:p>
            <a:pPr marL="0" indent="0">
              <a:buNone/>
            </a:pPr>
            <a:endParaRPr lang="cs-CZ" sz="8000" dirty="0">
              <a:solidFill>
                <a:srgbClr val="003399"/>
              </a:solidFill>
            </a:endParaRPr>
          </a:p>
          <a:p>
            <a:r>
              <a:rPr lang="cs-CZ" sz="8000" dirty="0">
                <a:solidFill>
                  <a:srgbClr val="003399"/>
                </a:solidFill>
              </a:rPr>
              <a:t>Do 150 EUR se podává </a:t>
            </a:r>
            <a:r>
              <a:rPr lang="cs-CZ" sz="8000" b="1" u="sng" dirty="0">
                <a:solidFill>
                  <a:srgbClr val="003399"/>
                </a:solidFill>
              </a:rPr>
              <a:t>elektronické</a:t>
            </a:r>
            <a:r>
              <a:rPr lang="cs-CZ" sz="8000" dirty="0">
                <a:solidFill>
                  <a:srgbClr val="003399"/>
                </a:solidFill>
              </a:rPr>
              <a:t> celní prohlášení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8986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089A5B-8507-4956-B4F6-871139F40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0413" y="2137487"/>
            <a:ext cx="21947029" cy="2286265"/>
          </a:xfrm>
        </p:spPr>
        <p:txBody>
          <a:bodyPr/>
          <a:lstStyle/>
          <a:p>
            <a:r>
              <a:rPr lang="cs-CZ" b="1" dirty="0"/>
              <a:t>Zásilky pro fyzické osoby do 150 EUR (z e-shopů)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52B0750-590A-4034-8E95-2A752AABD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07126" y="4084767"/>
            <a:ext cx="10774536" cy="1279672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FFC000"/>
                </a:solidFill>
              </a:rPr>
              <a:t>Současnost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F67C047-CB12-4254-A48F-43B139A8D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66367" y="5637481"/>
            <a:ext cx="10774536" cy="6979129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3399"/>
                </a:solidFill>
              </a:rPr>
              <a:t>Do 22 EUR se neplatí DPH</a:t>
            </a:r>
          </a:p>
          <a:p>
            <a:endParaRPr lang="cs-CZ" dirty="0"/>
          </a:p>
          <a:p>
            <a:r>
              <a:rPr lang="cs-CZ" dirty="0">
                <a:solidFill>
                  <a:srgbClr val="003399"/>
                </a:solidFill>
              </a:rPr>
              <a:t>Do 22 EUR zjednodušené celní řízení (provádí poštovní dopravce)</a:t>
            </a:r>
          </a:p>
          <a:p>
            <a:r>
              <a:rPr lang="cs-CZ" dirty="0">
                <a:solidFill>
                  <a:srgbClr val="003399"/>
                </a:solidFill>
              </a:rPr>
              <a:t>22 – 150 EUR – ústní nebo písemné celní prohlášení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CD1EF33-0895-4AF5-B7BC-3B7CC3CCB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74051" y="4110104"/>
            <a:ext cx="10778769" cy="1279672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FFC000"/>
                </a:solidFill>
              </a:rPr>
              <a:t>Změna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D0367D2-8AF6-4F7C-86EF-4E613701E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87540" y="5637481"/>
            <a:ext cx="10778769" cy="7161972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3399"/>
                </a:solidFill>
              </a:rPr>
              <a:t>DPH se platí vždy,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>
                <a:solidFill>
                  <a:srgbClr val="003399"/>
                </a:solidFill>
              </a:rPr>
              <a:t>Vždy </a:t>
            </a:r>
            <a:r>
              <a:rPr lang="cs-CZ" b="1" u="sng" dirty="0">
                <a:solidFill>
                  <a:srgbClr val="003399"/>
                </a:solidFill>
              </a:rPr>
              <a:t>elektronické</a:t>
            </a:r>
            <a:r>
              <a:rPr lang="cs-CZ" dirty="0">
                <a:solidFill>
                  <a:srgbClr val="003399"/>
                </a:solidFill>
              </a:rPr>
              <a:t> celní  prohlášení</a:t>
            </a:r>
          </a:p>
        </p:txBody>
      </p:sp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442C94EF-2D48-4A8C-B56F-97CE45C81A49}"/>
              </a:ext>
            </a:extLst>
          </p:cNvPr>
          <p:cNvCxnSpPr>
            <a:cxnSpLocks/>
          </p:cNvCxnSpPr>
          <p:nvPr/>
        </p:nvCxnSpPr>
        <p:spPr>
          <a:xfrm>
            <a:off x="1219280" y="6901170"/>
            <a:ext cx="10202704" cy="0"/>
          </a:xfrm>
          <a:prstGeom prst="line">
            <a:avLst/>
          </a:prstGeom>
          <a:ln w="508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30398BFD-373D-4C0A-B8FD-7DFF8FBDC010}"/>
              </a:ext>
            </a:extLst>
          </p:cNvPr>
          <p:cNvCxnSpPr>
            <a:cxnSpLocks/>
          </p:cNvCxnSpPr>
          <p:nvPr/>
        </p:nvCxnSpPr>
        <p:spPr>
          <a:xfrm>
            <a:off x="12564001" y="6901170"/>
            <a:ext cx="10534445" cy="0"/>
          </a:xfrm>
          <a:prstGeom prst="line">
            <a:avLst/>
          </a:prstGeom>
          <a:ln w="508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27BEF0BA-0934-4109-A546-D5A6E685E1CE}"/>
              </a:ext>
            </a:extLst>
          </p:cNvPr>
          <p:cNvCxnSpPr>
            <a:cxnSpLocks/>
          </p:cNvCxnSpPr>
          <p:nvPr/>
        </p:nvCxnSpPr>
        <p:spPr>
          <a:xfrm>
            <a:off x="11981662" y="5778674"/>
            <a:ext cx="0" cy="6696744"/>
          </a:xfrm>
          <a:prstGeom prst="line">
            <a:avLst/>
          </a:prstGeom>
          <a:ln w="508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34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88A65CF7-E1B9-4ACF-A34D-818081E08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Dary do 150 EUR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C6C8A4B1-3879-4F22-BC0C-A805B3CAD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8000" b="1" dirty="0">
                <a:solidFill>
                  <a:srgbClr val="FFC000"/>
                </a:solidFill>
              </a:rPr>
              <a:t>Elektronické celní prohlášení - změna</a:t>
            </a:r>
          </a:p>
          <a:p>
            <a:r>
              <a:rPr lang="cs-CZ" sz="8000" dirty="0"/>
              <a:t>Do 45 EUR – osvobození od DPH - nezměněno</a:t>
            </a:r>
          </a:p>
        </p:txBody>
      </p:sp>
    </p:spTree>
    <p:extLst>
      <p:ext uri="{BB962C8B-B14F-4D97-AF65-F5344CB8AC3E}">
        <p14:creationId xmlns:p14="http://schemas.microsoft.com/office/powerpoint/2010/main" val="1944689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911242-501E-434C-97FA-82E24157B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594" y="2106266"/>
            <a:ext cx="21947029" cy="2286265"/>
          </a:xfrm>
        </p:spPr>
        <p:txBody>
          <a:bodyPr/>
          <a:lstStyle/>
          <a:p>
            <a:r>
              <a:rPr lang="cs-CZ" b="1" dirty="0"/>
              <a:t>Clo/spotřební daň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D82A35-B41D-4A95-8464-4D8848AFA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Situace se nemění</a:t>
            </a:r>
          </a:p>
          <a:p>
            <a:r>
              <a:rPr lang="cs-CZ" dirty="0"/>
              <a:t>Do 150 EUR je zboží od cla osvobozeno</a:t>
            </a:r>
          </a:p>
          <a:p>
            <a:pPr lvl="1"/>
            <a:r>
              <a:rPr lang="cs-CZ" dirty="0"/>
              <a:t>Výjimka </a:t>
            </a:r>
          </a:p>
          <a:p>
            <a:pPr lvl="2"/>
            <a:r>
              <a:rPr lang="cs-CZ" dirty="0"/>
              <a:t>Tabák a tabákové výrobky</a:t>
            </a:r>
          </a:p>
          <a:p>
            <a:pPr lvl="2"/>
            <a:r>
              <a:rPr lang="cs-CZ" dirty="0"/>
              <a:t>Alkohol a alkoholické nápoje</a:t>
            </a:r>
          </a:p>
          <a:p>
            <a:pPr lvl="2"/>
            <a:r>
              <a:rPr lang="cs-CZ" dirty="0"/>
              <a:t>Parfémy a toaletní vody</a:t>
            </a:r>
          </a:p>
        </p:txBody>
      </p:sp>
    </p:spTree>
    <p:extLst>
      <p:ext uri="{BB962C8B-B14F-4D97-AF65-F5344CB8AC3E}">
        <p14:creationId xmlns:p14="http://schemas.microsoft.com/office/powerpoint/2010/main" val="447546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4B98BC-3EBD-4436-8989-FF9816605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602" y="2610322"/>
            <a:ext cx="21947029" cy="2286265"/>
          </a:xfrm>
        </p:spPr>
        <p:txBody>
          <a:bodyPr/>
          <a:lstStyle/>
          <a:p>
            <a:r>
              <a:rPr lang="cs-CZ" b="1" dirty="0"/>
              <a:t>Kdo bude podávat </a:t>
            </a:r>
            <a:r>
              <a:rPr lang="cs-CZ" b="1" u="sng" dirty="0"/>
              <a:t>elektronické</a:t>
            </a:r>
            <a:r>
              <a:rPr lang="cs-CZ" b="1" dirty="0"/>
              <a:t> celní prohlášení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AA4DF3-0861-4F56-9D2E-73E7594BE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79" y="5850682"/>
            <a:ext cx="21947029" cy="6547082"/>
          </a:xfrm>
        </p:spPr>
        <p:txBody>
          <a:bodyPr/>
          <a:lstStyle/>
          <a:p>
            <a:r>
              <a:rPr lang="cs-CZ" b="1" dirty="0">
                <a:solidFill>
                  <a:srgbClr val="FFC000"/>
                </a:solidFill>
              </a:rPr>
              <a:t>Zástupce, kterého si příjemce zvolí</a:t>
            </a:r>
            <a:br>
              <a:rPr lang="cs-CZ" dirty="0">
                <a:solidFill>
                  <a:srgbClr val="FFC000"/>
                </a:solidFill>
              </a:rPr>
            </a:br>
            <a:r>
              <a:rPr lang="cs-CZ" sz="4400" dirty="0"/>
              <a:t>Může to být např.  poštovní přepravce nebo expresní zasilatelská služba i jakýkoli jiný zástupce</a:t>
            </a:r>
          </a:p>
          <a:p>
            <a:r>
              <a:rPr lang="cs-CZ" b="1" dirty="0">
                <a:solidFill>
                  <a:srgbClr val="FFC000"/>
                </a:solidFill>
              </a:rPr>
              <a:t>Sám občan</a:t>
            </a:r>
            <a:br>
              <a:rPr lang="cs-CZ" dirty="0">
                <a:solidFill>
                  <a:srgbClr val="FFC000"/>
                </a:solidFill>
              </a:rPr>
            </a:br>
            <a:r>
              <a:rPr lang="cs-CZ" sz="4400" dirty="0"/>
              <a:t>Celní správa k tomu poskytne speciální elektronickou aplikaci (prozatím pouze pro zásilky dopravované Českou poštou s. p., v budoucnu plánujeme rozšířit i pro další, zejména expresní přepravce</a:t>
            </a:r>
          </a:p>
        </p:txBody>
      </p:sp>
    </p:spTree>
    <p:extLst>
      <p:ext uri="{BB962C8B-B14F-4D97-AF65-F5344CB8AC3E}">
        <p14:creationId xmlns:p14="http://schemas.microsoft.com/office/powerpoint/2010/main" val="17544804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--široké16_9.pptx" id="{96BAF844-AC77-4BFD-B473-F9FDD06CAC25}" vid="{EB0B63F7-B408-4A03-84D6-149992A18CFC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4F662E73460A044998AE9065C393D82" ma:contentTypeVersion="0" ma:contentTypeDescription="Vytvoří nový dokument" ma:contentTypeScope="" ma:versionID="7909f71bcfc158d61393c07bc525f39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ecb93c72f33e94aa0d8973920a8bbe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B8BFC4-AAAE-4A41-BFB3-DCA55954C292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9645590-3C07-47C9-91DB-0C82BB66EA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85ADDF-E519-4BF7-A94C-053E55192C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6274</TotalTime>
  <Words>1343</Words>
  <Application>Microsoft Office PowerPoint</Application>
  <PresentationFormat>Vlastní</PresentationFormat>
  <Paragraphs>204</Paragraphs>
  <Slides>20</Slides>
  <Notes>20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3" baseType="lpstr">
      <vt:lpstr>Arial</vt:lpstr>
      <vt:lpstr>Calibri</vt:lpstr>
      <vt:lpstr>Motiv sady Office</vt:lpstr>
      <vt:lpstr>Změny při dovozu zásilek nízké hodnoty</vt:lpstr>
      <vt:lpstr>Zásilka</vt:lpstr>
      <vt:lpstr>Čím je změna způsobena</vt:lpstr>
      <vt:lpstr>Datum změny</vt:lpstr>
      <vt:lpstr>Změny </vt:lpstr>
      <vt:lpstr>Zásilky pro fyzické osoby do 150 EUR (z e-shopů)</vt:lpstr>
      <vt:lpstr>Dary do 150 EUR</vt:lpstr>
      <vt:lpstr>Clo/spotřební daň</vt:lpstr>
      <vt:lpstr>Kdo bude podávat elektronické celní prohlášení</vt:lpstr>
      <vt:lpstr>Komu bude příjemce platit  DPH</vt:lpstr>
      <vt:lpstr>Prezentace aplikace PowerPoint</vt:lpstr>
      <vt:lpstr>Prezentace aplikace PowerPoint</vt:lpstr>
      <vt:lpstr>Prezentace aplikace PowerPoint</vt:lpstr>
      <vt:lpstr>elektronické Celní Prohlášení</vt:lpstr>
      <vt:lpstr>Co potřebuji k podání celního prohlášení přes eCeP</vt:lpstr>
      <vt:lpstr>Prezentace aplikace PowerPoint</vt:lpstr>
      <vt:lpstr>Spolupráce s Českou poštou, s. p.</vt:lpstr>
      <vt:lpstr>Kde nalezneme informace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GorreCZ</dc:creator>
  <cp:lastModifiedBy>Hana Prudičová</cp:lastModifiedBy>
  <cp:revision>306</cp:revision>
  <cp:lastPrinted>2021-05-12T13:35:25Z</cp:lastPrinted>
  <dcterms:created xsi:type="dcterms:W3CDTF">2009-12-10T19:11:10Z</dcterms:created>
  <dcterms:modified xsi:type="dcterms:W3CDTF">2021-05-12T23:50:06Z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0x01010084F662E73460A044998AE9065C393D82</vt:lpwstr>
  </property>
</Properties>
</file>